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6" r:id="rId3"/>
    <p:sldId id="282" r:id="rId4"/>
    <p:sldId id="292" r:id="rId5"/>
    <p:sldId id="293" r:id="rId6"/>
    <p:sldId id="298" r:id="rId7"/>
    <p:sldId id="296" r:id="rId8"/>
    <p:sldId id="294" r:id="rId9"/>
    <p:sldId id="297" r:id="rId10"/>
    <p:sldId id="262" r:id="rId11"/>
    <p:sldId id="283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5DEE-BBA7-46A7-9017-E638CFD297CB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5F248-3EB4-415B-B373-65E2B591C5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06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5F248-3EB4-415B-B373-65E2B591C57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293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78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9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5F248-3EB4-415B-B373-65E2B591C57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18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5F248-3EB4-415B-B373-65E2B591C57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60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5F248-3EB4-415B-B373-65E2B591C57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79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5F248-3EB4-415B-B373-65E2B591C57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706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5F248-3EB4-415B-B373-65E2B591C57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599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5F248-3EB4-415B-B373-65E2B591C57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84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5F248-3EB4-415B-B373-65E2B591C57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79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78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: 3 </a:t>
            </a:r>
            <a:r>
              <a:rPr lang="es-MX" dirty="0" err="1"/>
              <a:t>LEDs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346788" cy="48674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3200" dirty="0"/>
              <a:t>Queremos encender 3 leds con 3 botones, cada uno de estos leds se enciende o se apaga al presionar su botón respectivo, el programa debe manejar interrupciones externas </a:t>
            </a:r>
            <a:r>
              <a:rPr lang="es-MX" sz="3200" dirty="0" err="1"/>
              <a:t>PCINTx</a:t>
            </a:r>
            <a:r>
              <a:rPr lang="es-MX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EB712-83D0-49A0-BCF6-122750887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977" t="18896" r="27976" b="18782"/>
          <a:stretch/>
        </p:blipFill>
        <p:spPr>
          <a:xfrm>
            <a:off x="3106056" y="530974"/>
            <a:ext cx="9085943" cy="61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Circuito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6F2B7-FFEF-421C-A2CE-93E37CC088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525" t="15322" r="32262" b="21686"/>
          <a:stretch/>
        </p:blipFill>
        <p:spPr>
          <a:xfrm>
            <a:off x="3364149" y="0"/>
            <a:ext cx="8827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8031786" y="239153"/>
            <a:ext cx="2864813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DCBFA-FAD3-429A-A6EF-96356BBE8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" t="16297" r="9523" b="25714"/>
          <a:stretch/>
        </p:blipFill>
        <p:spPr>
          <a:xfrm>
            <a:off x="725713" y="0"/>
            <a:ext cx="68329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73E14-C417-4905-9431-79691CF73C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5355" t="40423" r="3467" b="25154"/>
          <a:stretch/>
        </p:blipFill>
        <p:spPr>
          <a:xfrm>
            <a:off x="4581434" y="3860800"/>
            <a:ext cx="7610566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0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s-MX" dirty="0"/>
              <a:t>TIPOS DE INTERRUPCIONES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A9C04-7643-4E97-8DB2-B070680630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000" t="17503" r="16923" b="58427"/>
          <a:stretch/>
        </p:blipFill>
        <p:spPr>
          <a:xfrm>
            <a:off x="712758" y="3025266"/>
            <a:ext cx="10372578" cy="3051989"/>
          </a:xfrm>
          <a:prstGeom prst="rect">
            <a:avLst/>
          </a:prstGeom>
        </p:spPr>
      </p:pic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8BAE9DCF-D8A6-430E-AF6B-BBE71837B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0673E4-6668-4C2C-A4E8-B7B005EB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84737"/>
            <a:ext cx="9755945" cy="2093505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Hay dos tipos de interrupciones</a:t>
            </a:r>
          </a:p>
          <a:p>
            <a:pPr lvl="1"/>
            <a:r>
              <a:rPr lang="es-MX" sz="2400" dirty="0"/>
              <a:t>Internas</a:t>
            </a:r>
          </a:p>
          <a:p>
            <a:pPr lvl="2"/>
            <a:r>
              <a:rPr lang="es-MX" sz="2200" dirty="0"/>
              <a:t>Generadas por el programa</a:t>
            </a:r>
          </a:p>
          <a:p>
            <a:pPr lvl="1"/>
            <a:r>
              <a:rPr lang="es-MX" sz="2400" dirty="0"/>
              <a:t>Externas</a:t>
            </a:r>
          </a:p>
          <a:p>
            <a:pPr lvl="2"/>
            <a:r>
              <a:rPr lang="es-MX" sz="2200" dirty="0"/>
              <a:t>Generadas de forma externas en los pines</a:t>
            </a:r>
          </a:p>
        </p:txBody>
      </p:sp>
    </p:spTree>
    <p:extLst>
      <p:ext uri="{BB962C8B-B14F-4D97-AF65-F5344CB8AC3E}">
        <p14:creationId xmlns:p14="http://schemas.microsoft.com/office/powerpoint/2010/main" val="117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2" y="0"/>
            <a:ext cx="9601200" cy="1485900"/>
          </a:xfrm>
        </p:spPr>
        <p:txBody>
          <a:bodyPr/>
          <a:lstStyle/>
          <a:p>
            <a:r>
              <a:rPr lang="es-MX" dirty="0"/>
              <a:t>Interrupciones externas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99" y="872198"/>
            <a:ext cx="9755945" cy="545826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s-MX" sz="3200" dirty="0"/>
              <a:t>¿Cómo funcionan las interrupciones externas </a:t>
            </a:r>
            <a:r>
              <a:rPr lang="es-MX" sz="3200" dirty="0" err="1"/>
              <a:t>INTx</a:t>
            </a:r>
            <a:r>
              <a:rPr lang="es-MX" sz="3200" dirty="0"/>
              <a:t>?</a:t>
            </a:r>
          </a:p>
          <a:p>
            <a:pPr lvl="1" algn="just">
              <a:lnSpc>
                <a:spcPct val="150000"/>
              </a:lnSpc>
            </a:pPr>
            <a:r>
              <a:rPr lang="es-MX" sz="3200" dirty="0"/>
              <a:t>Se utilizan en los pines con la etiqueta </a:t>
            </a:r>
            <a:r>
              <a:rPr lang="es-MX" sz="3200" dirty="0" err="1"/>
              <a:t>INTx</a:t>
            </a:r>
            <a:r>
              <a:rPr lang="es-MX" sz="32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s-MX" sz="3200" dirty="0"/>
              <a:t>En Arduino Uno son INT0 Y INT1</a:t>
            </a:r>
          </a:p>
          <a:p>
            <a:pPr lvl="1" algn="just">
              <a:lnSpc>
                <a:spcPct val="150000"/>
              </a:lnSpc>
            </a:pPr>
            <a:r>
              <a:rPr lang="es-MX" sz="3200" dirty="0"/>
              <a:t>Se activan cuando hay:</a:t>
            </a:r>
          </a:p>
          <a:p>
            <a:pPr lvl="2" algn="just">
              <a:lnSpc>
                <a:spcPct val="120000"/>
              </a:lnSpc>
            </a:pPr>
            <a:r>
              <a:rPr lang="es-MX" sz="3000" dirty="0"/>
              <a:t>Cambio de flanco (CHANGE)</a:t>
            </a:r>
          </a:p>
          <a:p>
            <a:pPr lvl="2" algn="just">
              <a:lnSpc>
                <a:spcPct val="120000"/>
              </a:lnSpc>
            </a:pPr>
            <a:r>
              <a:rPr lang="es-MX" sz="3000" dirty="0"/>
              <a:t>Flanco de subida (RISING)</a:t>
            </a:r>
          </a:p>
          <a:p>
            <a:pPr lvl="2" algn="just">
              <a:lnSpc>
                <a:spcPct val="120000"/>
              </a:lnSpc>
            </a:pPr>
            <a:r>
              <a:rPr lang="es-MX" sz="3000" dirty="0"/>
              <a:t>Flanco de bajada (FALLING)</a:t>
            </a:r>
          </a:p>
          <a:p>
            <a:pPr lvl="2" algn="just">
              <a:lnSpc>
                <a:spcPct val="120000"/>
              </a:lnSpc>
            </a:pPr>
            <a:r>
              <a:rPr lang="es-MX" sz="3000" dirty="0"/>
              <a:t>Nivel bajo (LOW)</a:t>
            </a:r>
          </a:p>
          <a:p>
            <a:pPr lvl="1" algn="just">
              <a:lnSpc>
                <a:spcPct val="150000"/>
              </a:lnSpc>
            </a:pPr>
            <a:endParaRPr lang="es-MX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DB7C77-6DD7-41BA-BAED-B775FEDE80E7}"/>
              </a:ext>
            </a:extLst>
          </p:cNvPr>
          <p:cNvGrpSpPr/>
          <p:nvPr/>
        </p:nvGrpSpPr>
        <p:grpSpPr>
          <a:xfrm>
            <a:off x="5106572" y="4206240"/>
            <a:ext cx="6877412" cy="2537000"/>
            <a:chOff x="1500556" y="3429000"/>
            <a:chExt cx="6328117" cy="199057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BE51B26-1548-4D17-8E3F-0632216D2A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3" t="29555" r="40846" b="45151"/>
            <a:stretch/>
          </p:blipFill>
          <p:spPr bwMode="auto">
            <a:xfrm>
              <a:off x="1500556" y="3429000"/>
              <a:ext cx="6328117" cy="1990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5A3C251-CC23-428F-8060-7E9F19910DF4}"/>
                </a:ext>
              </a:extLst>
            </p:cNvPr>
            <p:cNvSpPr/>
            <p:nvPr/>
          </p:nvSpPr>
          <p:spPr>
            <a:xfrm>
              <a:off x="3010487" y="4431323"/>
              <a:ext cx="1448971" cy="661181"/>
            </a:xfrm>
            <a:prstGeom prst="round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039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2" y="0"/>
            <a:ext cx="9601200" cy="1485900"/>
          </a:xfrm>
        </p:spPr>
        <p:txBody>
          <a:bodyPr anchor="ctr"/>
          <a:lstStyle/>
          <a:p>
            <a:r>
              <a:rPr lang="es-MX" dirty="0"/>
              <a:t>Interrupciones externas </a:t>
            </a:r>
            <a:r>
              <a:rPr lang="es-MX" dirty="0" err="1"/>
              <a:t>PCINTx</a:t>
            </a:r>
            <a:endParaRPr lang="es-MX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C2F70-CD52-425A-A22F-717AD0D48944}"/>
              </a:ext>
            </a:extLst>
          </p:cNvPr>
          <p:cNvGrpSpPr/>
          <p:nvPr/>
        </p:nvGrpSpPr>
        <p:grpSpPr>
          <a:xfrm>
            <a:off x="984135" y="1426635"/>
            <a:ext cx="10776456" cy="4999306"/>
            <a:chOff x="632442" y="1173354"/>
            <a:chExt cx="11559558" cy="531185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BE51B26-1548-4D17-8E3F-0632216D2A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" t="29555" r="670" b="15663"/>
            <a:stretch/>
          </p:blipFill>
          <p:spPr bwMode="auto">
            <a:xfrm>
              <a:off x="632442" y="1173354"/>
              <a:ext cx="11559558" cy="531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520783-491B-4908-97F6-DF558127686B}"/>
                </a:ext>
              </a:extLst>
            </p:cNvPr>
            <p:cNvSpPr/>
            <p:nvPr/>
          </p:nvSpPr>
          <p:spPr>
            <a:xfrm>
              <a:off x="8060788" y="1322363"/>
              <a:ext cx="928467" cy="2278966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C59FFDF-2195-4CD7-8190-93F41310E0BC}"/>
                </a:ext>
              </a:extLst>
            </p:cNvPr>
            <p:cNvSpPr/>
            <p:nvPr/>
          </p:nvSpPr>
          <p:spPr>
            <a:xfrm>
              <a:off x="8060787" y="4466494"/>
              <a:ext cx="928467" cy="1934308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9262A2D-71C5-4773-A09B-22558B645019}"/>
                </a:ext>
              </a:extLst>
            </p:cNvPr>
            <p:cNvSpPr/>
            <p:nvPr/>
          </p:nvSpPr>
          <p:spPr>
            <a:xfrm>
              <a:off x="3882382" y="1378634"/>
              <a:ext cx="928467" cy="2278966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AEED8A4-AEAC-4247-8CBA-1989530907EF}"/>
                </a:ext>
              </a:extLst>
            </p:cNvPr>
            <p:cNvSpPr/>
            <p:nvPr/>
          </p:nvSpPr>
          <p:spPr>
            <a:xfrm>
              <a:off x="3880034" y="4105424"/>
              <a:ext cx="928467" cy="2278966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4056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99" y="1485900"/>
            <a:ext cx="10571873" cy="484456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MX" sz="3200" dirty="0"/>
              <a:t>¿Cómo funcionan las interrupciones externas </a:t>
            </a:r>
            <a:r>
              <a:rPr lang="es-MX" sz="3200" dirty="0" err="1"/>
              <a:t>PCINTx</a:t>
            </a:r>
            <a:r>
              <a:rPr lang="es-MX" sz="3200" dirty="0"/>
              <a:t>?</a:t>
            </a:r>
          </a:p>
          <a:p>
            <a:pPr lvl="1" algn="just">
              <a:lnSpc>
                <a:spcPct val="150000"/>
              </a:lnSpc>
            </a:pPr>
            <a:r>
              <a:rPr lang="es-MX" sz="3200" dirty="0"/>
              <a:t>Actúan sobre los puertos.</a:t>
            </a:r>
          </a:p>
          <a:p>
            <a:pPr lvl="1" algn="just">
              <a:lnSpc>
                <a:spcPct val="150000"/>
              </a:lnSpc>
            </a:pPr>
            <a:r>
              <a:rPr lang="es-MX" sz="3200" dirty="0"/>
              <a:t>Son mas lentas que las interrupciones </a:t>
            </a:r>
            <a:r>
              <a:rPr lang="es-MX" sz="3200" dirty="0" err="1"/>
              <a:t>INTx</a:t>
            </a:r>
            <a:endParaRPr lang="es-MX" sz="3200" dirty="0"/>
          </a:p>
          <a:p>
            <a:pPr lvl="1" algn="just">
              <a:lnSpc>
                <a:spcPct val="150000"/>
              </a:lnSpc>
            </a:pPr>
            <a:r>
              <a:rPr lang="es-MX" sz="3200" dirty="0"/>
              <a:t>Se activan cuando hay:</a:t>
            </a:r>
          </a:p>
          <a:p>
            <a:pPr lvl="2" algn="just">
              <a:lnSpc>
                <a:spcPct val="120000"/>
              </a:lnSpc>
            </a:pPr>
            <a:r>
              <a:rPr lang="es-MX" sz="3000" dirty="0"/>
              <a:t>Cambio de flanco (CHANGE)</a:t>
            </a:r>
          </a:p>
          <a:p>
            <a:pPr lvl="2" algn="just">
              <a:lnSpc>
                <a:spcPct val="120000"/>
              </a:lnSpc>
            </a:pPr>
            <a:r>
              <a:rPr lang="es-MX" sz="3000" dirty="0">
                <a:solidFill>
                  <a:schemeClr val="bg1">
                    <a:lumMod val="75000"/>
                  </a:schemeClr>
                </a:solidFill>
              </a:rPr>
              <a:t>Flanco de subida (RISING)</a:t>
            </a:r>
          </a:p>
          <a:p>
            <a:pPr lvl="2" algn="just">
              <a:lnSpc>
                <a:spcPct val="120000"/>
              </a:lnSpc>
            </a:pPr>
            <a:r>
              <a:rPr lang="es-MX" sz="3000" dirty="0">
                <a:solidFill>
                  <a:schemeClr val="bg1">
                    <a:lumMod val="75000"/>
                  </a:schemeClr>
                </a:solidFill>
              </a:rPr>
              <a:t>Flanco de bajada (FALLING)</a:t>
            </a:r>
          </a:p>
          <a:p>
            <a:pPr lvl="2" algn="just">
              <a:lnSpc>
                <a:spcPct val="120000"/>
              </a:lnSpc>
            </a:pPr>
            <a:r>
              <a:rPr lang="es-MX" sz="3000" dirty="0">
                <a:solidFill>
                  <a:schemeClr val="bg1">
                    <a:lumMod val="75000"/>
                  </a:schemeClr>
                </a:solidFill>
              </a:rPr>
              <a:t>Nivel bajo (LOW)</a:t>
            </a:r>
          </a:p>
          <a:p>
            <a:pPr lvl="1" algn="just"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8C6FA-D84C-4CD7-A776-F369F0E4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2" y="0"/>
            <a:ext cx="9601200" cy="1485900"/>
          </a:xfrm>
        </p:spPr>
        <p:txBody>
          <a:bodyPr anchor="ctr"/>
          <a:lstStyle/>
          <a:p>
            <a:r>
              <a:rPr lang="es-MX" dirty="0"/>
              <a:t>Interrupciones externas </a:t>
            </a:r>
            <a:r>
              <a:rPr lang="es-MX" dirty="0" err="1"/>
              <a:t>PCINTx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99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99" y="1148277"/>
            <a:ext cx="10571873" cy="48445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MX" sz="2800" dirty="0"/>
              <a:t>¿Cómo se declaran las interrupciones externas </a:t>
            </a:r>
            <a:r>
              <a:rPr lang="es-MX" sz="2800" dirty="0" err="1"/>
              <a:t>PCINTx</a:t>
            </a:r>
            <a:r>
              <a:rPr lang="es-MX" sz="2800" dirty="0"/>
              <a:t>?</a:t>
            </a:r>
          </a:p>
          <a:p>
            <a:pPr lvl="1" algn="just">
              <a:lnSpc>
                <a:spcPct val="100000"/>
              </a:lnSpc>
            </a:pPr>
            <a:r>
              <a:rPr lang="es-MX" sz="2800" dirty="0"/>
              <a:t>Con el registro PCICR.</a:t>
            </a:r>
          </a:p>
          <a:p>
            <a:pPr lvl="2" algn="just">
              <a:lnSpc>
                <a:spcPct val="100000"/>
              </a:lnSpc>
            </a:pPr>
            <a:r>
              <a:rPr lang="es-MX" sz="2800" dirty="0"/>
              <a:t>PORT B: PB0 – PB7		PCIE0		D8-D13</a:t>
            </a:r>
          </a:p>
          <a:p>
            <a:pPr lvl="2" algn="just">
              <a:lnSpc>
                <a:spcPct val="100000"/>
              </a:lnSpc>
            </a:pPr>
            <a:r>
              <a:rPr lang="es-MX" sz="2800" dirty="0"/>
              <a:t>PORT C: PC0 – PC6		PCIE1		A0-A5</a:t>
            </a:r>
          </a:p>
          <a:p>
            <a:pPr lvl="2" algn="just">
              <a:lnSpc>
                <a:spcPct val="100000"/>
              </a:lnSpc>
            </a:pPr>
            <a:r>
              <a:rPr lang="es-MX" sz="2800" dirty="0"/>
              <a:t>PORT D: PD0 – PD7		PCIE2		D0-D7</a:t>
            </a:r>
          </a:p>
          <a:p>
            <a:pPr lvl="1" algn="just">
              <a:lnSpc>
                <a:spcPct val="100000"/>
              </a:lnSpc>
            </a:pPr>
            <a:endParaRPr lang="es-MX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8C6FA-D84C-4CD7-A776-F369F0E4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2" y="0"/>
            <a:ext cx="9601200" cy="1485900"/>
          </a:xfrm>
        </p:spPr>
        <p:txBody>
          <a:bodyPr anchor="ctr"/>
          <a:lstStyle/>
          <a:p>
            <a:r>
              <a:rPr lang="es-MX" dirty="0"/>
              <a:t>Interrupciones externas </a:t>
            </a:r>
            <a:r>
              <a:rPr lang="es-MX" dirty="0" err="1"/>
              <a:t>PCINTx</a:t>
            </a:r>
            <a:endParaRPr lang="es-MX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FD11E9-A32F-4C41-94EA-1E1865496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8" t="25698" r="14385" b="54600"/>
          <a:stretch/>
        </p:blipFill>
        <p:spPr>
          <a:xfrm>
            <a:off x="1405393" y="4765440"/>
            <a:ext cx="9688357" cy="17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7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99" y="1218613"/>
            <a:ext cx="10571873" cy="48445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MX" sz="2800" dirty="0"/>
              <a:t>¿Cómo se que se activo una interrupción externa </a:t>
            </a:r>
            <a:r>
              <a:rPr lang="es-MX" sz="2800" dirty="0" err="1"/>
              <a:t>PCINTx</a:t>
            </a:r>
            <a:r>
              <a:rPr lang="es-MX" sz="2800" dirty="0"/>
              <a:t>?</a:t>
            </a:r>
          </a:p>
          <a:p>
            <a:pPr lvl="1" algn="just">
              <a:lnSpc>
                <a:spcPct val="100000"/>
              </a:lnSpc>
            </a:pPr>
            <a:r>
              <a:rPr lang="es-MX" sz="2800" dirty="0"/>
              <a:t>Con el registro PCIFR.</a:t>
            </a:r>
          </a:p>
          <a:p>
            <a:pPr lvl="2" algn="just">
              <a:lnSpc>
                <a:spcPct val="100000"/>
              </a:lnSpc>
            </a:pPr>
            <a:r>
              <a:rPr lang="es-MX" sz="2800" dirty="0"/>
              <a:t>PORT B: PB0 – PB7		PCIF0		D8-D13</a:t>
            </a:r>
          </a:p>
          <a:p>
            <a:pPr lvl="2" algn="just">
              <a:lnSpc>
                <a:spcPct val="100000"/>
              </a:lnSpc>
            </a:pPr>
            <a:r>
              <a:rPr lang="es-MX" sz="2800" dirty="0"/>
              <a:t>PORT C: PC0 – PC6		PCIF1		A0-A5</a:t>
            </a:r>
          </a:p>
          <a:p>
            <a:pPr lvl="2" algn="just">
              <a:lnSpc>
                <a:spcPct val="100000"/>
              </a:lnSpc>
            </a:pPr>
            <a:r>
              <a:rPr lang="es-MX" sz="2800" dirty="0"/>
              <a:t>PORT D: PD0 – PD7		PCIF2		D0-D7</a:t>
            </a:r>
          </a:p>
          <a:p>
            <a:pPr lvl="1" algn="just">
              <a:lnSpc>
                <a:spcPct val="100000"/>
              </a:lnSpc>
            </a:pPr>
            <a:r>
              <a:rPr lang="es-MX" sz="2800" dirty="0"/>
              <a:t>Hay que limpiar este registro para que continúe detectando las interrupciones</a:t>
            </a:r>
          </a:p>
          <a:p>
            <a:pPr lvl="1" algn="just">
              <a:lnSpc>
                <a:spcPct val="100000"/>
              </a:lnSpc>
            </a:pPr>
            <a:endParaRPr lang="es-MX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8C6FA-D84C-4CD7-A776-F369F0E4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2" y="0"/>
            <a:ext cx="9601200" cy="1485900"/>
          </a:xfrm>
        </p:spPr>
        <p:txBody>
          <a:bodyPr anchor="ctr"/>
          <a:lstStyle/>
          <a:p>
            <a:r>
              <a:rPr lang="es-MX" dirty="0"/>
              <a:t>Interrupciones externas </a:t>
            </a:r>
            <a:r>
              <a:rPr lang="es-MX" dirty="0" err="1"/>
              <a:t>PCINTx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A8239-AE99-45F3-8140-49D555B91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8" t="57549" r="14731" b="22963"/>
          <a:stretch/>
        </p:blipFill>
        <p:spPr>
          <a:xfrm>
            <a:off x="1405393" y="4863907"/>
            <a:ext cx="9688357" cy="17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983C979-365D-4D80-865E-1125CFFB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2" y="0"/>
            <a:ext cx="9601200" cy="1485900"/>
          </a:xfrm>
        </p:spPr>
        <p:txBody>
          <a:bodyPr anchor="ctr"/>
          <a:lstStyle/>
          <a:p>
            <a:r>
              <a:rPr lang="es-MX" dirty="0"/>
              <a:t>Interrupciones externas </a:t>
            </a:r>
            <a:r>
              <a:rPr lang="es-MX" dirty="0" err="1"/>
              <a:t>PCINTx</a:t>
            </a:r>
            <a:endParaRPr lang="es-MX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58C0A4-3E4B-4F43-9299-D8C0BCEB446E}"/>
              </a:ext>
            </a:extLst>
          </p:cNvPr>
          <p:cNvGrpSpPr/>
          <p:nvPr/>
        </p:nvGrpSpPr>
        <p:grpSpPr>
          <a:xfrm>
            <a:off x="4339866" y="2529831"/>
            <a:ext cx="7626122" cy="3957680"/>
            <a:chOff x="4339866" y="3205083"/>
            <a:chExt cx="7626122" cy="39576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F83833-551B-45B9-A84F-2A4B8DDBF3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654" t="66971" r="14961" b="13969"/>
            <a:stretch/>
          </p:blipFill>
          <p:spPr>
            <a:xfrm>
              <a:off x="4339866" y="3205083"/>
              <a:ext cx="7626122" cy="13622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0BE387-A408-4EE4-8760-3451A57AE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502" t="24070" r="15112" b="56870"/>
            <a:stretch/>
          </p:blipFill>
          <p:spPr>
            <a:xfrm>
              <a:off x="4339866" y="4567323"/>
              <a:ext cx="7626122" cy="13622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41B231-7CEA-4F3E-B1FB-433EAB4D9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653" t="32707" r="13924" b="48781"/>
            <a:stretch/>
          </p:blipFill>
          <p:spPr>
            <a:xfrm>
              <a:off x="4339866" y="5929563"/>
              <a:ext cx="7626122" cy="1233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D5C75F0-57E5-4B03-AAAA-03D80F1D3505}"/>
              </a:ext>
            </a:extLst>
          </p:cNvPr>
          <p:cNvSpPr txBox="1"/>
          <p:nvPr/>
        </p:nvSpPr>
        <p:spPr>
          <a:xfrm>
            <a:off x="798200" y="2661200"/>
            <a:ext cx="32944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PORT B: PB0 – PB7	PCINT0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  <a:p>
            <a:r>
              <a:rPr lang="es-MX" sz="2000" b="1" dirty="0"/>
              <a:t>PORT C: PC0 – PC6	PCINT1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  <a:p>
            <a:r>
              <a:rPr lang="es-MX" sz="2000" b="1" dirty="0"/>
              <a:t>PORT D: PD0 – PD7	PCINT2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45831-656F-4C3D-83C9-F7C75678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99" y="1457769"/>
            <a:ext cx="10571873" cy="12332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MX" sz="3200" dirty="0"/>
              <a:t>En cada grupo hay que decir cuales pueden activar la interrupción</a:t>
            </a:r>
          </a:p>
        </p:txBody>
      </p:sp>
    </p:spTree>
    <p:extLst>
      <p:ext uri="{BB962C8B-B14F-4D97-AF65-F5344CB8AC3E}">
        <p14:creationId xmlns:p14="http://schemas.microsoft.com/office/powerpoint/2010/main" val="190134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983C979-365D-4D80-865E-1125CFFB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2" y="0"/>
            <a:ext cx="9601200" cy="1485900"/>
          </a:xfrm>
        </p:spPr>
        <p:txBody>
          <a:bodyPr anchor="ctr"/>
          <a:lstStyle/>
          <a:p>
            <a:r>
              <a:rPr lang="es-MX" dirty="0"/>
              <a:t>Interrupciones externas </a:t>
            </a:r>
            <a:r>
              <a:rPr lang="es-MX" dirty="0" err="1"/>
              <a:t>PCINTx</a:t>
            </a:r>
            <a:endParaRPr lang="es-MX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58C0A4-3E4B-4F43-9299-D8C0BCEB446E}"/>
              </a:ext>
            </a:extLst>
          </p:cNvPr>
          <p:cNvGrpSpPr/>
          <p:nvPr/>
        </p:nvGrpSpPr>
        <p:grpSpPr>
          <a:xfrm>
            <a:off x="4339866" y="2529831"/>
            <a:ext cx="7626122" cy="3957680"/>
            <a:chOff x="4339866" y="3205083"/>
            <a:chExt cx="7626122" cy="39576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F83833-551B-45B9-A84F-2A4B8DDBF3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654" t="66971" r="14961" b="13969"/>
            <a:stretch/>
          </p:blipFill>
          <p:spPr>
            <a:xfrm>
              <a:off x="4339866" y="3205083"/>
              <a:ext cx="7626122" cy="13622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0BE387-A408-4EE4-8760-3451A57AE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502" t="24070" r="15112" b="56870"/>
            <a:stretch/>
          </p:blipFill>
          <p:spPr>
            <a:xfrm>
              <a:off x="4339866" y="4567323"/>
              <a:ext cx="7626122" cy="13622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41B231-7CEA-4F3E-B1FB-433EAB4D9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653" t="32707" r="13924" b="48781"/>
            <a:stretch/>
          </p:blipFill>
          <p:spPr>
            <a:xfrm>
              <a:off x="4339866" y="5929563"/>
              <a:ext cx="7626122" cy="1233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D5C75F0-57E5-4B03-AAAA-03D80F1D3505}"/>
              </a:ext>
            </a:extLst>
          </p:cNvPr>
          <p:cNvSpPr txBox="1"/>
          <p:nvPr/>
        </p:nvSpPr>
        <p:spPr>
          <a:xfrm>
            <a:off x="798199" y="2661200"/>
            <a:ext cx="3541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ISR(PCINT0_vect)	D8-D13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  <a:p>
            <a:r>
              <a:rPr lang="es-MX" sz="2000" b="1" dirty="0"/>
              <a:t>ISR(PCINT1_vect)	A0-A5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  <a:p>
            <a:r>
              <a:rPr lang="es-MX" sz="2000" b="1" dirty="0"/>
              <a:t>ISR(PCINT2_vect)	D0-D7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45831-656F-4C3D-83C9-F7C75678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99" y="1457769"/>
            <a:ext cx="10571873" cy="12332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MX" sz="3200" dirty="0"/>
              <a:t>Hay que definir la función de las PCINT.</a:t>
            </a:r>
          </a:p>
        </p:txBody>
      </p:sp>
    </p:spTree>
    <p:extLst>
      <p:ext uri="{BB962C8B-B14F-4D97-AF65-F5344CB8AC3E}">
        <p14:creationId xmlns:p14="http://schemas.microsoft.com/office/powerpoint/2010/main" val="24401024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4154</TotalTime>
  <Words>375</Words>
  <Application>Microsoft Office PowerPoint</Application>
  <PresentationFormat>Widescreen</PresentationFormat>
  <Paragraphs>77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ARDUINO </vt:lpstr>
      <vt:lpstr>TIPOS DE INTERRUPCIONES</vt:lpstr>
      <vt:lpstr>Interrupciones externas</vt:lpstr>
      <vt:lpstr>Interrupciones externas PCINTx</vt:lpstr>
      <vt:lpstr>Interrupciones externas PCINTx</vt:lpstr>
      <vt:lpstr>Interrupciones externas PCINTx</vt:lpstr>
      <vt:lpstr>Interrupciones externas PCINTx</vt:lpstr>
      <vt:lpstr>Interrupciones externas PCINTx</vt:lpstr>
      <vt:lpstr>Interrupciones externas PCINTx</vt:lpstr>
      <vt:lpstr>EJEMPLO : 3 LEDs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64</cp:revision>
  <dcterms:created xsi:type="dcterms:W3CDTF">2019-12-04T23:03:11Z</dcterms:created>
  <dcterms:modified xsi:type="dcterms:W3CDTF">2019-12-31T01:40:58Z</dcterms:modified>
</cp:coreProperties>
</file>