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74" r:id="rId4"/>
    <p:sldId id="276" r:id="rId5"/>
    <p:sldId id="277" r:id="rId6"/>
    <p:sldId id="278" r:id="rId7"/>
    <p:sldId id="279" r:id="rId8"/>
    <p:sldId id="283" r:id="rId9"/>
    <p:sldId id="282" r:id="rId10"/>
    <p:sldId id="262" r:id="rId11"/>
    <p:sldId id="284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5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1C856-59AE-4F4D-9560-4E2EE0C8802E}" type="datetimeFigureOut">
              <a:rPr lang="es-MX" smtClean="0"/>
              <a:t>31/12/2019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0D119-5DA6-48EC-8540-98B24B79FBA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9359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0D119-5DA6-48EC-8540-98B24B79FBA7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075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953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0D119-5DA6-48EC-8540-98B24B79FBA7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30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988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438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34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0D119-5DA6-48EC-8540-98B24B79FBA7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04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0D119-5DA6-48EC-8540-98B24B79FBA7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8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0D119-5DA6-48EC-8540-98B24B79FBA7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182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0D119-5DA6-48EC-8540-98B24B79FBA7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8159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0D119-5DA6-48EC-8540-98B24B79FBA7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191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0D119-5DA6-48EC-8540-98B24B79FBA7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859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789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37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31/12/2019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84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31/12/2019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2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31/12/2019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6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31/12/2019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03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31/12/2019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007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31/12/2019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4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31/12/2019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3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31/12/2019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2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31/12/2019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2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31/12/2019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4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31/12/2019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5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31/12/2019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Uno Rev3">
            <a:extLst>
              <a:ext uri="{FF2B5EF4-FFF2-40B4-BE49-F238E27FC236}">
                <a16:creationId xmlns:a16="http://schemas.microsoft.com/office/drawing/2014/main" id="{2AB3E580-B2AD-4C10-8009-4D6DF0EC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1125416" y="1256469"/>
            <a:ext cx="6161649" cy="43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72455-71D9-498C-9A32-518A3779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763" y="1256469"/>
            <a:ext cx="4381994" cy="1256022"/>
          </a:xfrm>
        </p:spPr>
        <p:txBody>
          <a:bodyPr/>
          <a:lstStyle/>
          <a:p>
            <a:r>
              <a:rPr lang="es-MX" dirty="0"/>
              <a:t>ARDUINO	</a:t>
            </a:r>
          </a:p>
        </p:txBody>
      </p:sp>
    </p:spTree>
    <p:extLst>
      <p:ext uri="{BB962C8B-B14F-4D97-AF65-F5344CB8AC3E}">
        <p14:creationId xmlns:p14="http://schemas.microsoft.com/office/powerpoint/2010/main" val="220149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: Contador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10346788" cy="48674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3200" dirty="0"/>
              <a:t>Cada vez que presionamos un botón el contador debe incrementar de uno en uno, la cuenta debe iniciar en cero y después de llegar a nueve se debe reiniciar en cero.</a:t>
            </a:r>
          </a:p>
          <a:p>
            <a:pPr algn="just">
              <a:lnSpc>
                <a:spcPct val="150000"/>
              </a:lnSpc>
            </a:pPr>
            <a:r>
              <a:rPr lang="es-MX" sz="3200" dirty="0"/>
              <a:t>El display debe ser 7-segmentos de cátodo común.</a:t>
            </a:r>
          </a:p>
        </p:txBody>
      </p:sp>
    </p:spTree>
    <p:extLst>
      <p:ext uri="{BB962C8B-B14F-4D97-AF65-F5344CB8AC3E}">
        <p14:creationId xmlns:p14="http://schemas.microsoft.com/office/powerpoint/2010/main" val="407542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CF9F835-3F96-43C1-8649-58AD1503F633}"/>
              </a:ext>
            </a:extLst>
          </p:cNvPr>
          <p:cNvSpPr txBox="1">
            <a:spLocks/>
          </p:cNvSpPr>
          <p:nvPr/>
        </p:nvSpPr>
        <p:spPr>
          <a:xfrm>
            <a:off x="1295400" y="211018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Esquemático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3B4C6-4178-4D23-9BB9-20D60F0B28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462" t="16496" r="25000" b="19852"/>
          <a:stretch/>
        </p:blipFill>
        <p:spPr>
          <a:xfrm>
            <a:off x="3995224" y="614860"/>
            <a:ext cx="8196775" cy="624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7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1295400" y="239153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Circuito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8F0AD-1035-46B5-872B-FE21FA68C1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615" t="14980" r="48308" b="21800"/>
          <a:stretch/>
        </p:blipFill>
        <p:spPr>
          <a:xfrm>
            <a:off x="3221502" y="0"/>
            <a:ext cx="8970498" cy="68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9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B02628-0DFA-4AC9-9B7F-411B44C4EB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" t="16616" r="4478" b="19590"/>
          <a:stretch/>
        </p:blipFill>
        <p:spPr>
          <a:xfrm>
            <a:off x="689317" y="0"/>
            <a:ext cx="538055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5084026" y="239153"/>
            <a:ext cx="5812574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CFEE6-95D3-4CF7-B336-43C861EBF8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18231" t="27456" r="20154" b="25481"/>
          <a:stretch/>
        </p:blipFill>
        <p:spPr>
          <a:xfrm>
            <a:off x="4740226" y="2716829"/>
            <a:ext cx="7512149" cy="305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0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Display 7 segmentos cátodo común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6DA90B3-95BB-4BA5-9840-6F194C6DF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47140"/>
              </p:ext>
            </p:extLst>
          </p:nvPr>
        </p:nvGraphicFramePr>
        <p:xfrm>
          <a:off x="828122" y="1097280"/>
          <a:ext cx="5963778" cy="499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67">
                  <a:extLst>
                    <a:ext uri="{9D8B030D-6E8A-4147-A177-3AD203B41FA5}">
                      <a16:colId xmlns:a16="http://schemas.microsoft.com/office/drawing/2014/main" val="998003229"/>
                    </a:ext>
                  </a:extLst>
                </a:gridCol>
                <a:gridCol w="558332">
                  <a:extLst>
                    <a:ext uri="{9D8B030D-6E8A-4147-A177-3AD203B41FA5}">
                      <a16:colId xmlns:a16="http://schemas.microsoft.com/office/drawing/2014/main" val="2432372560"/>
                    </a:ext>
                  </a:extLst>
                </a:gridCol>
                <a:gridCol w="405165">
                  <a:extLst>
                    <a:ext uri="{9D8B030D-6E8A-4147-A177-3AD203B41FA5}">
                      <a16:colId xmlns:a16="http://schemas.microsoft.com/office/drawing/2014/main" val="2879528608"/>
                    </a:ext>
                  </a:extLst>
                </a:gridCol>
                <a:gridCol w="354109">
                  <a:extLst>
                    <a:ext uri="{9D8B030D-6E8A-4147-A177-3AD203B41FA5}">
                      <a16:colId xmlns:a16="http://schemas.microsoft.com/office/drawing/2014/main" val="675446185"/>
                    </a:ext>
                  </a:extLst>
                </a:gridCol>
                <a:gridCol w="412459">
                  <a:extLst>
                    <a:ext uri="{9D8B030D-6E8A-4147-A177-3AD203B41FA5}">
                      <a16:colId xmlns:a16="http://schemas.microsoft.com/office/drawing/2014/main" val="2002409069"/>
                    </a:ext>
                  </a:extLst>
                </a:gridCol>
                <a:gridCol w="417929">
                  <a:extLst>
                    <a:ext uri="{9D8B030D-6E8A-4147-A177-3AD203B41FA5}">
                      <a16:colId xmlns:a16="http://schemas.microsoft.com/office/drawing/2014/main" val="1574364116"/>
                    </a:ext>
                  </a:extLst>
                </a:gridCol>
                <a:gridCol w="397871">
                  <a:extLst>
                    <a:ext uri="{9D8B030D-6E8A-4147-A177-3AD203B41FA5}">
                      <a16:colId xmlns:a16="http://schemas.microsoft.com/office/drawing/2014/main" val="3624988613"/>
                    </a:ext>
                  </a:extLst>
                </a:gridCol>
                <a:gridCol w="416106">
                  <a:extLst>
                    <a:ext uri="{9D8B030D-6E8A-4147-A177-3AD203B41FA5}">
                      <a16:colId xmlns:a16="http://schemas.microsoft.com/office/drawing/2014/main" val="1264843850"/>
                    </a:ext>
                  </a:extLst>
                </a:gridCol>
                <a:gridCol w="414282">
                  <a:extLst>
                    <a:ext uri="{9D8B030D-6E8A-4147-A177-3AD203B41FA5}">
                      <a16:colId xmlns:a16="http://schemas.microsoft.com/office/drawing/2014/main" val="3589389591"/>
                    </a:ext>
                  </a:extLst>
                </a:gridCol>
                <a:gridCol w="585786">
                  <a:extLst>
                    <a:ext uri="{9D8B030D-6E8A-4147-A177-3AD203B41FA5}">
                      <a16:colId xmlns:a16="http://schemas.microsoft.com/office/drawing/2014/main" val="2795199249"/>
                    </a:ext>
                  </a:extLst>
                </a:gridCol>
                <a:gridCol w="585786">
                  <a:extLst>
                    <a:ext uri="{9D8B030D-6E8A-4147-A177-3AD203B41FA5}">
                      <a16:colId xmlns:a16="http://schemas.microsoft.com/office/drawing/2014/main" val="3034988717"/>
                    </a:ext>
                  </a:extLst>
                </a:gridCol>
                <a:gridCol w="585786">
                  <a:extLst>
                    <a:ext uri="{9D8B030D-6E8A-4147-A177-3AD203B41FA5}">
                      <a16:colId xmlns:a16="http://schemas.microsoft.com/office/drawing/2014/main" val="2543457213"/>
                    </a:ext>
                  </a:extLst>
                </a:gridCol>
              </a:tblGrid>
              <a:tr h="435102">
                <a:tc>
                  <a:txBody>
                    <a:bodyPr/>
                    <a:lstStyle/>
                    <a:p>
                      <a:r>
                        <a:rPr lang="es-MX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73111"/>
                  </a:ext>
                </a:extLst>
              </a:tr>
              <a:tr h="435102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70191"/>
                  </a:ext>
                </a:extLst>
              </a:tr>
              <a:tr h="435102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12109"/>
                  </a:ext>
                </a:extLst>
              </a:tr>
              <a:tr h="435102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20801"/>
                  </a:ext>
                </a:extLst>
              </a:tr>
              <a:tr h="435102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75769"/>
                  </a:ext>
                </a:extLst>
              </a:tr>
              <a:tr h="435102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23816"/>
                  </a:ext>
                </a:extLst>
              </a:tr>
              <a:tr h="435102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429343"/>
                  </a:ext>
                </a:extLst>
              </a:tr>
              <a:tr h="435102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70733"/>
                  </a:ext>
                </a:extLst>
              </a:tr>
              <a:tr h="435102"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35213"/>
                  </a:ext>
                </a:extLst>
              </a:tr>
              <a:tr h="435102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01057"/>
                  </a:ext>
                </a:extLst>
              </a:tr>
              <a:tr h="435102"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667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868D25F-E612-460A-8082-C79A345CF8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204" r="3307"/>
          <a:stretch/>
        </p:blipFill>
        <p:spPr>
          <a:xfrm>
            <a:off x="6781375" y="1870588"/>
            <a:ext cx="5410625" cy="334852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F8DFA3-0BC1-4881-BB2E-AC351BE32E54}"/>
              </a:ext>
            </a:extLst>
          </p:cNvPr>
          <p:cNvSpPr/>
          <p:nvPr/>
        </p:nvSpPr>
        <p:spPr>
          <a:xfrm>
            <a:off x="8693833" y="1870588"/>
            <a:ext cx="225083" cy="380243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DEB1FE-6F1D-4D12-8C1E-EB220AFAB132}"/>
              </a:ext>
            </a:extLst>
          </p:cNvPr>
          <p:cNvSpPr/>
          <p:nvPr/>
        </p:nvSpPr>
        <p:spPr>
          <a:xfrm>
            <a:off x="9486687" y="1870588"/>
            <a:ext cx="225083" cy="380243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F132B1-CED8-40F7-925E-592857FF4679}"/>
              </a:ext>
            </a:extLst>
          </p:cNvPr>
          <p:cNvSpPr/>
          <p:nvPr/>
        </p:nvSpPr>
        <p:spPr>
          <a:xfrm>
            <a:off x="10013854" y="4738054"/>
            <a:ext cx="225083" cy="380243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1CA04B-E6F3-458C-AD98-9FE51931BA3E}"/>
              </a:ext>
            </a:extLst>
          </p:cNvPr>
          <p:cNvSpPr/>
          <p:nvPr/>
        </p:nvSpPr>
        <p:spPr>
          <a:xfrm>
            <a:off x="9760632" y="1882308"/>
            <a:ext cx="225083" cy="380243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756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: Segundero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10346788" cy="48674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3200" dirty="0"/>
              <a:t>El contador debe incrementar de uno en uno, la cuenta debe iniciar en 0 y después de llegar a 9999 se debe reiniciar en cero.</a:t>
            </a:r>
          </a:p>
          <a:p>
            <a:pPr algn="just">
              <a:lnSpc>
                <a:spcPct val="150000"/>
              </a:lnSpc>
            </a:pPr>
            <a:r>
              <a:rPr lang="es-MX" sz="3200" dirty="0"/>
              <a:t>El display debe ser 7-segmentos de cátodo común.</a:t>
            </a:r>
          </a:p>
        </p:txBody>
      </p:sp>
    </p:spTree>
    <p:extLst>
      <p:ext uri="{BB962C8B-B14F-4D97-AF65-F5344CB8AC3E}">
        <p14:creationId xmlns:p14="http://schemas.microsoft.com/office/powerpoint/2010/main" val="102726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CF9F835-3F96-43C1-8649-58AD1503F633}"/>
              </a:ext>
            </a:extLst>
          </p:cNvPr>
          <p:cNvSpPr txBox="1">
            <a:spLocks/>
          </p:cNvSpPr>
          <p:nvPr/>
        </p:nvSpPr>
        <p:spPr>
          <a:xfrm>
            <a:off x="1295400" y="211018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Esquemático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B4BA74-615F-4271-94DB-68DAFD8BAC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69" t="12815" r="35731" b="13790"/>
          <a:stretch/>
        </p:blipFill>
        <p:spPr>
          <a:xfrm>
            <a:off x="4529796" y="0"/>
            <a:ext cx="7662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1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1295400" y="239153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Circuito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10894-9C6E-491A-8B83-0DBE7246F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192" t="18012" r="32269" b="18986"/>
          <a:stretch/>
        </p:blipFill>
        <p:spPr>
          <a:xfrm>
            <a:off x="3095137" y="0"/>
            <a:ext cx="9096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8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08C27B-A7A9-4C31-99D4-23466A88C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" t="39032" r="22274" b="29988"/>
          <a:stretch/>
        </p:blipFill>
        <p:spPr>
          <a:xfrm>
            <a:off x="6615473" y="872202"/>
            <a:ext cx="4887211" cy="37279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5084026" y="239153"/>
            <a:ext cx="5812574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9DFA2-2AE1-4836-9E83-BABB8A91CC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3" t="16253" r="19953" b="28205"/>
          <a:stretch/>
        </p:blipFill>
        <p:spPr>
          <a:xfrm>
            <a:off x="689316" y="-2"/>
            <a:ext cx="5141729" cy="68580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0E36BF-5E7F-499E-9BB7-CD04203ED8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19473" t="37538" r="4793" b="22256"/>
          <a:stretch/>
        </p:blipFill>
        <p:spPr>
          <a:xfrm>
            <a:off x="3888273" y="4100733"/>
            <a:ext cx="6991643" cy="275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3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10346788" cy="48674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3200" dirty="0"/>
              <a:t>¿No hay problema con la corriente por ser muchos leds?</a:t>
            </a:r>
          </a:p>
          <a:p>
            <a:pPr lvl="1" algn="just">
              <a:lnSpc>
                <a:spcPct val="150000"/>
              </a:lnSpc>
            </a:pPr>
            <a:r>
              <a:rPr lang="es-MX" sz="3200" dirty="0"/>
              <a:t>Dependiendo de las salidas a utilizar, a veces es necesario utilizar un arreglo con transistores</a:t>
            </a:r>
          </a:p>
          <a:p>
            <a:pPr algn="just">
              <a:lnSpc>
                <a:spcPct val="150000"/>
              </a:lnSpc>
            </a:pPr>
            <a:r>
              <a:rPr lang="es-MX" sz="3200" dirty="0"/>
              <a:t>¿Existen controladores para los displays de 7 segmentos?</a:t>
            </a:r>
          </a:p>
          <a:p>
            <a:pPr lvl="1" algn="just">
              <a:lnSpc>
                <a:spcPct val="150000"/>
              </a:lnSpc>
            </a:pPr>
            <a:r>
              <a:rPr lang="es-MX" sz="3200" dirty="0"/>
              <a:t>Si existen.</a:t>
            </a:r>
          </a:p>
        </p:txBody>
      </p:sp>
    </p:spTree>
    <p:extLst>
      <p:ext uri="{BB962C8B-B14F-4D97-AF65-F5344CB8AC3E}">
        <p14:creationId xmlns:p14="http://schemas.microsoft.com/office/powerpoint/2010/main" val="239116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Display 7 segmentos</a:t>
            </a:r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28D31E91-7F27-4361-9E69-1DF8E27AA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A23D5A-E788-424A-BB39-1FF6818525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24" r="5393" b="4344"/>
          <a:stretch/>
        </p:blipFill>
        <p:spPr>
          <a:xfrm>
            <a:off x="970671" y="782563"/>
            <a:ext cx="7116563" cy="6072910"/>
          </a:xfrm>
          <a:prstGeom prst="rect">
            <a:avLst/>
          </a:prstGeom>
        </p:spPr>
      </p:pic>
      <p:pic>
        <p:nvPicPr>
          <p:cNvPr id="1026" name="Picture 2" descr="Resultado de imagen para 7-segment display">
            <a:extLst>
              <a:ext uri="{FF2B5EF4-FFF2-40B4-BE49-F238E27FC236}">
                <a16:creationId xmlns:a16="http://schemas.microsoft.com/office/drawing/2014/main" id="{50732FA5-8543-47A7-9882-EA8926FFF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980" y="487533"/>
            <a:ext cx="3133324" cy="313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34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53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Display 7 segmentos</a:t>
            </a:r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28D31E91-7F27-4361-9E69-1DF8E27AA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5BA64A-093F-48E3-A6C4-C1A768A8B0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0380"/>
          <a:stretch/>
        </p:blipFill>
        <p:spPr>
          <a:xfrm>
            <a:off x="762191" y="2312426"/>
            <a:ext cx="3626927" cy="2951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6D48E0-4AC9-4ADA-A921-29C9A07181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380"/>
          <a:stretch/>
        </p:blipFill>
        <p:spPr>
          <a:xfrm>
            <a:off x="4586070" y="2333056"/>
            <a:ext cx="3626928" cy="2951952"/>
          </a:xfrm>
          <a:prstGeom prst="rect">
            <a:avLst/>
          </a:prstGeom>
        </p:spPr>
      </p:pic>
      <p:pic>
        <p:nvPicPr>
          <p:cNvPr id="7" name="Picture 2" descr="Resultado de imagen para 7-segment display">
            <a:extLst>
              <a:ext uri="{FF2B5EF4-FFF2-40B4-BE49-F238E27FC236}">
                <a16:creationId xmlns:a16="http://schemas.microsoft.com/office/drawing/2014/main" id="{8E04F179-EEC8-4787-845B-DB450B852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980" y="487533"/>
            <a:ext cx="3133324" cy="313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9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Display 7 segmentos cátodo común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23D5A-E788-424A-BB39-1FF681852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25" t="7576" r="55376" b="4344"/>
          <a:stretch/>
        </p:blipFill>
        <p:spPr>
          <a:xfrm>
            <a:off x="8561781" y="1121484"/>
            <a:ext cx="3087410" cy="5591908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6DA90B3-95BB-4BA5-9840-6F194C6DF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67558"/>
              </p:ext>
            </p:extLst>
          </p:nvPr>
        </p:nvGraphicFramePr>
        <p:xfrm>
          <a:off x="1219200" y="1247272"/>
          <a:ext cx="6995409" cy="546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72">
                  <a:extLst>
                    <a:ext uri="{9D8B030D-6E8A-4147-A177-3AD203B41FA5}">
                      <a16:colId xmlns:a16="http://schemas.microsoft.com/office/drawing/2014/main" val="998003229"/>
                    </a:ext>
                  </a:extLst>
                </a:gridCol>
                <a:gridCol w="654914">
                  <a:extLst>
                    <a:ext uri="{9D8B030D-6E8A-4147-A177-3AD203B41FA5}">
                      <a16:colId xmlns:a16="http://schemas.microsoft.com/office/drawing/2014/main" val="2432372560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879528608"/>
                    </a:ext>
                  </a:extLst>
                </a:gridCol>
                <a:gridCol w="415364">
                  <a:extLst>
                    <a:ext uri="{9D8B030D-6E8A-4147-A177-3AD203B41FA5}">
                      <a16:colId xmlns:a16="http://schemas.microsoft.com/office/drawing/2014/main" val="675446185"/>
                    </a:ext>
                  </a:extLst>
                </a:gridCol>
                <a:gridCol w="483807">
                  <a:extLst>
                    <a:ext uri="{9D8B030D-6E8A-4147-A177-3AD203B41FA5}">
                      <a16:colId xmlns:a16="http://schemas.microsoft.com/office/drawing/2014/main" val="2002409069"/>
                    </a:ext>
                  </a:extLst>
                </a:gridCol>
                <a:gridCol w="490223">
                  <a:extLst>
                    <a:ext uri="{9D8B030D-6E8A-4147-A177-3AD203B41FA5}">
                      <a16:colId xmlns:a16="http://schemas.microsoft.com/office/drawing/2014/main" val="1574364116"/>
                    </a:ext>
                  </a:extLst>
                </a:gridCol>
                <a:gridCol w="466696">
                  <a:extLst>
                    <a:ext uri="{9D8B030D-6E8A-4147-A177-3AD203B41FA5}">
                      <a16:colId xmlns:a16="http://schemas.microsoft.com/office/drawing/2014/main" val="3624988613"/>
                    </a:ext>
                  </a:extLst>
                </a:gridCol>
                <a:gridCol w="488085">
                  <a:extLst>
                    <a:ext uri="{9D8B030D-6E8A-4147-A177-3AD203B41FA5}">
                      <a16:colId xmlns:a16="http://schemas.microsoft.com/office/drawing/2014/main" val="1264843850"/>
                    </a:ext>
                  </a:extLst>
                </a:gridCol>
                <a:gridCol w="485946">
                  <a:extLst>
                    <a:ext uri="{9D8B030D-6E8A-4147-A177-3AD203B41FA5}">
                      <a16:colId xmlns:a16="http://schemas.microsoft.com/office/drawing/2014/main" val="3589389591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2795199249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3034988717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2543457213"/>
                    </a:ext>
                  </a:extLst>
                </a:gridCol>
              </a:tblGrid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7311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7019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12109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2080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75769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23816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42934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7073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3521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01057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6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61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Display 7 segmentos cátodo común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23D5A-E788-424A-BB39-1FF681852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25" t="7576" r="55376" b="4344"/>
          <a:stretch/>
        </p:blipFill>
        <p:spPr>
          <a:xfrm>
            <a:off x="8561781" y="1121484"/>
            <a:ext cx="3087410" cy="5591908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6DA90B3-95BB-4BA5-9840-6F194C6DF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5905"/>
              </p:ext>
            </p:extLst>
          </p:nvPr>
        </p:nvGraphicFramePr>
        <p:xfrm>
          <a:off x="1219200" y="1247272"/>
          <a:ext cx="6995409" cy="546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72">
                  <a:extLst>
                    <a:ext uri="{9D8B030D-6E8A-4147-A177-3AD203B41FA5}">
                      <a16:colId xmlns:a16="http://schemas.microsoft.com/office/drawing/2014/main" val="998003229"/>
                    </a:ext>
                  </a:extLst>
                </a:gridCol>
                <a:gridCol w="654914">
                  <a:extLst>
                    <a:ext uri="{9D8B030D-6E8A-4147-A177-3AD203B41FA5}">
                      <a16:colId xmlns:a16="http://schemas.microsoft.com/office/drawing/2014/main" val="2432372560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879528608"/>
                    </a:ext>
                  </a:extLst>
                </a:gridCol>
                <a:gridCol w="415364">
                  <a:extLst>
                    <a:ext uri="{9D8B030D-6E8A-4147-A177-3AD203B41FA5}">
                      <a16:colId xmlns:a16="http://schemas.microsoft.com/office/drawing/2014/main" val="675446185"/>
                    </a:ext>
                  </a:extLst>
                </a:gridCol>
                <a:gridCol w="483807">
                  <a:extLst>
                    <a:ext uri="{9D8B030D-6E8A-4147-A177-3AD203B41FA5}">
                      <a16:colId xmlns:a16="http://schemas.microsoft.com/office/drawing/2014/main" val="2002409069"/>
                    </a:ext>
                  </a:extLst>
                </a:gridCol>
                <a:gridCol w="490223">
                  <a:extLst>
                    <a:ext uri="{9D8B030D-6E8A-4147-A177-3AD203B41FA5}">
                      <a16:colId xmlns:a16="http://schemas.microsoft.com/office/drawing/2014/main" val="1574364116"/>
                    </a:ext>
                  </a:extLst>
                </a:gridCol>
                <a:gridCol w="466696">
                  <a:extLst>
                    <a:ext uri="{9D8B030D-6E8A-4147-A177-3AD203B41FA5}">
                      <a16:colId xmlns:a16="http://schemas.microsoft.com/office/drawing/2014/main" val="3624988613"/>
                    </a:ext>
                  </a:extLst>
                </a:gridCol>
                <a:gridCol w="488085">
                  <a:extLst>
                    <a:ext uri="{9D8B030D-6E8A-4147-A177-3AD203B41FA5}">
                      <a16:colId xmlns:a16="http://schemas.microsoft.com/office/drawing/2014/main" val="1264843850"/>
                    </a:ext>
                  </a:extLst>
                </a:gridCol>
                <a:gridCol w="485946">
                  <a:extLst>
                    <a:ext uri="{9D8B030D-6E8A-4147-A177-3AD203B41FA5}">
                      <a16:colId xmlns:a16="http://schemas.microsoft.com/office/drawing/2014/main" val="3589389591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2795199249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3034988717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2543457213"/>
                    </a:ext>
                  </a:extLst>
                </a:gridCol>
              </a:tblGrid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7311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7019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12109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2080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75769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23816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42934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7073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3521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01057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6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54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Display 7 segmentos cátodo común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23D5A-E788-424A-BB39-1FF681852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25" t="7576" r="55376" b="4344"/>
          <a:stretch/>
        </p:blipFill>
        <p:spPr>
          <a:xfrm>
            <a:off x="8561781" y="1121484"/>
            <a:ext cx="3087410" cy="5591908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6DA90B3-95BB-4BA5-9840-6F194C6DF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43963"/>
              </p:ext>
            </p:extLst>
          </p:nvPr>
        </p:nvGraphicFramePr>
        <p:xfrm>
          <a:off x="1219200" y="1247272"/>
          <a:ext cx="6995409" cy="546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72">
                  <a:extLst>
                    <a:ext uri="{9D8B030D-6E8A-4147-A177-3AD203B41FA5}">
                      <a16:colId xmlns:a16="http://schemas.microsoft.com/office/drawing/2014/main" val="998003229"/>
                    </a:ext>
                  </a:extLst>
                </a:gridCol>
                <a:gridCol w="654914">
                  <a:extLst>
                    <a:ext uri="{9D8B030D-6E8A-4147-A177-3AD203B41FA5}">
                      <a16:colId xmlns:a16="http://schemas.microsoft.com/office/drawing/2014/main" val="2432372560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879528608"/>
                    </a:ext>
                  </a:extLst>
                </a:gridCol>
                <a:gridCol w="415364">
                  <a:extLst>
                    <a:ext uri="{9D8B030D-6E8A-4147-A177-3AD203B41FA5}">
                      <a16:colId xmlns:a16="http://schemas.microsoft.com/office/drawing/2014/main" val="675446185"/>
                    </a:ext>
                  </a:extLst>
                </a:gridCol>
                <a:gridCol w="483807">
                  <a:extLst>
                    <a:ext uri="{9D8B030D-6E8A-4147-A177-3AD203B41FA5}">
                      <a16:colId xmlns:a16="http://schemas.microsoft.com/office/drawing/2014/main" val="2002409069"/>
                    </a:ext>
                  </a:extLst>
                </a:gridCol>
                <a:gridCol w="490223">
                  <a:extLst>
                    <a:ext uri="{9D8B030D-6E8A-4147-A177-3AD203B41FA5}">
                      <a16:colId xmlns:a16="http://schemas.microsoft.com/office/drawing/2014/main" val="1574364116"/>
                    </a:ext>
                  </a:extLst>
                </a:gridCol>
                <a:gridCol w="466696">
                  <a:extLst>
                    <a:ext uri="{9D8B030D-6E8A-4147-A177-3AD203B41FA5}">
                      <a16:colId xmlns:a16="http://schemas.microsoft.com/office/drawing/2014/main" val="3624988613"/>
                    </a:ext>
                  </a:extLst>
                </a:gridCol>
                <a:gridCol w="488085">
                  <a:extLst>
                    <a:ext uri="{9D8B030D-6E8A-4147-A177-3AD203B41FA5}">
                      <a16:colId xmlns:a16="http://schemas.microsoft.com/office/drawing/2014/main" val="1264843850"/>
                    </a:ext>
                  </a:extLst>
                </a:gridCol>
                <a:gridCol w="485946">
                  <a:extLst>
                    <a:ext uri="{9D8B030D-6E8A-4147-A177-3AD203B41FA5}">
                      <a16:colId xmlns:a16="http://schemas.microsoft.com/office/drawing/2014/main" val="3589389591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2795199249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3034988717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2543457213"/>
                    </a:ext>
                  </a:extLst>
                </a:gridCol>
              </a:tblGrid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7311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7019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12109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2080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75769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23816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42934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7073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3521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01057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667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61830-50FC-438C-9AF3-86A77DF59D7B}"/>
              </a:ext>
            </a:extLst>
          </p:cNvPr>
          <p:cNvSpPr txBox="1"/>
          <p:nvPr/>
        </p:nvSpPr>
        <p:spPr>
          <a:xfrm>
            <a:off x="6096000" y="764498"/>
            <a:ext cx="211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80        128       200</a:t>
            </a:r>
          </a:p>
        </p:txBody>
      </p:sp>
    </p:spTree>
    <p:extLst>
      <p:ext uri="{BB962C8B-B14F-4D97-AF65-F5344CB8AC3E}">
        <p14:creationId xmlns:p14="http://schemas.microsoft.com/office/powerpoint/2010/main" val="331422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Display 7 segmentos ánodo común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23D5A-E788-424A-BB39-1FF681852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25" t="7576" r="55376" b="4344"/>
          <a:stretch/>
        </p:blipFill>
        <p:spPr>
          <a:xfrm>
            <a:off x="8561781" y="1121484"/>
            <a:ext cx="3087410" cy="5591908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6DA90B3-95BB-4BA5-9840-6F194C6DF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39289"/>
              </p:ext>
            </p:extLst>
          </p:nvPr>
        </p:nvGraphicFramePr>
        <p:xfrm>
          <a:off x="1219200" y="1247272"/>
          <a:ext cx="6995409" cy="546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72">
                  <a:extLst>
                    <a:ext uri="{9D8B030D-6E8A-4147-A177-3AD203B41FA5}">
                      <a16:colId xmlns:a16="http://schemas.microsoft.com/office/drawing/2014/main" val="998003229"/>
                    </a:ext>
                  </a:extLst>
                </a:gridCol>
                <a:gridCol w="654914">
                  <a:extLst>
                    <a:ext uri="{9D8B030D-6E8A-4147-A177-3AD203B41FA5}">
                      <a16:colId xmlns:a16="http://schemas.microsoft.com/office/drawing/2014/main" val="2432372560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879528608"/>
                    </a:ext>
                  </a:extLst>
                </a:gridCol>
                <a:gridCol w="415364">
                  <a:extLst>
                    <a:ext uri="{9D8B030D-6E8A-4147-A177-3AD203B41FA5}">
                      <a16:colId xmlns:a16="http://schemas.microsoft.com/office/drawing/2014/main" val="675446185"/>
                    </a:ext>
                  </a:extLst>
                </a:gridCol>
                <a:gridCol w="483807">
                  <a:extLst>
                    <a:ext uri="{9D8B030D-6E8A-4147-A177-3AD203B41FA5}">
                      <a16:colId xmlns:a16="http://schemas.microsoft.com/office/drawing/2014/main" val="2002409069"/>
                    </a:ext>
                  </a:extLst>
                </a:gridCol>
                <a:gridCol w="490223">
                  <a:extLst>
                    <a:ext uri="{9D8B030D-6E8A-4147-A177-3AD203B41FA5}">
                      <a16:colId xmlns:a16="http://schemas.microsoft.com/office/drawing/2014/main" val="1574364116"/>
                    </a:ext>
                  </a:extLst>
                </a:gridCol>
                <a:gridCol w="466696">
                  <a:extLst>
                    <a:ext uri="{9D8B030D-6E8A-4147-A177-3AD203B41FA5}">
                      <a16:colId xmlns:a16="http://schemas.microsoft.com/office/drawing/2014/main" val="3624988613"/>
                    </a:ext>
                  </a:extLst>
                </a:gridCol>
                <a:gridCol w="488085">
                  <a:extLst>
                    <a:ext uri="{9D8B030D-6E8A-4147-A177-3AD203B41FA5}">
                      <a16:colId xmlns:a16="http://schemas.microsoft.com/office/drawing/2014/main" val="1264843850"/>
                    </a:ext>
                  </a:extLst>
                </a:gridCol>
                <a:gridCol w="485946">
                  <a:extLst>
                    <a:ext uri="{9D8B030D-6E8A-4147-A177-3AD203B41FA5}">
                      <a16:colId xmlns:a16="http://schemas.microsoft.com/office/drawing/2014/main" val="3589389591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2795199249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3034988717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2543457213"/>
                    </a:ext>
                  </a:extLst>
                </a:gridCol>
              </a:tblGrid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7311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7019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12109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2080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75769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23816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42934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7073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3521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01057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6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36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Display 7 segmentos ánodo común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23D5A-E788-424A-BB39-1FF681852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25" t="7576" r="55376" b="4344"/>
          <a:stretch/>
        </p:blipFill>
        <p:spPr>
          <a:xfrm>
            <a:off x="8561781" y="1121484"/>
            <a:ext cx="3087410" cy="5591908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6DA90B3-95BB-4BA5-9840-6F194C6DF048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1247272"/>
          <a:ext cx="6995409" cy="546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72">
                  <a:extLst>
                    <a:ext uri="{9D8B030D-6E8A-4147-A177-3AD203B41FA5}">
                      <a16:colId xmlns:a16="http://schemas.microsoft.com/office/drawing/2014/main" val="998003229"/>
                    </a:ext>
                  </a:extLst>
                </a:gridCol>
                <a:gridCol w="654914">
                  <a:extLst>
                    <a:ext uri="{9D8B030D-6E8A-4147-A177-3AD203B41FA5}">
                      <a16:colId xmlns:a16="http://schemas.microsoft.com/office/drawing/2014/main" val="2432372560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879528608"/>
                    </a:ext>
                  </a:extLst>
                </a:gridCol>
                <a:gridCol w="415364">
                  <a:extLst>
                    <a:ext uri="{9D8B030D-6E8A-4147-A177-3AD203B41FA5}">
                      <a16:colId xmlns:a16="http://schemas.microsoft.com/office/drawing/2014/main" val="675446185"/>
                    </a:ext>
                  </a:extLst>
                </a:gridCol>
                <a:gridCol w="483807">
                  <a:extLst>
                    <a:ext uri="{9D8B030D-6E8A-4147-A177-3AD203B41FA5}">
                      <a16:colId xmlns:a16="http://schemas.microsoft.com/office/drawing/2014/main" val="2002409069"/>
                    </a:ext>
                  </a:extLst>
                </a:gridCol>
                <a:gridCol w="490223">
                  <a:extLst>
                    <a:ext uri="{9D8B030D-6E8A-4147-A177-3AD203B41FA5}">
                      <a16:colId xmlns:a16="http://schemas.microsoft.com/office/drawing/2014/main" val="1574364116"/>
                    </a:ext>
                  </a:extLst>
                </a:gridCol>
                <a:gridCol w="466696">
                  <a:extLst>
                    <a:ext uri="{9D8B030D-6E8A-4147-A177-3AD203B41FA5}">
                      <a16:colId xmlns:a16="http://schemas.microsoft.com/office/drawing/2014/main" val="3624988613"/>
                    </a:ext>
                  </a:extLst>
                </a:gridCol>
                <a:gridCol w="488085">
                  <a:extLst>
                    <a:ext uri="{9D8B030D-6E8A-4147-A177-3AD203B41FA5}">
                      <a16:colId xmlns:a16="http://schemas.microsoft.com/office/drawing/2014/main" val="1264843850"/>
                    </a:ext>
                  </a:extLst>
                </a:gridCol>
                <a:gridCol w="485946">
                  <a:extLst>
                    <a:ext uri="{9D8B030D-6E8A-4147-A177-3AD203B41FA5}">
                      <a16:colId xmlns:a16="http://schemas.microsoft.com/office/drawing/2014/main" val="3589389591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2795199249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3034988717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2543457213"/>
                    </a:ext>
                  </a:extLst>
                </a:gridCol>
              </a:tblGrid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7311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7019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12109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2080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75769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23816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42934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7073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3521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01057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6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56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Display 7 segmentos ánodo común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23D5A-E788-424A-BB39-1FF681852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25" t="7576" r="55376" b="4344"/>
          <a:stretch/>
        </p:blipFill>
        <p:spPr>
          <a:xfrm>
            <a:off x="8561781" y="1121484"/>
            <a:ext cx="3087410" cy="5591908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6DA90B3-95BB-4BA5-9840-6F194C6DF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64755"/>
              </p:ext>
            </p:extLst>
          </p:nvPr>
        </p:nvGraphicFramePr>
        <p:xfrm>
          <a:off x="1219200" y="1247272"/>
          <a:ext cx="6995409" cy="546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72">
                  <a:extLst>
                    <a:ext uri="{9D8B030D-6E8A-4147-A177-3AD203B41FA5}">
                      <a16:colId xmlns:a16="http://schemas.microsoft.com/office/drawing/2014/main" val="998003229"/>
                    </a:ext>
                  </a:extLst>
                </a:gridCol>
                <a:gridCol w="654914">
                  <a:extLst>
                    <a:ext uri="{9D8B030D-6E8A-4147-A177-3AD203B41FA5}">
                      <a16:colId xmlns:a16="http://schemas.microsoft.com/office/drawing/2014/main" val="2432372560"/>
                    </a:ext>
                  </a:extLst>
                </a:gridCol>
                <a:gridCol w="475251">
                  <a:extLst>
                    <a:ext uri="{9D8B030D-6E8A-4147-A177-3AD203B41FA5}">
                      <a16:colId xmlns:a16="http://schemas.microsoft.com/office/drawing/2014/main" val="2879528608"/>
                    </a:ext>
                  </a:extLst>
                </a:gridCol>
                <a:gridCol w="415364">
                  <a:extLst>
                    <a:ext uri="{9D8B030D-6E8A-4147-A177-3AD203B41FA5}">
                      <a16:colId xmlns:a16="http://schemas.microsoft.com/office/drawing/2014/main" val="675446185"/>
                    </a:ext>
                  </a:extLst>
                </a:gridCol>
                <a:gridCol w="483807">
                  <a:extLst>
                    <a:ext uri="{9D8B030D-6E8A-4147-A177-3AD203B41FA5}">
                      <a16:colId xmlns:a16="http://schemas.microsoft.com/office/drawing/2014/main" val="2002409069"/>
                    </a:ext>
                  </a:extLst>
                </a:gridCol>
                <a:gridCol w="490223">
                  <a:extLst>
                    <a:ext uri="{9D8B030D-6E8A-4147-A177-3AD203B41FA5}">
                      <a16:colId xmlns:a16="http://schemas.microsoft.com/office/drawing/2014/main" val="1574364116"/>
                    </a:ext>
                  </a:extLst>
                </a:gridCol>
                <a:gridCol w="466696">
                  <a:extLst>
                    <a:ext uri="{9D8B030D-6E8A-4147-A177-3AD203B41FA5}">
                      <a16:colId xmlns:a16="http://schemas.microsoft.com/office/drawing/2014/main" val="3624988613"/>
                    </a:ext>
                  </a:extLst>
                </a:gridCol>
                <a:gridCol w="488085">
                  <a:extLst>
                    <a:ext uri="{9D8B030D-6E8A-4147-A177-3AD203B41FA5}">
                      <a16:colId xmlns:a16="http://schemas.microsoft.com/office/drawing/2014/main" val="1264843850"/>
                    </a:ext>
                  </a:extLst>
                </a:gridCol>
                <a:gridCol w="485946">
                  <a:extLst>
                    <a:ext uri="{9D8B030D-6E8A-4147-A177-3AD203B41FA5}">
                      <a16:colId xmlns:a16="http://schemas.microsoft.com/office/drawing/2014/main" val="3589389591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2795199249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3034988717"/>
                    </a:ext>
                  </a:extLst>
                </a:gridCol>
                <a:gridCol w="687117">
                  <a:extLst>
                    <a:ext uri="{9D8B030D-6E8A-4147-A177-3AD203B41FA5}">
                      <a16:colId xmlns:a16="http://schemas.microsoft.com/office/drawing/2014/main" val="2543457213"/>
                    </a:ext>
                  </a:extLst>
                </a:gridCol>
              </a:tblGrid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7311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7019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12109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20801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75769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23816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42934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7073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35213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01057"/>
                  </a:ext>
                </a:extLst>
              </a:tr>
              <a:tr h="496920"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667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10CEB4-F5B1-4424-81D4-E934805295C4}"/>
              </a:ext>
            </a:extLst>
          </p:cNvPr>
          <p:cNvSpPr txBox="1"/>
          <p:nvPr/>
        </p:nvSpPr>
        <p:spPr>
          <a:xfrm>
            <a:off x="6096000" y="764498"/>
            <a:ext cx="211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80        128       200</a:t>
            </a:r>
          </a:p>
        </p:txBody>
      </p:sp>
    </p:spTree>
    <p:extLst>
      <p:ext uri="{BB962C8B-B14F-4D97-AF65-F5344CB8AC3E}">
        <p14:creationId xmlns:p14="http://schemas.microsoft.com/office/powerpoint/2010/main" val="16348230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2227</TotalTime>
  <Words>921</Words>
  <Application>Microsoft Office PowerPoint</Application>
  <PresentationFormat>Widescreen</PresentationFormat>
  <Paragraphs>769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Franklin Gothic Book</vt:lpstr>
      <vt:lpstr>Crop</vt:lpstr>
      <vt:lpstr>ARDUINO </vt:lpstr>
      <vt:lpstr>Display 7 segmentos</vt:lpstr>
      <vt:lpstr>Display 7 segmentos</vt:lpstr>
      <vt:lpstr>Display 7 segmentos cátodo común</vt:lpstr>
      <vt:lpstr>Display 7 segmentos cátodo común</vt:lpstr>
      <vt:lpstr>Display 7 segmentos cátodo común</vt:lpstr>
      <vt:lpstr>Display 7 segmentos ánodo común</vt:lpstr>
      <vt:lpstr>Display 7 segmentos ánodo común</vt:lpstr>
      <vt:lpstr>Display 7 segmentos ánodo común</vt:lpstr>
      <vt:lpstr>EJEMPLO : Contador</vt:lpstr>
      <vt:lpstr>PowerPoint Presentation</vt:lpstr>
      <vt:lpstr>PowerPoint Presentation</vt:lpstr>
      <vt:lpstr>PowerPoint Presentation</vt:lpstr>
      <vt:lpstr>Display 7 segmentos cátodo común</vt:lpstr>
      <vt:lpstr>EJEMPLO : Segundero</vt:lpstr>
      <vt:lpstr>PowerPoint Presentation</vt:lpstr>
      <vt:lpstr>PowerPoint Presentation</vt:lpstr>
      <vt:lpstr>PowerPoint Presentation</vt:lpstr>
      <vt:lpstr>Preguntas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HP</dc:creator>
  <cp:lastModifiedBy>HP</cp:lastModifiedBy>
  <cp:revision>42</cp:revision>
  <dcterms:created xsi:type="dcterms:W3CDTF">2019-12-04T23:03:11Z</dcterms:created>
  <dcterms:modified xsi:type="dcterms:W3CDTF">2019-12-31T17:24:59Z</dcterms:modified>
</cp:coreProperties>
</file>