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74" r:id="rId4"/>
    <p:sldId id="275" r:id="rId5"/>
    <p:sldId id="277" r:id="rId6"/>
    <p:sldId id="276" r:id="rId7"/>
    <p:sldId id="278" r:id="rId8"/>
    <p:sldId id="279" r:id="rId9"/>
    <p:sldId id="280" r:id="rId10"/>
    <p:sldId id="281" r:id="rId11"/>
    <p:sldId id="282" r:id="rId12"/>
    <p:sldId id="285" r:id="rId13"/>
    <p:sldId id="283" r:id="rId14"/>
    <p:sldId id="284" r:id="rId15"/>
    <p:sldId id="259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2AC6D-16A0-40FB-9A39-C55BA4A11889}" type="datetimeFigureOut">
              <a:rPr lang="es-MX" smtClean="0"/>
              <a:t>06/01/2020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4C3AD-A2D3-498A-B67E-3AD9E9CB516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6151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4C3AD-A2D3-498A-B67E-3AD9E9CB516A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0116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4C3AD-A2D3-498A-B67E-3AD9E9CB516A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7918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4C3AD-A2D3-498A-B67E-3AD9E9CB516A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7574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4C3AD-A2D3-498A-B67E-3AD9E9CB516A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3918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4C3AD-A2D3-498A-B67E-3AD9E9CB516A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8326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4C3AD-A2D3-498A-B67E-3AD9E9CB516A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3117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4C3AD-A2D3-498A-B67E-3AD9E9CB516A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2698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4C3AD-A2D3-498A-B67E-3AD9E9CB516A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7637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4C3AD-A2D3-498A-B67E-3AD9E9CB516A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8347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4C3AD-A2D3-498A-B67E-3AD9E9CB516A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4664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4C3AD-A2D3-498A-B67E-3AD9E9CB516A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0543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4C3AD-A2D3-498A-B67E-3AD9E9CB516A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7750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4C3AD-A2D3-498A-B67E-3AD9E9CB516A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3975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4C3AD-A2D3-498A-B67E-3AD9E9CB516A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5551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06/01/2020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81847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06/01/2020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521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06/01/2020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669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06/01/2020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703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06/01/2020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007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06/01/2020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044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06/01/2020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134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06/01/2020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421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FB6C4-6517-4015-B432-9FFAA8F63CFD}" type="datetimeFigureOut">
              <a:rPr lang="es-MX" smtClean="0"/>
              <a:t>06/01/2020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024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06/01/2020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745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06/01/2020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159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CEFB6C4-6517-4015-B432-9FFAA8F63CFD}" type="datetimeFigureOut">
              <a:rPr lang="es-MX" smtClean="0"/>
              <a:t>06/01/2020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DE9637B-3BC5-4FEA-804A-45101EA1278B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70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rduino Uno Rev3">
            <a:extLst>
              <a:ext uri="{FF2B5EF4-FFF2-40B4-BE49-F238E27FC236}">
                <a16:creationId xmlns:a16="http://schemas.microsoft.com/office/drawing/2014/main" id="{2AB3E580-B2AD-4C10-8009-4D6DF0EC09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1125416" y="1256469"/>
            <a:ext cx="6161649" cy="434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172455-71D9-498C-9A32-518A37792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8763" y="1256469"/>
            <a:ext cx="4381994" cy="1256022"/>
          </a:xfrm>
        </p:spPr>
        <p:txBody>
          <a:bodyPr/>
          <a:lstStyle/>
          <a:p>
            <a:r>
              <a:rPr lang="es-MX" dirty="0"/>
              <a:t>ARDUINO	</a:t>
            </a:r>
          </a:p>
        </p:txBody>
      </p:sp>
    </p:spTree>
    <p:extLst>
      <p:ext uri="{BB962C8B-B14F-4D97-AF65-F5344CB8AC3E}">
        <p14:creationId xmlns:p14="http://schemas.microsoft.com/office/powerpoint/2010/main" val="2201493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138089"/>
            <a:ext cx="9601200" cy="1485900"/>
          </a:xfrm>
        </p:spPr>
        <p:txBody>
          <a:bodyPr/>
          <a:lstStyle/>
          <a:p>
            <a:r>
              <a:rPr lang="es-MX" dirty="0"/>
              <a:t>Inicialización 8 bits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A22103-A917-4353-9C3B-89111EE8F3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31" t="30136" r="73808" b="49999"/>
          <a:stretch/>
        </p:blipFill>
        <p:spPr>
          <a:xfrm>
            <a:off x="738554" y="3658950"/>
            <a:ext cx="5095493" cy="234930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482982-2AC6-4D04-913A-CAC95C8B6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264" y="1100797"/>
            <a:ext cx="4304572" cy="4656406"/>
          </a:xfrm>
        </p:spPr>
        <p:txBody>
          <a:bodyPr>
            <a:normAutofit/>
          </a:bodyPr>
          <a:lstStyle/>
          <a:p>
            <a:r>
              <a:rPr lang="es-MX" sz="3200" dirty="0"/>
              <a:t>Procedimiento para inicializar el LCD utilizando los 8 bits de datos.</a:t>
            </a:r>
          </a:p>
          <a:p>
            <a:pPr marL="0" indent="0">
              <a:buNone/>
            </a:pPr>
            <a:endParaRPr lang="es-MX" sz="3200" dirty="0"/>
          </a:p>
          <a:p>
            <a:endParaRPr lang="es-MX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63FE93-BEA3-4113-BDF8-29165244F9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242" t="11910" r="26894" b="6384"/>
          <a:stretch/>
        </p:blipFill>
        <p:spPr>
          <a:xfrm>
            <a:off x="5392717" y="0"/>
            <a:ext cx="67992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31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138089"/>
            <a:ext cx="9601200" cy="1485900"/>
          </a:xfrm>
        </p:spPr>
        <p:txBody>
          <a:bodyPr/>
          <a:lstStyle/>
          <a:p>
            <a:r>
              <a:rPr lang="es-MX" dirty="0"/>
              <a:t>Inicialización 4 bits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A22103-A917-4353-9C3B-89111EE8F3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31" t="30136" r="73808" b="49999"/>
          <a:stretch/>
        </p:blipFill>
        <p:spPr>
          <a:xfrm>
            <a:off x="738554" y="3658950"/>
            <a:ext cx="5095493" cy="234930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482982-2AC6-4D04-913A-CAC95C8B6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264" y="1100797"/>
            <a:ext cx="4304572" cy="4656406"/>
          </a:xfrm>
        </p:spPr>
        <p:txBody>
          <a:bodyPr>
            <a:normAutofit/>
          </a:bodyPr>
          <a:lstStyle/>
          <a:p>
            <a:r>
              <a:rPr lang="es-MX" sz="3200" dirty="0"/>
              <a:t>Procedimiento para inicializar el LCD utilizando los 8 bits de datos.</a:t>
            </a:r>
          </a:p>
          <a:p>
            <a:pPr marL="0" indent="0">
              <a:buNone/>
            </a:pPr>
            <a:endParaRPr lang="es-MX" sz="3200" dirty="0"/>
          </a:p>
          <a:p>
            <a:endParaRPr lang="es-MX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82B14-4623-42C0-B29E-A428C9ACC9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1061" t="12050" r="28258" b="9463"/>
          <a:stretch/>
        </p:blipFill>
        <p:spPr>
          <a:xfrm>
            <a:off x="5624945" y="0"/>
            <a:ext cx="6567055" cy="686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62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138089"/>
            <a:ext cx="9601200" cy="1485900"/>
          </a:xfrm>
        </p:spPr>
        <p:txBody>
          <a:bodyPr/>
          <a:lstStyle/>
          <a:p>
            <a:r>
              <a:rPr lang="es-MX" dirty="0"/>
              <a:t>Controlador HD44780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A22103-A917-4353-9C3B-89111EE8F3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31" t="30136" r="73808" b="49999"/>
          <a:stretch/>
        </p:blipFill>
        <p:spPr>
          <a:xfrm>
            <a:off x="7518400" y="4703211"/>
            <a:ext cx="4673600" cy="215478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482982-2AC6-4D04-913A-CAC95C8B6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264" y="1100797"/>
            <a:ext cx="10042148" cy="4656406"/>
          </a:xfrm>
        </p:spPr>
        <p:txBody>
          <a:bodyPr>
            <a:normAutofit/>
          </a:bodyPr>
          <a:lstStyle/>
          <a:p>
            <a:r>
              <a:rPr lang="es-MX" sz="3200" dirty="0"/>
              <a:t>Ya inicializado el LCD se pueden enviar las instrucciones, hay que mencionar algunos puntos.</a:t>
            </a:r>
          </a:p>
          <a:p>
            <a:pPr lvl="1"/>
            <a:r>
              <a:rPr lang="es-MX" sz="3200" dirty="0"/>
              <a:t>Si en el microcontrolador hay un reinicio, pero en el LCD no, este ya se encuentra inicializado.</a:t>
            </a:r>
          </a:p>
          <a:p>
            <a:pPr lvl="1"/>
            <a:r>
              <a:rPr lang="es-MX" sz="3200" dirty="0"/>
              <a:t>Cada vez que se inicie la alimentación del LCD hay que iniciarlo</a:t>
            </a:r>
          </a:p>
          <a:p>
            <a:pPr lvl="1"/>
            <a:r>
              <a:rPr lang="es-MX" sz="3200" dirty="0"/>
              <a:t>Ya estando en un modo de 4 bits o 8 bits ya no se puede cambiar.</a:t>
            </a:r>
          </a:p>
          <a:p>
            <a:pPr marL="530352" lvl="1" indent="0">
              <a:buNone/>
            </a:pPr>
            <a:endParaRPr lang="es-MX" sz="3200" dirty="0"/>
          </a:p>
          <a:p>
            <a:pPr marL="0" indent="0">
              <a:buNone/>
            </a:pPr>
            <a:endParaRPr lang="es-MX" sz="3200" dirty="0"/>
          </a:p>
          <a:p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363844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138089"/>
            <a:ext cx="9601200" cy="1485900"/>
          </a:xfrm>
        </p:spPr>
        <p:txBody>
          <a:bodyPr/>
          <a:lstStyle/>
          <a:p>
            <a:r>
              <a:rPr lang="es-MX" dirty="0"/>
              <a:t>Instrucciones en el HD44780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A22103-A917-4353-9C3B-89111EE8F3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31" t="30136" r="73808" b="49999"/>
          <a:stretch/>
        </p:blipFill>
        <p:spPr>
          <a:xfrm>
            <a:off x="1422400" y="4449739"/>
            <a:ext cx="4673600" cy="215478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482982-2AC6-4D04-913A-CAC95C8B6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263" y="1100796"/>
            <a:ext cx="10867771" cy="2938543"/>
          </a:xfrm>
        </p:spPr>
        <p:txBody>
          <a:bodyPr>
            <a:normAutofit fontScale="92500" lnSpcReduction="20000"/>
          </a:bodyPr>
          <a:lstStyle/>
          <a:p>
            <a:r>
              <a:rPr lang="es-MX" sz="3200" dirty="0"/>
              <a:t>Para enviar instrucciones se utiliza el pin E, el cual se manda a alto para enviar los datos finalmente se envía a bajo, esto es valido para el modo en 8 bits.</a:t>
            </a:r>
          </a:p>
          <a:p>
            <a:r>
              <a:rPr lang="es-MX" sz="3200" dirty="0"/>
              <a:t>Si se usa el modo en 4 bits, el envió se hace dos veces.</a:t>
            </a:r>
          </a:p>
          <a:p>
            <a:r>
              <a:rPr lang="es-MX" sz="3200" dirty="0"/>
              <a:t>Después del envió hay que esperar un tiempo en lo que el controlador realiza las instrucciones. Este lo indica con la bandera de ocupado.</a:t>
            </a:r>
          </a:p>
          <a:p>
            <a:pPr marL="0" indent="0">
              <a:buNone/>
            </a:pPr>
            <a:endParaRPr lang="es-MX" sz="3200" dirty="0"/>
          </a:p>
          <a:p>
            <a:endParaRPr lang="es-MX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72D80D-8ABB-4FC9-A3F7-8041444A53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699" t="32934" r="27361" b="20024"/>
          <a:stretch/>
        </p:blipFill>
        <p:spPr>
          <a:xfrm>
            <a:off x="6525087" y="3496608"/>
            <a:ext cx="5666913" cy="336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509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138089"/>
            <a:ext cx="9601200" cy="1485900"/>
          </a:xfrm>
        </p:spPr>
        <p:txBody>
          <a:bodyPr/>
          <a:lstStyle/>
          <a:p>
            <a:r>
              <a:rPr lang="es-MX" dirty="0"/>
              <a:t>Descripción de los pines del LCD 16x2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DE874F-39AF-4CA9-B644-A6741C3616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879" t="11868" r="62738" b="8102"/>
          <a:stretch/>
        </p:blipFill>
        <p:spPr>
          <a:xfrm>
            <a:off x="1013756" y="1162739"/>
            <a:ext cx="2475370" cy="5366807"/>
          </a:xfrm>
          <a:prstGeom prst="rect">
            <a:avLst/>
          </a:prstGeom>
        </p:spPr>
      </p:pic>
      <p:pic>
        <p:nvPicPr>
          <p:cNvPr id="8" name="Picture 2" descr="Arduino Uno Rev3">
            <a:extLst>
              <a:ext uri="{FF2B5EF4-FFF2-40B4-BE49-F238E27FC236}">
                <a16:creationId xmlns:a16="http://schemas.microsoft.com/office/drawing/2014/main" id="{235C2EF7-76C4-45C8-867F-45B984AA57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6649" r="11323" b="6460"/>
          <a:stretch/>
        </p:blipFill>
        <p:spPr bwMode="auto">
          <a:xfrm>
            <a:off x="8087234" y="3988191"/>
            <a:ext cx="3893750" cy="274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E5E2187-1D2E-4ABB-9356-384CD6E7B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094926"/>
              </p:ext>
            </p:extLst>
          </p:nvPr>
        </p:nvGraphicFramePr>
        <p:xfrm>
          <a:off x="3201610" y="1016185"/>
          <a:ext cx="4859313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490">
                  <a:extLst>
                    <a:ext uri="{9D8B030D-6E8A-4147-A177-3AD203B41FA5}">
                      <a16:colId xmlns:a16="http://schemas.microsoft.com/office/drawing/2014/main" val="1165664141"/>
                    </a:ext>
                  </a:extLst>
                </a:gridCol>
                <a:gridCol w="1189608">
                  <a:extLst>
                    <a:ext uri="{9D8B030D-6E8A-4147-A177-3AD203B41FA5}">
                      <a16:colId xmlns:a16="http://schemas.microsoft.com/office/drawing/2014/main" val="2639144923"/>
                    </a:ext>
                  </a:extLst>
                </a:gridCol>
                <a:gridCol w="2379215">
                  <a:extLst>
                    <a:ext uri="{9D8B030D-6E8A-4147-A177-3AD203B41FA5}">
                      <a16:colId xmlns:a16="http://schemas.microsoft.com/office/drawing/2014/main" val="253787211"/>
                    </a:ext>
                  </a:extLst>
                </a:gridCol>
              </a:tblGrid>
              <a:tr h="333434">
                <a:tc>
                  <a:txBody>
                    <a:bodyPr/>
                    <a:lstStyle/>
                    <a:p>
                      <a:r>
                        <a:rPr lang="es-MX" sz="1600" dirty="0" err="1"/>
                        <a:t>N°</a:t>
                      </a:r>
                      <a:r>
                        <a:rPr lang="es-MX" sz="1600" dirty="0"/>
                        <a:t> de 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err="1"/>
                        <a:t>Simbolo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870950"/>
                  </a:ext>
                </a:extLst>
              </a:tr>
              <a:tr h="333434">
                <a:tc>
                  <a:txBody>
                    <a:bodyPr/>
                    <a:lstStyle/>
                    <a:p>
                      <a:r>
                        <a:rPr lang="es-MX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VSS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Tierra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629198"/>
                  </a:ext>
                </a:extLst>
              </a:tr>
              <a:tr h="333434">
                <a:tc>
                  <a:txBody>
                    <a:bodyPr/>
                    <a:lstStyle/>
                    <a:p>
                      <a:r>
                        <a:rPr lang="es-MX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VDD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Alimentación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881612"/>
                  </a:ext>
                </a:extLst>
              </a:tr>
              <a:tr h="333434">
                <a:tc>
                  <a:txBody>
                    <a:bodyPr/>
                    <a:lstStyle/>
                    <a:p>
                      <a:r>
                        <a:rPr lang="es-MX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Ajuste de Contraste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78653"/>
                  </a:ext>
                </a:extLst>
              </a:tr>
              <a:tr h="333434">
                <a:tc>
                  <a:txBody>
                    <a:bodyPr/>
                    <a:lstStyle/>
                    <a:p>
                      <a:r>
                        <a:rPr lang="es-MX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Selección de registro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119376"/>
                  </a:ext>
                </a:extLst>
              </a:tr>
              <a:tr h="333434">
                <a:tc>
                  <a:txBody>
                    <a:bodyPr/>
                    <a:lstStyle/>
                    <a:p>
                      <a:r>
                        <a:rPr lang="es-MX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R/W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Lectura/Escritura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046527"/>
                  </a:ext>
                </a:extLst>
              </a:tr>
              <a:tr h="333434">
                <a:tc>
                  <a:txBody>
                    <a:bodyPr/>
                    <a:lstStyle/>
                    <a:p>
                      <a:r>
                        <a:rPr lang="es-MX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Habilitación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401686"/>
                  </a:ext>
                </a:extLst>
              </a:tr>
              <a:tr h="333434">
                <a:tc>
                  <a:txBody>
                    <a:bodyPr/>
                    <a:lstStyle/>
                    <a:p>
                      <a:r>
                        <a:rPr lang="es-MX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Bit de datos 0 LSB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57091"/>
                  </a:ext>
                </a:extLst>
              </a:tr>
              <a:tr h="333434">
                <a:tc>
                  <a:txBody>
                    <a:bodyPr/>
                    <a:lstStyle/>
                    <a:p>
                      <a:r>
                        <a:rPr lang="es-MX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Bit de datos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807014"/>
                  </a:ext>
                </a:extLst>
              </a:tr>
              <a:tr h="333434">
                <a:tc>
                  <a:txBody>
                    <a:bodyPr/>
                    <a:lstStyle/>
                    <a:p>
                      <a:r>
                        <a:rPr lang="es-MX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Bit de datos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688543"/>
                  </a:ext>
                </a:extLst>
              </a:tr>
              <a:tr h="333434">
                <a:tc>
                  <a:txBody>
                    <a:bodyPr/>
                    <a:lstStyle/>
                    <a:p>
                      <a:r>
                        <a:rPr lang="es-MX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Bit de datos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030514"/>
                  </a:ext>
                </a:extLst>
              </a:tr>
              <a:tr h="333434">
                <a:tc>
                  <a:txBody>
                    <a:bodyPr/>
                    <a:lstStyle/>
                    <a:p>
                      <a:r>
                        <a:rPr lang="es-MX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Bit de datos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761093"/>
                  </a:ext>
                </a:extLst>
              </a:tr>
              <a:tr h="333434">
                <a:tc>
                  <a:txBody>
                    <a:bodyPr/>
                    <a:lstStyle/>
                    <a:p>
                      <a:r>
                        <a:rPr lang="es-MX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Bit de datos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43874"/>
                  </a:ext>
                </a:extLst>
              </a:tr>
              <a:tr h="333434">
                <a:tc>
                  <a:txBody>
                    <a:bodyPr/>
                    <a:lstStyle/>
                    <a:p>
                      <a:r>
                        <a:rPr lang="es-MX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Bit de datos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454684"/>
                  </a:ext>
                </a:extLst>
              </a:tr>
              <a:tr h="333434">
                <a:tc>
                  <a:txBody>
                    <a:bodyPr/>
                    <a:lstStyle/>
                    <a:p>
                      <a:r>
                        <a:rPr lang="es-MX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Bit de datos 7 MSB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206029"/>
                  </a:ext>
                </a:extLst>
              </a:tr>
              <a:tr h="333434">
                <a:tc>
                  <a:txBody>
                    <a:bodyPr/>
                    <a:lstStyle/>
                    <a:p>
                      <a:r>
                        <a:rPr lang="es-MX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LED +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Ánodo del 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878532"/>
                  </a:ext>
                </a:extLst>
              </a:tr>
              <a:tr h="333434">
                <a:tc>
                  <a:txBody>
                    <a:bodyPr/>
                    <a:lstStyle/>
                    <a:p>
                      <a:r>
                        <a:rPr lang="es-MX" sz="1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LED -  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Cátodo del 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560802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89E342-F88B-4AB9-811E-5B46AC52DEE4}"/>
              </a:ext>
            </a:extLst>
          </p:cNvPr>
          <p:cNvCxnSpPr>
            <a:cxnSpLocks/>
          </p:cNvCxnSpPr>
          <p:nvPr/>
        </p:nvCxnSpPr>
        <p:spPr>
          <a:xfrm>
            <a:off x="4802819" y="2734322"/>
            <a:ext cx="15092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2CE2E952-399B-4E23-B84B-2C88D85A97A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31" t="30136" r="73808" b="49999"/>
          <a:stretch/>
        </p:blipFill>
        <p:spPr>
          <a:xfrm>
            <a:off x="8212939" y="1349406"/>
            <a:ext cx="3979061" cy="183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18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1485900"/>
          </a:xfrm>
        </p:spPr>
        <p:txBody>
          <a:bodyPr/>
          <a:lstStyle/>
          <a:p>
            <a:r>
              <a:rPr lang="es-MX" dirty="0"/>
              <a:t>Conexión del LCD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7E3CB9-AA11-486D-B2FA-22853AF043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470" t="13858" r="46288" b="18336"/>
          <a:stretch/>
        </p:blipFill>
        <p:spPr>
          <a:xfrm>
            <a:off x="6054302" y="0"/>
            <a:ext cx="5569527" cy="6882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FEF2EE-404F-49E7-BF27-97C04E8F6E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742" t="13715" r="35531" b="15067"/>
          <a:stretch/>
        </p:blipFill>
        <p:spPr>
          <a:xfrm>
            <a:off x="1442620" y="775814"/>
            <a:ext cx="4443274" cy="60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235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Preguntas Interesantes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8901"/>
            <a:ext cx="9755945" cy="4273299"/>
          </a:xfrm>
        </p:spPr>
        <p:txBody>
          <a:bodyPr>
            <a:normAutofit/>
          </a:bodyPr>
          <a:lstStyle/>
          <a:p>
            <a:r>
              <a:rPr lang="es-MX" sz="4000" dirty="0"/>
              <a:t>¿Hay </a:t>
            </a:r>
            <a:r>
              <a:rPr lang="es-MX" sz="4000" dirty="0" err="1"/>
              <a:t>librerias</a:t>
            </a:r>
            <a:r>
              <a:rPr lang="es-MX" sz="4000" dirty="0"/>
              <a:t> para el manejo del LCD?</a:t>
            </a:r>
          </a:p>
          <a:p>
            <a:pPr lvl="1"/>
            <a:r>
              <a:rPr lang="es-MX" sz="4000" dirty="0"/>
              <a:t>¡Sí!</a:t>
            </a:r>
          </a:p>
          <a:p>
            <a:pPr lvl="1"/>
            <a:r>
              <a:rPr lang="es-MX" sz="4000" dirty="0"/>
              <a:t>Pero primero realizaremos un programa para el manejo del LCD</a:t>
            </a:r>
          </a:p>
        </p:txBody>
      </p:sp>
    </p:spTree>
    <p:extLst>
      <p:ext uri="{BB962C8B-B14F-4D97-AF65-F5344CB8AC3E}">
        <p14:creationId xmlns:p14="http://schemas.microsoft.com/office/powerpoint/2010/main" val="31048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4021"/>
            <a:ext cx="9601200" cy="1485900"/>
          </a:xfrm>
        </p:spPr>
        <p:txBody>
          <a:bodyPr/>
          <a:lstStyle/>
          <a:p>
            <a:r>
              <a:rPr lang="es-MX" dirty="0"/>
              <a:t>LCD (</a:t>
            </a:r>
            <a:r>
              <a:rPr lang="es-MX" dirty="0" err="1"/>
              <a:t>Liquid</a:t>
            </a:r>
            <a:r>
              <a:rPr lang="es-MX" dirty="0"/>
              <a:t> </a:t>
            </a:r>
            <a:r>
              <a:rPr lang="es-MX" dirty="0" err="1"/>
              <a:t>Crystal</a:t>
            </a:r>
            <a:r>
              <a:rPr lang="es-MX" dirty="0"/>
              <a:t> Display)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505248"/>
            <a:ext cx="9755945" cy="4656406"/>
          </a:xfrm>
        </p:spPr>
        <p:txBody>
          <a:bodyPr>
            <a:normAutofit/>
          </a:bodyPr>
          <a:lstStyle/>
          <a:p>
            <a:r>
              <a:rPr lang="es-MX" sz="3200" dirty="0"/>
              <a:t>Las pantallas de cristal liquido son una forma económica de mostrar caracteres alfanuméricos, hay de diferentes capacidades:</a:t>
            </a:r>
          </a:p>
          <a:p>
            <a:r>
              <a:rPr lang="es-MX" sz="3200" dirty="0"/>
              <a:t>16x1	//16 columnas y 1 fila</a:t>
            </a:r>
          </a:p>
          <a:p>
            <a:r>
              <a:rPr lang="es-MX" sz="3200" dirty="0"/>
              <a:t>16x2	//16 columnas y 2 filas</a:t>
            </a:r>
          </a:p>
          <a:p>
            <a:r>
              <a:rPr lang="es-MX" sz="3200" dirty="0"/>
              <a:t>16x4	//16 columnas y 4 filas</a:t>
            </a:r>
          </a:p>
          <a:p>
            <a:r>
              <a:rPr lang="es-MX" sz="3200" dirty="0"/>
              <a:t>20 columnas etc..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A22103-A917-4353-9C3B-89111EE8F3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31" t="30136" r="73808" b="49999"/>
          <a:stretch/>
        </p:blipFill>
        <p:spPr>
          <a:xfrm>
            <a:off x="7096507" y="4384674"/>
            <a:ext cx="5095493" cy="234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4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4021"/>
            <a:ext cx="9601200" cy="1485900"/>
          </a:xfrm>
        </p:spPr>
        <p:txBody>
          <a:bodyPr/>
          <a:lstStyle/>
          <a:p>
            <a:r>
              <a:rPr lang="es-MX" dirty="0"/>
              <a:t>Funcionamiento del LCD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505248"/>
            <a:ext cx="9755945" cy="4656406"/>
          </a:xfrm>
        </p:spPr>
        <p:txBody>
          <a:bodyPr>
            <a:normAutofit/>
          </a:bodyPr>
          <a:lstStyle/>
          <a:p>
            <a:r>
              <a:rPr lang="es-MX" sz="3200" dirty="0"/>
              <a:t>Los </a:t>
            </a:r>
            <a:r>
              <a:rPr lang="es-MX" sz="3200" dirty="0" err="1"/>
              <a:t>LCDs</a:t>
            </a:r>
            <a:r>
              <a:rPr lang="es-MX" sz="3200" dirty="0"/>
              <a:t> normalmente vienen con un controlador, uno de los más usados es el controlador HD44780.</a:t>
            </a:r>
          </a:p>
          <a:p>
            <a:r>
              <a:rPr lang="es-MX" sz="3200" dirty="0"/>
              <a:t>Este controlador permite la comunicación entre un Microcontrolador o microprocesador el cual por medio de señales digitales le </a:t>
            </a:r>
            <a:r>
              <a:rPr lang="es-MX" sz="3200" dirty="0" err="1"/>
              <a:t>envia</a:t>
            </a:r>
            <a:r>
              <a:rPr lang="es-MX" sz="3200" dirty="0"/>
              <a:t> la información al LCD para mostrar en pantalla.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A22103-A917-4353-9C3B-89111EE8F3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31" t="30136" r="73808" b="49999"/>
          <a:stretch/>
        </p:blipFill>
        <p:spPr>
          <a:xfrm>
            <a:off x="7096507" y="4384674"/>
            <a:ext cx="5095493" cy="234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79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138089"/>
            <a:ext cx="9601200" cy="1485900"/>
          </a:xfrm>
        </p:spPr>
        <p:txBody>
          <a:bodyPr/>
          <a:lstStyle/>
          <a:p>
            <a:r>
              <a:rPr lang="es-MX" dirty="0"/>
              <a:t>Controlador HD44780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264" y="1100797"/>
            <a:ext cx="4839288" cy="4656406"/>
          </a:xfrm>
        </p:spPr>
        <p:txBody>
          <a:bodyPr>
            <a:normAutofit/>
          </a:bodyPr>
          <a:lstStyle/>
          <a:p>
            <a:r>
              <a:rPr lang="es-MX" sz="3200" dirty="0"/>
              <a:t>Este controlador tiene almacenados ciertos caracteres en su memoria ROM.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CB0F64-6FC2-495F-9C65-4C91049FD3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269" t="25218" r="36193" b="19415"/>
          <a:stretch/>
        </p:blipFill>
        <p:spPr>
          <a:xfrm>
            <a:off x="6210245" y="1"/>
            <a:ext cx="6047405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369030-CB45-4056-8427-BF3532AF24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31" t="30136" r="73808" b="49999"/>
          <a:stretch/>
        </p:blipFill>
        <p:spPr>
          <a:xfrm>
            <a:off x="1062343" y="3811806"/>
            <a:ext cx="5095493" cy="234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65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138089"/>
            <a:ext cx="9601200" cy="1485900"/>
          </a:xfrm>
        </p:spPr>
        <p:txBody>
          <a:bodyPr/>
          <a:lstStyle/>
          <a:p>
            <a:r>
              <a:rPr lang="es-MX" dirty="0"/>
              <a:t>Controlador HD44780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264" y="1100797"/>
            <a:ext cx="10912446" cy="4656406"/>
          </a:xfrm>
        </p:spPr>
        <p:txBody>
          <a:bodyPr>
            <a:normAutofit/>
          </a:bodyPr>
          <a:lstStyle/>
          <a:p>
            <a:r>
              <a:rPr lang="es-MX" sz="3200" dirty="0"/>
              <a:t>Este controlador tiene almacenados ciertos caracteres en su memoria ROM.</a:t>
            </a:r>
          </a:p>
          <a:p>
            <a:r>
              <a:rPr lang="es-MX" sz="3200" dirty="0"/>
              <a:t>Suponga que queremos seleccionar la letra “A”, se tendrá que ir a la dirección B0100 0001  o 0x41  o 65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CB0F64-6FC2-495F-9C65-4C91049FD3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269" t="25218" r="47578" b="59842"/>
          <a:stretch/>
        </p:blipFill>
        <p:spPr>
          <a:xfrm>
            <a:off x="6062535" y="3567089"/>
            <a:ext cx="6140829" cy="32909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6864D2-1B1E-458E-A72B-BC92D5CA60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31" t="30136" r="73808" b="49999"/>
          <a:stretch/>
        </p:blipFill>
        <p:spPr>
          <a:xfrm>
            <a:off x="1062343" y="3811806"/>
            <a:ext cx="5095493" cy="234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38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138089"/>
            <a:ext cx="9601200" cy="1485900"/>
          </a:xfrm>
        </p:spPr>
        <p:txBody>
          <a:bodyPr/>
          <a:lstStyle/>
          <a:p>
            <a:r>
              <a:rPr lang="es-MX" dirty="0"/>
              <a:t>Controlador HD44780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264" y="1100797"/>
            <a:ext cx="7158609" cy="4656406"/>
          </a:xfrm>
        </p:spPr>
        <p:txBody>
          <a:bodyPr>
            <a:normAutofit/>
          </a:bodyPr>
          <a:lstStyle/>
          <a:p>
            <a:r>
              <a:rPr lang="es-MX" sz="3200" dirty="0"/>
              <a:t>Este controlador tiene almacenados ciertos caracteres en su memoria ROM.</a:t>
            </a:r>
          </a:p>
          <a:p>
            <a:r>
              <a:rPr lang="es-MX" sz="3200" dirty="0"/>
              <a:t>Casi todos coinciden con el código </a:t>
            </a:r>
            <a:r>
              <a:rPr lang="es-MX" sz="3200" dirty="0" err="1"/>
              <a:t>ascii</a:t>
            </a:r>
            <a:r>
              <a:rPr lang="es-MX" sz="3200" dirty="0"/>
              <a:t> imprimible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248F74-9843-4967-8170-1E710C5646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29" t="17059" r="53911" b="3213"/>
          <a:stretch/>
        </p:blipFill>
        <p:spPr>
          <a:xfrm>
            <a:off x="7638473" y="0"/>
            <a:ext cx="4553527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E74ABF-53BF-4509-B777-88DFC97D6F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31" t="30136" r="73808" b="49999"/>
          <a:stretch/>
        </p:blipFill>
        <p:spPr>
          <a:xfrm>
            <a:off x="1062343" y="3811806"/>
            <a:ext cx="5095493" cy="234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138089"/>
            <a:ext cx="9601200" cy="1485900"/>
          </a:xfrm>
        </p:spPr>
        <p:txBody>
          <a:bodyPr/>
          <a:lstStyle/>
          <a:p>
            <a:r>
              <a:rPr lang="es-MX" dirty="0"/>
              <a:t>Controlador HD44780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264" y="1100797"/>
            <a:ext cx="5447652" cy="4656406"/>
          </a:xfrm>
        </p:spPr>
        <p:txBody>
          <a:bodyPr>
            <a:normAutofit/>
          </a:bodyPr>
          <a:lstStyle/>
          <a:p>
            <a:r>
              <a:rPr lang="es-MX" sz="3200" dirty="0"/>
              <a:t>Este controlador también cuenta con una memoria RAM, en la cual se pueden crear caracteres.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A22103-A917-4353-9C3B-89111EE8F3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31" t="30136" r="73808" b="49999"/>
          <a:stretch/>
        </p:blipFill>
        <p:spPr>
          <a:xfrm>
            <a:off x="1062343" y="3811806"/>
            <a:ext cx="5095493" cy="23493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9BCEF9-E23A-48D0-8ECE-8EA674BC83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18" t="20026" r="28712" b="18276"/>
          <a:stretch/>
        </p:blipFill>
        <p:spPr>
          <a:xfrm>
            <a:off x="6196818" y="849744"/>
            <a:ext cx="5995182" cy="541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45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138089"/>
            <a:ext cx="9601200" cy="1485900"/>
          </a:xfrm>
        </p:spPr>
        <p:txBody>
          <a:bodyPr/>
          <a:lstStyle/>
          <a:p>
            <a:r>
              <a:rPr lang="es-MX" dirty="0"/>
              <a:t>Controlador HD44780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33FD-0581-4821-BF27-3A7A4169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263" y="1100797"/>
            <a:ext cx="9601200" cy="4656406"/>
          </a:xfrm>
        </p:spPr>
        <p:txBody>
          <a:bodyPr>
            <a:normAutofit/>
          </a:bodyPr>
          <a:lstStyle/>
          <a:p>
            <a:r>
              <a:rPr lang="es-MX" dirty="0"/>
              <a:t>Este controlador también cuenta con un conjunto de funciones o instrucciones como son:</a:t>
            </a:r>
          </a:p>
          <a:p>
            <a:pPr lvl="1">
              <a:lnSpc>
                <a:spcPct val="100000"/>
              </a:lnSpc>
            </a:pPr>
            <a:r>
              <a:rPr lang="es-MX" dirty="0"/>
              <a:t>Clear			//limpia la pantalla</a:t>
            </a:r>
          </a:p>
          <a:p>
            <a:pPr lvl="1">
              <a:lnSpc>
                <a:spcPct val="100000"/>
              </a:lnSpc>
            </a:pPr>
            <a:r>
              <a:rPr lang="es-MX" dirty="0"/>
              <a:t>Display		// mostrar o no la pantalla</a:t>
            </a:r>
          </a:p>
          <a:p>
            <a:pPr lvl="1">
              <a:lnSpc>
                <a:spcPct val="100000"/>
              </a:lnSpc>
            </a:pPr>
            <a:r>
              <a:rPr lang="es-MX" dirty="0"/>
              <a:t>Cursor Display	// mostrar o no el cursor</a:t>
            </a:r>
          </a:p>
          <a:p>
            <a:pPr lvl="1">
              <a:lnSpc>
                <a:spcPct val="100000"/>
              </a:lnSpc>
            </a:pPr>
            <a:r>
              <a:rPr lang="es-MX" dirty="0"/>
              <a:t>Shift display	// desplazar a la </a:t>
            </a:r>
            <a:r>
              <a:rPr lang="es-MX" dirty="0" err="1"/>
              <a:t>izq</a:t>
            </a:r>
            <a:r>
              <a:rPr lang="es-MX" dirty="0"/>
              <a:t> o derecha la pantalla</a:t>
            </a:r>
          </a:p>
          <a:p>
            <a:pPr lvl="1">
              <a:lnSpc>
                <a:spcPct val="100000"/>
              </a:lnSpc>
            </a:pPr>
            <a:r>
              <a:rPr lang="es-MX" dirty="0"/>
              <a:t>Shift cursor	// desplazar a la </a:t>
            </a:r>
            <a:r>
              <a:rPr lang="es-MX" dirty="0" err="1"/>
              <a:t>izq</a:t>
            </a:r>
            <a:r>
              <a:rPr lang="es-MX" dirty="0"/>
              <a:t> o derecha el cursor</a:t>
            </a:r>
          </a:p>
          <a:p>
            <a:pPr lvl="1">
              <a:lnSpc>
                <a:spcPct val="100000"/>
              </a:lnSpc>
            </a:pPr>
            <a:r>
              <a:rPr lang="es-MX" dirty="0"/>
              <a:t>Home		// Desplazar el cursor a la posición inicial</a:t>
            </a:r>
          </a:p>
          <a:p>
            <a:pPr lvl="1">
              <a:lnSpc>
                <a:spcPct val="100000"/>
              </a:lnSpc>
            </a:pPr>
            <a:r>
              <a:rPr lang="es-MX" dirty="0"/>
              <a:t>Salto de línea	// Desplazar el cursor al inicio de una nueva línea</a:t>
            </a:r>
          </a:p>
          <a:p>
            <a:pPr lvl="1">
              <a:lnSpc>
                <a:spcPct val="100000"/>
              </a:lnSpc>
            </a:pPr>
            <a:r>
              <a:rPr lang="es-MX" dirty="0"/>
              <a:t>Entre otras……</a:t>
            </a:r>
          </a:p>
          <a:p>
            <a:pPr lvl="1"/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A22103-A917-4353-9C3B-89111EE8F3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31" t="30136" r="73808" b="49999"/>
          <a:stretch/>
        </p:blipFill>
        <p:spPr>
          <a:xfrm>
            <a:off x="6735174" y="4508695"/>
            <a:ext cx="5095493" cy="234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411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81C-59B4-468E-873C-F15E0604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54" y="138089"/>
            <a:ext cx="9601200" cy="1485900"/>
          </a:xfrm>
        </p:spPr>
        <p:txBody>
          <a:bodyPr/>
          <a:lstStyle/>
          <a:p>
            <a:r>
              <a:rPr lang="es-MX" dirty="0"/>
              <a:t>Controlador HD44780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A22103-A917-4353-9C3B-89111EE8F3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31" t="30136" r="73808" b="49999"/>
          <a:stretch/>
        </p:blipFill>
        <p:spPr>
          <a:xfrm>
            <a:off x="7518400" y="4703211"/>
            <a:ext cx="4673600" cy="215478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482982-2AC6-4D04-913A-CAC95C8B6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264" y="1100797"/>
            <a:ext cx="10042148" cy="4656406"/>
          </a:xfrm>
        </p:spPr>
        <p:txBody>
          <a:bodyPr>
            <a:normAutofit fontScale="92500" lnSpcReduction="10000"/>
          </a:bodyPr>
          <a:lstStyle/>
          <a:p>
            <a:r>
              <a:rPr lang="es-MX" sz="3200" dirty="0"/>
              <a:t>Para poder utilizar este controlador tiene dos formas:</a:t>
            </a:r>
          </a:p>
          <a:p>
            <a:pPr lvl="1"/>
            <a:r>
              <a:rPr lang="es-MX" sz="3200" dirty="0"/>
              <a:t>DB0-DB7			// 8 bits</a:t>
            </a:r>
          </a:p>
          <a:p>
            <a:pPr lvl="1"/>
            <a:r>
              <a:rPr lang="es-MX" sz="3200" dirty="0"/>
              <a:t>DB4-DB7			// 4 bits.</a:t>
            </a:r>
          </a:p>
          <a:p>
            <a:r>
              <a:rPr lang="es-MX" sz="3200" dirty="0"/>
              <a:t>Además de estos bits para enviar información tiene otras tres entradas:</a:t>
            </a:r>
          </a:p>
          <a:p>
            <a:pPr lvl="1"/>
            <a:r>
              <a:rPr lang="es-MX" sz="3200" dirty="0"/>
              <a:t>RS				// Selector de registro</a:t>
            </a:r>
          </a:p>
          <a:p>
            <a:pPr lvl="1"/>
            <a:r>
              <a:rPr lang="es-MX" sz="3200" dirty="0"/>
              <a:t>RW				// Lectura o escritura</a:t>
            </a:r>
          </a:p>
          <a:p>
            <a:pPr lvl="1"/>
            <a:r>
              <a:rPr lang="es-MX" sz="3200" dirty="0"/>
              <a:t>EN				// Habilitación</a:t>
            </a:r>
          </a:p>
          <a:p>
            <a:r>
              <a:rPr lang="es-MX" sz="3200" dirty="0"/>
              <a:t>Además, hay que inicializar el LCD.</a:t>
            </a:r>
          </a:p>
          <a:p>
            <a:pPr marL="0" indent="0">
              <a:buNone/>
            </a:pPr>
            <a:endParaRPr lang="es-MX" sz="3200" dirty="0"/>
          </a:p>
          <a:p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194951099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6079</TotalTime>
  <Words>679</Words>
  <Application>Microsoft Office PowerPoint</Application>
  <PresentationFormat>Widescreen</PresentationFormat>
  <Paragraphs>124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Franklin Gothic Book</vt:lpstr>
      <vt:lpstr>Crop</vt:lpstr>
      <vt:lpstr>ARDUINO </vt:lpstr>
      <vt:lpstr>LCD (Liquid Crystal Display)</vt:lpstr>
      <vt:lpstr>Funcionamiento del LCD</vt:lpstr>
      <vt:lpstr>Controlador HD44780</vt:lpstr>
      <vt:lpstr>Controlador HD44780</vt:lpstr>
      <vt:lpstr>Controlador HD44780</vt:lpstr>
      <vt:lpstr>Controlador HD44780</vt:lpstr>
      <vt:lpstr>Controlador HD44780</vt:lpstr>
      <vt:lpstr>Controlador HD44780</vt:lpstr>
      <vt:lpstr>Inicialización 8 bits</vt:lpstr>
      <vt:lpstr>Inicialización 4 bits</vt:lpstr>
      <vt:lpstr>Controlador HD44780</vt:lpstr>
      <vt:lpstr>Instrucciones en el HD44780</vt:lpstr>
      <vt:lpstr>Descripción de los pines del LCD 16x2</vt:lpstr>
      <vt:lpstr>Conexión del LCD</vt:lpstr>
      <vt:lpstr>Preguntas Interesantes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</dc:title>
  <dc:creator>HP</dc:creator>
  <cp:lastModifiedBy>HP</cp:lastModifiedBy>
  <cp:revision>37</cp:revision>
  <dcterms:created xsi:type="dcterms:W3CDTF">2019-12-04T23:03:11Z</dcterms:created>
  <dcterms:modified xsi:type="dcterms:W3CDTF">2020-01-06T17:59:41Z</dcterms:modified>
</cp:coreProperties>
</file>