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10" r:id="rId14"/>
    <p:sldId id="308" r:id="rId15"/>
    <p:sldId id="31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2AC6D-16A0-40FB-9A39-C55BA4A11889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C3AD-A2D3-498A-B67E-3AD9E9CB51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615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0135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9987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753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589F-7A2F-4C82-AF76-C91A18A43E8B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346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90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06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53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895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290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1604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6821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420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430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823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184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2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6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03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007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44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34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21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24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745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5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05/01/2020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7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duino Uno Rev3">
            <a:extLst>
              <a:ext uri="{FF2B5EF4-FFF2-40B4-BE49-F238E27FC236}">
                <a16:creationId xmlns:a16="http://schemas.microsoft.com/office/drawing/2014/main" id="{2AB3E580-B2AD-4C10-8009-4D6DF0EC0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1125416" y="1256469"/>
            <a:ext cx="6161649" cy="43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72455-71D9-498C-9A32-518A3779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8763" y="1256469"/>
            <a:ext cx="4381994" cy="1256022"/>
          </a:xfrm>
        </p:spPr>
        <p:txBody>
          <a:bodyPr/>
          <a:lstStyle/>
          <a:p>
            <a:r>
              <a:rPr lang="es-MX" dirty="0"/>
              <a:t>ARDUINO	</a:t>
            </a:r>
          </a:p>
        </p:txBody>
      </p:sp>
    </p:spTree>
    <p:extLst>
      <p:ext uri="{BB962C8B-B14F-4D97-AF65-F5344CB8AC3E}">
        <p14:creationId xmlns:p14="http://schemas.microsoft.com/office/powerpoint/2010/main" val="220149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Instrucciones en el HD44780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5D1317-DE8C-40B1-972C-C20DF689F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54" y="1060532"/>
            <a:ext cx="11453446" cy="1848311"/>
          </a:xfrm>
        </p:spPr>
        <p:txBody>
          <a:bodyPr numCol="2">
            <a:noAutofit/>
          </a:bodyPr>
          <a:lstStyle/>
          <a:p>
            <a:r>
              <a:rPr lang="es-MX" sz="2400" dirty="0"/>
              <a:t>Función una línea - caracteres de 5x8 </a:t>
            </a:r>
          </a:p>
          <a:p>
            <a:pPr lvl="1"/>
            <a:r>
              <a:rPr lang="es-MX" sz="2400" dirty="0"/>
              <a:t>comando (32);	//B00100000</a:t>
            </a:r>
          </a:p>
          <a:p>
            <a:r>
              <a:rPr lang="es-MX" sz="2400" dirty="0"/>
              <a:t>Función una línea - caracteres de 5x10 </a:t>
            </a:r>
          </a:p>
          <a:p>
            <a:pPr lvl="1"/>
            <a:r>
              <a:rPr lang="es-MX" sz="2400" dirty="0"/>
              <a:t>comando (36);	//B00100100</a:t>
            </a:r>
          </a:p>
          <a:p>
            <a:r>
              <a:rPr lang="es-MX" sz="2400" dirty="0"/>
              <a:t>Función dos líneas - caracteres de 5x8 </a:t>
            </a:r>
          </a:p>
          <a:p>
            <a:pPr lvl="1"/>
            <a:r>
              <a:rPr lang="es-MX" sz="2400" dirty="0"/>
              <a:t>comando (40);	//B00101000</a:t>
            </a:r>
          </a:p>
        </p:txBody>
      </p:sp>
    </p:spTree>
    <p:extLst>
      <p:ext uri="{BB962C8B-B14F-4D97-AF65-F5344CB8AC3E}">
        <p14:creationId xmlns:p14="http://schemas.microsoft.com/office/powerpoint/2010/main" val="309497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Instrucciones en el HD44780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01607F-481D-4C01-9C22-F455BC908B97}"/>
              </a:ext>
            </a:extLst>
          </p:cNvPr>
          <p:cNvGrpSpPr/>
          <p:nvPr/>
        </p:nvGrpSpPr>
        <p:grpSpPr>
          <a:xfrm>
            <a:off x="686041" y="832581"/>
            <a:ext cx="11505960" cy="4833524"/>
            <a:chOff x="686041" y="888853"/>
            <a:chExt cx="11505960" cy="483352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A18CE4-25FD-4A1A-81CD-1775230AC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154" t="25855" r="29269" b="55074"/>
            <a:stretch/>
          </p:blipFill>
          <p:spPr>
            <a:xfrm>
              <a:off x="686044" y="1248643"/>
              <a:ext cx="11505955" cy="298742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A1713D-44BB-4556-B35C-6E75F7141E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174" t="75016" r="28787" b="20056"/>
            <a:stretch/>
          </p:blipFill>
          <p:spPr>
            <a:xfrm>
              <a:off x="686045" y="888853"/>
              <a:ext cx="11505956" cy="59164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30A985-BE4B-4A3F-B590-594D69F7D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720" t="49096" r="29618" b="39217"/>
            <a:stretch/>
          </p:blipFill>
          <p:spPr>
            <a:xfrm>
              <a:off x="686041" y="3923073"/>
              <a:ext cx="11505955" cy="1799304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794CEF9-065B-4D66-AFE7-1C88C57B2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662" y="5696595"/>
            <a:ext cx="8701737" cy="1157627"/>
          </a:xfrm>
        </p:spPr>
        <p:txBody>
          <a:bodyPr numCol="1">
            <a:noAutofit/>
          </a:bodyPr>
          <a:lstStyle/>
          <a:p>
            <a:r>
              <a:rPr lang="es-MX" sz="2400" dirty="0"/>
              <a:t>Función salto de línea</a:t>
            </a:r>
          </a:p>
          <a:p>
            <a:pPr lvl="1"/>
            <a:r>
              <a:rPr lang="es-MX" sz="2400" dirty="0"/>
              <a:t>comando (192);	//B11000000</a:t>
            </a:r>
          </a:p>
        </p:txBody>
      </p:sp>
    </p:spTree>
    <p:extLst>
      <p:ext uri="{BB962C8B-B14F-4D97-AF65-F5344CB8AC3E}">
        <p14:creationId xmlns:p14="http://schemas.microsoft.com/office/powerpoint/2010/main" val="378273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Instrucciones en el HD44780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1713D-44BB-4556-B35C-6E75F7141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74" t="75016" r="28787" b="20056"/>
          <a:stretch/>
        </p:blipFill>
        <p:spPr>
          <a:xfrm>
            <a:off x="686045" y="832581"/>
            <a:ext cx="11505956" cy="59164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794CEF9-065B-4D66-AFE7-1C88C57B2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390" y="4008191"/>
            <a:ext cx="9869358" cy="2589557"/>
          </a:xfrm>
        </p:spPr>
        <p:txBody>
          <a:bodyPr numCol="1">
            <a:noAutofit/>
          </a:bodyPr>
          <a:lstStyle/>
          <a:p>
            <a:r>
              <a:rPr lang="es-MX" sz="2400" dirty="0"/>
              <a:t>Función ajustar cursor</a:t>
            </a:r>
          </a:p>
          <a:p>
            <a:r>
              <a:rPr lang="es-MX" sz="2400" dirty="0" err="1"/>
              <a:t>Renglon</a:t>
            </a:r>
            <a:r>
              <a:rPr lang="es-MX" sz="2400" dirty="0"/>
              <a:t> 1, Columna 12      B10001011    COL 12-1=11  RENG 1-1 = 0</a:t>
            </a:r>
          </a:p>
          <a:p>
            <a:r>
              <a:rPr lang="es-MX" sz="2400" dirty="0"/>
              <a:t>POSICIÓN = (COL-1) OR (“128”)   11 OR 128</a:t>
            </a:r>
          </a:p>
          <a:p>
            <a:r>
              <a:rPr lang="es-MX" sz="2400" dirty="0" err="1"/>
              <a:t>Renglon</a:t>
            </a:r>
            <a:r>
              <a:rPr lang="es-MX" sz="2400" dirty="0"/>
              <a:t> 2, Columna 14      B11001101    COL 14-1=13  RENG 2-1 = 1</a:t>
            </a:r>
          </a:p>
          <a:p>
            <a:r>
              <a:rPr lang="es-MX" sz="2400" dirty="0"/>
              <a:t>POSICIÓN = (COL-1) OR (“192”)   13 OR 192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85BAF-36AB-494A-83A3-5DEB6FBCA2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500" t="40417" r="38846" b="48447"/>
          <a:stretch/>
        </p:blipFill>
        <p:spPr>
          <a:xfrm>
            <a:off x="2799520" y="1523369"/>
            <a:ext cx="7592743" cy="220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6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9D9B33-724E-45EF-9ACD-DA4774E540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" t="30562" r="4277" b="19778"/>
          <a:stretch/>
        </p:blipFill>
        <p:spPr>
          <a:xfrm>
            <a:off x="712761" y="1649442"/>
            <a:ext cx="6532101" cy="497287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8016D6-B97D-4DCE-848D-19BF0AE1303E}"/>
              </a:ext>
            </a:extLst>
          </p:cNvPr>
          <p:cNvSpPr txBox="1">
            <a:spLocks/>
          </p:cNvSpPr>
          <p:nvPr/>
        </p:nvSpPr>
        <p:spPr>
          <a:xfrm>
            <a:off x="903264" y="1171137"/>
            <a:ext cx="3804724" cy="5050299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MX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8149F3-68B2-4CC7-9198-8DEAFAAD23D4}"/>
              </a:ext>
            </a:extLst>
          </p:cNvPr>
          <p:cNvSpPr txBox="1">
            <a:spLocks/>
          </p:cNvSpPr>
          <p:nvPr/>
        </p:nvSpPr>
        <p:spPr>
          <a:xfrm>
            <a:off x="7948246" y="355210"/>
            <a:ext cx="3474721" cy="8159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D989F-2765-4F01-9AE5-A233AD93F9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29308" t="30767" r="17962" b="20718"/>
          <a:stretch/>
        </p:blipFill>
        <p:spPr>
          <a:xfrm>
            <a:off x="4962171" y="2152357"/>
            <a:ext cx="7229829" cy="35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6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Instrucciones en el HD44780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1713D-44BB-4556-B35C-6E75F7141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44" t="70235" r="28316" b="24837"/>
          <a:stretch/>
        </p:blipFill>
        <p:spPr>
          <a:xfrm>
            <a:off x="686045" y="1648506"/>
            <a:ext cx="11505956" cy="591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DACC61-9D57-4057-A9CC-FC11B7103C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15" t="79539" r="28746" b="15533"/>
          <a:stretch/>
        </p:blipFill>
        <p:spPr>
          <a:xfrm>
            <a:off x="697768" y="3798519"/>
            <a:ext cx="11505956" cy="59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7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Instrucciones en el HD44780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1713D-44BB-4556-B35C-6E75F7141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44" t="70235" r="28316" b="24837"/>
          <a:stretch/>
        </p:blipFill>
        <p:spPr>
          <a:xfrm>
            <a:off x="686045" y="1001393"/>
            <a:ext cx="11505956" cy="5916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828860-B31E-4B6E-A310-FE073CFD7B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38" t="31207" r="29038" b="9473"/>
          <a:stretch/>
        </p:blipFill>
        <p:spPr>
          <a:xfrm>
            <a:off x="686045" y="1593035"/>
            <a:ext cx="6558817" cy="525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70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Preguntas Interesantes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8901"/>
            <a:ext cx="9755945" cy="4273299"/>
          </a:xfrm>
        </p:spPr>
        <p:txBody>
          <a:bodyPr>
            <a:normAutofit/>
          </a:bodyPr>
          <a:lstStyle/>
          <a:p>
            <a:r>
              <a:rPr lang="es-MX" sz="4000" dirty="0"/>
              <a:t>¿Hay </a:t>
            </a:r>
            <a:r>
              <a:rPr lang="es-MX" sz="4000" dirty="0" err="1"/>
              <a:t>librerias</a:t>
            </a:r>
            <a:r>
              <a:rPr lang="es-MX" sz="4000" dirty="0"/>
              <a:t> para el manejo del LCD?</a:t>
            </a:r>
          </a:p>
          <a:p>
            <a:pPr lvl="1"/>
            <a:r>
              <a:rPr lang="es-MX" sz="4000" dirty="0"/>
              <a:t>¡Sí!</a:t>
            </a:r>
          </a:p>
          <a:p>
            <a:pPr lvl="1"/>
            <a:r>
              <a:rPr lang="es-MX" sz="4000" dirty="0"/>
              <a:t>Ahora si veremos el uso de </a:t>
            </a:r>
            <a:r>
              <a:rPr lang="es-MX" sz="4000" dirty="0" err="1"/>
              <a:t>librerias</a:t>
            </a:r>
            <a:r>
              <a:rPr lang="es-MX" sz="4000" dirty="0"/>
              <a:t> en la siguiente clase</a:t>
            </a:r>
          </a:p>
        </p:txBody>
      </p:sp>
    </p:spTree>
    <p:extLst>
      <p:ext uri="{BB962C8B-B14F-4D97-AF65-F5344CB8AC3E}">
        <p14:creationId xmlns:p14="http://schemas.microsoft.com/office/powerpoint/2010/main" val="31048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Instrucciones en el HD44780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08602-0B4B-47DE-B5BB-A73563C939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38" t="29067" r="28923" b="61252"/>
          <a:stretch/>
        </p:blipFill>
        <p:spPr>
          <a:xfrm>
            <a:off x="786307" y="963641"/>
            <a:ext cx="11405693" cy="14859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91DC43-29B5-448F-87B4-A741E62C3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804" y="2449541"/>
            <a:ext cx="10867771" cy="1485900"/>
          </a:xfrm>
        </p:spPr>
        <p:txBody>
          <a:bodyPr>
            <a:normAutofit lnSpcReduction="10000"/>
          </a:bodyPr>
          <a:lstStyle/>
          <a:p>
            <a:r>
              <a:rPr lang="es-MX" sz="2800" dirty="0"/>
              <a:t>Para limpiar la pantalla entonces se necesita enviar:</a:t>
            </a:r>
          </a:p>
          <a:p>
            <a:pPr lvl="1"/>
            <a:r>
              <a:rPr lang="es-MX" sz="2800" dirty="0"/>
              <a:t>comando (1);</a:t>
            </a:r>
          </a:p>
          <a:p>
            <a:pPr lvl="1"/>
            <a:r>
              <a:rPr lang="es-MX" sz="2800" dirty="0" err="1"/>
              <a:t>delayMicroseconds</a:t>
            </a:r>
            <a:r>
              <a:rPr lang="es-MX" sz="2800" dirty="0"/>
              <a:t>(2000);	// esta instrucción demora mas</a:t>
            </a:r>
          </a:p>
          <a:p>
            <a:pPr marL="0" indent="0">
              <a:buNone/>
            </a:pPr>
            <a:endParaRPr lang="es-MX" sz="2800" dirty="0"/>
          </a:p>
          <a:p>
            <a:endParaRPr lang="es-MX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CC18C-D713-4A66-9513-C8EE3492D4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99" t="38102" r="29062" b="52217"/>
          <a:stretch/>
        </p:blipFill>
        <p:spPr>
          <a:xfrm>
            <a:off x="796667" y="3845176"/>
            <a:ext cx="11405693" cy="14859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74237A-A5DC-4B97-A212-77928409EC3B}"/>
              </a:ext>
            </a:extLst>
          </p:cNvPr>
          <p:cNvSpPr txBox="1">
            <a:spLocks/>
          </p:cNvSpPr>
          <p:nvPr/>
        </p:nvSpPr>
        <p:spPr>
          <a:xfrm>
            <a:off x="1010525" y="5331076"/>
            <a:ext cx="10867771" cy="1485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Para enviar el cursor al inicio y al primer renglón se necesita enviar:</a:t>
            </a:r>
          </a:p>
          <a:p>
            <a:pPr lvl="1"/>
            <a:r>
              <a:rPr lang="es-MX" sz="2800" dirty="0"/>
              <a:t>comando (2);</a:t>
            </a:r>
          </a:p>
          <a:p>
            <a:pPr lvl="1"/>
            <a:r>
              <a:rPr lang="es-MX" sz="2800" dirty="0" err="1"/>
              <a:t>delayMicroseconds</a:t>
            </a:r>
            <a:r>
              <a:rPr lang="es-MX" sz="2800" dirty="0"/>
              <a:t>(2000);	// esta instrucción demora mas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s-MX" sz="2800" dirty="0"/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49040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Instrucciones en el HD44780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4EBF5B-7F39-45A5-9F9E-5A1CE2C5BB60}"/>
              </a:ext>
            </a:extLst>
          </p:cNvPr>
          <p:cNvGrpSpPr/>
          <p:nvPr/>
        </p:nvGrpSpPr>
        <p:grpSpPr>
          <a:xfrm>
            <a:off x="928468" y="1204596"/>
            <a:ext cx="11263532" cy="5182135"/>
            <a:chOff x="786307" y="963641"/>
            <a:chExt cx="11405693" cy="52107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208602-0B4B-47DE-B5BB-A73563C93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945" t="47125" r="29016" b="45771"/>
            <a:stretch/>
          </p:blipFill>
          <p:spPr>
            <a:xfrm>
              <a:off x="786307" y="963641"/>
              <a:ext cx="11405693" cy="10902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CB509C-EB9C-437A-AA85-CB4F99EC21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038" t="26925" r="29038" b="46306"/>
            <a:stretch/>
          </p:blipFill>
          <p:spPr>
            <a:xfrm>
              <a:off x="786307" y="2053883"/>
              <a:ext cx="11405693" cy="4120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040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Instrucciones en el HD44780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91DC43-29B5-448F-87B4-A741E62C3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54" y="1505096"/>
            <a:ext cx="11453446" cy="2553434"/>
          </a:xfrm>
        </p:spPr>
        <p:txBody>
          <a:bodyPr numCol="2">
            <a:noAutofit/>
          </a:bodyPr>
          <a:lstStyle/>
          <a:p>
            <a:r>
              <a:rPr lang="es-MX" sz="2400" dirty="0"/>
              <a:t>Para que el movimiento del cursor sea a la derecha</a:t>
            </a:r>
          </a:p>
          <a:p>
            <a:pPr lvl="1"/>
            <a:r>
              <a:rPr lang="es-MX" sz="2400" dirty="0"/>
              <a:t>comando (6);		//B00000110</a:t>
            </a:r>
          </a:p>
          <a:p>
            <a:r>
              <a:rPr lang="es-MX" sz="2400" dirty="0"/>
              <a:t>Para que el movimiento del cursor sea a la izquierda</a:t>
            </a:r>
          </a:p>
          <a:p>
            <a:pPr lvl="1"/>
            <a:r>
              <a:rPr lang="es-MX" sz="2400" dirty="0"/>
              <a:t>comando (4);		//B00000100</a:t>
            </a:r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r>
              <a:rPr lang="es-MX" sz="2400" dirty="0"/>
              <a:t>Para que se mueva la pantalla a la derecha en lugar del cursor</a:t>
            </a:r>
          </a:p>
          <a:p>
            <a:pPr lvl="1"/>
            <a:r>
              <a:rPr lang="es-MX" sz="2400" dirty="0"/>
              <a:t>comando (7);		//B00000111</a:t>
            </a:r>
          </a:p>
          <a:p>
            <a:r>
              <a:rPr lang="es-MX" sz="2400" dirty="0"/>
              <a:t>Para que el movimiento del cursor sea a la izquierda</a:t>
            </a:r>
          </a:p>
          <a:p>
            <a:pPr lvl="1"/>
            <a:r>
              <a:rPr lang="es-MX" sz="2400" dirty="0"/>
              <a:t>comando (5);		//B00000101</a:t>
            </a:r>
          </a:p>
          <a:p>
            <a:pPr lvl="1"/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endParaRPr lang="es-MX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5B9BF-E087-4B34-8023-948075471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61" t="53957" r="28600" b="38757"/>
          <a:stretch/>
        </p:blipFill>
        <p:spPr>
          <a:xfrm>
            <a:off x="786307" y="4607171"/>
            <a:ext cx="11405693" cy="11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1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Instrucciones en el HD44780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8E731D-79D7-4CF0-830A-DE3E7C8FBC38}"/>
              </a:ext>
            </a:extLst>
          </p:cNvPr>
          <p:cNvGrpSpPr/>
          <p:nvPr/>
        </p:nvGrpSpPr>
        <p:grpSpPr>
          <a:xfrm>
            <a:off x="738555" y="1026942"/>
            <a:ext cx="11453446" cy="5566362"/>
            <a:chOff x="738555" y="1026942"/>
            <a:chExt cx="11453446" cy="55663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CB509C-EB9C-437A-AA85-CB4F99EC21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340" t="55867" r="28736" b="15222"/>
            <a:stretch/>
          </p:blipFill>
          <p:spPr>
            <a:xfrm>
              <a:off x="746658" y="2096088"/>
              <a:ext cx="11445342" cy="449721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A1713D-44BB-4556-B35C-6E75F7141E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361" t="54307" r="28600" b="38757"/>
            <a:stretch/>
          </p:blipFill>
          <p:spPr>
            <a:xfrm>
              <a:off x="738555" y="1026942"/>
              <a:ext cx="11453446" cy="1069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225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Instrucciones en el HD44780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5D1317-DE8C-40B1-972C-C20DF689F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54" y="1060532"/>
            <a:ext cx="11453446" cy="3521089"/>
          </a:xfrm>
        </p:spPr>
        <p:txBody>
          <a:bodyPr numCol="2">
            <a:noAutofit/>
          </a:bodyPr>
          <a:lstStyle/>
          <a:p>
            <a:r>
              <a:rPr lang="es-MX" sz="2400" dirty="0"/>
              <a:t>Para que la pantalla sea visible</a:t>
            </a:r>
          </a:p>
          <a:p>
            <a:pPr lvl="1"/>
            <a:r>
              <a:rPr lang="es-MX" sz="2400" dirty="0"/>
              <a:t>comando (12);	//B00001100</a:t>
            </a:r>
          </a:p>
          <a:p>
            <a:r>
              <a:rPr lang="es-MX" sz="2400" dirty="0"/>
              <a:t>Para que la pantalla no sea visible</a:t>
            </a:r>
          </a:p>
          <a:p>
            <a:pPr lvl="1"/>
            <a:r>
              <a:rPr lang="es-MX" sz="2400" dirty="0"/>
              <a:t>comando (8);		//B00001000</a:t>
            </a:r>
          </a:p>
          <a:p>
            <a:r>
              <a:rPr lang="es-MX" sz="2400" dirty="0"/>
              <a:t>Para que el cursor sea visible</a:t>
            </a:r>
          </a:p>
          <a:p>
            <a:pPr lvl="1"/>
            <a:r>
              <a:rPr lang="es-MX" sz="2400" dirty="0"/>
              <a:t>comando (14);	//B00001110</a:t>
            </a:r>
          </a:p>
          <a:p>
            <a:pPr lvl="1"/>
            <a:endParaRPr lang="es-MX" sz="2400" dirty="0"/>
          </a:p>
          <a:p>
            <a:r>
              <a:rPr lang="es-MX" sz="2400" dirty="0"/>
              <a:t>Para que el cursor no sea visible</a:t>
            </a:r>
          </a:p>
          <a:p>
            <a:pPr lvl="1"/>
            <a:r>
              <a:rPr lang="es-MX" sz="2400" dirty="0"/>
              <a:t>comando (12);	//B00001100</a:t>
            </a:r>
          </a:p>
          <a:p>
            <a:r>
              <a:rPr lang="es-MX" sz="2400" dirty="0"/>
              <a:t>Para que el carácter donde esta el cursor y el cursor parpadee</a:t>
            </a:r>
          </a:p>
          <a:p>
            <a:pPr lvl="1"/>
            <a:r>
              <a:rPr lang="es-MX" sz="2400" dirty="0"/>
              <a:t>comando (15);	//B00001111</a:t>
            </a:r>
          </a:p>
          <a:p>
            <a:r>
              <a:rPr lang="es-MX" sz="2400" dirty="0"/>
              <a:t>Para que el carácter donde esta el cursor parpadee</a:t>
            </a:r>
          </a:p>
          <a:p>
            <a:pPr lvl="1"/>
            <a:r>
              <a:rPr lang="es-MX" sz="2400" dirty="0"/>
              <a:t>comando (13);	//B00001101</a:t>
            </a:r>
          </a:p>
        </p:txBody>
      </p:sp>
    </p:spTree>
    <p:extLst>
      <p:ext uri="{BB962C8B-B14F-4D97-AF65-F5344CB8AC3E}">
        <p14:creationId xmlns:p14="http://schemas.microsoft.com/office/powerpoint/2010/main" val="22374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Instrucciones en el HD44780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25B04B-362D-4943-89DB-81369AB531DA}"/>
              </a:ext>
            </a:extLst>
          </p:cNvPr>
          <p:cNvGrpSpPr/>
          <p:nvPr/>
        </p:nvGrpSpPr>
        <p:grpSpPr>
          <a:xfrm>
            <a:off x="686043" y="888853"/>
            <a:ext cx="11505958" cy="5831058"/>
            <a:chOff x="686043" y="888853"/>
            <a:chExt cx="11505958" cy="58310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A1713D-44BB-4556-B35C-6E75F7141E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271" t="60885" r="28690" b="34187"/>
            <a:stretch/>
          </p:blipFill>
          <p:spPr>
            <a:xfrm>
              <a:off x="686045" y="888853"/>
              <a:ext cx="11505956" cy="59164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53A0197-BE5B-4F07-8857-DD855CEA9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039" t="36053" r="29384" b="39881"/>
            <a:stretch/>
          </p:blipFill>
          <p:spPr>
            <a:xfrm>
              <a:off x="686043" y="1485290"/>
              <a:ext cx="11498282" cy="292055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54C84B-5149-4E07-84A1-7A979F6CC8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038" t="42915" r="29154" b="37954"/>
            <a:stretch/>
          </p:blipFill>
          <p:spPr>
            <a:xfrm>
              <a:off x="686043" y="4404472"/>
              <a:ext cx="11498282" cy="23154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990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Instrucciones en el HD44780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5D1317-DE8C-40B1-972C-C20DF689F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54" y="1060533"/>
            <a:ext cx="11453446" cy="2103574"/>
          </a:xfrm>
        </p:spPr>
        <p:txBody>
          <a:bodyPr numCol="2">
            <a:noAutofit/>
          </a:bodyPr>
          <a:lstStyle/>
          <a:p>
            <a:r>
              <a:rPr lang="es-MX" sz="2400" dirty="0"/>
              <a:t>Para que retroceda el cursor</a:t>
            </a:r>
          </a:p>
          <a:p>
            <a:pPr lvl="1"/>
            <a:r>
              <a:rPr lang="es-MX" sz="2400" dirty="0"/>
              <a:t>comando (16);	//B00010000</a:t>
            </a:r>
          </a:p>
          <a:p>
            <a:r>
              <a:rPr lang="es-MX" sz="2400" dirty="0"/>
              <a:t>Para que avance el cursor</a:t>
            </a:r>
          </a:p>
          <a:p>
            <a:pPr lvl="1"/>
            <a:r>
              <a:rPr lang="es-MX" sz="2400" dirty="0"/>
              <a:t>comando (20);	//B00010100</a:t>
            </a:r>
          </a:p>
          <a:p>
            <a:r>
              <a:rPr lang="es-MX" sz="2400" dirty="0"/>
              <a:t>Para que el cursor y la pantalla retrocedan</a:t>
            </a:r>
          </a:p>
          <a:p>
            <a:pPr lvl="1"/>
            <a:r>
              <a:rPr lang="es-MX" sz="2400" dirty="0"/>
              <a:t>comando (24);	//B00011000</a:t>
            </a:r>
          </a:p>
          <a:p>
            <a:r>
              <a:rPr lang="es-MX" sz="2400" dirty="0"/>
              <a:t>Para que el cursor y la pantalla avancen</a:t>
            </a:r>
          </a:p>
          <a:p>
            <a:pPr lvl="1"/>
            <a:r>
              <a:rPr lang="es-MX" sz="2400" dirty="0"/>
              <a:t>comando (28);	//B00011100</a:t>
            </a:r>
          </a:p>
        </p:txBody>
      </p:sp>
    </p:spTree>
    <p:extLst>
      <p:ext uri="{BB962C8B-B14F-4D97-AF65-F5344CB8AC3E}">
        <p14:creationId xmlns:p14="http://schemas.microsoft.com/office/powerpoint/2010/main" val="67398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Instrucciones en el HD44780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DCC000-8EC8-4663-9BF7-0B3C7C8E1C28}"/>
              </a:ext>
            </a:extLst>
          </p:cNvPr>
          <p:cNvGrpSpPr/>
          <p:nvPr/>
        </p:nvGrpSpPr>
        <p:grpSpPr>
          <a:xfrm>
            <a:off x="686043" y="888853"/>
            <a:ext cx="11505958" cy="5969147"/>
            <a:chOff x="686043" y="888853"/>
            <a:chExt cx="11505958" cy="596914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A1713D-44BB-4556-B35C-6E75F7141E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785" t="65311" r="29176" b="29761"/>
            <a:stretch/>
          </p:blipFill>
          <p:spPr>
            <a:xfrm>
              <a:off x="686045" y="888853"/>
              <a:ext cx="11505956" cy="59164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53A0197-BE5B-4F07-8857-DD855CEA9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027" t="62239" r="29396" b="11515"/>
            <a:stretch/>
          </p:blipFill>
          <p:spPr>
            <a:xfrm>
              <a:off x="686043" y="1485290"/>
              <a:ext cx="11498282" cy="318518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54C84B-5149-4E07-84A1-7A979F6CC8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270" t="64592" r="28922" b="15136"/>
            <a:stretch/>
          </p:blipFill>
          <p:spPr>
            <a:xfrm>
              <a:off x="686043" y="4404472"/>
              <a:ext cx="11498282" cy="2453528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85C4B7-038E-47F1-B7A4-D51BB6D39149}"/>
              </a:ext>
            </a:extLst>
          </p:cNvPr>
          <p:cNvSpPr/>
          <p:nvPr/>
        </p:nvSpPr>
        <p:spPr>
          <a:xfrm>
            <a:off x="686043" y="6147582"/>
            <a:ext cx="11201157" cy="464233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15760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468</Words>
  <Application>Microsoft Office PowerPoint</Application>
  <PresentationFormat>Widescreen</PresentationFormat>
  <Paragraphs>85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Franklin Gothic Book</vt:lpstr>
      <vt:lpstr>Crop</vt:lpstr>
      <vt:lpstr>ARDUINO </vt:lpstr>
      <vt:lpstr>Instrucciones en el HD44780</vt:lpstr>
      <vt:lpstr>Instrucciones en el HD44780</vt:lpstr>
      <vt:lpstr>Instrucciones en el HD44780</vt:lpstr>
      <vt:lpstr>Instrucciones en el HD44780</vt:lpstr>
      <vt:lpstr>Instrucciones en el HD44780</vt:lpstr>
      <vt:lpstr>Instrucciones en el HD44780</vt:lpstr>
      <vt:lpstr>Instrucciones en el HD44780</vt:lpstr>
      <vt:lpstr>Instrucciones en el HD44780</vt:lpstr>
      <vt:lpstr>Instrucciones en el HD44780</vt:lpstr>
      <vt:lpstr>Instrucciones en el HD44780</vt:lpstr>
      <vt:lpstr>Instrucciones en el HD44780</vt:lpstr>
      <vt:lpstr>PowerPoint Presentation</vt:lpstr>
      <vt:lpstr>Instrucciones en el HD44780</vt:lpstr>
      <vt:lpstr>Instrucciones en el HD44780</vt:lpstr>
      <vt:lpstr>Preguntas Interesantes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</dc:title>
  <dc:creator>HP</dc:creator>
  <cp:lastModifiedBy>HP</cp:lastModifiedBy>
  <cp:revision>29</cp:revision>
  <dcterms:created xsi:type="dcterms:W3CDTF">2020-01-05T21:56:52Z</dcterms:created>
  <dcterms:modified xsi:type="dcterms:W3CDTF">2020-01-06T05:40:33Z</dcterms:modified>
</cp:coreProperties>
</file>