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88" r:id="rId4"/>
    <p:sldId id="259" r:id="rId5"/>
    <p:sldId id="287" r:id="rId6"/>
    <p:sldId id="289" r:id="rId7"/>
    <p:sldId id="290" r:id="rId8"/>
    <p:sldId id="291" r:id="rId9"/>
    <p:sldId id="292" r:id="rId10"/>
    <p:sldId id="278" r:id="rId11"/>
    <p:sldId id="293" r:id="rId12"/>
    <p:sldId id="29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2AC6D-16A0-40FB-9A39-C55BA4A11889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C3AD-A2D3-498A-B67E-3AD9E9CB51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15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819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8014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89F-7A2F-4C82-AF76-C91A18A43E8B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87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81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11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589F-7A2F-4C82-AF76-C91A18A43E8B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440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213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622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7134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4753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84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2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6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03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007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4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3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2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2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4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5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uino-libraries/LiquidCryst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arduino.cc/en/Reference/LiquidCryst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Uno Rev3">
            <a:extLst>
              <a:ext uri="{FF2B5EF4-FFF2-40B4-BE49-F238E27FC236}">
                <a16:creationId xmlns:a16="http://schemas.microsoft.com/office/drawing/2014/main" id="{2AB3E580-B2AD-4C10-8009-4D6DF0EC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1125416" y="1256469"/>
            <a:ext cx="6161649" cy="43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72455-71D9-498C-9A32-518A3779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763" y="1256469"/>
            <a:ext cx="4381994" cy="1256022"/>
          </a:xfrm>
        </p:spPr>
        <p:txBody>
          <a:bodyPr/>
          <a:lstStyle/>
          <a:p>
            <a:r>
              <a:rPr lang="es-MX" dirty="0"/>
              <a:t>ARDUINO	</a:t>
            </a:r>
          </a:p>
        </p:txBody>
      </p:sp>
    </p:spTree>
    <p:extLst>
      <p:ext uri="{BB962C8B-B14F-4D97-AF65-F5344CB8AC3E}">
        <p14:creationId xmlns:p14="http://schemas.microsoft.com/office/powerpoint/2010/main" val="220149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Controlador HD44780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1100797"/>
            <a:ext cx="5447652" cy="4656406"/>
          </a:xfrm>
        </p:spPr>
        <p:txBody>
          <a:bodyPr>
            <a:normAutofit/>
          </a:bodyPr>
          <a:lstStyle/>
          <a:p>
            <a:r>
              <a:rPr lang="es-MX" sz="3200" dirty="0"/>
              <a:t>Este controlador también cuenta con una memoria RAM, en la cual se pueden crear caracteres.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22103-A917-4353-9C3B-89111EE8F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1062343" y="3811806"/>
            <a:ext cx="5095493" cy="2349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9BCEF9-E23A-48D0-8ECE-8EA674BC83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18" t="20026" r="28712" b="18276"/>
          <a:stretch/>
        </p:blipFill>
        <p:spPr>
          <a:xfrm>
            <a:off x="6196818" y="849744"/>
            <a:ext cx="5995182" cy="54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4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es-MX" dirty="0"/>
              <a:t>Conexión del LCD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3CB9-AA11-486D-B2FA-22853AF043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470" t="13858" r="46288" b="18336"/>
          <a:stretch/>
        </p:blipFill>
        <p:spPr>
          <a:xfrm>
            <a:off x="6054302" y="0"/>
            <a:ext cx="5569527" cy="688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EF2EE-404F-49E7-BF27-97C04E8F6E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742" t="13715" r="35531" b="15067"/>
          <a:stretch/>
        </p:blipFill>
        <p:spPr>
          <a:xfrm>
            <a:off x="1442620" y="775814"/>
            <a:ext cx="4443274" cy="60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08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8016D6-B97D-4DCE-848D-19BF0AE1303E}"/>
              </a:ext>
            </a:extLst>
          </p:cNvPr>
          <p:cNvSpPr txBox="1">
            <a:spLocks/>
          </p:cNvSpPr>
          <p:nvPr/>
        </p:nvSpPr>
        <p:spPr>
          <a:xfrm>
            <a:off x="903264" y="1171137"/>
            <a:ext cx="3804724" cy="505029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MX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F9949-451B-4772-95C5-593A896D5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7" t="16923" r="36517" b="39438"/>
          <a:stretch/>
        </p:blipFill>
        <p:spPr>
          <a:xfrm>
            <a:off x="726831" y="-1"/>
            <a:ext cx="6067864" cy="4561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E2234-DFCB-4CD5-8B5D-E42AB19CE7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0" t="47384" r="60131" b="17077"/>
          <a:stretch/>
        </p:blipFill>
        <p:spPr>
          <a:xfrm>
            <a:off x="8211832" y="-1"/>
            <a:ext cx="3902418" cy="37982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CD989F-2765-4F01-9AE5-A233AD93F9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9308" t="30767" r="17962" b="20718"/>
          <a:stretch/>
        </p:blipFill>
        <p:spPr>
          <a:xfrm>
            <a:off x="2521048" y="3260189"/>
            <a:ext cx="7229829" cy="35450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88149F3-68B2-4CC7-9198-8DEAFAAD23D4}"/>
              </a:ext>
            </a:extLst>
          </p:cNvPr>
          <p:cNvSpPr txBox="1">
            <a:spLocks/>
          </p:cNvSpPr>
          <p:nvPr/>
        </p:nvSpPr>
        <p:spPr>
          <a:xfrm>
            <a:off x="4884421" y="991773"/>
            <a:ext cx="3474721" cy="8159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</p:spTree>
    <p:extLst>
      <p:ext uri="{BB962C8B-B14F-4D97-AF65-F5344CB8AC3E}">
        <p14:creationId xmlns:p14="http://schemas.microsoft.com/office/powerpoint/2010/main" val="404125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 Interesantes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8901"/>
            <a:ext cx="9755945" cy="4273299"/>
          </a:xfrm>
        </p:spPr>
        <p:txBody>
          <a:bodyPr>
            <a:normAutofit lnSpcReduction="10000"/>
          </a:bodyPr>
          <a:lstStyle/>
          <a:p>
            <a:r>
              <a:rPr lang="es-MX" sz="4000" dirty="0"/>
              <a:t>¿Hay forma de manejar el LCD con menos pines?.</a:t>
            </a:r>
          </a:p>
          <a:p>
            <a:pPr lvl="1"/>
            <a:r>
              <a:rPr lang="es-MX" sz="4000" dirty="0"/>
              <a:t>Si la hay, pero lo </a:t>
            </a:r>
            <a:r>
              <a:rPr lang="es-MX" sz="4000" dirty="0" err="1"/>
              <a:t>vermos</a:t>
            </a:r>
            <a:r>
              <a:rPr lang="es-MX" sz="4000" dirty="0"/>
              <a:t> más adelante cuando veamos el protocolo de comunicación i2C</a:t>
            </a:r>
          </a:p>
          <a:p>
            <a:r>
              <a:rPr lang="es-MX" sz="4000" dirty="0"/>
              <a:t>Mientras veremos que otras cosas se </a:t>
            </a:r>
            <a:r>
              <a:rPr lang="es-MX" sz="4000"/>
              <a:t>pueden hacer con el LCD.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1048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610133" y="1533616"/>
            <a:ext cx="6336361" cy="488402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MX" sz="2400" dirty="0"/>
              <a:t>Esta ya viene instalada por default en el IDE de Arduino.</a:t>
            </a:r>
          </a:p>
          <a:p>
            <a:pPr lvl="1">
              <a:lnSpc>
                <a:spcPct val="150000"/>
              </a:lnSpc>
            </a:pPr>
            <a:r>
              <a:rPr lang="es-MX" sz="2400" dirty="0"/>
              <a:t>Si quieren descargarla se encuentra en:</a:t>
            </a:r>
          </a:p>
          <a:p>
            <a:pPr lvl="1">
              <a:lnSpc>
                <a:spcPct val="150000"/>
              </a:lnSpc>
            </a:pPr>
            <a:r>
              <a:rPr lang="es-MX" sz="2400" dirty="0">
                <a:hlinkClick r:id="rId3"/>
              </a:rPr>
              <a:t>https://github.com/arduino-libraries/LiquidCrystal</a:t>
            </a:r>
            <a:endParaRPr lang="es-MX" sz="2400" dirty="0"/>
          </a:p>
          <a:p>
            <a:pPr>
              <a:lnSpc>
                <a:spcPct val="150000"/>
              </a:lnSpc>
            </a:pPr>
            <a:r>
              <a:rPr lang="es-MX" sz="2400" dirty="0"/>
              <a:t>Información y detalles de las funciones en:</a:t>
            </a:r>
          </a:p>
          <a:p>
            <a:pPr>
              <a:lnSpc>
                <a:spcPct val="150000"/>
              </a:lnSpc>
            </a:pPr>
            <a:r>
              <a:rPr lang="es-MX" sz="2400" dirty="0">
                <a:hlinkClick r:id="rId4"/>
              </a:rPr>
              <a:t>https://www.arduino.cc/en/Reference/LiquidCrystal</a:t>
            </a:r>
            <a:endParaRPr lang="es-MX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C37BF4-4321-402F-B7C1-2198844AF0FA}"/>
              </a:ext>
            </a:extLst>
          </p:cNvPr>
          <p:cNvSpPr txBox="1">
            <a:spLocks/>
          </p:cNvSpPr>
          <p:nvPr/>
        </p:nvSpPr>
        <p:spPr>
          <a:xfrm>
            <a:off x="899655" y="0"/>
            <a:ext cx="6046839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Librería para el manejo del LCD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8FBF08-D5C7-412C-928D-57D6F11FFB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77" r="58549" b="6717"/>
          <a:stretch/>
        </p:blipFill>
        <p:spPr>
          <a:xfrm>
            <a:off x="6880982" y="269921"/>
            <a:ext cx="5281506" cy="641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2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s-MX" dirty="0"/>
              <a:t>EJEMPLO: HOLA MUNDO</a:t>
            </a:r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49EFE671-3D63-45AD-88E2-719AD1B44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321733" y="680029"/>
            <a:ext cx="3730079" cy="263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E80E96-FF6F-4C37-9E7C-2BC61E02D1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31" t="30136" r="73808" b="49999"/>
          <a:stretch/>
        </p:blipFill>
        <p:spPr>
          <a:xfrm>
            <a:off x="321733" y="4002760"/>
            <a:ext cx="3730079" cy="1718447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712677" y="1674055"/>
            <a:ext cx="7357403" cy="505030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MX" sz="2800" dirty="0"/>
              <a:t>Ahora que ya tenemos una noción del funcionamiento del LCD, queremos escribir un programa que muestre en pantalla el siguiente mensaje de bienvenida: 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s-MX" sz="2800" dirty="0"/>
              <a:t>HOLA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s-MX" sz="2800" dirty="0"/>
              <a:t>MUNDO</a:t>
            </a:r>
          </a:p>
          <a:p>
            <a:r>
              <a:rPr lang="es-MX" sz="2800" dirty="0"/>
              <a:t>Utilizando el modo de 4 bits</a:t>
            </a:r>
          </a:p>
          <a:p>
            <a:r>
              <a:rPr lang="es-MX" sz="2800" dirty="0"/>
              <a:t>Después se mueva hacia la derecha y de vuelta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6DCD15-69C7-490D-B7DC-721C1BCB06A7}"/>
              </a:ext>
            </a:extLst>
          </p:cNvPr>
          <p:cNvSpPr/>
          <p:nvPr/>
        </p:nvSpPr>
        <p:spPr>
          <a:xfrm>
            <a:off x="5556739" y="4185138"/>
            <a:ext cx="3207434" cy="844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23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es-MX" dirty="0"/>
              <a:t>Conexión del LCD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3CB9-AA11-486D-B2FA-22853AF043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470" t="13858" r="46288" b="18336"/>
          <a:stretch/>
        </p:blipFill>
        <p:spPr>
          <a:xfrm>
            <a:off x="6054302" y="0"/>
            <a:ext cx="5569527" cy="688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EF2EE-404F-49E7-BF27-97C04E8F6E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742" t="13715" r="35531" b="15067"/>
          <a:stretch/>
        </p:blipFill>
        <p:spPr>
          <a:xfrm>
            <a:off x="1442620" y="775814"/>
            <a:ext cx="4443274" cy="60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3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A9599-DB1A-40C2-9D9E-BCCE4B790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1" t="16923" r="35861" b="38256"/>
          <a:stretch/>
        </p:blipFill>
        <p:spPr>
          <a:xfrm>
            <a:off x="689901" y="407988"/>
            <a:ext cx="7107707" cy="537385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8016D6-B97D-4DCE-848D-19BF0AE1303E}"/>
              </a:ext>
            </a:extLst>
          </p:cNvPr>
          <p:cNvSpPr txBox="1">
            <a:spLocks/>
          </p:cNvSpPr>
          <p:nvPr/>
        </p:nvSpPr>
        <p:spPr>
          <a:xfrm>
            <a:off x="903264" y="1171137"/>
            <a:ext cx="3804724" cy="5050299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MX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149F3-68B2-4CC7-9198-8DEAFAAD23D4}"/>
              </a:ext>
            </a:extLst>
          </p:cNvPr>
          <p:cNvSpPr txBox="1">
            <a:spLocks/>
          </p:cNvSpPr>
          <p:nvPr/>
        </p:nvSpPr>
        <p:spPr>
          <a:xfrm>
            <a:off x="7948246" y="355210"/>
            <a:ext cx="3474721" cy="8159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D989F-2765-4F01-9AE5-A233AD93F9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9308" t="30767" r="17962" b="20718"/>
          <a:stretch/>
        </p:blipFill>
        <p:spPr>
          <a:xfrm>
            <a:off x="4962171" y="2152357"/>
            <a:ext cx="7229829" cy="35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7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38688"/>
            <a:ext cx="6176776" cy="1485900"/>
          </a:xfrm>
        </p:spPr>
        <p:txBody>
          <a:bodyPr>
            <a:normAutofit/>
          </a:bodyPr>
          <a:lstStyle/>
          <a:p>
            <a:r>
              <a:rPr lang="es-MX" dirty="0"/>
              <a:t>Funciones de la librería </a:t>
            </a:r>
            <a:r>
              <a:rPr lang="es-MX" dirty="0" err="1"/>
              <a:t>LiquidCrystal.h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343835" y="1392704"/>
            <a:ext cx="7919791" cy="481818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s-MX" sz="2400" dirty="0" err="1"/>
              <a:t>LiquidCrystal</a:t>
            </a:r>
            <a:r>
              <a:rPr lang="es-MX" sz="2400" dirty="0"/>
              <a:t> </a:t>
            </a:r>
            <a:r>
              <a:rPr lang="es-MX" sz="2400" dirty="0" err="1"/>
              <a:t>lcd</a:t>
            </a:r>
            <a:r>
              <a:rPr lang="es-MX" sz="2400" dirty="0"/>
              <a:t>()		//asignación de pines</a:t>
            </a:r>
          </a:p>
          <a:p>
            <a:pPr>
              <a:lnSpc>
                <a:spcPct val="110000"/>
              </a:lnSpc>
            </a:pPr>
            <a:r>
              <a:rPr lang="es-MX" sz="2400" dirty="0" err="1"/>
              <a:t>lcd.begin</a:t>
            </a:r>
            <a:r>
              <a:rPr lang="es-MX" sz="2400" dirty="0"/>
              <a:t> ()			//inicializa el </a:t>
            </a:r>
            <a:r>
              <a:rPr lang="es-MX" sz="2400" dirty="0" err="1"/>
              <a:t>lcd</a:t>
            </a:r>
            <a:endParaRPr lang="es-MX" sz="2400" dirty="0"/>
          </a:p>
          <a:p>
            <a:pPr>
              <a:lnSpc>
                <a:spcPct val="110000"/>
              </a:lnSpc>
            </a:pPr>
            <a:r>
              <a:rPr lang="es-MX" sz="2400" dirty="0" err="1"/>
              <a:t>lcd.clear</a:t>
            </a:r>
            <a:r>
              <a:rPr lang="es-MX" sz="2400" dirty="0"/>
              <a:t> ()			//limpia pantalla y cursor (0,0)</a:t>
            </a:r>
          </a:p>
          <a:p>
            <a:pPr>
              <a:lnSpc>
                <a:spcPct val="110000"/>
              </a:lnSpc>
            </a:pPr>
            <a:r>
              <a:rPr lang="es-MX" sz="2400" dirty="0" err="1"/>
              <a:t>lcd.home</a:t>
            </a:r>
            <a:r>
              <a:rPr lang="es-MX" sz="2400" dirty="0"/>
              <a:t> ()			//pone el cursor al inicio</a:t>
            </a:r>
          </a:p>
          <a:p>
            <a:pPr>
              <a:lnSpc>
                <a:spcPct val="110000"/>
              </a:lnSpc>
            </a:pPr>
            <a:r>
              <a:rPr lang="es-MX" sz="2400" dirty="0" err="1"/>
              <a:t>lcd.setCursor</a:t>
            </a:r>
            <a:r>
              <a:rPr lang="es-MX" sz="2400" dirty="0"/>
              <a:t> ()		//mueve el cursor</a:t>
            </a:r>
          </a:p>
          <a:p>
            <a:pPr>
              <a:lnSpc>
                <a:spcPct val="110000"/>
              </a:lnSpc>
            </a:pPr>
            <a:r>
              <a:rPr lang="es-MX" sz="2400" dirty="0" err="1"/>
              <a:t>lcd.write</a:t>
            </a:r>
            <a:r>
              <a:rPr lang="es-MX" sz="2400" dirty="0"/>
              <a:t> ()			//imprime un </a:t>
            </a:r>
            <a:r>
              <a:rPr lang="es-MX" sz="2400" dirty="0" err="1"/>
              <a:t>caracter</a:t>
            </a:r>
            <a:endParaRPr lang="es-MX" sz="2400" dirty="0"/>
          </a:p>
          <a:p>
            <a:pPr>
              <a:lnSpc>
                <a:spcPct val="110000"/>
              </a:lnSpc>
            </a:pPr>
            <a:r>
              <a:rPr lang="es-MX" sz="2400" dirty="0" err="1"/>
              <a:t>lcd.print</a:t>
            </a:r>
            <a:r>
              <a:rPr lang="es-MX" sz="2400" dirty="0"/>
              <a:t> ()			//imprime una cadena</a:t>
            </a:r>
          </a:p>
          <a:p>
            <a:pPr>
              <a:lnSpc>
                <a:spcPct val="110000"/>
              </a:lnSpc>
            </a:pPr>
            <a:r>
              <a:rPr lang="es-MX" sz="2400" dirty="0" err="1"/>
              <a:t>lcd.println</a:t>
            </a:r>
            <a:r>
              <a:rPr lang="es-MX" sz="2400" dirty="0"/>
              <a:t> ()		//imprime una cadena y salta</a:t>
            </a:r>
          </a:p>
          <a:p>
            <a:pPr>
              <a:lnSpc>
                <a:spcPct val="110000"/>
              </a:lnSpc>
            </a:pPr>
            <a:r>
              <a:rPr lang="es-MX" sz="2400" dirty="0" err="1"/>
              <a:t>lcd.cursor</a:t>
            </a:r>
            <a:r>
              <a:rPr lang="es-MX" sz="2400" dirty="0"/>
              <a:t> ()		//muestra el cursor</a:t>
            </a:r>
          </a:p>
          <a:p>
            <a:pPr>
              <a:lnSpc>
                <a:spcPct val="110000"/>
              </a:lnSpc>
            </a:pPr>
            <a:endParaRPr lang="es-MX" sz="2400" dirty="0"/>
          </a:p>
          <a:p>
            <a:pPr>
              <a:lnSpc>
                <a:spcPct val="110000"/>
              </a:lnSpc>
            </a:pPr>
            <a:endParaRPr lang="es-MX" sz="2400" dirty="0"/>
          </a:p>
          <a:p>
            <a:pPr>
              <a:lnSpc>
                <a:spcPct val="110000"/>
              </a:lnSpc>
            </a:pPr>
            <a:endParaRPr lang="es-MX" sz="2400" dirty="0"/>
          </a:p>
        </p:txBody>
      </p:sp>
      <p:pic>
        <p:nvPicPr>
          <p:cNvPr id="7" name="Picture 2" descr="Arduino Uno Rev3">
            <a:extLst>
              <a:ext uri="{FF2B5EF4-FFF2-40B4-BE49-F238E27FC236}">
                <a16:creationId xmlns:a16="http://schemas.microsoft.com/office/drawing/2014/main" id="{032E735A-C5ED-472E-B3BD-AABD7B18D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3F4F8"/>
              </a:clrFrom>
              <a:clrTo>
                <a:srgbClr val="F3F4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687496" y="685800"/>
            <a:ext cx="3730079" cy="263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897B26-246E-4064-A747-2D54B9A64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687496" y="4002760"/>
            <a:ext cx="3730079" cy="171844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0032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49EFE671-3D63-45AD-88E2-719AD1B44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3F4F8"/>
              </a:clrFrom>
              <a:clrTo>
                <a:srgbClr val="F3F4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687496" y="685800"/>
            <a:ext cx="3730079" cy="263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E80E96-FF6F-4C37-9E7C-2BC61E02D1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687496" y="4002760"/>
            <a:ext cx="3730079" cy="1718447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262285" y="2143563"/>
            <a:ext cx="7807796" cy="45526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2400" dirty="0" err="1"/>
              <a:t>lcd.noCursor</a:t>
            </a:r>
            <a:r>
              <a:rPr lang="es-MX" sz="2400" dirty="0"/>
              <a:t> ()		//Oculta el cursor</a:t>
            </a:r>
          </a:p>
          <a:p>
            <a:pPr>
              <a:lnSpc>
                <a:spcPct val="110000"/>
              </a:lnSpc>
            </a:pPr>
            <a:r>
              <a:rPr lang="es-MX" sz="2400" dirty="0" err="1"/>
              <a:t>lcd.blink</a:t>
            </a:r>
            <a:r>
              <a:rPr lang="es-MX" sz="2400" dirty="0"/>
              <a:t> ()			//Parpadea</a:t>
            </a:r>
          </a:p>
          <a:p>
            <a:pPr>
              <a:lnSpc>
                <a:spcPct val="110000"/>
              </a:lnSpc>
            </a:pPr>
            <a:r>
              <a:rPr lang="es-MX" sz="2400" dirty="0" err="1"/>
              <a:t>lcd.noBlink</a:t>
            </a:r>
            <a:r>
              <a:rPr lang="es-MX" sz="2400" dirty="0"/>
              <a:t> ()		//</a:t>
            </a:r>
            <a:r>
              <a:rPr lang="es-MX" sz="2400" dirty="0" err="1"/>
              <a:t>Noparpadea</a:t>
            </a:r>
            <a:endParaRPr lang="es-MX" sz="2400" dirty="0"/>
          </a:p>
          <a:p>
            <a:pPr>
              <a:lnSpc>
                <a:spcPct val="110000"/>
              </a:lnSpc>
            </a:pPr>
            <a:r>
              <a:rPr lang="es-MX" sz="2400" dirty="0" err="1"/>
              <a:t>lcd.display</a:t>
            </a:r>
            <a:r>
              <a:rPr lang="es-MX" sz="2400" dirty="0"/>
              <a:t> ()		//Muestra la pantalla</a:t>
            </a:r>
          </a:p>
          <a:p>
            <a:pPr>
              <a:lnSpc>
                <a:spcPct val="110000"/>
              </a:lnSpc>
            </a:pPr>
            <a:r>
              <a:rPr lang="es-MX" sz="2400" dirty="0" err="1"/>
              <a:t>lcd.noDisplay</a:t>
            </a:r>
            <a:r>
              <a:rPr lang="es-MX" sz="2400" dirty="0"/>
              <a:t> ()		//Oculta la pantalla</a:t>
            </a:r>
          </a:p>
          <a:p>
            <a:pPr>
              <a:lnSpc>
                <a:spcPct val="110000"/>
              </a:lnSpc>
            </a:pPr>
            <a:r>
              <a:rPr lang="es-MX" sz="2400" dirty="0" err="1"/>
              <a:t>lcd.scrollDisplayLeft</a:t>
            </a:r>
            <a:r>
              <a:rPr lang="es-MX" sz="2400" dirty="0"/>
              <a:t> ()	//Desplaza la pantalla a la </a:t>
            </a:r>
            <a:r>
              <a:rPr lang="es-MX" sz="2400" dirty="0" err="1"/>
              <a:t>izq</a:t>
            </a:r>
            <a:endParaRPr lang="es-MX" sz="2400" dirty="0"/>
          </a:p>
          <a:p>
            <a:pPr>
              <a:lnSpc>
                <a:spcPct val="110000"/>
              </a:lnSpc>
            </a:pPr>
            <a:r>
              <a:rPr lang="es-MX" sz="2400" dirty="0" err="1"/>
              <a:t>lcd.scrollDispleyRight</a:t>
            </a:r>
            <a:r>
              <a:rPr lang="es-MX" sz="2400" dirty="0"/>
              <a:t> ()	//Desplaza la pantalla a la </a:t>
            </a:r>
            <a:r>
              <a:rPr lang="es-MX" sz="2400" dirty="0" err="1"/>
              <a:t>der</a:t>
            </a:r>
            <a:endParaRPr lang="es-MX" sz="2400" dirty="0"/>
          </a:p>
          <a:p>
            <a:pPr>
              <a:lnSpc>
                <a:spcPct val="110000"/>
              </a:lnSpc>
            </a:pPr>
            <a:endParaRPr lang="es-MX" sz="2400" dirty="0"/>
          </a:p>
          <a:p>
            <a:pPr>
              <a:lnSpc>
                <a:spcPct val="110000"/>
              </a:lnSpc>
            </a:pPr>
            <a:endParaRPr lang="es-MX" sz="2400" dirty="0"/>
          </a:p>
          <a:p>
            <a:pPr>
              <a:lnSpc>
                <a:spcPct val="110000"/>
              </a:lnSpc>
            </a:pPr>
            <a:endParaRPr lang="es-MX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66D2A8-96D0-4C65-A107-20EAB98B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38688"/>
            <a:ext cx="6176776" cy="1485900"/>
          </a:xfrm>
        </p:spPr>
        <p:txBody>
          <a:bodyPr>
            <a:normAutofit/>
          </a:bodyPr>
          <a:lstStyle/>
          <a:p>
            <a:r>
              <a:rPr lang="es-MX" dirty="0"/>
              <a:t>Funciones de la librería </a:t>
            </a:r>
            <a:r>
              <a:rPr lang="es-MX" dirty="0" err="1"/>
              <a:t>LiquidCrystal.h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218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572001" y="2143563"/>
            <a:ext cx="7498080" cy="45526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2400" dirty="0" err="1"/>
              <a:t>lcd.autoscroll</a:t>
            </a:r>
            <a:r>
              <a:rPr lang="es-MX" sz="2400" dirty="0"/>
              <a:t> ()		//desplaza la pantalla</a:t>
            </a:r>
          </a:p>
          <a:p>
            <a:pPr>
              <a:lnSpc>
                <a:spcPct val="110000"/>
              </a:lnSpc>
            </a:pPr>
            <a:r>
              <a:rPr lang="es-MX" sz="2400" dirty="0" err="1"/>
              <a:t>lcd.noAutoscroll</a:t>
            </a:r>
            <a:r>
              <a:rPr lang="es-MX" sz="2400" dirty="0"/>
              <a:t> ()		//no desplaza la pantalla</a:t>
            </a:r>
          </a:p>
          <a:p>
            <a:pPr>
              <a:lnSpc>
                <a:spcPct val="110000"/>
              </a:lnSpc>
            </a:pPr>
            <a:r>
              <a:rPr lang="es-MX" sz="2400" dirty="0" err="1"/>
              <a:t>lcd.leftToRight</a:t>
            </a:r>
            <a:r>
              <a:rPr lang="es-MX" sz="2400" dirty="0"/>
              <a:t> ()		//dirección del texto</a:t>
            </a:r>
          </a:p>
          <a:p>
            <a:pPr>
              <a:lnSpc>
                <a:spcPct val="110000"/>
              </a:lnSpc>
            </a:pPr>
            <a:r>
              <a:rPr lang="es-MX" sz="2400" dirty="0" err="1"/>
              <a:t>lcd.rightToLeft</a:t>
            </a:r>
            <a:r>
              <a:rPr lang="es-MX" sz="2400" dirty="0"/>
              <a:t> ()		//dirección del texto</a:t>
            </a:r>
          </a:p>
          <a:p>
            <a:pPr>
              <a:lnSpc>
                <a:spcPct val="110000"/>
              </a:lnSpc>
            </a:pPr>
            <a:r>
              <a:rPr lang="es-MX" sz="2400" dirty="0" err="1"/>
              <a:t>lcd.createChar</a:t>
            </a:r>
            <a:r>
              <a:rPr lang="es-MX" sz="2400" dirty="0"/>
              <a:t> ()		// crea caracteres</a:t>
            </a:r>
          </a:p>
          <a:p>
            <a:pPr>
              <a:lnSpc>
                <a:spcPct val="110000"/>
              </a:lnSpc>
            </a:pPr>
            <a:endParaRPr lang="es-MX" sz="2400" dirty="0"/>
          </a:p>
          <a:p>
            <a:pPr>
              <a:lnSpc>
                <a:spcPct val="110000"/>
              </a:lnSpc>
            </a:pPr>
            <a:endParaRPr lang="es-MX" sz="2400" dirty="0"/>
          </a:p>
          <a:p>
            <a:pPr>
              <a:lnSpc>
                <a:spcPct val="110000"/>
              </a:lnSpc>
            </a:pPr>
            <a:endParaRPr lang="es-MX" sz="2400" dirty="0"/>
          </a:p>
        </p:txBody>
      </p:sp>
      <p:pic>
        <p:nvPicPr>
          <p:cNvPr id="7" name="Picture 2" descr="Arduino Uno Rev3">
            <a:extLst>
              <a:ext uri="{FF2B5EF4-FFF2-40B4-BE49-F238E27FC236}">
                <a16:creationId xmlns:a16="http://schemas.microsoft.com/office/drawing/2014/main" id="{505DBEF6-72D9-4704-80C0-6794A26B1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3F4F8"/>
              </a:clrFrom>
              <a:clrTo>
                <a:srgbClr val="F3F4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687496" y="685800"/>
            <a:ext cx="3730079" cy="263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A8281E-AB03-4CB7-938A-B334BB787A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687496" y="4002760"/>
            <a:ext cx="3730079" cy="171844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ADA8C0-46E2-41FD-B1F5-9CF94704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38688"/>
            <a:ext cx="6176776" cy="1485900"/>
          </a:xfrm>
        </p:spPr>
        <p:txBody>
          <a:bodyPr>
            <a:normAutofit/>
          </a:bodyPr>
          <a:lstStyle/>
          <a:p>
            <a:r>
              <a:rPr lang="es-MX" dirty="0"/>
              <a:t>Funciones de la librería </a:t>
            </a:r>
            <a:r>
              <a:rPr lang="es-MX" dirty="0" err="1"/>
              <a:t>LiquidCrystal.h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104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s-MX" dirty="0"/>
              <a:t>EJEMPLO: Imprimir </a:t>
            </a:r>
            <a:r>
              <a:rPr lang="es-MX" dirty="0">
                <a:sym typeface="Wingdings" panose="05000000000000000000" pitchFamily="2" charset="2"/>
              </a:rPr>
              <a:t></a:t>
            </a:r>
            <a:endParaRPr lang="es-MX" dirty="0"/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49EFE671-3D63-45AD-88E2-719AD1B44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3F4F8"/>
              </a:clrFrom>
              <a:clrTo>
                <a:srgbClr val="F3F4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28170" y="680029"/>
            <a:ext cx="3730079" cy="263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E80E96-FF6F-4C37-9E7C-2BC61E02D1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828170" y="4002760"/>
            <a:ext cx="3730079" cy="1718447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712677" y="1674055"/>
            <a:ext cx="7357403" cy="50503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sz="2800" dirty="0"/>
              <a:t>Ahora que ya tenemos una noción del funcionamiento del LCD, queremos escribir un programa que muestre en pantalla un carácter creado: 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s-MX" sz="2800" dirty="0">
                <a:sym typeface="Wingdings" panose="05000000000000000000" pitchFamily="2" charset="2"/>
              </a:rPr>
              <a:t>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s-MX" sz="2800" dirty="0"/>
          </a:p>
          <a:p>
            <a:r>
              <a:rPr lang="es-MX" sz="2800" dirty="0"/>
              <a:t>Después se mueva hacia la derecha y de vuelta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6DCD15-69C7-490D-B7DC-721C1BCB06A7}"/>
              </a:ext>
            </a:extLst>
          </p:cNvPr>
          <p:cNvSpPr/>
          <p:nvPr/>
        </p:nvSpPr>
        <p:spPr>
          <a:xfrm>
            <a:off x="5556739" y="4353954"/>
            <a:ext cx="3207434" cy="844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2010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463</Words>
  <Application>Microsoft Office PowerPoint</Application>
  <PresentationFormat>Widescreen</PresentationFormat>
  <Paragraphs>66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ARDUINO </vt:lpstr>
      <vt:lpstr>PowerPoint Presentation</vt:lpstr>
      <vt:lpstr>EJEMPLO: HOLA MUNDO</vt:lpstr>
      <vt:lpstr>Conexión del LCD</vt:lpstr>
      <vt:lpstr>PowerPoint Presentation</vt:lpstr>
      <vt:lpstr>Funciones de la librería LiquidCrystal.h</vt:lpstr>
      <vt:lpstr>Funciones de la librería LiquidCrystal.h</vt:lpstr>
      <vt:lpstr>Funciones de la librería LiquidCrystal.h</vt:lpstr>
      <vt:lpstr>EJEMPLO: Imprimir </vt:lpstr>
      <vt:lpstr>Controlador HD44780</vt:lpstr>
      <vt:lpstr>Conexión del LCD</vt:lpstr>
      <vt:lpstr>PowerPoint Presentation</vt:lpstr>
      <vt:lpstr>Preguntas Interesantes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HP</dc:creator>
  <cp:lastModifiedBy>HP</cp:lastModifiedBy>
  <cp:revision>8</cp:revision>
  <dcterms:created xsi:type="dcterms:W3CDTF">2020-01-06T05:45:01Z</dcterms:created>
  <dcterms:modified xsi:type="dcterms:W3CDTF">2020-01-06T17:54:41Z</dcterms:modified>
</cp:coreProperties>
</file>