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9" d="100"/>
          <a:sy n="49" d="100"/>
        </p:scale>
        <p:origin x="82"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65708-B5DF-41BE-BB15-3571C9F2886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FC1B943-0125-45D9-B35C-30FCB6011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91429F8-DB54-4930-8F04-6CE985FF3D6C}"/>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5A3F102E-B910-4017-A40A-61354058D3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62E433-08BC-434B-A49B-86F0713D2FC2}"/>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49815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74D92-9A90-4EF7-BB74-3C3B118A963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C343F2A-5319-400E-97E7-F477CCC715D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F99AEF-2DD4-4529-996F-FB04756CEEF0}"/>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DD05E366-CFAF-4FE6-8DD3-F4D0BE35EE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AB00BC-15B1-4F35-829E-4875D6785C5E}"/>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59400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27E5A50-3845-4028-B0B5-E70CEE65C50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39AED5-8543-4C33-8FDF-FDBF36B91F2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8388641-BEE2-4AF6-B196-42F1E02B1A23}"/>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32BA3BA6-EA75-4B02-BED8-E94CF6BA52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1E720A-BA3D-402D-83D3-2F84909ACCB8}"/>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103556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FA65F1-0B0E-492F-B299-9EA9B636C4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DF3A1F-433D-4D68-BE65-C79950A87DE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6F26BF-6258-47BB-9E38-721CB1072DAA}"/>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E34D4906-0E8B-425A-9946-6C6DEEF8A2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D87E69-4F03-4E67-9DB2-3DBE3A4E8D2D}"/>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227244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5F6FB-A4B8-4AB1-8239-2676E591605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1AF9A8A-A1B9-4289-96C3-BAEBEB7C7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A511A8-FA5E-42FF-8615-415182B0FA63}"/>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EE6C2DE3-BCAC-410D-A422-020A72768D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24AAC2-05E8-443F-9144-E2C6007DC929}"/>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4214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4F2B4-39E9-457E-8E32-285068B0F8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6E147E-D34E-44F3-8441-4A3C0F540BE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EF9B3DF-335E-4112-A7E7-6CBF0FB791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15906F8-6009-4140-9A3C-B821017D6D81}"/>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64313E76-E389-4693-845A-9D694DD2CF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684E49-EFD7-4D88-97F2-73AAC5878BB1}"/>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395429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B0E02-9830-416F-9F92-4501B9E8783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6C3892C-1099-4D77-8622-54E269FC3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D179613-C422-48E4-BEF5-8A753B1E54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018F97E-514E-4E0A-8207-4CA8F1CDD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AF9CAEE-CDAE-4EF8-A95C-820AF6FC645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9BE0880-566B-484E-A18D-E0026C631B2A}"/>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8" name="Espace réservé du pied de page 7">
            <a:extLst>
              <a:ext uri="{FF2B5EF4-FFF2-40B4-BE49-F238E27FC236}">
                <a16:creationId xmlns:a16="http://schemas.microsoft.com/office/drawing/2014/main" id="{3C48ACFC-56DF-4FC4-A91A-CAE387F7C96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978247-D7A2-4D19-ADB5-C9BFBED3FD33}"/>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319148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67CABC-E043-48E7-8092-F6A4737037C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796F6D2-75A6-4C29-AB45-BCEE2A026C04}"/>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4" name="Espace réservé du pied de page 3">
            <a:extLst>
              <a:ext uri="{FF2B5EF4-FFF2-40B4-BE49-F238E27FC236}">
                <a16:creationId xmlns:a16="http://schemas.microsoft.com/office/drawing/2014/main" id="{2229F20C-340F-44F5-998C-C0A0CACB433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3D1B713-19E8-4A45-9E96-9FB4B48A308F}"/>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13617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19E99FE-F384-46DE-8509-199DDB0B4A9D}"/>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3" name="Espace réservé du pied de page 2">
            <a:extLst>
              <a:ext uri="{FF2B5EF4-FFF2-40B4-BE49-F238E27FC236}">
                <a16:creationId xmlns:a16="http://schemas.microsoft.com/office/drawing/2014/main" id="{7558E41B-4C23-4C4E-8FB2-9A5BF16CCEB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578DA17-0DB3-488A-B566-37D144D1AF65}"/>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311587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E3CF13-2A28-4A3F-8D4F-7F6082DF2F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E615F72-0DB4-4C6B-8A6E-AAEEE0244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10A6A26-F2AD-4A4F-B0BE-395A71410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2B7A2A9-4B6A-46DD-AC03-410F577381A7}"/>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0FDDC282-7620-46DE-9560-E42D9114BA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9AA7C7-1498-446B-A90F-BAA9CA4641AE}"/>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169036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CE1981-0A25-4103-B616-E8F24501D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4226E10-2C8A-488C-B57C-9CF521234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4A8522-AE95-4411-9C18-1344DEE04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7BF3802-FECE-4ADA-88BC-ECC3AE3692F6}"/>
              </a:ext>
            </a:extLst>
          </p:cNvPr>
          <p:cNvSpPr>
            <a:spLocks noGrp="1"/>
          </p:cNvSpPr>
          <p:nvPr>
            <p:ph type="dt" sz="half" idx="10"/>
          </p:nvPr>
        </p:nvSpPr>
        <p:spPr/>
        <p:txBody>
          <a:bodyPr/>
          <a:lstStyle/>
          <a:p>
            <a:fld id="{0E876B53-B832-4791-8D63-51CB2E21D2BD}"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0BB14018-934D-42C4-B16E-A949C7E4FE6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F4320C-5E65-412D-8577-053108BC4124}"/>
              </a:ext>
            </a:extLst>
          </p:cNvPr>
          <p:cNvSpPr>
            <a:spLocks noGrp="1"/>
          </p:cNvSpPr>
          <p:nvPr>
            <p:ph type="sldNum" sz="quarter" idx="12"/>
          </p:nvPr>
        </p:nvSpPr>
        <p:spPr/>
        <p:txBody>
          <a:bodyPr/>
          <a:lstStyle/>
          <a:p>
            <a:fld id="{D59C2922-7E70-4ECE-9F17-81CA6039A8D5}" type="slidenum">
              <a:rPr lang="fr-FR" smtClean="0"/>
              <a:t>‹N°›</a:t>
            </a:fld>
            <a:endParaRPr lang="fr-FR"/>
          </a:p>
        </p:txBody>
      </p:sp>
    </p:spTree>
    <p:extLst>
      <p:ext uri="{BB962C8B-B14F-4D97-AF65-F5344CB8AC3E}">
        <p14:creationId xmlns:p14="http://schemas.microsoft.com/office/powerpoint/2010/main" val="42686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700DB3-874D-4D9A-A8CE-8EE0E0A263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5834A85-C79A-454B-8C72-0BDE3A341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E634E13-0F04-446E-8CE1-DEDD9DEFA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76B53-B832-4791-8D63-51CB2E21D2BD}"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EDC38223-7E48-483B-9B4A-4448A6399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1137F49-B940-4157-970A-ECAD32E656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C2922-7E70-4ECE-9F17-81CA6039A8D5}" type="slidenum">
              <a:rPr lang="fr-FR" smtClean="0"/>
              <a:t>‹N°›</a:t>
            </a:fld>
            <a:endParaRPr lang="fr-FR"/>
          </a:p>
        </p:txBody>
      </p:sp>
    </p:spTree>
    <p:extLst>
      <p:ext uri="{BB962C8B-B14F-4D97-AF65-F5344CB8AC3E}">
        <p14:creationId xmlns:p14="http://schemas.microsoft.com/office/powerpoint/2010/main" val="527209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atiste-Blactot/portfolio/tree/master/public/wireframe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atiste-Blactot/portfolio/tree/master/public/Aborescenc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B676AD1-6943-4C5D-A8C2-A1DC4ED89A8A}"/>
              </a:ext>
            </a:extLst>
          </p:cNvPr>
          <p:cNvSpPr>
            <a:spLocks noGrp="1"/>
          </p:cNvSpPr>
          <p:nvPr>
            <p:ph type="title"/>
          </p:nvPr>
        </p:nvSpPr>
        <p:spPr/>
        <p:txBody>
          <a:bodyPr/>
          <a:lstStyle/>
          <a:p>
            <a:pPr algn="ctr"/>
            <a:r>
              <a:rPr lang="fr-FR" dirty="0">
                <a:highlight>
                  <a:srgbClr val="FFFF00"/>
                </a:highlight>
              </a:rPr>
              <a:t>Réaliser son portfolio REACT</a:t>
            </a:r>
          </a:p>
        </p:txBody>
      </p:sp>
      <p:sp>
        <p:nvSpPr>
          <p:cNvPr id="5" name="Espace réservé du contenu 4">
            <a:extLst>
              <a:ext uri="{FF2B5EF4-FFF2-40B4-BE49-F238E27FC236}">
                <a16:creationId xmlns:a16="http://schemas.microsoft.com/office/drawing/2014/main" id="{5DA09EBC-5CB9-4150-A870-286DF15C369C}"/>
              </a:ext>
            </a:extLst>
          </p:cNvPr>
          <p:cNvSpPr>
            <a:spLocks noGrp="1"/>
          </p:cNvSpPr>
          <p:nvPr>
            <p:ph idx="1"/>
          </p:nvPr>
        </p:nvSpPr>
        <p:spPr/>
        <p:txBody>
          <a:bodyPr>
            <a:normAutofit fontScale="92500" lnSpcReduction="10000"/>
          </a:bodyPr>
          <a:lstStyle/>
          <a:p>
            <a:pPr marL="0" indent="0" algn="ctr">
              <a:buNone/>
            </a:pPr>
            <a:r>
              <a:rPr lang="fr-FR" dirty="0">
                <a:highlight>
                  <a:srgbClr val="00FF00"/>
                </a:highlight>
              </a:rPr>
              <a:t>Objectif:</a:t>
            </a:r>
            <a:r>
              <a:rPr lang="fr-FR" dirty="0"/>
              <a:t> </a:t>
            </a:r>
          </a:p>
          <a:p>
            <a:pPr marL="0" indent="0" algn="ctr">
              <a:buNone/>
            </a:pPr>
            <a:endParaRPr lang="fr-FR" dirty="0"/>
          </a:p>
          <a:p>
            <a:pPr marL="0" indent="0" algn="ctr">
              <a:buNone/>
            </a:pPr>
            <a:r>
              <a:rPr lang="fr-FR" sz="2600" dirty="0"/>
              <a:t>L’objectif de cette semaine et de réaliser un Portfolio responsive qui permettra de me présenter et de présenter mes projets.</a:t>
            </a:r>
          </a:p>
          <a:p>
            <a:pPr marL="0" indent="0" algn="ctr">
              <a:buNone/>
            </a:pPr>
            <a:endParaRPr lang="fr-FR" dirty="0"/>
          </a:p>
          <a:p>
            <a:pPr marL="0" indent="0" algn="ctr">
              <a:buNone/>
            </a:pPr>
            <a:r>
              <a:rPr lang="fr-FR" dirty="0">
                <a:highlight>
                  <a:srgbClr val="00FF00"/>
                </a:highlight>
              </a:rPr>
              <a:t>Compétences évaluées:</a:t>
            </a:r>
          </a:p>
          <a:p>
            <a:pPr marL="0" indent="0" algn="ctr">
              <a:buNone/>
            </a:pPr>
            <a:endParaRPr lang="fr-FR" dirty="0">
              <a:highlight>
                <a:srgbClr val="00FF00"/>
              </a:highlight>
            </a:endParaRPr>
          </a:p>
          <a:p>
            <a:pPr algn="ctr">
              <a:buFontTx/>
              <a:buChar char="-"/>
            </a:pPr>
            <a:r>
              <a:rPr lang="fr-FR" sz="2600" dirty="0"/>
              <a:t>Maquetter une application</a:t>
            </a:r>
          </a:p>
          <a:p>
            <a:pPr algn="ctr">
              <a:buFontTx/>
              <a:buChar char="-"/>
            </a:pPr>
            <a:r>
              <a:rPr lang="fr-FR" sz="2600" dirty="0"/>
              <a:t>Réaliser une interface utilisateur web statique et adaptable</a:t>
            </a:r>
          </a:p>
          <a:p>
            <a:pPr marL="0" indent="0" algn="ctr">
              <a:buNone/>
            </a:pPr>
            <a:r>
              <a:rPr lang="fr-FR" sz="2600" dirty="0"/>
              <a:t>- Réaliser une interface web dynamique</a:t>
            </a:r>
          </a:p>
        </p:txBody>
      </p:sp>
    </p:spTree>
    <p:extLst>
      <p:ext uri="{BB962C8B-B14F-4D97-AF65-F5344CB8AC3E}">
        <p14:creationId xmlns:p14="http://schemas.microsoft.com/office/powerpoint/2010/main" val="99737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C9F2D6-87C8-46D7-AB3C-A5A9A080B3F3}"/>
              </a:ext>
            </a:extLst>
          </p:cNvPr>
          <p:cNvSpPr>
            <a:spLocks noGrp="1"/>
          </p:cNvSpPr>
          <p:nvPr>
            <p:ph type="title"/>
          </p:nvPr>
        </p:nvSpPr>
        <p:spPr>
          <a:xfrm>
            <a:off x="838200" y="1040524"/>
            <a:ext cx="10515600" cy="4903076"/>
          </a:xfrm>
        </p:spPr>
        <p:txBody>
          <a:bodyPr>
            <a:normAutofit/>
          </a:bodyPr>
          <a:lstStyle/>
          <a:p>
            <a:pPr algn="ctr"/>
            <a:br>
              <a:rPr lang="fr-FR" dirty="0">
                <a:hlinkClick r:id="rId2"/>
              </a:rPr>
            </a:br>
            <a:r>
              <a:rPr lang="fr-FR" dirty="0">
                <a:hlinkClick r:id="rId2"/>
              </a:rPr>
              <a:t>https://github.com/Batiste-Blactot/portfolio/tree/master/public/wireframes</a:t>
            </a:r>
            <a:br>
              <a:rPr lang="fr-FR" dirty="0"/>
            </a:br>
            <a:endParaRPr lang="fr-FR" dirty="0"/>
          </a:p>
        </p:txBody>
      </p:sp>
    </p:spTree>
    <p:extLst>
      <p:ext uri="{BB962C8B-B14F-4D97-AF65-F5344CB8AC3E}">
        <p14:creationId xmlns:p14="http://schemas.microsoft.com/office/powerpoint/2010/main" val="40591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CE266-AC2F-48F8-A390-3061FB4473D1}"/>
              </a:ext>
            </a:extLst>
          </p:cNvPr>
          <p:cNvSpPr>
            <a:spLocks noGrp="1"/>
          </p:cNvSpPr>
          <p:nvPr>
            <p:ph type="title"/>
          </p:nvPr>
        </p:nvSpPr>
        <p:spPr>
          <a:xfrm>
            <a:off x="838200" y="1820917"/>
            <a:ext cx="10515600" cy="3216166"/>
          </a:xfrm>
        </p:spPr>
        <p:txBody>
          <a:bodyPr>
            <a:normAutofit/>
          </a:bodyPr>
          <a:lstStyle/>
          <a:p>
            <a:pPr algn="ctr"/>
            <a:r>
              <a:rPr lang="fr-FR" dirty="0">
                <a:hlinkClick r:id="rId2"/>
              </a:rPr>
              <a:t>https://github.com/Batiste-Blactot/portfolio/tree/master/public/Aborescence</a:t>
            </a:r>
            <a:br>
              <a:rPr lang="fr-FR" dirty="0"/>
            </a:br>
            <a:endParaRPr lang="fr-FR" dirty="0"/>
          </a:p>
        </p:txBody>
      </p:sp>
    </p:spTree>
    <p:extLst>
      <p:ext uri="{BB962C8B-B14F-4D97-AF65-F5344CB8AC3E}">
        <p14:creationId xmlns:p14="http://schemas.microsoft.com/office/powerpoint/2010/main" val="379890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9B1FA-09D4-46AF-AB7A-514780EE55AB}"/>
              </a:ext>
            </a:extLst>
          </p:cNvPr>
          <p:cNvSpPr>
            <a:spLocks noGrp="1"/>
          </p:cNvSpPr>
          <p:nvPr>
            <p:ph type="title"/>
          </p:nvPr>
        </p:nvSpPr>
        <p:spPr/>
        <p:txBody>
          <a:bodyPr/>
          <a:lstStyle/>
          <a:p>
            <a:pPr algn="ctr"/>
            <a:r>
              <a:rPr lang="fr-FR" dirty="0">
                <a:highlight>
                  <a:srgbClr val="FFFF00"/>
                </a:highlight>
              </a:rPr>
              <a:t>REACT</a:t>
            </a:r>
          </a:p>
        </p:txBody>
      </p:sp>
      <p:sp>
        <p:nvSpPr>
          <p:cNvPr id="3" name="Espace réservé du contenu 2">
            <a:extLst>
              <a:ext uri="{FF2B5EF4-FFF2-40B4-BE49-F238E27FC236}">
                <a16:creationId xmlns:a16="http://schemas.microsoft.com/office/drawing/2014/main" id="{C69E451C-4329-4BC8-929D-875FC61D2A15}"/>
              </a:ext>
            </a:extLst>
          </p:cNvPr>
          <p:cNvSpPr>
            <a:spLocks noGrp="1"/>
          </p:cNvSpPr>
          <p:nvPr>
            <p:ph idx="1"/>
          </p:nvPr>
        </p:nvSpPr>
        <p:spPr/>
        <p:txBody>
          <a:bodyPr>
            <a:normAutofit/>
          </a:bodyPr>
          <a:lstStyle/>
          <a:p>
            <a:pPr marL="0" indent="0" algn="ctr">
              <a:buNone/>
            </a:pPr>
            <a:endParaRPr lang="fr-FR" sz="3200" dirty="0"/>
          </a:p>
          <a:p>
            <a:pPr marL="0" indent="0" algn="ctr">
              <a:buNone/>
            </a:pPr>
            <a:endParaRPr lang="fr-FR" sz="3200" dirty="0"/>
          </a:p>
          <a:p>
            <a:pPr marL="0" indent="0" algn="ctr">
              <a:buNone/>
            </a:pPr>
            <a:r>
              <a:rPr lang="fr-FR" sz="3200" dirty="0"/>
              <a:t>C’est une librairie JavaScript qui permet de réaliser du code Client sur un navigateur. REACT peut être utilisé sur un site web ou un application web complète en partant de zéro.</a:t>
            </a:r>
          </a:p>
        </p:txBody>
      </p:sp>
    </p:spTree>
    <p:extLst>
      <p:ext uri="{BB962C8B-B14F-4D97-AF65-F5344CB8AC3E}">
        <p14:creationId xmlns:p14="http://schemas.microsoft.com/office/powerpoint/2010/main" val="392794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7F5EE-0EAF-4F52-A3D7-D4DF5D74D7E7}"/>
              </a:ext>
            </a:extLst>
          </p:cNvPr>
          <p:cNvSpPr>
            <a:spLocks noGrp="1"/>
          </p:cNvSpPr>
          <p:nvPr>
            <p:ph type="title"/>
          </p:nvPr>
        </p:nvSpPr>
        <p:spPr/>
        <p:txBody>
          <a:bodyPr/>
          <a:lstStyle/>
          <a:p>
            <a:pPr algn="ctr"/>
            <a:r>
              <a:rPr lang="fr-FR" dirty="0">
                <a:highlight>
                  <a:srgbClr val="FFFF00"/>
                </a:highlight>
              </a:rPr>
              <a:t>Notions</a:t>
            </a:r>
          </a:p>
        </p:txBody>
      </p:sp>
      <p:sp>
        <p:nvSpPr>
          <p:cNvPr id="3" name="Espace réservé du contenu 2">
            <a:extLst>
              <a:ext uri="{FF2B5EF4-FFF2-40B4-BE49-F238E27FC236}">
                <a16:creationId xmlns:a16="http://schemas.microsoft.com/office/drawing/2014/main" id="{701310EB-5197-476E-9245-12672FAEA41C}"/>
              </a:ext>
            </a:extLst>
          </p:cNvPr>
          <p:cNvSpPr>
            <a:spLocks noGrp="1"/>
          </p:cNvSpPr>
          <p:nvPr>
            <p:ph idx="1"/>
          </p:nvPr>
        </p:nvSpPr>
        <p:spPr/>
        <p:txBody>
          <a:bodyPr/>
          <a:lstStyle/>
          <a:p>
            <a:pPr marL="0" indent="0">
              <a:buNone/>
            </a:pPr>
            <a:endParaRPr lang="fr-FR" dirty="0">
              <a:highlight>
                <a:srgbClr val="00FF00"/>
              </a:highlight>
            </a:endParaRPr>
          </a:p>
          <a:p>
            <a:pPr marL="0" indent="0">
              <a:buNone/>
            </a:pPr>
            <a:r>
              <a:rPr lang="fr-FR" dirty="0">
                <a:highlight>
                  <a:srgbClr val="00FF00"/>
                </a:highlight>
              </a:rPr>
              <a:t>Composant</a:t>
            </a:r>
            <a:r>
              <a:rPr lang="fr-FR" dirty="0"/>
              <a:t>: regroupement d’informations de l’interface utilisateur sous forme d’un élément indépendant et réutilisable</a:t>
            </a:r>
          </a:p>
          <a:p>
            <a:pPr marL="0" indent="0">
              <a:buNone/>
            </a:pPr>
            <a:endParaRPr lang="fr-FR" dirty="0"/>
          </a:p>
          <a:p>
            <a:pPr>
              <a:buFont typeface="Wingdings" panose="05000000000000000000" pitchFamily="2" charset="2"/>
              <a:buChar char="à"/>
            </a:pPr>
            <a:r>
              <a:rPr lang="fr-FR" dirty="0">
                <a:sym typeface="Wingdings" panose="05000000000000000000" pitchFamily="2" charset="2"/>
              </a:rPr>
              <a:t> « </a:t>
            </a:r>
            <a:r>
              <a:rPr lang="fr-FR" dirty="0">
                <a:highlight>
                  <a:srgbClr val="00FFFF"/>
                </a:highlight>
                <a:sym typeface="Wingdings" panose="05000000000000000000" pitchFamily="2" charset="2"/>
              </a:rPr>
              <a:t>Container</a:t>
            </a:r>
            <a:r>
              <a:rPr lang="fr-FR" dirty="0">
                <a:sym typeface="Wingdings" panose="05000000000000000000" pitchFamily="2" charset="2"/>
              </a:rPr>
              <a:t> » : composant appelé « </a:t>
            </a:r>
            <a:r>
              <a:rPr lang="fr-FR" dirty="0" err="1">
                <a:sym typeface="Wingdings" panose="05000000000000000000" pitchFamily="2" charset="2"/>
              </a:rPr>
              <a:t>statefull</a:t>
            </a:r>
            <a:r>
              <a:rPr lang="fr-FR" dirty="0">
                <a:sym typeface="Wingdings" panose="05000000000000000000" pitchFamily="2" charset="2"/>
              </a:rPr>
              <a:t> » pouvant utiliser des données (states), et/ou d’autres composants.</a:t>
            </a:r>
          </a:p>
          <a:p>
            <a:pPr>
              <a:buFont typeface="Wingdings" panose="05000000000000000000" pitchFamily="2" charset="2"/>
              <a:buChar char="à"/>
            </a:pPr>
            <a:r>
              <a:rPr lang="fr-FR" dirty="0">
                <a:sym typeface="Wingdings" panose="05000000000000000000" pitchFamily="2" charset="2"/>
              </a:rPr>
              <a:t> « </a:t>
            </a:r>
            <a:r>
              <a:rPr lang="fr-FR" dirty="0">
                <a:highlight>
                  <a:srgbClr val="00FFFF"/>
                </a:highlight>
                <a:sym typeface="Wingdings" panose="05000000000000000000" pitchFamily="2" charset="2"/>
              </a:rPr>
              <a:t>Component</a:t>
            </a:r>
            <a:r>
              <a:rPr lang="fr-FR" dirty="0">
                <a:sym typeface="Wingdings" panose="05000000000000000000" pitchFamily="2" charset="2"/>
              </a:rPr>
              <a:t> » : composant basique appelé « </a:t>
            </a:r>
            <a:r>
              <a:rPr lang="fr-FR" dirty="0" err="1">
                <a:sym typeface="Wingdings" panose="05000000000000000000" pitchFamily="2" charset="2"/>
              </a:rPr>
              <a:t>stateless</a:t>
            </a:r>
            <a:r>
              <a:rPr lang="fr-FR" dirty="0">
                <a:sym typeface="Wingdings" panose="05000000000000000000" pitchFamily="2" charset="2"/>
              </a:rPr>
              <a:t> » utilisé en général pour des affichages</a:t>
            </a:r>
            <a:endParaRPr lang="fr-FR" dirty="0"/>
          </a:p>
          <a:p>
            <a:pPr marL="0" indent="0">
              <a:buNone/>
            </a:pPr>
            <a:endParaRPr lang="fr-FR" dirty="0"/>
          </a:p>
        </p:txBody>
      </p:sp>
    </p:spTree>
    <p:extLst>
      <p:ext uri="{BB962C8B-B14F-4D97-AF65-F5344CB8AC3E}">
        <p14:creationId xmlns:p14="http://schemas.microsoft.com/office/powerpoint/2010/main" val="112089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54E21F-8F1F-42A2-9916-5F8550688AA0}"/>
              </a:ext>
            </a:extLst>
          </p:cNvPr>
          <p:cNvSpPr>
            <a:spLocks noGrp="1"/>
          </p:cNvSpPr>
          <p:nvPr>
            <p:ph type="title"/>
          </p:nvPr>
        </p:nvSpPr>
        <p:spPr/>
        <p:txBody>
          <a:bodyPr/>
          <a:lstStyle/>
          <a:p>
            <a:pPr algn="ctr"/>
            <a:r>
              <a:rPr lang="fr-FR" dirty="0">
                <a:highlight>
                  <a:srgbClr val="FFFF00"/>
                </a:highlight>
              </a:rPr>
              <a:t>Le JSX</a:t>
            </a:r>
          </a:p>
        </p:txBody>
      </p:sp>
      <p:sp>
        <p:nvSpPr>
          <p:cNvPr id="3" name="Espace réservé du contenu 2">
            <a:extLst>
              <a:ext uri="{FF2B5EF4-FFF2-40B4-BE49-F238E27FC236}">
                <a16:creationId xmlns:a16="http://schemas.microsoft.com/office/drawing/2014/main" id="{AA43BBA2-FE07-4796-A217-75ED7A3A2165}"/>
              </a:ext>
            </a:extLst>
          </p:cNvPr>
          <p:cNvSpPr>
            <a:spLocks noGrp="1"/>
          </p:cNvSpPr>
          <p:nvPr>
            <p:ph idx="1"/>
          </p:nvPr>
        </p:nvSpPr>
        <p:spPr/>
        <p:txBody>
          <a:bodyPr/>
          <a:lstStyle/>
          <a:p>
            <a:pPr marL="0" indent="0">
              <a:buNone/>
            </a:pPr>
            <a:endParaRPr lang="fr-FR" dirty="0"/>
          </a:p>
          <a:p>
            <a:pPr marL="0" indent="0" algn="ctr">
              <a:buNone/>
            </a:pPr>
            <a:r>
              <a:rPr lang="fr-FR" dirty="0"/>
              <a:t>REACT propose une syntaxe particulière, JSX, mixant du JavaScript et du HTML permettant une écriture plus simple et flexible au développeur intégrateur web.</a:t>
            </a:r>
          </a:p>
          <a:p>
            <a:pPr marL="0" indent="0">
              <a:buNone/>
            </a:pPr>
            <a:endParaRPr lang="fr-FR" dirty="0"/>
          </a:p>
          <a:p>
            <a:pPr marL="0" indent="0" algn="ctr">
              <a:buNone/>
            </a:pPr>
            <a:r>
              <a:rPr lang="fr-FR" dirty="0"/>
              <a:t>Les attributs de « balise » JSX ne s’écrivent pas tous comme en HTML, exemple:</a:t>
            </a:r>
          </a:p>
          <a:p>
            <a:pPr marL="0" indent="0" algn="ctr">
              <a:buNone/>
            </a:pPr>
            <a:r>
              <a:rPr lang="fr-FR" dirty="0">
                <a:sym typeface="Wingdings" panose="05000000000000000000" pitchFamily="2" charset="2"/>
              </a:rPr>
              <a:t> &lt;h1 class=‘coucou’&gt;&lt;/h1&gt;  deviendra en JSX/</a:t>
            </a:r>
          </a:p>
          <a:p>
            <a:pPr marL="0" indent="0" algn="ctr">
              <a:buNone/>
            </a:pPr>
            <a:r>
              <a:rPr lang="fr-FR" dirty="0">
                <a:sym typeface="Wingdings" panose="05000000000000000000" pitchFamily="2" charset="2"/>
              </a:rPr>
              <a:t>     &lt;h1 </a:t>
            </a:r>
            <a:r>
              <a:rPr lang="fr-FR" dirty="0" err="1">
                <a:sym typeface="Wingdings" panose="05000000000000000000" pitchFamily="2" charset="2"/>
              </a:rPr>
              <a:t>className</a:t>
            </a:r>
            <a:r>
              <a:rPr lang="fr-FR" dirty="0">
                <a:sym typeface="Wingdings" panose="05000000000000000000" pitchFamily="2" charset="2"/>
              </a:rPr>
              <a:t>=‘coucou&gt;&lt;/h1&gt;</a:t>
            </a:r>
            <a:endParaRPr lang="fr-FR" dirty="0"/>
          </a:p>
        </p:txBody>
      </p:sp>
    </p:spTree>
    <p:extLst>
      <p:ext uri="{BB962C8B-B14F-4D97-AF65-F5344CB8AC3E}">
        <p14:creationId xmlns:p14="http://schemas.microsoft.com/office/powerpoint/2010/main" val="299900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5D5E9BA-2CC0-43A5-ADE1-ABC4D98EFF4E}"/>
              </a:ext>
            </a:extLst>
          </p:cNvPr>
          <p:cNvSpPr>
            <a:spLocks noGrp="1"/>
          </p:cNvSpPr>
          <p:nvPr>
            <p:ph type="title"/>
          </p:nvPr>
        </p:nvSpPr>
        <p:spPr>
          <a:xfrm>
            <a:off x="838200" y="2619594"/>
            <a:ext cx="10515600" cy="1325563"/>
          </a:xfrm>
        </p:spPr>
        <p:txBody>
          <a:bodyPr/>
          <a:lstStyle/>
          <a:p>
            <a:pPr algn="ctr"/>
            <a:r>
              <a:rPr lang="fr-FR" dirty="0">
                <a:highlight>
                  <a:srgbClr val="FFFF00"/>
                </a:highlight>
              </a:rPr>
              <a:t>Etape 2</a:t>
            </a:r>
          </a:p>
        </p:txBody>
      </p:sp>
    </p:spTree>
    <p:extLst>
      <p:ext uri="{BB962C8B-B14F-4D97-AF65-F5344CB8AC3E}">
        <p14:creationId xmlns:p14="http://schemas.microsoft.com/office/powerpoint/2010/main" val="147889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C08296-6FA1-4058-B212-796F3EBFC7A6}"/>
              </a:ext>
            </a:extLst>
          </p:cNvPr>
          <p:cNvSpPr>
            <a:spLocks noGrp="1"/>
          </p:cNvSpPr>
          <p:nvPr>
            <p:ph type="title"/>
          </p:nvPr>
        </p:nvSpPr>
        <p:spPr/>
        <p:txBody>
          <a:bodyPr/>
          <a:lstStyle/>
          <a:p>
            <a:pPr algn="ctr"/>
            <a:r>
              <a:rPr lang="fr-FR" dirty="0">
                <a:highlight>
                  <a:srgbClr val="FFFF00"/>
                </a:highlight>
              </a:rPr>
              <a:t>La structure</a:t>
            </a:r>
          </a:p>
        </p:txBody>
      </p:sp>
      <p:sp>
        <p:nvSpPr>
          <p:cNvPr id="3" name="Espace réservé du contenu 2">
            <a:extLst>
              <a:ext uri="{FF2B5EF4-FFF2-40B4-BE49-F238E27FC236}">
                <a16:creationId xmlns:a16="http://schemas.microsoft.com/office/drawing/2014/main" id="{8777CA44-FFBE-4F7D-803C-35BB24F3C0D5}"/>
              </a:ext>
            </a:extLst>
          </p:cNvPr>
          <p:cNvSpPr>
            <a:spLocks noGrp="1"/>
          </p:cNvSpPr>
          <p:nvPr>
            <p:ph idx="1"/>
          </p:nvPr>
        </p:nvSpPr>
        <p:spPr/>
        <p:txBody>
          <a:bodyPr>
            <a:normAutofit fontScale="92500" lnSpcReduction="10000"/>
          </a:bodyPr>
          <a:lstStyle/>
          <a:p>
            <a:pPr>
              <a:buFontTx/>
              <a:buChar char="-"/>
            </a:pPr>
            <a:r>
              <a:rPr lang="fr-FR" dirty="0"/>
              <a:t>Création du projet dans </a:t>
            </a:r>
            <a:r>
              <a:rPr lang="fr-FR" dirty="0" err="1"/>
              <a:t>VSCode</a:t>
            </a:r>
            <a:r>
              <a:rPr lang="fr-FR" dirty="0"/>
              <a:t> avec la commande: </a:t>
            </a:r>
            <a:r>
              <a:rPr lang="fr-FR" dirty="0" err="1">
                <a:highlight>
                  <a:srgbClr val="00FFFF"/>
                </a:highlight>
              </a:rPr>
              <a:t>npm</a:t>
            </a:r>
            <a:r>
              <a:rPr lang="fr-FR" dirty="0">
                <a:highlight>
                  <a:srgbClr val="00FFFF"/>
                </a:highlight>
              </a:rPr>
              <a:t> </a:t>
            </a:r>
            <a:r>
              <a:rPr lang="fr-FR" dirty="0" err="1">
                <a:highlight>
                  <a:srgbClr val="00FFFF"/>
                </a:highlight>
              </a:rPr>
              <a:t>create</a:t>
            </a:r>
            <a:r>
              <a:rPr lang="fr-FR" dirty="0">
                <a:highlight>
                  <a:srgbClr val="00FFFF"/>
                </a:highlight>
              </a:rPr>
              <a:t>-</a:t>
            </a:r>
            <a:r>
              <a:rPr lang="fr-FR" dirty="0" err="1">
                <a:highlight>
                  <a:srgbClr val="00FFFF"/>
                </a:highlight>
              </a:rPr>
              <a:t>react</a:t>
            </a:r>
            <a:r>
              <a:rPr lang="fr-FR" dirty="0">
                <a:highlight>
                  <a:srgbClr val="00FFFF"/>
                </a:highlight>
              </a:rPr>
              <a:t>-app nom-de-mon-app</a:t>
            </a:r>
            <a:r>
              <a:rPr lang="fr-FR" dirty="0"/>
              <a:t> dans le terminal intégré de </a:t>
            </a:r>
            <a:r>
              <a:rPr lang="fr-FR" dirty="0" err="1"/>
              <a:t>VSCode</a:t>
            </a:r>
            <a:r>
              <a:rPr lang="fr-FR" dirty="0"/>
              <a:t>.</a:t>
            </a:r>
          </a:p>
          <a:p>
            <a:pPr>
              <a:buFontTx/>
              <a:buChar char="-"/>
            </a:pPr>
            <a:r>
              <a:rPr lang="fr-FR" dirty="0"/>
              <a:t>Un dossier avec le nom de mon application va donc être créé.</a:t>
            </a:r>
          </a:p>
          <a:p>
            <a:pPr>
              <a:buFontTx/>
              <a:buChar char="-"/>
            </a:pPr>
            <a:r>
              <a:rPr lang="fr-FR" dirty="0"/>
              <a:t>Ce dossier contient toutes les dépendances nécessaires (</a:t>
            </a:r>
            <a:r>
              <a:rPr lang="fr-FR" dirty="0" err="1"/>
              <a:t>npm</a:t>
            </a:r>
            <a:r>
              <a:rPr lang="fr-FR" dirty="0"/>
              <a:t>) pour créer du code </a:t>
            </a:r>
            <a:r>
              <a:rPr lang="fr-FR" dirty="0" err="1"/>
              <a:t>React</a:t>
            </a:r>
            <a:r>
              <a:rPr lang="fr-FR" dirty="0"/>
              <a:t>, des fichiers clients dans le dossier public tels que des images, </a:t>
            </a:r>
            <a:r>
              <a:rPr lang="fr-FR" dirty="0" err="1"/>
              <a:t>index,html</a:t>
            </a:r>
            <a:r>
              <a:rPr lang="fr-FR" dirty="0"/>
              <a:t> …, l’application </a:t>
            </a:r>
            <a:r>
              <a:rPr lang="fr-FR" dirty="0" err="1"/>
              <a:t>React</a:t>
            </a:r>
            <a:r>
              <a:rPr lang="fr-FR" dirty="0"/>
              <a:t> dans le dossier source.</a:t>
            </a:r>
          </a:p>
          <a:p>
            <a:pPr>
              <a:buFontTx/>
              <a:buChar char="-"/>
            </a:pPr>
            <a:r>
              <a:rPr lang="fr-FR" dirty="0"/>
              <a:t>On se déplace ensuite dans le dossier où l’on souhaite développer notre application : </a:t>
            </a:r>
            <a:r>
              <a:rPr lang="fr-FR" dirty="0">
                <a:highlight>
                  <a:srgbClr val="00FFFF"/>
                </a:highlight>
              </a:rPr>
              <a:t>cd nom-de-mon-app</a:t>
            </a:r>
          </a:p>
          <a:p>
            <a:pPr>
              <a:buFontTx/>
              <a:buChar char="-"/>
            </a:pPr>
            <a:r>
              <a:rPr lang="fr-FR" dirty="0"/>
              <a:t>On lance ensuite l’application avec </a:t>
            </a:r>
            <a:r>
              <a:rPr lang="fr-FR" dirty="0" err="1">
                <a:highlight>
                  <a:srgbClr val="00FFFF"/>
                </a:highlight>
              </a:rPr>
              <a:t>npm</a:t>
            </a:r>
            <a:r>
              <a:rPr lang="fr-FR" dirty="0">
                <a:highlight>
                  <a:srgbClr val="00FFFF"/>
                </a:highlight>
              </a:rPr>
              <a:t> start</a:t>
            </a:r>
            <a:r>
              <a:rPr lang="fr-FR" dirty="0"/>
              <a:t>.</a:t>
            </a:r>
          </a:p>
          <a:p>
            <a:pPr>
              <a:buFontTx/>
              <a:buChar char="-"/>
            </a:pPr>
            <a:r>
              <a:rPr lang="fr-FR" dirty="0"/>
              <a:t>Le terminal lance notre application dans le navigateur et l’on voit apparaître le logo dynamique de </a:t>
            </a:r>
            <a:r>
              <a:rPr lang="fr-FR" dirty="0" err="1"/>
              <a:t>React</a:t>
            </a:r>
            <a:r>
              <a:rPr lang="fr-FR" dirty="0"/>
              <a:t> sur un fond noir.</a:t>
            </a:r>
          </a:p>
        </p:txBody>
      </p:sp>
    </p:spTree>
    <p:extLst>
      <p:ext uri="{BB962C8B-B14F-4D97-AF65-F5344CB8AC3E}">
        <p14:creationId xmlns:p14="http://schemas.microsoft.com/office/powerpoint/2010/main" val="244374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244ED-B512-4333-97B8-FEE85C60E4E0}"/>
              </a:ext>
            </a:extLst>
          </p:cNvPr>
          <p:cNvSpPr>
            <a:spLocks noGrp="1"/>
          </p:cNvSpPr>
          <p:nvPr>
            <p:ph type="title"/>
          </p:nvPr>
        </p:nvSpPr>
        <p:spPr/>
        <p:txBody>
          <a:bodyPr/>
          <a:lstStyle/>
          <a:p>
            <a:pPr algn="ctr"/>
            <a:r>
              <a:rPr lang="fr-FR" dirty="0">
                <a:highlight>
                  <a:srgbClr val="FFFF00"/>
                </a:highlight>
              </a:rPr>
              <a:t>Structure du site</a:t>
            </a:r>
          </a:p>
        </p:txBody>
      </p:sp>
      <p:sp>
        <p:nvSpPr>
          <p:cNvPr id="3" name="Espace réservé du contenu 2">
            <a:extLst>
              <a:ext uri="{FF2B5EF4-FFF2-40B4-BE49-F238E27FC236}">
                <a16:creationId xmlns:a16="http://schemas.microsoft.com/office/drawing/2014/main" id="{8543ED0A-3D06-45B4-813E-431D4109FC27}"/>
              </a:ext>
            </a:extLst>
          </p:cNvPr>
          <p:cNvSpPr>
            <a:spLocks noGrp="1"/>
          </p:cNvSpPr>
          <p:nvPr>
            <p:ph idx="1"/>
          </p:nvPr>
        </p:nvSpPr>
        <p:spPr/>
        <p:txBody>
          <a:bodyPr>
            <a:normAutofit fontScale="92500" lnSpcReduction="20000"/>
          </a:bodyPr>
          <a:lstStyle/>
          <a:p>
            <a:pPr>
              <a:buFontTx/>
              <a:buChar char="-"/>
            </a:pPr>
            <a:r>
              <a:rPr lang="fr-FR" dirty="0"/>
              <a:t>Pour faire un peu de place, on peut commencer par faire de la place dans les fichiers en supprimant: App.test.js, index.css, </a:t>
            </a:r>
            <a:r>
              <a:rPr lang="fr-FR" dirty="0" err="1"/>
              <a:t>logo.svg</a:t>
            </a:r>
            <a:r>
              <a:rPr lang="fr-FR" dirty="0"/>
              <a:t>, serviceWorker.js et setup.test.js.</a:t>
            </a:r>
          </a:p>
          <a:p>
            <a:pPr>
              <a:buFontTx/>
              <a:buChar char="-"/>
            </a:pPr>
            <a:r>
              <a:rPr lang="fr-FR" dirty="0"/>
              <a:t>Dans index.js on retire </a:t>
            </a:r>
            <a:r>
              <a:rPr lang="fr-FR" dirty="0" err="1"/>
              <a:t>reportWebVitals</a:t>
            </a:r>
            <a:r>
              <a:rPr lang="fr-FR" dirty="0"/>
              <a:t>, index.css.</a:t>
            </a:r>
          </a:p>
          <a:p>
            <a:pPr>
              <a:buFontTx/>
              <a:buChar char="-"/>
            </a:pPr>
            <a:r>
              <a:rPr lang="fr-FR" dirty="0"/>
              <a:t>Dans app.js on retire </a:t>
            </a:r>
            <a:r>
              <a:rPr lang="fr-FR" dirty="0" err="1"/>
              <a:t>logo.svg</a:t>
            </a:r>
            <a:r>
              <a:rPr lang="fr-FR" dirty="0"/>
              <a:t>, toute la balise header et son contenu, la </a:t>
            </a:r>
            <a:r>
              <a:rPr lang="fr-FR" dirty="0" err="1"/>
              <a:t>className</a:t>
            </a:r>
            <a:r>
              <a:rPr lang="fr-FR" dirty="0"/>
              <a:t> de la div également.</a:t>
            </a:r>
          </a:p>
          <a:p>
            <a:pPr>
              <a:buFontTx/>
              <a:buChar char="-"/>
            </a:pPr>
            <a:r>
              <a:rPr lang="fr-FR" dirty="0"/>
              <a:t>On créé notre premier composant que l’on va appeler Site et qui va piloter entièrement mon site donc on peur retirer les balises div et faire un return() pour le moment, pour retourner simplement notre composant Site.</a:t>
            </a:r>
          </a:p>
          <a:p>
            <a:pPr>
              <a:buFontTx/>
              <a:buChar char="-"/>
            </a:pPr>
            <a:r>
              <a:rPr lang="fr-FR" dirty="0"/>
              <a:t>On créé par la suite notre composant dans le dossier src. Pour ce faire on créé notre dossier Site et dans ce dossier on créé notre fichier Site.js et on créé la structure de base de notre component</a:t>
            </a:r>
          </a:p>
          <a:p>
            <a:pPr marL="0" indent="0">
              <a:buNone/>
            </a:pPr>
            <a:endParaRPr lang="fr-FR" dirty="0"/>
          </a:p>
        </p:txBody>
      </p:sp>
    </p:spTree>
    <p:extLst>
      <p:ext uri="{BB962C8B-B14F-4D97-AF65-F5344CB8AC3E}">
        <p14:creationId xmlns:p14="http://schemas.microsoft.com/office/powerpoint/2010/main" val="157341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81389-D054-4F8B-8006-58C0AC729F4A}"/>
              </a:ext>
            </a:extLst>
          </p:cNvPr>
          <p:cNvSpPr>
            <a:spLocks noGrp="1"/>
          </p:cNvSpPr>
          <p:nvPr>
            <p:ph type="title"/>
          </p:nvPr>
        </p:nvSpPr>
        <p:spPr/>
        <p:txBody>
          <a:bodyPr/>
          <a:lstStyle/>
          <a:p>
            <a:pPr algn="ctr"/>
            <a:r>
              <a:rPr lang="fr-FR" dirty="0">
                <a:highlight>
                  <a:srgbClr val="FFFF00"/>
                </a:highlight>
              </a:rPr>
              <a:t>Notre composant</a:t>
            </a:r>
          </a:p>
        </p:txBody>
      </p:sp>
      <p:sp>
        <p:nvSpPr>
          <p:cNvPr id="3" name="Espace réservé du contenu 2">
            <a:extLst>
              <a:ext uri="{FF2B5EF4-FFF2-40B4-BE49-F238E27FC236}">
                <a16:creationId xmlns:a16="http://schemas.microsoft.com/office/drawing/2014/main" id="{BAF45CA5-AD48-4862-A61A-A3468F7A334E}"/>
              </a:ext>
            </a:extLst>
          </p:cNvPr>
          <p:cNvSpPr>
            <a:spLocks noGrp="1"/>
          </p:cNvSpPr>
          <p:nvPr>
            <p:ph idx="1"/>
          </p:nvPr>
        </p:nvSpPr>
        <p:spPr/>
        <p:txBody>
          <a:bodyPr/>
          <a:lstStyle/>
          <a:p>
            <a:pPr algn="ctr">
              <a:buFontTx/>
              <a:buChar char="-"/>
            </a:pPr>
            <a:endParaRPr lang="fr-FR" dirty="0"/>
          </a:p>
          <a:p>
            <a:pPr algn="ctr">
              <a:buFontTx/>
              <a:buChar char="-"/>
            </a:pPr>
            <a:endParaRPr lang="fr-FR" dirty="0"/>
          </a:p>
          <a:p>
            <a:pPr algn="ctr">
              <a:buFontTx/>
              <a:buChar char="-"/>
            </a:pPr>
            <a:r>
              <a:rPr lang="fr-FR" dirty="0"/>
              <a:t>Création de notre composant sous forme de classe. Cette écriture est à privilégier pour des composants complexes manipulant des states, des fonctions ou d’autres composants.</a:t>
            </a:r>
          </a:p>
          <a:p>
            <a:pPr algn="ctr">
              <a:buFontTx/>
              <a:buChar char="-"/>
            </a:pPr>
            <a:r>
              <a:rPr lang="fr-FR" dirty="0"/>
              <a:t>La fonction </a:t>
            </a:r>
            <a:r>
              <a:rPr lang="fr-FR" dirty="0" err="1"/>
              <a:t>render</a:t>
            </a:r>
            <a:r>
              <a:rPr lang="fr-FR" dirty="0"/>
              <a:t>() va me permettre de faire le rendu de mon site et d’y écrire du code HTML en JavaScript.</a:t>
            </a:r>
          </a:p>
        </p:txBody>
      </p:sp>
    </p:spTree>
    <p:extLst>
      <p:ext uri="{BB962C8B-B14F-4D97-AF65-F5344CB8AC3E}">
        <p14:creationId xmlns:p14="http://schemas.microsoft.com/office/powerpoint/2010/main" val="378816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4A6110-164F-41DE-9F8E-764988B8DA0F}"/>
              </a:ext>
            </a:extLst>
          </p:cNvPr>
          <p:cNvSpPr>
            <a:spLocks noGrp="1"/>
          </p:cNvSpPr>
          <p:nvPr>
            <p:ph type="title"/>
          </p:nvPr>
        </p:nvSpPr>
        <p:spPr/>
        <p:txBody>
          <a:bodyPr/>
          <a:lstStyle/>
          <a:p>
            <a:pPr algn="ctr"/>
            <a:r>
              <a:rPr lang="fr-FR" dirty="0">
                <a:highlight>
                  <a:srgbClr val="FFFF00"/>
                </a:highlight>
              </a:rPr>
              <a:t>Vérification du fonctionnement de l’application</a:t>
            </a:r>
          </a:p>
        </p:txBody>
      </p:sp>
      <p:sp>
        <p:nvSpPr>
          <p:cNvPr id="3" name="Espace réservé du contenu 2">
            <a:extLst>
              <a:ext uri="{FF2B5EF4-FFF2-40B4-BE49-F238E27FC236}">
                <a16:creationId xmlns:a16="http://schemas.microsoft.com/office/drawing/2014/main" id="{7FCAFE49-985F-44FE-9A63-E256FC310282}"/>
              </a:ext>
            </a:extLst>
          </p:cNvPr>
          <p:cNvSpPr>
            <a:spLocks noGrp="1"/>
          </p:cNvSpPr>
          <p:nvPr>
            <p:ph idx="1"/>
          </p:nvPr>
        </p:nvSpPr>
        <p:spPr/>
        <p:txBody>
          <a:bodyPr/>
          <a:lstStyle/>
          <a:p>
            <a:pPr algn="ctr">
              <a:buFontTx/>
              <a:buChar char="-"/>
            </a:pPr>
            <a:endParaRPr lang="fr-FR" dirty="0"/>
          </a:p>
          <a:p>
            <a:pPr algn="ctr">
              <a:buFontTx/>
              <a:buChar char="-"/>
            </a:pPr>
            <a:endParaRPr lang="fr-FR" dirty="0"/>
          </a:p>
          <a:p>
            <a:pPr algn="ctr">
              <a:buFontTx/>
              <a:buChar char="-"/>
            </a:pPr>
            <a:endParaRPr lang="fr-FR" dirty="0"/>
          </a:p>
          <a:p>
            <a:pPr algn="ctr">
              <a:buFontTx/>
              <a:buChar char="-"/>
            </a:pPr>
            <a:r>
              <a:rPr lang="fr-FR" dirty="0"/>
              <a:t>On importe maintenant notre composant dans App.js</a:t>
            </a:r>
          </a:p>
          <a:p>
            <a:pPr algn="ctr">
              <a:buFontTx/>
              <a:buChar char="-"/>
            </a:pPr>
            <a:r>
              <a:rPr lang="fr-FR" dirty="0"/>
              <a:t>On peut faire un h1 dans notre component Site.js et voir si ça s’affiche dans notre navigateur, si oui, on peut poursuivre.</a:t>
            </a:r>
          </a:p>
        </p:txBody>
      </p:sp>
    </p:spTree>
    <p:extLst>
      <p:ext uri="{BB962C8B-B14F-4D97-AF65-F5344CB8AC3E}">
        <p14:creationId xmlns:p14="http://schemas.microsoft.com/office/powerpoint/2010/main" val="119709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DD30A-7201-43E8-A72F-61C9867410E9}"/>
              </a:ext>
            </a:extLst>
          </p:cNvPr>
          <p:cNvSpPr>
            <a:spLocks noGrp="1"/>
          </p:cNvSpPr>
          <p:nvPr>
            <p:ph type="title"/>
          </p:nvPr>
        </p:nvSpPr>
        <p:spPr/>
        <p:txBody>
          <a:bodyPr/>
          <a:lstStyle/>
          <a:p>
            <a:pPr algn="ctr"/>
            <a:r>
              <a:rPr lang="fr-FR" dirty="0">
                <a:highlight>
                  <a:srgbClr val="FFFF00"/>
                </a:highlight>
              </a:rPr>
              <a:t>Spécifications fonctionnelles</a:t>
            </a:r>
          </a:p>
        </p:txBody>
      </p:sp>
      <p:sp>
        <p:nvSpPr>
          <p:cNvPr id="3" name="Espace réservé du contenu 2">
            <a:extLst>
              <a:ext uri="{FF2B5EF4-FFF2-40B4-BE49-F238E27FC236}">
                <a16:creationId xmlns:a16="http://schemas.microsoft.com/office/drawing/2014/main" id="{CC612F46-EBB8-46B9-A4D7-7B1261B977F4}"/>
              </a:ext>
            </a:extLst>
          </p:cNvPr>
          <p:cNvSpPr>
            <a:spLocks noGrp="1"/>
          </p:cNvSpPr>
          <p:nvPr>
            <p:ph idx="1"/>
          </p:nvPr>
        </p:nvSpPr>
        <p:spPr/>
        <p:txBody>
          <a:bodyPr/>
          <a:lstStyle/>
          <a:p>
            <a:pPr algn="ctr">
              <a:buFontTx/>
              <a:buChar char="-"/>
            </a:pPr>
            <a:r>
              <a:rPr lang="fr-FR" dirty="0"/>
              <a:t>Une page où vous présentez vos travaux de manière lisible et synthétique. Sur chaque projet, un lien renvoie vers un repository GitHub.</a:t>
            </a:r>
          </a:p>
          <a:p>
            <a:pPr algn="ctr">
              <a:buFontTx/>
              <a:buChar char="-"/>
            </a:pPr>
            <a:r>
              <a:rPr lang="fr-FR" dirty="0"/>
              <a:t>Une page où vous parlez un peu de vous (biographie).</a:t>
            </a:r>
          </a:p>
          <a:p>
            <a:pPr algn="ctr">
              <a:buFontTx/>
              <a:buChar char="-"/>
            </a:pPr>
            <a:r>
              <a:rPr lang="fr-FR" dirty="0"/>
              <a:t>Une page pour vous contacter.</a:t>
            </a:r>
          </a:p>
          <a:p>
            <a:pPr algn="ctr">
              <a:buFontTx/>
              <a:buChar char="-"/>
            </a:pPr>
            <a:r>
              <a:rPr lang="fr-FR" dirty="0"/>
              <a:t>Un menu simple et clair.</a:t>
            </a:r>
          </a:p>
          <a:p>
            <a:pPr algn="ctr">
              <a:buFontTx/>
              <a:buChar char="-"/>
            </a:pPr>
            <a:r>
              <a:rPr lang="fr-FR" dirty="0"/>
              <a:t>Une expérience utilisateur fluide et agréable.</a:t>
            </a:r>
          </a:p>
          <a:p>
            <a:pPr algn="ctr">
              <a:buFontTx/>
              <a:buChar char="-"/>
            </a:pPr>
            <a:r>
              <a:rPr lang="fr-FR" dirty="0"/>
              <a:t>Un design moderne et responsive sur tous les types d’écrans</a:t>
            </a:r>
          </a:p>
        </p:txBody>
      </p:sp>
    </p:spTree>
    <p:extLst>
      <p:ext uri="{BB962C8B-B14F-4D97-AF65-F5344CB8AC3E}">
        <p14:creationId xmlns:p14="http://schemas.microsoft.com/office/powerpoint/2010/main" val="376693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D400A-DA2B-47A7-B150-A904805DD383}"/>
              </a:ext>
            </a:extLst>
          </p:cNvPr>
          <p:cNvSpPr>
            <a:spLocks noGrp="1"/>
          </p:cNvSpPr>
          <p:nvPr>
            <p:ph type="title"/>
          </p:nvPr>
        </p:nvSpPr>
        <p:spPr/>
        <p:txBody>
          <a:bodyPr/>
          <a:lstStyle/>
          <a:p>
            <a:pPr algn="ctr"/>
            <a:r>
              <a:rPr lang="fr-FR" dirty="0">
                <a:highlight>
                  <a:srgbClr val="FFFF00"/>
                </a:highlight>
              </a:rPr>
              <a:t>Construction des différents composant de notre site</a:t>
            </a:r>
          </a:p>
        </p:txBody>
      </p:sp>
      <p:sp>
        <p:nvSpPr>
          <p:cNvPr id="3" name="Espace réservé du contenu 2">
            <a:extLst>
              <a:ext uri="{FF2B5EF4-FFF2-40B4-BE49-F238E27FC236}">
                <a16:creationId xmlns:a16="http://schemas.microsoft.com/office/drawing/2014/main" id="{1E776472-C919-4E79-836C-BB14F560AFD5}"/>
              </a:ext>
            </a:extLst>
          </p:cNvPr>
          <p:cNvSpPr>
            <a:spLocks noGrp="1"/>
          </p:cNvSpPr>
          <p:nvPr>
            <p:ph idx="1"/>
          </p:nvPr>
        </p:nvSpPr>
        <p:spPr/>
        <p:txBody>
          <a:bodyPr/>
          <a:lstStyle/>
          <a:p>
            <a:pPr>
              <a:buFontTx/>
              <a:buChar char="-"/>
            </a:pPr>
            <a:endParaRPr lang="fr-FR" dirty="0"/>
          </a:p>
          <a:p>
            <a:pPr>
              <a:buFontTx/>
              <a:buChar char="-"/>
            </a:pPr>
            <a:r>
              <a:rPr lang="fr-FR" dirty="0"/>
              <a:t>Dans notre dossier site, on créé un dossier Projet puis à l’intérieur, on créé notre component Projet.js</a:t>
            </a:r>
          </a:p>
          <a:p>
            <a:pPr>
              <a:buFontTx/>
              <a:buChar char="-"/>
            </a:pPr>
            <a:r>
              <a:rPr lang="fr-FR" dirty="0"/>
              <a:t>Puis on créé notre composant sous forme de classe.</a:t>
            </a:r>
          </a:p>
          <a:p>
            <a:pPr>
              <a:buFontTx/>
              <a:buChar char="-"/>
            </a:pPr>
            <a:r>
              <a:rPr lang="fr-FR" dirty="0"/>
              <a:t>Dans notre dossier site, on créé un dossier Biographie puis à l’intérieur, on créé notre composant sous forme de classe.</a:t>
            </a:r>
          </a:p>
          <a:p>
            <a:pPr>
              <a:buFontTx/>
              <a:buChar char="-"/>
            </a:pPr>
            <a:r>
              <a:rPr lang="fr-FR" dirty="0"/>
              <a:t>Dans notre dossier site, on créé un dossier Contact puis à l’intérieur, on créé notre composant Contact.js</a:t>
            </a:r>
          </a:p>
          <a:p>
            <a:pPr>
              <a:buFontTx/>
              <a:buChar char="-"/>
            </a:pPr>
            <a:r>
              <a:rPr lang="fr-FR" dirty="0"/>
              <a:t>Puis on créé notre composant sous forme de classe</a:t>
            </a:r>
          </a:p>
        </p:txBody>
      </p:sp>
    </p:spTree>
    <p:extLst>
      <p:ext uri="{BB962C8B-B14F-4D97-AF65-F5344CB8AC3E}">
        <p14:creationId xmlns:p14="http://schemas.microsoft.com/office/powerpoint/2010/main" val="65967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2FCBB-E94C-43D7-86C9-66AE2C2AE3A2}"/>
              </a:ext>
            </a:extLst>
          </p:cNvPr>
          <p:cNvSpPr>
            <a:spLocks noGrp="1"/>
          </p:cNvSpPr>
          <p:nvPr>
            <p:ph type="title"/>
          </p:nvPr>
        </p:nvSpPr>
        <p:spPr/>
        <p:txBody>
          <a:bodyPr/>
          <a:lstStyle/>
          <a:p>
            <a:pPr algn="ctr"/>
            <a:r>
              <a:rPr lang="fr-FR" dirty="0">
                <a:highlight>
                  <a:srgbClr val="FFFF00"/>
                </a:highlight>
              </a:rPr>
              <a:t>Récupération des fichiers composants</a:t>
            </a:r>
          </a:p>
        </p:txBody>
      </p:sp>
      <p:sp>
        <p:nvSpPr>
          <p:cNvPr id="3" name="Espace réservé du contenu 2">
            <a:extLst>
              <a:ext uri="{FF2B5EF4-FFF2-40B4-BE49-F238E27FC236}">
                <a16:creationId xmlns:a16="http://schemas.microsoft.com/office/drawing/2014/main" id="{C293EF01-6196-44B4-BCBA-83E49BB0CFA1}"/>
              </a:ext>
            </a:extLst>
          </p:cNvPr>
          <p:cNvSpPr>
            <a:spLocks noGrp="1"/>
          </p:cNvSpPr>
          <p:nvPr>
            <p:ph idx="1"/>
          </p:nvPr>
        </p:nvSpPr>
        <p:spPr/>
        <p:txBody>
          <a:bodyPr/>
          <a:lstStyle/>
          <a:p>
            <a:pPr algn="ctr">
              <a:buFontTx/>
              <a:buChar char="-"/>
            </a:pPr>
            <a:endParaRPr lang="fr-FR" dirty="0"/>
          </a:p>
          <a:p>
            <a:pPr algn="ctr">
              <a:buFontTx/>
              <a:buChar char="-"/>
            </a:pPr>
            <a:endParaRPr lang="fr-FR" dirty="0"/>
          </a:p>
          <a:p>
            <a:pPr algn="ctr">
              <a:buFontTx/>
              <a:buChar char="-"/>
            </a:pPr>
            <a:r>
              <a:rPr lang="fr-FR" dirty="0"/>
              <a:t>On se rend dans le fichier Site.js et je les importe tous les 3.</a:t>
            </a:r>
          </a:p>
          <a:p>
            <a:pPr algn="ctr">
              <a:buFontTx/>
              <a:buChar char="-"/>
            </a:pPr>
            <a:r>
              <a:rPr lang="fr-FR" dirty="0"/>
              <a:t>On peut maintenant rentrer nos différentes pages dans notre div de Site.js tels que &lt;Projet /&gt;.</a:t>
            </a:r>
          </a:p>
          <a:p>
            <a:pPr algn="ctr">
              <a:buFontTx/>
              <a:buChar char="-"/>
            </a:pPr>
            <a:r>
              <a:rPr lang="fr-FR" dirty="0"/>
              <a:t>On peut voir s’afficher nos différentes sections dans le navigateur</a:t>
            </a:r>
          </a:p>
        </p:txBody>
      </p:sp>
    </p:spTree>
    <p:extLst>
      <p:ext uri="{BB962C8B-B14F-4D97-AF65-F5344CB8AC3E}">
        <p14:creationId xmlns:p14="http://schemas.microsoft.com/office/powerpoint/2010/main" val="1613056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523C2B-5188-4AE8-BD96-C86CD9C95BBC}"/>
              </a:ext>
            </a:extLst>
          </p:cNvPr>
          <p:cNvSpPr>
            <a:spLocks noGrp="1"/>
          </p:cNvSpPr>
          <p:nvPr>
            <p:ph type="title"/>
          </p:nvPr>
        </p:nvSpPr>
        <p:spPr/>
        <p:txBody>
          <a:bodyPr/>
          <a:lstStyle/>
          <a:p>
            <a:pPr algn="ctr"/>
            <a:r>
              <a:rPr lang="fr-FR" dirty="0">
                <a:highlight>
                  <a:srgbClr val="FFFF00"/>
                </a:highlight>
              </a:rPr>
              <a:t>Création de la barre de navigation</a:t>
            </a:r>
          </a:p>
        </p:txBody>
      </p:sp>
      <p:sp>
        <p:nvSpPr>
          <p:cNvPr id="3" name="Espace réservé du contenu 2">
            <a:extLst>
              <a:ext uri="{FF2B5EF4-FFF2-40B4-BE49-F238E27FC236}">
                <a16:creationId xmlns:a16="http://schemas.microsoft.com/office/drawing/2014/main" id="{C44EA740-76C6-4F83-AFF4-FDD5AFB4250F}"/>
              </a:ext>
            </a:extLst>
          </p:cNvPr>
          <p:cNvSpPr>
            <a:spLocks noGrp="1"/>
          </p:cNvSpPr>
          <p:nvPr>
            <p:ph idx="1"/>
          </p:nvPr>
        </p:nvSpPr>
        <p:spPr/>
        <p:txBody>
          <a:bodyPr/>
          <a:lstStyle/>
          <a:p>
            <a:pPr>
              <a:buFontTx/>
              <a:buChar char="-"/>
            </a:pPr>
            <a:endParaRPr lang="fr-FR" dirty="0"/>
          </a:p>
          <a:p>
            <a:pPr>
              <a:buFontTx/>
              <a:buChar char="-"/>
            </a:pPr>
            <a:endParaRPr lang="fr-FR" dirty="0"/>
          </a:p>
          <a:p>
            <a:pPr algn="ctr">
              <a:buFontTx/>
              <a:buChar char="-"/>
            </a:pPr>
            <a:r>
              <a:rPr lang="fr-FR" dirty="0"/>
              <a:t>On créé ensuite notre composant </a:t>
            </a:r>
            <a:r>
              <a:rPr lang="fr-FR" dirty="0" err="1"/>
              <a:t>navbar</a:t>
            </a:r>
            <a:r>
              <a:rPr lang="fr-FR" dirty="0"/>
              <a:t> dans le dossier site que l’on appelle </a:t>
            </a:r>
            <a:r>
              <a:rPr lang="fr-FR" dirty="0" err="1"/>
              <a:t>Navbar</a:t>
            </a:r>
            <a:r>
              <a:rPr lang="fr-FR" dirty="0"/>
              <a:t> puis, à l’intérieur, on créé un fichier Navbar.js.</a:t>
            </a:r>
          </a:p>
          <a:p>
            <a:pPr algn="ctr">
              <a:buFontTx/>
              <a:buChar char="-"/>
            </a:pPr>
            <a:r>
              <a:rPr lang="fr-FR" dirty="0"/>
              <a:t>Puis on créé notre composant sous forme de classes.</a:t>
            </a:r>
          </a:p>
          <a:p>
            <a:pPr algn="ctr">
              <a:buFontTx/>
              <a:buChar char="-"/>
            </a:pPr>
            <a:r>
              <a:rPr lang="fr-FR" dirty="0"/>
              <a:t>On retourne dans Site.js puis on importe notre fichier Navbars.js en le rajoutant aussi dans notre div tels que &lt;</a:t>
            </a:r>
            <a:r>
              <a:rPr lang="fr-FR" dirty="0" err="1"/>
              <a:t>Navbar</a:t>
            </a:r>
            <a:r>
              <a:rPr lang="fr-FR" dirty="0"/>
              <a:t> /&gt;</a:t>
            </a:r>
          </a:p>
        </p:txBody>
      </p:sp>
    </p:spTree>
    <p:extLst>
      <p:ext uri="{BB962C8B-B14F-4D97-AF65-F5344CB8AC3E}">
        <p14:creationId xmlns:p14="http://schemas.microsoft.com/office/powerpoint/2010/main" val="1819338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FB408-3DB1-48C1-A875-7FCB178B22B4}"/>
              </a:ext>
            </a:extLst>
          </p:cNvPr>
          <p:cNvSpPr>
            <a:spLocks noGrp="1"/>
          </p:cNvSpPr>
          <p:nvPr>
            <p:ph type="title"/>
          </p:nvPr>
        </p:nvSpPr>
        <p:spPr>
          <a:xfrm>
            <a:off x="838200" y="2766218"/>
            <a:ext cx="10515600" cy="1325563"/>
          </a:xfrm>
        </p:spPr>
        <p:txBody>
          <a:bodyPr/>
          <a:lstStyle/>
          <a:p>
            <a:pPr algn="ctr"/>
            <a:r>
              <a:rPr lang="fr-FR" dirty="0">
                <a:highlight>
                  <a:srgbClr val="FFFF00"/>
                </a:highlight>
              </a:rPr>
              <a:t>Etape 3</a:t>
            </a:r>
          </a:p>
        </p:txBody>
      </p:sp>
    </p:spTree>
    <p:extLst>
      <p:ext uri="{BB962C8B-B14F-4D97-AF65-F5344CB8AC3E}">
        <p14:creationId xmlns:p14="http://schemas.microsoft.com/office/powerpoint/2010/main" val="2908291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90F36-FEC8-4830-AC90-C141497E92EA}"/>
              </a:ext>
            </a:extLst>
          </p:cNvPr>
          <p:cNvSpPr>
            <a:spLocks noGrp="1"/>
          </p:cNvSpPr>
          <p:nvPr>
            <p:ph type="title"/>
          </p:nvPr>
        </p:nvSpPr>
        <p:spPr/>
        <p:txBody>
          <a:bodyPr/>
          <a:lstStyle/>
          <a:p>
            <a:pPr algn="ctr"/>
            <a:r>
              <a:rPr lang="fr-FR" dirty="0" err="1">
                <a:highlight>
                  <a:srgbClr val="FFFF00"/>
                </a:highlight>
              </a:rPr>
              <a:t>React</a:t>
            </a:r>
            <a:r>
              <a:rPr lang="fr-FR" dirty="0">
                <a:highlight>
                  <a:srgbClr val="FFFF00"/>
                </a:highlight>
              </a:rPr>
              <a:t> Router Installation</a:t>
            </a:r>
          </a:p>
        </p:txBody>
      </p:sp>
      <p:sp>
        <p:nvSpPr>
          <p:cNvPr id="3" name="Espace réservé du contenu 2">
            <a:extLst>
              <a:ext uri="{FF2B5EF4-FFF2-40B4-BE49-F238E27FC236}">
                <a16:creationId xmlns:a16="http://schemas.microsoft.com/office/drawing/2014/main" id="{7C968B42-910F-48E9-935A-A17A197BA573}"/>
              </a:ext>
            </a:extLst>
          </p:cNvPr>
          <p:cNvSpPr>
            <a:spLocks noGrp="1"/>
          </p:cNvSpPr>
          <p:nvPr>
            <p:ph idx="1"/>
          </p:nvPr>
        </p:nvSpPr>
        <p:spPr/>
        <p:txBody>
          <a:bodyPr/>
          <a:lstStyle/>
          <a:p>
            <a:pPr algn="ctr">
              <a:buFontTx/>
              <a:buChar char="-"/>
            </a:pPr>
            <a:endParaRPr lang="fr-FR" dirty="0"/>
          </a:p>
          <a:p>
            <a:pPr algn="ctr">
              <a:buFontTx/>
              <a:buChar char="-"/>
            </a:pPr>
            <a:r>
              <a:rPr lang="fr-FR" dirty="0"/>
              <a:t>Pour installer </a:t>
            </a:r>
            <a:r>
              <a:rPr lang="fr-FR" dirty="0" err="1"/>
              <a:t>React</a:t>
            </a:r>
            <a:r>
              <a:rPr lang="fr-FR" dirty="0"/>
              <a:t> Router, je vais dans le terminal intégré de </a:t>
            </a:r>
            <a:r>
              <a:rPr lang="fr-FR" dirty="0" err="1"/>
              <a:t>VSCode</a:t>
            </a:r>
            <a:r>
              <a:rPr lang="fr-FR" dirty="0"/>
              <a:t> et je tape: </a:t>
            </a:r>
            <a:r>
              <a:rPr lang="fr-FR" dirty="0" err="1"/>
              <a:t>npm</a:t>
            </a:r>
            <a:r>
              <a:rPr lang="fr-FR" dirty="0"/>
              <a:t> </a:t>
            </a:r>
            <a:r>
              <a:rPr lang="fr-FR" dirty="0" err="1"/>
              <a:t>install</a:t>
            </a:r>
            <a:r>
              <a:rPr lang="fr-FR" dirty="0"/>
              <a:t> </a:t>
            </a:r>
            <a:r>
              <a:rPr lang="fr-FR" dirty="0" err="1"/>
              <a:t>react</a:t>
            </a:r>
            <a:r>
              <a:rPr lang="fr-FR" dirty="0"/>
              <a:t>-router-dom.</a:t>
            </a:r>
          </a:p>
          <a:p>
            <a:pPr algn="ctr">
              <a:buFontTx/>
              <a:buChar char="-"/>
            </a:pPr>
            <a:r>
              <a:rPr lang="fr-FR" dirty="0"/>
              <a:t>Je vais donc me rendre dans le fichier App.js et importer </a:t>
            </a:r>
            <a:r>
              <a:rPr lang="fr-FR" dirty="0" err="1"/>
              <a:t>BrowserRouter</a:t>
            </a:r>
            <a:r>
              <a:rPr lang="fr-FR" dirty="0"/>
              <a:t> afin de mettre en place le routeur sur mon application.</a:t>
            </a:r>
          </a:p>
          <a:p>
            <a:pPr algn="ctr">
              <a:buFontTx/>
              <a:buChar char="-"/>
            </a:pPr>
            <a:r>
              <a:rPr lang="fr-FR" dirty="0"/>
              <a:t>On peut donc par la suite encadrer notre balise Site par </a:t>
            </a:r>
            <a:r>
              <a:rPr lang="fr-FR" dirty="0" err="1"/>
              <a:t>BrowserRoute</a:t>
            </a:r>
            <a:r>
              <a:rPr lang="fr-FR" dirty="0"/>
              <a:t> pour dire que l’on va utiliser le système de routage.</a:t>
            </a:r>
          </a:p>
        </p:txBody>
      </p:sp>
    </p:spTree>
    <p:extLst>
      <p:ext uri="{BB962C8B-B14F-4D97-AF65-F5344CB8AC3E}">
        <p14:creationId xmlns:p14="http://schemas.microsoft.com/office/powerpoint/2010/main" val="2553948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91F5BF-03CD-46E2-879C-A4649B6B6F79}"/>
              </a:ext>
            </a:extLst>
          </p:cNvPr>
          <p:cNvSpPr>
            <a:spLocks noGrp="1"/>
          </p:cNvSpPr>
          <p:nvPr>
            <p:ph type="title"/>
          </p:nvPr>
        </p:nvSpPr>
        <p:spPr/>
        <p:txBody>
          <a:bodyPr/>
          <a:lstStyle/>
          <a:p>
            <a:pPr algn="ctr"/>
            <a:r>
              <a:rPr lang="fr-FR" dirty="0">
                <a:highlight>
                  <a:srgbClr val="FFFF00"/>
                </a:highlight>
              </a:rPr>
              <a:t>Mettre en place le système de navigation</a:t>
            </a:r>
          </a:p>
        </p:txBody>
      </p:sp>
      <p:sp>
        <p:nvSpPr>
          <p:cNvPr id="3" name="Espace réservé du contenu 2">
            <a:extLst>
              <a:ext uri="{FF2B5EF4-FFF2-40B4-BE49-F238E27FC236}">
                <a16:creationId xmlns:a16="http://schemas.microsoft.com/office/drawing/2014/main" id="{6CB4C6AF-5B4B-458E-8AA1-20A4B0891027}"/>
              </a:ext>
            </a:extLst>
          </p:cNvPr>
          <p:cNvSpPr>
            <a:spLocks noGrp="1"/>
          </p:cNvSpPr>
          <p:nvPr>
            <p:ph idx="1"/>
          </p:nvPr>
        </p:nvSpPr>
        <p:spPr/>
        <p:txBody>
          <a:bodyPr/>
          <a:lstStyle/>
          <a:p>
            <a:pPr algn="ctr">
              <a:buFontTx/>
              <a:buChar char="-"/>
            </a:pPr>
            <a:endParaRPr lang="fr-FR" dirty="0"/>
          </a:p>
          <a:p>
            <a:pPr algn="ctr">
              <a:buFontTx/>
              <a:buChar char="-"/>
            </a:pPr>
            <a:r>
              <a:rPr lang="fr-FR" dirty="0"/>
              <a:t>Pour commencer, on se rend sur le fichier Site.js</a:t>
            </a:r>
          </a:p>
          <a:p>
            <a:pPr algn="ctr">
              <a:buFontTx/>
              <a:buChar char="-"/>
            </a:pPr>
            <a:r>
              <a:rPr lang="fr-FR" dirty="0"/>
              <a:t>On importe notre composant Route dans notre fichier.</a:t>
            </a:r>
          </a:p>
          <a:p>
            <a:pPr algn="ctr">
              <a:buFontTx/>
              <a:buChar char="-"/>
            </a:pPr>
            <a:r>
              <a:rPr lang="fr-FR" dirty="0"/>
              <a:t>On va donc créer un route pour chaque composant de notre page.</a:t>
            </a:r>
          </a:p>
          <a:p>
            <a:pPr algn="ctr">
              <a:buFontTx/>
              <a:buChar char="-"/>
            </a:pPr>
            <a:r>
              <a:rPr lang="fr-FR" dirty="0"/>
              <a:t>On peut maintenant supprimer nos anciens composants puisqu’on les a créé avec Route.</a:t>
            </a:r>
          </a:p>
          <a:p>
            <a:pPr algn="ctr">
              <a:buFontTx/>
              <a:buChar char="-"/>
            </a:pPr>
            <a:r>
              <a:rPr lang="fr-FR" dirty="0"/>
              <a:t>On peut tester en local si on peut bien accéder à nos différentes pages.</a:t>
            </a:r>
          </a:p>
        </p:txBody>
      </p:sp>
    </p:spTree>
    <p:extLst>
      <p:ext uri="{BB962C8B-B14F-4D97-AF65-F5344CB8AC3E}">
        <p14:creationId xmlns:p14="http://schemas.microsoft.com/office/powerpoint/2010/main" val="1036082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E67CC-A158-4579-B416-07B34809D855}"/>
              </a:ext>
            </a:extLst>
          </p:cNvPr>
          <p:cNvSpPr>
            <a:spLocks noGrp="1"/>
          </p:cNvSpPr>
          <p:nvPr>
            <p:ph type="title"/>
          </p:nvPr>
        </p:nvSpPr>
        <p:spPr/>
        <p:txBody>
          <a:bodyPr/>
          <a:lstStyle/>
          <a:p>
            <a:pPr algn="ctr"/>
            <a:r>
              <a:rPr lang="fr-FR" dirty="0">
                <a:highlight>
                  <a:srgbClr val="FFFF00"/>
                </a:highlight>
              </a:rPr>
              <a:t>Rajouter dans la </a:t>
            </a:r>
            <a:r>
              <a:rPr lang="fr-FR" dirty="0" err="1">
                <a:highlight>
                  <a:srgbClr val="FFFF00"/>
                </a:highlight>
              </a:rPr>
              <a:t>navbar</a:t>
            </a:r>
            <a:r>
              <a:rPr lang="fr-FR" dirty="0">
                <a:highlight>
                  <a:srgbClr val="FFFF00"/>
                </a:highlight>
              </a:rPr>
              <a:t> le système de liens</a:t>
            </a:r>
          </a:p>
        </p:txBody>
      </p:sp>
      <p:sp>
        <p:nvSpPr>
          <p:cNvPr id="3" name="Espace réservé du contenu 2">
            <a:extLst>
              <a:ext uri="{FF2B5EF4-FFF2-40B4-BE49-F238E27FC236}">
                <a16:creationId xmlns:a16="http://schemas.microsoft.com/office/drawing/2014/main" id="{11470A6A-AB86-4B51-A579-7CC70085FA48}"/>
              </a:ext>
            </a:extLst>
          </p:cNvPr>
          <p:cNvSpPr>
            <a:spLocks noGrp="1"/>
          </p:cNvSpPr>
          <p:nvPr>
            <p:ph idx="1"/>
          </p:nvPr>
        </p:nvSpPr>
        <p:spPr/>
        <p:txBody>
          <a:bodyPr/>
          <a:lstStyle/>
          <a:p>
            <a:pPr algn="ctr">
              <a:buFontTx/>
              <a:buChar char="-"/>
            </a:pPr>
            <a:endParaRPr lang="fr-FR" dirty="0"/>
          </a:p>
          <a:p>
            <a:pPr algn="ctr">
              <a:buFontTx/>
              <a:buChar char="-"/>
            </a:pPr>
            <a:r>
              <a:rPr lang="fr-FR" dirty="0"/>
              <a:t>On se rend dans notre composant qui s’appelle Navbar.js </a:t>
            </a:r>
          </a:p>
          <a:p>
            <a:pPr algn="ctr">
              <a:buFontTx/>
              <a:buChar char="-"/>
            </a:pPr>
            <a:r>
              <a:rPr lang="fr-FR" dirty="0"/>
              <a:t>On va utiliser le système de </a:t>
            </a:r>
            <a:r>
              <a:rPr lang="fr-FR" dirty="0" err="1"/>
              <a:t>Navlink</a:t>
            </a:r>
            <a:r>
              <a:rPr lang="fr-FR" dirty="0"/>
              <a:t> pour créer nos différents liens.</a:t>
            </a:r>
          </a:p>
          <a:p>
            <a:pPr algn="ctr">
              <a:buFontTx/>
              <a:buChar char="-"/>
            </a:pPr>
            <a:r>
              <a:rPr lang="fr-FR" dirty="0"/>
              <a:t>On import donc </a:t>
            </a:r>
            <a:r>
              <a:rPr lang="fr-FR" dirty="0" err="1"/>
              <a:t>Navlink</a:t>
            </a:r>
            <a:r>
              <a:rPr lang="fr-FR" dirty="0"/>
              <a:t> dans notre fichier.</a:t>
            </a:r>
          </a:p>
          <a:p>
            <a:pPr algn="ctr">
              <a:buFontTx/>
              <a:buChar char="-"/>
            </a:pPr>
            <a:r>
              <a:rPr lang="fr-FR" dirty="0"/>
              <a:t>On créé donc nos 3 </a:t>
            </a:r>
            <a:r>
              <a:rPr lang="fr-FR" dirty="0" err="1"/>
              <a:t>Navlink</a:t>
            </a:r>
            <a:r>
              <a:rPr lang="fr-FR" dirty="0"/>
              <a:t> pour nos composants Projet, Biographie et Contact.</a:t>
            </a:r>
          </a:p>
          <a:p>
            <a:pPr algn="ctr">
              <a:buFontTx/>
              <a:buChar char="-"/>
            </a:pPr>
            <a:r>
              <a:rPr lang="fr-FR" dirty="0"/>
              <a:t>On actualise, et normalement, si tout fonctionne bien, on peut voir nos différents liens</a:t>
            </a:r>
          </a:p>
        </p:txBody>
      </p:sp>
    </p:spTree>
    <p:extLst>
      <p:ext uri="{BB962C8B-B14F-4D97-AF65-F5344CB8AC3E}">
        <p14:creationId xmlns:p14="http://schemas.microsoft.com/office/powerpoint/2010/main" val="173237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D8FE7-5182-4F71-9A28-E64C4F49DAE5}"/>
              </a:ext>
            </a:extLst>
          </p:cNvPr>
          <p:cNvSpPr>
            <a:spLocks noGrp="1"/>
          </p:cNvSpPr>
          <p:nvPr>
            <p:ph type="title"/>
          </p:nvPr>
        </p:nvSpPr>
        <p:spPr>
          <a:xfrm>
            <a:off x="838200" y="2619594"/>
            <a:ext cx="10515600" cy="1325563"/>
          </a:xfrm>
        </p:spPr>
        <p:txBody>
          <a:bodyPr/>
          <a:lstStyle/>
          <a:p>
            <a:pPr algn="ctr"/>
            <a:r>
              <a:rPr lang="fr-FR" dirty="0">
                <a:highlight>
                  <a:srgbClr val="FFFF00"/>
                </a:highlight>
              </a:rPr>
              <a:t>Etape 3</a:t>
            </a:r>
          </a:p>
        </p:txBody>
      </p:sp>
    </p:spTree>
    <p:extLst>
      <p:ext uri="{BB962C8B-B14F-4D97-AF65-F5344CB8AC3E}">
        <p14:creationId xmlns:p14="http://schemas.microsoft.com/office/powerpoint/2010/main" val="144610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7E6D8C-F8C9-4B8E-86A3-A280AA0A6212}"/>
              </a:ext>
            </a:extLst>
          </p:cNvPr>
          <p:cNvSpPr>
            <a:spLocks noGrp="1"/>
          </p:cNvSpPr>
          <p:nvPr>
            <p:ph type="title"/>
          </p:nvPr>
        </p:nvSpPr>
        <p:spPr/>
        <p:txBody>
          <a:bodyPr/>
          <a:lstStyle/>
          <a:p>
            <a:pPr algn="ctr"/>
            <a:r>
              <a:rPr lang="fr-FR" dirty="0">
                <a:highlight>
                  <a:srgbClr val="FFFF00"/>
                </a:highlight>
              </a:rPr>
              <a:t>Installer </a:t>
            </a:r>
            <a:r>
              <a:rPr lang="fr-FR" dirty="0" err="1">
                <a:highlight>
                  <a:srgbClr val="FFFF00"/>
                </a:highlight>
              </a:rPr>
              <a:t>React</a:t>
            </a:r>
            <a:r>
              <a:rPr lang="fr-FR" dirty="0">
                <a:highlight>
                  <a:srgbClr val="FFFF00"/>
                </a:highlight>
              </a:rPr>
              <a:t> Bootstrap</a:t>
            </a:r>
          </a:p>
        </p:txBody>
      </p:sp>
      <p:sp>
        <p:nvSpPr>
          <p:cNvPr id="3" name="Espace réservé du contenu 2">
            <a:extLst>
              <a:ext uri="{FF2B5EF4-FFF2-40B4-BE49-F238E27FC236}">
                <a16:creationId xmlns:a16="http://schemas.microsoft.com/office/drawing/2014/main" id="{9DEEC287-EB26-4CAD-B9E0-B9A0D1E959CC}"/>
              </a:ext>
            </a:extLst>
          </p:cNvPr>
          <p:cNvSpPr>
            <a:spLocks noGrp="1"/>
          </p:cNvSpPr>
          <p:nvPr>
            <p:ph idx="1"/>
          </p:nvPr>
        </p:nvSpPr>
        <p:spPr/>
        <p:txBody>
          <a:bodyPr/>
          <a:lstStyle/>
          <a:p>
            <a:pPr marL="0" indent="0" algn="ctr">
              <a:buNone/>
            </a:pPr>
            <a:endParaRPr lang="fr-FR" dirty="0"/>
          </a:p>
          <a:p>
            <a:pPr marL="0" indent="0" algn="ctr">
              <a:buNone/>
            </a:pPr>
            <a:endParaRPr lang="fr-FR" dirty="0"/>
          </a:p>
          <a:p>
            <a:pPr marL="0" indent="0" algn="ctr">
              <a:buNone/>
            </a:pPr>
            <a:endParaRPr lang="fr-FR" dirty="0"/>
          </a:p>
          <a:p>
            <a:pPr marL="0" indent="0" algn="ctr">
              <a:buNone/>
            </a:pPr>
            <a:r>
              <a:rPr lang="fr-FR" dirty="0"/>
              <a:t>- On commence par installer les 3 modules avec: </a:t>
            </a:r>
            <a:r>
              <a:rPr lang="fr-FR" dirty="0" err="1"/>
              <a:t>npm</a:t>
            </a:r>
            <a:r>
              <a:rPr lang="fr-FR" dirty="0"/>
              <a:t> </a:t>
            </a:r>
            <a:r>
              <a:rPr lang="fr-FR" dirty="0" err="1"/>
              <a:t>install</a:t>
            </a:r>
            <a:r>
              <a:rPr lang="fr-FR" dirty="0"/>
              <a:t> –</a:t>
            </a:r>
            <a:r>
              <a:rPr lang="fr-FR" dirty="0" err="1"/>
              <a:t>save</a:t>
            </a:r>
            <a:r>
              <a:rPr lang="fr-FR" dirty="0"/>
              <a:t> </a:t>
            </a:r>
            <a:r>
              <a:rPr lang="fr-FR" dirty="0" err="1"/>
              <a:t>bootstrap</a:t>
            </a:r>
            <a:r>
              <a:rPr lang="fr-FR" dirty="0"/>
              <a:t> </a:t>
            </a:r>
            <a:r>
              <a:rPr lang="fr-FR" dirty="0" err="1"/>
              <a:t>react-bootstrap</a:t>
            </a:r>
            <a:r>
              <a:rPr lang="fr-FR" dirty="0"/>
              <a:t> </a:t>
            </a:r>
            <a:r>
              <a:rPr lang="fr-FR" dirty="0" err="1"/>
              <a:t>react</a:t>
            </a:r>
            <a:r>
              <a:rPr lang="fr-FR" dirty="0"/>
              <a:t>-router-</a:t>
            </a:r>
            <a:r>
              <a:rPr lang="fr-FR" dirty="0" err="1"/>
              <a:t>boostrap</a:t>
            </a:r>
            <a:r>
              <a:rPr lang="fr-FR" dirty="0"/>
              <a:t>.</a:t>
            </a:r>
          </a:p>
          <a:p>
            <a:pPr algn="ctr">
              <a:buFontTx/>
              <a:buChar char="-"/>
            </a:pPr>
            <a:r>
              <a:rPr lang="fr-FR" dirty="0"/>
              <a:t>Ensuite on revient dans notre fichier App.js et on importe notre librairie Bootstrap.</a:t>
            </a:r>
          </a:p>
        </p:txBody>
      </p:sp>
    </p:spTree>
    <p:extLst>
      <p:ext uri="{BB962C8B-B14F-4D97-AF65-F5344CB8AC3E}">
        <p14:creationId xmlns:p14="http://schemas.microsoft.com/office/powerpoint/2010/main" val="257781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8936E-1004-4B6E-AF13-E53AB78E3BFF}"/>
              </a:ext>
            </a:extLst>
          </p:cNvPr>
          <p:cNvSpPr>
            <a:spLocks noGrp="1"/>
          </p:cNvSpPr>
          <p:nvPr>
            <p:ph type="title"/>
          </p:nvPr>
        </p:nvSpPr>
        <p:spPr/>
        <p:txBody>
          <a:bodyPr/>
          <a:lstStyle/>
          <a:p>
            <a:pPr algn="ctr"/>
            <a:r>
              <a:rPr lang="fr-FR" dirty="0">
                <a:highlight>
                  <a:srgbClr val="FFFF00"/>
                </a:highlight>
              </a:rPr>
              <a:t>Création de la </a:t>
            </a:r>
            <a:r>
              <a:rPr lang="fr-FR" dirty="0" err="1">
                <a:highlight>
                  <a:srgbClr val="FFFF00"/>
                </a:highlight>
              </a:rPr>
              <a:t>navbar</a:t>
            </a:r>
            <a:r>
              <a:rPr lang="fr-FR" dirty="0">
                <a:highlight>
                  <a:srgbClr val="FFFF00"/>
                </a:highlight>
              </a:rPr>
              <a:t> avec Bootstrap</a:t>
            </a:r>
          </a:p>
        </p:txBody>
      </p:sp>
      <p:sp>
        <p:nvSpPr>
          <p:cNvPr id="3" name="Espace réservé du contenu 2">
            <a:extLst>
              <a:ext uri="{FF2B5EF4-FFF2-40B4-BE49-F238E27FC236}">
                <a16:creationId xmlns:a16="http://schemas.microsoft.com/office/drawing/2014/main" id="{37DB58F5-43D1-4C4F-AA68-E0EFFA833F6F}"/>
              </a:ext>
            </a:extLst>
          </p:cNvPr>
          <p:cNvSpPr>
            <a:spLocks noGrp="1"/>
          </p:cNvSpPr>
          <p:nvPr>
            <p:ph idx="1"/>
          </p:nvPr>
        </p:nvSpPr>
        <p:spPr/>
        <p:txBody>
          <a:bodyPr>
            <a:normAutofit fontScale="92500"/>
          </a:bodyPr>
          <a:lstStyle/>
          <a:p>
            <a:pPr marL="0" indent="0">
              <a:buNone/>
            </a:pPr>
            <a:r>
              <a:rPr lang="fr-FR" dirty="0"/>
              <a:t>- Pour voir si Bootstrap a bien été installé on peut faire un test en écrivant du texte avec une classe couleur Bootstrap.</a:t>
            </a:r>
          </a:p>
          <a:p>
            <a:pPr>
              <a:buFontTx/>
              <a:buChar char="-"/>
            </a:pPr>
            <a:r>
              <a:rPr lang="fr-FR" dirty="0"/>
              <a:t>On se rend ensuite sur Bootstrap </a:t>
            </a:r>
            <a:r>
              <a:rPr lang="fr-FR" dirty="0" err="1"/>
              <a:t>React</a:t>
            </a:r>
            <a:r>
              <a:rPr lang="fr-FR" dirty="0"/>
              <a:t> et on copie la </a:t>
            </a:r>
            <a:r>
              <a:rPr lang="fr-FR" dirty="0" err="1"/>
              <a:t>navbar</a:t>
            </a:r>
            <a:r>
              <a:rPr lang="fr-FR" dirty="0"/>
              <a:t> proposé.</a:t>
            </a:r>
          </a:p>
          <a:p>
            <a:pPr>
              <a:buFontTx/>
              <a:buChar char="-"/>
            </a:pPr>
            <a:r>
              <a:rPr lang="fr-FR" dirty="0"/>
              <a:t>On copie cette </a:t>
            </a:r>
            <a:r>
              <a:rPr lang="fr-FR" dirty="0" err="1"/>
              <a:t>navbar</a:t>
            </a:r>
            <a:r>
              <a:rPr lang="fr-FR" dirty="0"/>
              <a:t> dans notre fichier Navbar.js en supprimant le surplus.</a:t>
            </a:r>
          </a:p>
          <a:p>
            <a:pPr>
              <a:buFontTx/>
              <a:buChar char="-"/>
            </a:pPr>
            <a:r>
              <a:rPr lang="fr-FR" dirty="0"/>
              <a:t>On importe ensuite l’api de </a:t>
            </a:r>
            <a:r>
              <a:rPr lang="fr-FR" dirty="0" err="1"/>
              <a:t>bootstrap</a:t>
            </a:r>
            <a:r>
              <a:rPr lang="fr-FR" dirty="0"/>
              <a:t> pour la </a:t>
            </a:r>
            <a:r>
              <a:rPr lang="fr-FR" dirty="0" err="1"/>
              <a:t>navbar</a:t>
            </a:r>
            <a:r>
              <a:rPr lang="fr-FR" dirty="0"/>
              <a:t> dans notre fichier Navbar.js</a:t>
            </a:r>
          </a:p>
          <a:p>
            <a:pPr>
              <a:buFontTx/>
              <a:buChar char="-"/>
            </a:pPr>
            <a:r>
              <a:rPr lang="fr-FR" dirty="0"/>
              <a:t>Puis on import aussi l’api de </a:t>
            </a:r>
            <a:r>
              <a:rPr lang="fr-FR" dirty="0" err="1"/>
              <a:t>bootstrap</a:t>
            </a:r>
            <a:r>
              <a:rPr lang="fr-FR" dirty="0"/>
              <a:t> pour la </a:t>
            </a:r>
            <a:r>
              <a:rPr lang="fr-FR" dirty="0" err="1"/>
              <a:t>nav</a:t>
            </a:r>
            <a:r>
              <a:rPr lang="fr-FR" dirty="0"/>
              <a:t> dans notre fichier Navbar.js</a:t>
            </a:r>
          </a:p>
          <a:p>
            <a:pPr>
              <a:buFontTx/>
              <a:buChar char="-"/>
            </a:pPr>
            <a:r>
              <a:rPr lang="fr-FR" dirty="0"/>
              <a:t>Si on actualise, on peut voir s’afficher notre </a:t>
            </a:r>
            <a:r>
              <a:rPr lang="fr-FR" dirty="0" err="1"/>
              <a:t>navbar</a:t>
            </a:r>
            <a:r>
              <a:rPr lang="fr-FR" dirty="0"/>
              <a:t> dans notre navigateur</a:t>
            </a:r>
          </a:p>
        </p:txBody>
      </p:sp>
    </p:spTree>
    <p:extLst>
      <p:ext uri="{BB962C8B-B14F-4D97-AF65-F5344CB8AC3E}">
        <p14:creationId xmlns:p14="http://schemas.microsoft.com/office/powerpoint/2010/main" val="368602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93BCE2-8DC5-4885-94BE-1FC8AC4F05DE}"/>
              </a:ext>
            </a:extLst>
          </p:cNvPr>
          <p:cNvSpPr>
            <a:spLocks noGrp="1"/>
          </p:cNvSpPr>
          <p:nvPr>
            <p:ph type="title"/>
          </p:nvPr>
        </p:nvSpPr>
        <p:spPr/>
        <p:txBody>
          <a:bodyPr/>
          <a:lstStyle/>
          <a:p>
            <a:pPr algn="ctr"/>
            <a:r>
              <a:rPr lang="fr-FR" dirty="0">
                <a:highlight>
                  <a:srgbClr val="FFFF00"/>
                </a:highlight>
              </a:rPr>
              <a:t>Spécification techniques</a:t>
            </a:r>
          </a:p>
        </p:txBody>
      </p:sp>
      <p:sp>
        <p:nvSpPr>
          <p:cNvPr id="3" name="Espace réservé du contenu 2">
            <a:extLst>
              <a:ext uri="{FF2B5EF4-FFF2-40B4-BE49-F238E27FC236}">
                <a16:creationId xmlns:a16="http://schemas.microsoft.com/office/drawing/2014/main" id="{90DEE698-116B-473E-8C21-2B673211AEF5}"/>
              </a:ext>
            </a:extLst>
          </p:cNvPr>
          <p:cNvSpPr>
            <a:spLocks noGrp="1"/>
          </p:cNvSpPr>
          <p:nvPr>
            <p:ph idx="1"/>
          </p:nvPr>
        </p:nvSpPr>
        <p:spPr/>
        <p:txBody>
          <a:bodyPr/>
          <a:lstStyle/>
          <a:p>
            <a:pPr algn="ctr">
              <a:buFontTx/>
              <a:buChar char="-"/>
            </a:pPr>
            <a:endParaRPr lang="fr-FR" dirty="0"/>
          </a:p>
          <a:p>
            <a:pPr algn="ctr">
              <a:buFontTx/>
              <a:buChar char="-"/>
            </a:pPr>
            <a:endParaRPr lang="fr-FR" dirty="0"/>
          </a:p>
          <a:p>
            <a:pPr algn="ctr">
              <a:buFontTx/>
              <a:buChar char="-"/>
            </a:pPr>
            <a:r>
              <a:rPr lang="fr-FR" dirty="0"/>
              <a:t>Utilisation de la dernière version de REACT.</a:t>
            </a:r>
          </a:p>
          <a:p>
            <a:pPr algn="ctr">
              <a:buFontTx/>
              <a:buChar char="-"/>
            </a:pPr>
            <a:r>
              <a:rPr lang="fr-FR" dirty="0"/>
              <a:t>Utilisation de </a:t>
            </a:r>
            <a:r>
              <a:rPr lang="fr-FR" dirty="0" err="1"/>
              <a:t>framework</a:t>
            </a:r>
            <a:r>
              <a:rPr lang="fr-FR" dirty="0"/>
              <a:t> Bootstrap en version 4 ou 5.</a:t>
            </a:r>
          </a:p>
          <a:p>
            <a:pPr algn="ctr">
              <a:buFontTx/>
              <a:buChar char="-"/>
            </a:pPr>
            <a:r>
              <a:rPr lang="fr-FR" dirty="0"/>
              <a:t>Le site est hébergé sur un serveur ou via une </a:t>
            </a:r>
            <a:r>
              <a:rPr lang="fr-FR" dirty="0" err="1"/>
              <a:t>gh</a:t>
            </a:r>
            <a:r>
              <a:rPr lang="fr-FR" dirty="0"/>
              <a:t>-page.</a:t>
            </a:r>
          </a:p>
          <a:p>
            <a:pPr algn="ctr">
              <a:buFontTx/>
              <a:buChar char="-"/>
            </a:pPr>
            <a:r>
              <a:rPr lang="fr-FR" dirty="0"/>
              <a:t>Un kanban, des wireframes et une arborescence fonctionnelle accompagnent votre travail sur GitHub</a:t>
            </a:r>
          </a:p>
        </p:txBody>
      </p:sp>
    </p:spTree>
    <p:extLst>
      <p:ext uri="{BB962C8B-B14F-4D97-AF65-F5344CB8AC3E}">
        <p14:creationId xmlns:p14="http://schemas.microsoft.com/office/powerpoint/2010/main" val="293682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FF0DE-AE53-47B7-A033-93A5BB22764A}"/>
              </a:ext>
            </a:extLst>
          </p:cNvPr>
          <p:cNvSpPr>
            <a:spLocks noGrp="1"/>
          </p:cNvSpPr>
          <p:nvPr>
            <p:ph type="title"/>
          </p:nvPr>
        </p:nvSpPr>
        <p:spPr/>
        <p:txBody>
          <a:bodyPr/>
          <a:lstStyle/>
          <a:p>
            <a:pPr algn="ctr"/>
            <a:r>
              <a:rPr lang="fr-FR" dirty="0">
                <a:highlight>
                  <a:srgbClr val="FFFF00"/>
                </a:highlight>
              </a:rPr>
              <a:t>Intégrer les liens à la </a:t>
            </a:r>
            <a:r>
              <a:rPr lang="fr-FR" dirty="0" err="1">
                <a:highlight>
                  <a:srgbClr val="FFFF00"/>
                </a:highlight>
              </a:rPr>
              <a:t>navbar</a:t>
            </a:r>
            <a:r>
              <a:rPr lang="fr-FR" dirty="0">
                <a:highlight>
                  <a:srgbClr val="FFFF00"/>
                </a:highlight>
              </a:rPr>
              <a:t> en utilisant </a:t>
            </a:r>
            <a:r>
              <a:rPr lang="fr-FR" dirty="0" err="1">
                <a:highlight>
                  <a:srgbClr val="FFFF00"/>
                </a:highlight>
              </a:rPr>
              <a:t>React</a:t>
            </a:r>
            <a:r>
              <a:rPr lang="fr-FR" dirty="0">
                <a:highlight>
                  <a:srgbClr val="FFFF00"/>
                </a:highlight>
              </a:rPr>
              <a:t> Bootstrap router</a:t>
            </a:r>
          </a:p>
        </p:txBody>
      </p:sp>
      <p:sp>
        <p:nvSpPr>
          <p:cNvPr id="3" name="Espace réservé du contenu 2">
            <a:extLst>
              <a:ext uri="{FF2B5EF4-FFF2-40B4-BE49-F238E27FC236}">
                <a16:creationId xmlns:a16="http://schemas.microsoft.com/office/drawing/2014/main" id="{919FF4A5-2D5B-47AE-BCC4-40216518F33B}"/>
              </a:ext>
            </a:extLst>
          </p:cNvPr>
          <p:cNvSpPr>
            <a:spLocks noGrp="1"/>
          </p:cNvSpPr>
          <p:nvPr>
            <p:ph idx="1"/>
          </p:nvPr>
        </p:nvSpPr>
        <p:spPr/>
        <p:txBody>
          <a:bodyPr/>
          <a:lstStyle/>
          <a:p>
            <a:pPr algn="ctr">
              <a:buFontTx/>
              <a:buChar char="-"/>
            </a:pPr>
            <a:endParaRPr lang="fr-FR" dirty="0"/>
          </a:p>
          <a:p>
            <a:pPr algn="ctr">
              <a:buFontTx/>
              <a:buChar char="-"/>
            </a:pPr>
            <a:endParaRPr lang="fr-FR" dirty="0"/>
          </a:p>
          <a:p>
            <a:pPr algn="ctr">
              <a:buFontTx/>
              <a:buChar char="-"/>
            </a:pPr>
            <a:endParaRPr lang="fr-FR" dirty="0"/>
          </a:p>
          <a:p>
            <a:pPr marL="0" indent="0" algn="ctr">
              <a:buNone/>
            </a:pPr>
            <a:r>
              <a:rPr lang="fr-FR" dirty="0"/>
              <a:t>- Pour intégrer des liens avec </a:t>
            </a:r>
            <a:r>
              <a:rPr lang="fr-FR" dirty="0" err="1"/>
              <a:t>bootstrap</a:t>
            </a:r>
            <a:r>
              <a:rPr lang="fr-FR" dirty="0"/>
              <a:t> il faut créer un </a:t>
            </a:r>
            <a:r>
              <a:rPr lang="fr-FR" dirty="0" err="1"/>
              <a:t>LinkContainer</a:t>
            </a:r>
            <a:r>
              <a:rPr lang="fr-FR" dirty="0"/>
              <a:t> qui contiendra à l’intérieur les liens </a:t>
            </a:r>
            <a:r>
              <a:rPr lang="fr-FR" dirty="0" err="1"/>
              <a:t>bootstraps</a:t>
            </a:r>
            <a:r>
              <a:rPr lang="fr-FR" dirty="0"/>
              <a:t>.</a:t>
            </a:r>
          </a:p>
          <a:p>
            <a:pPr algn="ctr">
              <a:buFontTx/>
              <a:buChar char="-"/>
            </a:pPr>
            <a:r>
              <a:rPr lang="fr-FR" dirty="0"/>
              <a:t>Ensuite il faut importer </a:t>
            </a:r>
            <a:r>
              <a:rPr lang="fr-FR" dirty="0" err="1"/>
              <a:t>LinkContainer</a:t>
            </a:r>
            <a:r>
              <a:rPr lang="fr-FR" dirty="0"/>
              <a:t> dans notre fichier Navbar.js</a:t>
            </a:r>
          </a:p>
        </p:txBody>
      </p:sp>
    </p:spTree>
    <p:extLst>
      <p:ext uri="{BB962C8B-B14F-4D97-AF65-F5344CB8AC3E}">
        <p14:creationId xmlns:p14="http://schemas.microsoft.com/office/powerpoint/2010/main" val="798214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C7280-0FA1-4FA6-8C1F-F369425C2B25}"/>
              </a:ext>
            </a:extLst>
          </p:cNvPr>
          <p:cNvSpPr>
            <a:spLocks noGrp="1"/>
          </p:cNvSpPr>
          <p:nvPr>
            <p:ph type="title"/>
          </p:nvPr>
        </p:nvSpPr>
        <p:spPr>
          <a:xfrm>
            <a:off x="838200" y="2903373"/>
            <a:ext cx="10515600" cy="1325563"/>
          </a:xfrm>
        </p:spPr>
        <p:txBody>
          <a:bodyPr/>
          <a:lstStyle/>
          <a:p>
            <a:pPr algn="ctr"/>
            <a:r>
              <a:rPr lang="fr-FR" dirty="0">
                <a:highlight>
                  <a:srgbClr val="FFFF00"/>
                </a:highlight>
              </a:rPr>
              <a:t>Etape 4</a:t>
            </a:r>
          </a:p>
        </p:txBody>
      </p:sp>
    </p:spTree>
    <p:extLst>
      <p:ext uri="{BB962C8B-B14F-4D97-AF65-F5344CB8AC3E}">
        <p14:creationId xmlns:p14="http://schemas.microsoft.com/office/powerpoint/2010/main" val="4195822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4819E-778C-4CEE-9130-9DCE9CA1E970}"/>
              </a:ext>
            </a:extLst>
          </p:cNvPr>
          <p:cNvSpPr>
            <a:spLocks noGrp="1"/>
          </p:cNvSpPr>
          <p:nvPr>
            <p:ph type="title"/>
          </p:nvPr>
        </p:nvSpPr>
        <p:spPr/>
        <p:txBody>
          <a:bodyPr/>
          <a:lstStyle/>
          <a:p>
            <a:pPr algn="ctr"/>
            <a:r>
              <a:rPr lang="fr-FR" dirty="0">
                <a:highlight>
                  <a:srgbClr val="FFFF00"/>
                </a:highlight>
              </a:rPr>
              <a:t>Création de la page 404</a:t>
            </a:r>
          </a:p>
        </p:txBody>
      </p:sp>
      <p:sp>
        <p:nvSpPr>
          <p:cNvPr id="3" name="Espace réservé du contenu 2">
            <a:extLst>
              <a:ext uri="{FF2B5EF4-FFF2-40B4-BE49-F238E27FC236}">
                <a16:creationId xmlns:a16="http://schemas.microsoft.com/office/drawing/2014/main" id="{092719D3-0670-42A2-8946-04861F589478}"/>
              </a:ext>
            </a:extLst>
          </p:cNvPr>
          <p:cNvSpPr>
            <a:spLocks noGrp="1"/>
          </p:cNvSpPr>
          <p:nvPr>
            <p:ph idx="1"/>
          </p:nvPr>
        </p:nvSpPr>
        <p:spPr/>
        <p:txBody>
          <a:bodyPr/>
          <a:lstStyle/>
          <a:p>
            <a:pPr algn="ctr">
              <a:buFontTx/>
              <a:buChar char="-"/>
            </a:pPr>
            <a:endParaRPr lang="fr-FR" dirty="0"/>
          </a:p>
          <a:p>
            <a:pPr algn="ctr">
              <a:buFontTx/>
              <a:buChar char="-"/>
            </a:pPr>
            <a:endParaRPr lang="fr-FR" dirty="0"/>
          </a:p>
          <a:p>
            <a:pPr algn="ctr">
              <a:buFontTx/>
              <a:buChar char="-"/>
            </a:pPr>
            <a:r>
              <a:rPr lang="fr-FR" dirty="0"/>
              <a:t>On se rend dans notre fichier Site.js et on importe en plus du Route, la fonctionnalité Switch.</a:t>
            </a:r>
          </a:p>
          <a:p>
            <a:pPr algn="ctr">
              <a:buFontTx/>
              <a:buChar char="-"/>
            </a:pPr>
            <a:r>
              <a:rPr lang="fr-FR" dirty="0"/>
              <a:t>On ajoute donc le Switch balise en encadrant nos différents chemins.</a:t>
            </a:r>
          </a:p>
          <a:p>
            <a:pPr algn="ctr">
              <a:buFontTx/>
              <a:buChar char="-"/>
            </a:pPr>
            <a:r>
              <a:rPr lang="fr-FR" dirty="0"/>
              <a:t>Je créé ensuite la Route qui va me permettre de gérer les erreurs 404.</a:t>
            </a:r>
          </a:p>
          <a:p>
            <a:pPr algn="ctr">
              <a:buFontTx/>
              <a:buChar char="-"/>
            </a:pPr>
            <a:r>
              <a:rPr lang="fr-FR" dirty="0"/>
              <a:t>Ensuite on l’importe dans notre fichier Site.js</a:t>
            </a:r>
          </a:p>
        </p:txBody>
      </p:sp>
    </p:spTree>
    <p:extLst>
      <p:ext uri="{BB962C8B-B14F-4D97-AF65-F5344CB8AC3E}">
        <p14:creationId xmlns:p14="http://schemas.microsoft.com/office/powerpoint/2010/main" val="2475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1696F5-CD81-48ED-A6B5-D1735FFB78D8}"/>
              </a:ext>
            </a:extLst>
          </p:cNvPr>
          <p:cNvSpPr>
            <a:spLocks noGrp="1"/>
          </p:cNvSpPr>
          <p:nvPr>
            <p:ph type="title"/>
          </p:nvPr>
        </p:nvSpPr>
        <p:spPr/>
        <p:txBody>
          <a:bodyPr/>
          <a:lstStyle/>
          <a:p>
            <a:pPr algn="ctr"/>
            <a:r>
              <a:rPr lang="fr-FR" dirty="0">
                <a:highlight>
                  <a:srgbClr val="FFFF00"/>
                </a:highlight>
              </a:rPr>
              <a:t>Création de la page 404 partie 2</a:t>
            </a:r>
          </a:p>
        </p:txBody>
      </p:sp>
      <p:sp>
        <p:nvSpPr>
          <p:cNvPr id="3" name="Espace réservé du contenu 2">
            <a:extLst>
              <a:ext uri="{FF2B5EF4-FFF2-40B4-BE49-F238E27FC236}">
                <a16:creationId xmlns:a16="http://schemas.microsoft.com/office/drawing/2014/main" id="{B74BB812-5D60-487C-AC4F-F1846A8D3038}"/>
              </a:ext>
            </a:extLst>
          </p:cNvPr>
          <p:cNvSpPr>
            <a:spLocks noGrp="1"/>
          </p:cNvSpPr>
          <p:nvPr>
            <p:ph idx="1"/>
          </p:nvPr>
        </p:nvSpPr>
        <p:spPr/>
        <p:txBody>
          <a:bodyPr/>
          <a:lstStyle/>
          <a:p>
            <a:pPr algn="ctr">
              <a:buFontTx/>
              <a:buChar char="-"/>
            </a:pPr>
            <a:endParaRPr lang="fr-FR" dirty="0"/>
          </a:p>
          <a:p>
            <a:pPr algn="ctr">
              <a:buFontTx/>
              <a:buChar char="-"/>
            </a:pPr>
            <a:r>
              <a:rPr lang="fr-FR" dirty="0"/>
              <a:t>Dans le dossier component, on créé le dossier Route404 puis à l’intérieur, on créé le fichier Route404.js</a:t>
            </a:r>
          </a:p>
          <a:p>
            <a:pPr algn="ctr">
              <a:buFontTx/>
              <a:buChar char="-"/>
            </a:pPr>
            <a:r>
              <a:rPr lang="fr-FR" dirty="0"/>
              <a:t>Par la suite on créé notre composant sous forme de classes.</a:t>
            </a:r>
          </a:p>
          <a:p>
            <a:pPr algn="ctr">
              <a:buFontTx/>
              <a:buChar char="-"/>
            </a:pPr>
            <a:r>
              <a:rPr lang="fr-FR" dirty="0"/>
              <a:t>On peut rajouter du contenu informatif pour dire que la page ne fonctionne pas.</a:t>
            </a:r>
          </a:p>
          <a:p>
            <a:pPr algn="ctr">
              <a:buFontTx/>
              <a:buChar char="-"/>
            </a:pPr>
            <a:r>
              <a:rPr lang="fr-FR" dirty="0"/>
              <a:t>On peut tester en local en mettant une autre adresse, cela devrait normalement fonctionner</a:t>
            </a:r>
          </a:p>
        </p:txBody>
      </p:sp>
    </p:spTree>
    <p:extLst>
      <p:ext uri="{BB962C8B-B14F-4D97-AF65-F5344CB8AC3E}">
        <p14:creationId xmlns:p14="http://schemas.microsoft.com/office/powerpoint/2010/main" val="3790219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1707F4-7182-44BA-96A3-DD7794510435}"/>
              </a:ext>
            </a:extLst>
          </p:cNvPr>
          <p:cNvSpPr>
            <a:spLocks noGrp="1"/>
          </p:cNvSpPr>
          <p:nvPr>
            <p:ph type="title"/>
          </p:nvPr>
        </p:nvSpPr>
        <p:spPr>
          <a:xfrm>
            <a:off x="838200" y="2766218"/>
            <a:ext cx="10515600" cy="1325563"/>
          </a:xfrm>
        </p:spPr>
        <p:txBody>
          <a:bodyPr/>
          <a:lstStyle/>
          <a:p>
            <a:pPr algn="ctr"/>
            <a:r>
              <a:rPr lang="fr-FR" dirty="0">
                <a:highlight>
                  <a:srgbClr val="FFFF00"/>
                </a:highlight>
              </a:rPr>
              <a:t>Etape 5</a:t>
            </a:r>
          </a:p>
        </p:txBody>
      </p:sp>
    </p:spTree>
    <p:extLst>
      <p:ext uri="{BB962C8B-B14F-4D97-AF65-F5344CB8AC3E}">
        <p14:creationId xmlns:p14="http://schemas.microsoft.com/office/powerpoint/2010/main" val="2467679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D173CF-0A52-440C-BBC0-9DF6DEBB91CB}"/>
              </a:ext>
            </a:extLst>
          </p:cNvPr>
          <p:cNvSpPr>
            <a:spLocks noGrp="1"/>
          </p:cNvSpPr>
          <p:nvPr>
            <p:ph type="title"/>
          </p:nvPr>
        </p:nvSpPr>
        <p:spPr/>
        <p:txBody>
          <a:bodyPr/>
          <a:lstStyle/>
          <a:p>
            <a:pPr algn="ctr"/>
            <a:r>
              <a:rPr lang="fr-FR" dirty="0">
                <a:highlight>
                  <a:srgbClr val="FFFF00"/>
                </a:highlight>
              </a:rPr>
              <a:t>Création d’un </a:t>
            </a:r>
            <a:r>
              <a:rPr lang="fr-FR" dirty="0" err="1">
                <a:highlight>
                  <a:srgbClr val="FFFF00"/>
                </a:highlight>
              </a:rPr>
              <a:t>footer</a:t>
            </a:r>
            <a:r>
              <a:rPr lang="fr-FR" dirty="0">
                <a:highlight>
                  <a:srgbClr val="FFFF00"/>
                </a:highlight>
              </a:rPr>
              <a:t> composant</a:t>
            </a:r>
          </a:p>
        </p:txBody>
      </p:sp>
      <p:sp>
        <p:nvSpPr>
          <p:cNvPr id="3" name="Espace réservé du contenu 2">
            <a:extLst>
              <a:ext uri="{FF2B5EF4-FFF2-40B4-BE49-F238E27FC236}">
                <a16:creationId xmlns:a16="http://schemas.microsoft.com/office/drawing/2014/main" id="{C5DC5E7A-B0A5-4CC3-B069-9C499B0C35C0}"/>
              </a:ext>
            </a:extLst>
          </p:cNvPr>
          <p:cNvSpPr>
            <a:spLocks noGrp="1"/>
          </p:cNvSpPr>
          <p:nvPr>
            <p:ph idx="1"/>
          </p:nvPr>
        </p:nvSpPr>
        <p:spPr/>
        <p:txBody>
          <a:bodyPr/>
          <a:lstStyle/>
          <a:p>
            <a:pPr>
              <a:buFontTx/>
              <a:buChar char="-"/>
            </a:pPr>
            <a:endParaRPr lang="fr-FR" dirty="0"/>
          </a:p>
          <a:p>
            <a:pPr>
              <a:buFontTx/>
              <a:buChar char="-"/>
            </a:pPr>
            <a:r>
              <a:rPr lang="fr-FR" dirty="0"/>
              <a:t>Pour commencer on créé un nouveau dossier dans components que l’on va appeler </a:t>
            </a:r>
            <a:r>
              <a:rPr lang="fr-FR" dirty="0" err="1"/>
              <a:t>Footer</a:t>
            </a:r>
            <a:r>
              <a:rPr lang="fr-FR" dirty="0"/>
              <a:t> et à l’intérieur on ajoute un fichier Footer.js</a:t>
            </a:r>
          </a:p>
          <a:p>
            <a:pPr>
              <a:buFontTx/>
              <a:buChar char="-"/>
            </a:pPr>
            <a:r>
              <a:rPr lang="fr-FR" dirty="0"/>
              <a:t>Dans notre Site.js on importe le </a:t>
            </a:r>
            <a:r>
              <a:rPr lang="fr-FR" dirty="0" err="1"/>
              <a:t>Footer</a:t>
            </a:r>
            <a:r>
              <a:rPr lang="fr-FR" dirty="0"/>
              <a:t> et on l’ajoute ensuite en dessous de notre container.</a:t>
            </a:r>
          </a:p>
          <a:p>
            <a:pPr>
              <a:buFontTx/>
              <a:buChar char="-"/>
            </a:pPr>
            <a:r>
              <a:rPr lang="fr-FR" dirty="0"/>
              <a:t>On se rend ensuite dans notre composant </a:t>
            </a:r>
            <a:r>
              <a:rPr lang="fr-FR" dirty="0" err="1"/>
              <a:t>Footer</a:t>
            </a:r>
            <a:r>
              <a:rPr lang="fr-FR" dirty="0"/>
              <a:t> et on le créé sous forme de classe.</a:t>
            </a:r>
          </a:p>
          <a:p>
            <a:pPr>
              <a:buFontTx/>
              <a:buChar char="-"/>
            </a:pPr>
            <a:r>
              <a:rPr lang="fr-FR" dirty="0"/>
              <a:t>On peut ajouter du contenu entre les balises </a:t>
            </a:r>
            <a:r>
              <a:rPr lang="fr-FR" dirty="0" err="1"/>
              <a:t>footer</a:t>
            </a:r>
            <a:r>
              <a:rPr lang="fr-FR" dirty="0"/>
              <a:t>.</a:t>
            </a:r>
          </a:p>
          <a:p>
            <a:pPr>
              <a:buFontTx/>
              <a:buChar char="-"/>
            </a:pPr>
            <a:r>
              <a:rPr lang="fr-FR" dirty="0"/>
              <a:t>Notre </a:t>
            </a:r>
            <a:r>
              <a:rPr lang="fr-FR" dirty="0" err="1"/>
              <a:t>footer</a:t>
            </a:r>
            <a:r>
              <a:rPr lang="fr-FR" dirty="0"/>
              <a:t> est maintenant ajouté tout en bas.</a:t>
            </a:r>
          </a:p>
        </p:txBody>
      </p:sp>
    </p:spTree>
    <p:extLst>
      <p:ext uri="{BB962C8B-B14F-4D97-AF65-F5344CB8AC3E}">
        <p14:creationId xmlns:p14="http://schemas.microsoft.com/office/powerpoint/2010/main" val="1371297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BF801-9219-4B32-888E-C103B0580091}"/>
              </a:ext>
            </a:extLst>
          </p:cNvPr>
          <p:cNvSpPr>
            <a:spLocks noGrp="1"/>
          </p:cNvSpPr>
          <p:nvPr>
            <p:ph type="title"/>
          </p:nvPr>
        </p:nvSpPr>
        <p:spPr/>
        <p:txBody>
          <a:bodyPr/>
          <a:lstStyle/>
          <a:p>
            <a:pPr algn="ctr"/>
            <a:r>
              <a:rPr lang="fr-FR" dirty="0">
                <a:highlight>
                  <a:srgbClr val="FFFF00"/>
                </a:highlight>
              </a:rPr>
              <a:t>La petit bidouille du siècle pour caler notre </a:t>
            </a:r>
            <a:r>
              <a:rPr lang="fr-FR" dirty="0" err="1">
                <a:highlight>
                  <a:srgbClr val="FFFF00"/>
                </a:highlight>
              </a:rPr>
              <a:t>footer</a:t>
            </a:r>
            <a:r>
              <a:rPr lang="fr-FR" dirty="0">
                <a:highlight>
                  <a:srgbClr val="FFFF00"/>
                </a:highlight>
              </a:rPr>
              <a:t> en bas de page</a:t>
            </a:r>
          </a:p>
        </p:txBody>
      </p:sp>
      <p:sp>
        <p:nvSpPr>
          <p:cNvPr id="3" name="Espace réservé du contenu 2">
            <a:extLst>
              <a:ext uri="{FF2B5EF4-FFF2-40B4-BE49-F238E27FC236}">
                <a16:creationId xmlns:a16="http://schemas.microsoft.com/office/drawing/2014/main" id="{4F961885-5AC1-4047-A1CE-334E78608A31}"/>
              </a:ext>
            </a:extLst>
          </p:cNvPr>
          <p:cNvSpPr>
            <a:spLocks noGrp="1"/>
          </p:cNvSpPr>
          <p:nvPr>
            <p:ph idx="1"/>
          </p:nvPr>
        </p:nvSpPr>
        <p:spPr/>
        <p:txBody>
          <a:bodyPr>
            <a:normAutofit lnSpcReduction="10000"/>
          </a:bodyPr>
          <a:lstStyle/>
          <a:p>
            <a:pPr>
              <a:buFontTx/>
              <a:buChar char="-"/>
            </a:pPr>
            <a:r>
              <a:rPr lang="fr-FR" dirty="0"/>
              <a:t>On se rend dans notre fichier App.css puis on va créer une classe site qui englobera tout notre site sauf le </a:t>
            </a:r>
            <a:r>
              <a:rPr lang="fr-FR" dirty="0" err="1"/>
              <a:t>footer</a:t>
            </a:r>
            <a:r>
              <a:rPr lang="fr-FR" dirty="0"/>
              <a:t>.</a:t>
            </a:r>
          </a:p>
          <a:p>
            <a:pPr>
              <a:buFontTx/>
              <a:buChar char="-"/>
            </a:pPr>
            <a:r>
              <a:rPr lang="fr-FR" dirty="0"/>
              <a:t>On lui donne ces propriétés: min-</a:t>
            </a:r>
            <a:r>
              <a:rPr lang="fr-FR" dirty="0" err="1"/>
              <a:t>height</a:t>
            </a:r>
            <a:r>
              <a:rPr lang="fr-FR" dirty="0"/>
              <a:t>: 100vh; </a:t>
            </a:r>
            <a:r>
              <a:rPr lang="fr-FR" dirty="0" err="1"/>
              <a:t>margin-bottom</a:t>
            </a:r>
            <a:r>
              <a:rPr lang="fr-FR" dirty="0"/>
              <a:t>: -40px.</a:t>
            </a:r>
          </a:p>
          <a:p>
            <a:pPr>
              <a:buFontTx/>
              <a:buChar char="-"/>
            </a:pPr>
            <a:r>
              <a:rPr lang="fr-FR" dirty="0"/>
              <a:t>Puis on donne une hauteur à notre </a:t>
            </a:r>
            <a:r>
              <a:rPr lang="fr-FR" dirty="0" err="1"/>
              <a:t>Footer</a:t>
            </a:r>
            <a:r>
              <a:rPr lang="fr-FR" dirty="0"/>
              <a:t> qui sera </a:t>
            </a:r>
            <a:r>
              <a:rPr lang="fr-FR" dirty="0" err="1"/>
              <a:t>height</a:t>
            </a:r>
            <a:r>
              <a:rPr lang="fr-FR" dirty="0"/>
              <a:t> 40px.</a:t>
            </a:r>
          </a:p>
          <a:p>
            <a:pPr>
              <a:buFontTx/>
              <a:buChar char="-"/>
            </a:pPr>
            <a:r>
              <a:rPr lang="fr-FR" dirty="0"/>
              <a:t>Tout ce qu’il y aura entre la class site fera toute la largeur de l’écran moins la taille du </a:t>
            </a:r>
            <a:r>
              <a:rPr lang="fr-FR" dirty="0" err="1"/>
              <a:t>footer</a:t>
            </a:r>
            <a:r>
              <a:rPr lang="fr-FR" dirty="0"/>
              <a:t> soit 40px.</a:t>
            </a:r>
          </a:p>
          <a:p>
            <a:pPr>
              <a:buFontTx/>
              <a:buChar char="-"/>
            </a:pPr>
            <a:r>
              <a:rPr lang="fr-FR" dirty="0"/>
              <a:t>Pour éviter des problèmes de rendus, on peut rajouter un élément qui aura une taille de 40px juste après la dernière balise container dans notre fichier Site.js</a:t>
            </a:r>
          </a:p>
        </p:txBody>
      </p:sp>
    </p:spTree>
    <p:extLst>
      <p:ext uri="{BB962C8B-B14F-4D97-AF65-F5344CB8AC3E}">
        <p14:creationId xmlns:p14="http://schemas.microsoft.com/office/powerpoint/2010/main" val="173805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28EDD3-7F2C-4BDC-9132-D623096205D5}"/>
              </a:ext>
            </a:extLst>
          </p:cNvPr>
          <p:cNvSpPr>
            <a:spLocks noGrp="1"/>
          </p:cNvSpPr>
          <p:nvPr>
            <p:ph type="title"/>
          </p:nvPr>
        </p:nvSpPr>
        <p:spPr>
          <a:xfrm>
            <a:off x="838200" y="2540767"/>
            <a:ext cx="10515600" cy="1325563"/>
          </a:xfrm>
        </p:spPr>
        <p:txBody>
          <a:bodyPr/>
          <a:lstStyle/>
          <a:p>
            <a:pPr algn="ctr"/>
            <a:r>
              <a:rPr lang="fr-FR" dirty="0">
                <a:highlight>
                  <a:srgbClr val="FFFF00"/>
                </a:highlight>
              </a:rPr>
              <a:t>Etape 6</a:t>
            </a:r>
          </a:p>
        </p:txBody>
      </p:sp>
    </p:spTree>
    <p:extLst>
      <p:ext uri="{BB962C8B-B14F-4D97-AF65-F5344CB8AC3E}">
        <p14:creationId xmlns:p14="http://schemas.microsoft.com/office/powerpoint/2010/main" val="3467258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41C1C1-F2AD-46E7-829B-7DF4591CBC7D}"/>
              </a:ext>
            </a:extLst>
          </p:cNvPr>
          <p:cNvSpPr>
            <a:spLocks noGrp="1"/>
          </p:cNvSpPr>
          <p:nvPr>
            <p:ph type="title"/>
          </p:nvPr>
        </p:nvSpPr>
        <p:spPr/>
        <p:txBody>
          <a:bodyPr/>
          <a:lstStyle/>
          <a:p>
            <a:pPr algn="ctr"/>
            <a:r>
              <a:rPr lang="fr-FR" dirty="0">
                <a:highlight>
                  <a:srgbClr val="FFFF00"/>
                </a:highlight>
              </a:rPr>
              <a:t>Création du header</a:t>
            </a:r>
          </a:p>
        </p:txBody>
      </p:sp>
      <p:sp>
        <p:nvSpPr>
          <p:cNvPr id="3" name="Espace réservé du contenu 2">
            <a:extLst>
              <a:ext uri="{FF2B5EF4-FFF2-40B4-BE49-F238E27FC236}">
                <a16:creationId xmlns:a16="http://schemas.microsoft.com/office/drawing/2014/main" id="{D31BB7F0-B95B-45BE-A22F-1E3F0FFB2539}"/>
              </a:ext>
            </a:extLst>
          </p:cNvPr>
          <p:cNvSpPr>
            <a:spLocks noGrp="1"/>
          </p:cNvSpPr>
          <p:nvPr>
            <p:ph idx="1"/>
          </p:nvPr>
        </p:nvSpPr>
        <p:spPr/>
        <p:txBody>
          <a:bodyPr/>
          <a:lstStyle/>
          <a:p>
            <a:pPr>
              <a:buFontTx/>
              <a:buChar char="-"/>
            </a:pPr>
            <a:r>
              <a:rPr lang="fr-FR" dirty="0"/>
              <a:t>Pour commencer, on créé un nouveau dossier dans components que l’on va appeler Header et à l’intérieur on ajoute un fichier Header.js</a:t>
            </a:r>
          </a:p>
          <a:p>
            <a:pPr>
              <a:buFontTx/>
              <a:buChar char="-"/>
            </a:pPr>
            <a:r>
              <a:rPr lang="fr-FR" dirty="0"/>
              <a:t>Da notre Site.js on importe le Header et on l’ajoute ensuite au dessus de </a:t>
            </a:r>
            <a:r>
              <a:rPr lang="fr-FR" dirty="0" err="1"/>
              <a:t>navbar</a:t>
            </a:r>
            <a:r>
              <a:rPr lang="fr-FR" dirty="0"/>
              <a:t>.</a:t>
            </a:r>
          </a:p>
          <a:p>
            <a:pPr>
              <a:buFontTx/>
              <a:buChar char="-"/>
            </a:pPr>
            <a:r>
              <a:rPr lang="fr-FR" dirty="0"/>
              <a:t>On se rend ensuite dans notre composant Header et on le créé sous forme de classe.</a:t>
            </a:r>
          </a:p>
          <a:p>
            <a:pPr>
              <a:buFontTx/>
              <a:buChar char="-"/>
            </a:pPr>
            <a:r>
              <a:rPr lang="fr-FR" dirty="0"/>
              <a:t>On peut y ajouter du contenu entre les balises header</a:t>
            </a:r>
          </a:p>
          <a:p>
            <a:pPr>
              <a:buFontTx/>
              <a:buChar char="-"/>
            </a:pPr>
            <a:r>
              <a:rPr lang="fr-FR" dirty="0"/>
              <a:t>Notre Header est maintenant ajouté tout en haut.</a:t>
            </a:r>
          </a:p>
        </p:txBody>
      </p:sp>
    </p:spTree>
    <p:extLst>
      <p:ext uri="{BB962C8B-B14F-4D97-AF65-F5344CB8AC3E}">
        <p14:creationId xmlns:p14="http://schemas.microsoft.com/office/powerpoint/2010/main" val="1985720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96A1E-9BED-4808-B9B9-A89B9A75FFFC}"/>
              </a:ext>
            </a:extLst>
          </p:cNvPr>
          <p:cNvSpPr>
            <a:spLocks noGrp="1"/>
          </p:cNvSpPr>
          <p:nvPr>
            <p:ph type="title"/>
          </p:nvPr>
        </p:nvSpPr>
        <p:spPr/>
        <p:txBody>
          <a:bodyPr/>
          <a:lstStyle/>
          <a:p>
            <a:pPr algn="ctr"/>
            <a:r>
              <a:rPr lang="fr-FR" dirty="0">
                <a:highlight>
                  <a:srgbClr val="FFFF00"/>
                </a:highlight>
              </a:rPr>
              <a:t>Dernière étape</a:t>
            </a:r>
          </a:p>
        </p:txBody>
      </p:sp>
      <p:sp>
        <p:nvSpPr>
          <p:cNvPr id="3" name="Espace réservé du contenu 2">
            <a:extLst>
              <a:ext uri="{FF2B5EF4-FFF2-40B4-BE49-F238E27FC236}">
                <a16:creationId xmlns:a16="http://schemas.microsoft.com/office/drawing/2014/main" id="{3409B76F-EC60-41A8-B097-61DE479B84F4}"/>
              </a:ext>
            </a:extLst>
          </p:cNvPr>
          <p:cNvSpPr>
            <a:spLocks noGrp="1"/>
          </p:cNvSpPr>
          <p:nvPr>
            <p:ph idx="1"/>
          </p:nvPr>
        </p:nvSpPr>
        <p:spPr/>
        <p:txBody>
          <a:bodyPr/>
          <a:lstStyle/>
          <a:p>
            <a:pPr marL="0" indent="0" algn="ctr">
              <a:buNone/>
            </a:pPr>
            <a:r>
              <a:rPr lang="fr-FR" dirty="0"/>
              <a:t>- </a:t>
            </a:r>
          </a:p>
          <a:p>
            <a:pPr marL="0" indent="0" algn="ctr">
              <a:buNone/>
            </a:pPr>
            <a:endParaRPr lang="fr-FR" dirty="0"/>
          </a:p>
          <a:p>
            <a:pPr marL="0" indent="0" algn="ctr">
              <a:buNone/>
            </a:pPr>
            <a:endParaRPr lang="fr-FR" dirty="0"/>
          </a:p>
          <a:p>
            <a:pPr marL="0" indent="0" algn="ctr">
              <a:buNone/>
            </a:pPr>
            <a:r>
              <a:rPr lang="fr-FR" dirty="0"/>
              <a:t>La dernière étape consiste à finaliser mes 3 composant soit: Projet, Biographie et Contact </a:t>
            </a:r>
          </a:p>
        </p:txBody>
      </p:sp>
    </p:spTree>
    <p:extLst>
      <p:ext uri="{BB962C8B-B14F-4D97-AF65-F5344CB8AC3E}">
        <p14:creationId xmlns:p14="http://schemas.microsoft.com/office/powerpoint/2010/main" val="226895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708E6-6653-4093-9D64-A29D41790C2D}"/>
              </a:ext>
            </a:extLst>
          </p:cNvPr>
          <p:cNvSpPr>
            <a:spLocks noGrp="1"/>
          </p:cNvSpPr>
          <p:nvPr>
            <p:ph type="title"/>
          </p:nvPr>
        </p:nvSpPr>
        <p:spPr>
          <a:xfrm>
            <a:off x="838200" y="2540767"/>
            <a:ext cx="10515600" cy="1325563"/>
          </a:xfrm>
        </p:spPr>
        <p:txBody>
          <a:bodyPr/>
          <a:lstStyle/>
          <a:p>
            <a:pPr algn="ctr"/>
            <a:r>
              <a:rPr lang="fr-FR" dirty="0">
                <a:highlight>
                  <a:srgbClr val="FFFF00"/>
                </a:highlight>
              </a:rPr>
              <a:t>Démarrage du Projet </a:t>
            </a:r>
          </a:p>
        </p:txBody>
      </p:sp>
    </p:spTree>
    <p:extLst>
      <p:ext uri="{BB962C8B-B14F-4D97-AF65-F5344CB8AC3E}">
        <p14:creationId xmlns:p14="http://schemas.microsoft.com/office/powerpoint/2010/main" val="2045904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59E1B15-0C17-44EE-B764-A399E091A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0262" y="725488"/>
            <a:ext cx="5451475" cy="5451475"/>
          </a:xfrm>
        </p:spPr>
      </p:pic>
    </p:spTree>
    <p:extLst>
      <p:ext uri="{BB962C8B-B14F-4D97-AF65-F5344CB8AC3E}">
        <p14:creationId xmlns:p14="http://schemas.microsoft.com/office/powerpoint/2010/main" val="85154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F3BBA-6287-4969-B20C-B3763336E4EF}"/>
              </a:ext>
            </a:extLst>
          </p:cNvPr>
          <p:cNvSpPr>
            <a:spLocks noGrp="1"/>
          </p:cNvSpPr>
          <p:nvPr>
            <p:ph type="title"/>
          </p:nvPr>
        </p:nvSpPr>
        <p:spPr/>
        <p:txBody>
          <a:bodyPr/>
          <a:lstStyle/>
          <a:p>
            <a:pPr algn="ctr"/>
            <a:r>
              <a:rPr lang="fr-FR" dirty="0">
                <a:highlight>
                  <a:srgbClr val="FFFF00"/>
                </a:highlight>
              </a:rPr>
              <a:t>Etape 1 : Le maquettage</a:t>
            </a:r>
          </a:p>
        </p:txBody>
      </p:sp>
      <p:sp>
        <p:nvSpPr>
          <p:cNvPr id="3" name="Espace réservé du contenu 2">
            <a:extLst>
              <a:ext uri="{FF2B5EF4-FFF2-40B4-BE49-F238E27FC236}">
                <a16:creationId xmlns:a16="http://schemas.microsoft.com/office/drawing/2014/main" id="{002D8EC5-B634-43A5-AEE6-A696875D1CE4}"/>
              </a:ext>
            </a:extLst>
          </p:cNvPr>
          <p:cNvSpPr>
            <a:spLocks noGrp="1"/>
          </p:cNvSpPr>
          <p:nvPr>
            <p:ph idx="1"/>
          </p:nvPr>
        </p:nvSpPr>
        <p:spPr/>
        <p:txBody>
          <a:bodyPr/>
          <a:lstStyle/>
          <a:p>
            <a:pPr marL="0" indent="0" algn="ctr">
              <a:buNone/>
            </a:pPr>
            <a:endParaRPr lang="fr-FR" dirty="0"/>
          </a:p>
          <a:p>
            <a:pPr marL="0" indent="0" algn="ctr">
              <a:buNone/>
            </a:pPr>
            <a:endParaRPr lang="fr-FR" dirty="0"/>
          </a:p>
          <a:p>
            <a:pPr marL="0" indent="0" algn="ctr">
              <a:buNone/>
            </a:pPr>
            <a:endParaRPr lang="fr-FR" dirty="0">
              <a:highlight>
                <a:srgbClr val="00FF00"/>
              </a:highlight>
            </a:endParaRPr>
          </a:p>
          <a:p>
            <a:pPr marL="0" indent="0" algn="ctr">
              <a:buNone/>
            </a:pPr>
            <a:r>
              <a:rPr lang="fr-FR" sz="4000" dirty="0">
                <a:highlight>
                  <a:srgbClr val="00FF00"/>
                </a:highlight>
              </a:rPr>
              <a:t>Pourquoi faire un prototype avant de développer un site web ou une application	</a:t>
            </a:r>
          </a:p>
        </p:txBody>
      </p:sp>
    </p:spTree>
    <p:extLst>
      <p:ext uri="{BB962C8B-B14F-4D97-AF65-F5344CB8AC3E}">
        <p14:creationId xmlns:p14="http://schemas.microsoft.com/office/powerpoint/2010/main" val="209798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B3B36-6612-4106-87DA-626B24BD1D2E}"/>
              </a:ext>
            </a:extLst>
          </p:cNvPr>
          <p:cNvSpPr>
            <a:spLocks noGrp="1"/>
          </p:cNvSpPr>
          <p:nvPr>
            <p:ph type="title"/>
          </p:nvPr>
        </p:nvSpPr>
        <p:spPr/>
        <p:txBody>
          <a:bodyPr/>
          <a:lstStyle/>
          <a:p>
            <a:pPr algn="ctr"/>
            <a:r>
              <a:rPr lang="fr-FR" dirty="0">
                <a:highlight>
                  <a:srgbClr val="FFFF00"/>
                </a:highlight>
              </a:rPr>
              <a:t>Qu’est ce qu’un prototype</a:t>
            </a:r>
          </a:p>
        </p:txBody>
      </p:sp>
      <p:sp>
        <p:nvSpPr>
          <p:cNvPr id="3" name="Espace réservé du contenu 2">
            <a:extLst>
              <a:ext uri="{FF2B5EF4-FFF2-40B4-BE49-F238E27FC236}">
                <a16:creationId xmlns:a16="http://schemas.microsoft.com/office/drawing/2014/main" id="{16C4A56F-0F87-4AEB-B8B0-45E49D5B1D66}"/>
              </a:ext>
            </a:extLst>
          </p:cNvPr>
          <p:cNvSpPr>
            <a:spLocks noGrp="1"/>
          </p:cNvSpPr>
          <p:nvPr>
            <p:ph idx="1"/>
          </p:nvPr>
        </p:nvSpPr>
        <p:spPr/>
        <p:txBody>
          <a:bodyPr/>
          <a:lstStyle/>
          <a:p>
            <a:pPr marL="0" indent="0" algn="ctr">
              <a:buNone/>
            </a:pPr>
            <a:endParaRPr lang="fr-FR" dirty="0"/>
          </a:p>
          <a:p>
            <a:pPr marL="0" indent="0" algn="ctr">
              <a:buNone/>
            </a:pPr>
            <a:endParaRPr lang="fr-FR" dirty="0"/>
          </a:p>
          <a:p>
            <a:pPr marL="0" indent="0" algn="ctr">
              <a:buNone/>
            </a:pPr>
            <a:endParaRPr lang="fr-FR" dirty="0"/>
          </a:p>
          <a:p>
            <a:pPr marL="0" indent="0" algn="ctr">
              <a:buNone/>
            </a:pPr>
            <a:r>
              <a:rPr lang="fr-FR" dirty="0"/>
              <a:t>Un prototype, pour faire simple c’est le premier exemplaire d’un produit industriel web. Cette méthode consiste à élaborer des prototypes de l’interface finale d’un site web ou  d’une application mobile.</a:t>
            </a:r>
          </a:p>
          <a:p>
            <a:pPr marL="0" indent="0">
              <a:buNone/>
            </a:pPr>
            <a:endParaRPr lang="fr-FR" dirty="0"/>
          </a:p>
        </p:txBody>
      </p:sp>
    </p:spTree>
    <p:extLst>
      <p:ext uri="{BB962C8B-B14F-4D97-AF65-F5344CB8AC3E}">
        <p14:creationId xmlns:p14="http://schemas.microsoft.com/office/powerpoint/2010/main" val="412220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B5025-533F-48AD-B4FF-65268F633316}"/>
              </a:ext>
            </a:extLst>
          </p:cNvPr>
          <p:cNvSpPr>
            <a:spLocks noGrp="1"/>
          </p:cNvSpPr>
          <p:nvPr>
            <p:ph type="title"/>
          </p:nvPr>
        </p:nvSpPr>
        <p:spPr/>
        <p:txBody>
          <a:bodyPr/>
          <a:lstStyle/>
          <a:p>
            <a:pPr algn="ctr"/>
            <a:r>
              <a:rPr lang="fr-FR" dirty="0">
                <a:highlight>
                  <a:srgbClr val="FFFF00"/>
                </a:highlight>
              </a:rPr>
              <a:t>Les différents types de prototypes</a:t>
            </a:r>
          </a:p>
        </p:txBody>
      </p:sp>
      <p:sp>
        <p:nvSpPr>
          <p:cNvPr id="3" name="Espace réservé du contenu 2">
            <a:extLst>
              <a:ext uri="{FF2B5EF4-FFF2-40B4-BE49-F238E27FC236}">
                <a16:creationId xmlns:a16="http://schemas.microsoft.com/office/drawing/2014/main" id="{6C27F522-829A-47F1-A56B-BE12F14C77C1}"/>
              </a:ext>
            </a:extLst>
          </p:cNvPr>
          <p:cNvSpPr>
            <a:spLocks noGrp="1"/>
          </p:cNvSpPr>
          <p:nvPr>
            <p:ph idx="1"/>
          </p:nvPr>
        </p:nvSpPr>
        <p:spPr/>
        <p:txBody>
          <a:bodyPr>
            <a:normAutofit/>
          </a:bodyPr>
          <a:lstStyle/>
          <a:p>
            <a:pPr>
              <a:buFontTx/>
              <a:buChar char="-"/>
            </a:pPr>
            <a:r>
              <a:rPr lang="fr-FR" sz="2000" dirty="0">
                <a:highlight>
                  <a:srgbClr val="00FFFF"/>
                </a:highlight>
              </a:rPr>
              <a:t>Le zoning</a:t>
            </a:r>
            <a:r>
              <a:rPr lang="fr-FR" sz="2000" dirty="0"/>
              <a:t>: c’est la méthode la moins élaboré, elle consiste à schématiser une page sous forme de blocs de contenu grossier afin de déterminer l’organisation de la page et de son contenu.</a:t>
            </a:r>
          </a:p>
          <a:p>
            <a:pPr>
              <a:buFontTx/>
              <a:buChar char="-"/>
            </a:pPr>
            <a:r>
              <a:rPr lang="fr-FR" sz="2000" dirty="0">
                <a:highlight>
                  <a:srgbClr val="00FFFF"/>
                </a:highlight>
              </a:rPr>
              <a:t>L’arborescence fonctionnelle</a:t>
            </a:r>
            <a:r>
              <a:rPr lang="fr-FR" sz="2000" dirty="0"/>
              <a:t>: il s’agit de représenter visuellement les imbrications et les connexions entres les différents gabarits de composants le support interactif, ce qui revient à en illustrer le fonctionnement.</a:t>
            </a:r>
          </a:p>
          <a:p>
            <a:pPr>
              <a:buFontTx/>
              <a:buChar char="-"/>
            </a:pPr>
            <a:r>
              <a:rPr lang="fr-FR" sz="2000" dirty="0">
                <a:highlight>
                  <a:srgbClr val="00FFFF"/>
                </a:highlight>
              </a:rPr>
              <a:t>Le wireframe</a:t>
            </a:r>
            <a:r>
              <a:rPr lang="fr-FR" sz="2000" dirty="0"/>
              <a:t>: se fait généralement après le zoning et permet d’intégrer le vrai contenu de la page afin de montrer les fonctions de celle-ci.</a:t>
            </a:r>
          </a:p>
          <a:p>
            <a:pPr>
              <a:buFontTx/>
              <a:buChar char="-"/>
            </a:pPr>
            <a:r>
              <a:rPr lang="fr-FR" sz="2000" dirty="0">
                <a:highlight>
                  <a:srgbClr val="00FFFF"/>
                </a:highlight>
              </a:rPr>
              <a:t>Le </a:t>
            </a:r>
            <a:r>
              <a:rPr lang="fr-FR" sz="2000" dirty="0" err="1">
                <a:highlight>
                  <a:srgbClr val="00FFFF"/>
                </a:highlight>
              </a:rPr>
              <a:t>mockup</a:t>
            </a:r>
            <a:r>
              <a:rPr lang="fr-FR" sz="2000" dirty="0"/>
              <a:t>: c’est tout simplement un wireframe transformé en page HTML. Il permet de se projeter, car une fois la page dynamique on peut naviguer entre les pages, tester des formulaires, etc…</a:t>
            </a:r>
          </a:p>
          <a:p>
            <a:pPr>
              <a:buFontTx/>
              <a:buChar char="-"/>
            </a:pPr>
            <a:r>
              <a:rPr lang="fr-FR" sz="2000" dirty="0">
                <a:highlight>
                  <a:srgbClr val="00FFFF"/>
                </a:highlight>
              </a:rPr>
              <a:t>Le prototype</a:t>
            </a:r>
            <a:r>
              <a:rPr lang="fr-FR" sz="2000" dirty="0"/>
              <a:t>: permet de se focaliser sur le fond en testant les fonctionnalités. Il permet de décider avec quelles technologies les informations seront affichées, quel langage il faudra utiliser.</a:t>
            </a:r>
          </a:p>
          <a:p>
            <a:pPr>
              <a:buFontTx/>
              <a:buChar char="-"/>
            </a:pPr>
            <a:r>
              <a:rPr lang="fr-FR" sz="2000" dirty="0">
                <a:highlight>
                  <a:srgbClr val="00FFFF"/>
                </a:highlight>
              </a:rPr>
              <a:t>La maquette</a:t>
            </a:r>
            <a:r>
              <a:rPr lang="fr-FR" sz="2000" dirty="0"/>
              <a:t>: c’est pareil que le </a:t>
            </a:r>
            <a:r>
              <a:rPr lang="fr-FR" sz="2000" dirty="0" err="1"/>
              <a:t>mockup</a:t>
            </a:r>
            <a:r>
              <a:rPr lang="fr-FR" sz="2000" dirty="0"/>
              <a:t> mais avec des couleurs.</a:t>
            </a:r>
          </a:p>
        </p:txBody>
      </p:sp>
    </p:spTree>
    <p:extLst>
      <p:ext uri="{BB962C8B-B14F-4D97-AF65-F5344CB8AC3E}">
        <p14:creationId xmlns:p14="http://schemas.microsoft.com/office/powerpoint/2010/main" val="257179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03BF14-9BC3-41A0-9293-7B0651CACA21}"/>
              </a:ext>
            </a:extLst>
          </p:cNvPr>
          <p:cNvSpPr>
            <a:spLocks noGrp="1"/>
          </p:cNvSpPr>
          <p:nvPr>
            <p:ph type="title"/>
          </p:nvPr>
        </p:nvSpPr>
        <p:spPr/>
        <p:txBody>
          <a:bodyPr/>
          <a:lstStyle/>
          <a:p>
            <a:pPr algn="ctr"/>
            <a:r>
              <a:rPr lang="fr-FR" dirty="0">
                <a:highlight>
                  <a:srgbClr val="FFFF00"/>
                </a:highlight>
              </a:rPr>
              <a:t>Pourquoi faire un prototype ?</a:t>
            </a:r>
          </a:p>
        </p:txBody>
      </p:sp>
      <p:sp>
        <p:nvSpPr>
          <p:cNvPr id="3" name="Espace réservé du contenu 2">
            <a:extLst>
              <a:ext uri="{FF2B5EF4-FFF2-40B4-BE49-F238E27FC236}">
                <a16:creationId xmlns:a16="http://schemas.microsoft.com/office/drawing/2014/main" id="{8B3D11B5-0690-4475-A951-A88A436BC682}"/>
              </a:ext>
            </a:extLst>
          </p:cNvPr>
          <p:cNvSpPr>
            <a:spLocks noGrp="1"/>
          </p:cNvSpPr>
          <p:nvPr>
            <p:ph idx="1"/>
          </p:nvPr>
        </p:nvSpPr>
        <p:spPr/>
        <p:txBody>
          <a:bodyPr/>
          <a:lstStyle/>
          <a:p>
            <a:pPr marL="0" indent="0" algn="ctr">
              <a:buNone/>
            </a:pPr>
            <a:endParaRPr lang="fr-FR" dirty="0"/>
          </a:p>
          <a:p>
            <a:pPr marL="0" indent="0" algn="ctr">
              <a:buNone/>
            </a:pPr>
            <a:endParaRPr lang="fr-FR" dirty="0"/>
          </a:p>
          <a:p>
            <a:pPr marL="0" indent="0" algn="ctr">
              <a:buNone/>
            </a:pPr>
            <a:r>
              <a:rPr lang="fr-FR" dirty="0"/>
              <a:t>Il est primordial de faire un prototype car celui-ci servira de base à la conception de notre site ou de notre application mobile.</a:t>
            </a:r>
          </a:p>
          <a:p>
            <a:pPr marL="0" indent="0" algn="ctr">
              <a:buNone/>
            </a:pPr>
            <a:r>
              <a:rPr lang="fr-FR" dirty="0"/>
              <a:t>Suivant le projet, il est parfois nécessaire de faire tester l’interface à des utilisateurs réels afin d’être sûr qu’elle est </a:t>
            </a:r>
            <a:r>
              <a:rPr lang="fr-FR" dirty="0">
                <a:highlight>
                  <a:srgbClr val="00FFFF"/>
                </a:highlight>
              </a:rPr>
              <a:t>user </a:t>
            </a:r>
            <a:r>
              <a:rPr lang="fr-FR" dirty="0" err="1">
                <a:highlight>
                  <a:srgbClr val="00FFFF"/>
                </a:highlight>
              </a:rPr>
              <a:t>friendly</a:t>
            </a:r>
            <a:r>
              <a:rPr lang="fr-FR" dirty="0"/>
              <a:t>, c’est-à-dire qu’elle est compréhensible, agréable et facile d’utilisation pour les utilisateurs.</a:t>
            </a:r>
          </a:p>
        </p:txBody>
      </p:sp>
    </p:spTree>
    <p:extLst>
      <p:ext uri="{BB962C8B-B14F-4D97-AF65-F5344CB8AC3E}">
        <p14:creationId xmlns:p14="http://schemas.microsoft.com/office/powerpoint/2010/main" val="290478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20032-5363-4A35-A747-E4752E365346}"/>
              </a:ext>
            </a:extLst>
          </p:cNvPr>
          <p:cNvSpPr>
            <a:spLocks noGrp="1"/>
          </p:cNvSpPr>
          <p:nvPr>
            <p:ph type="title"/>
          </p:nvPr>
        </p:nvSpPr>
        <p:spPr/>
        <p:txBody>
          <a:bodyPr/>
          <a:lstStyle/>
          <a:p>
            <a:pPr algn="ctr"/>
            <a:r>
              <a:rPr lang="fr-FR" dirty="0">
                <a:highlight>
                  <a:srgbClr val="FFFF00"/>
                </a:highlight>
              </a:rPr>
              <a:t>Les avantages du prototype sont multiples</a:t>
            </a:r>
          </a:p>
        </p:txBody>
      </p:sp>
      <p:sp>
        <p:nvSpPr>
          <p:cNvPr id="3" name="Espace réservé du contenu 2">
            <a:extLst>
              <a:ext uri="{FF2B5EF4-FFF2-40B4-BE49-F238E27FC236}">
                <a16:creationId xmlns:a16="http://schemas.microsoft.com/office/drawing/2014/main" id="{1C4FCD15-A720-4351-A3C0-1EE9E68B1956}"/>
              </a:ext>
            </a:extLst>
          </p:cNvPr>
          <p:cNvSpPr>
            <a:spLocks noGrp="1"/>
          </p:cNvSpPr>
          <p:nvPr>
            <p:ph idx="1"/>
          </p:nvPr>
        </p:nvSpPr>
        <p:spPr/>
        <p:txBody>
          <a:bodyPr/>
          <a:lstStyle/>
          <a:p>
            <a:pPr>
              <a:buFontTx/>
              <a:buChar char="-"/>
            </a:pPr>
            <a:r>
              <a:rPr lang="fr-FR" dirty="0"/>
              <a:t>Il favorise la définition du périmètre fonctionnel de notre projet.</a:t>
            </a:r>
          </a:p>
          <a:p>
            <a:pPr>
              <a:buFontTx/>
              <a:buChar char="-"/>
            </a:pPr>
            <a:r>
              <a:rPr lang="fr-FR" dirty="0"/>
              <a:t>Il permet de présenter aux utilisateurs une vraie interface sur laquelle ils vont pouvoir réagir.</a:t>
            </a:r>
          </a:p>
          <a:p>
            <a:pPr>
              <a:buFontTx/>
              <a:buChar char="-"/>
            </a:pPr>
            <a:r>
              <a:rPr lang="fr-FR" dirty="0"/>
              <a:t>Il permet de se concentrer sur le fond sans être distrait par la forme.</a:t>
            </a:r>
          </a:p>
          <a:p>
            <a:pPr>
              <a:buFontTx/>
              <a:buChar char="-"/>
            </a:pPr>
            <a:r>
              <a:rPr lang="fr-FR" dirty="0"/>
              <a:t>Il facilite l’évolution de l’interface proposée au départ, afin qu’elle corresponde le mieux possibles aux attentes et besoins des futurs utilisateurs.</a:t>
            </a:r>
          </a:p>
          <a:p>
            <a:pPr>
              <a:buFontTx/>
              <a:buChar char="-"/>
            </a:pPr>
            <a:r>
              <a:rPr lang="fr-FR" dirty="0"/>
              <a:t>Il permet de corriger ou valider des choix avant de commencer le développement technique.</a:t>
            </a:r>
          </a:p>
        </p:txBody>
      </p:sp>
    </p:spTree>
    <p:extLst>
      <p:ext uri="{BB962C8B-B14F-4D97-AF65-F5344CB8AC3E}">
        <p14:creationId xmlns:p14="http://schemas.microsoft.com/office/powerpoint/2010/main" val="32142585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2179</Words>
  <Application>Microsoft Office PowerPoint</Application>
  <PresentationFormat>Grand écran</PresentationFormat>
  <Paragraphs>196</Paragraphs>
  <Slides>40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Wingdings</vt:lpstr>
      <vt:lpstr>Thème Office</vt:lpstr>
      <vt:lpstr>Réaliser son portfolio REACT</vt:lpstr>
      <vt:lpstr>Spécifications fonctionnelles</vt:lpstr>
      <vt:lpstr>Spécification techniques</vt:lpstr>
      <vt:lpstr>Démarrage du Projet </vt:lpstr>
      <vt:lpstr>Etape 1 : Le maquettage</vt:lpstr>
      <vt:lpstr>Qu’est ce qu’un prototype</vt:lpstr>
      <vt:lpstr>Les différents types de prototypes</vt:lpstr>
      <vt:lpstr>Pourquoi faire un prototype ?</vt:lpstr>
      <vt:lpstr>Les avantages du prototype sont multiples</vt:lpstr>
      <vt:lpstr> https://github.com/Batiste-Blactot/portfolio/tree/master/public/wireframes </vt:lpstr>
      <vt:lpstr>https://github.com/Batiste-Blactot/portfolio/tree/master/public/Aborescence </vt:lpstr>
      <vt:lpstr>REACT</vt:lpstr>
      <vt:lpstr>Notions</vt:lpstr>
      <vt:lpstr>Le JSX</vt:lpstr>
      <vt:lpstr>Etape 2</vt:lpstr>
      <vt:lpstr>La structure</vt:lpstr>
      <vt:lpstr>Structure du site</vt:lpstr>
      <vt:lpstr>Notre composant</vt:lpstr>
      <vt:lpstr>Vérification du fonctionnement de l’application</vt:lpstr>
      <vt:lpstr>Construction des différents composant de notre site</vt:lpstr>
      <vt:lpstr>Récupération des fichiers composants</vt:lpstr>
      <vt:lpstr>Création de la barre de navigation</vt:lpstr>
      <vt:lpstr>Etape 3</vt:lpstr>
      <vt:lpstr>React Router Installation</vt:lpstr>
      <vt:lpstr>Mettre en place le système de navigation</vt:lpstr>
      <vt:lpstr>Rajouter dans la navbar le système de liens</vt:lpstr>
      <vt:lpstr>Etape 3</vt:lpstr>
      <vt:lpstr>Installer React Bootstrap</vt:lpstr>
      <vt:lpstr>Création de la navbar avec Bootstrap</vt:lpstr>
      <vt:lpstr>Intégrer les liens à la navbar en utilisant React Bootstrap router</vt:lpstr>
      <vt:lpstr>Etape 4</vt:lpstr>
      <vt:lpstr>Création de la page 404</vt:lpstr>
      <vt:lpstr>Création de la page 404 partie 2</vt:lpstr>
      <vt:lpstr>Etape 5</vt:lpstr>
      <vt:lpstr>Création d’un footer composant</vt:lpstr>
      <vt:lpstr>La petit bidouille du siècle pour caler notre footer en bas de page</vt:lpstr>
      <vt:lpstr>Etape 6</vt:lpstr>
      <vt:lpstr>Création du header</vt:lpstr>
      <vt:lpstr>Dernière étape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Réaliser son portfolio REACT</dc:title>
  <dc:creator>Batiste Blactot</dc:creator>
  <cp:lastModifiedBy>Batiste Blactot</cp:lastModifiedBy>
  <cp:revision>13</cp:revision>
  <dcterms:created xsi:type="dcterms:W3CDTF">2021-05-10T03:00:04Z</dcterms:created>
  <dcterms:modified xsi:type="dcterms:W3CDTF">2021-05-10T04:48:29Z</dcterms:modified>
</cp:coreProperties>
</file>