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9" r:id="rId11"/>
    <p:sldId id="267" r:id="rId12"/>
    <p:sldId id="266" r:id="rId13"/>
    <p:sldId id="265" r:id="rId14"/>
    <p:sldId id="268" r:id="rId15"/>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100" d="100"/>
          <a:sy n="100" d="100"/>
        </p:scale>
        <p:origin x="420" y="5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2C5D13-2FB0-47B2-B7AC-69D123DE640D}" type="datetimeFigureOut">
              <a:rPr lang="en-IN" smtClean="0"/>
              <a:pPr/>
              <a:t>01-01-2022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239766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105639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82477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71511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2134882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386613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305750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717879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19805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129615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368317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101777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28705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23365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74373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327022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2C5D13-2FB0-47B2-B7AC-69D123DE640D}" type="datetimeFigureOut">
              <a:rPr lang="en-IN" smtClean="0"/>
              <a:pPr/>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72C97-1CF1-40E7-B8CE-D76C08B0F299}" type="slidenum">
              <a:rPr lang="en-IN" smtClean="0"/>
              <a:pPr/>
              <a:t>‹#›</a:t>
            </a:fld>
            <a:endParaRPr lang="en-IN"/>
          </a:p>
        </p:txBody>
      </p:sp>
    </p:spTree>
    <p:extLst>
      <p:ext uri="{BB962C8B-B14F-4D97-AF65-F5344CB8AC3E}">
        <p14:creationId xmlns:p14="http://schemas.microsoft.com/office/powerpoint/2010/main" xmlns="" val="187259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2C5D13-2FB0-47B2-B7AC-69D123DE640D}" type="datetimeFigureOut">
              <a:rPr lang="en-IN" smtClean="0"/>
              <a:pPr/>
              <a:t>01-01-2022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772C97-1CF1-40E7-B8CE-D76C08B0F299}" type="slidenum">
              <a:rPr lang="en-IN" smtClean="0"/>
              <a:pPr/>
              <a:t>‹#›</a:t>
            </a:fld>
            <a:endParaRPr lang="en-IN"/>
          </a:p>
        </p:txBody>
      </p:sp>
      <p:graphicFrame>
        <p:nvGraphicFramePr>
          <p:cNvPr id="48" name="Object 47" hidden="1">
            <a:extLst>
              <a:ext uri="{FF2B5EF4-FFF2-40B4-BE49-F238E27FC236}">
                <a16:creationId xmlns:a16="http://schemas.microsoft.com/office/drawing/2014/main" xmlns="" id="{515D130C-21AE-4789-9485-447752FE2774}"/>
              </a:ext>
            </a:extLst>
          </p:cNvPr>
          <p:cNvGraphicFramePr>
            <a:graphicFrameLocks noChangeAspect="1"/>
          </p:cNvGraphicFramePr>
          <p:nvPr userDrawn="1">
            <p:custDataLst>
              <p:tags r:id="rId20"/>
            </p:custDataLst>
            <p:extLst>
              <p:ext uri="{D42A27DB-BD31-4B8C-83A1-F6EECF244321}">
                <p14:modId xmlns:p14="http://schemas.microsoft.com/office/powerpoint/2010/main" xmlns="" val="498705149"/>
              </p:ext>
            </p:extLst>
          </p:nvPr>
        </p:nvGraphicFramePr>
        <p:xfrm>
          <a:off x="1588" y="1588"/>
          <a:ext cx="1588" cy="1588"/>
        </p:xfrm>
        <a:graphic>
          <a:graphicData uri="http://schemas.openxmlformats.org/presentationml/2006/ole">
            <p:oleObj spid="_x0000_s1027" name="think-cell Slide" r:id="rId22" imgW="360" imgH="360" progId="">
              <p:embed/>
            </p:oleObj>
          </a:graphicData>
        </a:graphic>
      </p:graphicFrame>
    </p:spTree>
    <p:extLst>
      <p:ext uri="{BB962C8B-B14F-4D97-AF65-F5344CB8AC3E}">
        <p14:creationId xmlns:p14="http://schemas.microsoft.com/office/powerpoint/2010/main" xmlns="" val="11644519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5.png"/><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C0814EE7-8BB1-4D41-AE12-03F67F0FE66D}"/>
              </a:ext>
            </a:extLst>
          </p:cNvPr>
          <p:cNvGraphicFramePr>
            <a:graphicFrameLocks noChangeAspect="1"/>
          </p:cNvGraphicFramePr>
          <p:nvPr>
            <p:custDataLst>
              <p:tags r:id="rId2"/>
            </p:custDataLst>
            <p:extLst>
              <p:ext uri="{D42A27DB-BD31-4B8C-83A1-F6EECF244321}">
                <p14:modId xmlns:p14="http://schemas.microsoft.com/office/powerpoint/2010/main" xmlns="" val="2386000903"/>
              </p:ext>
            </p:extLst>
          </p:nvPr>
        </p:nvGraphicFramePr>
        <p:xfrm>
          <a:off x="1588" y="1588"/>
          <a:ext cx="1588" cy="1588"/>
        </p:xfrm>
        <a:graphic>
          <a:graphicData uri="http://schemas.openxmlformats.org/presentationml/2006/ole">
            <p:oleObj spid="_x0000_s2051" name="think-cell Slide" r:id="rId4" imgW="360" imgH="360" progId="">
              <p:embed/>
            </p:oleObj>
          </a:graphicData>
        </a:graphic>
      </p:graphicFrame>
      <p:sp>
        <p:nvSpPr>
          <p:cNvPr id="2" name="Title 1">
            <a:extLst>
              <a:ext uri="{FF2B5EF4-FFF2-40B4-BE49-F238E27FC236}">
                <a16:creationId xmlns:a16="http://schemas.microsoft.com/office/drawing/2014/main" xmlns="" id="{9D7A7333-A5F8-4BF6-8A62-9C9EF7A4C801}"/>
              </a:ext>
            </a:extLst>
          </p:cNvPr>
          <p:cNvSpPr>
            <a:spLocks noGrp="1"/>
          </p:cNvSpPr>
          <p:nvPr>
            <p:ph type="ctrTitle"/>
          </p:nvPr>
        </p:nvSpPr>
        <p:spPr>
          <a:xfrm>
            <a:off x="3215729" y="1764407"/>
            <a:ext cx="5760846" cy="2310312"/>
          </a:xfrm>
        </p:spPr>
        <p:txBody>
          <a:bodyPr vert="horz">
            <a:normAutofit/>
          </a:bodyPr>
          <a:lstStyle/>
          <a:p>
            <a:r>
              <a:rPr lang="en-IN" sz="5200" dirty="0">
                <a:solidFill>
                  <a:schemeClr val="tx2"/>
                </a:solidFill>
              </a:rPr>
              <a:t>COMPUTER PROJECT(PYTHON)</a:t>
            </a:r>
          </a:p>
        </p:txBody>
      </p:sp>
      <p:sp>
        <p:nvSpPr>
          <p:cNvPr id="3" name="Subtitle 2">
            <a:extLst>
              <a:ext uri="{FF2B5EF4-FFF2-40B4-BE49-F238E27FC236}">
                <a16:creationId xmlns:a16="http://schemas.microsoft.com/office/drawing/2014/main" xmlns="" id="{A0E69802-9EFA-4A9E-B4BD-D3962360541D}"/>
              </a:ext>
            </a:extLst>
          </p:cNvPr>
          <p:cNvSpPr>
            <a:spLocks noGrp="1"/>
          </p:cNvSpPr>
          <p:nvPr>
            <p:ph type="subTitle" idx="1"/>
          </p:nvPr>
        </p:nvSpPr>
        <p:spPr>
          <a:xfrm>
            <a:off x="4297981" y="4051725"/>
            <a:ext cx="5760846" cy="1739475"/>
          </a:xfrm>
        </p:spPr>
        <p:txBody>
          <a:bodyPr>
            <a:noAutofit/>
          </a:bodyPr>
          <a:lstStyle/>
          <a:p>
            <a:pPr algn="r"/>
            <a:r>
              <a:rPr lang="en-IN" dirty="0">
                <a:solidFill>
                  <a:schemeClr val="tx2"/>
                </a:solidFill>
              </a:rPr>
              <a:t>-Project by,</a:t>
            </a:r>
          </a:p>
          <a:p>
            <a:pPr algn="r"/>
            <a:r>
              <a:rPr lang="en-IN" dirty="0" err="1">
                <a:solidFill>
                  <a:schemeClr val="tx2"/>
                </a:solidFill>
              </a:rPr>
              <a:t>Sriram.S</a:t>
            </a:r>
            <a:endParaRPr lang="en-IN" dirty="0">
              <a:solidFill>
                <a:schemeClr val="tx2"/>
              </a:solidFill>
            </a:endParaRPr>
          </a:p>
          <a:p>
            <a:pPr algn="r"/>
            <a:r>
              <a:rPr lang="en-IN" dirty="0" err="1">
                <a:solidFill>
                  <a:schemeClr val="tx2"/>
                </a:solidFill>
              </a:rPr>
              <a:t>Arun.A</a:t>
            </a:r>
            <a:endParaRPr lang="en-IN" dirty="0">
              <a:solidFill>
                <a:schemeClr val="tx2"/>
              </a:solidFill>
            </a:endParaRPr>
          </a:p>
          <a:p>
            <a:pPr algn="r"/>
            <a:r>
              <a:rPr lang="en-IN" dirty="0" err="1">
                <a:solidFill>
                  <a:schemeClr val="tx2"/>
                </a:solidFill>
              </a:rPr>
              <a:t>Jenix</a:t>
            </a:r>
            <a:r>
              <a:rPr lang="en-IN" dirty="0">
                <a:solidFill>
                  <a:schemeClr val="tx2"/>
                </a:solidFill>
              </a:rPr>
              <a:t> Andrew</a:t>
            </a:r>
          </a:p>
        </p:txBody>
      </p:sp>
    </p:spTree>
    <p:extLst>
      <p:ext uri="{BB962C8B-B14F-4D97-AF65-F5344CB8AC3E}">
        <p14:creationId xmlns:p14="http://schemas.microsoft.com/office/powerpoint/2010/main" xmlns="" val="205373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6391F75-83E3-4570-87AD-3C63A6E76CC5}"/>
              </a:ext>
            </a:extLst>
          </p:cNvPr>
          <p:cNvGraphicFramePr>
            <a:graphicFrameLocks noChangeAspect="1"/>
          </p:cNvGraphicFramePr>
          <p:nvPr>
            <p:custDataLst>
              <p:tags r:id="rId2"/>
            </p:custDataLst>
            <p:extLst>
              <p:ext uri="{D42A27DB-BD31-4B8C-83A1-F6EECF244321}">
                <p14:modId xmlns:p14="http://schemas.microsoft.com/office/powerpoint/2010/main" xmlns="" val="2466718980"/>
              </p:ext>
            </p:extLst>
          </p:nvPr>
        </p:nvGraphicFramePr>
        <p:xfrm>
          <a:off x="1588" y="1588"/>
          <a:ext cx="1588" cy="1588"/>
        </p:xfrm>
        <a:graphic>
          <a:graphicData uri="http://schemas.openxmlformats.org/presentationml/2006/ole">
            <p:oleObj spid="_x0000_s15362" name="think-cell Slide" r:id="rId4" imgW="360" imgH="360" progId="">
              <p:embed/>
            </p:oleObj>
          </a:graphicData>
        </a:graphic>
      </p:graphicFrame>
      <p:sp>
        <p:nvSpPr>
          <p:cNvPr id="2" name="Title 1">
            <a:extLst>
              <a:ext uri="{FF2B5EF4-FFF2-40B4-BE49-F238E27FC236}">
                <a16:creationId xmlns:a16="http://schemas.microsoft.com/office/drawing/2014/main" xmlns="" id="{4BD6347D-49D4-4860-9CF6-CB8677DA58E2}"/>
              </a:ext>
            </a:extLst>
          </p:cNvPr>
          <p:cNvSpPr>
            <a:spLocks noGrp="1"/>
          </p:cNvSpPr>
          <p:nvPr>
            <p:ph type="title"/>
          </p:nvPr>
        </p:nvSpPr>
        <p:spPr/>
        <p:txBody>
          <a:bodyPr vert="horz"/>
          <a:lstStyle/>
          <a:p>
            <a:r>
              <a:rPr lang="en-IN" dirty="0"/>
              <a:t>flowchart</a:t>
            </a:r>
          </a:p>
        </p:txBody>
      </p:sp>
      <p:pic>
        <p:nvPicPr>
          <p:cNvPr id="15363" name="Picture 3"/>
          <p:cNvPicPr>
            <a:picLocks noGrp="1" noChangeAspect="1" noChangeArrowheads="1"/>
          </p:cNvPicPr>
          <p:nvPr>
            <p:ph idx="1"/>
          </p:nvPr>
        </p:nvPicPr>
        <p:blipFill>
          <a:blip r:embed="rId5"/>
          <a:srcRect/>
          <a:stretch>
            <a:fillRect/>
          </a:stretch>
        </p:blipFill>
        <p:spPr bwMode="auto">
          <a:xfrm>
            <a:off x="2819401" y="1781175"/>
            <a:ext cx="5133974" cy="4010025"/>
          </a:xfrm>
          <a:prstGeom prst="rect">
            <a:avLst/>
          </a:prstGeom>
          <a:noFill/>
          <a:ln w="9525">
            <a:noFill/>
            <a:miter lim="800000"/>
            <a:headEnd/>
            <a:tailEnd/>
          </a:ln>
          <a:effectLst/>
        </p:spPr>
      </p:pic>
    </p:spTree>
    <p:extLst>
      <p:ext uri="{BB962C8B-B14F-4D97-AF65-F5344CB8AC3E}">
        <p14:creationId xmlns:p14="http://schemas.microsoft.com/office/powerpoint/2010/main" xmlns="" val="403393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EB55D684-3D46-4DF8-9FE6-3EE2175BFA76}"/>
              </a:ext>
            </a:extLst>
          </p:cNvPr>
          <p:cNvGraphicFramePr>
            <a:graphicFrameLocks noChangeAspect="1"/>
          </p:cNvGraphicFramePr>
          <p:nvPr>
            <p:custDataLst>
              <p:tags r:id="rId2"/>
            </p:custDataLst>
            <p:extLst>
              <p:ext uri="{D42A27DB-BD31-4B8C-83A1-F6EECF244321}">
                <p14:modId xmlns:p14="http://schemas.microsoft.com/office/powerpoint/2010/main" xmlns="" val="1108726367"/>
              </p:ext>
            </p:extLst>
          </p:nvPr>
        </p:nvGraphicFramePr>
        <p:xfrm>
          <a:off x="1588" y="1588"/>
          <a:ext cx="1588" cy="1588"/>
        </p:xfrm>
        <a:graphic>
          <a:graphicData uri="http://schemas.openxmlformats.org/presentationml/2006/ole">
            <p:oleObj spid="_x0000_s9219" name="think-cell Slide" r:id="rId4" imgW="360" imgH="360" progId="">
              <p:embed/>
            </p:oleObj>
          </a:graphicData>
        </a:graphic>
      </p:graphicFrame>
      <p:sp>
        <p:nvSpPr>
          <p:cNvPr id="2" name="Title 1">
            <a:extLst>
              <a:ext uri="{FF2B5EF4-FFF2-40B4-BE49-F238E27FC236}">
                <a16:creationId xmlns:a16="http://schemas.microsoft.com/office/drawing/2014/main" xmlns="" id="{B0FA9328-914F-4472-B293-35E73B93C501}"/>
              </a:ext>
            </a:extLst>
          </p:cNvPr>
          <p:cNvSpPr>
            <a:spLocks noGrp="1"/>
          </p:cNvSpPr>
          <p:nvPr>
            <p:ph type="title"/>
          </p:nvPr>
        </p:nvSpPr>
        <p:spPr>
          <a:xfrm>
            <a:off x="1141412" y="0"/>
            <a:ext cx="9905998" cy="1478570"/>
          </a:xfrm>
        </p:spPr>
        <p:txBody>
          <a:bodyPr vert="horz"/>
          <a:lstStyle/>
          <a:p>
            <a:r>
              <a:rPr lang="en-IN" dirty="0"/>
              <a:t>Program </a:t>
            </a:r>
          </a:p>
        </p:txBody>
      </p:sp>
      <p:sp>
        <p:nvSpPr>
          <p:cNvPr id="3" name="Content Placeholder 2">
            <a:extLst>
              <a:ext uri="{FF2B5EF4-FFF2-40B4-BE49-F238E27FC236}">
                <a16:creationId xmlns:a16="http://schemas.microsoft.com/office/drawing/2014/main" xmlns="" id="{007B40FE-9969-4DE2-B86F-5636E418F7D0}"/>
              </a:ext>
            </a:extLst>
          </p:cNvPr>
          <p:cNvSpPr>
            <a:spLocks noGrp="1"/>
          </p:cNvSpPr>
          <p:nvPr>
            <p:ph idx="1"/>
          </p:nvPr>
        </p:nvSpPr>
        <p:spPr>
          <a:xfrm>
            <a:off x="1141411" y="1246613"/>
            <a:ext cx="9905999" cy="4541457"/>
          </a:xfrm>
        </p:spPr>
        <p:txBody>
          <a:bodyPr>
            <a:noAutofit/>
          </a:bodyPr>
          <a:lstStyle/>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def add(P,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 This function is used for adding two numbers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return P +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def subtract(P,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 This function is used for subtracting two numbers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return P -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def multiply(P,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 This function is used for multiplying two numbers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return P *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def divide(P, Q):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 This function is used for dividing two numbers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return P / Q    </a:t>
            </a:r>
          </a:p>
          <a:p>
            <a:pPr marL="0" indent="0">
              <a:lnSpc>
                <a:spcPct val="107000"/>
              </a:lnSpc>
              <a:spcAft>
                <a:spcPts val="800"/>
              </a:spcAft>
              <a:buNone/>
            </a:pPr>
            <a:endParaRPr lang="en-IN" sz="1400" b="1" dirty="0">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80611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E7799BF-E5BC-4409-8305-848EB7B4D9EB}"/>
              </a:ext>
            </a:extLst>
          </p:cNvPr>
          <p:cNvGraphicFramePr>
            <a:graphicFrameLocks noChangeAspect="1"/>
          </p:cNvGraphicFramePr>
          <p:nvPr>
            <p:custDataLst>
              <p:tags r:id="rId2"/>
            </p:custDataLst>
            <p:extLst>
              <p:ext uri="{D42A27DB-BD31-4B8C-83A1-F6EECF244321}">
                <p14:modId xmlns:p14="http://schemas.microsoft.com/office/powerpoint/2010/main" xmlns="" val="3109250730"/>
              </p:ext>
            </p:extLst>
          </p:nvPr>
        </p:nvGraphicFramePr>
        <p:xfrm>
          <a:off x="1588" y="1588"/>
          <a:ext cx="1588" cy="1588"/>
        </p:xfrm>
        <a:graphic>
          <a:graphicData uri="http://schemas.openxmlformats.org/presentationml/2006/ole">
            <p:oleObj spid="_x0000_s10243" name="think-cell Slide" r:id="rId4" imgW="360" imgH="360" progId="">
              <p:embed/>
            </p:oleObj>
          </a:graphicData>
        </a:graphic>
      </p:graphicFrame>
      <p:sp>
        <p:nvSpPr>
          <p:cNvPr id="3" name="Content Placeholder 2">
            <a:extLst>
              <a:ext uri="{FF2B5EF4-FFF2-40B4-BE49-F238E27FC236}">
                <a16:creationId xmlns:a16="http://schemas.microsoft.com/office/drawing/2014/main" xmlns="" id="{E89FDADE-3292-43FE-B676-043483841D3B}"/>
              </a:ext>
            </a:extLst>
          </p:cNvPr>
          <p:cNvSpPr>
            <a:spLocks noGrp="1"/>
          </p:cNvSpPr>
          <p:nvPr>
            <p:ph idx="1"/>
          </p:nvPr>
        </p:nvSpPr>
        <p:spPr>
          <a:xfrm>
            <a:off x="1143000" y="1335871"/>
            <a:ext cx="9905999" cy="4186258"/>
          </a:xfrm>
        </p:spPr>
        <p:txBody>
          <a:bodyPr>
            <a:noAutofit/>
          </a:bodyPr>
          <a:lstStyle/>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Now we will take inputs from the user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print ("Please select the operation.")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print ("a. Add")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print ("s. Subtract")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print ("m. Multiply")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print ("d. Divide")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while True: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choice = input("Please enter choice (a/ s/ m/ d): ")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x = int (input ("Please enter the first number: "))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y = int (input ("Please enter the second number: "))</a:t>
            </a:r>
          </a:p>
        </p:txBody>
      </p:sp>
    </p:spTree>
    <p:extLst>
      <p:ext uri="{BB962C8B-B14F-4D97-AF65-F5344CB8AC3E}">
        <p14:creationId xmlns:p14="http://schemas.microsoft.com/office/powerpoint/2010/main" xmlns="" val="37091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37FFCC4-DF01-42E0-8148-CC5DBBC81CB0}"/>
              </a:ext>
            </a:extLst>
          </p:cNvPr>
          <p:cNvGraphicFramePr>
            <a:graphicFrameLocks noChangeAspect="1"/>
          </p:cNvGraphicFramePr>
          <p:nvPr>
            <p:custDataLst>
              <p:tags r:id="rId2"/>
            </p:custDataLst>
            <p:extLst>
              <p:ext uri="{D42A27DB-BD31-4B8C-83A1-F6EECF244321}">
                <p14:modId xmlns:p14="http://schemas.microsoft.com/office/powerpoint/2010/main" xmlns="" val="4268843214"/>
              </p:ext>
            </p:extLst>
          </p:nvPr>
        </p:nvGraphicFramePr>
        <p:xfrm>
          <a:off x="1588" y="1588"/>
          <a:ext cx="1588" cy="1588"/>
        </p:xfrm>
        <a:graphic>
          <a:graphicData uri="http://schemas.openxmlformats.org/presentationml/2006/ole">
            <p:oleObj spid="_x0000_s11267" name="think-cell Slide" r:id="rId4" imgW="360" imgH="360" progId="">
              <p:embed/>
            </p:oleObj>
          </a:graphicData>
        </a:graphic>
      </p:graphicFrame>
      <p:sp>
        <p:nvSpPr>
          <p:cNvPr id="3" name="Content Placeholder 2">
            <a:extLst>
              <a:ext uri="{FF2B5EF4-FFF2-40B4-BE49-F238E27FC236}">
                <a16:creationId xmlns:a16="http://schemas.microsoft.com/office/drawing/2014/main" xmlns="" id="{9C76FB2A-8120-4D94-BF25-EF748D246495}"/>
              </a:ext>
            </a:extLst>
          </p:cNvPr>
          <p:cNvSpPr>
            <a:spLocks noGrp="1"/>
          </p:cNvSpPr>
          <p:nvPr>
            <p:ph idx="1"/>
          </p:nvPr>
        </p:nvSpPr>
        <p:spPr>
          <a:xfrm>
            <a:off x="1002516" y="1219340"/>
            <a:ext cx="9905999" cy="3541714"/>
          </a:xfrm>
        </p:spPr>
        <p:txBody>
          <a:bodyPr>
            <a:noAutofit/>
          </a:bodyPr>
          <a:lstStyle/>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if choice == 'a':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print (x, " + ", y, " = ", add(x, y))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6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600" b="1" dirty="0">
                <a:effectLst/>
                <a:latin typeface="Constantia" panose="02030602050306030303" pitchFamily="18" charset="0"/>
                <a:ea typeface="Calibri" panose="020F0502020204030204" pitchFamily="34" charset="0"/>
                <a:cs typeface="Times New Roman" panose="02020603050405020304" pitchFamily="18" charset="0"/>
              </a:rPr>
              <a:t> choice == 's':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print (x, " - ", y, " = ", subtract(x, y))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6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600" b="1" dirty="0">
                <a:effectLst/>
                <a:latin typeface="Constantia" panose="02030602050306030303" pitchFamily="18" charset="0"/>
                <a:ea typeface="Calibri" panose="020F0502020204030204" pitchFamily="34" charset="0"/>
                <a:cs typeface="Times New Roman" panose="02020603050405020304" pitchFamily="18" charset="0"/>
              </a:rPr>
              <a:t> choice == 'm':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print (x, " * ", y, " = ", multiply(x, y))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6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600" b="1" dirty="0">
                <a:effectLst/>
                <a:latin typeface="Constantia" panose="02030602050306030303" pitchFamily="18" charset="0"/>
                <a:ea typeface="Calibri" panose="020F0502020204030204" pitchFamily="34" charset="0"/>
                <a:cs typeface="Times New Roman" panose="02020603050405020304" pitchFamily="18" charset="0"/>
              </a:rPr>
              <a:t> choice == 'd':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print (x, " / ", y, " = ", divide(x, y))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else:    </a:t>
            </a:r>
          </a:p>
          <a:p>
            <a:pPr marL="0" indent="0">
              <a:lnSpc>
                <a:spcPct val="107000"/>
              </a:lnSpc>
              <a:spcAft>
                <a:spcPts val="800"/>
              </a:spcAft>
              <a:buNone/>
            </a:pPr>
            <a:r>
              <a:rPr lang="en-IN" sz="1600" b="1" dirty="0">
                <a:effectLst/>
                <a:latin typeface="Constantia" panose="02030602050306030303" pitchFamily="18" charset="0"/>
                <a:ea typeface="Calibri" panose="020F0502020204030204" pitchFamily="34" charset="0"/>
                <a:cs typeface="Times New Roman" panose="02020603050405020304" pitchFamily="18" charset="0"/>
              </a:rPr>
              <a:t>        print ("This is an invalid input")   </a:t>
            </a:r>
            <a:endParaRPr lang="en-IN" sz="1600" b="1" dirty="0">
              <a:latin typeface="Constantia" panose="02030602050306030303" pitchFamily="18" charset="0"/>
            </a:endParaRPr>
          </a:p>
        </p:txBody>
      </p:sp>
    </p:spTree>
    <p:extLst>
      <p:ext uri="{BB962C8B-B14F-4D97-AF65-F5344CB8AC3E}">
        <p14:creationId xmlns:p14="http://schemas.microsoft.com/office/powerpoint/2010/main" xmlns="" val="429477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6E41965-A5AE-44BE-B6B8-0C4FD21B8931}"/>
              </a:ext>
            </a:extLst>
          </p:cNvPr>
          <p:cNvGraphicFramePr>
            <a:graphicFrameLocks noChangeAspect="1"/>
          </p:cNvGraphicFramePr>
          <p:nvPr>
            <p:custDataLst>
              <p:tags r:id="rId2"/>
            </p:custDataLst>
            <p:extLst>
              <p:ext uri="{D42A27DB-BD31-4B8C-83A1-F6EECF244321}">
                <p14:modId xmlns:p14="http://schemas.microsoft.com/office/powerpoint/2010/main" xmlns="" val="1307924599"/>
              </p:ext>
            </p:extLst>
          </p:nvPr>
        </p:nvGraphicFramePr>
        <p:xfrm>
          <a:off x="1588" y="1588"/>
          <a:ext cx="1588" cy="1588"/>
        </p:xfrm>
        <a:graphic>
          <a:graphicData uri="http://schemas.openxmlformats.org/presentationml/2006/ole">
            <p:oleObj spid="_x0000_s12291" name="think-cell Slide" r:id="rId4" imgW="360" imgH="360" progId="">
              <p:embed/>
            </p:oleObj>
          </a:graphicData>
        </a:graphic>
      </p:graphicFrame>
      <p:sp>
        <p:nvSpPr>
          <p:cNvPr id="2" name="Title 1">
            <a:extLst>
              <a:ext uri="{FF2B5EF4-FFF2-40B4-BE49-F238E27FC236}">
                <a16:creationId xmlns:a16="http://schemas.microsoft.com/office/drawing/2014/main" xmlns="" id="{61110BB4-5C6F-45D3-A09C-B9F88BBF982D}"/>
              </a:ext>
            </a:extLst>
          </p:cNvPr>
          <p:cNvSpPr>
            <a:spLocks noGrp="1"/>
          </p:cNvSpPr>
          <p:nvPr>
            <p:ph type="title"/>
          </p:nvPr>
        </p:nvSpPr>
        <p:spPr/>
        <p:txBody>
          <a:bodyPr vert="horz"/>
          <a:lstStyle/>
          <a:p>
            <a:r>
              <a:rPr lang="en-IN" dirty="0"/>
              <a:t>Output:</a:t>
            </a:r>
          </a:p>
        </p:txBody>
      </p:sp>
      <p:pic>
        <p:nvPicPr>
          <p:cNvPr id="6" name="Content Placeholder 5" descr="A screenshot of a computer&#10;&#10;Description automatically generated">
            <a:extLst>
              <a:ext uri="{FF2B5EF4-FFF2-40B4-BE49-F238E27FC236}">
                <a16:creationId xmlns:a16="http://schemas.microsoft.com/office/drawing/2014/main" xmlns="" id="{2D575B62-D3DA-4F78-8E08-154C480557DB}"/>
              </a:ext>
            </a:extLst>
          </p:cNvPr>
          <p:cNvPicPr>
            <a:picLocks noGrp="1" noChangeAspect="1"/>
          </p:cNvPicPr>
          <p:nvPr>
            <p:ph idx="1"/>
          </p:nvPr>
        </p:nvPicPr>
        <p:blipFill rotWithShape="1">
          <a:blip r:embed="rId5">
            <a:extLst>
              <a:ext uri="{28A0092B-C50C-407E-A947-70E740481C1C}">
                <a14:useLocalDpi xmlns:a14="http://schemas.microsoft.com/office/drawing/2010/main" xmlns="" val="0"/>
              </a:ext>
            </a:extLst>
          </a:blip>
          <a:srcRect l="51487" t="27953" r="25300" b="27070"/>
          <a:stretch/>
        </p:blipFill>
        <p:spPr>
          <a:xfrm>
            <a:off x="2612020" y="1975658"/>
            <a:ext cx="4263342" cy="4263824"/>
          </a:xfrm>
        </p:spPr>
      </p:pic>
    </p:spTree>
    <p:extLst>
      <p:ext uri="{BB962C8B-B14F-4D97-AF65-F5344CB8AC3E}">
        <p14:creationId xmlns:p14="http://schemas.microsoft.com/office/powerpoint/2010/main" xmlns="" val="291268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C3AB393-7625-4864-99C3-88C331310BDA}"/>
              </a:ext>
            </a:extLst>
          </p:cNvPr>
          <p:cNvGraphicFramePr>
            <a:graphicFrameLocks noChangeAspect="1"/>
          </p:cNvGraphicFramePr>
          <p:nvPr>
            <p:custDataLst>
              <p:tags r:id="rId2"/>
            </p:custDataLst>
            <p:extLst>
              <p:ext uri="{D42A27DB-BD31-4B8C-83A1-F6EECF244321}">
                <p14:modId xmlns:p14="http://schemas.microsoft.com/office/powerpoint/2010/main" xmlns="" val="1958985957"/>
              </p:ext>
            </p:extLst>
          </p:nvPr>
        </p:nvGraphicFramePr>
        <p:xfrm>
          <a:off x="1588" y="1588"/>
          <a:ext cx="1588" cy="1588"/>
        </p:xfrm>
        <a:graphic>
          <a:graphicData uri="http://schemas.openxmlformats.org/presentationml/2006/ole">
            <p:oleObj spid="_x0000_s3075" name="think-cell Slide" r:id="rId4" imgW="360" imgH="360" progId="">
              <p:embed/>
            </p:oleObj>
          </a:graphicData>
        </a:graphic>
      </p:graphicFrame>
      <p:sp>
        <p:nvSpPr>
          <p:cNvPr id="2" name="Title 1">
            <a:extLst>
              <a:ext uri="{FF2B5EF4-FFF2-40B4-BE49-F238E27FC236}">
                <a16:creationId xmlns:a16="http://schemas.microsoft.com/office/drawing/2014/main" xmlns="" id="{262530F5-6153-4743-A8C0-FC23184763DB}"/>
              </a:ext>
            </a:extLst>
          </p:cNvPr>
          <p:cNvSpPr>
            <a:spLocks noGrp="1"/>
          </p:cNvSpPr>
          <p:nvPr>
            <p:ph type="title"/>
          </p:nvPr>
        </p:nvSpPr>
        <p:spPr/>
        <p:txBody>
          <a:bodyPr vert="horz"/>
          <a:lstStyle/>
          <a:p>
            <a:r>
              <a:rPr lang="en-IN" dirty="0"/>
              <a:t>Contents</a:t>
            </a:r>
          </a:p>
        </p:txBody>
      </p:sp>
      <p:sp>
        <p:nvSpPr>
          <p:cNvPr id="3" name="Content Placeholder 2">
            <a:extLst>
              <a:ext uri="{FF2B5EF4-FFF2-40B4-BE49-F238E27FC236}">
                <a16:creationId xmlns:a16="http://schemas.microsoft.com/office/drawing/2014/main" xmlns="" id="{CAA2F514-3FBB-4115-A9E2-12E425B82451}"/>
              </a:ext>
            </a:extLst>
          </p:cNvPr>
          <p:cNvSpPr>
            <a:spLocks noGrp="1"/>
          </p:cNvSpPr>
          <p:nvPr>
            <p:ph idx="1"/>
          </p:nvPr>
        </p:nvSpPr>
        <p:spPr/>
        <p:txBody>
          <a:bodyPr>
            <a:normAutofit fontScale="70000" lnSpcReduction="20000"/>
          </a:bodyPr>
          <a:lstStyle/>
          <a:p>
            <a:r>
              <a:rPr lang="en-IN" dirty="0"/>
              <a:t>Aim </a:t>
            </a:r>
          </a:p>
          <a:p>
            <a:r>
              <a:rPr lang="en-IN" dirty="0"/>
              <a:t>Introduction</a:t>
            </a:r>
          </a:p>
          <a:p>
            <a:r>
              <a:rPr lang="en-IN" dirty="0"/>
              <a:t>Python</a:t>
            </a:r>
          </a:p>
          <a:p>
            <a:r>
              <a:rPr lang="en-IN" dirty="0"/>
              <a:t>Elements included</a:t>
            </a:r>
          </a:p>
          <a:p>
            <a:r>
              <a:rPr lang="en-IN" dirty="0"/>
              <a:t>Algorithm </a:t>
            </a:r>
          </a:p>
          <a:p>
            <a:r>
              <a:rPr lang="en-IN" dirty="0"/>
              <a:t>Flowchart</a:t>
            </a:r>
          </a:p>
          <a:p>
            <a:r>
              <a:rPr lang="en-IN" dirty="0"/>
              <a:t>Program code</a:t>
            </a:r>
          </a:p>
          <a:p>
            <a:r>
              <a:rPr lang="en-IN" dirty="0"/>
              <a:t>Output</a:t>
            </a:r>
          </a:p>
          <a:p>
            <a:r>
              <a:rPr lang="en-IN" dirty="0"/>
              <a:t>Reference</a:t>
            </a:r>
          </a:p>
        </p:txBody>
      </p:sp>
    </p:spTree>
    <p:extLst>
      <p:ext uri="{BB962C8B-B14F-4D97-AF65-F5344CB8AC3E}">
        <p14:creationId xmlns:p14="http://schemas.microsoft.com/office/powerpoint/2010/main" xmlns="" val="184037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938E7FE-CE55-4894-84EC-35A70071A3EF}"/>
              </a:ext>
            </a:extLst>
          </p:cNvPr>
          <p:cNvGraphicFramePr>
            <a:graphicFrameLocks noChangeAspect="1"/>
          </p:cNvGraphicFramePr>
          <p:nvPr>
            <p:custDataLst>
              <p:tags r:id="rId2"/>
            </p:custDataLst>
            <p:extLst>
              <p:ext uri="{D42A27DB-BD31-4B8C-83A1-F6EECF244321}">
                <p14:modId xmlns:p14="http://schemas.microsoft.com/office/powerpoint/2010/main" xmlns="" val="2645018054"/>
              </p:ext>
            </p:extLst>
          </p:nvPr>
        </p:nvGraphicFramePr>
        <p:xfrm>
          <a:off x="1588" y="1588"/>
          <a:ext cx="1588" cy="1588"/>
        </p:xfrm>
        <a:graphic>
          <a:graphicData uri="http://schemas.openxmlformats.org/presentationml/2006/ole">
            <p:oleObj spid="_x0000_s4099" name="think-cell Slide" r:id="rId4" imgW="360" imgH="360" progId="">
              <p:embed/>
            </p:oleObj>
          </a:graphicData>
        </a:graphic>
      </p:graphicFrame>
      <p:sp>
        <p:nvSpPr>
          <p:cNvPr id="2" name="Title 1">
            <a:extLst>
              <a:ext uri="{FF2B5EF4-FFF2-40B4-BE49-F238E27FC236}">
                <a16:creationId xmlns:a16="http://schemas.microsoft.com/office/drawing/2014/main" xmlns="" id="{8539F552-D059-4353-ACA1-912BCA1099F5}"/>
              </a:ext>
            </a:extLst>
          </p:cNvPr>
          <p:cNvSpPr>
            <a:spLocks noGrp="1"/>
          </p:cNvSpPr>
          <p:nvPr>
            <p:ph type="title"/>
          </p:nvPr>
        </p:nvSpPr>
        <p:spPr/>
        <p:txBody>
          <a:bodyPr vert="horz"/>
          <a:lstStyle/>
          <a:p>
            <a:r>
              <a:rPr lang="en-IN" dirty="0"/>
              <a:t>Aim</a:t>
            </a:r>
          </a:p>
        </p:txBody>
      </p:sp>
      <p:sp>
        <p:nvSpPr>
          <p:cNvPr id="3" name="Content Placeholder 2">
            <a:extLst>
              <a:ext uri="{FF2B5EF4-FFF2-40B4-BE49-F238E27FC236}">
                <a16:creationId xmlns:a16="http://schemas.microsoft.com/office/drawing/2014/main" xmlns="" id="{F9EE826B-FE34-429E-9080-E5E97E4EE16C}"/>
              </a:ext>
            </a:extLst>
          </p:cNvPr>
          <p:cNvSpPr>
            <a:spLocks noGrp="1"/>
          </p:cNvSpPr>
          <p:nvPr>
            <p:ph idx="1"/>
          </p:nvPr>
        </p:nvSpPr>
        <p:spPr>
          <a:xfrm>
            <a:off x="1042352" y="1784667"/>
            <a:ext cx="9905999" cy="3541714"/>
          </a:xfrm>
        </p:spPr>
        <p:txBody>
          <a:bodyPr>
            <a:normAutofit fontScale="92500" lnSpcReduction="20000"/>
          </a:bodyPr>
          <a:lstStyle/>
          <a:p>
            <a:pPr marL="0" indent="0">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aim of this project is to design a arithmetic calculator. This project deals with the functioning of a calculator and perform basic arithmetic operators.</a:t>
            </a:r>
          </a:p>
          <a:p>
            <a:pPr marL="0" indent="0">
              <a:buNone/>
            </a:pPr>
            <a:r>
              <a:rPr lang="en-IN" b="1" dirty="0">
                <a:latin typeface="Times New Roman" panose="02020603050405020304" pitchFamily="18" charset="0"/>
                <a:ea typeface="Calibri" panose="020F0502020204030204" pitchFamily="34" charset="0"/>
                <a:cs typeface="Times New Roman" panose="02020603050405020304" pitchFamily="18" charset="0"/>
              </a:rPr>
              <a:t>We, in this project will see:</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Addition of two numbers.</a:t>
            </a:r>
          </a:p>
          <a:p>
            <a:r>
              <a:rPr lang="en-IN" sz="1800" b="1" dirty="0">
                <a:latin typeface="Times New Roman" panose="02020603050405020304" pitchFamily="18" charset="0"/>
                <a:ea typeface="Calibri" panose="020F0502020204030204" pitchFamily="34" charset="0"/>
                <a:cs typeface="Times New Roman" panose="02020603050405020304" pitchFamily="18" charset="0"/>
              </a:rPr>
              <a:t>Subtraction of two numbers.</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Multiplication of two numbers. </a:t>
            </a:r>
          </a:p>
          <a:p>
            <a:r>
              <a:rPr lang="en-IN" sz="1800" b="1" dirty="0">
                <a:latin typeface="Times New Roman" panose="02020603050405020304" pitchFamily="18" charset="0"/>
                <a:ea typeface="Calibri" panose="020F0502020204030204" pitchFamily="34" charset="0"/>
                <a:cs typeface="Times New Roman" panose="02020603050405020304" pitchFamily="18" charset="0"/>
              </a:rPr>
              <a:t>Division of two numbers.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83531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D20AA21-B026-4ADB-BD2F-EB8362BDCB4D}"/>
              </a:ext>
            </a:extLst>
          </p:cNvPr>
          <p:cNvGraphicFramePr>
            <a:graphicFrameLocks noChangeAspect="1"/>
          </p:cNvGraphicFramePr>
          <p:nvPr>
            <p:custDataLst>
              <p:tags r:id="rId2"/>
            </p:custDataLst>
            <p:extLst>
              <p:ext uri="{D42A27DB-BD31-4B8C-83A1-F6EECF244321}">
                <p14:modId xmlns:p14="http://schemas.microsoft.com/office/powerpoint/2010/main" xmlns="" val="633563580"/>
              </p:ext>
            </p:extLst>
          </p:nvPr>
        </p:nvGraphicFramePr>
        <p:xfrm>
          <a:off x="1588" y="1588"/>
          <a:ext cx="1588" cy="1588"/>
        </p:xfrm>
        <a:graphic>
          <a:graphicData uri="http://schemas.openxmlformats.org/presentationml/2006/ole">
            <p:oleObj spid="_x0000_s5123" name="think-cell Slide" r:id="rId4" imgW="360" imgH="360" progId="">
              <p:embed/>
            </p:oleObj>
          </a:graphicData>
        </a:graphic>
      </p:graphicFrame>
      <p:sp>
        <p:nvSpPr>
          <p:cNvPr id="2" name="Title 1">
            <a:extLst>
              <a:ext uri="{FF2B5EF4-FFF2-40B4-BE49-F238E27FC236}">
                <a16:creationId xmlns:a16="http://schemas.microsoft.com/office/drawing/2014/main" xmlns="" id="{DA12B072-BFB1-44D4-AEC8-DD8AB7993351}"/>
              </a:ext>
            </a:extLst>
          </p:cNvPr>
          <p:cNvSpPr>
            <a:spLocks noGrp="1"/>
          </p:cNvSpPr>
          <p:nvPr>
            <p:ph type="title"/>
          </p:nvPr>
        </p:nvSpPr>
        <p:spPr>
          <a:xfrm>
            <a:off x="996633" y="130838"/>
            <a:ext cx="9905998" cy="1478570"/>
          </a:xfrm>
        </p:spPr>
        <p:txBody>
          <a:bodyPr vert="horz"/>
          <a:lstStyle/>
          <a:p>
            <a:r>
              <a:rPr lang="en-IN" dirty="0"/>
              <a:t>introduction</a:t>
            </a:r>
          </a:p>
        </p:txBody>
      </p:sp>
      <p:sp>
        <p:nvSpPr>
          <p:cNvPr id="3" name="Content Placeholder 2">
            <a:extLst>
              <a:ext uri="{FF2B5EF4-FFF2-40B4-BE49-F238E27FC236}">
                <a16:creationId xmlns:a16="http://schemas.microsoft.com/office/drawing/2014/main" xmlns="" id="{8962F064-45EA-4EF5-B767-AF6EE58C5E88}"/>
              </a:ext>
            </a:extLst>
          </p:cNvPr>
          <p:cNvSpPr>
            <a:spLocks noGrp="1"/>
          </p:cNvSpPr>
          <p:nvPr>
            <p:ph idx="1"/>
          </p:nvPr>
        </p:nvSpPr>
        <p:spPr>
          <a:xfrm>
            <a:off x="996632" y="1236028"/>
            <a:ext cx="9905999" cy="3541714"/>
          </a:xfrm>
        </p:spPr>
        <p:txBody>
          <a:bodyPr/>
          <a:lstStyle/>
          <a:p>
            <a:pPr marL="0" indent="0">
              <a:buNone/>
            </a:pPr>
            <a:r>
              <a:rPr lang="en-IN" dirty="0"/>
              <a:t>In this project, we will see how to code to use a basic calculator.</a:t>
            </a:r>
          </a:p>
          <a:p>
            <a:pPr marL="0" indent="0">
              <a:buNone/>
            </a:pPr>
            <a:r>
              <a:rPr lang="en-IN" dirty="0"/>
              <a:t>We will, in this program, add, subtract, multiply, divide two numbers using user defined functions.</a:t>
            </a:r>
          </a:p>
          <a:p>
            <a:pPr marL="0" indent="0">
              <a:buNone/>
            </a:pPr>
            <a:r>
              <a:rPr lang="en-IN" dirty="0"/>
              <a:t>We will have look of algorithm, flowchart done using </a:t>
            </a:r>
            <a:r>
              <a:rPr lang="en-IN" dirty="0" err="1"/>
              <a:t>flowgorithm</a:t>
            </a:r>
            <a:r>
              <a:rPr lang="en-IN" dirty="0"/>
              <a:t>, and program, and an output executed. </a:t>
            </a:r>
          </a:p>
        </p:txBody>
      </p:sp>
    </p:spTree>
    <p:extLst>
      <p:ext uri="{BB962C8B-B14F-4D97-AF65-F5344CB8AC3E}">
        <p14:creationId xmlns:p14="http://schemas.microsoft.com/office/powerpoint/2010/main" xmlns="" val="35837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C9F59A3E-B774-4DCF-9249-2CE48AA068E9}"/>
              </a:ext>
            </a:extLst>
          </p:cNvPr>
          <p:cNvGraphicFramePr>
            <a:graphicFrameLocks noChangeAspect="1"/>
          </p:cNvGraphicFramePr>
          <p:nvPr>
            <p:custDataLst>
              <p:tags r:id="rId2"/>
            </p:custDataLst>
            <p:extLst>
              <p:ext uri="{D42A27DB-BD31-4B8C-83A1-F6EECF244321}">
                <p14:modId xmlns:p14="http://schemas.microsoft.com/office/powerpoint/2010/main" xmlns="" val="2469825523"/>
              </p:ext>
            </p:extLst>
          </p:nvPr>
        </p:nvGraphicFramePr>
        <p:xfrm>
          <a:off x="1588" y="1588"/>
          <a:ext cx="1588" cy="1588"/>
        </p:xfrm>
        <a:graphic>
          <a:graphicData uri="http://schemas.openxmlformats.org/presentationml/2006/ole">
            <p:oleObj spid="_x0000_s6147" name="think-cell Slide" r:id="rId4" imgW="360" imgH="360" progId="">
              <p:embed/>
            </p:oleObj>
          </a:graphicData>
        </a:graphic>
      </p:graphicFrame>
      <p:sp>
        <p:nvSpPr>
          <p:cNvPr id="2" name="Title 1">
            <a:extLst>
              <a:ext uri="{FF2B5EF4-FFF2-40B4-BE49-F238E27FC236}">
                <a16:creationId xmlns:a16="http://schemas.microsoft.com/office/drawing/2014/main" xmlns="" id="{1965141D-B14C-45F2-92D9-DA628D12F6E3}"/>
              </a:ext>
            </a:extLst>
          </p:cNvPr>
          <p:cNvSpPr>
            <a:spLocks noGrp="1"/>
          </p:cNvSpPr>
          <p:nvPr>
            <p:ph type="title"/>
          </p:nvPr>
        </p:nvSpPr>
        <p:spPr/>
        <p:txBody>
          <a:bodyPr vert="horz"/>
          <a:lstStyle/>
          <a:p>
            <a:r>
              <a:rPr lang="en-IN" dirty="0"/>
              <a:t>Python</a:t>
            </a:r>
          </a:p>
        </p:txBody>
      </p:sp>
      <p:sp>
        <p:nvSpPr>
          <p:cNvPr id="3" name="Content Placeholder 2">
            <a:extLst>
              <a:ext uri="{FF2B5EF4-FFF2-40B4-BE49-F238E27FC236}">
                <a16:creationId xmlns:a16="http://schemas.microsoft.com/office/drawing/2014/main" xmlns="" id="{040CA9A8-3F95-4D0B-A59A-47AFB547AF99}"/>
              </a:ext>
            </a:extLst>
          </p:cNvPr>
          <p:cNvSpPr>
            <a:spLocks noGrp="1"/>
          </p:cNvSpPr>
          <p:nvPr>
            <p:ph idx="1"/>
          </p:nvPr>
        </p:nvSpPr>
        <p:spPr>
          <a:xfrm>
            <a:off x="1141412" y="1754909"/>
            <a:ext cx="9905999" cy="4036292"/>
          </a:xfrm>
        </p:spPr>
        <p:txBody>
          <a:bodyPr>
            <a:normAutofit fontScale="92500" lnSpcReduction="10000"/>
          </a:bodyPr>
          <a:lstStyle/>
          <a:p>
            <a:pPr marL="0" indent="0">
              <a:buNone/>
            </a:pPr>
            <a:r>
              <a:rPr lang="en-US" b="1" i="0" dirty="0">
                <a:effectLst/>
                <a:latin typeface="Amasis MT Pro" panose="02040504050005020304"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endParaRPr lang="en-IN" b="1" dirty="0">
              <a:latin typeface="Amasis MT Pro" panose="02040504050005020304" pitchFamily="18" charset="0"/>
            </a:endParaRPr>
          </a:p>
          <a:p>
            <a:pPr marL="0" indent="0">
              <a:buNone/>
            </a:pPr>
            <a:endParaRPr lang="en-IN" dirty="0">
              <a:latin typeface="Amasis MT Pro" panose="02040504050005020304" pitchFamily="18" charset="0"/>
            </a:endParaRPr>
          </a:p>
        </p:txBody>
      </p:sp>
    </p:spTree>
    <p:extLst>
      <p:ext uri="{BB962C8B-B14F-4D97-AF65-F5344CB8AC3E}">
        <p14:creationId xmlns:p14="http://schemas.microsoft.com/office/powerpoint/2010/main" xmlns="" val="385757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B23DDA9-1EF3-441F-AEA2-F030BB23D221}"/>
              </a:ext>
            </a:extLst>
          </p:cNvPr>
          <p:cNvGraphicFramePr>
            <a:graphicFrameLocks noChangeAspect="1"/>
          </p:cNvGraphicFramePr>
          <p:nvPr>
            <p:custDataLst>
              <p:tags r:id="rId2"/>
            </p:custDataLst>
            <p:extLst>
              <p:ext uri="{D42A27DB-BD31-4B8C-83A1-F6EECF244321}">
                <p14:modId xmlns:p14="http://schemas.microsoft.com/office/powerpoint/2010/main" xmlns="" val="2582090038"/>
              </p:ext>
            </p:extLst>
          </p:nvPr>
        </p:nvGraphicFramePr>
        <p:xfrm>
          <a:off x="1588" y="1588"/>
          <a:ext cx="1588" cy="1588"/>
        </p:xfrm>
        <a:graphic>
          <a:graphicData uri="http://schemas.openxmlformats.org/presentationml/2006/ole">
            <p:oleObj spid="_x0000_s7171" name="think-cell Slide" r:id="rId4" imgW="360" imgH="360" progId="">
              <p:embed/>
            </p:oleObj>
          </a:graphicData>
        </a:graphic>
      </p:graphicFrame>
      <p:sp>
        <p:nvSpPr>
          <p:cNvPr id="2" name="Title 1">
            <a:extLst>
              <a:ext uri="{FF2B5EF4-FFF2-40B4-BE49-F238E27FC236}">
                <a16:creationId xmlns:a16="http://schemas.microsoft.com/office/drawing/2014/main" xmlns="" id="{A9A4D4A5-20AF-426A-AAE5-A90EC3042980}"/>
              </a:ext>
            </a:extLst>
          </p:cNvPr>
          <p:cNvSpPr>
            <a:spLocks noGrp="1"/>
          </p:cNvSpPr>
          <p:nvPr>
            <p:ph type="title"/>
          </p:nvPr>
        </p:nvSpPr>
        <p:spPr/>
        <p:txBody>
          <a:bodyPr vert="horz"/>
          <a:lstStyle/>
          <a:p>
            <a:r>
              <a:rPr lang="en-IN" dirty="0"/>
              <a:t>Elements included </a:t>
            </a:r>
          </a:p>
        </p:txBody>
      </p:sp>
      <p:sp>
        <p:nvSpPr>
          <p:cNvPr id="3" name="Content Placeholder 2">
            <a:extLst>
              <a:ext uri="{FF2B5EF4-FFF2-40B4-BE49-F238E27FC236}">
                <a16:creationId xmlns:a16="http://schemas.microsoft.com/office/drawing/2014/main" xmlns="" id="{FC46D97C-05F9-4A79-8B3A-F84A0D404010}"/>
              </a:ext>
            </a:extLst>
          </p:cNvPr>
          <p:cNvSpPr>
            <a:spLocks noGrp="1"/>
          </p:cNvSpPr>
          <p:nvPr>
            <p:ph idx="1"/>
          </p:nvPr>
        </p:nvSpPr>
        <p:spPr>
          <a:xfrm>
            <a:off x="1141412" y="1658143"/>
            <a:ext cx="9905999" cy="3541714"/>
          </a:xfrm>
        </p:spPr>
        <p:txBody>
          <a:bodyPr/>
          <a:lstStyle/>
          <a:p>
            <a:r>
              <a:rPr lang="en-IN" dirty="0"/>
              <a:t>Defined-functions</a:t>
            </a:r>
          </a:p>
          <a:p>
            <a:r>
              <a:rPr lang="en-IN" dirty="0"/>
              <a:t>Return</a:t>
            </a:r>
          </a:p>
          <a:p>
            <a:r>
              <a:rPr lang="en-IN" dirty="0"/>
              <a:t>While</a:t>
            </a:r>
          </a:p>
          <a:p>
            <a:r>
              <a:rPr lang="en-IN" dirty="0"/>
              <a:t>Input</a:t>
            </a:r>
          </a:p>
          <a:p>
            <a:r>
              <a:rPr lang="en-IN" dirty="0"/>
              <a:t>If-Else statement</a:t>
            </a:r>
          </a:p>
          <a:p>
            <a:r>
              <a:rPr lang="en-IN" dirty="0"/>
              <a:t>Print</a:t>
            </a:r>
          </a:p>
          <a:p>
            <a:endParaRPr lang="en-IN" dirty="0"/>
          </a:p>
        </p:txBody>
      </p:sp>
    </p:spTree>
    <p:extLst>
      <p:ext uri="{BB962C8B-B14F-4D97-AF65-F5344CB8AC3E}">
        <p14:creationId xmlns:p14="http://schemas.microsoft.com/office/powerpoint/2010/main" xmlns="" val="205340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01DAB4C-B340-4AE9-AE04-AEE555105832}"/>
              </a:ext>
            </a:extLst>
          </p:cNvPr>
          <p:cNvGraphicFramePr>
            <a:graphicFrameLocks noChangeAspect="1"/>
          </p:cNvGraphicFramePr>
          <p:nvPr>
            <p:custDataLst>
              <p:tags r:id="rId2"/>
            </p:custDataLst>
            <p:extLst>
              <p:ext uri="{D42A27DB-BD31-4B8C-83A1-F6EECF244321}">
                <p14:modId xmlns:p14="http://schemas.microsoft.com/office/powerpoint/2010/main" xmlns="" val="2350036808"/>
              </p:ext>
            </p:extLst>
          </p:nvPr>
        </p:nvGraphicFramePr>
        <p:xfrm>
          <a:off x="1588" y="1588"/>
          <a:ext cx="1588" cy="1588"/>
        </p:xfrm>
        <a:graphic>
          <a:graphicData uri="http://schemas.openxmlformats.org/presentationml/2006/ole">
            <p:oleObj spid="_x0000_s8195" name="think-cell Slide" r:id="rId4" imgW="360" imgH="360" progId="">
              <p:embed/>
            </p:oleObj>
          </a:graphicData>
        </a:graphic>
      </p:graphicFrame>
      <p:sp>
        <p:nvSpPr>
          <p:cNvPr id="2" name="Title 1">
            <a:extLst>
              <a:ext uri="{FF2B5EF4-FFF2-40B4-BE49-F238E27FC236}">
                <a16:creationId xmlns:a16="http://schemas.microsoft.com/office/drawing/2014/main" xmlns="" id="{4F854B4C-6A25-40F2-B774-12F897909D84}"/>
              </a:ext>
            </a:extLst>
          </p:cNvPr>
          <p:cNvSpPr>
            <a:spLocks noGrp="1"/>
          </p:cNvSpPr>
          <p:nvPr>
            <p:ph type="title"/>
          </p:nvPr>
        </p:nvSpPr>
        <p:spPr/>
        <p:txBody>
          <a:bodyPr vert="horz"/>
          <a:lstStyle/>
          <a:p>
            <a:r>
              <a:rPr lang="en-IN" dirty="0"/>
              <a:t>algorithm</a:t>
            </a:r>
          </a:p>
        </p:txBody>
      </p:sp>
      <p:sp>
        <p:nvSpPr>
          <p:cNvPr id="3" name="Content Placeholder 2">
            <a:extLst>
              <a:ext uri="{FF2B5EF4-FFF2-40B4-BE49-F238E27FC236}">
                <a16:creationId xmlns:a16="http://schemas.microsoft.com/office/drawing/2014/main" xmlns="" id="{5BA77006-D834-48C5-8696-BFF1972D3F9A}"/>
              </a:ext>
            </a:extLst>
          </p:cNvPr>
          <p:cNvSpPr>
            <a:spLocks noGrp="1"/>
          </p:cNvSpPr>
          <p:nvPr>
            <p:ph idx="1"/>
          </p:nvPr>
        </p:nvSpPr>
        <p:spPr>
          <a:xfrm>
            <a:off x="1141412" y="1805651"/>
            <a:ext cx="9905999" cy="3985550"/>
          </a:xfrm>
        </p:spPr>
        <p:txBody>
          <a:bodyPr>
            <a:normAutofit fontScale="92500" lnSpcReduction="10000"/>
          </a:bodyPr>
          <a:lstStyle/>
          <a:p>
            <a:r>
              <a:rPr lang="en-IN" dirty="0"/>
              <a:t>Define functions- add in terms of P and Q</a:t>
            </a:r>
          </a:p>
          <a:p>
            <a:pPr marL="0" indent="0">
              <a:buNone/>
            </a:pPr>
            <a:r>
              <a:rPr lang="en-IN" dirty="0"/>
              <a:t>		Return as P+Q</a:t>
            </a:r>
          </a:p>
          <a:p>
            <a:r>
              <a:rPr lang="en-IN" dirty="0"/>
              <a:t>Define function- subtract in terms of P and Q</a:t>
            </a:r>
          </a:p>
          <a:p>
            <a:pPr marL="0" indent="0">
              <a:buNone/>
            </a:pPr>
            <a:r>
              <a:rPr lang="en-IN" dirty="0"/>
              <a:t>		Return as P-Q</a:t>
            </a:r>
          </a:p>
          <a:p>
            <a:r>
              <a:rPr lang="en-IN" dirty="0"/>
              <a:t>Define function- multiply in terms of P and Q</a:t>
            </a:r>
          </a:p>
          <a:p>
            <a:pPr marL="0" indent="0">
              <a:buNone/>
            </a:pPr>
            <a:r>
              <a:rPr lang="en-IN" dirty="0"/>
              <a:t>		Return as P*Q</a:t>
            </a:r>
          </a:p>
          <a:p>
            <a:r>
              <a:rPr lang="en-IN" dirty="0"/>
              <a:t>Define function- divide in terms of P and Q</a:t>
            </a:r>
          </a:p>
          <a:p>
            <a:pPr marL="0" indent="0">
              <a:buNone/>
            </a:pPr>
            <a:r>
              <a:rPr lang="en-IN" dirty="0"/>
              <a:t>		Return as P/Q</a:t>
            </a:r>
          </a:p>
          <a:p>
            <a:endParaRPr lang="en-IN" dirty="0"/>
          </a:p>
          <a:p>
            <a:endParaRPr lang="en-IN" dirty="0"/>
          </a:p>
        </p:txBody>
      </p:sp>
    </p:spTree>
    <p:extLst>
      <p:ext uri="{BB962C8B-B14F-4D97-AF65-F5344CB8AC3E}">
        <p14:creationId xmlns:p14="http://schemas.microsoft.com/office/powerpoint/2010/main" xmlns="" val="185673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ABE803B-CB34-48CF-99E1-7AE2F9D6362B}"/>
              </a:ext>
            </a:extLst>
          </p:cNvPr>
          <p:cNvGraphicFramePr>
            <a:graphicFrameLocks noChangeAspect="1"/>
          </p:cNvGraphicFramePr>
          <p:nvPr>
            <p:custDataLst>
              <p:tags r:id="rId2"/>
            </p:custDataLst>
            <p:extLst>
              <p:ext uri="{D42A27DB-BD31-4B8C-83A1-F6EECF244321}">
                <p14:modId xmlns:p14="http://schemas.microsoft.com/office/powerpoint/2010/main" xmlns="" val="1740030479"/>
              </p:ext>
            </p:extLst>
          </p:nvPr>
        </p:nvGraphicFramePr>
        <p:xfrm>
          <a:off x="1588" y="1588"/>
          <a:ext cx="1588" cy="1588"/>
        </p:xfrm>
        <a:graphic>
          <a:graphicData uri="http://schemas.openxmlformats.org/presentationml/2006/ole">
            <p:oleObj spid="_x0000_s13314" name="think-cell Slide" r:id="rId4" imgW="360" imgH="360" progId="">
              <p:embed/>
            </p:oleObj>
          </a:graphicData>
        </a:graphic>
      </p:graphicFrame>
      <p:sp>
        <p:nvSpPr>
          <p:cNvPr id="2" name="Title 1">
            <a:extLst>
              <a:ext uri="{FF2B5EF4-FFF2-40B4-BE49-F238E27FC236}">
                <a16:creationId xmlns:a16="http://schemas.microsoft.com/office/drawing/2014/main" xmlns="" id="{A8827294-FCA7-4C4F-A107-02A1C9DEB325}"/>
              </a:ext>
            </a:extLst>
          </p:cNvPr>
          <p:cNvSpPr>
            <a:spLocks noGrp="1"/>
          </p:cNvSpPr>
          <p:nvPr>
            <p:ph type="title"/>
          </p:nvPr>
        </p:nvSpPr>
        <p:spPr/>
        <p:txBody>
          <a:bodyPr vert="horz"/>
          <a:lstStyle/>
          <a:p>
            <a:r>
              <a:rPr lang="en-IN" dirty="0"/>
              <a:t>algorithm</a:t>
            </a:r>
          </a:p>
        </p:txBody>
      </p:sp>
      <p:sp>
        <p:nvSpPr>
          <p:cNvPr id="3" name="Content Placeholder 2">
            <a:extLst>
              <a:ext uri="{FF2B5EF4-FFF2-40B4-BE49-F238E27FC236}">
                <a16:creationId xmlns:a16="http://schemas.microsoft.com/office/drawing/2014/main" xmlns="" id="{6E632F2E-5C9E-4FDC-8B9E-9E2E2A3B6342}"/>
              </a:ext>
            </a:extLst>
          </p:cNvPr>
          <p:cNvSpPr>
            <a:spLocks noGrp="1"/>
          </p:cNvSpPr>
          <p:nvPr>
            <p:ph idx="1"/>
          </p:nvPr>
        </p:nvSpPr>
        <p:spPr/>
        <p:txBody>
          <a:bodyPr>
            <a:noAutofit/>
          </a:bodyPr>
          <a:lstStyle/>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print ("Please select the operation.")    </a:t>
            </a:r>
          </a:p>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print ("a. Add")    </a:t>
            </a:r>
          </a:p>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print ("s. Subtract")    </a:t>
            </a:r>
          </a:p>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print ("m. Multiply")    </a:t>
            </a:r>
          </a:p>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print ("d. Divide")</a:t>
            </a:r>
          </a:p>
          <a:p>
            <a:pPr marL="457200" indent="-457200">
              <a:lnSpc>
                <a:spcPct val="107000"/>
              </a:lnSpc>
              <a:spcAft>
                <a:spcPts val="800"/>
              </a:spcAft>
              <a:buFont typeface="+mj-lt"/>
              <a:buAutoNum type="arabicPeriod"/>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While True: </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Input choice as (a/s/m/d)</a:t>
            </a: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Input </a:t>
            </a:r>
            <a:r>
              <a:rPr lang="en-IN" sz="1400" b="1" dirty="0" err="1">
                <a:effectLst/>
                <a:latin typeface="Constantia" panose="02030602050306030303" pitchFamily="18" charset="0"/>
                <a:ea typeface="Calibri" panose="020F0502020204030204" pitchFamily="34" charset="0"/>
                <a:cs typeface="Times New Roman" panose="02020603050405020304" pitchFamily="18" charset="0"/>
              </a:rPr>
              <a:t>x,y</a:t>
            </a:r>
            <a:endParaRPr lang="en-IN" sz="1400" b="1" dirty="0">
              <a:effectLst/>
              <a:latin typeface="Constantia" panose="020306020503060303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dirty="0">
                <a:effectLst/>
                <a:latin typeface="Constantia" panose="02030602050306030303"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400" b="1" dirty="0">
                <a:latin typeface="Constantia" panose="02030602050306030303" pitchFamily="18" charset="0"/>
                <a:ea typeface="Calibri" panose="020F0502020204030204" pitchFamily="34" charset="0"/>
                <a:cs typeface="Times New Roman" panose="02020603050405020304" pitchFamily="18" charset="0"/>
              </a:rPr>
              <a:t>		</a:t>
            </a:r>
            <a:endParaRPr lang="en-IN" sz="1400" b="1" dirty="0">
              <a:effectLst/>
              <a:latin typeface="Constantia" panose="02030602050306030303" pitchFamily="18" charset="0"/>
              <a:ea typeface="Calibri" panose="020F0502020204030204" pitchFamily="34" charset="0"/>
              <a:cs typeface="Times New Roman" panose="02020603050405020304" pitchFamily="18" charset="0"/>
            </a:endParaRPr>
          </a:p>
          <a:p>
            <a:pPr marL="457200" indent="-457200">
              <a:buFont typeface="+mj-lt"/>
              <a:buAutoNum type="arabicPeriod"/>
            </a:pPr>
            <a:endParaRPr lang="en-IN" sz="1400" dirty="0"/>
          </a:p>
        </p:txBody>
      </p:sp>
    </p:spTree>
    <p:extLst>
      <p:ext uri="{BB962C8B-B14F-4D97-AF65-F5344CB8AC3E}">
        <p14:creationId xmlns:p14="http://schemas.microsoft.com/office/powerpoint/2010/main" xmlns="" val="66911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F005BF7-292F-43A8-B079-C8DC62E7EC70}"/>
              </a:ext>
            </a:extLst>
          </p:cNvPr>
          <p:cNvGraphicFramePr>
            <a:graphicFrameLocks noChangeAspect="1"/>
          </p:cNvGraphicFramePr>
          <p:nvPr>
            <p:custDataLst>
              <p:tags r:id="rId2"/>
            </p:custDataLst>
            <p:extLst>
              <p:ext uri="{D42A27DB-BD31-4B8C-83A1-F6EECF244321}">
                <p14:modId xmlns:p14="http://schemas.microsoft.com/office/powerpoint/2010/main" xmlns="" val="1971425363"/>
              </p:ext>
            </p:extLst>
          </p:nvPr>
        </p:nvGraphicFramePr>
        <p:xfrm>
          <a:off x="1588" y="1588"/>
          <a:ext cx="1588" cy="1588"/>
        </p:xfrm>
        <a:graphic>
          <a:graphicData uri="http://schemas.openxmlformats.org/presentationml/2006/ole">
            <p:oleObj spid="_x0000_s14338" name="think-cell Slide" r:id="rId4" imgW="360" imgH="360" progId="">
              <p:embed/>
            </p:oleObj>
          </a:graphicData>
        </a:graphic>
      </p:graphicFrame>
      <p:sp>
        <p:nvSpPr>
          <p:cNvPr id="2" name="Title 1">
            <a:extLst>
              <a:ext uri="{FF2B5EF4-FFF2-40B4-BE49-F238E27FC236}">
                <a16:creationId xmlns:a16="http://schemas.microsoft.com/office/drawing/2014/main" xmlns="" id="{DD61D834-F153-42BB-B170-6B4BA2281069}"/>
              </a:ext>
            </a:extLst>
          </p:cNvPr>
          <p:cNvSpPr>
            <a:spLocks noGrp="1"/>
          </p:cNvSpPr>
          <p:nvPr>
            <p:ph type="title"/>
          </p:nvPr>
        </p:nvSpPr>
        <p:spPr/>
        <p:txBody>
          <a:bodyPr vert="horz"/>
          <a:lstStyle/>
          <a:p>
            <a:r>
              <a:rPr lang="en-IN" dirty="0"/>
              <a:t>algorithm</a:t>
            </a:r>
          </a:p>
        </p:txBody>
      </p:sp>
      <p:sp>
        <p:nvSpPr>
          <p:cNvPr id="3" name="Content Placeholder 2">
            <a:extLst>
              <a:ext uri="{FF2B5EF4-FFF2-40B4-BE49-F238E27FC236}">
                <a16:creationId xmlns:a16="http://schemas.microsoft.com/office/drawing/2014/main" xmlns="" id="{333DAD55-E21E-4B11-8A2B-C161DCAFC96F}"/>
              </a:ext>
            </a:extLst>
          </p:cNvPr>
          <p:cNvSpPr>
            <a:spLocks noGrp="1"/>
          </p:cNvSpPr>
          <p:nvPr>
            <p:ph idx="1"/>
          </p:nvPr>
        </p:nvSpPr>
        <p:spPr/>
        <p:txBody>
          <a:bodyPr>
            <a:noAutofit/>
          </a:bodyPr>
          <a:lstStyle/>
          <a:p>
            <a:pPr>
              <a:lnSpc>
                <a:spcPct val="107000"/>
              </a:lnSpc>
              <a:spcAft>
                <a:spcPts val="800"/>
              </a:spcAft>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if choice == 'a':    </a:t>
            </a:r>
          </a:p>
          <a:p>
            <a:pPr marL="0" indent="0">
              <a:lnSpc>
                <a:spcPct val="107000"/>
              </a:lnSpc>
              <a:spcAft>
                <a:spcPts val="800"/>
              </a:spcAft>
              <a:buNone/>
            </a:pPr>
            <a:r>
              <a:rPr lang="en-IN" sz="1200" b="1" dirty="0">
                <a:latin typeface="Constantia" panose="02030602050306030303" pitchFamily="18" charset="0"/>
                <a:ea typeface="Calibri" panose="020F0502020204030204" pitchFamily="34" charset="0"/>
                <a:cs typeface="Times New Roman" panose="02020603050405020304" pitchFamily="18" charset="0"/>
              </a:rPr>
              <a:t>	</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print (x, " + ", y, " = ", add(x, y)) </a:t>
            </a:r>
          </a:p>
          <a:p>
            <a:pPr>
              <a:lnSpc>
                <a:spcPct val="107000"/>
              </a:lnSpc>
              <a:spcAft>
                <a:spcPts val="800"/>
              </a:spcAft>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2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 choice == 's':    </a:t>
            </a:r>
          </a:p>
          <a:p>
            <a:pPr marL="0" indent="0">
              <a:lnSpc>
                <a:spcPct val="107000"/>
              </a:lnSpc>
              <a:spcAft>
                <a:spcPts val="800"/>
              </a:spcAft>
              <a:buNone/>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print (x, " - ", y, " = ", subtract(x, y))    </a:t>
            </a:r>
          </a:p>
          <a:p>
            <a:pPr>
              <a:lnSpc>
                <a:spcPct val="107000"/>
              </a:lnSpc>
              <a:spcAft>
                <a:spcPts val="800"/>
              </a:spcAft>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2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 choice == 'm':    </a:t>
            </a:r>
          </a:p>
          <a:p>
            <a:pPr marL="0" indent="0">
              <a:lnSpc>
                <a:spcPct val="107000"/>
              </a:lnSpc>
              <a:spcAft>
                <a:spcPts val="800"/>
              </a:spcAft>
              <a:buNone/>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print (x, " * ", y, " = ", multiply(x, y))   </a:t>
            </a:r>
          </a:p>
          <a:p>
            <a:pPr>
              <a:lnSpc>
                <a:spcPct val="107000"/>
              </a:lnSpc>
              <a:spcAft>
                <a:spcPts val="800"/>
              </a:spcAft>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a:t>
            </a:r>
            <a:r>
              <a:rPr lang="en-IN" sz="1200" b="1" dirty="0" err="1">
                <a:effectLst/>
                <a:latin typeface="Constantia" panose="02030602050306030303" pitchFamily="18" charset="0"/>
                <a:ea typeface="Calibri" panose="020F0502020204030204" pitchFamily="34" charset="0"/>
                <a:cs typeface="Times New Roman" panose="02020603050405020304" pitchFamily="18" charset="0"/>
              </a:rPr>
              <a:t>elif</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 choice == 'd':    </a:t>
            </a:r>
          </a:p>
          <a:p>
            <a:pPr marL="0" indent="0">
              <a:lnSpc>
                <a:spcPct val="107000"/>
              </a:lnSpc>
              <a:spcAft>
                <a:spcPts val="800"/>
              </a:spcAft>
              <a:buNone/>
            </a:pPr>
            <a:r>
              <a:rPr lang="en-IN" sz="1200" b="1" dirty="0">
                <a:latin typeface="Constantia" panose="02030602050306030303" pitchFamily="18" charset="0"/>
                <a:ea typeface="Calibri" panose="020F0502020204030204" pitchFamily="34" charset="0"/>
                <a:cs typeface="Times New Roman" panose="02020603050405020304" pitchFamily="18" charset="0"/>
              </a:rPr>
              <a:t>	</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print (x, " / ", y, " = ", divide(x, y))    </a:t>
            </a:r>
          </a:p>
          <a:p>
            <a:pPr>
              <a:lnSpc>
                <a:spcPct val="107000"/>
              </a:lnSpc>
              <a:spcAft>
                <a:spcPts val="800"/>
              </a:spcAft>
            </a:pPr>
            <a:r>
              <a:rPr lang="en-IN" sz="1200" b="1" dirty="0">
                <a:effectLst/>
                <a:latin typeface="Constantia" panose="02030602050306030303" pitchFamily="18" charset="0"/>
                <a:ea typeface="Calibri" panose="020F0502020204030204" pitchFamily="34" charset="0"/>
                <a:cs typeface="Times New Roman" panose="02020603050405020304" pitchFamily="18" charset="0"/>
              </a:rPr>
              <a:t>    else:    </a:t>
            </a:r>
          </a:p>
          <a:p>
            <a:pPr marL="0" indent="0">
              <a:lnSpc>
                <a:spcPct val="107000"/>
              </a:lnSpc>
              <a:spcAft>
                <a:spcPts val="800"/>
              </a:spcAft>
              <a:buNone/>
            </a:pPr>
            <a:r>
              <a:rPr lang="en-IN" sz="1200" b="1" dirty="0">
                <a:latin typeface="Constantia" panose="02030602050306030303" pitchFamily="18" charset="0"/>
                <a:ea typeface="Calibri" panose="020F0502020204030204" pitchFamily="34" charset="0"/>
                <a:cs typeface="Times New Roman" panose="02020603050405020304" pitchFamily="18" charset="0"/>
              </a:rPr>
              <a:t>	</a:t>
            </a:r>
            <a:r>
              <a:rPr lang="en-IN" sz="1200" b="1" dirty="0">
                <a:effectLst/>
                <a:latin typeface="Constantia" panose="02030602050306030303" pitchFamily="18" charset="0"/>
                <a:ea typeface="Calibri" panose="020F0502020204030204" pitchFamily="34" charset="0"/>
                <a:cs typeface="Times New Roman" panose="02020603050405020304" pitchFamily="18" charset="0"/>
              </a:rPr>
              <a:t>print ("This is an invalid input")   </a:t>
            </a:r>
            <a:endParaRPr lang="en-IN" sz="1200" b="1" dirty="0">
              <a:latin typeface="Constantia" panose="02030602050306030303" pitchFamily="18" charset="0"/>
            </a:endParaRPr>
          </a:p>
          <a:p>
            <a:endParaRPr lang="en-IN" sz="1200" dirty="0"/>
          </a:p>
        </p:txBody>
      </p:sp>
    </p:spTree>
    <p:extLst>
      <p:ext uri="{BB962C8B-B14F-4D97-AF65-F5344CB8AC3E}">
        <p14:creationId xmlns:p14="http://schemas.microsoft.com/office/powerpoint/2010/main" xmlns="" val="2542749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69</TotalTime>
  <Words>591</Words>
  <Application>Microsoft Office PowerPoint</Application>
  <PresentationFormat>Custom</PresentationFormat>
  <Paragraphs>101</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Circuit</vt:lpstr>
      <vt:lpstr>think-cell Slide</vt:lpstr>
      <vt:lpstr>COMPUTER PROJECT(PYTHON)</vt:lpstr>
      <vt:lpstr>Contents</vt:lpstr>
      <vt:lpstr>Aim</vt:lpstr>
      <vt:lpstr>introduction</vt:lpstr>
      <vt:lpstr>Python</vt:lpstr>
      <vt:lpstr>Elements included </vt:lpstr>
      <vt:lpstr>algorithm</vt:lpstr>
      <vt:lpstr>algorithm</vt:lpstr>
      <vt:lpstr>algorithm</vt:lpstr>
      <vt:lpstr>flowchart</vt:lpstr>
      <vt:lpstr>Program </vt:lpstr>
      <vt:lpstr>Slide 12</vt:lpstr>
      <vt:lpstr>Slide 13</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PROJECT(PYTHON)</dc:title>
  <dc:creator>Sudarshan Srinivasan</dc:creator>
  <cp:lastModifiedBy>Home</cp:lastModifiedBy>
  <cp:revision>3</cp:revision>
  <dcterms:created xsi:type="dcterms:W3CDTF">2021-12-28T13:25:25Z</dcterms:created>
  <dcterms:modified xsi:type="dcterms:W3CDTF">2022-01-01T12:00:38Z</dcterms:modified>
</cp:coreProperties>
</file>