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59" r:id="rId4"/>
    <p:sldId id="268" r:id="rId5"/>
    <p:sldId id="269" r:id="rId6"/>
    <p:sldId id="270" r:id="rId7"/>
    <p:sldId id="271" r:id="rId8"/>
    <p:sldId id="273" r:id="rId9"/>
    <p:sldId id="274" r:id="rId10"/>
    <p:sldId id="275" r:id="rId11"/>
    <p:sldId id="265"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A0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94"/>
  </p:normalViewPr>
  <p:slideViewPr>
    <p:cSldViewPr snapToGrid="0">
      <p:cViewPr varScale="1">
        <p:scale>
          <a:sx n="107" d="100"/>
          <a:sy n="107" d="100"/>
        </p:scale>
        <p:origin x="75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6B377D-DE0E-DF23-453D-F2138B207A2F}"/>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F314A5C5-D36E-6FC9-0F02-7BE7013EE6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9A935BA0-13FA-49E6-D929-4075C288535D}"/>
              </a:ext>
            </a:extLst>
          </p:cNvPr>
          <p:cNvSpPr>
            <a:spLocks noGrp="1"/>
          </p:cNvSpPr>
          <p:nvPr>
            <p:ph type="dt" sz="half" idx="10"/>
          </p:nvPr>
        </p:nvSpPr>
        <p:spPr/>
        <p:txBody>
          <a:bodyPr/>
          <a:lstStyle/>
          <a:p>
            <a:fld id="{40EBE1AF-B286-4B33-91D7-A88A7D2D8178}" type="datetimeFigureOut">
              <a:rPr lang="fr-FR" smtClean="0"/>
              <a:t>18/11/2024</a:t>
            </a:fld>
            <a:endParaRPr lang="fr-FR"/>
          </a:p>
        </p:txBody>
      </p:sp>
      <p:sp>
        <p:nvSpPr>
          <p:cNvPr id="5" name="Espace réservé du pied de page 4">
            <a:extLst>
              <a:ext uri="{FF2B5EF4-FFF2-40B4-BE49-F238E27FC236}">
                <a16:creationId xmlns:a16="http://schemas.microsoft.com/office/drawing/2014/main" id="{44536CC1-2AF7-4516-26BF-89F27996D5E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22F5E56-5BD1-9F56-5032-E25C045E2551}"/>
              </a:ext>
            </a:extLst>
          </p:cNvPr>
          <p:cNvSpPr>
            <a:spLocks noGrp="1"/>
          </p:cNvSpPr>
          <p:nvPr>
            <p:ph type="sldNum" sz="quarter" idx="12"/>
          </p:nvPr>
        </p:nvSpPr>
        <p:spPr/>
        <p:txBody>
          <a:bodyPr/>
          <a:lstStyle/>
          <a:p>
            <a:fld id="{45F3127C-6BF9-4306-9454-8B1D3091CA3C}" type="slidenum">
              <a:rPr lang="fr-FR" smtClean="0"/>
              <a:t>‹N°›</a:t>
            </a:fld>
            <a:endParaRPr lang="fr-FR"/>
          </a:p>
        </p:txBody>
      </p:sp>
    </p:spTree>
    <p:extLst>
      <p:ext uri="{BB962C8B-B14F-4D97-AF65-F5344CB8AC3E}">
        <p14:creationId xmlns:p14="http://schemas.microsoft.com/office/powerpoint/2010/main" val="4212246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18C7D27-9E05-B522-E97B-008D424F750F}"/>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95F2C588-C8AB-E7FA-69C2-32DD18CF1D3F}"/>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AC4F79B-1767-98A9-14B0-E1A0AC94A03F}"/>
              </a:ext>
            </a:extLst>
          </p:cNvPr>
          <p:cNvSpPr>
            <a:spLocks noGrp="1"/>
          </p:cNvSpPr>
          <p:nvPr>
            <p:ph type="dt" sz="half" idx="10"/>
          </p:nvPr>
        </p:nvSpPr>
        <p:spPr/>
        <p:txBody>
          <a:bodyPr/>
          <a:lstStyle/>
          <a:p>
            <a:fld id="{40EBE1AF-B286-4B33-91D7-A88A7D2D8178}" type="datetimeFigureOut">
              <a:rPr lang="fr-FR" smtClean="0"/>
              <a:t>18/11/2024</a:t>
            </a:fld>
            <a:endParaRPr lang="fr-FR"/>
          </a:p>
        </p:txBody>
      </p:sp>
      <p:sp>
        <p:nvSpPr>
          <p:cNvPr id="5" name="Espace réservé du pied de page 4">
            <a:extLst>
              <a:ext uri="{FF2B5EF4-FFF2-40B4-BE49-F238E27FC236}">
                <a16:creationId xmlns:a16="http://schemas.microsoft.com/office/drawing/2014/main" id="{2046A1D9-2ECA-9007-8FC0-7FFFF0C6DC7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3D80B19-B3E6-174D-0E63-1B258118570A}"/>
              </a:ext>
            </a:extLst>
          </p:cNvPr>
          <p:cNvSpPr>
            <a:spLocks noGrp="1"/>
          </p:cNvSpPr>
          <p:nvPr>
            <p:ph type="sldNum" sz="quarter" idx="12"/>
          </p:nvPr>
        </p:nvSpPr>
        <p:spPr/>
        <p:txBody>
          <a:bodyPr/>
          <a:lstStyle/>
          <a:p>
            <a:fld id="{45F3127C-6BF9-4306-9454-8B1D3091CA3C}" type="slidenum">
              <a:rPr lang="fr-FR" smtClean="0"/>
              <a:t>‹N°›</a:t>
            </a:fld>
            <a:endParaRPr lang="fr-FR"/>
          </a:p>
        </p:txBody>
      </p:sp>
    </p:spTree>
    <p:extLst>
      <p:ext uri="{BB962C8B-B14F-4D97-AF65-F5344CB8AC3E}">
        <p14:creationId xmlns:p14="http://schemas.microsoft.com/office/powerpoint/2010/main" val="2010948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F8332AA9-AE38-18C9-316E-14B1B83DE5F6}"/>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BFB483D7-194A-CA95-FE0F-D99BDF4DAA54}"/>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0934A1A-32AF-AC6C-1D19-F429AB3D0D0C}"/>
              </a:ext>
            </a:extLst>
          </p:cNvPr>
          <p:cNvSpPr>
            <a:spLocks noGrp="1"/>
          </p:cNvSpPr>
          <p:nvPr>
            <p:ph type="dt" sz="half" idx="10"/>
          </p:nvPr>
        </p:nvSpPr>
        <p:spPr/>
        <p:txBody>
          <a:bodyPr/>
          <a:lstStyle/>
          <a:p>
            <a:fld id="{40EBE1AF-B286-4B33-91D7-A88A7D2D8178}" type="datetimeFigureOut">
              <a:rPr lang="fr-FR" smtClean="0"/>
              <a:t>18/11/2024</a:t>
            </a:fld>
            <a:endParaRPr lang="fr-FR"/>
          </a:p>
        </p:txBody>
      </p:sp>
      <p:sp>
        <p:nvSpPr>
          <p:cNvPr id="5" name="Espace réservé du pied de page 4">
            <a:extLst>
              <a:ext uri="{FF2B5EF4-FFF2-40B4-BE49-F238E27FC236}">
                <a16:creationId xmlns:a16="http://schemas.microsoft.com/office/drawing/2014/main" id="{1A65AFFF-DAA7-1D6C-ECF3-5BB00AC97CA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D07DBF7-C9F0-1222-C34C-BA37BC933BDB}"/>
              </a:ext>
            </a:extLst>
          </p:cNvPr>
          <p:cNvSpPr>
            <a:spLocks noGrp="1"/>
          </p:cNvSpPr>
          <p:nvPr>
            <p:ph type="sldNum" sz="quarter" idx="12"/>
          </p:nvPr>
        </p:nvSpPr>
        <p:spPr/>
        <p:txBody>
          <a:bodyPr/>
          <a:lstStyle/>
          <a:p>
            <a:fld id="{45F3127C-6BF9-4306-9454-8B1D3091CA3C}" type="slidenum">
              <a:rPr lang="fr-FR" smtClean="0"/>
              <a:t>‹N°›</a:t>
            </a:fld>
            <a:endParaRPr lang="fr-FR"/>
          </a:p>
        </p:txBody>
      </p:sp>
    </p:spTree>
    <p:extLst>
      <p:ext uri="{BB962C8B-B14F-4D97-AF65-F5344CB8AC3E}">
        <p14:creationId xmlns:p14="http://schemas.microsoft.com/office/powerpoint/2010/main" val="3123014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DF4A6D-8900-A246-ACB7-6005CB86BAF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C9F4F04-5E51-694F-7190-597557610839}"/>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EDF12C8-18A5-9974-CEBB-707208B05F74}"/>
              </a:ext>
            </a:extLst>
          </p:cNvPr>
          <p:cNvSpPr>
            <a:spLocks noGrp="1"/>
          </p:cNvSpPr>
          <p:nvPr>
            <p:ph type="dt" sz="half" idx="10"/>
          </p:nvPr>
        </p:nvSpPr>
        <p:spPr/>
        <p:txBody>
          <a:bodyPr/>
          <a:lstStyle/>
          <a:p>
            <a:fld id="{40EBE1AF-B286-4B33-91D7-A88A7D2D8178}" type="datetimeFigureOut">
              <a:rPr lang="fr-FR" smtClean="0"/>
              <a:t>18/11/2024</a:t>
            </a:fld>
            <a:endParaRPr lang="fr-FR"/>
          </a:p>
        </p:txBody>
      </p:sp>
      <p:sp>
        <p:nvSpPr>
          <p:cNvPr id="5" name="Espace réservé du pied de page 4">
            <a:extLst>
              <a:ext uri="{FF2B5EF4-FFF2-40B4-BE49-F238E27FC236}">
                <a16:creationId xmlns:a16="http://schemas.microsoft.com/office/drawing/2014/main" id="{4814EF33-B012-76BE-51D9-0F9D76B6AF8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CDFC4F2-486F-826F-06E8-6D42BCF7FB81}"/>
              </a:ext>
            </a:extLst>
          </p:cNvPr>
          <p:cNvSpPr>
            <a:spLocks noGrp="1"/>
          </p:cNvSpPr>
          <p:nvPr>
            <p:ph type="sldNum" sz="quarter" idx="12"/>
          </p:nvPr>
        </p:nvSpPr>
        <p:spPr/>
        <p:txBody>
          <a:bodyPr/>
          <a:lstStyle/>
          <a:p>
            <a:fld id="{45F3127C-6BF9-4306-9454-8B1D3091CA3C}" type="slidenum">
              <a:rPr lang="fr-FR" smtClean="0"/>
              <a:t>‹N°›</a:t>
            </a:fld>
            <a:endParaRPr lang="fr-FR"/>
          </a:p>
        </p:txBody>
      </p:sp>
    </p:spTree>
    <p:extLst>
      <p:ext uri="{BB962C8B-B14F-4D97-AF65-F5344CB8AC3E}">
        <p14:creationId xmlns:p14="http://schemas.microsoft.com/office/powerpoint/2010/main" val="4022968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09B103-F311-ED04-F524-482E06D52593}"/>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6B9D0E6-5480-0455-39B0-1F45B1C52BA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D3A29A0F-EF77-12B1-F7C0-D0C87B63DEC2}"/>
              </a:ext>
            </a:extLst>
          </p:cNvPr>
          <p:cNvSpPr>
            <a:spLocks noGrp="1"/>
          </p:cNvSpPr>
          <p:nvPr>
            <p:ph type="dt" sz="half" idx="10"/>
          </p:nvPr>
        </p:nvSpPr>
        <p:spPr/>
        <p:txBody>
          <a:bodyPr/>
          <a:lstStyle/>
          <a:p>
            <a:fld id="{40EBE1AF-B286-4B33-91D7-A88A7D2D8178}" type="datetimeFigureOut">
              <a:rPr lang="fr-FR" smtClean="0"/>
              <a:t>18/11/2024</a:t>
            </a:fld>
            <a:endParaRPr lang="fr-FR"/>
          </a:p>
        </p:txBody>
      </p:sp>
      <p:sp>
        <p:nvSpPr>
          <p:cNvPr id="5" name="Espace réservé du pied de page 4">
            <a:extLst>
              <a:ext uri="{FF2B5EF4-FFF2-40B4-BE49-F238E27FC236}">
                <a16:creationId xmlns:a16="http://schemas.microsoft.com/office/drawing/2014/main" id="{064E2E3B-F5CA-A749-3C59-A86BFAF8239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5A84D36-EAB6-BD7F-C753-62BD91F2E8D5}"/>
              </a:ext>
            </a:extLst>
          </p:cNvPr>
          <p:cNvSpPr>
            <a:spLocks noGrp="1"/>
          </p:cNvSpPr>
          <p:nvPr>
            <p:ph type="sldNum" sz="quarter" idx="12"/>
          </p:nvPr>
        </p:nvSpPr>
        <p:spPr/>
        <p:txBody>
          <a:bodyPr/>
          <a:lstStyle/>
          <a:p>
            <a:fld id="{45F3127C-6BF9-4306-9454-8B1D3091CA3C}" type="slidenum">
              <a:rPr lang="fr-FR" smtClean="0"/>
              <a:t>‹N°›</a:t>
            </a:fld>
            <a:endParaRPr lang="fr-FR"/>
          </a:p>
        </p:txBody>
      </p:sp>
    </p:spTree>
    <p:extLst>
      <p:ext uri="{BB962C8B-B14F-4D97-AF65-F5344CB8AC3E}">
        <p14:creationId xmlns:p14="http://schemas.microsoft.com/office/powerpoint/2010/main" val="2803118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9DA5E2-4302-2392-A7E4-2E1A5C70ACE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07C6278C-18CE-73C0-2025-A19F88E85632}"/>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E9048408-BE1E-C14F-9211-3AAD1A261AEE}"/>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4A358B24-7AF6-29F7-DF05-D82340964B1A}"/>
              </a:ext>
            </a:extLst>
          </p:cNvPr>
          <p:cNvSpPr>
            <a:spLocks noGrp="1"/>
          </p:cNvSpPr>
          <p:nvPr>
            <p:ph type="dt" sz="half" idx="10"/>
          </p:nvPr>
        </p:nvSpPr>
        <p:spPr/>
        <p:txBody>
          <a:bodyPr/>
          <a:lstStyle/>
          <a:p>
            <a:fld id="{40EBE1AF-B286-4B33-91D7-A88A7D2D8178}" type="datetimeFigureOut">
              <a:rPr lang="fr-FR" smtClean="0"/>
              <a:t>18/11/2024</a:t>
            </a:fld>
            <a:endParaRPr lang="fr-FR"/>
          </a:p>
        </p:txBody>
      </p:sp>
      <p:sp>
        <p:nvSpPr>
          <p:cNvPr id="6" name="Espace réservé du pied de page 5">
            <a:extLst>
              <a:ext uri="{FF2B5EF4-FFF2-40B4-BE49-F238E27FC236}">
                <a16:creationId xmlns:a16="http://schemas.microsoft.com/office/drawing/2014/main" id="{0A042B8D-3141-E6D2-6AA2-34E219DDC98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06180A7-6705-B26B-2B77-08D190005333}"/>
              </a:ext>
            </a:extLst>
          </p:cNvPr>
          <p:cNvSpPr>
            <a:spLocks noGrp="1"/>
          </p:cNvSpPr>
          <p:nvPr>
            <p:ph type="sldNum" sz="quarter" idx="12"/>
          </p:nvPr>
        </p:nvSpPr>
        <p:spPr/>
        <p:txBody>
          <a:bodyPr/>
          <a:lstStyle/>
          <a:p>
            <a:fld id="{45F3127C-6BF9-4306-9454-8B1D3091CA3C}" type="slidenum">
              <a:rPr lang="fr-FR" smtClean="0"/>
              <a:t>‹N°›</a:t>
            </a:fld>
            <a:endParaRPr lang="fr-FR"/>
          </a:p>
        </p:txBody>
      </p:sp>
    </p:spTree>
    <p:extLst>
      <p:ext uri="{BB962C8B-B14F-4D97-AF65-F5344CB8AC3E}">
        <p14:creationId xmlns:p14="http://schemas.microsoft.com/office/powerpoint/2010/main" val="234906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1E416F-D319-DAAA-3460-C73192A83E19}"/>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6EB93B7D-2C05-79D2-24F1-322EB2B9ED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09D6D06D-44BE-D2C5-F251-0CDA723FD10F}"/>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9E716045-DDD4-8B23-DD1F-3E28335254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D9F07540-E7DD-B75A-606C-3AB869EA2030}"/>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B2D3D4C4-81C7-5E6E-E23A-189E9F31300F}"/>
              </a:ext>
            </a:extLst>
          </p:cNvPr>
          <p:cNvSpPr>
            <a:spLocks noGrp="1"/>
          </p:cNvSpPr>
          <p:nvPr>
            <p:ph type="dt" sz="half" idx="10"/>
          </p:nvPr>
        </p:nvSpPr>
        <p:spPr/>
        <p:txBody>
          <a:bodyPr/>
          <a:lstStyle/>
          <a:p>
            <a:fld id="{40EBE1AF-B286-4B33-91D7-A88A7D2D8178}" type="datetimeFigureOut">
              <a:rPr lang="fr-FR" smtClean="0"/>
              <a:t>18/11/2024</a:t>
            </a:fld>
            <a:endParaRPr lang="fr-FR"/>
          </a:p>
        </p:txBody>
      </p:sp>
      <p:sp>
        <p:nvSpPr>
          <p:cNvPr id="8" name="Espace réservé du pied de page 7">
            <a:extLst>
              <a:ext uri="{FF2B5EF4-FFF2-40B4-BE49-F238E27FC236}">
                <a16:creationId xmlns:a16="http://schemas.microsoft.com/office/drawing/2014/main" id="{927473D4-8246-3085-51AA-9B88654E898D}"/>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51D924F1-E384-7241-9896-DE0D1143C480}"/>
              </a:ext>
            </a:extLst>
          </p:cNvPr>
          <p:cNvSpPr>
            <a:spLocks noGrp="1"/>
          </p:cNvSpPr>
          <p:nvPr>
            <p:ph type="sldNum" sz="quarter" idx="12"/>
          </p:nvPr>
        </p:nvSpPr>
        <p:spPr/>
        <p:txBody>
          <a:bodyPr/>
          <a:lstStyle/>
          <a:p>
            <a:fld id="{45F3127C-6BF9-4306-9454-8B1D3091CA3C}" type="slidenum">
              <a:rPr lang="fr-FR" smtClean="0"/>
              <a:t>‹N°›</a:t>
            </a:fld>
            <a:endParaRPr lang="fr-FR"/>
          </a:p>
        </p:txBody>
      </p:sp>
    </p:spTree>
    <p:extLst>
      <p:ext uri="{BB962C8B-B14F-4D97-AF65-F5344CB8AC3E}">
        <p14:creationId xmlns:p14="http://schemas.microsoft.com/office/powerpoint/2010/main" val="4177360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F67361-59F8-507C-60FB-3EBA4A09A01A}"/>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531B9DF2-B7CB-24D4-0972-ACB32755BF95}"/>
              </a:ext>
            </a:extLst>
          </p:cNvPr>
          <p:cNvSpPr>
            <a:spLocks noGrp="1"/>
          </p:cNvSpPr>
          <p:nvPr>
            <p:ph type="dt" sz="half" idx="10"/>
          </p:nvPr>
        </p:nvSpPr>
        <p:spPr/>
        <p:txBody>
          <a:bodyPr/>
          <a:lstStyle/>
          <a:p>
            <a:fld id="{40EBE1AF-B286-4B33-91D7-A88A7D2D8178}" type="datetimeFigureOut">
              <a:rPr lang="fr-FR" smtClean="0"/>
              <a:t>18/11/2024</a:t>
            </a:fld>
            <a:endParaRPr lang="fr-FR"/>
          </a:p>
        </p:txBody>
      </p:sp>
      <p:sp>
        <p:nvSpPr>
          <p:cNvPr id="4" name="Espace réservé du pied de page 3">
            <a:extLst>
              <a:ext uri="{FF2B5EF4-FFF2-40B4-BE49-F238E27FC236}">
                <a16:creationId xmlns:a16="http://schemas.microsoft.com/office/drawing/2014/main" id="{2117632F-DE71-8EF3-ADAB-C1E567AD5491}"/>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5D732027-1345-9E08-DC4D-1F9D2BFCEACA}"/>
              </a:ext>
            </a:extLst>
          </p:cNvPr>
          <p:cNvSpPr>
            <a:spLocks noGrp="1"/>
          </p:cNvSpPr>
          <p:nvPr>
            <p:ph type="sldNum" sz="quarter" idx="12"/>
          </p:nvPr>
        </p:nvSpPr>
        <p:spPr/>
        <p:txBody>
          <a:bodyPr/>
          <a:lstStyle/>
          <a:p>
            <a:fld id="{45F3127C-6BF9-4306-9454-8B1D3091CA3C}" type="slidenum">
              <a:rPr lang="fr-FR" smtClean="0"/>
              <a:t>‹N°›</a:t>
            </a:fld>
            <a:endParaRPr lang="fr-FR"/>
          </a:p>
        </p:txBody>
      </p:sp>
    </p:spTree>
    <p:extLst>
      <p:ext uri="{BB962C8B-B14F-4D97-AF65-F5344CB8AC3E}">
        <p14:creationId xmlns:p14="http://schemas.microsoft.com/office/powerpoint/2010/main" val="3358875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0E43D58-D225-C6A4-B84A-438E4B46FCDB}"/>
              </a:ext>
            </a:extLst>
          </p:cNvPr>
          <p:cNvSpPr>
            <a:spLocks noGrp="1"/>
          </p:cNvSpPr>
          <p:nvPr>
            <p:ph type="dt" sz="half" idx="10"/>
          </p:nvPr>
        </p:nvSpPr>
        <p:spPr/>
        <p:txBody>
          <a:bodyPr/>
          <a:lstStyle/>
          <a:p>
            <a:fld id="{40EBE1AF-B286-4B33-91D7-A88A7D2D8178}" type="datetimeFigureOut">
              <a:rPr lang="fr-FR" smtClean="0"/>
              <a:t>18/11/2024</a:t>
            </a:fld>
            <a:endParaRPr lang="fr-FR"/>
          </a:p>
        </p:txBody>
      </p:sp>
      <p:sp>
        <p:nvSpPr>
          <p:cNvPr id="3" name="Espace réservé du pied de page 2">
            <a:extLst>
              <a:ext uri="{FF2B5EF4-FFF2-40B4-BE49-F238E27FC236}">
                <a16:creationId xmlns:a16="http://schemas.microsoft.com/office/drawing/2014/main" id="{E559E3CA-B59C-CA45-7006-39F68390155A}"/>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ABF13F7B-FD50-87B4-1895-71BDE95F3F48}"/>
              </a:ext>
            </a:extLst>
          </p:cNvPr>
          <p:cNvSpPr>
            <a:spLocks noGrp="1"/>
          </p:cNvSpPr>
          <p:nvPr>
            <p:ph type="sldNum" sz="quarter" idx="12"/>
          </p:nvPr>
        </p:nvSpPr>
        <p:spPr/>
        <p:txBody>
          <a:bodyPr/>
          <a:lstStyle/>
          <a:p>
            <a:fld id="{45F3127C-6BF9-4306-9454-8B1D3091CA3C}" type="slidenum">
              <a:rPr lang="fr-FR" smtClean="0"/>
              <a:t>‹N°›</a:t>
            </a:fld>
            <a:endParaRPr lang="fr-FR"/>
          </a:p>
        </p:txBody>
      </p:sp>
    </p:spTree>
    <p:extLst>
      <p:ext uri="{BB962C8B-B14F-4D97-AF65-F5344CB8AC3E}">
        <p14:creationId xmlns:p14="http://schemas.microsoft.com/office/powerpoint/2010/main" val="3862479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B9D472-A654-9884-59C2-89294EEF9AC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54ADF8D1-F69F-5761-7F37-87CE904845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F500DB12-51DC-935F-A810-75EA11EC52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EE35E83-2234-1021-6FC9-6590DDBE5CA0}"/>
              </a:ext>
            </a:extLst>
          </p:cNvPr>
          <p:cNvSpPr>
            <a:spLocks noGrp="1"/>
          </p:cNvSpPr>
          <p:nvPr>
            <p:ph type="dt" sz="half" idx="10"/>
          </p:nvPr>
        </p:nvSpPr>
        <p:spPr/>
        <p:txBody>
          <a:bodyPr/>
          <a:lstStyle/>
          <a:p>
            <a:fld id="{40EBE1AF-B286-4B33-91D7-A88A7D2D8178}" type="datetimeFigureOut">
              <a:rPr lang="fr-FR" smtClean="0"/>
              <a:t>18/11/2024</a:t>
            </a:fld>
            <a:endParaRPr lang="fr-FR"/>
          </a:p>
        </p:txBody>
      </p:sp>
      <p:sp>
        <p:nvSpPr>
          <p:cNvPr id="6" name="Espace réservé du pied de page 5">
            <a:extLst>
              <a:ext uri="{FF2B5EF4-FFF2-40B4-BE49-F238E27FC236}">
                <a16:creationId xmlns:a16="http://schemas.microsoft.com/office/drawing/2014/main" id="{7FC86D51-647D-356F-D7A7-A52F3822EC1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0C49DD5-D146-8F11-32F0-3F2812EC8333}"/>
              </a:ext>
            </a:extLst>
          </p:cNvPr>
          <p:cNvSpPr>
            <a:spLocks noGrp="1"/>
          </p:cNvSpPr>
          <p:nvPr>
            <p:ph type="sldNum" sz="quarter" idx="12"/>
          </p:nvPr>
        </p:nvSpPr>
        <p:spPr/>
        <p:txBody>
          <a:bodyPr/>
          <a:lstStyle/>
          <a:p>
            <a:fld id="{45F3127C-6BF9-4306-9454-8B1D3091CA3C}" type="slidenum">
              <a:rPr lang="fr-FR" smtClean="0"/>
              <a:t>‹N°›</a:t>
            </a:fld>
            <a:endParaRPr lang="fr-FR"/>
          </a:p>
        </p:txBody>
      </p:sp>
    </p:spTree>
    <p:extLst>
      <p:ext uri="{BB962C8B-B14F-4D97-AF65-F5344CB8AC3E}">
        <p14:creationId xmlns:p14="http://schemas.microsoft.com/office/powerpoint/2010/main" val="3267427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8FCEDB-7DC5-5979-BD0C-08045AAEA93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AD7F8C38-12A4-7E8B-7D3B-97556F50A1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26E8AAB7-B721-B07C-C89A-B60234A2F9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F846BDB-3FF4-D9AE-3583-FC76CB262D64}"/>
              </a:ext>
            </a:extLst>
          </p:cNvPr>
          <p:cNvSpPr>
            <a:spLocks noGrp="1"/>
          </p:cNvSpPr>
          <p:nvPr>
            <p:ph type="dt" sz="half" idx="10"/>
          </p:nvPr>
        </p:nvSpPr>
        <p:spPr/>
        <p:txBody>
          <a:bodyPr/>
          <a:lstStyle/>
          <a:p>
            <a:fld id="{40EBE1AF-B286-4B33-91D7-A88A7D2D8178}" type="datetimeFigureOut">
              <a:rPr lang="fr-FR" smtClean="0"/>
              <a:t>18/11/2024</a:t>
            </a:fld>
            <a:endParaRPr lang="fr-FR"/>
          </a:p>
        </p:txBody>
      </p:sp>
      <p:sp>
        <p:nvSpPr>
          <p:cNvPr id="6" name="Espace réservé du pied de page 5">
            <a:extLst>
              <a:ext uri="{FF2B5EF4-FFF2-40B4-BE49-F238E27FC236}">
                <a16:creationId xmlns:a16="http://schemas.microsoft.com/office/drawing/2014/main" id="{D181CA41-F2EB-4AD2-E1BD-195C53CB987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F12126C-EFC2-0AF7-CAFB-E22BA8CE7ECD}"/>
              </a:ext>
            </a:extLst>
          </p:cNvPr>
          <p:cNvSpPr>
            <a:spLocks noGrp="1"/>
          </p:cNvSpPr>
          <p:nvPr>
            <p:ph type="sldNum" sz="quarter" idx="12"/>
          </p:nvPr>
        </p:nvSpPr>
        <p:spPr/>
        <p:txBody>
          <a:bodyPr/>
          <a:lstStyle/>
          <a:p>
            <a:fld id="{45F3127C-6BF9-4306-9454-8B1D3091CA3C}" type="slidenum">
              <a:rPr lang="fr-FR" smtClean="0"/>
              <a:t>‹N°›</a:t>
            </a:fld>
            <a:endParaRPr lang="fr-FR"/>
          </a:p>
        </p:txBody>
      </p:sp>
    </p:spTree>
    <p:extLst>
      <p:ext uri="{BB962C8B-B14F-4D97-AF65-F5344CB8AC3E}">
        <p14:creationId xmlns:p14="http://schemas.microsoft.com/office/powerpoint/2010/main" val="3327111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ABFCCE1-B0C3-86FC-2896-0D679CFE19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3C4D1AE1-4F3C-19BB-67E0-1F25E01064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27561E3-B1C0-B184-E486-FFD9A7E266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0EBE1AF-B286-4B33-91D7-A88A7D2D8178}" type="datetimeFigureOut">
              <a:rPr lang="fr-FR" smtClean="0"/>
              <a:t>18/11/2024</a:t>
            </a:fld>
            <a:endParaRPr lang="fr-FR"/>
          </a:p>
        </p:txBody>
      </p:sp>
      <p:sp>
        <p:nvSpPr>
          <p:cNvPr id="5" name="Espace réservé du pied de page 4">
            <a:extLst>
              <a:ext uri="{FF2B5EF4-FFF2-40B4-BE49-F238E27FC236}">
                <a16:creationId xmlns:a16="http://schemas.microsoft.com/office/drawing/2014/main" id="{5CEC0846-370C-4597-4296-89844B3ED1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B40251E-F504-1B6E-03BA-27AC9846A6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5F3127C-6BF9-4306-9454-8B1D3091CA3C}" type="slidenum">
              <a:rPr lang="fr-FR" smtClean="0"/>
              <a:t>‹N°›</a:t>
            </a:fld>
            <a:endParaRPr lang="fr-FR"/>
          </a:p>
        </p:txBody>
      </p:sp>
    </p:spTree>
    <p:extLst>
      <p:ext uri="{BB962C8B-B14F-4D97-AF65-F5344CB8AC3E}">
        <p14:creationId xmlns:p14="http://schemas.microsoft.com/office/powerpoint/2010/main" val="30424570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jpe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6C116C48-DE3A-0A1C-DBED-BAFFB82C7F72}"/>
              </a:ext>
            </a:extLst>
          </p:cNvPr>
          <p:cNvSpPr>
            <a:spLocks noGrp="1"/>
          </p:cNvSpPr>
          <p:nvPr>
            <p:ph type="ctrTitle"/>
          </p:nvPr>
        </p:nvSpPr>
        <p:spPr/>
        <p:txBody>
          <a:bodyPr/>
          <a:lstStyle/>
          <a:p>
            <a:endParaRPr lang="fr-FR" dirty="0"/>
          </a:p>
        </p:txBody>
      </p:sp>
      <p:sp>
        <p:nvSpPr>
          <p:cNvPr id="3" name="Sous-titre 2">
            <a:extLst>
              <a:ext uri="{FF2B5EF4-FFF2-40B4-BE49-F238E27FC236}">
                <a16:creationId xmlns:a16="http://schemas.microsoft.com/office/drawing/2014/main" id="{A456731A-7FDE-A76D-3B10-AC4CE287968E}"/>
              </a:ext>
            </a:extLst>
          </p:cNvPr>
          <p:cNvSpPr>
            <a:spLocks noGrp="1"/>
          </p:cNvSpPr>
          <p:nvPr>
            <p:ph type="subTitle" idx="1"/>
          </p:nvPr>
        </p:nvSpPr>
        <p:spPr>
          <a:xfrm>
            <a:off x="1524000" y="3602038"/>
            <a:ext cx="9144000" cy="1655762"/>
          </a:xfrm>
        </p:spPr>
        <p:txBody>
          <a:bodyPr>
            <a:normAutofit/>
          </a:bodyPr>
          <a:lstStyle/>
          <a:p>
            <a:endParaRPr lang="fr-FR" dirty="0"/>
          </a:p>
          <a:p>
            <a:endParaRPr lang="fr-FR" dirty="0"/>
          </a:p>
        </p:txBody>
      </p:sp>
      <p:pic>
        <p:nvPicPr>
          <p:cNvPr id="6" name="Espace réservé du contenu 4" descr="Abstract bleu montrant un flux de données">
            <a:extLst>
              <a:ext uri="{FF2B5EF4-FFF2-40B4-BE49-F238E27FC236}">
                <a16:creationId xmlns:a16="http://schemas.microsoft.com/office/drawing/2014/main" id="{09B7FB58-52CD-61A6-C6B9-5ED83B0FD1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06"/>
            <a:ext cx="12192000" cy="6858000"/>
          </a:xfrm>
          <a:prstGeom prst="rect">
            <a:avLst/>
          </a:prstGeom>
        </p:spPr>
      </p:pic>
      <p:sp>
        <p:nvSpPr>
          <p:cNvPr id="8" name="ZoneTexte 7">
            <a:extLst>
              <a:ext uri="{FF2B5EF4-FFF2-40B4-BE49-F238E27FC236}">
                <a16:creationId xmlns:a16="http://schemas.microsoft.com/office/drawing/2014/main" id="{0F223CDA-1745-9A12-86A4-ED9A953DDB49}"/>
              </a:ext>
            </a:extLst>
          </p:cNvPr>
          <p:cNvSpPr txBox="1"/>
          <p:nvPr/>
        </p:nvSpPr>
        <p:spPr>
          <a:xfrm>
            <a:off x="3484880" y="2316163"/>
            <a:ext cx="5222240" cy="584775"/>
          </a:xfrm>
          <a:prstGeom prst="rect">
            <a:avLst/>
          </a:prstGeom>
          <a:noFill/>
        </p:spPr>
        <p:txBody>
          <a:bodyPr wrap="square" rtlCol="0">
            <a:spAutoFit/>
          </a:bodyPr>
          <a:lstStyle/>
          <a:p>
            <a:r>
              <a:rPr lang="fr-FR" sz="3200" dirty="0">
                <a:solidFill>
                  <a:schemeClr val="bg1">
                    <a:lumMod val="95000"/>
                  </a:schemeClr>
                </a:solidFill>
                <a:latin typeface="Bungee Inline" pitchFamily="2" charset="77"/>
              </a:rPr>
              <a:t>Présentation de NSI</a:t>
            </a:r>
          </a:p>
        </p:txBody>
      </p:sp>
      <p:sp>
        <p:nvSpPr>
          <p:cNvPr id="10" name="ZoneTexte 9">
            <a:extLst>
              <a:ext uri="{FF2B5EF4-FFF2-40B4-BE49-F238E27FC236}">
                <a16:creationId xmlns:a16="http://schemas.microsoft.com/office/drawing/2014/main" id="{525CB556-78A8-B3F7-AFD7-3B42D14DB936}"/>
              </a:ext>
            </a:extLst>
          </p:cNvPr>
          <p:cNvSpPr txBox="1"/>
          <p:nvPr/>
        </p:nvSpPr>
        <p:spPr>
          <a:xfrm>
            <a:off x="3743234" y="5026709"/>
            <a:ext cx="4531360" cy="646331"/>
          </a:xfrm>
          <a:prstGeom prst="rect">
            <a:avLst/>
          </a:prstGeom>
          <a:noFill/>
        </p:spPr>
        <p:txBody>
          <a:bodyPr wrap="square" rtlCol="0">
            <a:spAutoFit/>
          </a:bodyPr>
          <a:lstStyle/>
          <a:p>
            <a:pPr algn="ctr"/>
            <a:r>
              <a:rPr lang="fr-FR" dirty="0">
                <a:solidFill>
                  <a:schemeClr val="bg1">
                    <a:lumMod val="95000"/>
                  </a:schemeClr>
                </a:solidFill>
              </a:rPr>
              <a:t>Par </a:t>
            </a:r>
            <a:r>
              <a:rPr lang="fr-FR" dirty="0" err="1">
                <a:solidFill>
                  <a:schemeClr val="bg1">
                    <a:lumMod val="95000"/>
                  </a:schemeClr>
                </a:solidFill>
              </a:rPr>
              <a:t>Damiann</a:t>
            </a:r>
            <a:r>
              <a:rPr lang="fr-FR" dirty="0">
                <a:solidFill>
                  <a:schemeClr val="bg1">
                    <a:lumMod val="95000"/>
                  </a:schemeClr>
                </a:solidFill>
              </a:rPr>
              <a:t> </a:t>
            </a:r>
            <a:r>
              <a:rPr lang="fr-FR" dirty="0" err="1">
                <a:solidFill>
                  <a:schemeClr val="bg1">
                    <a:lumMod val="95000"/>
                  </a:schemeClr>
                </a:solidFill>
              </a:rPr>
              <a:t>Broudou</a:t>
            </a:r>
            <a:r>
              <a:rPr lang="fr-FR" dirty="0">
                <a:solidFill>
                  <a:schemeClr val="bg1">
                    <a:lumMod val="95000"/>
                  </a:schemeClr>
                </a:solidFill>
              </a:rPr>
              <a:t>, Eliott Courtois et Raphaël Slama</a:t>
            </a:r>
          </a:p>
        </p:txBody>
      </p:sp>
      <p:sp>
        <p:nvSpPr>
          <p:cNvPr id="2" name="ZoneTexte 1">
            <a:extLst>
              <a:ext uri="{FF2B5EF4-FFF2-40B4-BE49-F238E27FC236}">
                <a16:creationId xmlns:a16="http://schemas.microsoft.com/office/drawing/2014/main" id="{8A635E34-01D8-41D5-2DC3-15BAAF832CAE}"/>
              </a:ext>
            </a:extLst>
          </p:cNvPr>
          <p:cNvSpPr txBox="1"/>
          <p:nvPr/>
        </p:nvSpPr>
        <p:spPr>
          <a:xfrm>
            <a:off x="3397794" y="2749534"/>
            <a:ext cx="5222240" cy="584775"/>
          </a:xfrm>
          <a:prstGeom prst="rect">
            <a:avLst/>
          </a:prstGeom>
          <a:noFill/>
        </p:spPr>
        <p:txBody>
          <a:bodyPr wrap="square" rtlCol="0">
            <a:spAutoFit/>
          </a:bodyPr>
          <a:lstStyle/>
          <a:p>
            <a:pPr algn="ctr"/>
            <a:r>
              <a:rPr lang="fr-FR" sz="3200" dirty="0">
                <a:solidFill>
                  <a:schemeClr val="bg1">
                    <a:lumMod val="95000"/>
                  </a:schemeClr>
                </a:solidFill>
                <a:latin typeface="Bungee Inline" pitchFamily="2" charset="77"/>
              </a:rPr>
              <a:t>PROJET 01</a:t>
            </a:r>
          </a:p>
        </p:txBody>
      </p:sp>
    </p:spTree>
    <p:extLst>
      <p:ext uri="{BB962C8B-B14F-4D97-AF65-F5344CB8AC3E}">
        <p14:creationId xmlns:p14="http://schemas.microsoft.com/office/powerpoint/2010/main" val="2213804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39D73A-0057-34F8-0C06-8821D90B7070}"/>
              </a:ext>
            </a:extLst>
          </p:cNvPr>
          <p:cNvSpPr>
            <a:spLocks noGrp="1"/>
          </p:cNvSpPr>
          <p:nvPr>
            <p:ph type="title"/>
          </p:nvPr>
        </p:nvSpPr>
        <p:spPr>
          <a:xfrm>
            <a:off x="838200" y="365125"/>
            <a:ext cx="10515600" cy="1325563"/>
          </a:xfrm>
        </p:spPr>
        <p:txBody>
          <a:bodyPr/>
          <a:lstStyle/>
          <a:p>
            <a:r>
              <a:rPr lang="fr-FR" dirty="0"/>
              <a:t>Main.py</a:t>
            </a:r>
          </a:p>
        </p:txBody>
      </p:sp>
      <p:pic>
        <p:nvPicPr>
          <p:cNvPr id="5" name="Espace réservé du contenu 4">
            <a:extLst>
              <a:ext uri="{FF2B5EF4-FFF2-40B4-BE49-F238E27FC236}">
                <a16:creationId xmlns:a16="http://schemas.microsoft.com/office/drawing/2014/main" id="{A3DDEFB5-417A-D9C4-DB6F-E913ABF6C5DC}"/>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Lst>
          </a:blip>
          <a:stretch>
            <a:fillRect/>
          </a:stretch>
        </p:blipFill>
        <p:spPr>
          <a:xfrm>
            <a:off x="2844278" y="1825625"/>
            <a:ext cx="6503443" cy="4351338"/>
          </a:xfrm>
        </p:spPr>
      </p:pic>
      <p:pic>
        <p:nvPicPr>
          <p:cNvPr id="6" name="Espace réservé du contenu 4" descr="Abstract bleu montrant un flux de données">
            <a:extLst>
              <a:ext uri="{FF2B5EF4-FFF2-40B4-BE49-F238E27FC236}">
                <a16:creationId xmlns:a16="http://schemas.microsoft.com/office/drawing/2014/main" id="{01A14E72-955A-9E9C-F38C-65B99CDCBA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ZoneTexte 6">
            <a:extLst>
              <a:ext uri="{FF2B5EF4-FFF2-40B4-BE49-F238E27FC236}">
                <a16:creationId xmlns:a16="http://schemas.microsoft.com/office/drawing/2014/main" id="{733FF5F8-D9DC-9367-CB9C-B595C30C2A15}"/>
              </a:ext>
            </a:extLst>
          </p:cNvPr>
          <p:cNvSpPr txBox="1"/>
          <p:nvPr/>
        </p:nvSpPr>
        <p:spPr>
          <a:xfrm>
            <a:off x="507011" y="388649"/>
            <a:ext cx="2590800" cy="584775"/>
          </a:xfrm>
          <a:prstGeom prst="rect">
            <a:avLst/>
          </a:prstGeom>
          <a:noFill/>
        </p:spPr>
        <p:txBody>
          <a:bodyPr wrap="square" rtlCol="0">
            <a:spAutoFit/>
          </a:bodyPr>
          <a:lstStyle/>
          <a:p>
            <a:r>
              <a:rPr lang="fr-FR" sz="3200" dirty="0" err="1">
                <a:solidFill>
                  <a:schemeClr val="bg1">
                    <a:lumMod val="95000"/>
                  </a:schemeClr>
                </a:solidFill>
                <a:latin typeface="Bungee Inline" pitchFamily="2" charset="77"/>
              </a:rPr>
              <a:t>DATA.py</a:t>
            </a:r>
            <a:endParaRPr lang="fr-FR" sz="3200" dirty="0">
              <a:latin typeface="Bungee Inline" pitchFamily="2" charset="77"/>
            </a:endParaRPr>
          </a:p>
        </p:txBody>
      </p:sp>
      <p:pic>
        <p:nvPicPr>
          <p:cNvPr id="4" name="Image 3" descr="Une image contenant texte, Police, capture d’écran&#10;&#10;Description générée automatiquement">
            <a:extLst>
              <a:ext uri="{FF2B5EF4-FFF2-40B4-BE49-F238E27FC236}">
                <a16:creationId xmlns:a16="http://schemas.microsoft.com/office/drawing/2014/main" id="{9FEF2E5C-3119-50ED-8E21-517CF19AA1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7011" y="1362073"/>
            <a:ext cx="7772400" cy="1763882"/>
          </a:xfrm>
          <a:prstGeom prst="rect">
            <a:avLst/>
          </a:prstGeom>
        </p:spPr>
      </p:pic>
      <p:sp>
        <p:nvSpPr>
          <p:cNvPr id="12" name="ZoneTexte 11">
            <a:extLst>
              <a:ext uri="{FF2B5EF4-FFF2-40B4-BE49-F238E27FC236}">
                <a16:creationId xmlns:a16="http://schemas.microsoft.com/office/drawing/2014/main" id="{FF95B0D5-F656-ADB7-EDBA-65D9A8721F22}"/>
              </a:ext>
            </a:extLst>
          </p:cNvPr>
          <p:cNvSpPr txBox="1"/>
          <p:nvPr/>
        </p:nvSpPr>
        <p:spPr>
          <a:xfrm>
            <a:off x="507011" y="3206237"/>
            <a:ext cx="6183086" cy="2862322"/>
          </a:xfrm>
          <a:prstGeom prst="rect">
            <a:avLst/>
          </a:prstGeom>
          <a:noFill/>
        </p:spPr>
        <p:txBody>
          <a:bodyPr wrap="square">
            <a:spAutoFit/>
          </a:bodyPr>
          <a:lstStyle/>
          <a:p>
            <a:r>
              <a:rPr lang="fr-FR" dirty="0">
                <a:solidFill>
                  <a:schemeClr val="bg1">
                    <a:lumMod val="95000"/>
                  </a:schemeClr>
                </a:solidFill>
              </a:rPr>
              <a:t>Data réunit tous les nombres et bases pouvant être utilisés dans le programme. Pour la base 2 il n’y a que 2 nombres, 0 et 1. Pour la base 10 il y a 10 nombres de 0 à 9. Et pour la base 16 qui se compose de 16 nombres allant de 0 à 15(F) nous avons tout simplement repris la base 10 précédente et nous avons rajouté les autres valeurs manquantes: A, B, C, D, E, F.</a:t>
            </a:r>
          </a:p>
          <a:p>
            <a:endParaRPr lang="fr-FR" dirty="0">
              <a:solidFill>
                <a:schemeClr val="bg1">
                  <a:lumMod val="95000"/>
                </a:schemeClr>
              </a:solidFill>
            </a:endParaRPr>
          </a:p>
          <a:p>
            <a:r>
              <a:rPr lang="fr-FR" dirty="0">
                <a:solidFill>
                  <a:schemeClr val="bg1">
                    <a:lumMod val="95000"/>
                  </a:schemeClr>
                </a:solidFill>
              </a:rPr>
              <a:t>La variable </a:t>
            </a:r>
            <a:r>
              <a:rPr lang="fr-FR" dirty="0" err="1">
                <a:solidFill>
                  <a:schemeClr val="bg1">
                    <a:lumMod val="95000"/>
                  </a:schemeClr>
                </a:solidFill>
              </a:rPr>
              <a:t>valid_base</a:t>
            </a:r>
            <a:r>
              <a:rPr lang="fr-FR" dirty="0">
                <a:solidFill>
                  <a:schemeClr val="bg1">
                    <a:lumMod val="95000"/>
                  </a:schemeClr>
                </a:solidFill>
              </a:rPr>
              <a:t> réunit les bases possibles que l’on peut utiliser dans le programme</a:t>
            </a:r>
            <a:endParaRPr lang="fr-FR" dirty="0"/>
          </a:p>
        </p:txBody>
      </p:sp>
    </p:spTree>
    <p:extLst>
      <p:ext uri="{BB962C8B-B14F-4D97-AF65-F5344CB8AC3E}">
        <p14:creationId xmlns:p14="http://schemas.microsoft.com/office/powerpoint/2010/main" val="2358946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370754-B4DE-5EE7-3402-F8FCED7AC7A2}"/>
              </a:ext>
            </a:extLst>
          </p:cNvPr>
          <p:cNvSpPr>
            <a:spLocks noGrp="1"/>
          </p:cNvSpPr>
          <p:nvPr>
            <p:ph type="title"/>
          </p:nvPr>
        </p:nvSpPr>
        <p:spPr>
          <a:xfrm>
            <a:off x="838200" y="365125"/>
            <a:ext cx="7777480" cy="1325563"/>
          </a:xfrm>
        </p:spPr>
        <p:txBody>
          <a:bodyPr/>
          <a:lstStyle/>
          <a:p>
            <a:endParaRPr lang="fr-FR" dirty="0"/>
          </a:p>
        </p:txBody>
      </p:sp>
      <p:pic>
        <p:nvPicPr>
          <p:cNvPr id="18" name="Espace réservé du contenu 17">
            <a:extLst>
              <a:ext uri="{FF2B5EF4-FFF2-40B4-BE49-F238E27FC236}">
                <a16:creationId xmlns:a16="http://schemas.microsoft.com/office/drawing/2014/main" id="{862246EC-092E-1224-7F86-255EBF894A35}"/>
              </a:ext>
            </a:extLst>
          </p:cNvPr>
          <p:cNvPicPr>
            <a:picLocks noGrp="1" noChangeAspect="1"/>
          </p:cNvPicPr>
          <p:nvPr>
            <p:ph idx="1"/>
          </p:nvPr>
        </p:nvPicPr>
        <p:blipFill>
          <a:blip r:embed="rId2"/>
          <a:stretch>
            <a:fillRect/>
          </a:stretch>
        </p:blipFill>
        <p:spPr>
          <a:xfrm>
            <a:off x="0" y="0"/>
            <a:ext cx="12192000" cy="6858000"/>
          </a:xfrm>
        </p:spPr>
      </p:pic>
      <p:sp>
        <p:nvSpPr>
          <p:cNvPr id="22" name="ZoneTexte 21">
            <a:extLst>
              <a:ext uri="{FF2B5EF4-FFF2-40B4-BE49-F238E27FC236}">
                <a16:creationId xmlns:a16="http://schemas.microsoft.com/office/drawing/2014/main" id="{01701A89-5DF7-9E26-417C-F55A45C78DA1}"/>
              </a:ext>
            </a:extLst>
          </p:cNvPr>
          <p:cNvSpPr txBox="1"/>
          <p:nvPr/>
        </p:nvSpPr>
        <p:spPr>
          <a:xfrm>
            <a:off x="121920" y="111760"/>
            <a:ext cx="6045200" cy="369332"/>
          </a:xfrm>
          <a:prstGeom prst="rect">
            <a:avLst/>
          </a:prstGeom>
          <a:noFill/>
        </p:spPr>
        <p:txBody>
          <a:bodyPr wrap="square" rtlCol="0">
            <a:spAutoFit/>
          </a:bodyPr>
          <a:lstStyle/>
          <a:p>
            <a:r>
              <a:rPr lang="fr-FR" dirty="0"/>
              <a:t>Merci de nous avoir écouté.</a:t>
            </a:r>
          </a:p>
        </p:txBody>
      </p:sp>
      <p:pic>
        <p:nvPicPr>
          <p:cNvPr id="1036" name="Picture 12" descr="183066293 (243×243)">
            <a:extLst>
              <a:ext uri="{FF2B5EF4-FFF2-40B4-BE49-F238E27FC236}">
                <a16:creationId xmlns:a16="http://schemas.microsoft.com/office/drawing/2014/main" id="{67241BF8-8021-1B38-6985-77AB4E3B9A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6940" y="2703571"/>
            <a:ext cx="3168967" cy="2848928"/>
          </a:xfrm>
          <a:prstGeom prst="rect">
            <a:avLst/>
          </a:prstGeom>
          <a:noFill/>
          <a:extLst>
            <a:ext uri="{909E8E84-426E-40DD-AFC4-6F175D3DCCD1}">
              <a14:hiddenFill xmlns:a14="http://schemas.microsoft.com/office/drawing/2010/main">
                <a:solidFill>
                  <a:srgbClr val="FFFFFF"/>
                </a:solidFill>
              </a14:hiddenFill>
            </a:ext>
          </a:extLst>
        </p:spPr>
      </p:pic>
      <p:pic>
        <p:nvPicPr>
          <p:cNvPr id="24" name="Image 23">
            <a:extLst>
              <a:ext uri="{FF2B5EF4-FFF2-40B4-BE49-F238E27FC236}">
                <a16:creationId xmlns:a16="http://schemas.microsoft.com/office/drawing/2014/main" id="{ECA4D9C3-E594-56E1-F285-3A3FE08725C0}"/>
              </a:ext>
            </a:extLst>
          </p:cNvPr>
          <p:cNvPicPr>
            <a:picLocks noChangeAspect="1"/>
          </p:cNvPicPr>
          <p:nvPr/>
        </p:nvPicPr>
        <p:blipFill>
          <a:blip r:embed="rId4"/>
          <a:stretch>
            <a:fillRect/>
          </a:stretch>
        </p:blipFill>
        <p:spPr>
          <a:xfrm>
            <a:off x="3320064" y="0"/>
            <a:ext cx="3344896" cy="1928614"/>
          </a:xfrm>
          <a:prstGeom prst="rect">
            <a:avLst/>
          </a:prstGeom>
        </p:spPr>
      </p:pic>
      <p:pic>
        <p:nvPicPr>
          <p:cNvPr id="1038" name="Picture 14" descr="67223838 (460×460)">
            <a:extLst>
              <a:ext uri="{FF2B5EF4-FFF2-40B4-BE49-F238E27FC236}">
                <a16:creationId xmlns:a16="http://schemas.microsoft.com/office/drawing/2014/main" id="{F6450A16-8B71-C8DB-98DE-92E6CEF3B4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5440" y="2811133"/>
            <a:ext cx="3658553" cy="2848929"/>
          </a:xfrm>
          <a:prstGeom prst="rect">
            <a:avLst/>
          </a:prstGeom>
          <a:noFill/>
          <a:extLst>
            <a:ext uri="{909E8E84-426E-40DD-AFC4-6F175D3DCCD1}">
              <a14:hiddenFill xmlns:a14="http://schemas.microsoft.com/office/drawing/2010/main">
                <a:solidFill>
                  <a:srgbClr val="FFFFFF"/>
                </a:solidFill>
              </a14:hiddenFill>
            </a:ext>
          </a:extLst>
        </p:spPr>
      </p:pic>
      <p:pic>
        <p:nvPicPr>
          <p:cNvPr id="26" name="Image 25">
            <a:extLst>
              <a:ext uri="{FF2B5EF4-FFF2-40B4-BE49-F238E27FC236}">
                <a16:creationId xmlns:a16="http://schemas.microsoft.com/office/drawing/2014/main" id="{48138B77-4087-BD1A-C99B-B4156C517789}"/>
              </a:ext>
            </a:extLst>
          </p:cNvPr>
          <p:cNvPicPr>
            <a:picLocks noChangeAspect="1"/>
          </p:cNvPicPr>
          <p:nvPr/>
        </p:nvPicPr>
        <p:blipFill>
          <a:blip r:embed="rId6"/>
          <a:stretch>
            <a:fillRect/>
          </a:stretch>
        </p:blipFill>
        <p:spPr>
          <a:xfrm>
            <a:off x="8007192" y="2703571"/>
            <a:ext cx="3635055" cy="2933954"/>
          </a:xfrm>
          <a:prstGeom prst="rect">
            <a:avLst/>
          </a:prstGeom>
        </p:spPr>
      </p:pic>
      <p:sp>
        <p:nvSpPr>
          <p:cNvPr id="3" name="ZoneTexte 2">
            <a:extLst>
              <a:ext uri="{FF2B5EF4-FFF2-40B4-BE49-F238E27FC236}">
                <a16:creationId xmlns:a16="http://schemas.microsoft.com/office/drawing/2014/main" id="{A698033C-EF3A-987B-F2D4-5BE6D1CFCDD0}"/>
              </a:ext>
            </a:extLst>
          </p:cNvPr>
          <p:cNvSpPr txBox="1"/>
          <p:nvPr/>
        </p:nvSpPr>
        <p:spPr>
          <a:xfrm>
            <a:off x="1571666" y="5660062"/>
            <a:ext cx="1206099" cy="461665"/>
          </a:xfrm>
          <a:prstGeom prst="rect">
            <a:avLst/>
          </a:prstGeom>
          <a:noFill/>
        </p:spPr>
        <p:txBody>
          <a:bodyPr wrap="square" rtlCol="0">
            <a:spAutoFit/>
          </a:bodyPr>
          <a:lstStyle/>
          <a:p>
            <a:r>
              <a:rPr lang="fr-FR" sz="2400" dirty="0" err="1">
                <a:highlight>
                  <a:srgbClr val="FFFF00"/>
                </a:highlight>
              </a:rPr>
              <a:t>palkolex</a:t>
            </a:r>
            <a:endParaRPr lang="fr-FR" sz="2400" dirty="0">
              <a:highlight>
                <a:srgbClr val="FFFF00"/>
              </a:highlight>
            </a:endParaRPr>
          </a:p>
        </p:txBody>
      </p:sp>
      <p:sp>
        <p:nvSpPr>
          <p:cNvPr id="5" name="ZoneTexte 4">
            <a:extLst>
              <a:ext uri="{FF2B5EF4-FFF2-40B4-BE49-F238E27FC236}">
                <a16:creationId xmlns:a16="http://schemas.microsoft.com/office/drawing/2014/main" id="{2C66574B-AEC9-37CF-27E7-5B6B9CD8FAEE}"/>
              </a:ext>
            </a:extLst>
          </p:cNvPr>
          <p:cNvSpPr txBox="1"/>
          <p:nvPr/>
        </p:nvSpPr>
        <p:spPr>
          <a:xfrm>
            <a:off x="4494672" y="5198397"/>
            <a:ext cx="3344896" cy="461665"/>
          </a:xfrm>
          <a:prstGeom prst="rect">
            <a:avLst/>
          </a:prstGeom>
          <a:noFill/>
        </p:spPr>
        <p:txBody>
          <a:bodyPr wrap="square" rtlCol="0">
            <a:spAutoFit/>
          </a:bodyPr>
          <a:lstStyle/>
          <a:p>
            <a:r>
              <a:rPr lang="fr-FR" sz="2400" dirty="0" err="1">
                <a:highlight>
                  <a:srgbClr val="FFFF00"/>
                </a:highlight>
              </a:rPr>
              <a:t>Pommedeterresanssauce</a:t>
            </a:r>
            <a:endParaRPr lang="fr-FR" sz="2400" dirty="0">
              <a:highlight>
                <a:srgbClr val="FFFF00"/>
              </a:highlight>
            </a:endParaRPr>
          </a:p>
        </p:txBody>
      </p:sp>
      <p:sp>
        <p:nvSpPr>
          <p:cNvPr id="6" name="ZoneTexte 5">
            <a:extLst>
              <a:ext uri="{FF2B5EF4-FFF2-40B4-BE49-F238E27FC236}">
                <a16:creationId xmlns:a16="http://schemas.microsoft.com/office/drawing/2014/main" id="{A510D37F-969E-5570-0D72-7FF2462E1847}"/>
              </a:ext>
            </a:extLst>
          </p:cNvPr>
          <p:cNvSpPr txBox="1"/>
          <p:nvPr/>
        </p:nvSpPr>
        <p:spPr>
          <a:xfrm>
            <a:off x="8793442" y="5660062"/>
            <a:ext cx="2447365" cy="461665"/>
          </a:xfrm>
          <a:prstGeom prst="rect">
            <a:avLst/>
          </a:prstGeom>
          <a:noFill/>
        </p:spPr>
        <p:txBody>
          <a:bodyPr wrap="square" rtlCol="0">
            <a:spAutoFit/>
          </a:bodyPr>
          <a:lstStyle/>
          <a:p>
            <a:r>
              <a:rPr lang="fr-FR" sz="2400" dirty="0" err="1">
                <a:highlight>
                  <a:srgbClr val="FFFF00"/>
                </a:highlight>
              </a:rPr>
              <a:t>Damiann</a:t>
            </a:r>
            <a:r>
              <a:rPr lang="fr-FR" sz="2400" dirty="0">
                <a:highlight>
                  <a:srgbClr val="FFFF00"/>
                </a:highlight>
              </a:rPr>
              <a:t> </a:t>
            </a:r>
            <a:r>
              <a:rPr lang="fr-FR" sz="2400" dirty="0" err="1">
                <a:highlight>
                  <a:srgbClr val="FFFF00"/>
                </a:highlight>
              </a:rPr>
              <a:t>Broudou</a:t>
            </a:r>
            <a:endParaRPr lang="fr-FR" sz="2400" dirty="0">
              <a:highlight>
                <a:srgbClr val="FFFF00"/>
              </a:highlight>
            </a:endParaRPr>
          </a:p>
        </p:txBody>
      </p:sp>
    </p:spTree>
    <p:extLst>
      <p:ext uri="{BB962C8B-B14F-4D97-AF65-F5344CB8AC3E}">
        <p14:creationId xmlns:p14="http://schemas.microsoft.com/office/powerpoint/2010/main" val="1013968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6C116C48-DE3A-0A1C-DBED-BAFFB82C7F72}"/>
              </a:ext>
            </a:extLst>
          </p:cNvPr>
          <p:cNvSpPr>
            <a:spLocks noGrp="1"/>
          </p:cNvSpPr>
          <p:nvPr>
            <p:ph type="ctrTitle"/>
          </p:nvPr>
        </p:nvSpPr>
        <p:spPr/>
        <p:txBody>
          <a:bodyPr/>
          <a:lstStyle/>
          <a:p>
            <a:endParaRPr lang="fr-FR" dirty="0"/>
          </a:p>
        </p:txBody>
      </p:sp>
      <p:sp>
        <p:nvSpPr>
          <p:cNvPr id="3" name="Sous-titre 2">
            <a:extLst>
              <a:ext uri="{FF2B5EF4-FFF2-40B4-BE49-F238E27FC236}">
                <a16:creationId xmlns:a16="http://schemas.microsoft.com/office/drawing/2014/main" id="{A456731A-7FDE-A76D-3B10-AC4CE287968E}"/>
              </a:ext>
            </a:extLst>
          </p:cNvPr>
          <p:cNvSpPr>
            <a:spLocks noGrp="1"/>
          </p:cNvSpPr>
          <p:nvPr>
            <p:ph type="subTitle" idx="1"/>
          </p:nvPr>
        </p:nvSpPr>
        <p:spPr>
          <a:xfrm>
            <a:off x="1524000" y="3602038"/>
            <a:ext cx="9144000" cy="1655762"/>
          </a:xfrm>
        </p:spPr>
        <p:txBody>
          <a:bodyPr>
            <a:normAutofit/>
          </a:bodyPr>
          <a:lstStyle/>
          <a:p>
            <a:endParaRPr lang="fr-FR" dirty="0"/>
          </a:p>
          <a:p>
            <a:endParaRPr lang="fr-FR" dirty="0"/>
          </a:p>
        </p:txBody>
      </p:sp>
      <p:pic>
        <p:nvPicPr>
          <p:cNvPr id="6" name="Espace réservé du contenu 4" descr="Abstract bleu montrant un flux de données">
            <a:extLst>
              <a:ext uri="{FF2B5EF4-FFF2-40B4-BE49-F238E27FC236}">
                <a16:creationId xmlns:a16="http://schemas.microsoft.com/office/drawing/2014/main" id="{09B7FB58-52CD-61A6-C6B9-5ED83B0FD1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ZoneTexte 7">
            <a:extLst>
              <a:ext uri="{FF2B5EF4-FFF2-40B4-BE49-F238E27FC236}">
                <a16:creationId xmlns:a16="http://schemas.microsoft.com/office/drawing/2014/main" id="{0F223CDA-1745-9A12-86A4-ED9A953DDB49}"/>
              </a:ext>
            </a:extLst>
          </p:cNvPr>
          <p:cNvSpPr txBox="1"/>
          <p:nvPr/>
        </p:nvSpPr>
        <p:spPr>
          <a:xfrm>
            <a:off x="335280" y="416262"/>
            <a:ext cx="5222240" cy="584775"/>
          </a:xfrm>
          <a:prstGeom prst="rect">
            <a:avLst/>
          </a:prstGeom>
          <a:noFill/>
        </p:spPr>
        <p:txBody>
          <a:bodyPr wrap="square" rtlCol="0">
            <a:spAutoFit/>
          </a:bodyPr>
          <a:lstStyle/>
          <a:p>
            <a:r>
              <a:rPr lang="fr-FR" sz="3200" dirty="0">
                <a:solidFill>
                  <a:schemeClr val="bg1">
                    <a:lumMod val="95000"/>
                  </a:schemeClr>
                </a:solidFill>
                <a:latin typeface="Bungee Inline" pitchFamily="2" charset="77"/>
              </a:rPr>
              <a:t>Objectif:</a:t>
            </a:r>
          </a:p>
        </p:txBody>
      </p:sp>
      <p:sp>
        <p:nvSpPr>
          <p:cNvPr id="10" name="ZoneTexte 9">
            <a:extLst>
              <a:ext uri="{FF2B5EF4-FFF2-40B4-BE49-F238E27FC236}">
                <a16:creationId xmlns:a16="http://schemas.microsoft.com/office/drawing/2014/main" id="{525CB556-78A8-B3F7-AFD7-3B42D14DB936}"/>
              </a:ext>
            </a:extLst>
          </p:cNvPr>
          <p:cNvSpPr txBox="1"/>
          <p:nvPr/>
        </p:nvSpPr>
        <p:spPr>
          <a:xfrm>
            <a:off x="465908" y="1417299"/>
            <a:ext cx="9929949" cy="1015663"/>
          </a:xfrm>
          <a:prstGeom prst="rect">
            <a:avLst/>
          </a:prstGeom>
          <a:noFill/>
        </p:spPr>
        <p:txBody>
          <a:bodyPr wrap="square" rtlCol="0">
            <a:spAutoFit/>
          </a:bodyPr>
          <a:lstStyle/>
          <a:p>
            <a:r>
              <a:rPr lang="fr-FR" sz="2000" dirty="0">
                <a:solidFill>
                  <a:schemeClr val="bg1">
                    <a:lumMod val="95000"/>
                  </a:schemeClr>
                </a:solidFill>
              </a:rPr>
              <a:t>Faire un logiciel de conversion d’un entier binaire, décimal ou hexadécimal vers soit binaire soit décimal soit hexadécimal, celle initial compris.</a:t>
            </a:r>
          </a:p>
          <a:p>
            <a:r>
              <a:rPr lang="fr-FR" sz="2000" dirty="0">
                <a:solidFill>
                  <a:schemeClr val="bg1">
                    <a:lumMod val="95000"/>
                  </a:schemeClr>
                </a:solidFill>
              </a:rPr>
              <a:t>A la fin du logiciel, on permet de relancer l’opération.</a:t>
            </a:r>
          </a:p>
        </p:txBody>
      </p:sp>
    </p:spTree>
    <p:extLst>
      <p:ext uri="{BB962C8B-B14F-4D97-AF65-F5344CB8AC3E}">
        <p14:creationId xmlns:p14="http://schemas.microsoft.com/office/powerpoint/2010/main" val="1791052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39D73A-0057-34F8-0C06-8821D90B7070}"/>
              </a:ext>
            </a:extLst>
          </p:cNvPr>
          <p:cNvSpPr>
            <a:spLocks noGrp="1"/>
          </p:cNvSpPr>
          <p:nvPr>
            <p:ph type="title"/>
          </p:nvPr>
        </p:nvSpPr>
        <p:spPr>
          <a:xfrm>
            <a:off x="838200" y="365125"/>
            <a:ext cx="10515600" cy="1325563"/>
          </a:xfrm>
        </p:spPr>
        <p:txBody>
          <a:bodyPr/>
          <a:lstStyle/>
          <a:p>
            <a:r>
              <a:rPr lang="fr-FR" dirty="0"/>
              <a:t>Main.py</a:t>
            </a:r>
          </a:p>
        </p:txBody>
      </p:sp>
      <p:pic>
        <p:nvPicPr>
          <p:cNvPr id="5" name="Espace réservé du contenu 4">
            <a:extLst>
              <a:ext uri="{FF2B5EF4-FFF2-40B4-BE49-F238E27FC236}">
                <a16:creationId xmlns:a16="http://schemas.microsoft.com/office/drawing/2014/main" id="{A3DDEFB5-417A-D9C4-DB6F-E913ABF6C5DC}"/>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Lst>
          </a:blip>
          <a:stretch>
            <a:fillRect/>
          </a:stretch>
        </p:blipFill>
        <p:spPr>
          <a:xfrm>
            <a:off x="2844278" y="1825625"/>
            <a:ext cx="6503443" cy="4351338"/>
          </a:xfrm>
        </p:spPr>
      </p:pic>
      <p:pic>
        <p:nvPicPr>
          <p:cNvPr id="6" name="Espace réservé du contenu 4" descr="Abstract bleu montrant un flux de données">
            <a:extLst>
              <a:ext uri="{FF2B5EF4-FFF2-40B4-BE49-F238E27FC236}">
                <a16:creationId xmlns:a16="http://schemas.microsoft.com/office/drawing/2014/main" id="{01A14E72-955A-9E9C-F38C-65B99CDCBA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ZoneTexte 6">
            <a:extLst>
              <a:ext uri="{FF2B5EF4-FFF2-40B4-BE49-F238E27FC236}">
                <a16:creationId xmlns:a16="http://schemas.microsoft.com/office/drawing/2014/main" id="{733FF5F8-D9DC-9367-CB9C-B595C30C2A15}"/>
              </a:ext>
            </a:extLst>
          </p:cNvPr>
          <p:cNvSpPr txBox="1"/>
          <p:nvPr/>
        </p:nvSpPr>
        <p:spPr>
          <a:xfrm>
            <a:off x="507011" y="388649"/>
            <a:ext cx="2590800" cy="584775"/>
          </a:xfrm>
          <a:prstGeom prst="rect">
            <a:avLst/>
          </a:prstGeom>
          <a:noFill/>
        </p:spPr>
        <p:txBody>
          <a:bodyPr wrap="square" rtlCol="0">
            <a:spAutoFit/>
          </a:bodyPr>
          <a:lstStyle/>
          <a:p>
            <a:r>
              <a:rPr lang="fr-FR" sz="3200" dirty="0" err="1">
                <a:solidFill>
                  <a:schemeClr val="bg1">
                    <a:lumMod val="95000"/>
                  </a:schemeClr>
                </a:solidFill>
                <a:latin typeface="Bungee Inline" pitchFamily="2" charset="77"/>
              </a:rPr>
              <a:t>Main.py</a:t>
            </a:r>
            <a:endParaRPr lang="fr-FR" sz="3200" dirty="0">
              <a:latin typeface="Bungee Inline" pitchFamily="2" charset="77"/>
            </a:endParaRPr>
          </a:p>
        </p:txBody>
      </p:sp>
      <p:pic>
        <p:nvPicPr>
          <p:cNvPr id="4" name="Image 3" descr="Une image contenant texte, capture d’écran, Police&#10;&#10;Description générée automatiquement">
            <a:extLst>
              <a:ext uri="{FF2B5EF4-FFF2-40B4-BE49-F238E27FC236}">
                <a16:creationId xmlns:a16="http://schemas.microsoft.com/office/drawing/2014/main" id="{1B8FEF27-47FB-6286-DEB1-CE7CF58678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600" y="979714"/>
            <a:ext cx="7057156" cy="2258290"/>
          </a:xfrm>
          <a:prstGeom prst="rect">
            <a:avLst/>
          </a:prstGeom>
        </p:spPr>
      </p:pic>
      <p:sp>
        <p:nvSpPr>
          <p:cNvPr id="8" name="ZoneTexte 7">
            <a:extLst>
              <a:ext uri="{FF2B5EF4-FFF2-40B4-BE49-F238E27FC236}">
                <a16:creationId xmlns:a16="http://schemas.microsoft.com/office/drawing/2014/main" id="{ABCD8A9B-FCFD-A707-5B02-4C4284255AD1}"/>
              </a:ext>
            </a:extLst>
          </p:cNvPr>
          <p:cNvSpPr txBox="1"/>
          <p:nvPr/>
        </p:nvSpPr>
        <p:spPr>
          <a:xfrm>
            <a:off x="7434943" y="1230086"/>
            <a:ext cx="4757058" cy="1754326"/>
          </a:xfrm>
          <a:prstGeom prst="rect">
            <a:avLst/>
          </a:prstGeom>
          <a:noFill/>
        </p:spPr>
        <p:txBody>
          <a:bodyPr wrap="square" rtlCol="0">
            <a:spAutoFit/>
          </a:bodyPr>
          <a:lstStyle/>
          <a:p>
            <a:r>
              <a:rPr lang="fr-FR" dirty="0">
                <a:solidFill>
                  <a:schemeClr val="bg1"/>
                </a:solidFill>
              </a:rPr>
              <a:t>La fonction </a:t>
            </a:r>
            <a:r>
              <a:rPr lang="fr-FR" dirty="0" err="1">
                <a:solidFill>
                  <a:schemeClr val="bg1"/>
                </a:solidFill>
              </a:rPr>
              <a:t>get_infos</a:t>
            </a:r>
            <a:r>
              <a:rPr lang="fr-FR" dirty="0">
                <a:solidFill>
                  <a:schemeClr val="bg1"/>
                </a:solidFill>
              </a:rPr>
              <a:t> est le fonction principal du programme, elle récupère les informations du nombre initial ainsi que des bases et les importent sous forme de variables</a:t>
            </a:r>
          </a:p>
          <a:p>
            <a:r>
              <a:rPr lang="fr-FR" dirty="0">
                <a:solidFill>
                  <a:schemeClr val="bg1"/>
                </a:solidFill>
              </a:rPr>
              <a:t>Finalement il envoie ses informations à la </a:t>
            </a:r>
          </a:p>
          <a:p>
            <a:r>
              <a:rPr lang="fr-FR" dirty="0">
                <a:solidFill>
                  <a:schemeClr val="bg1"/>
                </a:solidFill>
              </a:rPr>
              <a:t>fonction qui convertit le nombre </a:t>
            </a:r>
          </a:p>
        </p:txBody>
      </p:sp>
      <p:pic>
        <p:nvPicPr>
          <p:cNvPr id="10" name="Image 9" descr="Une image contenant texte, capture d’écran, Police&#10;&#10;Description générée automatiquement">
            <a:extLst>
              <a:ext uri="{FF2B5EF4-FFF2-40B4-BE49-F238E27FC236}">
                <a16:creationId xmlns:a16="http://schemas.microsoft.com/office/drawing/2014/main" id="{52C29138-9D2E-1B31-FC8F-5694D00A872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3371" y="3513978"/>
            <a:ext cx="7162385" cy="2338308"/>
          </a:xfrm>
          <a:prstGeom prst="rect">
            <a:avLst/>
          </a:prstGeom>
        </p:spPr>
      </p:pic>
      <p:sp>
        <p:nvSpPr>
          <p:cNvPr id="12" name="ZoneTexte 11">
            <a:extLst>
              <a:ext uri="{FF2B5EF4-FFF2-40B4-BE49-F238E27FC236}">
                <a16:creationId xmlns:a16="http://schemas.microsoft.com/office/drawing/2014/main" id="{2DBF0629-DA27-E8EC-8659-0E4F31D149DD}"/>
              </a:ext>
            </a:extLst>
          </p:cNvPr>
          <p:cNvSpPr txBox="1"/>
          <p:nvPr/>
        </p:nvSpPr>
        <p:spPr>
          <a:xfrm>
            <a:off x="7409127" y="3513978"/>
            <a:ext cx="4633685" cy="2585323"/>
          </a:xfrm>
          <a:prstGeom prst="rect">
            <a:avLst/>
          </a:prstGeom>
          <a:noFill/>
        </p:spPr>
        <p:txBody>
          <a:bodyPr wrap="square" rtlCol="0">
            <a:spAutoFit/>
          </a:bodyPr>
          <a:lstStyle/>
          <a:p>
            <a:r>
              <a:rPr lang="fr-FR" dirty="0">
                <a:solidFill>
                  <a:schemeClr val="bg1"/>
                </a:solidFill>
              </a:rPr>
              <a:t>La </a:t>
            </a:r>
            <a:r>
              <a:rPr lang="fr-FR" dirty="0" err="1">
                <a:solidFill>
                  <a:schemeClr val="bg1"/>
                </a:solidFill>
              </a:rPr>
              <a:t>foncton</a:t>
            </a:r>
            <a:r>
              <a:rPr lang="fr-FR" dirty="0">
                <a:solidFill>
                  <a:schemeClr val="bg1"/>
                </a:solidFill>
              </a:rPr>
              <a:t> </a:t>
            </a:r>
            <a:r>
              <a:rPr lang="fr-FR" dirty="0" err="1">
                <a:solidFill>
                  <a:schemeClr val="bg1"/>
                </a:solidFill>
              </a:rPr>
              <a:t>retry</a:t>
            </a:r>
            <a:r>
              <a:rPr lang="fr-FR" dirty="0">
                <a:solidFill>
                  <a:schemeClr val="bg1"/>
                </a:solidFill>
              </a:rPr>
              <a:t> demande si l’utilisateur souhaite refaire une conversion. Si la réponse est "oui", </a:t>
            </a:r>
            <a:r>
              <a:rPr lang="fr-FR" dirty="0" err="1">
                <a:solidFill>
                  <a:schemeClr val="bg1"/>
                </a:solidFill>
              </a:rPr>
              <a:t>get_infos</a:t>
            </a:r>
            <a:r>
              <a:rPr lang="fr-FR" dirty="0">
                <a:solidFill>
                  <a:schemeClr val="bg1"/>
                </a:solidFill>
              </a:rPr>
              <a:t> se relance. Si l'entrée est "non", elle affiche un message de fin. Si l'entrée est différente de "oui" ou "non", la fonction redemande une réponse valide en affichant un message qui se répète jusqu'à ce que l'utilisateur fournisse une réponse correcte.</a:t>
            </a:r>
          </a:p>
        </p:txBody>
      </p:sp>
    </p:spTree>
    <p:extLst>
      <p:ext uri="{BB962C8B-B14F-4D97-AF65-F5344CB8AC3E}">
        <p14:creationId xmlns:p14="http://schemas.microsoft.com/office/powerpoint/2010/main" val="2005363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39D73A-0057-34F8-0C06-8821D90B7070}"/>
              </a:ext>
            </a:extLst>
          </p:cNvPr>
          <p:cNvSpPr>
            <a:spLocks noGrp="1"/>
          </p:cNvSpPr>
          <p:nvPr>
            <p:ph type="title"/>
          </p:nvPr>
        </p:nvSpPr>
        <p:spPr>
          <a:xfrm>
            <a:off x="838200" y="365125"/>
            <a:ext cx="10515600" cy="1325563"/>
          </a:xfrm>
        </p:spPr>
        <p:txBody>
          <a:bodyPr/>
          <a:lstStyle/>
          <a:p>
            <a:r>
              <a:rPr lang="fr-FR" dirty="0"/>
              <a:t>Main.py</a:t>
            </a:r>
          </a:p>
        </p:txBody>
      </p:sp>
      <p:pic>
        <p:nvPicPr>
          <p:cNvPr id="5" name="Espace réservé du contenu 4">
            <a:extLst>
              <a:ext uri="{FF2B5EF4-FFF2-40B4-BE49-F238E27FC236}">
                <a16:creationId xmlns:a16="http://schemas.microsoft.com/office/drawing/2014/main" id="{A3DDEFB5-417A-D9C4-DB6F-E913ABF6C5DC}"/>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Lst>
          </a:blip>
          <a:stretch>
            <a:fillRect/>
          </a:stretch>
        </p:blipFill>
        <p:spPr>
          <a:xfrm>
            <a:off x="2844278" y="1825625"/>
            <a:ext cx="6503443" cy="4351338"/>
          </a:xfrm>
        </p:spPr>
      </p:pic>
      <p:pic>
        <p:nvPicPr>
          <p:cNvPr id="6" name="Espace réservé du contenu 4" descr="Abstract bleu montrant un flux de données">
            <a:extLst>
              <a:ext uri="{FF2B5EF4-FFF2-40B4-BE49-F238E27FC236}">
                <a16:creationId xmlns:a16="http://schemas.microsoft.com/office/drawing/2014/main" id="{01A14E72-955A-9E9C-F38C-65B99CDCBA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ZoneTexte 6">
            <a:extLst>
              <a:ext uri="{FF2B5EF4-FFF2-40B4-BE49-F238E27FC236}">
                <a16:creationId xmlns:a16="http://schemas.microsoft.com/office/drawing/2014/main" id="{733FF5F8-D9DC-9367-CB9C-B595C30C2A15}"/>
              </a:ext>
            </a:extLst>
          </p:cNvPr>
          <p:cNvSpPr txBox="1"/>
          <p:nvPr/>
        </p:nvSpPr>
        <p:spPr>
          <a:xfrm>
            <a:off x="507011" y="388649"/>
            <a:ext cx="2590800" cy="584775"/>
          </a:xfrm>
          <a:prstGeom prst="rect">
            <a:avLst/>
          </a:prstGeom>
          <a:noFill/>
        </p:spPr>
        <p:txBody>
          <a:bodyPr wrap="square" rtlCol="0">
            <a:spAutoFit/>
          </a:bodyPr>
          <a:lstStyle/>
          <a:p>
            <a:r>
              <a:rPr lang="fr-FR" sz="3200" dirty="0" err="1">
                <a:solidFill>
                  <a:schemeClr val="bg1">
                    <a:lumMod val="95000"/>
                  </a:schemeClr>
                </a:solidFill>
                <a:latin typeface="Bungee Inline" pitchFamily="2" charset="77"/>
              </a:rPr>
              <a:t>Main.py</a:t>
            </a:r>
            <a:endParaRPr lang="fr-FR" sz="3200" dirty="0">
              <a:latin typeface="Bungee Inline" pitchFamily="2" charset="77"/>
            </a:endParaRPr>
          </a:p>
        </p:txBody>
      </p:sp>
      <p:pic>
        <p:nvPicPr>
          <p:cNvPr id="9" name="Image 8" descr="Une image contenant texte, capture d’écran, Police&#10;&#10;Description générée automatiquement">
            <a:extLst>
              <a:ext uri="{FF2B5EF4-FFF2-40B4-BE49-F238E27FC236}">
                <a16:creationId xmlns:a16="http://schemas.microsoft.com/office/drawing/2014/main" id="{78615C54-3BEE-0A66-15AA-02FC936404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528" y="949381"/>
            <a:ext cx="7365374" cy="4959237"/>
          </a:xfrm>
          <a:prstGeom prst="rect">
            <a:avLst/>
          </a:prstGeom>
        </p:spPr>
      </p:pic>
      <p:sp>
        <p:nvSpPr>
          <p:cNvPr id="11" name="ZoneTexte 10">
            <a:extLst>
              <a:ext uri="{FF2B5EF4-FFF2-40B4-BE49-F238E27FC236}">
                <a16:creationId xmlns:a16="http://schemas.microsoft.com/office/drawing/2014/main" id="{8BF40B6E-A6B0-F57B-A5E4-C0633E6FC535}"/>
              </a:ext>
            </a:extLst>
          </p:cNvPr>
          <p:cNvSpPr txBox="1"/>
          <p:nvPr/>
        </p:nvSpPr>
        <p:spPr>
          <a:xfrm>
            <a:off x="7550430" y="1431506"/>
            <a:ext cx="4538749" cy="2585323"/>
          </a:xfrm>
          <a:prstGeom prst="rect">
            <a:avLst/>
          </a:prstGeom>
          <a:noFill/>
        </p:spPr>
        <p:txBody>
          <a:bodyPr wrap="square" rtlCol="0">
            <a:spAutoFit/>
          </a:bodyPr>
          <a:lstStyle/>
          <a:p>
            <a:r>
              <a:rPr lang="fr-FR" dirty="0">
                <a:solidFill>
                  <a:schemeClr val="bg1"/>
                </a:solidFill>
              </a:rPr>
              <a:t>Ce code est une fonction qui permet de convertir un nombre entre les bases binaire, décimale et hexadécimale en fonction des bases source et cible spécifiées. Elle détermine d'abord la base initiale et la base cible puis utilise les fonctions appropriées pour effectuer la conversion Finalement, elle retourne le nombre converti dans la base cible.</a:t>
            </a:r>
          </a:p>
        </p:txBody>
      </p:sp>
    </p:spTree>
    <p:extLst>
      <p:ext uri="{BB962C8B-B14F-4D97-AF65-F5344CB8AC3E}">
        <p14:creationId xmlns:p14="http://schemas.microsoft.com/office/powerpoint/2010/main" val="2987348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39D73A-0057-34F8-0C06-8821D90B7070}"/>
              </a:ext>
            </a:extLst>
          </p:cNvPr>
          <p:cNvSpPr>
            <a:spLocks noGrp="1"/>
          </p:cNvSpPr>
          <p:nvPr>
            <p:ph type="title"/>
          </p:nvPr>
        </p:nvSpPr>
        <p:spPr>
          <a:xfrm>
            <a:off x="838200" y="365125"/>
            <a:ext cx="10515600" cy="1325563"/>
          </a:xfrm>
        </p:spPr>
        <p:txBody>
          <a:bodyPr/>
          <a:lstStyle/>
          <a:p>
            <a:r>
              <a:rPr lang="fr-FR" dirty="0"/>
              <a:t>Main.py</a:t>
            </a:r>
          </a:p>
        </p:txBody>
      </p:sp>
      <p:pic>
        <p:nvPicPr>
          <p:cNvPr id="5" name="Espace réservé du contenu 4">
            <a:extLst>
              <a:ext uri="{FF2B5EF4-FFF2-40B4-BE49-F238E27FC236}">
                <a16:creationId xmlns:a16="http://schemas.microsoft.com/office/drawing/2014/main" id="{A3DDEFB5-417A-D9C4-DB6F-E913ABF6C5DC}"/>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Lst>
          </a:blip>
          <a:stretch>
            <a:fillRect/>
          </a:stretch>
        </p:blipFill>
        <p:spPr>
          <a:xfrm>
            <a:off x="2844278" y="1825625"/>
            <a:ext cx="6503443" cy="4351338"/>
          </a:xfrm>
        </p:spPr>
      </p:pic>
      <p:pic>
        <p:nvPicPr>
          <p:cNvPr id="6" name="Espace réservé du contenu 4" descr="Abstract bleu montrant un flux de données">
            <a:extLst>
              <a:ext uri="{FF2B5EF4-FFF2-40B4-BE49-F238E27FC236}">
                <a16:creationId xmlns:a16="http://schemas.microsoft.com/office/drawing/2014/main" id="{01A14E72-955A-9E9C-F38C-65B99CDCBA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23" y="0"/>
            <a:ext cx="12192000" cy="6858000"/>
          </a:xfrm>
          <a:prstGeom prst="rect">
            <a:avLst/>
          </a:prstGeom>
        </p:spPr>
      </p:pic>
      <p:sp>
        <p:nvSpPr>
          <p:cNvPr id="7" name="ZoneTexte 6">
            <a:extLst>
              <a:ext uri="{FF2B5EF4-FFF2-40B4-BE49-F238E27FC236}">
                <a16:creationId xmlns:a16="http://schemas.microsoft.com/office/drawing/2014/main" id="{733FF5F8-D9DC-9367-CB9C-B595C30C2A15}"/>
              </a:ext>
            </a:extLst>
          </p:cNvPr>
          <p:cNvSpPr txBox="1"/>
          <p:nvPr/>
        </p:nvSpPr>
        <p:spPr>
          <a:xfrm>
            <a:off x="507011" y="388649"/>
            <a:ext cx="2590800" cy="584775"/>
          </a:xfrm>
          <a:prstGeom prst="rect">
            <a:avLst/>
          </a:prstGeom>
          <a:noFill/>
        </p:spPr>
        <p:txBody>
          <a:bodyPr wrap="square" rtlCol="0">
            <a:spAutoFit/>
          </a:bodyPr>
          <a:lstStyle/>
          <a:p>
            <a:r>
              <a:rPr lang="fr-FR" sz="3200" dirty="0" err="1">
                <a:solidFill>
                  <a:schemeClr val="bg1">
                    <a:lumMod val="95000"/>
                  </a:schemeClr>
                </a:solidFill>
                <a:latin typeface="Bungee Inline" pitchFamily="2" charset="77"/>
              </a:rPr>
              <a:t>Utils.py</a:t>
            </a:r>
            <a:endParaRPr lang="fr-FR" sz="3200" dirty="0">
              <a:latin typeface="Bungee Inline" pitchFamily="2" charset="77"/>
            </a:endParaRPr>
          </a:p>
        </p:txBody>
      </p:sp>
      <p:pic>
        <p:nvPicPr>
          <p:cNvPr id="4" name="Image 3" descr="Une image contenant texte, capture d’écran, Police&#10;&#10;Description générée automatiquement">
            <a:extLst>
              <a:ext uri="{FF2B5EF4-FFF2-40B4-BE49-F238E27FC236}">
                <a16:creationId xmlns:a16="http://schemas.microsoft.com/office/drawing/2014/main" id="{53EBC9F0-F7D6-80C7-67F2-2D099887B3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6850" y="973424"/>
            <a:ext cx="6661150" cy="1963410"/>
          </a:xfrm>
          <a:prstGeom prst="rect">
            <a:avLst/>
          </a:prstGeom>
        </p:spPr>
      </p:pic>
      <p:pic>
        <p:nvPicPr>
          <p:cNvPr id="10" name="Image 9" descr="Une image contenant texte, capture d’écran, Police&#10;&#10;Description générée automatiquement">
            <a:extLst>
              <a:ext uri="{FF2B5EF4-FFF2-40B4-BE49-F238E27FC236}">
                <a16:creationId xmlns:a16="http://schemas.microsoft.com/office/drawing/2014/main" id="{10ABC4F7-655B-2B7D-1D26-DBFDE8E8FBB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33999" y="3010122"/>
            <a:ext cx="6661150" cy="2045694"/>
          </a:xfrm>
          <a:prstGeom prst="rect">
            <a:avLst/>
          </a:prstGeom>
        </p:spPr>
      </p:pic>
      <p:sp>
        <p:nvSpPr>
          <p:cNvPr id="15" name="ZoneTexte 14">
            <a:extLst>
              <a:ext uri="{FF2B5EF4-FFF2-40B4-BE49-F238E27FC236}">
                <a16:creationId xmlns:a16="http://schemas.microsoft.com/office/drawing/2014/main" id="{E55F8048-5A74-DB3C-1D87-5E2F3778B77C}"/>
              </a:ext>
            </a:extLst>
          </p:cNvPr>
          <p:cNvSpPr txBox="1"/>
          <p:nvPr/>
        </p:nvSpPr>
        <p:spPr>
          <a:xfrm>
            <a:off x="6865251" y="1077966"/>
            <a:ext cx="5280354" cy="1477328"/>
          </a:xfrm>
          <a:prstGeom prst="rect">
            <a:avLst/>
          </a:prstGeom>
          <a:noFill/>
        </p:spPr>
        <p:txBody>
          <a:bodyPr wrap="square">
            <a:spAutoFit/>
          </a:bodyPr>
          <a:lstStyle/>
          <a:p>
            <a:r>
              <a:rPr lang="fr-FR" dirty="0">
                <a:solidFill>
                  <a:schemeClr val="bg1">
                    <a:lumMod val="95000"/>
                  </a:schemeClr>
                </a:solidFill>
              </a:rPr>
              <a:t>La fonction </a:t>
            </a:r>
            <a:r>
              <a:rPr lang="fr-FR" dirty="0" err="1">
                <a:solidFill>
                  <a:schemeClr val="bg1">
                    <a:lumMod val="95000"/>
                  </a:schemeClr>
                </a:solidFill>
              </a:rPr>
              <a:t>ask_for_the</a:t>
            </a:r>
            <a:r>
              <a:rPr lang="fr-FR" dirty="0">
                <a:solidFill>
                  <a:schemeClr val="bg1">
                    <a:lumMod val="95000"/>
                  </a:schemeClr>
                </a:solidFill>
              </a:rPr>
              <a:t>_ </a:t>
            </a:r>
            <a:r>
              <a:rPr lang="fr-FR" dirty="0" err="1">
                <a:solidFill>
                  <a:schemeClr val="bg1">
                    <a:lumMod val="95000"/>
                  </a:schemeClr>
                </a:solidFill>
              </a:rPr>
              <a:t>target_base</a:t>
            </a:r>
            <a:r>
              <a:rPr lang="fr-FR" dirty="0">
                <a:solidFill>
                  <a:schemeClr val="bg1">
                    <a:lumMod val="95000"/>
                  </a:schemeClr>
                </a:solidFill>
              </a:rPr>
              <a:t> définit la base cible dans laquelle convertir un nombre. Elle vérifie si la base saisie est valide. Tant qu’elle ne l’est pas, la fonction continue de demander la base. Quand la base est bonne, elle est retournée comme résultat.</a:t>
            </a:r>
          </a:p>
        </p:txBody>
      </p:sp>
      <p:sp>
        <p:nvSpPr>
          <p:cNvPr id="19" name="ZoneTexte 18">
            <a:extLst>
              <a:ext uri="{FF2B5EF4-FFF2-40B4-BE49-F238E27FC236}">
                <a16:creationId xmlns:a16="http://schemas.microsoft.com/office/drawing/2014/main" id="{6E05A127-C2F9-07EF-2B81-905F513495CD}"/>
              </a:ext>
            </a:extLst>
          </p:cNvPr>
          <p:cNvSpPr txBox="1"/>
          <p:nvPr/>
        </p:nvSpPr>
        <p:spPr>
          <a:xfrm>
            <a:off x="196850" y="3094586"/>
            <a:ext cx="5246914" cy="2308324"/>
          </a:xfrm>
          <a:prstGeom prst="rect">
            <a:avLst/>
          </a:prstGeom>
          <a:noFill/>
        </p:spPr>
        <p:txBody>
          <a:bodyPr wrap="square">
            <a:spAutoFit/>
          </a:bodyPr>
          <a:lstStyle/>
          <a:p>
            <a:r>
              <a:rPr lang="fr-FR" dirty="0">
                <a:solidFill>
                  <a:schemeClr val="bg1">
                    <a:lumMod val="95000"/>
                  </a:schemeClr>
                </a:solidFill>
              </a:rPr>
              <a:t>La fonction </a:t>
            </a:r>
            <a:r>
              <a:rPr lang="fr-FR" dirty="0" err="1">
                <a:solidFill>
                  <a:schemeClr val="bg1">
                    <a:lumMod val="95000"/>
                  </a:schemeClr>
                </a:solidFill>
              </a:rPr>
              <a:t>ask_for_the_init_number</a:t>
            </a:r>
            <a:r>
              <a:rPr lang="fr-FR" dirty="0">
                <a:solidFill>
                  <a:schemeClr val="bg1">
                    <a:lumMod val="95000"/>
                  </a:schemeClr>
                </a:solidFill>
              </a:rPr>
              <a:t>  demande à l'utilisateur de saisir un nombre dans une base initiale donnée pour le convertir. Elle vérifie si le nombre saisi est valide dans la base spécifiée. Si le nombre n'est pas valide, la fonction le redemande. Une fois un nombre valide saisi, il est retourné comme résultat.</a:t>
            </a:r>
          </a:p>
          <a:p>
            <a:endParaRPr lang="fr-FR" dirty="0">
              <a:solidFill>
                <a:schemeClr val="bg1">
                  <a:lumMod val="95000"/>
                </a:schemeClr>
              </a:solidFill>
            </a:endParaRPr>
          </a:p>
        </p:txBody>
      </p:sp>
    </p:spTree>
    <p:extLst>
      <p:ext uri="{BB962C8B-B14F-4D97-AF65-F5344CB8AC3E}">
        <p14:creationId xmlns:p14="http://schemas.microsoft.com/office/powerpoint/2010/main" val="3402506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39D73A-0057-34F8-0C06-8821D90B7070}"/>
              </a:ext>
            </a:extLst>
          </p:cNvPr>
          <p:cNvSpPr>
            <a:spLocks noGrp="1"/>
          </p:cNvSpPr>
          <p:nvPr>
            <p:ph type="title"/>
          </p:nvPr>
        </p:nvSpPr>
        <p:spPr>
          <a:xfrm>
            <a:off x="838200" y="365125"/>
            <a:ext cx="10515600" cy="1325563"/>
          </a:xfrm>
        </p:spPr>
        <p:txBody>
          <a:bodyPr/>
          <a:lstStyle/>
          <a:p>
            <a:r>
              <a:rPr lang="fr-FR" dirty="0"/>
              <a:t>Main.py</a:t>
            </a:r>
          </a:p>
        </p:txBody>
      </p:sp>
      <p:pic>
        <p:nvPicPr>
          <p:cNvPr id="5" name="Espace réservé du contenu 4">
            <a:extLst>
              <a:ext uri="{FF2B5EF4-FFF2-40B4-BE49-F238E27FC236}">
                <a16:creationId xmlns:a16="http://schemas.microsoft.com/office/drawing/2014/main" id="{A3DDEFB5-417A-D9C4-DB6F-E913ABF6C5DC}"/>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Lst>
          </a:blip>
          <a:stretch>
            <a:fillRect/>
          </a:stretch>
        </p:blipFill>
        <p:spPr>
          <a:xfrm>
            <a:off x="2844278" y="1825625"/>
            <a:ext cx="6503443" cy="4351338"/>
          </a:xfrm>
        </p:spPr>
      </p:pic>
      <p:pic>
        <p:nvPicPr>
          <p:cNvPr id="6" name="Espace réservé du contenu 4" descr="Abstract bleu montrant un flux de données">
            <a:extLst>
              <a:ext uri="{FF2B5EF4-FFF2-40B4-BE49-F238E27FC236}">
                <a16:creationId xmlns:a16="http://schemas.microsoft.com/office/drawing/2014/main" id="{01A14E72-955A-9E9C-F38C-65B99CDCBA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ZoneTexte 6">
            <a:extLst>
              <a:ext uri="{FF2B5EF4-FFF2-40B4-BE49-F238E27FC236}">
                <a16:creationId xmlns:a16="http://schemas.microsoft.com/office/drawing/2014/main" id="{733FF5F8-D9DC-9367-CB9C-B595C30C2A15}"/>
              </a:ext>
            </a:extLst>
          </p:cNvPr>
          <p:cNvSpPr txBox="1"/>
          <p:nvPr/>
        </p:nvSpPr>
        <p:spPr>
          <a:xfrm>
            <a:off x="507011" y="388649"/>
            <a:ext cx="2590800" cy="584775"/>
          </a:xfrm>
          <a:prstGeom prst="rect">
            <a:avLst/>
          </a:prstGeom>
          <a:noFill/>
        </p:spPr>
        <p:txBody>
          <a:bodyPr wrap="square" rtlCol="0">
            <a:spAutoFit/>
          </a:bodyPr>
          <a:lstStyle/>
          <a:p>
            <a:r>
              <a:rPr lang="fr-FR" sz="3200" dirty="0" err="1">
                <a:solidFill>
                  <a:schemeClr val="bg1">
                    <a:lumMod val="95000"/>
                  </a:schemeClr>
                </a:solidFill>
                <a:latin typeface="Bungee Inline" pitchFamily="2" charset="77"/>
              </a:rPr>
              <a:t>Utils.py</a:t>
            </a:r>
            <a:endParaRPr lang="fr-FR" sz="3200" dirty="0">
              <a:latin typeface="Bungee Inline" pitchFamily="2" charset="77"/>
            </a:endParaRPr>
          </a:p>
        </p:txBody>
      </p:sp>
      <p:pic>
        <p:nvPicPr>
          <p:cNvPr id="8" name="Image 7" descr="Une image contenant texte, capture d’écran, Police&#10;&#10;Description générée automatiquement">
            <a:extLst>
              <a:ext uri="{FF2B5EF4-FFF2-40B4-BE49-F238E27FC236}">
                <a16:creationId xmlns:a16="http://schemas.microsoft.com/office/drawing/2014/main" id="{BA5E1D3D-AC9B-C830-22B7-751B090A36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7011" y="844548"/>
            <a:ext cx="4609275" cy="4132103"/>
          </a:xfrm>
          <a:prstGeom prst="rect">
            <a:avLst/>
          </a:prstGeom>
        </p:spPr>
      </p:pic>
      <p:sp>
        <p:nvSpPr>
          <p:cNvPr id="9" name="ZoneTexte 8">
            <a:extLst>
              <a:ext uri="{FF2B5EF4-FFF2-40B4-BE49-F238E27FC236}">
                <a16:creationId xmlns:a16="http://schemas.microsoft.com/office/drawing/2014/main" id="{3B28D73B-D332-09E3-880D-000C1A3DE0CB}"/>
              </a:ext>
            </a:extLst>
          </p:cNvPr>
          <p:cNvSpPr txBox="1"/>
          <p:nvPr/>
        </p:nvSpPr>
        <p:spPr>
          <a:xfrm>
            <a:off x="5308762" y="889050"/>
            <a:ext cx="6477735" cy="2862322"/>
          </a:xfrm>
          <a:prstGeom prst="rect">
            <a:avLst/>
          </a:prstGeom>
          <a:noFill/>
        </p:spPr>
        <p:txBody>
          <a:bodyPr wrap="square" rtlCol="0">
            <a:spAutoFit/>
          </a:bodyPr>
          <a:lstStyle/>
          <a:p>
            <a:r>
              <a:rPr lang="fr-FR" dirty="0">
                <a:solidFill>
                  <a:schemeClr val="bg1"/>
                </a:solidFill>
              </a:rPr>
              <a:t>Ce code définit une fonction </a:t>
            </a:r>
            <a:r>
              <a:rPr lang="fr-FR" dirty="0" err="1">
                <a:solidFill>
                  <a:schemeClr val="bg1"/>
                </a:solidFill>
              </a:rPr>
              <a:t>is_a_valid_number</a:t>
            </a:r>
            <a:r>
              <a:rPr lang="fr-FR" dirty="0">
                <a:solidFill>
                  <a:schemeClr val="bg1"/>
                </a:solidFill>
              </a:rPr>
              <a:t> qui vérifie si le nombre initial fait parti de l’ensemble des nombres présent dans la base spécifiée. </a:t>
            </a:r>
          </a:p>
          <a:p>
            <a:r>
              <a:rPr lang="fr-FR" dirty="0">
                <a:solidFill>
                  <a:schemeClr val="bg1"/>
                </a:solidFill>
              </a:rPr>
              <a:t>La fonction </a:t>
            </a:r>
            <a:r>
              <a:rPr lang="fr-FR" dirty="0" err="1">
                <a:solidFill>
                  <a:schemeClr val="bg1"/>
                </a:solidFill>
              </a:rPr>
              <a:t>is_a_valid_base</a:t>
            </a:r>
            <a:r>
              <a:rPr lang="fr-FR" dirty="0">
                <a:solidFill>
                  <a:schemeClr val="bg1"/>
                </a:solidFill>
              </a:rPr>
              <a:t> permet de vérifier si la base est comprise dans le programme. </a:t>
            </a:r>
          </a:p>
          <a:p>
            <a:r>
              <a:rPr lang="fr-FR" dirty="0">
                <a:solidFill>
                  <a:schemeClr val="bg1"/>
                </a:solidFill>
              </a:rPr>
              <a:t>Si la base rentrée n’est pas l’une des 3 alors le programme la redemandera.  Pour le nombre le programme enverra en message jusqu’à ce qu’elle soit valide.</a:t>
            </a:r>
          </a:p>
          <a:p>
            <a:endParaRPr lang="fr-FR" dirty="0">
              <a:solidFill>
                <a:schemeClr val="bg1"/>
              </a:solidFill>
            </a:endParaRPr>
          </a:p>
          <a:p>
            <a:endParaRPr lang="fr-FR" dirty="0">
              <a:solidFill>
                <a:schemeClr val="bg1"/>
              </a:solidFill>
            </a:endParaRPr>
          </a:p>
        </p:txBody>
      </p:sp>
      <p:pic>
        <p:nvPicPr>
          <p:cNvPr id="13" name="Image 12" descr="Une image contenant texte, capture d’écran, Police&#10;&#10;Description générée automatiquement">
            <a:extLst>
              <a:ext uri="{FF2B5EF4-FFF2-40B4-BE49-F238E27FC236}">
                <a16:creationId xmlns:a16="http://schemas.microsoft.com/office/drawing/2014/main" id="{AD2253C5-B342-69B1-175A-51DCC1D126C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7011" y="4862401"/>
            <a:ext cx="6337300" cy="1003300"/>
          </a:xfrm>
          <a:prstGeom prst="rect">
            <a:avLst/>
          </a:prstGeom>
        </p:spPr>
      </p:pic>
    </p:spTree>
    <p:extLst>
      <p:ext uri="{BB962C8B-B14F-4D97-AF65-F5344CB8AC3E}">
        <p14:creationId xmlns:p14="http://schemas.microsoft.com/office/powerpoint/2010/main" val="1353122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39D73A-0057-34F8-0C06-8821D90B7070}"/>
              </a:ext>
            </a:extLst>
          </p:cNvPr>
          <p:cNvSpPr>
            <a:spLocks noGrp="1"/>
          </p:cNvSpPr>
          <p:nvPr>
            <p:ph type="title"/>
          </p:nvPr>
        </p:nvSpPr>
        <p:spPr>
          <a:xfrm>
            <a:off x="838200" y="365125"/>
            <a:ext cx="10515600" cy="1325563"/>
          </a:xfrm>
        </p:spPr>
        <p:txBody>
          <a:bodyPr/>
          <a:lstStyle/>
          <a:p>
            <a:r>
              <a:rPr lang="fr-FR" dirty="0"/>
              <a:t>Main.py</a:t>
            </a:r>
          </a:p>
        </p:txBody>
      </p:sp>
      <p:pic>
        <p:nvPicPr>
          <p:cNvPr id="5" name="Espace réservé du contenu 4">
            <a:extLst>
              <a:ext uri="{FF2B5EF4-FFF2-40B4-BE49-F238E27FC236}">
                <a16:creationId xmlns:a16="http://schemas.microsoft.com/office/drawing/2014/main" id="{A3DDEFB5-417A-D9C4-DB6F-E913ABF6C5DC}"/>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Lst>
          </a:blip>
          <a:stretch>
            <a:fillRect/>
          </a:stretch>
        </p:blipFill>
        <p:spPr>
          <a:xfrm>
            <a:off x="2844278" y="1825625"/>
            <a:ext cx="6503443" cy="4351338"/>
          </a:xfrm>
        </p:spPr>
      </p:pic>
      <p:pic>
        <p:nvPicPr>
          <p:cNvPr id="6" name="Espace réservé du contenu 4" descr="Abstract bleu montrant un flux de données">
            <a:extLst>
              <a:ext uri="{FF2B5EF4-FFF2-40B4-BE49-F238E27FC236}">
                <a16:creationId xmlns:a16="http://schemas.microsoft.com/office/drawing/2014/main" id="{01A14E72-955A-9E9C-F38C-65B99CDCBA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ZoneTexte 6">
            <a:extLst>
              <a:ext uri="{FF2B5EF4-FFF2-40B4-BE49-F238E27FC236}">
                <a16:creationId xmlns:a16="http://schemas.microsoft.com/office/drawing/2014/main" id="{733FF5F8-D9DC-9367-CB9C-B595C30C2A15}"/>
              </a:ext>
            </a:extLst>
          </p:cNvPr>
          <p:cNvSpPr txBox="1"/>
          <p:nvPr/>
        </p:nvSpPr>
        <p:spPr>
          <a:xfrm>
            <a:off x="507011" y="388649"/>
            <a:ext cx="2590800" cy="584775"/>
          </a:xfrm>
          <a:prstGeom prst="rect">
            <a:avLst/>
          </a:prstGeom>
          <a:noFill/>
        </p:spPr>
        <p:txBody>
          <a:bodyPr wrap="square" rtlCol="0">
            <a:spAutoFit/>
          </a:bodyPr>
          <a:lstStyle/>
          <a:p>
            <a:r>
              <a:rPr lang="fr-FR" sz="3200" dirty="0" err="1">
                <a:solidFill>
                  <a:schemeClr val="bg1">
                    <a:lumMod val="95000"/>
                  </a:schemeClr>
                </a:solidFill>
                <a:latin typeface="Bungee Inline" pitchFamily="2" charset="77"/>
              </a:rPr>
              <a:t>Utils.py</a:t>
            </a:r>
            <a:endParaRPr lang="fr-FR" sz="3200" dirty="0">
              <a:latin typeface="Bungee Inline" pitchFamily="2" charset="77"/>
            </a:endParaRPr>
          </a:p>
        </p:txBody>
      </p:sp>
      <p:pic>
        <p:nvPicPr>
          <p:cNvPr id="4" name="Image 3" descr="Une image contenant texte, capture d’écran, Police&#10;&#10;Description générée automatiquement">
            <a:extLst>
              <a:ext uri="{FF2B5EF4-FFF2-40B4-BE49-F238E27FC236}">
                <a16:creationId xmlns:a16="http://schemas.microsoft.com/office/drawing/2014/main" id="{7EA71BE5-D451-2304-68AA-DC90B53260D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3012" y="850505"/>
            <a:ext cx="4732646" cy="3602304"/>
          </a:xfrm>
          <a:prstGeom prst="rect">
            <a:avLst/>
          </a:prstGeom>
        </p:spPr>
      </p:pic>
      <p:sp>
        <p:nvSpPr>
          <p:cNvPr id="12" name="ZoneTexte 11">
            <a:extLst>
              <a:ext uri="{FF2B5EF4-FFF2-40B4-BE49-F238E27FC236}">
                <a16:creationId xmlns:a16="http://schemas.microsoft.com/office/drawing/2014/main" id="{49BBF9FA-587E-0359-C024-B13BA943E387}"/>
              </a:ext>
            </a:extLst>
          </p:cNvPr>
          <p:cNvSpPr txBox="1"/>
          <p:nvPr/>
        </p:nvSpPr>
        <p:spPr>
          <a:xfrm>
            <a:off x="5116285" y="784116"/>
            <a:ext cx="6237515" cy="2862322"/>
          </a:xfrm>
          <a:prstGeom prst="rect">
            <a:avLst/>
          </a:prstGeom>
          <a:noFill/>
        </p:spPr>
        <p:txBody>
          <a:bodyPr wrap="square" rtlCol="0">
            <a:spAutoFit/>
          </a:bodyPr>
          <a:lstStyle/>
          <a:p>
            <a:r>
              <a:rPr lang="fr-FR" dirty="0">
                <a:solidFill>
                  <a:schemeClr val="bg1"/>
                </a:solidFill>
              </a:rPr>
              <a:t>La fonction  </a:t>
            </a:r>
            <a:r>
              <a:rPr lang="fr-FR" dirty="0" err="1">
                <a:solidFill>
                  <a:schemeClr val="bg1"/>
                </a:solidFill>
              </a:rPr>
              <a:t>dec_to_bin</a:t>
            </a:r>
            <a:r>
              <a:rPr lang="fr-FR" dirty="0">
                <a:solidFill>
                  <a:schemeClr val="bg1"/>
                </a:solidFill>
              </a:rPr>
              <a:t> convertit un nombre décimal en une chaîne représentant son équivalent binaire en calculant d'abord la plus grande puissance de 2 inférieure ou égale au nombre donné puis en parcourant les puissances décroissantes pour déterminer si chaque bit est égal à 1 ou 0 selon que le nombre restant est supérieur ou égal à la puissance correspondante ou non en soustrayant cette valeur si nécessaire et en construisant progressivement la chaîne binaire finale qui est ensuite retournée comme résultat.</a:t>
            </a:r>
          </a:p>
        </p:txBody>
      </p:sp>
      <p:sp>
        <p:nvSpPr>
          <p:cNvPr id="16" name="ZoneTexte 15">
            <a:extLst>
              <a:ext uri="{FF2B5EF4-FFF2-40B4-BE49-F238E27FC236}">
                <a16:creationId xmlns:a16="http://schemas.microsoft.com/office/drawing/2014/main" id="{AA4C2E6D-AEA9-9CFF-C75F-FDE43C8462CC}"/>
              </a:ext>
            </a:extLst>
          </p:cNvPr>
          <p:cNvSpPr txBox="1"/>
          <p:nvPr/>
        </p:nvSpPr>
        <p:spPr>
          <a:xfrm>
            <a:off x="5116285" y="3646438"/>
            <a:ext cx="7075715" cy="2031325"/>
          </a:xfrm>
          <a:prstGeom prst="rect">
            <a:avLst/>
          </a:prstGeom>
          <a:noFill/>
        </p:spPr>
        <p:txBody>
          <a:bodyPr wrap="square">
            <a:spAutoFit/>
          </a:bodyPr>
          <a:lstStyle/>
          <a:p>
            <a:r>
              <a:rPr lang="fr-FR" dirty="0">
                <a:solidFill>
                  <a:schemeClr val="bg1"/>
                </a:solidFill>
              </a:rPr>
              <a:t>La fonction </a:t>
            </a:r>
            <a:r>
              <a:rPr lang="fr-FR" dirty="0" err="1">
                <a:solidFill>
                  <a:schemeClr val="bg1"/>
                </a:solidFill>
              </a:rPr>
              <a:t>bin_to_dec</a:t>
            </a:r>
            <a:r>
              <a:rPr lang="fr-FR" dirty="0">
                <a:solidFill>
                  <a:schemeClr val="bg1"/>
                </a:solidFill>
              </a:rPr>
              <a:t> convertit un nombre binaire donné sous forme de chaîne en un nombre décimal. Il détermine la puissance initiale de 2 basée sur la longueur de la chaîne. Ensuite, il parcourt chaque caractère de la chaîne binaire, calcule sa contribution en multipliant sa valeur (0 ou 1) par la puissance de 2, ajoute cette contribution à </a:t>
            </a:r>
            <a:r>
              <a:rPr lang="fr-FR" dirty="0" err="1">
                <a:solidFill>
                  <a:schemeClr val="bg1"/>
                </a:solidFill>
              </a:rPr>
              <a:t>target_number</a:t>
            </a:r>
            <a:r>
              <a:rPr lang="fr-FR" dirty="0">
                <a:solidFill>
                  <a:schemeClr val="bg1"/>
                </a:solidFill>
              </a:rPr>
              <a:t>, diminue la puissance de 1 à chaque itération et retourne finalement la valeur complète.</a:t>
            </a:r>
          </a:p>
        </p:txBody>
      </p:sp>
      <p:pic>
        <p:nvPicPr>
          <p:cNvPr id="20" name="Image 19" descr="Une image contenant texte, Police, capture d’écran&#10;&#10;Description générée automatiquement">
            <a:extLst>
              <a:ext uri="{FF2B5EF4-FFF2-40B4-BE49-F238E27FC236}">
                <a16:creationId xmlns:a16="http://schemas.microsoft.com/office/drawing/2014/main" id="{953DA4F4-227E-B80D-0B19-B902760A129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3012" y="4438507"/>
            <a:ext cx="7772400" cy="2414726"/>
          </a:xfrm>
          <a:prstGeom prst="rect">
            <a:avLst/>
          </a:prstGeom>
        </p:spPr>
      </p:pic>
    </p:spTree>
    <p:extLst>
      <p:ext uri="{BB962C8B-B14F-4D97-AF65-F5344CB8AC3E}">
        <p14:creationId xmlns:p14="http://schemas.microsoft.com/office/powerpoint/2010/main" val="2186943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39D73A-0057-34F8-0C06-8821D90B7070}"/>
              </a:ext>
            </a:extLst>
          </p:cNvPr>
          <p:cNvSpPr>
            <a:spLocks noGrp="1"/>
          </p:cNvSpPr>
          <p:nvPr>
            <p:ph type="title"/>
          </p:nvPr>
        </p:nvSpPr>
        <p:spPr>
          <a:xfrm>
            <a:off x="838200" y="365125"/>
            <a:ext cx="10515600" cy="1325563"/>
          </a:xfrm>
        </p:spPr>
        <p:txBody>
          <a:bodyPr/>
          <a:lstStyle/>
          <a:p>
            <a:r>
              <a:rPr lang="fr-FR" dirty="0"/>
              <a:t>Main.py</a:t>
            </a:r>
          </a:p>
        </p:txBody>
      </p:sp>
      <p:pic>
        <p:nvPicPr>
          <p:cNvPr id="5" name="Espace réservé du contenu 4">
            <a:extLst>
              <a:ext uri="{FF2B5EF4-FFF2-40B4-BE49-F238E27FC236}">
                <a16:creationId xmlns:a16="http://schemas.microsoft.com/office/drawing/2014/main" id="{A3DDEFB5-417A-D9C4-DB6F-E913ABF6C5DC}"/>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Lst>
          </a:blip>
          <a:stretch>
            <a:fillRect/>
          </a:stretch>
        </p:blipFill>
        <p:spPr>
          <a:xfrm>
            <a:off x="2844278" y="1825625"/>
            <a:ext cx="6503443" cy="4351338"/>
          </a:xfrm>
        </p:spPr>
      </p:pic>
      <p:pic>
        <p:nvPicPr>
          <p:cNvPr id="6" name="Espace réservé du contenu 4" descr="Abstract bleu montrant un flux de données">
            <a:extLst>
              <a:ext uri="{FF2B5EF4-FFF2-40B4-BE49-F238E27FC236}">
                <a16:creationId xmlns:a16="http://schemas.microsoft.com/office/drawing/2014/main" id="{01A14E72-955A-9E9C-F38C-65B99CDCBA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ZoneTexte 6">
            <a:extLst>
              <a:ext uri="{FF2B5EF4-FFF2-40B4-BE49-F238E27FC236}">
                <a16:creationId xmlns:a16="http://schemas.microsoft.com/office/drawing/2014/main" id="{733FF5F8-D9DC-9367-CB9C-B595C30C2A15}"/>
              </a:ext>
            </a:extLst>
          </p:cNvPr>
          <p:cNvSpPr txBox="1"/>
          <p:nvPr/>
        </p:nvSpPr>
        <p:spPr>
          <a:xfrm>
            <a:off x="507011" y="388649"/>
            <a:ext cx="2590800" cy="584775"/>
          </a:xfrm>
          <a:prstGeom prst="rect">
            <a:avLst/>
          </a:prstGeom>
          <a:noFill/>
        </p:spPr>
        <p:txBody>
          <a:bodyPr wrap="square" rtlCol="0">
            <a:spAutoFit/>
          </a:bodyPr>
          <a:lstStyle/>
          <a:p>
            <a:r>
              <a:rPr lang="fr-FR" sz="3200" dirty="0" err="1">
                <a:solidFill>
                  <a:schemeClr val="bg1">
                    <a:lumMod val="95000"/>
                  </a:schemeClr>
                </a:solidFill>
                <a:latin typeface="Bungee Inline" pitchFamily="2" charset="77"/>
              </a:rPr>
              <a:t>Utils.py</a:t>
            </a:r>
            <a:endParaRPr lang="fr-FR" sz="3200" dirty="0">
              <a:latin typeface="Bungee Inline" pitchFamily="2" charset="77"/>
            </a:endParaRPr>
          </a:p>
        </p:txBody>
      </p:sp>
      <p:pic>
        <p:nvPicPr>
          <p:cNvPr id="4" name="Image 3" descr="Une image contenant texte, capture d’écran, Police&#10;&#10;Description générée automatiquement">
            <a:extLst>
              <a:ext uri="{FF2B5EF4-FFF2-40B4-BE49-F238E27FC236}">
                <a16:creationId xmlns:a16="http://schemas.microsoft.com/office/drawing/2014/main" id="{D1F4BA53-0FC7-8D8C-0141-DF14EA2DDE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11487" y="388649"/>
            <a:ext cx="6642313" cy="5976257"/>
          </a:xfrm>
          <a:prstGeom prst="rect">
            <a:avLst/>
          </a:prstGeom>
        </p:spPr>
      </p:pic>
      <p:sp>
        <p:nvSpPr>
          <p:cNvPr id="3" name="ZoneTexte 2">
            <a:extLst>
              <a:ext uri="{FF2B5EF4-FFF2-40B4-BE49-F238E27FC236}">
                <a16:creationId xmlns:a16="http://schemas.microsoft.com/office/drawing/2014/main" id="{FB6E5FD0-5E13-82CE-5BBE-22237D37205E}"/>
              </a:ext>
            </a:extLst>
          </p:cNvPr>
          <p:cNvSpPr txBox="1"/>
          <p:nvPr/>
        </p:nvSpPr>
        <p:spPr>
          <a:xfrm>
            <a:off x="507011" y="1108361"/>
            <a:ext cx="4134839" cy="2585323"/>
          </a:xfrm>
          <a:prstGeom prst="rect">
            <a:avLst/>
          </a:prstGeom>
          <a:noFill/>
        </p:spPr>
        <p:txBody>
          <a:bodyPr wrap="square" rtlCol="0">
            <a:spAutoFit/>
          </a:bodyPr>
          <a:lstStyle/>
          <a:p>
            <a:r>
              <a:rPr lang="fr-FR" dirty="0">
                <a:solidFill>
                  <a:schemeClr val="bg1"/>
                </a:solidFill>
              </a:rPr>
              <a:t>La fonction  </a:t>
            </a:r>
            <a:r>
              <a:rPr lang="fr-FR" dirty="0" err="1">
                <a:solidFill>
                  <a:schemeClr val="bg1"/>
                </a:solidFill>
              </a:rPr>
              <a:t>dec_to_hex</a:t>
            </a:r>
            <a:r>
              <a:rPr lang="fr-FR" dirty="0">
                <a:solidFill>
                  <a:schemeClr val="bg1"/>
                </a:solidFill>
              </a:rPr>
              <a:t> convertit un nombre décimal en nombre en hexadécimal en calculant d'abord la plus grande puissance de 16 inférieur ou égale au nombre donné puis elle trouve le nombre compris entre 0 et F qu’elle doit ajouter au nouveau nombre en trouvant le plus gros exposant possible avec le reste du nombre.</a:t>
            </a:r>
          </a:p>
        </p:txBody>
      </p:sp>
    </p:spTree>
    <p:extLst>
      <p:ext uri="{BB962C8B-B14F-4D97-AF65-F5344CB8AC3E}">
        <p14:creationId xmlns:p14="http://schemas.microsoft.com/office/powerpoint/2010/main" val="3759291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39D73A-0057-34F8-0C06-8821D90B7070}"/>
              </a:ext>
            </a:extLst>
          </p:cNvPr>
          <p:cNvSpPr>
            <a:spLocks noGrp="1"/>
          </p:cNvSpPr>
          <p:nvPr>
            <p:ph type="title"/>
          </p:nvPr>
        </p:nvSpPr>
        <p:spPr>
          <a:xfrm>
            <a:off x="838200" y="365125"/>
            <a:ext cx="10515600" cy="1325563"/>
          </a:xfrm>
        </p:spPr>
        <p:txBody>
          <a:bodyPr/>
          <a:lstStyle/>
          <a:p>
            <a:r>
              <a:rPr lang="fr-FR" dirty="0"/>
              <a:t>Main.py</a:t>
            </a:r>
          </a:p>
        </p:txBody>
      </p:sp>
      <p:pic>
        <p:nvPicPr>
          <p:cNvPr id="5" name="Espace réservé du contenu 4">
            <a:extLst>
              <a:ext uri="{FF2B5EF4-FFF2-40B4-BE49-F238E27FC236}">
                <a16:creationId xmlns:a16="http://schemas.microsoft.com/office/drawing/2014/main" id="{A3DDEFB5-417A-D9C4-DB6F-E913ABF6C5DC}"/>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Lst>
          </a:blip>
          <a:stretch>
            <a:fillRect/>
          </a:stretch>
        </p:blipFill>
        <p:spPr>
          <a:xfrm>
            <a:off x="2844278" y="1825625"/>
            <a:ext cx="6503443" cy="4351338"/>
          </a:xfrm>
        </p:spPr>
      </p:pic>
      <p:pic>
        <p:nvPicPr>
          <p:cNvPr id="6" name="Espace réservé du contenu 4" descr="Abstract bleu montrant un flux de données">
            <a:extLst>
              <a:ext uri="{FF2B5EF4-FFF2-40B4-BE49-F238E27FC236}">
                <a16:creationId xmlns:a16="http://schemas.microsoft.com/office/drawing/2014/main" id="{01A14E72-955A-9E9C-F38C-65B99CDCBA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ZoneTexte 6">
            <a:extLst>
              <a:ext uri="{FF2B5EF4-FFF2-40B4-BE49-F238E27FC236}">
                <a16:creationId xmlns:a16="http://schemas.microsoft.com/office/drawing/2014/main" id="{733FF5F8-D9DC-9367-CB9C-B595C30C2A15}"/>
              </a:ext>
            </a:extLst>
          </p:cNvPr>
          <p:cNvSpPr txBox="1"/>
          <p:nvPr/>
        </p:nvSpPr>
        <p:spPr>
          <a:xfrm>
            <a:off x="507011" y="388649"/>
            <a:ext cx="2590800" cy="584775"/>
          </a:xfrm>
          <a:prstGeom prst="rect">
            <a:avLst/>
          </a:prstGeom>
          <a:noFill/>
        </p:spPr>
        <p:txBody>
          <a:bodyPr wrap="square" rtlCol="0">
            <a:spAutoFit/>
          </a:bodyPr>
          <a:lstStyle/>
          <a:p>
            <a:r>
              <a:rPr lang="fr-FR" sz="3200" dirty="0" err="1">
                <a:solidFill>
                  <a:schemeClr val="bg1">
                    <a:lumMod val="95000"/>
                  </a:schemeClr>
                </a:solidFill>
                <a:latin typeface="Bungee Inline" pitchFamily="2" charset="77"/>
              </a:rPr>
              <a:t>Utils.py</a:t>
            </a:r>
            <a:endParaRPr lang="fr-FR" sz="3200" dirty="0">
              <a:latin typeface="Bungee Inline" pitchFamily="2" charset="77"/>
            </a:endParaRPr>
          </a:p>
        </p:txBody>
      </p:sp>
      <p:pic>
        <p:nvPicPr>
          <p:cNvPr id="8" name="Image 7">
            <a:extLst>
              <a:ext uri="{FF2B5EF4-FFF2-40B4-BE49-F238E27FC236}">
                <a16:creationId xmlns:a16="http://schemas.microsoft.com/office/drawing/2014/main" id="{ED0D55C2-E6C4-90CB-F4FA-9891771B50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2596" y="973424"/>
            <a:ext cx="6919318" cy="2817114"/>
          </a:xfrm>
          <a:prstGeom prst="rect">
            <a:avLst/>
          </a:prstGeom>
        </p:spPr>
      </p:pic>
      <p:sp>
        <p:nvSpPr>
          <p:cNvPr id="3" name="ZoneTexte 2">
            <a:extLst>
              <a:ext uri="{FF2B5EF4-FFF2-40B4-BE49-F238E27FC236}">
                <a16:creationId xmlns:a16="http://schemas.microsoft.com/office/drawing/2014/main" id="{F11FE1F1-10C2-2C65-03D7-9D391BAD9642}"/>
              </a:ext>
            </a:extLst>
          </p:cNvPr>
          <p:cNvSpPr txBox="1"/>
          <p:nvPr/>
        </p:nvSpPr>
        <p:spPr>
          <a:xfrm>
            <a:off x="7151915" y="973424"/>
            <a:ext cx="4951186" cy="2031325"/>
          </a:xfrm>
          <a:prstGeom prst="rect">
            <a:avLst/>
          </a:prstGeom>
          <a:noFill/>
        </p:spPr>
        <p:txBody>
          <a:bodyPr wrap="square" rtlCol="0">
            <a:spAutoFit/>
          </a:bodyPr>
          <a:lstStyle/>
          <a:p>
            <a:r>
              <a:rPr lang="fr-FR" dirty="0">
                <a:solidFill>
                  <a:schemeClr val="bg1"/>
                </a:solidFill>
              </a:rPr>
              <a:t>La fonction  </a:t>
            </a:r>
            <a:r>
              <a:rPr lang="fr-FR" dirty="0" err="1">
                <a:solidFill>
                  <a:schemeClr val="bg1"/>
                </a:solidFill>
              </a:rPr>
              <a:t>hex_to_dec</a:t>
            </a:r>
            <a:r>
              <a:rPr lang="fr-FR" dirty="0">
                <a:solidFill>
                  <a:schemeClr val="bg1"/>
                </a:solidFill>
              </a:rPr>
              <a:t> convertit un nombre hexadécimal en nombre décimal . La fonction trouve en premier lieu la puissance à utiliser sur le premier nombre en se basant sur la longueur du </a:t>
            </a:r>
            <a:r>
              <a:rPr lang="fr-FR" dirty="0" err="1">
                <a:solidFill>
                  <a:schemeClr val="bg1"/>
                </a:solidFill>
              </a:rPr>
              <a:t>init_number</a:t>
            </a:r>
            <a:r>
              <a:rPr lang="fr-FR" dirty="0">
                <a:solidFill>
                  <a:schemeClr val="bg1"/>
                </a:solidFill>
              </a:rPr>
              <a:t> puis elle calcule son équivalent décimal pour l’ajouter au </a:t>
            </a:r>
            <a:r>
              <a:rPr lang="fr-FR" dirty="0" err="1">
                <a:solidFill>
                  <a:schemeClr val="bg1"/>
                </a:solidFill>
              </a:rPr>
              <a:t>target_number</a:t>
            </a:r>
            <a:r>
              <a:rPr lang="fr-FR" dirty="0">
                <a:solidFill>
                  <a:schemeClr val="bg1"/>
                </a:solidFill>
              </a:rPr>
              <a:t> jusqu’à atteindre le dernier chiffre.</a:t>
            </a:r>
          </a:p>
        </p:txBody>
      </p:sp>
    </p:spTree>
    <p:extLst>
      <p:ext uri="{BB962C8B-B14F-4D97-AF65-F5344CB8AC3E}">
        <p14:creationId xmlns:p14="http://schemas.microsoft.com/office/powerpoint/2010/main" val="29129407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180</TotalTime>
  <Words>890</Words>
  <Application>Microsoft Office PowerPoint</Application>
  <PresentationFormat>Grand écran</PresentationFormat>
  <Paragraphs>43</Paragraphs>
  <Slides>11</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11</vt:i4>
      </vt:variant>
    </vt:vector>
  </HeadingPairs>
  <TitlesOfParts>
    <vt:vector size="16" baseType="lpstr">
      <vt:lpstr>Aptos</vt:lpstr>
      <vt:lpstr>Aptos Display</vt:lpstr>
      <vt:lpstr>Arial</vt:lpstr>
      <vt:lpstr>Bungee Inline</vt:lpstr>
      <vt:lpstr>Thème Office</vt:lpstr>
      <vt:lpstr>Présentation PowerPoint</vt:lpstr>
      <vt:lpstr>Présentation PowerPoint</vt:lpstr>
      <vt:lpstr>Main.py</vt:lpstr>
      <vt:lpstr>Main.py</vt:lpstr>
      <vt:lpstr>Main.py</vt:lpstr>
      <vt:lpstr>Main.py</vt:lpstr>
      <vt:lpstr>Main.py</vt:lpstr>
      <vt:lpstr>Main.py</vt:lpstr>
      <vt:lpstr>Main.py</vt:lpstr>
      <vt:lpstr>Main.py</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Julie Barbet</dc:creator>
  <cp:lastModifiedBy>courtois1</cp:lastModifiedBy>
  <cp:revision>5</cp:revision>
  <dcterms:created xsi:type="dcterms:W3CDTF">2024-11-16T08:44:58Z</dcterms:created>
  <dcterms:modified xsi:type="dcterms:W3CDTF">2024-11-18T13:18:54Z</dcterms:modified>
</cp:coreProperties>
</file>