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24" r:id="rId2"/>
    <p:sldId id="2679" r:id="rId3"/>
    <p:sldId id="2680" r:id="rId4"/>
    <p:sldId id="2688" r:id="rId5"/>
    <p:sldId id="2681" r:id="rId6"/>
    <p:sldId id="2683" r:id="rId7"/>
    <p:sldId id="2687" r:id="rId8"/>
    <p:sldId id="2684" r:id="rId9"/>
    <p:sldId id="2686" r:id="rId10"/>
    <p:sldId id="2685" r:id="rId11"/>
    <p:sldId id="2689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pl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E1DA"/>
    <a:srgbClr val="FFA523"/>
    <a:srgbClr val="00B4B0"/>
    <a:srgbClr val="FFFFFF"/>
    <a:srgbClr val="65DF84"/>
    <a:srgbClr val="005180"/>
    <a:srgbClr val="4069FC"/>
    <a:srgbClr val="D6DDE9"/>
    <a:srgbClr val="3C80AA"/>
    <a:srgbClr val="53A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03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C0049-FCEB-80E3-ABD5-77A8CD826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3B830-A1BD-7E5C-9FF9-B7FD39070B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6C276-B30D-0A26-B977-6E982808B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-1308100" y="-50800"/>
            <a:ext cx="14782800" cy="9855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4080" y="9040142"/>
            <a:ext cx="2926080" cy="519289"/>
          </a:xfrm>
        </p:spPr>
        <p:txBody>
          <a:bodyPr/>
          <a:lstStyle/>
          <a:p>
            <a:fld id="{8A9772CB-A4D7-49F2-A7E1-C19F940BD084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7840" y="9040142"/>
            <a:ext cx="4389120" cy="519289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652E-5E75-444B-B9F9-20E06917BE7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>
            <a:spLocks noGrp="1"/>
          </p:cNvSpPr>
          <p:nvPr>
            <p:ph type="pic" idx="21"/>
          </p:nvPr>
        </p:nvSpPr>
        <p:spPr>
          <a:xfrm>
            <a:off x="6375400" y="635000"/>
            <a:ext cx="82169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>
            <a:spLocks noGrp="1"/>
          </p:cNvSpPr>
          <p:nvPr>
            <p:ph type="pic" idx="21"/>
          </p:nvPr>
        </p:nvSpPr>
        <p:spPr>
          <a:xfrm>
            <a:off x="3810000" y="25908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>
            <a:spLocks noGrp="1"/>
          </p:cNvSpPr>
          <p:nvPr>
            <p:ph type="pic" sz="quarter" idx="21"/>
          </p:nvPr>
        </p:nvSpPr>
        <p:spPr>
          <a:xfrm>
            <a:off x="6556375" y="5092700"/>
            <a:ext cx="565785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Heron flying low over a beach with a short fence in the foreground"/>
          <p:cNvSpPr>
            <a:spLocks noGrp="1"/>
          </p:cNvSpPr>
          <p:nvPr>
            <p:ph type="pic" sz="half" idx="22"/>
          </p:nvPr>
        </p:nvSpPr>
        <p:spPr>
          <a:xfrm>
            <a:off x="6718300" y="749300"/>
            <a:ext cx="5334000" cy="533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View of beach and sea from a grassy sand dune"/>
          <p:cNvSpPr>
            <a:spLocks noGrp="1"/>
          </p:cNvSpPr>
          <p:nvPr>
            <p:ph type="pic" idx="23"/>
          </p:nvPr>
        </p:nvSpPr>
        <p:spPr>
          <a:xfrm>
            <a:off x="-2832100" y="889000"/>
            <a:ext cx="119634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gradFill>
            <a:gsLst>
              <a:gs pos="0">
                <a:srgbClr val="AAAFB8"/>
              </a:gs>
              <a:gs pos="100000">
                <a:srgbClr val="EBF2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20" name="acceltree_icon_red.pdf" descr="acceltree_icon_red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78" y="2879764"/>
            <a:ext cx="4603338" cy="3994072"/>
          </a:xfrm>
          <a:prstGeom prst="rect">
            <a:avLst/>
          </a:prstGeom>
          <a:ln w="12700">
            <a:miter lim="400000"/>
            <a:headEnd/>
            <a:tailEnd/>
          </a:ln>
          <a:effectLst>
            <a:reflection stA="50000" endPos="40000" dir="5400000" sy="-100000" algn="bl" rotWithShape="0"/>
          </a:effectLst>
        </p:spPr>
      </p:pic>
      <p:pic>
        <p:nvPicPr>
          <p:cNvPr id="121" name="acceltree-logo-tagline.pdf" descr="acceltree-logo-taglin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044" y="3759834"/>
            <a:ext cx="6338778" cy="22339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" name="Picture 1" descr="Asset 1@4x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3986" y="-144145"/>
            <a:ext cx="1767809" cy="1767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gradFill>
            <a:gsLst>
              <a:gs pos="0">
                <a:srgbClr val="AAAFB8"/>
              </a:gs>
              <a:gs pos="100000">
                <a:srgbClr val="EBF2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305435" y="378460"/>
            <a:ext cx="897128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Advantages of AI in Leads Management System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5435" y="975360"/>
            <a:ext cx="12393930" cy="0"/>
          </a:xfrm>
          <a:prstGeom prst="line">
            <a:avLst/>
          </a:prstGeom>
          <a:noFill/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 descr="Asset 1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351" y="-270510"/>
            <a:ext cx="1767809" cy="1767809"/>
          </a:xfrm>
          <a:prstGeom prst="rect">
            <a:avLst/>
          </a:prstGeom>
        </p:spPr>
      </p:pic>
      <p:pic>
        <p:nvPicPr>
          <p:cNvPr id="17" name="Picture 16" descr="Group 665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10" y="2704465"/>
            <a:ext cx="4871085" cy="4871085"/>
          </a:xfrm>
          <a:prstGeom prst="rect">
            <a:avLst/>
          </a:prstGeom>
        </p:spPr>
      </p:pic>
      <p:sp>
        <p:nvSpPr>
          <p:cNvPr id="18" name="Rectangles 17"/>
          <p:cNvSpPr/>
          <p:nvPr/>
        </p:nvSpPr>
        <p:spPr>
          <a:xfrm>
            <a:off x="6091555" y="3549809"/>
            <a:ext cx="453390" cy="453390"/>
          </a:xfrm>
          <a:prstGeom prst="rect">
            <a:avLst/>
          </a:prstGeom>
          <a:solidFill>
            <a:srgbClr val="65DF84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6091555" y="4400233"/>
            <a:ext cx="453390" cy="453390"/>
          </a:xfrm>
          <a:prstGeom prst="rect">
            <a:avLst/>
          </a:prstGeom>
          <a:solidFill>
            <a:srgbClr val="00B4B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6091555" y="5338128"/>
            <a:ext cx="453390" cy="453390"/>
          </a:xfrm>
          <a:prstGeom prst="rect">
            <a:avLst/>
          </a:prstGeom>
          <a:solidFill>
            <a:srgbClr val="FFA523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6091555" y="6272848"/>
            <a:ext cx="453390" cy="453390"/>
          </a:xfrm>
          <a:prstGeom prst="rect">
            <a:avLst/>
          </a:prstGeom>
          <a:solidFill>
            <a:srgbClr val="66E1D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7460615" y="3501866"/>
            <a:ext cx="4390390" cy="549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Enhanced customer insights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7460615" y="4352290"/>
            <a:ext cx="4390390" cy="549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Increased Efficiency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7460615" y="5290185"/>
            <a:ext cx="4390390" cy="549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Better Lead Scoring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7460615" y="6224905"/>
            <a:ext cx="4390390" cy="549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Improved Conversion Rates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6661785" y="3501866"/>
            <a:ext cx="682625" cy="549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3600" b="1" i="0" u="none" strike="noStrike" cap="none" spc="0" normalizeH="0" baseline="0">
                <a:ln>
                  <a:noFill/>
                </a:ln>
                <a:solidFill>
                  <a:srgbClr val="65DF84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90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6661785" y="4352290"/>
            <a:ext cx="682625" cy="549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3600" b="1" i="0" u="none" strike="noStrike" cap="none" spc="0" normalizeH="0" baseline="0">
                <a:ln>
                  <a:noFill/>
                </a:ln>
                <a:solidFill>
                  <a:srgbClr val="00B4B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85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6661785" y="5290185"/>
            <a:ext cx="682625" cy="549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3600" b="1" i="0" u="none" strike="noStrike" cap="none" spc="0" normalizeH="0" baseline="0">
                <a:ln>
                  <a:noFill/>
                </a:ln>
                <a:solidFill>
                  <a:srgbClr val="FFA523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75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6661785" y="6224905"/>
            <a:ext cx="682625" cy="549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3600" b="1" i="0" u="none" strike="noStrike" cap="none" spc="0" normalizeH="0" baseline="0">
                <a:ln>
                  <a:noFill/>
                </a:ln>
                <a:solidFill>
                  <a:srgbClr val="66E1DA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30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3" grpId="1" animBg="1"/>
      <p:bldP spid="24" grpId="0" bldLvl="0" animBg="1"/>
      <p:bldP spid="24" grpId="1" animBg="1"/>
      <p:bldP spid="25" grpId="0" bldLvl="0" animBg="1"/>
      <p:bldP spid="25" grpId="1" animBg="1"/>
      <p:bldP spid="26" grpId="0" bldLvl="0" animBg="1"/>
      <p:bldP spid="26" grpId="1" animBg="1"/>
      <p:bldP spid="28" grpId="0" bldLvl="0" animBg="1"/>
      <p:bldP spid="28" grpId="1" animBg="1"/>
      <p:bldP spid="29" grpId="0" bldLvl="0" animBg="1"/>
      <p:bldP spid="29" grpId="1" animBg="1"/>
      <p:bldP spid="30" grpId="0" bldLvl="0" animBg="1"/>
      <p:bldP spid="30" grpId="1" animBg="1"/>
      <p:bldP spid="31" grpId="0" bldLvl="0" animBg="1"/>
      <p:bldP spid="3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6774B-8A93-D2E9-3D0B-D70253EEF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>
            <a:extLst>
              <a:ext uri="{FF2B5EF4-FFF2-40B4-BE49-F238E27FC236}">
                <a16:creationId xmlns:a16="http://schemas.microsoft.com/office/drawing/2014/main" id="{B2E9F134-68E6-C129-9E1C-3CACC76A6F26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gradFill>
            <a:gsLst>
              <a:gs pos="0">
                <a:srgbClr val="AAAFB8"/>
              </a:gs>
              <a:gs pos="100000">
                <a:srgbClr val="EBF2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5400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CE85F-BEC4-BAC4-EB42-88C5E22217DD}"/>
              </a:ext>
            </a:extLst>
          </p:cNvPr>
          <p:cNvSpPr txBox="1"/>
          <p:nvPr/>
        </p:nvSpPr>
        <p:spPr>
          <a:xfrm>
            <a:off x="3294380" y="4011240"/>
            <a:ext cx="6416040" cy="145680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sz="8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sym typeface="Helvetica Neue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9419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1510037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0897" y="0"/>
            <a:ext cx="14665325" cy="97739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612900" y="5286375"/>
            <a:ext cx="10132060" cy="14300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54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Application of AI in </a:t>
            </a:r>
          </a:p>
          <a:p>
            <a:pPr marL="0" marR="0" indent="0" algn="ctr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5400" b="1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Leads Management System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">
            <a:extLst>
              <a:ext uri="{FF2B5EF4-FFF2-40B4-BE49-F238E27FC236}">
                <a16:creationId xmlns:a16="http://schemas.microsoft.com/office/drawing/2014/main" id="{AA70D51F-42A4-6531-86CF-3A607618141F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gradFill>
            <a:gsLst>
              <a:gs pos="0">
                <a:srgbClr val="AAAFB8"/>
              </a:gs>
              <a:gs pos="100000">
                <a:srgbClr val="EBF2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555E969-DFDF-63F0-E728-349EEA10597A}"/>
              </a:ext>
            </a:extLst>
          </p:cNvPr>
          <p:cNvSpPr txBox="1"/>
          <p:nvPr/>
        </p:nvSpPr>
        <p:spPr>
          <a:xfrm>
            <a:off x="770255" y="1002127"/>
            <a:ext cx="2308225" cy="6565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3600" dirty="0">
                <a:latin typeface="Aptos" panose="020B0004020202020204" pitchFamily="34" charset="0"/>
                <a:cs typeface="Aptos" panose="020B0004020202020204" pitchFamily="34" charset="0"/>
              </a:rPr>
              <a:t>A</a:t>
            </a:r>
            <a:r>
              <a:rPr kumimoji="0" lang="en-US" altLang="en-US" sz="3600" b="1" i="0" u="none" strike="noStrike" cap="none" spc="0" normalizeH="0" baseline="0" dirty="0">
                <a:ln>
                  <a:noFill/>
                </a:ln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2004E5-B37D-19AB-5F7A-A9DB2051AFEE}"/>
              </a:ext>
            </a:extLst>
          </p:cNvPr>
          <p:cNvCxnSpPr/>
          <p:nvPr/>
        </p:nvCxnSpPr>
        <p:spPr>
          <a:xfrm>
            <a:off x="3636327" y="976184"/>
            <a:ext cx="0" cy="82913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2">
            <a:extLst>
              <a:ext uri="{FF2B5EF4-FFF2-40B4-BE49-F238E27FC236}">
                <a16:creationId xmlns:a16="http://schemas.microsoft.com/office/drawing/2014/main" id="{E3FF64CF-DE7F-0FF5-3A80-1BEE7E3C5478}"/>
              </a:ext>
            </a:extLst>
          </p:cNvPr>
          <p:cNvSpPr txBox="1"/>
          <p:nvPr/>
        </p:nvSpPr>
        <p:spPr>
          <a:xfrm>
            <a:off x="3925964" y="1470359"/>
            <a:ext cx="5732145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en-US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1. Overview of Lead Management System</a:t>
            </a:r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4645E382-339A-6006-6CB4-FCE7122E031B}"/>
              </a:ext>
            </a:extLst>
          </p:cNvPr>
          <p:cNvSpPr txBox="1"/>
          <p:nvPr/>
        </p:nvSpPr>
        <p:spPr>
          <a:xfrm>
            <a:off x="3925964" y="2488522"/>
            <a:ext cx="5732145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en-US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2. Role of AI in Lead Management System</a:t>
            </a: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361EDCD5-4FAF-CE08-CAE3-D5356C2BB825}"/>
              </a:ext>
            </a:extLst>
          </p:cNvPr>
          <p:cNvSpPr txBox="1"/>
          <p:nvPr/>
        </p:nvSpPr>
        <p:spPr>
          <a:xfrm>
            <a:off x="3925964" y="3506685"/>
            <a:ext cx="5732145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en-US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3. Automated Lead Scoring System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CC703E49-45E7-0DF2-A4B1-259281C6AB12}"/>
              </a:ext>
            </a:extLst>
          </p:cNvPr>
          <p:cNvSpPr txBox="1"/>
          <p:nvPr/>
        </p:nvSpPr>
        <p:spPr>
          <a:xfrm>
            <a:off x="3925964" y="4524848"/>
            <a:ext cx="7343397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en-US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4. </a:t>
            </a:r>
            <a:r>
              <a:rPr lang="en-US" altLang="en-US" b="0" dirty="0">
                <a:latin typeface="Aptos" panose="020B0004020202020204" pitchFamily="34" charset="0"/>
                <a:cs typeface="Aptos" panose="020B0004020202020204" pitchFamily="34" charset="0"/>
              </a:rPr>
              <a:t>Benefits of Leads Management </a:t>
            </a:r>
            <a:r>
              <a:rPr kumimoji="0" lang="en-US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System</a:t>
            </a: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6E2F7597-3EBE-CCFA-AA64-43C5B66B52B3}"/>
              </a:ext>
            </a:extLst>
          </p:cNvPr>
          <p:cNvSpPr txBox="1"/>
          <p:nvPr/>
        </p:nvSpPr>
        <p:spPr>
          <a:xfrm>
            <a:off x="3925964" y="5543011"/>
            <a:ext cx="5732145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en-US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5. Forecasting Lead Conversion System</a:t>
            </a:r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5B2B34B2-6A4D-7862-20D9-7CAFB55491B9}"/>
              </a:ext>
            </a:extLst>
          </p:cNvPr>
          <p:cNvSpPr txBox="1"/>
          <p:nvPr/>
        </p:nvSpPr>
        <p:spPr>
          <a:xfrm>
            <a:off x="3925964" y="7948667"/>
            <a:ext cx="7343397" cy="47192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en-US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7. Advantages of AI in Lead Management System</a:t>
            </a: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54D87C87-5E24-41AC-DE29-061652E7B4EA}"/>
              </a:ext>
            </a:extLst>
          </p:cNvPr>
          <p:cNvSpPr txBox="1"/>
          <p:nvPr/>
        </p:nvSpPr>
        <p:spPr>
          <a:xfrm>
            <a:off x="3925964" y="6561174"/>
            <a:ext cx="7343397" cy="84125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algn="l"/>
            <a:r>
              <a:rPr kumimoji="0" lang="en-US" alt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6. Differences Between Standard LMS Vs. AI-Powered LMS</a:t>
            </a:r>
          </a:p>
        </p:txBody>
      </p:sp>
      <p:pic>
        <p:nvPicPr>
          <p:cNvPr id="25" name="Picture 24" descr="Asset 1@4x">
            <a:extLst>
              <a:ext uri="{FF2B5EF4-FFF2-40B4-BE49-F238E27FC236}">
                <a16:creationId xmlns:a16="http://schemas.microsoft.com/office/drawing/2014/main" id="{1D0A533E-DA66-4ADE-C447-CE882927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3986" y="-144145"/>
            <a:ext cx="1767809" cy="1767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11979-5192-6B5A-DB4B-FA86FC1B5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">
            <a:extLst>
              <a:ext uri="{FF2B5EF4-FFF2-40B4-BE49-F238E27FC236}">
                <a16:creationId xmlns:a16="http://schemas.microsoft.com/office/drawing/2014/main" id="{B38C0D0A-2C72-0C45-6171-08C792B5BA3B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gradFill>
            <a:gsLst>
              <a:gs pos="0">
                <a:srgbClr val="AAAFB8"/>
              </a:gs>
              <a:gs pos="100000">
                <a:srgbClr val="EBF2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4C337866-60A1-3D7E-80BE-9E46AABB140E}"/>
              </a:ext>
            </a:extLst>
          </p:cNvPr>
          <p:cNvSpPr txBox="1"/>
          <p:nvPr/>
        </p:nvSpPr>
        <p:spPr>
          <a:xfrm>
            <a:off x="305435" y="378460"/>
            <a:ext cx="573214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Overview of Lead Management System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8E0C7F-8B96-A831-B709-FFEB7AAF6BE4}"/>
              </a:ext>
            </a:extLst>
          </p:cNvPr>
          <p:cNvCxnSpPr/>
          <p:nvPr/>
        </p:nvCxnSpPr>
        <p:spPr>
          <a:xfrm>
            <a:off x="305435" y="975360"/>
            <a:ext cx="12393930" cy="0"/>
          </a:xfrm>
          <a:prstGeom prst="line">
            <a:avLst/>
          </a:prstGeom>
          <a:noFill/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 descr="Asset 1@4x">
            <a:extLst>
              <a:ext uri="{FF2B5EF4-FFF2-40B4-BE49-F238E27FC236}">
                <a16:creationId xmlns:a16="http://schemas.microsoft.com/office/drawing/2014/main" id="{6E630BA0-BEDB-68C7-11E8-F62DCE011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351" y="-270510"/>
            <a:ext cx="1767809" cy="1767809"/>
          </a:xfrm>
          <a:prstGeom prst="rect">
            <a:avLst/>
          </a:prstGeom>
        </p:spPr>
      </p:pic>
      <p:pic>
        <p:nvPicPr>
          <p:cNvPr id="9" name="Picture 8" descr="Group 66399">
            <a:extLst>
              <a:ext uri="{FF2B5EF4-FFF2-40B4-BE49-F238E27FC236}">
                <a16:creationId xmlns:a16="http://schemas.microsoft.com/office/drawing/2014/main" id="{3C08BCD0-8C28-E7C9-747A-E66675986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990" y="3350260"/>
            <a:ext cx="5037455" cy="4789170"/>
          </a:xfrm>
          <a:prstGeom prst="rect">
            <a:avLst/>
          </a:prstGeom>
        </p:spPr>
      </p:pic>
      <p:sp>
        <p:nvSpPr>
          <p:cNvPr id="10" name="Text Box 9">
            <a:extLst>
              <a:ext uri="{FF2B5EF4-FFF2-40B4-BE49-F238E27FC236}">
                <a16:creationId xmlns:a16="http://schemas.microsoft.com/office/drawing/2014/main" id="{9D68B1F3-4736-0756-7EAB-492E57A468EB}"/>
              </a:ext>
            </a:extLst>
          </p:cNvPr>
          <p:cNvSpPr txBox="1"/>
          <p:nvPr/>
        </p:nvSpPr>
        <p:spPr>
          <a:xfrm>
            <a:off x="5221923" y="1674495"/>
            <a:ext cx="291592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spc="0" normalizeH="0" baseline="0">
                <a:ln>
                  <a:noFill/>
                </a:ln>
                <a:solidFill>
                  <a:srgbClr val="EB7362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Current Challenges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518A7465-B795-F88D-32C9-2BD1C2DABBBA}"/>
              </a:ext>
            </a:extLst>
          </p:cNvPr>
          <p:cNvSpPr txBox="1"/>
          <p:nvPr/>
        </p:nvSpPr>
        <p:spPr>
          <a:xfrm>
            <a:off x="4338320" y="2145030"/>
            <a:ext cx="4683125" cy="1086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Managing leads can be complex due to data overload, ineffective communication, and inconsistent follow- up strategies, hindering potential conversions and growth.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F781F7E-BBD1-4794-0FE0-E443F4C99315}"/>
              </a:ext>
            </a:extLst>
          </p:cNvPr>
          <p:cNvSpPr txBox="1"/>
          <p:nvPr/>
        </p:nvSpPr>
        <p:spPr>
          <a:xfrm>
            <a:off x="9432925" y="5586095"/>
            <a:ext cx="2915920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spc="0" normalizeH="0" baseline="0">
                <a:ln>
                  <a:noFill/>
                </a:ln>
                <a:solidFill>
                  <a:srgbClr val="8070AE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Traditional vs. 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spc="0" normalizeH="0" baseline="0">
                <a:ln>
                  <a:noFill/>
                </a:ln>
                <a:solidFill>
                  <a:srgbClr val="8070AE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Al-based Systems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9DA22E4-4A61-65B3-ADD3-DD5C9FDBFFEE}"/>
              </a:ext>
            </a:extLst>
          </p:cNvPr>
          <p:cNvSpPr txBox="1"/>
          <p:nvPr/>
        </p:nvSpPr>
        <p:spPr>
          <a:xfrm>
            <a:off x="9067165" y="6468745"/>
            <a:ext cx="3647440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Traditional lead management relies heavily on manual data entry and analysis, while Al- based systems utilize machine learning to enhance accuracy, streamline processes, and improve scalability.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B472C898-7A25-EE37-0F23-5DC09FBCBDD4}"/>
              </a:ext>
            </a:extLst>
          </p:cNvPr>
          <p:cNvSpPr txBox="1"/>
          <p:nvPr/>
        </p:nvSpPr>
        <p:spPr>
          <a:xfrm>
            <a:off x="306705" y="5955665"/>
            <a:ext cx="344487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spc="0" normalizeH="0" baseline="0">
                <a:ln>
                  <a:noFill/>
                </a:ln>
                <a:solidFill>
                  <a:srgbClr val="62C2EB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Definition &amp; Importance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FDEDC48B-E0F7-5C89-1DB7-CBE877AB7F17}"/>
              </a:ext>
            </a:extLst>
          </p:cNvPr>
          <p:cNvSpPr txBox="1"/>
          <p:nvPr/>
        </p:nvSpPr>
        <p:spPr>
          <a:xfrm>
            <a:off x="214630" y="6468745"/>
            <a:ext cx="3629025" cy="13322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Lead management systems automate the process of capturing, tracking, and managing leads. They are essential for converting prospects into customers efficiently and effectively.</a:t>
            </a:r>
          </a:p>
        </p:txBody>
      </p:sp>
    </p:spTree>
    <p:extLst>
      <p:ext uri="{BB962C8B-B14F-4D97-AF65-F5344CB8AC3E}">
        <p14:creationId xmlns:p14="http://schemas.microsoft.com/office/powerpoint/2010/main" val="86438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gradFill>
            <a:gsLst>
              <a:gs pos="0">
                <a:srgbClr val="AAAFB8"/>
              </a:gs>
              <a:gs pos="100000">
                <a:srgbClr val="EBF2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305435" y="378460"/>
            <a:ext cx="573214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Role of AI in Lead Management System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5435" y="975360"/>
            <a:ext cx="12393930" cy="0"/>
          </a:xfrm>
          <a:prstGeom prst="line">
            <a:avLst/>
          </a:prstGeom>
          <a:noFill/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 descr="Asset 1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351" y="-270510"/>
            <a:ext cx="1767809" cy="1767809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6178550" y="2307590"/>
            <a:ext cx="3836670" cy="589915"/>
          </a:xfrm>
          <a:prstGeom prst="rect">
            <a:avLst/>
          </a:prstGeom>
          <a:solidFill>
            <a:srgbClr val="3C80AA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ptos" panose="020B0004020202020204" pitchFamily="34" charset="0"/>
                <a:ea typeface="+mn-ea"/>
                <a:cs typeface="Aptos" panose="020B0004020202020204" pitchFamily="34" charset="0"/>
                <a:sym typeface="Helvetica Neue Medium"/>
              </a:rPr>
              <a:t>Enhanced Data Analysis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542925" y="2136140"/>
            <a:ext cx="5534025" cy="932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Al algorithms can process vast amounts of data rapidly, providing deeper insights into lead behavior and preferences, enabling more informed decisions.</a:t>
            </a:r>
          </a:p>
        </p:txBody>
      </p:sp>
      <p:sp>
        <p:nvSpPr>
          <p:cNvPr id="18" name="Rectangles 17"/>
          <p:cNvSpPr/>
          <p:nvPr/>
        </p:nvSpPr>
        <p:spPr>
          <a:xfrm>
            <a:off x="6785610" y="4374515"/>
            <a:ext cx="3836670" cy="589915"/>
          </a:xfrm>
          <a:prstGeom prst="rect">
            <a:avLst/>
          </a:prstGeom>
          <a:solidFill>
            <a:srgbClr val="53A9DB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ptos" panose="020B0004020202020204" pitchFamily="34" charset="0"/>
                <a:ea typeface="+mn-ea"/>
                <a:cs typeface="Aptos" panose="020B0004020202020204" pitchFamily="34" charset="0"/>
                <a:sym typeface="Helvetica Neue Medium"/>
              </a:rPr>
              <a:t>Predictive Analysis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859155" y="4154170"/>
            <a:ext cx="5534025" cy="932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By analyzing historical data, Al can forecast future lead behaviors and outcomes, allowing businesses to prioritize and allocate resources more effectively.</a:t>
            </a:r>
          </a:p>
        </p:txBody>
      </p:sp>
      <p:sp>
        <p:nvSpPr>
          <p:cNvPr id="20" name="Rectangles 19"/>
          <p:cNvSpPr/>
          <p:nvPr/>
        </p:nvSpPr>
        <p:spPr>
          <a:xfrm>
            <a:off x="7181850" y="6110605"/>
            <a:ext cx="4099560" cy="589915"/>
          </a:xfrm>
          <a:prstGeom prst="rect">
            <a:avLst/>
          </a:prstGeom>
          <a:solidFill>
            <a:srgbClr val="90CBE9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ptos" panose="020B0004020202020204" pitchFamily="34" charset="0"/>
                <a:ea typeface="+mn-ea"/>
                <a:cs typeface="Aptos" panose="020B0004020202020204" pitchFamily="34" charset="0"/>
                <a:sym typeface="Helvetica Neue Medium"/>
              </a:rPr>
              <a:t>Desicion-Making Automation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1339850" y="5829300"/>
            <a:ext cx="5534025" cy="932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Al automates routine decisions in lead quallfication and prioritization, reducing human error and freeing up sales teams to focus on high- value interactions.</a:t>
            </a:r>
          </a:p>
        </p:txBody>
      </p:sp>
      <p:sp>
        <p:nvSpPr>
          <p:cNvPr id="22" name="Rectangles 21"/>
          <p:cNvSpPr/>
          <p:nvPr/>
        </p:nvSpPr>
        <p:spPr>
          <a:xfrm>
            <a:off x="7182485" y="7846695"/>
            <a:ext cx="4715510" cy="589915"/>
          </a:xfrm>
          <a:prstGeom prst="rect">
            <a:avLst/>
          </a:prstGeom>
          <a:solidFill>
            <a:srgbClr val="B3DCF0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ptos" panose="020B0004020202020204" pitchFamily="34" charset="0"/>
                <a:ea typeface="+mn-ea"/>
                <a:cs typeface="Aptos" panose="020B0004020202020204" pitchFamily="34" charset="0"/>
                <a:sym typeface="Helvetica Neue Medium"/>
              </a:rPr>
              <a:t>Personalized Customer Experience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1527810" y="7675880"/>
            <a:ext cx="6102985" cy="932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Al tailors communications and offers to individual leads based on their interactions, preferences and behaviors, enhancing engagement and improving conversion rate.</a:t>
            </a:r>
          </a:p>
        </p:txBody>
      </p:sp>
      <p:pic>
        <p:nvPicPr>
          <p:cNvPr id="28" name="Picture 27" descr="Group 664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395" y="1256030"/>
            <a:ext cx="6528435" cy="7499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gradFill>
            <a:gsLst>
              <a:gs pos="0">
                <a:srgbClr val="AAAFB8"/>
              </a:gs>
              <a:gs pos="100000">
                <a:srgbClr val="EBF2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305435" y="378460"/>
            <a:ext cx="573214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Automated Lead Scoring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5435" y="975360"/>
            <a:ext cx="12393930" cy="0"/>
          </a:xfrm>
          <a:prstGeom prst="line">
            <a:avLst/>
          </a:prstGeom>
          <a:noFill/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 descr="Asset 1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351" y="-270510"/>
            <a:ext cx="1767809" cy="176780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19735" y="2221230"/>
            <a:ext cx="5520690" cy="4558030"/>
            <a:chOff x="661" y="3498"/>
            <a:chExt cx="8694" cy="7178"/>
          </a:xfrm>
        </p:grpSpPr>
        <p:pic>
          <p:nvPicPr>
            <p:cNvPr id="5" name="Picture 4" descr="Mask Group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1" y="3746"/>
              <a:ext cx="3572" cy="4680"/>
            </a:xfrm>
            <a:prstGeom prst="rect">
              <a:avLst/>
            </a:prstGeom>
          </p:spPr>
        </p:pic>
        <p:sp>
          <p:nvSpPr>
            <p:cNvPr id="6" name="Rectangles 5"/>
            <p:cNvSpPr/>
            <p:nvPr/>
          </p:nvSpPr>
          <p:spPr>
            <a:xfrm>
              <a:off x="661" y="3498"/>
              <a:ext cx="8695" cy="5498"/>
            </a:xfrm>
            <a:prstGeom prst="rect">
              <a:avLst/>
            </a:prstGeom>
            <a:noFill/>
            <a:ln w="12700" cap="flat">
              <a:solidFill>
                <a:srgbClr val="3C80AA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9" name="Text Box 8"/>
            <p:cNvSpPr txBox="1"/>
            <p:nvPr/>
          </p:nvSpPr>
          <p:spPr>
            <a:xfrm>
              <a:off x="4739" y="4777"/>
              <a:ext cx="4239" cy="3649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ptos" panose="020B0004020202020204" pitchFamily="34" charset="0"/>
                  <a:ea typeface="Helvetica Neue"/>
                  <a:cs typeface="Aptos" panose="020B0004020202020204" pitchFamily="34" charset="0"/>
                  <a:sym typeface="Helvetica Neue"/>
                </a:rPr>
                <a:t>Machine learning models analyze historical data to identify patterns that predict lead conversion, allowing for a more accurate scoring mechanism that improves over time.</a:t>
              </a:r>
            </a:p>
          </p:txBody>
        </p:sp>
        <p:sp>
          <p:nvSpPr>
            <p:cNvPr id="10" name="Rectangles 9"/>
            <p:cNvSpPr/>
            <p:nvPr/>
          </p:nvSpPr>
          <p:spPr>
            <a:xfrm>
              <a:off x="8580" y="3688"/>
              <a:ext cx="515" cy="49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8370" y="3888"/>
              <a:ext cx="515" cy="49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661" y="9578"/>
              <a:ext cx="8435" cy="1098"/>
            </a:xfrm>
            <a:prstGeom prst="rect">
              <a:avLst/>
            </a:prstGeom>
            <a:noFill/>
            <a:ln w="12700" cap="flat">
              <a:solidFill>
                <a:srgbClr val="3C80AA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845" y="9438"/>
              <a:ext cx="8511" cy="101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 cap="flat">
              <a:solidFill>
                <a:srgbClr val="3C80AA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2067" y="9578"/>
              <a:ext cx="6067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en-US" sz="2400" b="1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ptos" panose="020B0004020202020204" pitchFamily="34" charset="0"/>
                  <a:ea typeface="Helvetica Neue"/>
                  <a:cs typeface="Aptos" panose="020B0004020202020204" pitchFamily="34" charset="0"/>
                  <a:sym typeface="Helvetica Neue"/>
                </a:rPr>
                <a:t>Machine Learning Models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31635" y="2221230"/>
            <a:ext cx="5520690" cy="4558030"/>
            <a:chOff x="10601" y="3498"/>
            <a:chExt cx="8694" cy="7178"/>
          </a:xfrm>
        </p:grpSpPr>
        <p:sp>
          <p:nvSpPr>
            <p:cNvPr id="29" name="Rectangles 28"/>
            <p:cNvSpPr/>
            <p:nvPr/>
          </p:nvSpPr>
          <p:spPr>
            <a:xfrm>
              <a:off x="10601" y="3498"/>
              <a:ext cx="8695" cy="5498"/>
            </a:xfrm>
            <a:prstGeom prst="rect">
              <a:avLst/>
            </a:prstGeom>
            <a:noFill/>
            <a:ln w="12700" cap="flat">
              <a:solidFill>
                <a:srgbClr val="3C80AA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1" name="Text Box 30"/>
            <p:cNvSpPr txBox="1"/>
            <p:nvPr/>
          </p:nvSpPr>
          <p:spPr>
            <a:xfrm>
              <a:off x="14679" y="4777"/>
              <a:ext cx="4239" cy="3649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ptos" panose="020B0004020202020204" pitchFamily="34" charset="0"/>
                  <a:ea typeface="Helvetica Neue"/>
                  <a:cs typeface="Aptos" panose="020B0004020202020204" pitchFamily="34" charset="0"/>
                  <a:sym typeface="Helvetica Neue"/>
                </a:rPr>
                <a:t>Predictive analytics utilizes data mining, statistics, and modeling techniques to forecast future lead behaviors and potentia success, aiding in prioritization of sales efforts.</a:t>
              </a:r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18520" y="3688"/>
              <a:ext cx="515" cy="49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3" name="Rectangles 32"/>
            <p:cNvSpPr/>
            <p:nvPr/>
          </p:nvSpPr>
          <p:spPr>
            <a:xfrm>
              <a:off x="18310" y="3888"/>
              <a:ext cx="515" cy="49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10601" y="9578"/>
              <a:ext cx="8435" cy="1098"/>
            </a:xfrm>
            <a:prstGeom prst="rect">
              <a:avLst/>
            </a:prstGeom>
            <a:noFill/>
            <a:ln w="12700" cap="flat">
              <a:solidFill>
                <a:srgbClr val="3C80AA"/>
              </a:solidFill>
              <a:miter lim="4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10785" y="9438"/>
              <a:ext cx="8511" cy="101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 cap="flat">
              <a:solidFill>
                <a:srgbClr val="3C80AA"/>
              </a:solidFill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36" name="Text Box 35"/>
            <p:cNvSpPr txBox="1"/>
            <p:nvPr/>
          </p:nvSpPr>
          <p:spPr>
            <a:xfrm>
              <a:off x="12746" y="9578"/>
              <a:ext cx="4589" cy="741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en-US" sz="2400" b="1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Aptos" panose="020B0004020202020204" pitchFamily="34" charset="0"/>
                  <a:ea typeface="Helvetica Neue"/>
                  <a:cs typeface="Aptos" panose="020B0004020202020204" pitchFamily="34" charset="0"/>
                  <a:sym typeface="Helvetica Neue"/>
                </a:rPr>
                <a:t>Predictive Analysis</a:t>
              </a:r>
            </a:p>
          </p:txBody>
        </p:sp>
        <p:pic>
          <p:nvPicPr>
            <p:cNvPr id="37" name="Picture 36" descr="Mask Group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31" y="3746"/>
              <a:ext cx="3690" cy="473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">
            <a:extLst>
              <a:ext uri="{FF2B5EF4-FFF2-40B4-BE49-F238E27FC236}">
                <a16:creationId xmlns:a16="http://schemas.microsoft.com/office/drawing/2014/main" id="{DB093F72-6E91-DD37-CF34-16C71F518595}"/>
              </a:ext>
            </a:extLst>
          </p:cNvPr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gradFill>
            <a:gsLst>
              <a:gs pos="0">
                <a:srgbClr val="AAAFB8"/>
              </a:gs>
              <a:gs pos="100000">
                <a:srgbClr val="EBF2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305435" y="378460"/>
            <a:ext cx="573214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dirty="0">
                <a:latin typeface="Aptos" panose="020B0004020202020204" pitchFamily="34" charset="0"/>
                <a:cs typeface="Aptos" panose="020B0004020202020204" pitchFamily="34" charset="0"/>
              </a:rPr>
              <a:t>Benefits of Leads Management System</a:t>
            </a:r>
            <a:endParaRPr kumimoji="0" lang="en-US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ptos" panose="020B0004020202020204" pitchFamily="34" charset="0"/>
              <a:ea typeface="Helvetica Neue"/>
              <a:cs typeface="Aptos" panose="020B0004020202020204" pitchFamily="34" charset="0"/>
              <a:sym typeface="Helvetica Neue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05435" y="975360"/>
            <a:ext cx="12393930" cy="0"/>
          </a:xfrm>
          <a:prstGeom prst="line">
            <a:avLst/>
          </a:prstGeom>
          <a:noFill/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 descr="Asset 1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351" y="-270510"/>
            <a:ext cx="1767809" cy="1767809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7055CE01-4498-7483-D642-8EB26DA6E135}"/>
              </a:ext>
            </a:extLst>
          </p:cNvPr>
          <p:cNvGrpSpPr/>
          <p:nvPr/>
        </p:nvGrpSpPr>
        <p:grpSpPr>
          <a:xfrm>
            <a:off x="305435" y="2743169"/>
            <a:ext cx="3972899" cy="5660230"/>
            <a:chOff x="305435" y="2743169"/>
            <a:chExt cx="3972899" cy="566023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E1A5E91-E40D-E451-3DD1-7A70FDF29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435" y="2743169"/>
              <a:ext cx="3972899" cy="5660230"/>
            </a:xfrm>
            <a:prstGeom prst="rect">
              <a:avLst/>
            </a:prstGeom>
          </p:spPr>
        </p:pic>
        <p:sp>
          <p:nvSpPr>
            <p:cNvPr id="15" name="Text Box 14"/>
            <p:cNvSpPr txBox="1"/>
            <p:nvPr/>
          </p:nvSpPr>
          <p:spPr>
            <a:xfrm>
              <a:off x="863452" y="3183083"/>
              <a:ext cx="2856865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en-US" dirty="0">
                  <a:latin typeface="Aptos" panose="020B0004020202020204" pitchFamily="34" charset="0"/>
                  <a:cs typeface="Aptos" panose="020B0004020202020204" pitchFamily="34" charset="0"/>
                </a:rPr>
                <a:t>Cost Effectiveness</a:t>
              </a:r>
              <a:endParaRPr kumimoji="0" lang="en-US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549359" y="4257687"/>
              <a:ext cx="3485050" cy="194306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vertOverflow="overflow" horzOverflow="overflow" vert="horz" wrap="square" lIns="50800" tIns="50800" rIns="50800" bIns="50800" numCol="1" spcCol="38100" rtlCol="0" anchor="ctr" forceAA="0">
              <a:no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ptos" panose="020B0004020202020204" pitchFamily="34" charset="0"/>
                  <a:ea typeface="Helvetica Neue"/>
                  <a:cs typeface="Aptos" panose="020B0004020202020204" pitchFamily="34" charset="0"/>
                  <a:sym typeface="Helvetica Neue"/>
                </a:rPr>
                <a:t>Automated email campaigns deliver targeted messages at optimal times, increasing interaction rates and nurturing leads through personalized content tailored to their interests.</a:t>
              </a:r>
            </a:p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9E99A68-B47C-8ED4-CBF5-4202538EFA3C}"/>
              </a:ext>
            </a:extLst>
          </p:cNvPr>
          <p:cNvGrpSpPr/>
          <p:nvPr/>
        </p:nvGrpSpPr>
        <p:grpSpPr>
          <a:xfrm>
            <a:off x="4607497" y="2743169"/>
            <a:ext cx="3972899" cy="5660230"/>
            <a:chOff x="4653185" y="2743169"/>
            <a:chExt cx="3972899" cy="566023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A685658-17FA-C6B4-B8D9-EA145685E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3185" y="2743169"/>
              <a:ext cx="3972899" cy="566023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872DAEE-5D24-A63C-5981-4D2C85D0C036}"/>
                </a:ext>
              </a:extLst>
            </p:cNvPr>
            <p:cNvSpPr txBox="1"/>
            <p:nvPr/>
          </p:nvSpPr>
          <p:spPr>
            <a:xfrm>
              <a:off x="4946759" y="3953986"/>
              <a:ext cx="3385750" cy="2246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1D1C1D"/>
                  </a:solidFill>
                  <a:effectLst/>
                  <a:latin typeface="Aptos" panose="020B0004020202020204" pitchFamily="34" charset="0"/>
                </a:rPr>
                <a:t>Automation in lead management minimizes the risk of human errors in data entry and analysis, leading to more reliable decision- making and improved data integrity.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DB1467-B76D-68B8-86D3-A251A9B68A1F}"/>
                </a:ext>
              </a:extLst>
            </p:cNvPr>
            <p:cNvSpPr txBox="1"/>
            <p:nvPr/>
          </p:nvSpPr>
          <p:spPr>
            <a:xfrm>
              <a:off x="5148654" y="3183083"/>
              <a:ext cx="2981961" cy="461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en-US" sz="24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ptos" panose="020B0004020202020204" pitchFamily="34" charset="0"/>
                  <a:ea typeface="Helvetica Neue"/>
                  <a:cs typeface="Aptos" panose="020B0004020202020204" pitchFamily="34" charset="0"/>
                  <a:sym typeface="Helvetica Neue"/>
                </a:rPr>
                <a:t>Improved Accuracy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FC74D94-5E57-45E2-A3BD-53918EBFE518}"/>
              </a:ext>
            </a:extLst>
          </p:cNvPr>
          <p:cNvSpPr txBox="1"/>
          <p:nvPr/>
        </p:nvSpPr>
        <p:spPr>
          <a:xfrm>
            <a:off x="4766183" y="4138652"/>
            <a:ext cx="3698195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4" name="Rectangle 9">
            <a:extLst>
              <a:ext uri="{FF2B5EF4-FFF2-40B4-BE49-F238E27FC236}">
                <a16:creationId xmlns:a16="http://schemas.microsoft.com/office/drawing/2014/main" id="{58F3E8E7-09EE-B280-7B8E-4E2F21919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0">
            <a:extLst>
              <a:ext uri="{FF2B5EF4-FFF2-40B4-BE49-F238E27FC236}">
                <a16:creationId xmlns:a16="http://schemas.microsoft.com/office/drawing/2014/main" id="{862698C8-6B9B-6448-9303-5A9A35F2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" y="433388"/>
            <a:ext cx="53975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49577AF-7A27-C781-8CDB-9A071A936A95}"/>
              </a:ext>
            </a:extLst>
          </p:cNvPr>
          <p:cNvGrpSpPr/>
          <p:nvPr/>
        </p:nvGrpSpPr>
        <p:grpSpPr>
          <a:xfrm>
            <a:off x="8909559" y="2743169"/>
            <a:ext cx="3972899" cy="5660230"/>
            <a:chOff x="8909559" y="2743169"/>
            <a:chExt cx="3972899" cy="566023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F9064D3-F92C-35EF-AECF-C3FAFB25D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9559" y="2743169"/>
              <a:ext cx="3972899" cy="566023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42F611-58C6-A2F4-7684-AE4137429B19}"/>
                </a:ext>
              </a:extLst>
            </p:cNvPr>
            <p:cNvSpPr txBox="1"/>
            <p:nvPr/>
          </p:nvSpPr>
          <p:spPr>
            <a:xfrm>
              <a:off x="9320659" y="3183083"/>
              <a:ext cx="3150698" cy="461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en-US" dirty="0">
                  <a:latin typeface="Aptos" panose="020B0004020202020204" pitchFamily="34" charset="0"/>
                  <a:cs typeface="Aptos" panose="020B0004020202020204" pitchFamily="34" charset="0"/>
                </a:rPr>
                <a:t>Increased Efficiency</a:t>
              </a:r>
              <a:endParaRPr kumimoji="0" lang="en-US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FFBE776-6ED8-3C85-1C63-D104668D7D0C}"/>
                </a:ext>
              </a:extLst>
            </p:cNvPr>
            <p:cNvSpPr txBox="1"/>
            <p:nvPr/>
          </p:nvSpPr>
          <p:spPr>
            <a:xfrm>
              <a:off x="9000936" y="3953986"/>
              <a:ext cx="3790145" cy="19389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en-US" sz="2000" b="0" dirty="0">
                  <a:latin typeface="Aptos" panose="020B0004020202020204" pitchFamily="34" charset="0"/>
                </a:rPr>
                <a:t>Al systems can analyze a vast array of lead data automatically, scoring them based on predefined criteria, which helps prioritize high- quality leads for sales teams</a:t>
              </a:r>
              <a:r>
                <a:rPr lang="en-US" sz="2000" dirty="0">
                  <a:latin typeface="Aptos" panose="020B0004020202020204" pitchFamily="34" charset="0"/>
                </a:rPr>
                <a:t>.</a:t>
              </a:r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gradFill>
            <a:gsLst>
              <a:gs pos="0">
                <a:srgbClr val="AAAFB8"/>
              </a:gs>
              <a:gs pos="100000">
                <a:srgbClr val="EBF2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305435" y="378460"/>
            <a:ext cx="573214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Forecasting Lead Conversion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5435" y="975360"/>
            <a:ext cx="12393930" cy="0"/>
          </a:xfrm>
          <a:prstGeom prst="line">
            <a:avLst/>
          </a:prstGeom>
          <a:noFill/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 descr="Asset 1@4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351" y="-270510"/>
            <a:ext cx="1767809" cy="1767809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419735" y="2221230"/>
            <a:ext cx="5617845" cy="3444875"/>
          </a:xfrm>
          <a:prstGeom prst="rect">
            <a:avLst/>
          </a:prstGeom>
          <a:noFill/>
          <a:ln w="12700" cap="flat">
            <a:solidFill>
              <a:srgbClr val="3C80AA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5448300" y="2341880"/>
            <a:ext cx="381000" cy="36639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5314950" y="2468880"/>
            <a:ext cx="381000" cy="36639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71830" y="3099435"/>
            <a:ext cx="4390390" cy="549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Sales Funnel Predictions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671830" y="3625850"/>
            <a:ext cx="4723765" cy="16903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Sales funnel predictions involve using historical data and analytical to forecast the flow of Le</a:t>
            </a:r>
            <a:r>
              <a:rPr kumimoji="0" lang="en-IN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a</a:t>
            </a: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ds through various stages, adding in resource allocation and sales strategies.</a:t>
            </a:r>
          </a:p>
        </p:txBody>
      </p:sp>
      <p:pic>
        <p:nvPicPr>
          <p:cNvPr id="8" name="Picture 7" descr="Group 664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30" y="1584325"/>
            <a:ext cx="1250315" cy="1250315"/>
          </a:xfrm>
          <a:prstGeom prst="rect">
            <a:avLst/>
          </a:prstGeom>
        </p:spPr>
      </p:pic>
      <p:sp>
        <p:nvSpPr>
          <p:cNvPr id="13" name="Rectangles 12"/>
          <p:cNvSpPr/>
          <p:nvPr/>
        </p:nvSpPr>
        <p:spPr>
          <a:xfrm>
            <a:off x="6747510" y="2221230"/>
            <a:ext cx="5617845" cy="3444875"/>
          </a:xfrm>
          <a:prstGeom prst="rect">
            <a:avLst/>
          </a:prstGeom>
          <a:noFill/>
          <a:ln w="12700" cap="flat">
            <a:solidFill>
              <a:srgbClr val="3C80AA"/>
            </a:solidFill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2" name="Picture 11" descr="Group 664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705" y="1584325"/>
            <a:ext cx="1226185" cy="1226185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11776075" y="2341880"/>
            <a:ext cx="381000" cy="36639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11642725" y="2468880"/>
            <a:ext cx="381000" cy="366395"/>
          </a:xfrm>
          <a:prstGeom prst="rect">
            <a:avLst/>
          </a:prstGeom>
          <a:solidFill>
            <a:srgbClr val="005180">
              <a:alpha val="96000"/>
            </a:srgb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034530" y="3099435"/>
            <a:ext cx="4390390" cy="549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Conversion Rate Optimization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7034530" y="3752850"/>
            <a:ext cx="4723765" cy="16903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This process focuses on analyzing conversion metrics to enhance strategies that Increase the percentage of leads that ultimately become customers, ensuring a more etriclent sales pipeline.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ptos" panose="020B0004020202020204" pitchFamily="34" charset="0"/>
              <a:ea typeface="Helvetica Neue"/>
              <a:cs typeface="Aptos" panose="020B0004020202020204" pitchFamily="34" charset="0"/>
              <a:sym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  <p:bldP spid="9" grpId="0" animBg="1"/>
      <p:bldP spid="9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gradFill>
            <a:gsLst>
              <a:gs pos="0">
                <a:srgbClr val="AAAFB8"/>
              </a:gs>
              <a:gs pos="100000">
                <a:srgbClr val="EBF2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3" name="Picture 12" descr="Group 665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70" y="2098040"/>
            <a:ext cx="5261610" cy="49364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05435" y="378460"/>
            <a:ext cx="897128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Differences Between Standard LMS Vs. AI-Powered LMS </a:t>
            </a:r>
          </a:p>
        </p:txBody>
      </p:sp>
      <p:pic>
        <p:nvPicPr>
          <p:cNvPr id="14" name="Picture 13" descr="Group 665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345" y="2098040"/>
            <a:ext cx="5261610" cy="493649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05435" y="975360"/>
            <a:ext cx="12393930" cy="0"/>
          </a:xfrm>
          <a:prstGeom prst="line">
            <a:avLst/>
          </a:prstGeom>
          <a:noFill/>
          <a:ln w="25400" cap="flat">
            <a:solidFill>
              <a:schemeClr val="tx1">
                <a:lumMod val="65000"/>
                <a:lumOff val="35000"/>
              </a:schemeClr>
            </a:solidFill>
            <a:prstDash val="solid"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Picture 1" descr="Asset 1@4x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0351" y="-270510"/>
            <a:ext cx="1767809" cy="1767809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207260" y="2683510"/>
            <a:ext cx="293116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Standard LMS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7820025" y="2644140"/>
            <a:ext cx="2931160" cy="5321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lstStyle/>
          <a:p>
            <a:pPr marL="0" marR="0" indent="0" algn="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AI-powered LMS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1877695" y="3777615"/>
            <a:ext cx="4159885" cy="2681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Typically relies on static content delivery with limited adaptability to individual learners. It requires significant manual input for content creation, assessment grading, and administrative tasks.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7205345" y="3777615"/>
            <a:ext cx="4159885" cy="26816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ptos" panose="020B0004020202020204" pitchFamily="34" charset="0"/>
                <a:ea typeface="Helvetica Neue"/>
                <a:cs typeface="Aptos" panose="020B0004020202020204" pitchFamily="34" charset="0"/>
                <a:sym typeface="Helvetica Neue"/>
              </a:rPr>
              <a:t>Utilizes Machine Learning algorithms to automatically adapt content to each learner's needs, automate administrative tasks, and provide in-depth analytics and insights. The result is a more dynamic, efficient, and effective learning environment.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/>
    </mc:Choice>
    <mc:Fallback xmlns=""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0" grpId="1" animBg="1"/>
      <p:bldP spid="12" grpId="0" bldLvl="0" animBg="1"/>
      <p:bldP spid="12" grpId="1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597</Words>
  <Application>Microsoft Office PowerPoint</Application>
  <PresentationFormat>Custom</PresentationFormat>
  <Paragraphs>61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Arial</vt:lpstr>
      <vt:lpstr>Helvetica Light</vt:lpstr>
      <vt:lpstr>Helvetica Neue</vt:lpstr>
      <vt:lpstr>Helvetica Neue Light</vt:lpstr>
      <vt:lpstr>Helvetica Neue Medium</vt:lpstr>
      <vt:lpstr>Helvetica Neue Thin</vt:lpstr>
      <vt:lpstr>Slack-Lato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Sandeep Pillai</cp:lastModifiedBy>
  <cp:revision>324</cp:revision>
  <dcterms:created xsi:type="dcterms:W3CDTF">2024-11-21T06:17:00Z</dcterms:created>
  <dcterms:modified xsi:type="dcterms:W3CDTF">2025-04-04T09:17:16Z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836B56694A8B45E89E4FFBE2AD3055A7_13</vt:lpwstr>
  </property>
  <property fmtid="{D5CDD505-2E9C-101B-9397-08002B2CF9AE}" pid="3" name="KSOProductBuildVer">
    <vt:lpwstr>1033-12.2.0.20326</vt:lpwstr>
  </property>
</Properties>
</file>