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5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6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7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1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22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92" r:id="rId2"/>
    <p:sldId id="314" r:id="rId3"/>
    <p:sldId id="294" r:id="rId4"/>
    <p:sldId id="297" r:id="rId5"/>
    <p:sldId id="306" r:id="rId6"/>
    <p:sldId id="307" r:id="rId7"/>
    <p:sldId id="309" r:id="rId8"/>
    <p:sldId id="310" r:id="rId9"/>
    <p:sldId id="300" r:id="rId10"/>
    <p:sldId id="299" r:id="rId11"/>
    <p:sldId id="317" r:id="rId12"/>
    <p:sldId id="318" r:id="rId13"/>
    <p:sldId id="295" r:id="rId14"/>
    <p:sldId id="293" r:id="rId15"/>
    <p:sldId id="312" r:id="rId16"/>
    <p:sldId id="321" r:id="rId17"/>
    <p:sldId id="322" r:id="rId18"/>
    <p:sldId id="311" r:id="rId19"/>
    <p:sldId id="313" r:id="rId20"/>
    <p:sldId id="298" r:id="rId21"/>
    <p:sldId id="301" r:id="rId22"/>
    <p:sldId id="296" r:id="rId23"/>
    <p:sldId id="316" r:id="rId24"/>
    <p:sldId id="319" r:id="rId25"/>
    <p:sldId id="302" r:id="rId26"/>
    <p:sldId id="303" r:id="rId27"/>
    <p:sldId id="304" r:id="rId28"/>
    <p:sldId id="30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6" autoAdjust="0"/>
  </p:normalViewPr>
  <p:slideViewPr>
    <p:cSldViewPr snapToGrid="0">
      <p:cViewPr>
        <p:scale>
          <a:sx n="66" d="100"/>
          <a:sy n="66" d="100"/>
        </p:scale>
        <p:origin x="1536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048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86014D5-6DE5-49F2-990E-DBE82D4CBE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3C7E6B-B799-4A55-9112-B8C1750190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9E881-5682-4C71-812C-B5B126E367ED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876A2-D312-457C-8086-1705482BE3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89A80-4EE5-4CD9-96CA-D140E50438B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5CC2F-55A5-49C8-A7C7-A03EA1F0C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66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B59EF-E906-49FA-97D1-2278CA3F6559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396DC-5B17-4BDC-9518-BAF07A76E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99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33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19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37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88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77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310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18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19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464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6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691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117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35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496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575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279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9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619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6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71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94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67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86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90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18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396DC-5B17-4BDC-9518-BAF07A76EC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34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14A7E2A-5E01-47CC-9F15-2563F4998D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246929E-15CF-45F4-8101-C9DF567E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773" y="1594596"/>
            <a:ext cx="10947421" cy="4551761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C038556-E85E-43BB-A108-E910011EEFA8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DD5F1B8-16FC-4F27-AEA6-E40D86047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58C9F57-3E02-449E-95CB-8A1837459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06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8FC6E6-6783-4386-81EC-04B9D708D42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D1EAAA9-B43B-41D8-B15B-6FDB229B43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05DBF2C-089E-4FE9-B35C-BFD7E13C40BE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91310FF-C492-401D-9882-E679C9886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F0E7175-759C-4C2F-B5C4-E400645B6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20F91E7-4E55-418A-864E-341E496FA4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8E94B933-CBC5-46CB-8AC6-74BCBE282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00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8FC6E6-6783-4386-81EC-04B9D708D42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D1EAAA9-B43B-41D8-B15B-6FDB229B43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05DBF2C-089E-4FE9-B35C-BFD7E13C40BE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B11BFA1-229D-41FF-A71C-7CF1AA3FA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B2400CD8-CDE0-4217-9CFE-1D2362666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CD259A45-464A-4254-BFF6-6AE655BA7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B9C94D86-5F70-460C-8D31-8C6354F80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9BB6C52A-BBF5-4056-9690-DBCB2030F6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22D5DCF-1382-4EA2-8F5D-3FA2739C1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71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8FC6E6-6783-4386-81EC-04B9D708D42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D1EAAA9-B43B-41D8-B15B-6FDB229B43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05DBF2C-089E-4FE9-B35C-BFD7E13C40BE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1B1ED0-ACF7-41EC-8909-15B18C408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6940" y="1352429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A4EAE60-7522-4184-96E1-87F1BF46C11A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993921" y="1352429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1237A04-6431-4DCC-86A8-7519514557CB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36940" y="3946104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BDD2031-14EA-4A4D-9F99-4480E48F863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5993921" y="3946104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B7C2FFEB-0C3D-4850-BEBF-9ACB889E90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8728416-B82C-4264-B274-41ACD2277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933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225" y="278296"/>
            <a:ext cx="7037642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DE105D-CE9F-4C4F-BAB1-993C0F572B5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625" y="0"/>
            <a:ext cx="5046128" cy="68580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Photo goes over this box here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B9CC5E-6999-46C5-872D-B9A4897F7D7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87787" y="1577788"/>
            <a:ext cx="6208060" cy="4585447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68D3C4-7A3C-4D95-BFE9-72CB6BD974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9776AB3-621F-4FF5-B67D-39238B634477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3A5511B-D9C5-488B-93EA-0862B87BD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6/6/2019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27F85D5-1C4A-44CC-9FCC-F91C69099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06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BE7035-7B3F-46B5-962B-243F70CF6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D1A9E65-51A2-493E-BA73-214F289BD772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9D9E107-3398-430E-AD18-EFF31A27B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F830C87-E68F-4D30-8256-4DBD61B90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838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D383FF-D6B9-4ADC-86F8-B4AE0A91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CAE0D1-819F-4BFF-9700-5F62813FF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AD6E0-6E56-4E38-BCBF-737F28CB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CC4F-10FF-44D1-9DA3-95A6A9766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3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14A7E2A-5E01-47CC-9F15-2563F4998D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C038556-E85E-43BB-A108-E910011EEFA8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9F9CA48-2DEB-4CC3-AF78-6AF205EBF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399D045-83AB-4604-B09F-A4BFA850A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07E68E7-8405-47E2-B27C-2260FFE6D7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645697-A521-4D8D-982A-E9A16D300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47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14A7E2A-5E01-47CC-9F15-2563F4998D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C038556-E85E-43BB-A108-E910011EEFA8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358A9C6-4F20-4DBF-83EA-5D4DD0EE2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F3D46DD-A4B4-4D57-8C7C-BACC15CDC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5A0FA91-1696-4959-8072-1296402B3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24F66A32-08EC-4BBF-AD52-BAED5C7CC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B24BAC9-5523-492B-B09B-90112DAC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8A13A75-B10D-4E82-BF47-B1023CD1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1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14A7E2A-5E01-47CC-9F15-2563F4998D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C038556-E85E-43BB-A108-E910011EEFA8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1A37AE-6831-4170-AB39-CEF2ECCE5F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6940" y="1352429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B653055-4D94-4331-BF79-DD326652025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993921" y="1352429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8B74225-E031-4CD5-B747-A21C7DE407CA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36940" y="3946104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AFB2EB0-0EDC-4D79-915A-612E264C020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5993921" y="3946104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3EEF0395-48DF-41FA-AABA-706CE4B33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0100F942-ECF5-4A05-828E-D62CDF358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4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75925F-0D17-4317-9362-C2F3B2BD55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" t="22356" b="21739"/>
          <a:stretch/>
        </p:blipFill>
        <p:spPr>
          <a:xfrm>
            <a:off x="0" y="4417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1A3F786-D327-41E2-8BCD-282AD9AC5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594597"/>
            <a:ext cx="10962510" cy="4547786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92192E-81D7-41C2-A6EE-E8383FACC3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5B1422-B8BF-4160-A3BD-706EC3A204C2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22A799C-DA68-41C4-B3C3-6057D2B01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516CBB1-2A49-49B8-96C4-79BBD556F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75925F-0D17-4317-9362-C2F3B2BD55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" t="22356" b="21739"/>
          <a:stretch/>
        </p:blipFill>
        <p:spPr>
          <a:xfrm>
            <a:off x="0" y="4417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192192E-81D7-41C2-A6EE-E8383FACC3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5B1422-B8BF-4160-A3BD-706EC3A204C2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D6E2D67-2661-4FF4-9F13-2D699849B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8B566162-6BB3-4C72-B71C-412A0D830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DBF4054-2A19-4E72-91FC-70E79CE7FD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32DAEEE-2175-445A-9988-CD2EB58A0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35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75925F-0D17-4317-9362-C2F3B2BD55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" t="22356" b="21739"/>
          <a:stretch/>
        </p:blipFill>
        <p:spPr>
          <a:xfrm>
            <a:off x="0" y="4417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192192E-81D7-41C2-A6EE-E8383FACC3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5B1422-B8BF-4160-A3BD-706EC3A204C2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FDC6B99-D13D-430A-B000-27A141DE8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AB751D1-E145-4BA8-9AE9-84C0E32DA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7CEA68D9-ABBD-41F1-AB06-3BC793D1D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2F637459-ECDF-4A56-B5F7-B72FA7FE0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7B795FFF-C34B-49E5-BD2B-3123A54F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18D07CCF-6204-4E68-A422-672CB4442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39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75925F-0D17-4317-9362-C2F3B2BD55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" t="22356" b="21739"/>
          <a:stretch/>
        </p:blipFill>
        <p:spPr>
          <a:xfrm>
            <a:off x="0" y="4417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192192E-81D7-41C2-A6EE-E8383FACC3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5B1422-B8BF-4160-A3BD-706EC3A204C2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235DD4A-62A3-47F7-A4C5-643B1EEB3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6940" y="1352429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79DDA0E-FE83-4864-820E-F6C784F4C91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993921" y="1352429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AB19B1-23D1-4C68-B235-D423E3B75056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36940" y="3946104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9374B31-CC58-443C-B328-7C4836E41605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5993921" y="3946104"/>
            <a:ext cx="4346275" cy="25134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6B6D18DF-C3BE-40A3-BBA3-8EA32BF7B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7D73054E-12DB-472B-B006-67BC77B11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1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8FC6E6-6783-4386-81EC-04B9D708D42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4E7FF-A05F-4240-AD7D-B4155BF1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23" y="278296"/>
            <a:ext cx="10515600" cy="723569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B88C9-AB24-4934-A34D-86487C0CEFBB}"/>
              </a:ext>
            </a:extLst>
          </p:cNvPr>
          <p:cNvCxnSpPr>
            <a:cxnSpLocks/>
          </p:cNvCxnSpPr>
          <p:nvPr userDrawn="1"/>
        </p:nvCxnSpPr>
        <p:spPr>
          <a:xfrm>
            <a:off x="-33867" y="966893"/>
            <a:ext cx="122258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B0DEFD0-62D2-447E-B356-76A16C685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4" y="1594597"/>
            <a:ext cx="10966485" cy="4611396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1EAAA9-B43B-41D8-B15B-6FDB229B43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t="45150" r="10343" b="40150"/>
          <a:stretch/>
        </p:blipFill>
        <p:spPr>
          <a:xfrm>
            <a:off x="10140535" y="6584536"/>
            <a:ext cx="1877679" cy="134315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05DBF2C-089E-4FE9-B35C-BFD7E13C40BE}"/>
              </a:ext>
            </a:extLst>
          </p:cNvPr>
          <p:cNvSpPr>
            <a:spLocks noGrp="1"/>
          </p:cNvSpPr>
          <p:nvPr userDrawn="1"/>
        </p:nvSpPr>
        <p:spPr>
          <a:xfrm>
            <a:off x="9336157" y="6254382"/>
            <a:ext cx="2743200" cy="396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03CC4F-10FF-44D1-9DA3-95A6A9766C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65B4137-7A6B-4212-9AB8-C6108BE0E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3773" y="643143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1A24-9573-49A7-BF60-6B0F4147A68C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0EA5A13-C474-4E2F-8839-52023C814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28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5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321BBC-F55E-4718-887F-F9894BBBE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6B202-3C39-451A-885F-5FD134421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C1213-B23C-4A8D-A405-85F975F3E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B1C1C-64DC-4104-A073-1B035B1C7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D5F11-82FC-4C93-8676-FC32C2727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CC4F-10FF-44D1-9DA3-95A6A9766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3" r:id="rId2"/>
    <p:sldLayoutId id="2147483689" r:id="rId3"/>
    <p:sldLayoutId id="2147483678" r:id="rId4"/>
    <p:sldLayoutId id="2147483665" r:id="rId5"/>
    <p:sldLayoutId id="2147483679" r:id="rId6"/>
    <p:sldLayoutId id="2147483684" r:id="rId7"/>
    <p:sldLayoutId id="2147483688" r:id="rId8"/>
    <p:sldLayoutId id="2147483664" r:id="rId9"/>
    <p:sldLayoutId id="2147483680" r:id="rId10"/>
    <p:sldLayoutId id="2147483685" r:id="rId11"/>
    <p:sldLayoutId id="2147483690" r:id="rId12"/>
    <p:sldLayoutId id="2147483661" r:id="rId13"/>
    <p:sldLayoutId id="2147483660" r:id="rId14"/>
    <p:sldLayoutId id="2147483655" r:id="rId1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13.xml"/><Relationship Id="rId12" Type="http://schemas.openxmlformats.org/officeDocument/2006/relationships/image" Target="../media/image1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14.png"/><Relationship Id="rId5" Type="http://schemas.openxmlformats.org/officeDocument/2006/relationships/tags" Target="../tags/tag5.xml"/><Relationship Id="rId10" Type="http://schemas.openxmlformats.org/officeDocument/2006/relationships/image" Target="../media/image13.jpg"/><Relationship Id="rId4" Type="http://schemas.openxmlformats.org/officeDocument/2006/relationships/tags" Target="../tags/tag4.xml"/><Relationship Id="rId9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13" Type="http://schemas.openxmlformats.org/officeDocument/2006/relationships/image" Target="../media/image20.png"/><Relationship Id="rId3" Type="http://schemas.openxmlformats.org/officeDocument/2006/relationships/tags" Target="../tags/tag8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19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18.png"/><Relationship Id="rId5" Type="http://schemas.openxmlformats.org/officeDocument/2006/relationships/tags" Target="../tags/tag10.xml"/><Relationship Id="rId10" Type="http://schemas.openxmlformats.org/officeDocument/2006/relationships/image" Target="../media/image17.png"/><Relationship Id="rId4" Type="http://schemas.openxmlformats.org/officeDocument/2006/relationships/tags" Target="../tags/tag9.xml"/><Relationship Id="rId9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13" Type="http://schemas.openxmlformats.org/officeDocument/2006/relationships/image" Target="../media/image21.png"/><Relationship Id="rId3" Type="http://schemas.openxmlformats.org/officeDocument/2006/relationships/tags" Target="../tags/tag14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19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image" Target="../media/image18.png"/><Relationship Id="rId5" Type="http://schemas.openxmlformats.org/officeDocument/2006/relationships/tags" Target="../tags/tag16.xml"/><Relationship Id="rId15" Type="http://schemas.openxmlformats.org/officeDocument/2006/relationships/image" Target="../media/image23.png"/><Relationship Id="rId10" Type="http://schemas.openxmlformats.org/officeDocument/2006/relationships/image" Target="../media/image17.png"/><Relationship Id="rId4" Type="http://schemas.openxmlformats.org/officeDocument/2006/relationships/tags" Target="../tags/tag15.xml"/><Relationship Id="rId9" Type="http://schemas.openxmlformats.org/officeDocument/2006/relationships/image" Target="../media/image13.jpg"/><Relationship Id="rId1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20.xml"/><Relationship Id="rId7" Type="http://schemas.openxmlformats.org/officeDocument/2006/relationships/image" Target="../media/image24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3.jp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25.xml"/><Relationship Id="rId7" Type="http://schemas.openxmlformats.org/officeDocument/2006/relationships/image" Target="../media/image30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29.png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28.xml"/><Relationship Id="rId7" Type="http://schemas.openxmlformats.org/officeDocument/2006/relationships/image" Target="../media/image33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32.png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tags" Target="../tags/tag31.xml"/><Relationship Id="rId7" Type="http://schemas.openxmlformats.org/officeDocument/2006/relationships/notesSlide" Target="../notesSlides/notesSlide22.xml"/><Relationship Id="rId12" Type="http://schemas.openxmlformats.org/officeDocument/2006/relationships/image" Target="../media/image39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38.png"/><Relationship Id="rId5" Type="http://schemas.openxmlformats.org/officeDocument/2006/relationships/tags" Target="../tags/tag33.xml"/><Relationship Id="rId10" Type="http://schemas.openxmlformats.org/officeDocument/2006/relationships/image" Target="../media/image37.png"/><Relationship Id="rId4" Type="http://schemas.openxmlformats.org/officeDocument/2006/relationships/tags" Target="../tags/tag32.xml"/><Relationship Id="rId9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3.xml"/><Relationship Id="rId13" Type="http://schemas.openxmlformats.org/officeDocument/2006/relationships/image" Target="../media/image20.png"/><Relationship Id="rId3" Type="http://schemas.openxmlformats.org/officeDocument/2006/relationships/tags" Target="../tags/tag36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19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image" Target="../media/image18.png"/><Relationship Id="rId5" Type="http://schemas.openxmlformats.org/officeDocument/2006/relationships/tags" Target="../tags/tag38.xml"/><Relationship Id="rId10" Type="http://schemas.openxmlformats.org/officeDocument/2006/relationships/image" Target="../media/image17.png"/><Relationship Id="rId4" Type="http://schemas.openxmlformats.org/officeDocument/2006/relationships/tags" Target="../tags/tag37.xml"/><Relationship Id="rId9" Type="http://schemas.openxmlformats.org/officeDocument/2006/relationships/image" Target="../media/image13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ngwitSGH/AbaqusTrainin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\\fs1-bos\openasset\Projects\070845.00-TMPL\070845_00_TMPL_N41_jpg\070845_00_TMPL_N41_lrg.jpg">
            <a:extLst>
              <a:ext uri="{FF2B5EF4-FFF2-40B4-BE49-F238E27FC236}">
                <a16:creationId xmlns:a16="http://schemas.microsoft.com/office/drawing/2014/main" id="{1AF80A17-605C-4D2D-9DDA-0EA74F2D02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" t="1906" r="1094" b="15448"/>
          <a:stretch/>
        </p:blipFill>
        <p:spPr bwMode="auto">
          <a:xfrm rot="10800000">
            <a:off x="0" y="-22597"/>
            <a:ext cx="12192000" cy="687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FINAL SGH LOGO_White.eps">
            <a:extLst>
              <a:ext uri="{FF2B5EF4-FFF2-40B4-BE49-F238E27FC236}">
                <a16:creationId xmlns:a16="http://schemas.microsoft.com/office/drawing/2014/main" id="{307ECD06-9953-4335-8BAB-A19BB83E26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086" y="6090989"/>
            <a:ext cx="1828800" cy="5613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08A0C2E-417E-49F4-9D62-76A6A9770207}"/>
              </a:ext>
            </a:extLst>
          </p:cNvPr>
          <p:cNvSpPr/>
          <p:nvPr/>
        </p:nvSpPr>
        <p:spPr>
          <a:xfrm>
            <a:off x="-252830" y="354106"/>
            <a:ext cx="8180388" cy="2770094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D66F8B-522E-4C72-B906-3C8B384FF8E6}"/>
              </a:ext>
            </a:extLst>
          </p:cNvPr>
          <p:cNvCxnSpPr>
            <a:cxnSpLocks/>
          </p:cNvCxnSpPr>
          <p:nvPr/>
        </p:nvCxnSpPr>
        <p:spPr>
          <a:xfrm>
            <a:off x="-252830" y="3118513"/>
            <a:ext cx="818038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C900714-1CF8-4A65-9DD7-03073C966264}"/>
              </a:ext>
            </a:extLst>
          </p:cNvPr>
          <p:cNvSpPr/>
          <p:nvPr/>
        </p:nvSpPr>
        <p:spPr>
          <a:xfrm>
            <a:off x="685799" y="533400"/>
            <a:ext cx="673845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cap="all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Abaqus</a:t>
            </a:r>
            <a:r>
              <a:rPr lang="en-US" sz="2800" b="1" cap="all" dirty="0">
                <a:solidFill>
                  <a:schemeClr val="bg1"/>
                </a:solidFill>
                <a:latin typeface="Century Gothic" panose="020B0502020202020204" pitchFamily="34" charset="0"/>
              </a:rPr>
              <a:t> training</a:t>
            </a:r>
          </a:p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Commonly Used Material Models in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Abaqus</a:t>
            </a:r>
            <a:endParaRPr lang="en-US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316B10-56CB-48ED-BB22-28F64E37C49B}"/>
              </a:ext>
            </a:extLst>
          </p:cNvPr>
          <p:cNvSpPr txBox="1"/>
          <p:nvPr/>
        </p:nvSpPr>
        <p:spPr>
          <a:xfrm>
            <a:off x="685800" y="1981200"/>
            <a:ext cx="451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Keng-Wit Lim</a:t>
            </a:r>
            <a:r>
              <a:rPr lang="en-US" sz="1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 </a:t>
            </a:r>
            <a:endParaRPr lang="en-US" sz="1600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r>
              <a:rPr lang="en-US" sz="1600" dirty="0">
                <a:solidFill>
                  <a:srgbClr val="FFFFFF"/>
                </a:solidFill>
                <a:latin typeface="Century Gothic" panose="020B0502020202020204" pitchFamily="34" charset="0"/>
              </a:rPr>
              <a:t>Senior Staff II</a:t>
            </a:r>
          </a:p>
          <a:p>
            <a:r>
              <a:rPr lang="en-US" sz="1600" dirty="0">
                <a:solidFill>
                  <a:srgbClr val="FFFFFF"/>
                </a:solidFill>
                <a:latin typeface="Century Gothic" panose="020B0502020202020204" pitchFamily="34" charset="0"/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701920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Performing elemental tests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Why are elemental tests important?</a:t>
            </a: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Gives insight into material response</a:t>
            </a: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See main features of material model</a:t>
            </a: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See how parameters affect response</a:t>
            </a: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Helps with interpretation of test data</a:t>
            </a: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274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Performing elemental tests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773" y="1200897"/>
            <a:ext cx="10947421" cy="1389904"/>
          </a:xfrm>
        </p:spPr>
        <p:txBody>
          <a:bodyPr>
            <a:normAutofit/>
          </a:bodyPr>
          <a:lstStyle/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Uncover 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of a material model (VERY IMPORTANT)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874" y="2077357"/>
            <a:ext cx="8260097" cy="3417615"/>
          </a:xfrm>
          <a:prstGeom prst="rect">
            <a:avLst/>
          </a:prstGeom>
          <a:effectLst>
            <a:softEdge rad="266700"/>
          </a:effectLst>
        </p:spPr>
      </p:pic>
      <p:sp>
        <p:nvSpPr>
          <p:cNvPr id="6" name="Rectangle 5"/>
          <p:cNvSpPr/>
          <p:nvPr/>
        </p:nvSpPr>
        <p:spPr>
          <a:xfrm>
            <a:off x="304800" y="5547836"/>
            <a:ext cx="5092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You take the </a:t>
            </a:r>
            <a:r>
              <a:rPr lang="en-US" b="1" dirty="0"/>
              <a:t>red pill</a:t>
            </a:r>
            <a:r>
              <a:rPr lang="en-US" dirty="0"/>
              <a:t>—I show you how deep the rabbit hole goes. Remember: all I'm offering is the truth. Nothing more.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31000" y="5494972"/>
            <a:ext cx="5118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You take the </a:t>
            </a:r>
            <a:r>
              <a:rPr lang="en-US" b="1" dirty="0"/>
              <a:t>blue pill</a:t>
            </a:r>
            <a:r>
              <a:rPr lang="en-US" dirty="0"/>
              <a:t>—you keep making the most complicated-looking model, </a:t>
            </a:r>
            <a:r>
              <a:rPr lang="en-US" dirty="0" err="1"/>
              <a:t>meshwise</a:t>
            </a:r>
            <a:r>
              <a:rPr lang="en-US" dirty="0"/>
              <a:t>, and believe whatever you want to believe.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22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Performing elemental tests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Provides a 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quantitative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framework to discuss material response:</a:t>
            </a:r>
          </a:p>
          <a:p>
            <a:pPr lvl="2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Avoid making weak analogies to pseudo, imaginary materials (e.g., “non-linear spring”), which is grossly inaccurate</a:t>
            </a:r>
          </a:p>
          <a:p>
            <a:pPr lvl="2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Qualitative terms (e.g., “soft”, “weak”, etc.) are 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meaningless</a:t>
            </a:r>
          </a:p>
          <a:p>
            <a:pPr lvl="2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“Nonlinear”:</a:t>
            </a:r>
          </a:p>
          <a:p>
            <a:pPr lvl="3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Not a straight line</a:t>
            </a:r>
          </a:p>
          <a:p>
            <a:pPr lvl="3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 (or we) don’t know what it is</a:t>
            </a: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904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Triaxial stress state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Common test used for probing stress-strain response: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Metals – uniaxial compression, uniaxial tension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Soil – confined triaxial extension/compression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Concrete – uniaxial compression, uniaxial tension</a:t>
            </a: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 the only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possible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stress-state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732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Triaxial stress state (cont’d)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773" y="1240606"/>
            <a:ext cx="10947421" cy="490575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Principal stresses are: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Vertical stress         (varying)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Lateral stress                      (zero for uniaxial tests)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54" y="1866201"/>
            <a:ext cx="451167" cy="30179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54" y="2394036"/>
            <a:ext cx="1640053" cy="29264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156980" y="3121350"/>
            <a:ext cx="3365512" cy="3423405"/>
            <a:chOff x="4189175" y="2961693"/>
            <a:chExt cx="3365512" cy="342340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63" t="15532" r="26525"/>
            <a:stretch/>
          </p:blipFill>
          <p:spPr>
            <a:xfrm>
              <a:off x="4526645" y="3225763"/>
              <a:ext cx="2679701" cy="315933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9175" y="5670041"/>
              <a:ext cx="381434" cy="25606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2583" y="5701137"/>
              <a:ext cx="392104" cy="25606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6407" y="2961693"/>
              <a:ext cx="394771" cy="2640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1701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Triaxial stress state (cont’d)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773" y="1231900"/>
            <a:ext cx="10947421" cy="491445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Triaxial compression (TXC)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99886" y="1171309"/>
            <a:ext cx="4412343" cy="5720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959" y="2375057"/>
            <a:ext cx="3769541" cy="26156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746598" y="5072909"/>
            <a:ext cx="2900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Initial confinement</a:t>
            </a:r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23" y="4398483"/>
            <a:ext cx="1224324" cy="36009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081" y="4371269"/>
            <a:ext cx="1224324" cy="36009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513" y="2402377"/>
            <a:ext cx="1224324" cy="36809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023" y="2375057"/>
            <a:ext cx="3769541" cy="26156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589662" y="5072909"/>
            <a:ext cx="2645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Triaxial Shearing</a:t>
            </a:r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287" y="4398483"/>
            <a:ext cx="1224324" cy="36009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687" y="4385783"/>
            <a:ext cx="1224324" cy="36009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577" y="2402377"/>
            <a:ext cx="1224324" cy="36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55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Triaxial stress state (cont’d)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773" y="1231900"/>
            <a:ext cx="10947421" cy="491445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Triaxial extension (TXC) (think “squeezing”)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959" y="2375057"/>
            <a:ext cx="3769541" cy="26156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746598" y="5072909"/>
            <a:ext cx="2900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Initial confinement</a:t>
            </a:r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23" y="4398483"/>
            <a:ext cx="1224324" cy="36009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081" y="4371269"/>
            <a:ext cx="1224324" cy="36009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513" y="2402377"/>
            <a:ext cx="1224324" cy="36809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023" y="2375057"/>
            <a:ext cx="3769541" cy="26156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589662" y="5072909"/>
            <a:ext cx="2645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Triaxial Shearing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287" y="4398484"/>
            <a:ext cx="1224324" cy="3600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687" y="4385784"/>
            <a:ext cx="1224324" cy="3600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577" y="2402377"/>
            <a:ext cx="1224324" cy="36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96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Triaxial stress state (cont’d)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773" y="1231900"/>
            <a:ext cx="10947421" cy="491445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Uniaxial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152" y="2381328"/>
            <a:ext cx="3769541" cy="2615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417" y="4404755"/>
            <a:ext cx="1229659" cy="3600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275" y="4377541"/>
            <a:ext cx="1229659" cy="3600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707" y="2365106"/>
            <a:ext cx="1229659" cy="41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86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Triaxial stress state (cont’d)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773" y="1206500"/>
            <a:ext cx="10947421" cy="493985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Shear stress (stress difference)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Pressure (mean stress)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076" y="2040273"/>
            <a:ext cx="2490564" cy="32008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076" y="3477009"/>
            <a:ext cx="7968586" cy="103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3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Triaxial stress state (cont’d)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773" y="1181100"/>
            <a:ext cx="10947421" cy="496525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Triaxial compression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73" y="2397602"/>
            <a:ext cx="4707912" cy="98159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73" y="3799486"/>
            <a:ext cx="6158963" cy="15924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475" y="2792126"/>
            <a:ext cx="2437845" cy="17051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387968" y="2336800"/>
            <a:ext cx="3397632" cy="2654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2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Why Training?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 staff so that they can perform and use FE more effectively and intelligently, not just being “node pushers”.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Level 0 “Innovation” – focus on the fundamentals; it helps a long way.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371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Commonly Used Material Models at SGH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Commonly used models: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Metal plasticity (e.g., von Mises plasticity)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Concrete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(e.g., Concrete Damage Model)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Soil, granular media (e.g., Drucker-Prager, Mohr-Coulomb)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Rate-independent model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Elastic-plastic materials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Quasi-static applications and monotonic loading (models are derived from tests)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dynamics, ask others</a:t>
            </a:r>
          </a:p>
        </p:txBody>
      </p:sp>
    </p:spTree>
    <p:extLst>
      <p:ext uri="{BB962C8B-B14F-4D97-AF65-F5344CB8AC3E}">
        <p14:creationId xmlns:p14="http://schemas.microsoft.com/office/powerpoint/2010/main" val="967601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73" y="3146907"/>
            <a:ext cx="10515600" cy="72356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Metal Plasticity</a:t>
            </a:r>
          </a:p>
        </p:txBody>
      </p:sp>
    </p:spTree>
    <p:extLst>
      <p:ext uri="{BB962C8B-B14F-4D97-AF65-F5344CB8AC3E}">
        <p14:creationId xmlns:p14="http://schemas.microsoft.com/office/powerpoint/2010/main" val="1277487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Metal Plasticity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Yield function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Isotropic (linear) hardening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69" y="2341080"/>
            <a:ext cx="3231332" cy="5731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69" y="4015517"/>
            <a:ext cx="4237312" cy="5731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58731" y="5202875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Hardening modulus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05077" y="4003629"/>
            <a:ext cx="440147" cy="430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4724984" y="4434392"/>
            <a:ext cx="336131" cy="7972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29081" y="5452516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Initial yield stress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124712" y="4049796"/>
            <a:ext cx="752966" cy="584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3399860" y="4649031"/>
            <a:ext cx="0" cy="8483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889" y="3172409"/>
            <a:ext cx="2590765" cy="2023749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7746476" y="3045200"/>
            <a:ext cx="3739508" cy="2263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079377" y="2416129"/>
            <a:ext cx="440147" cy="430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2350085" y="1726826"/>
            <a:ext cx="2020553" cy="6882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70638" y="1510897"/>
            <a:ext cx="576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Yield depends on only shear; no pressure-dependency</a:t>
            </a:r>
          </a:p>
        </p:txBody>
      </p:sp>
    </p:spTree>
    <p:extLst>
      <p:ext uri="{BB962C8B-B14F-4D97-AF65-F5344CB8AC3E}">
        <p14:creationId xmlns:p14="http://schemas.microsoft.com/office/powerpoint/2010/main" val="109627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Metal Plasticity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773" y="1098958"/>
            <a:ext cx="10947421" cy="5047399"/>
          </a:xfrm>
        </p:spPr>
        <p:txBody>
          <a:bodyPr>
            <a:normAutofit lnSpcReduction="10000"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Uniaxial stress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Pressure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Deviatoric stress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Shear stress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material is yielding,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429" y="1204777"/>
            <a:ext cx="2212494" cy="104250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870" y="3035196"/>
            <a:ext cx="4857856" cy="10236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198" y="2344379"/>
            <a:ext cx="2802725" cy="5937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723" y="4183524"/>
            <a:ext cx="4724106" cy="6807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276" y="5380997"/>
            <a:ext cx="2892765" cy="2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58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Metal Plasticity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Numerical example (Lesson 5 on GitHub)</a:t>
            </a:r>
          </a:p>
          <a:p>
            <a:r>
              <a:rPr lang="en-US" dirty="0"/>
              <a:t>Loading protocol: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959" y="2883057"/>
            <a:ext cx="3769541" cy="2615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46598" y="5580909"/>
            <a:ext cx="2900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Initial confinement</a:t>
            </a: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23" y="4906483"/>
            <a:ext cx="1224324" cy="36009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23" y="4893783"/>
            <a:ext cx="1224324" cy="36009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513" y="2910377"/>
            <a:ext cx="1224324" cy="3680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023" y="2883057"/>
            <a:ext cx="3769541" cy="26156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589662" y="5580909"/>
            <a:ext cx="2645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Triaxial Shearing</a:t>
            </a:r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287" y="4906483"/>
            <a:ext cx="1224324" cy="36009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687" y="4893783"/>
            <a:ext cx="1224324" cy="36009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577" y="2910377"/>
            <a:ext cx="1224324" cy="36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285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73" y="3146907"/>
            <a:ext cx="10515600" cy="72356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Drucker-Prager</a:t>
            </a:r>
          </a:p>
        </p:txBody>
      </p:sp>
    </p:spTree>
    <p:extLst>
      <p:ext uri="{BB962C8B-B14F-4D97-AF65-F5344CB8AC3E}">
        <p14:creationId xmlns:p14="http://schemas.microsoft.com/office/powerpoint/2010/main" val="3840627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Drucker-Prager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Prototypical “granular” or “soil” model. Simplest pressure-dependent material.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Yield function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Isotropic hardening</a:t>
            </a:r>
          </a:p>
        </p:txBody>
      </p:sp>
    </p:spTree>
    <p:extLst>
      <p:ext uri="{BB962C8B-B14F-4D97-AF65-F5344CB8AC3E}">
        <p14:creationId xmlns:p14="http://schemas.microsoft.com/office/powerpoint/2010/main" val="2527614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73" y="3146907"/>
            <a:ext cx="10515600" cy="72356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Concrete</a:t>
            </a:r>
          </a:p>
        </p:txBody>
      </p:sp>
    </p:spTree>
    <p:extLst>
      <p:ext uri="{BB962C8B-B14F-4D97-AF65-F5344CB8AC3E}">
        <p14:creationId xmlns:p14="http://schemas.microsoft.com/office/powerpoint/2010/main" val="136414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Concrete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Yield function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Isotropic hardening</a:t>
            </a:r>
          </a:p>
        </p:txBody>
      </p:sp>
    </p:spTree>
    <p:extLst>
      <p:ext uri="{BB962C8B-B14F-4D97-AF65-F5344CB8AC3E}">
        <p14:creationId xmlns:p14="http://schemas.microsoft.com/office/powerpoint/2010/main" val="187034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Abaqus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Training Materials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Elementary tutorials on GitHub: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https://github.com/kengwitSGH/AbaqusTraining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Currently, we have 5 tutorials. Will develop more as time goes.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Intermediate (this presentation)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Advanced (in development)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Find way to migrate to SGH internal server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GitLab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246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Elementary Tutorials on GitHub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0913" t="2221" r="27500" b="9074"/>
          <a:stretch/>
        </p:blipFill>
        <p:spPr>
          <a:xfrm>
            <a:off x="381000" y="1206500"/>
            <a:ext cx="5660539" cy="54750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74459" y="2516697"/>
            <a:ext cx="687897" cy="11744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47127" y="2474644"/>
            <a:ext cx="548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Folders containing tutorial and associated input files</a:t>
            </a:r>
          </a:p>
        </p:txBody>
      </p:sp>
      <p:cxnSp>
        <p:nvCxnSpPr>
          <p:cNvPr id="8" name="Straight Connector 7"/>
          <p:cNvCxnSpPr>
            <a:endCxn id="3" idx="3"/>
          </p:cNvCxnSpPr>
          <p:nvPr/>
        </p:nvCxnSpPr>
        <p:spPr>
          <a:xfrm flipH="1">
            <a:off x="1862356" y="2659310"/>
            <a:ext cx="3984771" cy="444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740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1399" t="5505" r="29335" b="5932"/>
          <a:stretch/>
        </p:blipFill>
        <p:spPr>
          <a:xfrm>
            <a:off x="616402" y="1001865"/>
            <a:ext cx="5405860" cy="546628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Elementary Tutorials on GitHub (cont’d)</a:t>
            </a:r>
          </a:p>
        </p:txBody>
      </p:sp>
      <p:sp>
        <p:nvSpPr>
          <p:cNvPr id="3" name="Rectangle 2"/>
          <p:cNvSpPr/>
          <p:nvPr/>
        </p:nvSpPr>
        <p:spPr>
          <a:xfrm>
            <a:off x="1640580" y="2534642"/>
            <a:ext cx="1698238" cy="13242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13250" y="2492589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 information </a:t>
            </a:r>
          </a:p>
        </p:txBody>
      </p:sp>
      <p:cxnSp>
        <p:nvCxnSpPr>
          <p:cNvPr id="8" name="Straight Connector 7"/>
          <p:cNvCxnSpPr>
            <a:endCxn id="3" idx="3"/>
          </p:cNvCxnSpPr>
          <p:nvPr/>
        </p:nvCxnSpPr>
        <p:spPr>
          <a:xfrm flipH="1">
            <a:off x="3338818" y="2677255"/>
            <a:ext cx="2974432" cy="5195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33589" y="3903444"/>
            <a:ext cx="1698238" cy="1700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306259" y="4081337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Lesson content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3331827" y="4266003"/>
            <a:ext cx="2974432" cy="5195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216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1251" t="5741" r="29558" b="4074"/>
          <a:stretch/>
        </p:blipFill>
        <p:spPr>
          <a:xfrm>
            <a:off x="617188" y="1103950"/>
            <a:ext cx="5429278" cy="559898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Elementary Tutorials on GitHub (cont’d)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2951" y="1285562"/>
            <a:ext cx="42531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Small examples (single to a few elements) to test features commonly used at SGH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643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1055" t="5627" r="29404" b="4832"/>
          <a:stretch/>
        </p:blipFill>
        <p:spPr>
          <a:xfrm>
            <a:off x="764972" y="1132514"/>
            <a:ext cx="5436035" cy="55266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Elementary Tutorials on GitHub (cont’d)</a:t>
            </a:r>
          </a:p>
        </p:txBody>
      </p:sp>
      <p:sp>
        <p:nvSpPr>
          <p:cNvPr id="7" name="Rectangle 6"/>
          <p:cNvSpPr/>
          <p:nvPr/>
        </p:nvSpPr>
        <p:spPr>
          <a:xfrm>
            <a:off x="1640580" y="3727894"/>
            <a:ext cx="4607820" cy="993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70700" y="3249948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checking or verification</a:t>
            </a:r>
          </a:p>
        </p:txBody>
      </p:sp>
      <p:cxnSp>
        <p:nvCxnSpPr>
          <p:cNvPr id="9" name="Straight Connector 8"/>
          <p:cNvCxnSpPr>
            <a:endCxn id="7" idx="3"/>
          </p:cNvCxnSpPr>
          <p:nvPr/>
        </p:nvCxnSpPr>
        <p:spPr>
          <a:xfrm flipH="1">
            <a:off x="6248400" y="3451719"/>
            <a:ext cx="622300" cy="7728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03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1250" t="6111" r="28333" b="12223"/>
          <a:stretch/>
        </p:blipFill>
        <p:spPr>
          <a:xfrm>
            <a:off x="469900" y="1090765"/>
            <a:ext cx="6146800" cy="56007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Elementary Tutorials on GitHub (cont’d)</a:t>
            </a:r>
          </a:p>
        </p:txBody>
      </p:sp>
      <p:sp>
        <p:nvSpPr>
          <p:cNvPr id="7" name="Rectangle 6"/>
          <p:cNvSpPr/>
          <p:nvPr/>
        </p:nvSpPr>
        <p:spPr>
          <a:xfrm>
            <a:off x="1640580" y="3390900"/>
            <a:ext cx="4607820" cy="800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70700" y="286468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Exercises</a:t>
            </a:r>
          </a:p>
        </p:txBody>
      </p:sp>
      <p:cxnSp>
        <p:nvCxnSpPr>
          <p:cNvPr id="9" name="Straight Connector 8"/>
          <p:cNvCxnSpPr>
            <a:endCxn id="7" idx="3"/>
          </p:cNvCxnSpPr>
          <p:nvPr/>
        </p:nvCxnSpPr>
        <p:spPr>
          <a:xfrm flipH="1">
            <a:off x="6248400" y="3114724"/>
            <a:ext cx="622300" cy="6762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640580" y="4378022"/>
            <a:ext cx="4607820" cy="1286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70700" y="3851805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Additional notes</a:t>
            </a:r>
          </a:p>
        </p:txBody>
      </p:sp>
      <p:cxnSp>
        <p:nvCxnSpPr>
          <p:cNvPr id="16" name="Straight Connector 15"/>
          <p:cNvCxnSpPr>
            <a:endCxn id="14" idx="3"/>
          </p:cNvCxnSpPr>
          <p:nvPr/>
        </p:nvCxnSpPr>
        <p:spPr>
          <a:xfrm flipH="1">
            <a:off x="6248400" y="4101847"/>
            <a:ext cx="622300" cy="9192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640580" y="5814909"/>
            <a:ext cx="4607820" cy="5728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70700" y="5003594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Links to comments (on Milo)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6248400" y="5253636"/>
            <a:ext cx="622300" cy="9192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899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B2F36-C02C-4F0F-B585-37925F7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Goal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of Today’s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8F1C5-477D-4547-95BB-9E8BD0914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training – perform single element tests to test material response under triaxial stress states.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5498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6039"/>
  <p:tag name="ORIGINALWIDTH" val="111.0155"/>
  <p:tag name="LATEXADDIN" val="\documentclass{article}&#10;\usepackage{amsmath}&#10;\pagestyle{empty}&#10;\begin{document}&#10;&#10;\begin{equation*}&#10;\sigma_3&#10;\end{equation*}&#10;&#10;&#10;\end{document}"/>
  <p:tag name="IGUANATEXSIZE" val="40"/>
  <p:tag name="IGUANATEXCURSOR" val="12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2641"/>
  <p:tag name="ORIGINALWIDTH" val="344.298"/>
  <p:tag name="LATEXADDIN" val="\documentclass{article}&#10;\usepackage{amsmath}&#10;\pagestyle{empty}&#10;\begin{document}&#10;&#10;\begin{equation*}&#10;\sigma_2 = 5&#10;\end{equation*}&#10;&#10;&#10;\end{document}"/>
  <p:tag name="IGUANATEXSIZE" val="40"/>
  <p:tag name="IGUANATEXCURSOR" val="107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5144"/>
  <p:tag name="ORIGINALWIDTH" val="344.298"/>
  <p:tag name="LATEXADDIN" val="\documentclass{article}&#10;\usepackage{amsmath}&#10;\pagestyle{empty}&#10;\begin{document}&#10;&#10;\begin{equation*}&#10;\sigma_3 &gt; 5&#10;\end{equation*}&#10;&#10;&#10;\end{document}"/>
  <p:tag name="IGUANATEXSIZE" val="40"/>
  <p:tag name="IGUANATEXCURSOR" val="109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2641"/>
  <p:tag name="ORIGINALWIDTH" val="344.298"/>
  <p:tag name="LATEXADDIN" val="\documentclass{article}&#10;\usepackage{amsmath}&#10;\pagestyle{empty}&#10;\begin{document}&#10;&#10;\begin{equation*}&#10;\sigma_1 = 5&#10;\end{equation*}&#10;&#10;&#10;\end{document}"/>
  <p:tag name="IGUANATEXSIZE" val="40"/>
  <p:tag name="IGUANATEXCURSOR" val="110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2641"/>
  <p:tag name="ORIGINALWIDTH" val="344.298"/>
  <p:tag name="LATEXADDIN" val="\documentclass{article}&#10;\usepackage{amsmath}&#10;\pagestyle{empty}&#10;\begin{document}&#10;&#10;\begin{equation*}&#10;\sigma_2 = 5&#10;\end{equation*}&#10;&#10;&#10;\end{document}"/>
  <p:tag name="IGUANATEXSIZE" val="40"/>
  <p:tag name="IGUANATEXCURSOR" val="107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5144"/>
  <p:tag name="ORIGINALWIDTH" val="344.298"/>
  <p:tag name="LATEXADDIN" val="\documentclass{article}&#10;\usepackage{amsmath}&#10;\pagestyle{empty}&#10;\begin{document}&#10;&#10;\begin{equation*}&#10;\sigma_3 = 5&#10;\end{equation*}&#10;&#10;&#10;\end{document}"/>
  <p:tag name="IGUANATEXSIZE" val="40"/>
  <p:tag name="IGUANATEXCURSOR" val="107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2641"/>
  <p:tag name="ORIGINALWIDTH" val="344.298"/>
  <p:tag name="LATEXADDIN" val="\documentclass{article}&#10;\usepackage{amsmath}&#10;\pagestyle{empty}&#10;\begin{document}&#10;&#10;\begin{equation*}&#10;\sigma_1 &gt; 5&#10;\end{equation*}&#10;&#10;&#10;\end{document}"/>
  <p:tag name="IGUANATEXSIZE" val="40"/>
  <p:tag name="IGUANATEXCURSOR" val="109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2641"/>
  <p:tag name="ORIGINALWIDTH" val="344.298"/>
  <p:tag name="LATEXADDIN" val="\documentclass{article}&#10;\usepackage{amsmath}&#10;\pagestyle{empty}&#10;\begin{document}&#10;&#10;\begin{equation*}&#10;\sigma_2 &gt; 5&#10;\end{equation*}&#10;&#10;&#10;\end{document}"/>
  <p:tag name="IGUANATEXSIZE" val="40"/>
  <p:tag name="IGUANATEXCURSOR" val="99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5144"/>
  <p:tag name="ORIGINALWIDTH" val="344.298"/>
  <p:tag name="LATEXADDIN" val="\documentclass{article}&#10;\usepackage{amsmath}&#10;\pagestyle{empty}&#10;\begin{document}&#10;&#10;\begin{equation*}&#10;\sigma_3 = 5&#10;\end{equation*}&#10;&#10;&#10;\end{document}"/>
  <p:tag name="IGUANATEXSIZE" val="40"/>
  <p:tag name="IGUANATEXCURSOR" val="109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2641"/>
  <p:tag name="ORIGINALWIDTH" val="345.7983"/>
  <p:tag name="LATEXADDIN" val="\documentclass{article}&#10;\usepackage{amsmath}&#10;\pagestyle{empty}&#10;\begin{document}&#10;&#10;\begin{equation*}&#10;\sigma_1 = 0&#10;\end{equation*}&#10;&#10;&#10;\end{document}"/>
  <p:tag name="IGUANATEXSIZE" val="40"/>
  <p:tag name="IGUANATEXCURSOR" val="111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2641"/>
  <p:tag name="ORIGINALWIDTH" val="345.7983"/>
  <p:tag name="LATEXADDIN" val="\documentclass{article}&#10;\usepackage{amsmath}&#10;\pagestyle{empty}&#10;\begin{document}&#10;&#10;\begin{equation*}&#10;\sigma_2 = 0&#10;\end{equation*}&#10;&#10;&#10;\end{document}"/>
  <p:tag name="IGUANATEXSIZE" val="40"/>
  <p:tag name="IGUANATEXCURSOR" val="111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2.01008"/>
  <p:tag name="ORIGINALWIDTH" val="403.5563"/>
  <p:tag name="LATEXADDIN" val="\documentclass{article}&#10;\usepackage{amsmath}&#10;\pagestyle{empty}&#10;\begin{document}&#10;&#10;\begin{equation*}&#10;\sigma_1 = \sigma_2&#10;\end{equation*}&#10;&#10;&#10;\end{document}"/>
  <p:tag name="IGUANATEXSIZE" val="40"/>
  <p:tag name="IGUANATEXCURSOR" val="11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345.7983"/>
  <p:tag name="LATEXADDIN" val="\documentclass{article}&#10;\usepackage{amsmath}&#10;\pagestyle{empty}&#10;\begin{document}&#10;&#10;\begin{equation*}&#10;\sigma_3 \ne 0&#10;\end{equation*}&#10;&#10;&#10;\end{document}"/>
  <p:tag name="IGUANATEXSIZE" val="40"/>
  <p:tag name="IGUANATEXCURSOR" val="113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6102"/>
  <p:tag name="ORIGINALWIDTH" val="612.8355"/>
  <p:tag name="LATEXADDIN" val="\documentclass{article}&#10;\usepackage{amsmath}&#10;\pagestyle{empty}&#10;\begin{document}&#10;&#10;\begin{equation*}&#10;q = \sigma_3 - \sigma_1&#10;\end{equation*}&#10;&#10;&#10;\end{document}"/>
  <p:tag name="IGUANATEXSIZE" val="40"/>
  <p:tag name="IGUANATEXCURSOR" val="12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5.0356"/>
  <p:tag name="ORIGINALWIDTH" val="1960.774"/>
  <p:tag name="LATEXADDIN" val="\documentclass{article}&#10;\usepackage{amsmath}&#10;\pagestyle{empty}&#10;\begin{document}&#10;&#10;\begin{equation*}&#10;p = \frac{1}{3}\left(\sigma_1 + \sigma_2 + \sigma_3\right) = \frac{1}{3}\left(2\sigma_1 + \sigma_3\right)&#10;\end{equation*}&#10;&#10;&#10;\end{document}"/>
  <p:tag name="IGUANATEXSIZE" val="40"/>
  <p:tag name="IGUANATEXCURSOR" val="18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6.0385"/>
  <p:tag name="ORIGINALWIDTH" val="1323.935"/>
  <p:tag name="LATEXADDIN" val="\documentclass{article}&#10;\usepackage{amsmath}&#10;\pagestyle{empty}&#10;\begin{document}&#10;&#10;\begin{equation*}&#10;\Delta q = \Delta\sigma_3 - \underbrace{\Delta\sigma_1 }_{=0} = \Delta\sigma_3&#10;\end{equation*}&#10;&#10;&#10;\end{document}"/>
  <p:tag name="IGUANATEXSIZE" val="40"/>
  <p:tag name="IGUANATEXCURSOR" val="17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7.8125"/>
  <p:tag name="ORIGINALWIDTH" val="1731.992"/>
  <p:tag name="LATEXADDIN" val="\documentclass{article}&#10;\usepackage{amsmath}&#10;\pagestyle{empty}&#10;\begin{document}&#10;&#10;\begin{equation*}&#10;\Delta p = \frac{1}{3}\left(2\underbrace{\Delta\sigma_1}_{=0} + \Delta\sigma_3\right) =  \frac{\Delta\sigma_3}{3}&#10;\end{equation*}&#10;&#10;&#10;\end{document}"/>
  <p:tag name="IGUANATEXSIZE" val="40"/>
  <p:tag name="IGUANATEXCURSOR" val="20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2.7895"/>
  <p:tag name="ORIGINALWIDTH" val="404.3065"/>
  <p:tag name="LATEXADDIN" val="\documentclass{article}&#10;\usepackage{amsmath}&#10;\pagestyle{empty}&#10;\begin{document}&#10;&#10;\begin{equation*}&#10;\frac{\Delta q}{\Delta p} = 3&#10;\end{equation*}&#10;&#10;&#10;\end{document}"/>
  <p:tag name="IGUANATEXSIZE" val="40"/>
  <p:tag name="IGUANATEXCURSOR" val="12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0197"/>
  <p:tag name="ORIGINALWIDTH" val="795.111"/>
  <p:tag name="LATEXADDIN" val="\documentclass{article}&#10;\usepackage{amsmath}&#10;\pagestyle{empty}&#10;\begin{document}&#10;&#10;\begin{equation*}&#10;F = q - \sigma_y(\epsilon_p^s)&#10;\end{equation*}&#10;&#10;&#10;\end{document}"/>
  <p:tag name="IGUANATEXSIZE" val="40"/>
  <p:tag name="IGUANATEXCURSOR" val="12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0197"/>
  <p:tag name="ORIGINALWIDTH" val="1042.646"/>
  <p:tag name="LATEXADDIN" val="\documentclass{article}&#10;\usepackage{amsmath}&#10;\pagestyle{empty}&#10;\begin{document}&#10;&#10;\begin{equation*}&#10;\sigma_y(\epsilon_p^s) = \sigma_{y0} + H\epsilon_p^s&#10;\end{equation*}&#10;&#10;&#10;\end{document}"/>
  <p:tag name="IGUANATEXSIZE" val="40"/>
  <p:tag name="IGUANATEXCURSOR" val="151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03.3203"/>
  <p:tag name="ORIGINALWIDTH" val="644.3399"/>
  <p:tag name="LATEXADDIN" val="\documentclass{article}&#10;\usepackage{amsmath}&#10;\pagestyle{empty}&#10;\begin{document}&#10;&#10;\begin{align*}&#10;&amp;\text{*PLASTIC}\\&#10;&amp;\sigma_{y0},0.0\\&#10;&amp;\sigma_{y0}+H,1.0&#10;\end{align*}&#10;&#10;&#10;\end{document}"/>
  <p:tag name="IGUANATEXSIZE" val="24"/>
  <p:tag name="IGUANATEXCURSOR" val="14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7.8125"/>
  <p:tag name="ORIGINALWIDTH" val="950.3826"/>
  <p:tag name="LATEXADDIN" val="\documentclass{article}&#10;\usepackage{amsmath}&#10;\pagestyle{empty}&#10;\begin{document}&#10;&#10;\begin{equation*}&#10;\boldsymbol{\sigma}=&#10;\left[&#10;\begin{array}{ccc}&#10;\sigma &amp; 0 &amp; 0\\&#10;0 &amp; 0 &amp; 0\\&#10;0 &amp; 0 &amp; 0&#10;\end{array}&#10;\right]&#10;\end{equation*}&#10;&#10;&#10;\end{document}"/>
  <p:tag name="IGUANATEXSIZE" val="40"/>
  <p:tag name="IGUANATEXCURSOR" val="11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2.01008"/>
  <p:tag name="ORIGINALWIDTH" val="107.265"/>
  <p:tag name="LATEXADDIN" val="\documentclass{article}&#10;\usepackage{amsmath}&#10;\pagestyle{empty}&#10;\begin{document}&#10;&#10;\begin{equation*}&#10;\sigma_1&#10;\end{equation*}&#10;&#10;&#10;\end{document}"/>
  <p:tag name="IGUANATEXSIZE" val="40"/>
  <p:tag name="IGUANATEXCURSOR" val="108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7.8125"/>
  <p:tag name="ORIGINALWIDTH" val="2125.047"/>
  <p:tag name="LATEXADDIN" val="\documentclass{article}&#10;\usepackage{amsmath}&#10;\pagestyle{empty}&#10;\begin{document}&#10;&#10;\begin{equation*}&#10;\boldsymbol{s}=\boldsymbol{\sigma}-p\boldsymbol{I}=&#10;\left[&#10;\begin{array}{ccc}&#10;2\sigma/3 &amp; 0 &amp; 0\\&#10;0 &amp; -\sigma/3 &amp; 0\\&#10;0 &amp; 0 &amp; -\sigma/3&#10;\end{array}&#10;\right]&#10;\end{equation*}&#10;&#10;&#10;\end{document}"/>
  <p:tag name="IGUANATEXSIZE" val="40"/>
  <p:tag name="IGUANATEXCURSOR" val="11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5.0356"/>
  <p:tag name="ORIGINALWIDTH" val="1203.918"/>
  <p:tag name="LATEXADDIN" val="\documentclass{article}&#10;\usepackage{amsmath}&#10;\pagestyle{empty}&#10;\begin{document}&#10;&#10;\begin{equation*}&#10;p = \frac{1}{3}\left(\sigma + 0 + 0\right) = \frac{\sigma}{3}&#10;\end{equation*}&#10;&#10;&#10;\end{document}"/>
  <p:tag name="IGUANATEXSIZE" val="40"/>
  <p:tag name="IGUANATEXCURSOR" val="156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.7916"/>
  <p:tag name="ORIGINALWIDTH" val="2066.538"/>
  <p:tag name="LATEXADDIN" val="\documentclass{article}&#10;\usepackage{amsmath}&#10;\pagestyle{empty}&#10;\begin{document}&#10;&#10;\begin{equation*}&#10;q=\sqrt{3J_2}=\sqrt{\frac{3}{2}\left(s_{11}^2+s_{22}^2+s_{33}^2\right)}=\sigma&#10;\end{equation*}&#10;&#10;&#10;\end{document}"/>
  <p:tag name="IGUANATEXSIZE" val="40"/>
  <p:tag name="IGUANATEXCURSOR" val="17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265.427"/>
  <p:tag name="LATEXADDIN" val="\documentclass{article}&#10;\usepackage{amsmath}&#10;\pagestyle{empty}&#10;\begin{document}&#10;&#10;\begin{equation*}&#10;q=\sigma \rightarrow F=q-\sigma=0&#10;\end{equation*}&#10;&#10;&#10;\end{document}"/>
  <p:tag name="IGUANATEXSIZE" val="40"/>
  <p:tag name="IGUANATEXCURSOR" val="13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2641"/>
  <p:tag name="ORIGINALWIDTH" val="344.298"/>
  <p:tag name="LATEXADDIN" val="\documentclass{article}&#10;\usepackage{amsmath}&#10;\pagestyle{empty}&#10;\begin{document}&#10;&#10;\begin{equation*}&#10;\sigma_1 = 5&#10;\end{equation*}&#10;&#10;&#10;\end{document}"/>
  <p:tag name="IGUANATEXSIZE" val="40"/>
  <p:tag name="IGUANATEXCURSOR" val="110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2641"/>
  <p:tag name="ORIGINALWIDTH" val="344.298"/>
  <p:tag name="LATEXADDIN" val="\documentclass{article}&#10;\usepackage{amsmath}&#10;\pagestyle{empty}&#10;\begin{document}&#10;&#10;\begin{equation*}&#10;\sigma_2 = 5&#10;\end{equation*}&#10;&#10;&#10;\end{document}"/>
  <p:tag name="IGUANATEXSIZE" val="40"/>
  <p:tag name="IGUANATEXCURSOR" val="107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5144"/>
  <p:tag name="ORIGINALWIDTH" val="344.298"/>
  <p:tag name="LATEXADDIN" val="\documentclass{article}&#10;\usepackage{amsmath}&#10;\pagestyle{empty}&#10;\begin{document}&#10;&#10;\begin{equation*}&#10;\sigma_3 = 5&#10;\end{equation*}&#10;&#10;&#10;\end{document}"/>
  <p:tag name="IGUANATEXSIZE" val="40"/>
  <p:tag name="IGUANATEXCURSOR" val="107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2641"/>
  <p:tag name="ORIGINALWIDTH" val="344.298"/>
  <p:tag name="LATEXADDIN" val="\documentclass{article}&#10;\usepackage{amsmath}&#10;\pagestyle{empty}&#10;\begin{document}&#10;&#10;\begin{equation*}&#10;\sigma_1 = 5&#10;\end{equation*}&#10;&#10;&#10;\end{document}"/>
  <p:tag name="IGUANATEXSIZE" val="40"/>
  <p:tag name="IGUANATEXCURSOR" val="110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2641"/>
  <p:tag name="ORIGINALWIDTH" val="344.298"/>
  <p:tag name="LATEXADDIN" val="\documentclass{article}&#10;\usepackage{amsmath}&#10;\pagestyle{empty}&#10;\begin{document}&#10;&#10;\begin{equation*}&#10;\sigma_2 = 5&#10;\end{equation*}&#10;&#10;&#10;\end{document}"/>
  <p:tag name="IGUANATEXSIZE" val="40"/>
  <p:tag name="IGUANATEXCURSOR" val="107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5144"/>
  <p:tag name="ORIGINALWIDTH" val="344.298"/>
  <p:tag name="LATEXADDIN" val="\documentclass{article}&#10;\usepackage{amsmath}&#10;\pagestyle{empty}&#10;\begin{document}&#10;&#10;\begin{equation*}&#10;\sigma_3 &gt; 5&#10;\end{equation*}&#10;&#10;&#10;\end{document}"/>
  <p:tag name="IGUANATEXSIZE" val="40"/>
  <p:tag name="IGUANATEXCURSOR" val="109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2.01008"/>
  <p:tag name="ORIGINALWIDTH" val="110.2654"/>
  <p:tag name="LATEXADDIN" val="\documentclass{article}&#10;\usepackage{amsmath}&#10;\pagestyle{empty}&#10;\begin{document}&#10;&#10;\begin{equation*}&#10;\sigma_2&#10;\end{equation*}&#10;&#10;&#10;\end{document}"/>
  <p:tag name="IGUANATEXSIZE" val="40"/>
  <p:tag name="IGUANATEXCURSOR" val="108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6039"/>
  <p:tag name="ORIGINALWIDTH" val="111.0155"/>
  <p:tag name="LATEXADDIN" val="\documentclass{article}&#10;\usepackage{amsmath}&#10;\pagestyle{empty}&#10;\begin{document}&#10;&#10;\begin{equation*}&#10;\sigma_3&#10;\end{equation*}&#10;&#10;&#10;\end{document}"/>
  <p:tag name="IGUANATEXSIZE" val="40"/>
  <p:tag name="IGUANATEXCURSOR" val="108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2641"/>
  <p:tag name="ORIGINALWIDTH" val="344.298"/>
  <p:tag name="LATEXADDIN" val="\documentclass{article}&#10;\usepackage{amsmath}&#10;\pagestyle{empty}&#10;\begin{document}&#10;&#10;\begin{equation*}&#10;\sigma_1 = 5&#10;\end{equation*}&#10;&#10;&#10;\end{document}"/>
  <p:tag name="IGUANATEXSIZE" val="40"/>
  <p:tag name="IGUANATEXCURSOR" val="110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2641"/>
  <p:tag name="ORIGINALWIDTH" val="344.298"/>
  <p:tag name="LATEXADDIN" val="\documentclass{article}&#10;\usepackage{amsmath}&#10;\pagestyle{empty}&#10;\begin{document}&#10;&#10;\begin{equation*}&#10;\sigma_2 = 5&#10;\end{equation*}&#10;&#10;&#10;\end{document}"/>
  <p:tag name="IGUANATEXSIZE" val="40"/>
  <p:tag name="IGUANATEXCURSOR" val="107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5144"/>
  <p:tag name="ORIGINALWIDTH" val="344.298"/>
  <p:tag name="LATEXADDIN" val="\documentclass{article}&#10;\usepackage{amsmath}&#10;\pagestyle{empty}&#10;\begin{document}&#10;&#10;\begin{equation*}&#10;\sigma_3 = 5&#10;\end{equation*}&#10;&#10;&#10;\end{document}"/>
  <p:tag name="IGUANATEXSIZE" val="40"/>
  <p:tag name="IGUANATEXCURSOR" val="107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2641"/>
  <p:tag name="ORIGINALWIDTH" val="344.298"/>
  <p:tag name="LATEXADDIN" val="\documentclass{article}&#10;\usepackage{amsmath}&#10;\pagestyle{empty}&#10;\begin{document}&#10;&#10;\begin{equation*}&#10;\sigma_1 = 5&#10;\end{equation*}&#10;&#10;&#10;\end{document}"/>
  <p:tag name="IGUANATEXSIZE" val="40"/>
  <p:tag name="IGUANATEXCURSOR" val="110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ulus Cover Template.pptx" id="{CFDC562B-6E0B-46D9-B8F0-0558686D866B}" vid="{F9EF648B-AE41-4E8D-9E39-522991BCCB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Oculus Cover Template</Template>
  <TotalTime>124</TotalTime>
  <Words>621</Words>
  <Application>Microsoft Office PowerPoint</Application>
  <PresentationFormat>Widescreen</PresentationFormat>
  <Paragraphs>174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Century Gothic</vt:lpstr>
      <vt:lpstr>Office Theme</vt:lpstr>
      <vt:lpstr>PowerPoint Presentation</vt:lpstr>
      <vt:lpstr>Why Training?</vt:lpstr>
      <vt:lpstr>Abaqus Training Materials</vt:lpstr>
      <vt:lpstr>Elementary Tutorials on GitHub</vt:lpstr>
      <vt:lpstr>Elementary Tutorials on GitHub (cont’d)</vt:lpstr>
      <vt:lpstr>Elementary Tutorials on GitHub (cont’d)</vt:lpstr>
      <vt:lpstr>Elementary Tutorials on GitHub (cont’d)</vt:lpstr>
      <vt:lpstr>Elementary Tutorials on GitHub (cont’d)</vt:lpstr>
      <vt:lpstr>Goal of Today’s Training</vt:lpstr>
      <vt:lpstr>Performing elemental tests</vt:lpstr>
      <vt:lpstr>Performing elemental tests</vt:lpstr>
      <vt:lpstr>Performing elemental tests</vt:lpstr>
      <vt:lpstr>Triaxial stress state</vt:lpstr>
      <vt:lpstr>Triaxial stress state (cont’d)</vt:lpstr>
      <vt:lpstr>Triaxial stress state (cont’d)</vt:lpstr>
      <vt:lpstr>Triaxial stress state (cont’d)</vt:lpstr>
      <vt:lpstr>Triaxial stress state (cont’d)</vt:lpstr>
      <vt:lpstr>Triaxial stress state (cont’d)</vt:lpstr>
      <vt:lpstr>Triaxial stress state (cont’d)</vt:lpstr>
      <vt:lpstr>Commonly Used Material Models at SGH</vt:lpstr>
      <vt:lpstr>Metal Plasticity</vt:lpstr>
      <vt:lpstr>Metal Plasticity</vt:lpstr>
      <vt:lpstr>Metal Plasticity</vt:lpstr>
      <vt:lpstr>Metal Plasticity</vt:lpstr>
      <vt:lpstr>Drucker-Prager</vt:lpstr>
      <vt:lpstr>Drucker-Prager</vt:lpstr>
      <vt:lpstr>Concrete</vt:lpstr>
      <vt:lpstr>Concrete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Keng-Wit Lim</dc:creator>
  <cp:lastModifiedBy>Keng-Wit Lim</cp:lastModifiedBy>
  <cp:revision>70</cp:revision>
  <dcterms:created xsi:type="dcterms:W3CDTF">2019-06-05T19:37:09Z</dcterms:created>
  <dcterms:modified xsi:type="dcterms:W3CDTF">2019-06-06T22:30:22Z</dcterms:modified>
</cp:coreProperties>
</file>