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2" r:id="rId2"/>
    <p:sldId id="314" r:id="rId3"/>
    <p:sldId id="294" r:id="rId4"/>
    <p:sldId id="297" r:id="rId5"/>
    <p:sldId id="306" r:id="rId6"/>
    <p:sldId id="307" r:id="rId7"/>
    <p:sldId id="309" r:id="rId8"/>
    <p:sldId id="310" r:id="rId9"/>
    <p:sldId id="300" r:id="rId10"/>
    <p:sldId id="299" r:id="rId11"/>
    <p:sldId id="317" r:id="rId12"/>
    <p:sldId id="318" r:id="rId13"/>
    <p:sldId id="295" r:id="rId14"/>
    <p:sldId id="323" r:id="rId15"/>
    <p:sldId id="293" r:id="rId16"/>
    <p:sldId id="312" r:id="rId17"/>
    <p:sldId id="321" r:id="rId18"/>
    <p:sldId id="322" r:id="rId19"/>
    <p:sldId id="311" r:id="rId20"/>
    <p:sldId id="313" r:id="rId21"/>
    <p:sldId id="298" r:id="rId22"/>
    <p:sldId id="301" r:id="rId23"/>
    <p:sldId id="296" r:id="rId24"/>
    <p:sldId id="316" r:id="rId25"/>
    <p:sldId id="319" r:id="rId26"/>
    <p:sldId id="302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6" autoAdjust="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0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6014D5-6DE5-49F2-990E-DBE82D4CBE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C7E6B-B799-4A55-9112-B8C1750190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E881-5682-4C71-812C-B5B126E367E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876A2-D312-457C-8086-1705482BE3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9A80-4EE5-4CD9-96CA-D140E50438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CC2F-55A5-49C8-A7C7-A03EA1F0C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59EF-E906-49FA-97D1-2278CA3F655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396DC-5B17-4BDC-9518-BAF07A76E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9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7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1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8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7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1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18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9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1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3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9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7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7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1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46929E-15CF-45F4-8101-C9DF567E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594596"/>
            <a:ext cx="10947421" cy="4551761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D5F1B8-16FC-4F27-AEA6-E40D86047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58C9F57-3E02-449E-95CB-8A183745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1310FF-C492-401D-9882-E679C988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F0E7175-759C-4C2F-B5C4-E400645B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20F91E7-4E55-418A-864E-341E496F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E94B933-CBC5-46CB-8AC6-74BCBE28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0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B11BFA1-229D-41FF-A71C-7CF1AA3F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2400CD8-CDE0-4217-9CFE-1D2362666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D259A45-464A-4254-BFF6-6AE655BA7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9C94D86-5F70-460C-8D31-8C6354F8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BB6C52A-BBF5-4056-9690-DBCB203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2D5DCF-1382-4EA2-8F5D-3FA2739C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1B1ED0-ACF7-41EC-8909-15B18C408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EAE60-7522-4184-96E1-87F1BF46C1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237A04-6431-4DCC-86A8-7519514557C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DD2031-14EA-4A4D-9F99-4480E48F863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7C2FFEB-0C3D-4850-BEBF-9ACB889E9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728416-B82C-4264-B274-41ACD227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3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225" y="278296"/>
            <a:ext cx="7037642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DE105D-CE9F-4C4F-BAB1-993C0F572B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25" y="0"/>
            <a:ext cx="5046128" cy="6858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Photo goes over this box here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B9CC5E-6999-46C5-872D-B9A4897F7D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7787" y="1577788"/>
            <a:ext cx="6208060" cy="4585447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8D3C4-7A3C-4D95-BFE9-72CB6BD974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776AB3-621F-4FF5-B67D-39238B634477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3A5511B-D9C5-488B-93EA-0862B87BD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7F85D5-1C4A-44CC-9FCC-F91C69099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E7035-7B3F-46B5-962B-243F70CF6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D1A9E65-51A2-493E-BA73-214F289BD77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D9E107-3398-430E-AD18-EFF31A27B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830C87-E68F-4D30-8256-4DBD61B9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3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383FF-D6B9-4ADC-86F8-B4AE0A91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AE0D1-819F-4BFF-9700-5F62813F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D6E0-6E56-4E38-BCBF-737F28CB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F9CA48-2DEB-4CC3-AF78-6AF205EB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399D045-83AB-4604-B09F-A4BFA850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07E68E7-8405-47E2-B27C-2260FFE6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645697-A521-4D8D-982A-E9A16D300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58A9C6-4F20-4DBF-83EA-5D4DD0EE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F3D46DD-A4B4-4D57-8C7C-BACC15CD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5A0FA91-1696-4959-8072-1296402B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4F66A32-08EC-4BBF-AD52-BAED5C7CC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B24BAC9-5523-492B-B09B-90112DA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A13A75-B10D-4E82-BF47-B1023CD1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A37AE-6831-4170-AB39-CEF2ECCE5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53055-4D94-4331-BF79-DD326652025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B74225-E031-4CD5-B747-A21C7DE407C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FB2EB0-0EDC-4D79-915A-612E264C020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EEF0395-48DF-41FA-AABA-706CE4B3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100F942-ECF5-4A05-828E-D62CDF35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3F786-D327-41E2-8BCD-282AD9AC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594597"/>
            <a:ext cx="10962510" cy="454778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22A799C-DA68-41C4-B3C3-6057D2B01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16CBB1-2A49-49B8-96C4-79BBD556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6E2D67-2661-4FF4-9F13-2D699849B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B566162-6BB3-4C72-B71C-412A0D83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BF4054-2A19-4E72-91FC-70E79CE7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32DAEEE-2175-445A-9988-CD2EB58A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DC6B99-D13D-430A-B000-27A141DE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AB751D1-E145-4BA8-9AE9-84C0E32D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CEA68D9-ABBD-41F1-AB06-3BC793D1D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F637459-ECDF-4A56-B5F7-B72FA7FE0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B795FFF-C34B-49E5-BD2B-3123A54F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8D07CCF-6204-4E68-A422-672CB444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35DD4A-62A3-47F7-A4C5-643B1EEB3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9DDA0E-FE83-4864-820E-F6C784F4C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AB19B1-23D1-4C68-B235-D423E3B7505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374B31-CC58-443C-B328-7C4836E4160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B6D18DF-C3BE-40A3-BBA3-8EA32BF7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D73054E-12DB-472B-B006-67BC77B1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1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0DEFD0-62D2-447E-B356-76A16C685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594597"/>
            <a:ext cx="10966485" cy="461139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65B4137-7A6B-4212-9AB8-C6108BE0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0EA5A13-C474-4E2F-8839-52023C814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21BBC-F55E-4718-887F-F9894BBB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202-3C39-451A-885F-5FD13442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1213-B23C-4A8D-A405-85F975F3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1C1C-64DC-4104-A073-1B035B1C7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5F11-82FC-4C93-8676-FC32C2727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3" r:id="rId2"/>
    <p:sldLayoutId id="2147483689" r:id="rId3"/>
    <p:sldLayoutId id="2147483678" r:id="rId4"/>
    <p:sldLayoutId id="2147483665" r:id="rId5"/>
    <p:sldLayoutId id="2147483679" r:id="rId6"/>
    <p:sldLayoutId id="2147483684" r:id="rId7"/>
    <p:sldLayoutId id="2147483688" r:id="rId8"/>
    <p:sldLayoutId id="2147483664" r:id="rId9"/>
    <p:sldLayoutId id="2147483680" r:id="rId10"/>
    <p:sldLayoutId id="2147483685" r:id="rId11"/>
    <p:sldLayoutId id="2147483690" r:id="rId12"/>
    <p:sldLayoutId id="2147483661" r:id="rId13"/>
    <p:sldLayoutId id="2147483660" r:id="rId14"/>
    <p:sldLayoutId id="2147483655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1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7.png"/><Relationship Id="rId5" Type="http://schemas.openxmlformats.org/officeDocument/2006/relationships/tags" Target="../tags/tag5.xml"/><Relationship Id="rId10" Type="http://schemas.openxmlformats.org/officeDocument/2006/relationships/image" Target="../media/image16.jpg"/><Relationship Id="rId4" Type="http://schemas.openxmlformats.org/officeDocument/2006/relationships/tags" Target="../tags/tag4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1.png"/><Relationship Id="rId5" Type="http://schemas.openxmlformats.org/officeDocument/2006/relationships/tags" Target="../tags/tag10.xml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24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1.png"/><Relationship Id="rId5" Type="http://schemas.openxmlformats.org/officeDocument/2006/relationships/tags" Target="../tags/tag16.xml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tags" Target="../tags/tag15.xml"/><Relationship Id="rId9" Type="http://schemas.openxmlformats.org/officeDocument/2006/relationships/image" Target="../media/image16.jp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6.jp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5.xml"/><Relationship Id="rId7" Type="http://schemas.openxmlformats.org/officeDocument/2006/relationships/image" Target="../media/image3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28.xml"/><Relationship Id="rId7" Type="http://schemas.openxmlformats.org/officeDocument/2006/relationships/image" Target="../media/image3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5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23.xml"/><Relationship Id="rId12" Type="http://schemas.openxmlformats.org/officeDocument/2006/relationships/image" Target="../media/image4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1.png"/><Relationship Id="rId5" Type="http://schemas.openxmlformats.org/officeDocument/2006/relationships/tags" Target="../tags/tag33.xml"/><Relationship Id="rId10" Type="http://schemas.openxmlformats.org/officeDocument/2006/relationships/image" Target="../media/image40.png"/><Relationship Id="rId4" Type="http://schemas.openxmlformats.org/officeDocument/2006/relationships/tags" Target="../tags/tag32.xml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13" Type="http://schemas.openxmlformats.org/officeDocument/2006/relationships/image" Target="../media/image23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21.png"/><Relationship Id="rId5" Type="http://schemas.openxmlformats.org/officeDocument/2006/relationships/tags" Target="../tags/tag38.xml"/><Relationship Id="rId10" Type="http://schemas.openxmlformats.org/officeDocument/2006/relationships/image" Target="../media/image20.png"/><Relationship Id="rId4" Type="http://schemas.openxmlformats.org/officeDocument/2006/relationships/tags" Target="../tags/tag37.xml"/><Relationship Id="rId9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gwitSGH/AbaqusTrai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\\fs1-bos\openasset\Projects\070845.00-TMPL\070845_00_TMPL_N41_jpg\070845_00_TMPL_N41_lrg.jpg">
            <a:extLst>
              <a:ext uri="{FF2B5EF4-FFF2-40B4-BE49-F238E27FC236}">
                <a16:creationId xmlns:a16="http://schemas.microsoft.com/office/drawing/2014/main" id="{1AF80A17-605C-4D2D-9DDA-0EA74F2D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906" r="1094" b="15448"/>
          <a:stretch/>
        </p:blipFill>
        <p:spPr bwMode="auto">
          <a:xfrm rot="10800000">
            <a:off x="0" y="-22597"/>
            <a:ext cx="12192000" cy="68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INAL SGH LOGO_White.eps">
            <a:extLst>
              <a:ext uri="{FF2B5EF4-FFF2-40B4-BE49-F238E27FC236}">
                <a16:creationId xmlns:a16="http://schemas.microsoft.com/office/drawing/2014/main" id="{307ECD06-9953-4335-8BAB-A19BB83E2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086" y="6090989"/>
            <a:ext cx="1828800" cy="56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8A0C2E-417E-49F4-9D62-76A6A9770207}"/>
              </a:ext>
            </a:extLst>
          </p:cNvPr>
          <p:cNvSpPr/>
          <p:nvPr/>
        </p:nvSpPr>
        <p:spPr>
          <a:xfrm>
            <a:off x="-252830" y="354106"/>
            <a:ext cx="8180388" cy="2770094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D66F8B-522E-4C72-B906-3C8B384FF8E6}"/>
              </a:ext>
            </a:extLst>
          </p:cNvPr>
          <p:cNvCxnSpPr>
            <a:cxnSpLocks/>
          </p:cNvCxnSpPr>
          <p:nvPr/>
        </p:nvCxnSpPr>
        <p:spPr>
          <a:xfrm>
            <a:off x="-252830" y="3118513"/>
            <a:ext cx="81803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00714-1CF8-4A65-9DD7-03073C966264}"/>
              </a:ext>
            </a:extLst>
          </p:cNvPr>
          <p:cNvSpPr/>
          <p:nvPr/>
        </p:nvSpPr>
        <p:spPr>
          <a:xfrm>
            <a:off x="685799" y="533400"/>
            <a:ext cx="6738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al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Abaqus</a:t>
            </a:r>
            <a:r>
              <a:rPr lang="en-US" sz="2800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Commonly Used Material Models in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Abaqus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16B10-56CB-48ED-BB22-28F64E37C49B}"/>
              </a:ext>
            </a:extLst>
          </p:cNvPr>
          <p:cNvSpPr txBox="1"/>
          <p:nvPr/>
        </p:nvSpPr>
        <p:spPr>
          <a:xfrm>
            <a:off x="685800" y="1981200"/>
            <a:ext cx="451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Keng-Wit Lim</a:t>
            </a:r>
            <a:r>
              <a:rPr lang="en-US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Senior Staff II</a:t>
            </a: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0192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are elemental tests important?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Gives insight into material response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main features of material model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how parameters affect response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with interpretation of test data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00897"/>
            <a:ext cx="10947421" cy="1389904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Uncover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a material model (VERY IMPORTANT)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74" y="2077357"/>
            <a:ext cx="8260097" cy="3417615"/>
          </a:xfrm>
          <a:prstGeom prst="rect">
            <a:avLst/>
          </a:prstGeom>
          <a:effectLst>
            <a:softEdge rad="266700"/>
          </a:effectLst>
        </p:spPr>
      </p:pic>
      <p:sp>
        <p:nvSpPr>
          <p:cNvPr id="6" name="Rectangle 5"/>
          <p:cNvSpPr/>
          <p:nvPr/>
        </p:nvSpPr>
        <p:spPr>
          <a:xfrm>
            <a:off x="304800" y="5547836"/>
            <a:ext cx="509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take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 pill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—Your material model may be the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weakest 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your model may have no predictive power at all.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1000" y="5494972"/>
            <a:ext cx="511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take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blue pill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—you keep making the most complicated-looking model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meshwise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believe whatever you want to believe.</a:t>
            </a:r>
          </a:p>
        </p:txBody>
      </p:sp>
    </p:spTree>
    <p:extLst>
      <p:ext uri="{BB962C8B-B14F-4D97-AF65-F5344CB8AC3E}">
        <p14:creationId xmlns:p14="http://schemas.microsoft.com/office/powerpoint/2010/main" val="57272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168400"/>
            <a:ext cx="10947421" cy="2525577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framework to discuss material response:</a:t>
            </a:r>
          </a:p>
          <a:p>
            <a:pPr lvl="2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Avoid making weak analogies to pseudo, imaginary materials (“nonlinear”), which is grossly inaccurate</a:t>
            </a:r>
          </a:p>
          <a:p>
            <a:pPr lvl="2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Qualitative terms (“nonlinear”, “soft”, “weak”, etc.) are meaningless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4005655"/>
            <a:ext cx="1583684" cy="21595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8571" y="4005655"/>
            <a:ext cx="8382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“Nonlinear”</a:t>
            </a:r>
          </a:p>
          <a:p>
            <a:pPr lvl="1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- Not a straight line</a:t>
            </a:r>
          </a:p>
          <a:p>
            <a:pPr lvl="1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- I don’t know what it is, and you don’t know too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John Doyle, Professor of Control and Dynamical Systems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Electrical Engineering, and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BioEngineering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Caltech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0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132114"/>
            <a:ext cx="10947421" cy="501424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test used for probing stress-strain response in: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homogeneous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stress-state for elemental response (before failure)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the only possible stress-state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3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82"/>
          <a:stretch/>
        </p:blipFill>
        <p:spPr>
          <a:xfrm>
            <a:off x="524123" y="1254125"/>
            <a:ext cx="5660777" cy="49339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6887407" y="3335338"/>
            <a:ext cx="102146" cy="1142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0000" y="4356100"/>
            <a:ext cx="4940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Micro-structural changes (dislocations) during necking, resulting in an inhomogeneous stress state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Post-peak test data are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supposed to be used as input into a FE model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63" y="1246200"/>
            <a:ext cx="3117287" cy="3024035"/>
          </a:xfrm>
          <a:prstGeom prst="rect">
            <a:avLst/>
          </a:prstGeom>
        </p:spPr>
      </p:pic>
      <p:sp>
        <p:nvSpPr>
          <p:cNvPr id="17" name="Freeform: Shape 16"/>
          <p:cNvSpPr/>
          <p:nvPr/>
        </p:nvSpPr>
        <p:spPr>
          <a:xfrm>
            <a:off x="5689600" y="2857500"/>
            <a:ext cx="1854200" cy="1168400"/>
          </a:xfrm>
          <a:custGeom>
            <a:avLst/>
            <a:gdLst>
              <a:gd name="connsiteX0" fmla="*/ 0 w 1854200"/>
              <a:gd name="connsiteY0" fmla="*/ 0 h 1168400"/>
              <a:gd name="connsiteX1" fmla="*/ 1016000 w 1854200"/>
              <a:gd name="connsiteY1" fmla="*/ 330200 h 1168400"/>
              <a:gd name="connsiteX2" fmla="*/ 1663700 w 1854200"/>
              <a:gd name="connsiteY2" fmla="*/ 876300 h 1168400"/>
              <a:gd name="connsiteX3" fmla="*/ 1854200 w 1854200"/>
              <a:gd name="connsiteY3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168400">
                <a:moveTo>
                  <a:pt x="0" y="0"/>
                </a:moveTo>
                <a:cubicBezTo>
                  <a:pt x="369358" y="92075"/>
                  <a:pt x="738717" y="184150"/>
                  <a:pt x="1016000" y="330200"/>
                </a:cubicBezTo>
                <a:cubicBezTo>
                  <a:pt x="1293283" y="476250"/>
                  <a:pt x="1524000" y="736600"/>
                  <a:pt x="1663700" y="876300"/>
                </a:cubicBezTo>
                <a:cubicBezTo>
                  <a:pt x="1803400" y="1016000"/>
                  <a:pt x="1828800" y="1092200"/>
                  <a:pt x="1854200" y="116840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33168" y="25114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77063" y="27006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97763" y="29800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3948" y="35283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1526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40606"/>
            <a:ext cx="10947421" cy="49057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Principal stresses are: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Vertical stress         (varying)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Lateral stress                      (zero for uniaxial tests)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54" y="1866201"/>
            <a:ext cx="451167" cy="301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54" y="2394036"/>
            <a:ext cx="1640053" cy="29264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156980" y="3121350"/>
            <a:ext cx="3365512" cy="3423405"/>
            <a:chOff x="4189175" y="2961693"/>
            <a:chExt cx="3365512" cy="34234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3" t="15532" r="26525"/>
            <a:stretch/>
          </p:blipFill>
          <p:spPr>
            <a:xfrm>
              <a:off x="4526645" y="3225763"/>
              <a:ext cx="2679701" cy="315933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175" y="5670041"/>
              <a:ext cx="381434" cy="2560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583" y="5701137"/>
              <a:ext cx="392104" cy="2560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6407" y="2961693"/>
              <a:ext cx="394771" cy="26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70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31900"/>
            <a:ext cx="10947421" cy="49144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compression (TXC)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9886" y="1171309"/>
            <a:ext cx="4412343" cy="572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9" y="2375057"/>
            <a:ext cx="3769541" cy="2615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46598" y="5072909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Initial confinement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3" y="4398483"/>
            <a:ext cx="1224324" cy="360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81" y="4371269"/>
            <a:ext cx="1224324" cy="3600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13" y="2402377"/>
            <a:ext cx="1224324" cy="3680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23" y="2375057"/>
            <a:ext cx="3769541" cy="2615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89662" y="5072909"/>
            <a:ext cx="26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Triaxial Shearing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7" y="4398483"/>
            <a:ext cx="1224324" cy="3600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7" y="4385783"/>
            <a:ext cx="1224324" cy="360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77" y="2402377"/>
            <a:ext cx="1224324" cy="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31900"/>
            <a:ext cx="10947421" cy="49144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extension (TXC) (think “squeezing”)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9" y="2375057"/>
            <a:ext cx="3769541" cy="2615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46598" y="5072909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Initial confinement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3" y="4398483"/>
            <a:ext cx="1224324" cy="360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81" y="4371269"/>
            <a:ext cx="1224324" cy="3600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13" y="2402377"/>
            <a:ext cx="1224324" cy="3680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23" y="2375057"/>
            <a:ext cx="3769541" cy="2615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89662" y="5072909"/>
            <a:ext cx="26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Triaxial Shearing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7" y="4398484"/>
            <a:ext cx="1224324" cy="360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7" y="4385784"/>
            <a:ext cx="1224324" cy="360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77" y="2402377"/>
            <a:ext cx="1224324" cy="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31900"/>
            <a:ext cx="10947421" cy="49144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Uniaxial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52" y="2381328"/>
            <a:ext cx="3769541" cy="261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17" y="4404755"/>
            <a:ext cx="1229659" cy="360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75" y="4377541"/>
            <a:ext cx="1229659" cy="360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07" y="2365106"/>
            <a:ext cx="1229659" cy="41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06500"/>
            <a:ext cx="10947421" cy="49398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 stress (stress difference)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Pressure (mean stress)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76" y="2040273"/>
            <a:ext cx="2490564" cy="3200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76" y="3477009"/>
            <a:ext cx="7968586" cy="10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Training?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staff so that they can perform and use FE more effectively and intelligently, not just being “node pushers”.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Level 0 “Innovation” – focus on the fundamentals; it helps a long way.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7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181100"/>
            <a:ext cx="10947421" cy="49652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73" y="2397602"/>
            <a:ext cx="4707912" cy="9815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73" y="3799486"/>
            <a:ext cx="6158963" cy="1592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75" y="2792126"/>
            <a:ext cx="2437845" cy="17051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7968" y="2336800"/>
            <a:ext cx="3397632" cy="2654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Material Models at SGH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models: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 plasticity (e.g., von Mises plasticity)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 (e.g., Concrete Damage Model)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Soil, granular media (e.g., Drucker-Prager, Mohr-Coulomb)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Rate-independent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Elastic-plastic materials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Quasi-static applications and monotonic loading (models are derived from tests)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dynamics, ask others</a:t>
            </a:r>
          </a:p>
        </p:txBody>
      </p:sp>
    </p:spTree>
    <p:extLst>
      <p:ext uri="{BB962C8B-B14F-4D97-AF65-F5344CB8AC3E}">
        <p14:creationId xmlns:p14="http://schemas.microsoft.com/office/powerpoint/2010/main" val="96760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</p:spTree>
    <p:extLst>
      <p:ext uri="{BB962C8B-B14F-4D97-AF65-F5344CB8AC3E}">
        <p14:creationId xmlns:p14="http://schemas.microsoft.com/office/powerpoint/2010/main" val="127748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(linear) hardening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9" y="2341080"/>
            <a:ext cx="3231332" cy="57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9" y="4015517"/>
            <a:ext cx="4237312" cy="5731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8731" y="520287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Hardening modulus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5077" y="4003629"/>
            <a:ext cx="440147" cy="430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724984" y="4434392"/>
            <a:ext cx="336131" cy="797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9081" y="545251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yield stress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24712" y="4049796"/>
            <a:ext cx="752966" cy="584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399860" y="4649031"/>
            <a:ext cx="0" cy="848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89" y="3172409"/>
            <a:ext cx="2590765" cy="2023749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746476" y="3045200"/>
            <a:ext cx="3739508" cy="2263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79377" y="2416129"/>
            <a:ext cx="440147" cy="430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350085" y="1726826"/>
            <a:ext cx="2020553" cy="6882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0638" y="1510897"/>
            <a:ext cx="576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depends on only shear; no pressure-dependency</a:t>
            </a:r>
          </a:p>
        </p:txBody>
      </p:sp>
    </p:spTree>
    <p:extLst>
      <p:ext uri="{BB962C8B-B14F-4D97-AF65-F5344CB8AC3E}">
        <p14:creationId xmlns:p14="http://schemas.microsoft.com/office/powerpoint/2010/main" val="10962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098958"/>
            <a:ext cx="10947421" cy="5047399"/>
          </a:xfrm>
        </p:spPr>
        <p:txBody>
          <a:bodyPr>
            <a:normAutofit lnSpcReduction="1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Uniaxial stress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Pressure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Deviatoric stress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 stress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material is yielding,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29" y="1204777"/>
            <a:ext cx="2212494" cy="10425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70" y="3035196"/>
            <a:ext cx="4857856" cy="1023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98" y="2344379"/>
            <a:ext cx="2802725" cy="5937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23" y="4183524"/>
            <a:ext cx="4724106" cy="680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276" y="5380997"/>
            <a:ext cx="2892765" cy="2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example (Lesson 5 on GitHub)</a:t>
            </a:r>
          </a:p>
          <a:p>
            <a:r>
              <a:rPr lang="en-US" dirty="0"/>
              <a:t>Loading protocol: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9" y="2883057"/>
            <a:ext cx="3769541" cy="261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6598" y="5580909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Initial confinement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3" y="4906483"/>
            <a:ext cx="1224324" cy="3600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23" y="4893783"/>
            <a:ext cx="1224324" cy="360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13" y="2910377"/>
            <a:ext cx="1224324" cy="368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23" y="2883057"/>
            <a:ext cx="3769541" cy="2615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589662" y="5580909"/>
            <a:ext cx="26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Triaxial Shearing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7" y="4906483"/>
            <a:ext cx="1224324" cy="3600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7" y="4893783"/>
            <a:ext cx="1224324" cy="3600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77" y="2910377"/>
            <a:ext cx="1224324" cy="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8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Drucker-Prager</a:t>
            </a:r>
          </a:p>
        </p:txBody>
      </p:sp>
    </p:spTree>
    <p:extLst>
      <p:ext uri="{BB962C8B-B14F-4D97-AF65-F5344CB8AC3E}">
        <p14:creationId xmlns:p14="http://schemas.microsoft.com/office/powerpoint/2010/main" val="3840627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Drucker-Prager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Prototypical “granular” or “soil” model. Simplest pressure-dependent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2527614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136414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18703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Abaqus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 Materials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https://github.com/kengwitSGH/AbaqusTraining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Currently, we have 5 tutorials. Will develop more as time goes.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(this presentation)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(in development)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way to migrate to SGH internal server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4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913" t="2221" r="27500" b="9074"/>
          <a:stretch/>
        </p:blipFill>
        <p:spPr>
          <a:xfrm>
            <a:off x="381000" y="1206500"/>
            <a:ext cx="5660539" cy="5475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4459" y="2516697"/>
            <a:ext cx="687897" cy="1174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7127" y="247464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Folders containing tutorial and associated input files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1862356" y="2659310"/>
            <a:ext cx="3984771" cy="444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4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99" t="5505" r="29335" b="5932"/>
          <a:stretch/>
        </p:blipFill>
        <p:spPr>
          <a:xfrm>
            <a:off x="616402" y="1001865"/>
            <a:ext cx="5405860" cy="54662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0580" y="2534642"/>
            <a:ext cx="1698238" cy="1324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13250" y="249258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information 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3338818" y="2677255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33589" y="3903444"/>
            <a:ext cx="1698238" cy="1700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06259" y="40813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Lesson content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31827" y="4266003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1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251" t="5741" r="29558" b="4074"/>
          <a:stretch/>
        </p:blipFill>
        <p:spPr>
          <a:xfrm>
            <a:off x="617188" y="1103950"/>
            <a:ext cx="5429278" cy="5598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2951" y="1285562"/>
            <a:ext cx="4253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Small examples (single to a few elements) to test features commonly used at SGH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055" t="5627" r="29404" b="4832"/>
          <a:stretch/>
        </p:blipFill>
        <p:spPr>
          <a:xfrm>
            <a:off x="764972" y="1132514"/>
            <a:ext cx="5436035" cy="55266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727894"/>
            <a:ext cx="4607820" cy="993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324994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checking or verification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451719"/>
            <a:ext cx="622300" cy="772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250" t="6111" r="28333" b="12223"/>
          <a:stretch/>
        </p:blipFill>
        <p:spPr>
          <a:xfrm>
            <a:off x="469900" y="1090765"/>
            <a:ext cx="6146800" cy="5600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390900"/>
            <a:ext cx="4607820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28646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114724"/>
            <a:ext cx="622300" cy="67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40580" y="4378022"/>
            <a:ext cx="4607820" cy="128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0700" y="385180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notes</a:t>
            </a:r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 flipH="1">
            <a:off x="6248400" y="4101847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40580" y="5814909"/>
            <a:ext cx="4607820" cy="572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0700" y="500359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Links to comments (on Milo)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248400" y="5253636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9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Today’s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training – perform single element tests to test material response under triaxial stress states.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4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&gt;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&gt;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&gt; 5&#10;\end{equation*}&#10;&#10;&#10;\end{document}"/>
  <p:tag name="IGUANATEXSIZE" val="40"/>
  <p:tag name="IGUANATEXCURSOR" val="9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5.7983"/>
  <p:tag name="LATEXADDIN" val="\documentclass{article}&#10;\usepackage{amsmath}&#10;\pagestyle{empty}&#10;\begin{document}&#10;&#10;\begin{equation*}&#10;\sigma_1 = 0&#10;\end{equation*}&#10;&#10;&#10;\end{document}"/>
  <p:tag name="IGUANATEXSIZE" val="40"/>
  <p:tag name="IGUANATEXCURSOR" val="111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5.7983"/>
  <p:tag name="LATEXADDIN" val="\documentclass{article}&#10;\usepackage{amsmath}&#10;\pagestyle{empty}&#10;\begin{document}&#10;&#10;\begin{equation*}&#10;\sigma_2 = 0&#10;\end{equation*}&#10;&#10;&#10;\end{document}"/>
  <p:tag name="IGUANATEXSIZE" val="40"/>
  <p:tag name="IGUANATEXCURSOR" val="111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403.5563"/>
  <p:tag name="LATEXADDIN" val="\documentclass{article}&#10;\usepackage{amsmath}&#10;\pagestyle{empty}&#10;\begin{document}&#10;&#10;\begin{equation*}&#10;\sigma_1 = \sigma_2&#10;\end{equation*}&#10;&#10;&#10;\end{document}"/>
  <p:tag name="IGUANATEXSIZE" val="4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345.7983"/>
  <p:tag name="LATEXADDIN" val="\documentclass{article}&#10;\usepackage{amsmath}&#10;\pagestyle{empty}&#10;\begin{document}&#10;&#10;\begin{equation*}&#10;\sigma_3 \ne 0&#10;\end{equation*}&#10;&#10;&#10;\end{document}"/>
  <p:tag name="IGUANATEXSIZE" val="40"/>
  <p:tag name="IGUANATEXCURSOR" val="113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6102"/>
  <p:tag name="ORIGINALWIDTH" val="612.8355"/>
  <p:tag name="LATEXADDIN" val="\documentclass{article}&#10;\usepackage{amsmath}&#10;\pagestyle{empty}&#10;\begin{document}&#10;&#10;\begin{equation*}&#10;q = \sigma_3 - \sigma_1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0356"/>
  <p:tag name="ORIGINALWIDTH" val="1960.774"/>
  <p:tag name="LATEXADDIN" val="\documentclass{article}&#10;\usepackage{amsmath}&#10;\pagestyle{empty}&#10;\begin{document}&#10;&#10;\begin{equation*}&#10;p = \frac{1}{3}\left(\sigma_1 + \sigma_2 + \sigma_3\right) = \frac{1}{3}\left(2\sigma_1 + \sigma_3\right)&#10;\end{equation*}&#10;&#10;&#10;\end{document}"/>
  <p:tag name="IGUANATEXSIZE" val="40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0385"/>
  <p:tag name="ORIGINALWIDTH" val="1323.935"/>
  <p:tag name="LATEXADDIN" val="\documentclass{article}&#10;\usepackage{amsmath}&#10;\pagestyle{empty}&#10;\begin{document}&#10;&#10;\begin{equation*}&#10;\Delta q = \Delta\sigma_3 - \underbrace{\Delta\sigma_1 }_{=0} = \Delta\sigma_3&#10;\end{equation*}&#10;&#10;&#10;\end{document}"/>
  <p:tag name="IGUANATEXSIZE" val="40"/>
  <p:tag name="IGUANATEXCURSOR" val="17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1731.992"/>
  <p:tag name="LATEXADDIN" val="\documentclass{article}&#10;\usepackage{amsmath}&#10;\pagestyle{empty}&#10;\begin{document}&#10;&#10;\begin{equation*}&#10;\Delta p = \frac{1}{3}\left(2\underbrace{\Delta\sigma_1}_{=0} + \Delta\sigma_3\right) =  \frac{\Delta\sigma_3}{3}&#10;\end{equation*}&#10;&#10;&#10;\end{document}"/>
  <p:tag name="IGUANATEXSIZE" val="40"/>
  <p:tag name="IGUANATEXCURSOR" val="20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895"/>
  <p:tag name="ORIGINALWIDTH" val="404.3065"/>
  <p:tag name="LATEXADDIN" val="\documentclass{article}&#10;\usepackage{amsmath}&#10;\pagestyle{empty}&#10;\begin{document}&#10;&#10;\begin{equation*}&#10;\frac{\Delta q}{\Delta p} = 3&#10;\end{equation*}&#10;&#10;&#10;\end{document}"/>
  <p:tag name="IGUANATEXSIZE" val="4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0197"/>
  <p:tag name="ORIGINALWIDTH" val="795.111"/>
  <p:tag name="LATEXADDIN" val="\documentclass{article}&#10;\usepackage{amsmath}&#10;\pagestyle{empty}&#10;\begin{document}&#10;&#10;\begin{equation*}&#10;F = q - \sigma_y(\epsilon_p^s)&#10;\end{equation*}&#10;&#10;&#10;\end{document}"/>
  <p:tag name="IGUANATEXSIZE" val="40"/>
  <p:tag name="IGUANATEXCURSOR" val="12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0197"/>
  <p:tag name="ORIGINALWIDTH" val="1042.646"/>
  <p:tag name="LATEXADDIN" val="\documentclass{article}&#10;\usepackage{amsmath}&#10;\pagestyle{empty}&#10;\begin{document}&#10;&#10;\begin{equation*}&#10;\sigma_y(\epsilon_p^s) = \sigma_{y0} + H\epsilon_p^s&#10;\end{equation*}&#10;&#10;&#10;\end{document}"/>
  <p:tag name="IGUANATEXSIZE" val="40"/>
  <p:tag name="IGUANATEXCURSOR" val="15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3.3203"/>
  <p:tag name="ORIGINALWIDTH" val="644.3399"/>
  <p:tag name="LATEXADDIN" val="\documentclass{article}&#10;\usepackage{amsmath}&#10;\pagestyle{empty}&#10;\begin{document}&#10;&#10;\begin{align*}&#10;&amp;\text{*PLASTIC}\\&#10;&amp;\sigma_{y0},0.0\\&#10;&amp;\sigma_{y0}+H,1.0&#10;\end{align*}&#10;&#10;&#10;\end{document}"/>
  <p:tag name="IGUANATEXSIZE" val="24"/>
  <p:tag name="IGUANATEXCURSOR" val="14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950.3826"/>
  <p:tag name="LATEXADDIN" val="\documentclass{article}&#10;\usepackage{amsmath}&#10;\pagestyle{empty}&#10;\begin{document}&#10;&#10;\begin{equation*}&#10;\boldsymbol{\sigma}=&#10;\left[&#10;\begin{array}{ccc}&#10;\sigma &amp; 0 &amp; 0\\&#10;0 &amp; 0 &amp; 0\\&#10;0 &amp; 0 &amp; 0&#10;\end{array}&#10;\right]&#10;\end{equation*}&#10;&#10;&#10;\end{document}"/>
  <p:tag name="IGUANATEXSIZE" val="40"/>
  <p:tag name="IGUANATEXCURSOR" val="11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107.265"/>
  <p:tag name="LATEXADDIN" val="\documentclass{article}&#10;\usepackage{amsmath}&#10;\pagestyle{empty}&#10;\begin{document}&#10;&#10;\begin{equation*}&#10;\sigma_1&#10;\end{equation*}&#10;&#10;&#10;\end{document}"/>
  <p:tag name="IGUANATEXSIZE" val="40"/>
  <p:tag name="IGUANATEXCURSOR" val="108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2125.047"/>
  <p:tag name="LATEXADDIN" val="\documentclass{article}&#10;\usepackage{amsmath}&#10;\pagestyle{empty}&#10;\begin{document}&#10;&#10;\begin{equation*}&#10;\boldsymbol{s}=\boldsymbol{\sigma}-p\boldsymbol{I}=&#10;\left[&#10;\begin{array}{ccc}&#10;2\sigma/3 &amp; 0 &amp; 0\\&#10;0 &amp; -\sigma/3 &amp; 0\\&#10;0 &amp; 0 &amp; -\sigma/3&#10;\end{array}&#10;\right]&#10;\end{equation*}&#10;&#10;&#10;\end{document}"/>
  <p:tag name="IGUANATEXSIZE" val="4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0356"/>
  <p:tag name="ORIGINALWIDTH" val="1203.918"/>
  <p:tag name="LATEXADDIN" val="\documentclass{article}&#10;\usepackage{amsmath}&#10;\pagestyle{empty}&#10;\begin{document}&#10;&#10;\begin{equation*}&#10;p = \frac{1}{3}\left(\sigma + 0 + 0\right) = \frac{\sigma}{3}&#10;\end{equation*}&#10;&#10;&#10;\end{document}"/>
  <p:tag name="IGUANATEXSIZE" val="40"/>
  <p:tag name="IGUANATEXCURSOR" val="15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7916"/>
  <p:tag name="ORIGINALWIDTH" val="2066.538"/>
  <p:tag name="LATEXADDIN" val="\documentclass{article}&#10;\usepackage{amsmath}&#10;\pagestyle{empty}&#10;\begin{document}&#10;&#10;\begin{equation*}&#10;q=\sqrt{3J_2}=\sqrt{\frac{3}{2}\left(s_{11}^2+s_{22}^2+s_{33}^2\right)}=\sigma&#10;\end{equation*}&#10;&#10;&#10;\end{document}"/>
  <p:tag name="IGUANATEXSIZE" val="40"/>
  <p:tag name="IGUANATEXCURSOR" val="17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265.427"/>
  <p:tag name="LATEXADDIN" val="\documentclass{article}&#10;\usepackage{amsmath}&#10;\pagestyle{empty}&#10;\begin{document}&#10;&#10;\begin{equation*}&#10;q=\sigma \rightarrow F=q-\sigma=0&#10;\end{equation*}&#10;&#10;&#10;\end{document}"/>
  <p:tag name="IGUANATEXSIZE" val="4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&gt;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110.2654"/>
  <p:tag name="LATEXADDIN" val="\documentclass{article}&#10;\usepackage{amsmath}&#10;\pagestyle{empty}&#10;\begin{document}&#10;&#10;\begin{equation*}&#10;\sigma_2&#10;\end{equation*}&#10;&#10;&#10;\end{document}"/>
  <p:tag name="IGUANATEXSIZE" val="40"/>
  <p:tag name="IGUANATEXCURSOR" val="108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08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ulus Cover Template.pptx" id="{CFDC562B-6E0B-46D9-B8F0-0558686D866B}" vid="{F9EF648B-AE41-4E8D-9E39-522991BCCB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Oculus Cover Template</Template>
  <TotalTime>149</TotalTime>
  <Words>652</Words>
  <Application>Microsoft Office PowerPoint</Application>
  <PresentationFormat>Widescreen</PresentationFormat>
  <Paragraphs>187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Office Theme</vt:lpstr>
      <vt:lpstr>PowerPoint Presentation</vt:lpstr>
      <vt:lpstr>Why Training?</vt:lpstr>
      <vt:lpstr>Abaqus Training Materials</vt:lpstr>
      <vt:lpstr>Elementary Tutorials on GitHub</vt:lpstr>
      <vt:lpstr>Elementary Tutorials on GitHub (cont’d)</vt:lpstr>
      <vt:lpstr>Elementary Tutorials on GitHub (cont’d)</vt:lpstr>
      <vt:lpstr>Elementary Tutorials on GitHub (cont’d)</vt:lpstr>
      <vt:lpstr>Elementary Tutorials on GitHub (cont’d)</vt:lpstr>
      <vt:lpstr>Goal of Today’s Training</vt:lpstr>
      <vt:lpstr>Performing elemental tests</vt:lpstr>
      <vt:lpstr>Performing elemental tests</vt:lpstr>
      <vt:lpstr>Performing elemental tests</vt:lpstr>
      <vt:lpstr>Triaxial stress state</vt:lpstr>
      <vt:lpstr>Side</vt:lpstr>
      <vt:lpstr>Triaxial stress state (cont’d)</vt:lpstr>
      <vt:lpstr>Triaxial stress state (cont’d)</vt:lpstr>
      <vt:lpstr>Triaxial stress state (cont’d)</vt:lpstr>
      <vt:lpstr>Triaxial stress state (cont’d)</vt:lpstr>
      <vt:lpstr>Triaxial stress state (cont’d)</vt:lpstr>
      <vt:lpstr>Triaxial stress state (cont’d)</vt:lpstr>
      <vt:lpstr>Commonly Used Material Models at SGH</vt:lpstr>
      <vt:lpstr>Metal Plasticity</vt:lpstr>
      <vt:lpstr>Metal Plasticity</vt:lpstr>
      <vt:lpstr>Metal Plasticity</vt:lpstr>
      <vt:lpstr>Metal Plasticity</vt:lpstr>
      <vt:lpstr>Drucker-Prager</vt:lpstr>
      <vt:lpstr>Drucker-Prager</vt:lpstr>
      <vt:lpstr>Concrete</vt:lpstr>
      <vt:lpstr>Concrete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Keng-Wit Lim</dc:creator>
  <cp:lastModifiedBy>Keng-Wit Lim</cp:lastModifiedBy>
  <cp:revision>86</cp:revision>
  <dcterms:created xsi:type="dcterms:W3CDTF">2019-06-05T19:37:09Z</dcterms:created>
  <dcterms:modified xsi:type="dcterms:W3CDTF">2019-06-06T23:00:57Z</dcterms:modified>
</cp:coreProperties>
</file>