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Lato" panose="020B0604020202020204" charset="0"/>
      <p:regular r:id="rId21"/>
      <p:bold r:id="rId22"/>
      <p:italic r:id="rId23"/>
      <p:boldItalic r:id="rId24"/>
    </p:embeddedFont>
    <p:embeddedFont>
      <p:font typeface="Nuni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4D0DA5-4955-467F-9770-1AD541586232}">
  <a:tblStyle styleId="{E74D0DA5-4955-467F-9770-1AD54158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2e19b250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2e19b250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2e8ada62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2e8ada62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2e8ada62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2e8ada62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2e19b250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2e19b25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2e19b250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2e19b250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2e19b25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2e19b25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2e19b250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2e19b25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2e19b250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2e19b250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2e19b250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2e19b250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2e19b25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2e19b25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2e19b250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2e19b250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2e8dd5ba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2e8dd5b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2e19b250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2e19b25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20317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25" y="364875"/>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25" y="12645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725" y="12645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Homework 5 </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Anh Nguyen, Bryan Strohmeyer, Santiago Ospina, Seth LeMar, and Stephen Peterson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Nets</a:t>
            </a:r>
            <a:endParaRPr/>
          </a:p>
        </p:txBody>
      </p:sp>
      <p:sp>
        <p:nvSpPr>
          <p:cNvPr id="194" name="Google Shape;194;p22"/>
          <p:cNvSpPr txBox="1">
            <a:spLocks noGrp="1"/>
          </p:cNvSpPr>
          <p:nvPr>
            <p:ph type="body" idx="1"/>
          </p:nvPr>
        </p:nvSpPr>
        <p:spPr>
          <a:xfrm>
            <a:off x="819150" y="12031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latin typeface="Lato"/>
                <a:ea typeface="Lato"/>
                <a:cs typeface="Lato"/>
                <a:sym typeface="Lato"/>
              </a:rPr>
              <a:t>Neural net with 1 hidden layer and 3 nodes</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1600"/>
              </a:spcAft>
              <a:buNone/>
            </a:pPr>
            <a:endParaRPr sz="1000">
              <a:solidFill>
                <a:srgbClr val="333333"/>
              </a:solidFill>
              <a:highlight>
                <a:srgbClr val="FFFFFF"/>
              </a:highlight>
              <a:latin typeface="Lato"/>
              <a:ea typeface="Lato"/>
              <a:cs typeface="Lato"/>
              <a:sym typeface="Lato"/>
            </a:endParaRPr>
          </a:p>
        </p:txBody>
      </p:sp>
      <p:pic>
        <p:nvPicPr>
          <p:cNvPr id="195" name="Google Shape;195;p22"/>
          <p:cNvPicPr preferRelativeResize="0"/>
          <p:nvPr/>
        </p:nvPicPr>
        <p:blipFill>
          <a:blip r:embed="rId3">
            <a:alphaModFix/>
          </a:blip>
          <a:stretch>
            <a:fillRect/>
          </a:stretch>
        </p:blipFill>
        <p:spPr>
          <a:xfrm>
            <a:off x="0" y="1557250"/>
            <a:ext cx="6405450" cy="3544351"/>
          </a:xfrm>
          <a:prstGeom prst="rect">
            <a:avLst/>
          </a:prstGeom>
          <a:noFill/>
          <a:ln>
            <a:noFill/>
          </a:ln>
        </p:spPr>
      </p:pic>
      <p:pic>
        <p:nvPicPr>
          <p:cNvPr id="196" name="Google Shape;196;p22"/>
          <p:cNvPicPr preferRelativeResize="0"/>
          <p:nvPr/>
        </p:nvPicPr>
        <p:blipFill>
          <a:blip r:embed="rId4">
            <a:alphaModFix/>
          </a:blip>
          <a:stretch>
            <a:fillRect/>
          </a:stretch>
        </p:blipFill>
        <p:spPr>
          <a:xfrm>
            <a:off x="5559000" y="1429425"/>
            <a:ext cx="3838825" cy="337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Nets</a:t>
            </a:r>
            <a:endParaRPr/>
          </a:p>
        </p:txBody>
      </p:sp>
      <p:sp>
        <p:nvSpPr>
          <p:cNvPr id="202" name="Google Shape;202;p23"/>
          <p:cNvSpPr txBox="1">
            <a:spLocks noGrp="1"/>
          </p:cNvSpPr>
          <p:nvPr>
            <p:ph type="body" idx="1"/>
          </p:nvPr>
        </p:nvSpPr>
        <p:spPr>
          <a:xfrm>
            <a:off x="819150" y="12031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 with 1 hidden layer and 8 nodes   (Somewhat illegible)...  Confusion Matrix wouldn’t work</a:t>
            </a:r>
            <a:endParaRPr/>
          </a:p>
          <a:p>
            <a:pPr marL="0" lvl="0" indent="0" algn="l" rtl="0">
              <a:spcBef>
                <a:spcPts val="1600"/>
              </a:spcBef>
              <a:spcAft>
                <a:spcPts val="1600"/>
              </a:spcAft>
              <a:buNone/>
            </a:pPr>
            <a:endParaRPr/>
          </a:p>
        </p:txBody>
      </p:sp>
      <p:pic>
        <p:nvPicPr>
          <p:cNvPr id="203" name="Google Shape;203;p23"/>
          <p:cNvPicPr preferRelativeResize="0"/>
          <p:nvPr/>
        </p:nvPicPr>
        <p:blipFill>
          <a:blip r:embed="rId3">
            <a:alphaModFix/>
          </a:blip>
          <a:stretch>
            <a:fillRect/>
          </a:stretch>
        </p:blipFill>
        <p:spPr>
          <a:xfrm>
            <a:off x="0" y="1560625"/>
            <a:ext cx="6399324" cy="354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Nets</a:t>
            </a:r>
            <a:endParaRPr/>
          </a:p>
        </p:txBody>
      </p:sp>
      <p:sp>
        <p:nvSpPr>
          <p:cNvPr id="209" name="Google Shape;209;p24"/>
          <p:cNvSpPr txBox="1">
            <a:spLocks noGrp="1"/>
          </p:cNvSpPr>
          <p:nvPr>
            <p:ph type="body" idx="1"/>
          </p:nvPr>
        </p:nvSpPr>
        <p:spPr>
          <a:xfrm>
            <a:off x="819150" y="11630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Neural net with 2 hidden layers and 3 nodes in each</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10" name="Google Shape;210;p24"/>
          <p:cNvPicPr preferRelativeResize="0"/>
          <p:nvPr/>
        </p:nvPicPr>
        <p:blipFill>
          <a:blip r:embed="rId3">
            <a:alphaModFix/>
          </a:blip>
          <a:stretch>
            <a:fillRect/>
          </a:stretch>
        </p:blipFill>
        <p:spPr>
          <a:xfrm>
            <a:off x="0" y="1506425"/>
            <a:ext cx="6573000" cy="3637075"/>
          </a:xfrm>
          <a:prstGeom prst="rect">
            <a:avLst/>
          </a:prstGeom>
          <a:noFill/>
          <a:ln>
            <a:noFill/>
          </a:ln>
        </p:spPr>
      </p:pic>
      <p:pic>
        <p:nvPicPr>
          <p:cNvPr id="211" name="Google Shape;211;p24"/>
          <p:cNvPicPr preferRelativeResize="0"/>
          <p:nvPr/>
        </p:nvPicPr>
        <p:blipFill>
          <a:blip r:embed="rId4">
            <a:alphaModFix/>
          </a:blip>
          <a:stretch>
            <a:fillRect/>
          </a:stretch>
        </p:blipFill>
        <p:spPr>
          <a:xfrm>
            <a:off x="5829050" y="1064113"/>
            <a:ext cx="3390900" cy="393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Table</a:t>
            </a:r>
            <a:endParaRPr/>
          </a:p>
        </p:txBody>
      </p:sp>
      <p:sp>
        <p:nvSpPr>
          <p:cNvPr id="217" name="Google Shape;217;p25"/>
          <p:cNvSpPr txBox="1">
            <a:spLocks noGrp="1"/>
          </p:cNvSpPr>
          <p:nvPr>
            <p:ph type="body" idx="1"/>
          </p:nvPr>
        </p:nvSpPr>
        <p:spPr>
          <a:xfrm>
            <a:off x="819150" y="12031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333333"/>
                </a:solidFill>
                <a:highlight>
                  <a:srgbClr val="FFFFFF"/>
                </a:highlight>
                <a:latin typeface="Lato"/>
                <a:ea typeface="Lato"/>
                <a:cs typeface="Lato"/>
                <a:sym typeface="Lato"/>
              </a:rPr>
              <a:t>Rubric: Provided a table correctly comparing the performance of the classification trees, random forest, and neural net models</a:t>
            </a:r>
            <a:endParaRPr/>
          </a:p>
        </p:txBody>
      </p:sp>
      <p:graphicFrame>
        <p:nvGraphicFramePr>
          <p:cNvPr id="218" name="Google Shape;218;p25"/>
          <p:cNvGraphicFramePr/>
          <p:nvPr/>
        </p:nvGraphicFramePr>
        <p:xfrm>
          <a:off x="424650" y="1595675"/>
          <a:ext cx="3000000" cy="3000000"/>
        </p:xfrm>
        <a:graphic>
          <a:graphicData uri="http://schemas.openxmlformats.org/drawingml/2006/table">
            <a:tbl>
              <a:tblPr>
                <a:noFill/>
                <a:tableStyleId>{E74D0DA5-4955-467F-9770-1AD541586232}</a:tableStyleId>
              </a:tblPr>
              <a:tblGrid>
                <a:gridCol w="1200200">
                  <a:extLst>
                    <a:ext uri="{9D8B030D-6E8A-4147-A177-3AD203B41FA5}">
                      <a16:colId xmlns:a16="http://schemas.microsoft.com/office/drawing/2014/main" val="20000"/>
                    </a:ext>
                  </a:extLst>
                </a:gridCol>
                <a:gridCol w="1200200">
                  <a:extLst>
                    <a:ext uri="{9D8B030D-6E8A-4147-A177-3AD203B41FA5}">
                      <a16:colId xmlns:a16="http://schemas.microsoft.com/office/drawing/2014/main" val="20001"/>
                    </a:ext>
                  </a:extLst>
                </a:gridCol>
                <a:gridCol w="1200200">
                  <a:extLst>
                    <a:ext uri="{9D8B030D-6E8A-4147-A177-3AD203B41FA5}">
                      <a16:colId xmlns:a16="http://schemas.microsoft.com/office/drawing/2014/main" val="20002"/>
                    </a:ext>
                  </a:extLst>
                </a:gridCol>
                <a:gridCol w="1200200">
                  <a:extLst>
                    <a:ext uri="{9D8B030D-6E8A-4147-A177-3AD203B41FA5}">
                      <a16:colId xmlns:a16="http://schemas.microsoft.com/office/drawing/2014/main" val="20003"/>
                    </a:ext>
                  </a:extLst>
                </a:gridCol>
                <a:gridCol w="1200200">
                  <a:extLst>
                    <a:ext uri="{9D8B030D-6E8A-4147-A177-3AD203B41FA5}">
                      <a16:colId xmlns:a16="http://schemas.microsoft.com/office/drawing/2014/main" val="20004"/>
                    </a:ext>
                  </a:extLst>
                </a:gridCol>
                <a:gridCol w="1200200">
                  <a:extLst>
                    <a:ext uri="{9D8B030D-6E8A-4147-A177-3AD203B41FA5}">
                      <a16:colId xmlns:a16="http://schemas.microsoft.com/office/drawing/2014/main" val="20005"/>
                    </a:ext>
                  </a:extLst>
                </a:gridCol>
                <a:gridCol w="1200200">
                  <a:extLst>
                    <a:ext uri="{9D8B030D-6E8A-4147-A177-3AD203B41FA5}">
                      <a16:colId xmlns:a16="http://schemas.microsoft.com/office/drawing/2014/main" val="20006"/>
                    </a:ext>
                  </a:extLst>
                </a:gridCol>
              </a:tblGrid>
              <a:tr h="530200">
                <a:tc>
                  <a:txBody>
                    <a:bodyPr/>
                    <a:lstStyle/>
                    <a:p>
                      <a:pPr marL="0" lvl="0" indent="0" algn="l" rtl="0">
                        <a:spcBef>
                          <a:spcPts val="0"/>
                        </a:spcBef>
                        <a:spcAft>
                          <a:spcPts val="0"/>
                        </a:spcAft>
                        <a:buNone/>
                      </a:pPr>
                      <a:r>
                        <a:rPr lang="en"/>
                        <a:t>Model Type</a:t>
                      </a:r>
                      <a:endParaRPr/>
                    </a:p>
                  </a:txBody>
                  <a:tcPr marL="91425" marR="91425" marT="91425" marB="91425"/>
                </a:tc>
                <a:tc>
                  <a:txBody>
                    <a:bodyPr/>
                    <a:lstStyle/>
                    <a:p>
                      <a:pPr marL="0" lvl="0" indent="0" algn="l" rtl="0">
                        <a:spcBef>
                          <a:spcPts val="0"/>
                        </a:spcBef>
                        <a:spcAft>
                          <a:spcPts val="0"/>
                        </a:spcAft>
                        <a:buNone/>
                      </a:pPr>
                      <a:r>
                        <a:rPr lang="en"/>
                        <a:t>Full Tree</a:t>
                      </a:r>
                      <a:endParaRPr/>
                    </a:p>
                  </a:txBody>
                  <a:tcPr marL="91425" marR="91425" marT="91425" marB="91425"/>
                </a:tc>
                <a:tc>
                  <a:txBody>
                    <a:bodyPr/>
                    <a:lstStyle/>
                    <a:p>
                      <a:pPr marL="0" lvl="0" indent="0" algn="l" rtl="0">
                        <a:spcBef>
                          <a:spcPts val="0"/>
                        </a:spcBef>
                        <a:spcAft>
                          <a:spcPts val="0"/>
                        </a:spcAft>
                        <a:buNone/>
                      </a:pPr>
                      <a:r>
                        <a:rPr lang="en"/>
                        <a:t>Best Pruned</a:t>
                      </a:r>
                      <a:endParaRPr/>
                    </a:p>
                  </a:txBody>
                  <a:tcPr marL="91425" marR="91425" marT="91425" marB="91425"/>
                </a:tc>
                <a:tc>
                  <a:txBody>
                    <a:bodyPr/>
                    <a:lstStyle/>
                    <a:p>
                      <a:pPr marL="0" lvl="0" indent="0" algn="l" rtl="0">
                        <a:spcBef>
                          <a:spcPts val="0"/>
                        </a:spcBef>
                        <a:spcAft>
                          <a:spcPts val="0"/>
                        </a:spcAft>
                        <a:buNone/>
                      </a:pPr>
                      <a:r>
                        <a:rPr lang="en"/>
                        <a:t>Random Forest</a:t>
                      </a:r>
                      <a:endParaRPr/>
                    </a:p>
                  </a:txBody>
                  <a:tcPr marL="91425" marR="91425" marT="91425" marB="91425"/>
                </a:tc>
                <a:tc>
                  <a:txBody>
                    <a:bodyPr/>
                    <a:lstStyle/>
                    <a:p>
                      <a:pPr marL="0" lvl="0" indent="0" algn="l" rtl="0">
                        <a:spcBef>
                          <a:spcPts val="0"/>
                        </a:spcBef>
                        <a:spcAft>
                          <a:spcPts val="0"/>
                        </a:spcAft>
                        <a:buNone/>
                      </a:pPr>
                      <a:r>
                        <a:rPr lang="en"/>
                        <a:t>Neural Net (1 hidden, 3 nodes)</a:t>
                      </a:r>
                      <a:endParaRPr/>
                    </a:p>
                  </a:txBody>
                  <a:tcPr marL="91425" marR="91425" marT="91425" marB="91425"/>
                </a:tc>
                <a:tc>
                  <a:txBody>
                    <a:bodyPr/>
                    <a:lstStyle/>
                    <a:p>
                      <a:pPr marL="0" lvl="0" indent="0" algn="l" rtl="0">
                        <a:spcBef>
                          <a:spcPts val="0"/>
                        </a:spcBef>
                        <a:spcAft>
                          <a:spcPts val="0"/>
                        </a:spcAft>
                        <a:buNone/>
                      </a:pPr>
                      <a:r>
                        <a:rPr lang="en"/>
                        <a:t>Neural Net (1 hidden, 8 nodes)</a:t>
                      </a:r>
                      <a:endParaRPr/>
                    </a:p>
                  </a:txBody>
                  <a:tcPr marL="91425" marR="91425" marT="91425" marB="91425"/>
                </a:tc>
                <a:tc>
                  <a:txBody>
                    <a:bodyPr/>
                    <a:lstStyle/>
                    <a:p>
                      <a:pPr marL="0" lvl="0" indent="0" algn="l" rtl="0">
                        <a:spcBef>
                          <a:spcPts val="0"/>
                        </a:spcBef>
                        <a:spcAft>
                          <a:spcPts val="0"/>
                        </a:spcAft>
                        <a:buNone/>
                      </a:pPr>
                      <a:r>
                        <a:rPr lang="en"/>
                        <a:t>Neural Net (2 hidden, 3 nodes)</a:t>
                      </a:r>
                      <a:endParaRPr/>
                    </a:p>
                  </a:txBody>
                  <a:tcPr marL="91425" marR="91425" marT="91425" marB="91425"/>
                </a:tc>
                <a:extLst>
                  <a:ext uri="{0D108BD9-81ED-4DB2-BD59-A6C34878D82A}">
                    <a16:rowId xmlns:a16="http://schemas.microsoft.com/office/drawing/2014/main" val="10000"/>
                  </a:ext>
                </a:extLst>
              </a:tr>
              <a:tr h="530200">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84.12%</a:t>
                      </a:r>
                      <a:endParaRPr/>
                    </a:p>
                  </a:txBody>
                  <a:tcPr marL="91425" marR="91425" marT="91425" marB="91425"/>
                </a:tc>
                <a:tc>
                  <a:txBody>
                    <a:bodyPr/>
                    <a:lstStyle/>
                    <a:p>
                      <a:pPr marL="0" lvl="0" indent="0" algn="l" rtl="0">
                        <a:spcBef>
                          <a:spcPts val="0"/>
                        </a:spcBef>
                        <a:spcAft>
                          <a:spcPts val="0"/>
                        </a:spcAft>
                        <a:buNone/>
                      </a:pPr>
                      <a:r>
                        <a:rPr lang="en"/>
                        <a:t>88.63%</a:t>
                      </a:r>
                      <a:endParaRPr/>
                    </a:p>
                  </a:txBody>
                  <a:tcPr marL="91425" marR="91425" marT="91425" marB="91425"/>
                </a:tc>
                <a:tc>
                  <a:txBody>
                    <a:bodyPr/>
                    <a:lstStyle/>
                    <a:p>
                      <a:pPr marL="0" lvl="0" indent="0" algn="l" rtl="0">
                        <a:spcBef>
                          <a:spcPts val="0"/>
                        </a:spcBef>
                        <a:spcAft>
                          <a:spcPts val="0"/>
                        </a:spcAft>
                        <a:buNone/>
                      </a:pPr>
                      <a:r>
                        <a:rPr lang="en"/>
                        <a:t>90.44%</a:t>
                      </a:r>
                      <a:endParaRPr/>
                    </a:p>
                  </a:txBody>
                  <a:tcPr marL="91425" marR="91425" marT="91425" marB="91425"/>
                </a:tc>
                <a:tc>
                  <a:txBody>
                    <a:bodyPr/>
                    <a:lstStyle/>
                    <a:p>
                      <a:pPr marL="0" lvl="0" indent="0" algn="l" rtl="0">
                        <a:spcBef>
                          <a:spcPts val="0"/>
                        </a:spcBef>
                        <a:spcAft>
                          <a:spcPts val="0"/>
                        </a:spcAft>
                        <a:buNone/>
                      </a:pPr>
                      <a:r>
                        <a:rPr lang="en"/>
                        <a:t>79.46%</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c>
                  <a:txBody>
                    <a:bodyPr/>
                    <a:lstStyle/>
                    <a:p>
                      <a:pPr marL="0" lvl="0" indent="0" algn="l" rtl="0">
                        <a:spcBef>
                          <a:spcPts val="0"/>
                        </a:spcBef>
                        <a:spcAft>
                          <a:spcPts val="0"/>
                        </a:spcAft>
                        <a:buNone/>
                      </a:pPr>
                      <a:r>
                        <a:rPr lang="en"/>
                        <a:t>79.46%</a:t>
                      </a:r>
                      <a:endParaRPr/>
                    </a:p>
                  </a:txBody>
                  <a:tcPr marL="91425" marR="91425" marT="91425" marB="91425"/>
                </a:tc>
                <a:extLst>
                  <a:ext uri="{0D108BD9-81ED-4DB2-BD59-A6C34878D82A}">
                    <a16:rowId xmlns:a16="http://schemas.microsoft.com/office/drawing/2014/main" val="10001"/>
                  </a:ext>
                </a:extLst>
              </a:tr>
              <a:tr h="530200">
                <a:tc>
                  <a:txBody>
                    <a:bodyPr/>
                    <a:lstStyle/>
                    <a:p>
                      <a:pPr marL="0" lvl="0" indent="0" algn="l" rtl="0">
                        <a:spcBef>
                          <a:spcPts val="0"/>
                        </a:spcBef>
                        <a:spcAft>
                          <a:spcPts val="0"/>
                        </a:spcAft>
                        <a:buNone/>
                      </a:pPr>
                      <a:r>
                        <a:rPr lang="en"/>
                        <a:t>Specificity</a:t>
                      </a:r>
                      <a:endParaRPr/>
                    </a:p>
                  </a:txBody>
                  <a:tcPr marL="91425" marR="91425" marT="91425" marB="91425"/>
                </a:tc>
                <a:tc>
                  <a:txBody>
                    <a:bodyPr/>
                    <a:lstStyle/>
                    <a:p>
                      <a:pPr marL="0" lvl="0" indent="0" algn="l" rtl="0">
                        <a:spcBef>
                          <a:spcPts val="0"/>
                        </a:spcBef>
                        <a:spcAft>
                          <a:spcPts val="0"/>
                        </a:spcAft>
                        <a:buNone/>
                      </a:pPr>
                      <a:r>
                        <a:rPr lang="en"/>
                        <a:t>89.68%</a:t>
                      </a:r>
                      <a:endParaRPr/>
                    </a:p>
                  </a:txBody>
                  <a:tcPr marL="91425" marR="91425" marT="91425" marB="91425"/>
                </a:tc>
                <a:tc>
                  <a:txBody>
                    <a:bodyPr/>
                    <a:lstStyle/>
                    <a:p>
                      <a:pPr marL="0" lvl="0" indent="0" algn="l" rtl="0">
                        <a:spcBef>
                          <a:spcPts val="0"/>
                        </a:spcBef>
                        <a:spcAft>
                          <a:spcPts val="0"/>
                        </a:spcAft>
                        <a:buNone/>
                      </a:pPr>
                      <a:r>
                        <a:rPr lang="en"/>
                        <a:t>95.67%</a:t>
                      </a:r>
                      <a:endParaRPr/>
                    </a:p>
                  </a:txBody>
                  <a:tcPr marL="91425" marR="91425" marT="91425" marB="91425"/>
                </a:tc>
                <a:tc>
                  <a:txBody>
                    <a:bodyPr/>
                    <a:lstStyle/>
                    <a:p>
                      <a:pPr marL="0" lvl="0" indent="0" algn="l" rtl="0">
                        <a:spcBef>
                          <a:spcPts val="0"/>
                        </a:spcBef>
                        <a:spcAft>
                          <a:spcPts val="0"/>
                        </a:spcAft>
                        <a:buNone/>
                      </a:pPr>
                      <a:r>
                        <a:rPr lang="en"/>
                        <a:t>95.38%</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c>
                  <a:txBody>
                    <a:bodyPr/>
                    <a:lstStyle/>
                    <a:p>
                      <a:pPr marL="0" lvl="0" indent="0" algn="l" rtl="0">
                        <a:spcBef>
                          <a:spcPts val="0"/>
                        </a:spcBef>
                        <a:spcAft>
                          <a:spcPts val="0"/>
                        </a:spcAft>
                        <a:buNone/>
                      </a:pPr>
                      <a:r>
                        <a:rPr lang="en"/>
                        <a:t>100%</a:t>
                      </a:r>
                      <a:endParaRPr/>
                    </a:p>
                  </a:txBody>
                  <a:tcPr marL="91425" marR="91425" marT="91425" marB="91425"/>
                </a:tc>
                <a:extLst>
                  <a:ext uri="{0D108BD9-81ED-4DB2-BD59-A6C34878D82A}">
                    <a16:rowId xmlns:a16="http://schemas.microsoft.com/office/drawing/2014/main" val="10002"/>
                  </a:ext>
                </a:extLst>
              </a:tr>
              <a:tr h="530200">
                <a:tc>
                  <a:txBody>
                    <a:bodyPr/>
                    <a:lstStyle/>
                    <a:p>
                      <a:pPr marL="0" lvl="0" indent="0" algn="l" rtl="0">
                        <a:spcBef>
                          <a:spcPts val="0"/>
                        </a:spcBef>
                        <a:spcAft>
                          <a:spcPts val="0"/>
                        </a:spcAft>
                        <a:buNone/>
                      </a:pPr>
                      <a:r>
                        <a:rPr lang="en"/>
                        <a:t>Sensitivity</a:t>
                      </a:r>
                      <a:endParaRPr/>
                    </a:p>
                  </a:txBody>
                  <a:tcPr marL="91425" marR="91425" marT="91425" marB="91425"/>
                </a:tc>
                <a:tc>
                  <a:txBody>
                    <a:bodyPr/>
                    <a:lstStyle/>
                    <a:p>
                      <a:pPr marL="0" lvl="0" indent="0" algn="l" rtl="0">
                        <a:spcBef>
                          <a:spcPts val="0"/>
                        </a:spcBef>
                        <a:spcAft>
                          <a:spcPts val="0"/>
                        </a:spcAft>
                        <a:buNone/>
                      </a:pPr>
                      <a:r>
                        <a:rPr lang="en"/>
                        <a:t>61.45%</a:t>
                      </a:r>
                      <a:endParaRPr/>
                    </a:p>
                  </a:txBody>
                  <a:tcPr marL="91425" marR="91425" marT="91425" marB="91425"/>
                </a:tc>
                <a:tc>
                  <a:txBody>
                    <a:bodyPr/>
                    <a:lstStyle/>
                    <a:p>
                      <a:pPr marL="0" lvl="0" indent="0" algn="l" rtl="0">
                        <a:spcBef>
                          <a:spcPts val="0"/>
                        </a:spcBef>
                        <a:spcAft>
                          <a:spcPts val="0"/>
                        </a:spcAft>
                        <a:buNone/>
                      </a:pPr>
                      <a:r>
                        <a:rPr lang="en"/>
                        <a:t>59.84%</a:t>
                      </a:r>
                      <a:endParaRPr/>
                    </a:p>
                  </a:txBody>
                  <a:tcPr marL="91425" marR="91425" marT="91425" marB="91425"/>
                </a:tc>
                <a:tc>
                  <a:txBody>
                    <a:bodyPr/>
                    <a:lstStyle/>
                    <a:p>
                      <a:pPr marL="0" lvl="0" indent="0" algn="l" rtl="0">
                        <a:spcBef>
                          <a:spcPts val="0"/>
                        </a:spcBef>
                        <a:spcAft>
                          <a:spcPts val="0"/>
                        </a:spcAft>
                        <a:buNone/>
                      </a:pPr>
                      <a:r>
                        <a:rPr lang="en"/>
                        <a:t>70.28%</a:t>
                      </a:r>
                      <a:endParaRPr/>
                    </a:p>
                  </a:txBody>
                  <a:tcPr marL="91425" marR="91425" marT="91425" marB="91425"/>
                </a:tc>
                <a:tc>
                  <a:txBody>
                    <a:bodyPr/>
                    <a:lstStyle/>
                    <a:p>
                      <a:pPr marL="0" lvl="0" indent="0" algn="l" rtl="0">
                        <a:spcBef>
                          <a:spcPts val="0"/>
                        </a:spcBef>
                        <a:spcAft>
                          <a:spcPts val="0"/>
                        </a:spcAft>
                        <a:buNone/>
                      </a:pPr>
                      <a:r>
                        <a:rPr lang="en"/>
                        <a:t>0.0000</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c>
                  <a:txBody>
                    <a:bodyPr/>
                    <a:lstStyle/>
                    <a:p>
                      <a:pPr marL="0" lvl="0" indent="0" algn="l" rtl="0">
                        <a:spcBef>
                          <a:spcPts val="0"/>
                        </a:spcBef>
                        <a:spcAft>
                          <a:spcPts val="0"/>
                        </a:spcAft>
                        <a:buNone/>
                      </a:pPr>
                      <a:r>
                        <a:rPr lang="en"/>
                        <a:t>0.0000</a:t>
                      </a:r>
                      <a:endParaRPr/>
                    </a:p>
                  </a:txBody>
                  <a:tcPr marL="91425" marR="91425" marT="91425" marB="91425"/>
                </a:tc>
                <a:extLst>
                  <a:ext uri="{0D108BD9-81ED-4DB2-BD59-A6C34878D82A}">
                    <a16:rowId xmlns:a16="http://schemas.microsoft.com/office/drawing/2014/main" val="10003"/>
                  </a:ext>
                </a:extLst>
              </a:tr>
              <a:tr h="530200">
                <a:tc>
                  <a:txBody>
                    <a:bodyPr/>
                    <a:lstStyle/>
                    <a:p>
                      <a:pPr marL="0" lvl="0" indent="0" algn="l" rtl="0">
                        <a:spcBef>
                          <a:spcPts val="0"/>
                        </a:spcBef>
                        <a:spcAft>
                          <a:spcPts val="0"/>
                        </a:spcAft>
                        <a:buNone/>
                      </a:pPr>
                      <a:r>
                        <a:rPr lang="en"/>
                        <a:t>Precision</a:t>
                      </a:r>
                      <a:endParaRPr/>
                    </a:p>
                  </a:txBody>
                  <a:tcPr marL="91425" marR="91425" marT="91425" marB="91425"/>
                </a:tc>
                <a:tc>
                  <a:txBody>
                    <a:bodyPr/>
                    <a:lstStyle/>
                    <a:p>
                      <a:pPr marL="0" lvl="0" indent="0" algn="l" rtl="0">
                        <a:spcBef>
                          <a:spcPts val="0"/>
                        </a:spcBef>
                        <a:spcAft>
                          <a:spcPts val="0"/>
                        </a:spcAft>
                        <a:buNone/>
                      </a:pPr>
                      <a:r>
                        <a:rPr lang="en"/>
                        <a:t>59.3%</a:t>
                      </a:r>
                      <a:endParaRPr/>
                    </a:p>
                  </a:txBody>
                  <a:tcPr marL="91425" marR="91425" marT="91425" marB="91425"/>
                </a:tc>
                <a:tc>
                  <a:txBody>
                    <a:bodyPr/>
                    <a:lstStyle/>
                    <a:p>
                      <a:pPr marL="0" lvl="0" indent="0" algn="l" rtl="0">
                        <a:spcBef>
                          <a:spcPts val="0"/>
                        </a:spcBef>
                        <a:spcAft>
                          <a:spcPts val="0"/>
                        </a:spcAft>
                        <a:buNone/>
                      </a:pPr>
                      <a:r>
                        <a:rPr lang="en"/>
                        <a:t>77.2%</a:t>
                      </a:r>
                      <a:endParaRPr/>
                    </a:p>
                  </a:txBody>
                  <a:tcPr marL="91425" marR="91425" marT="91425" marB="91425"/>
                </a:tc>
                <a:tc>
                  <a:txBody>
                    <a:bodyPr/>
                    <a:lstStyle/>
                    <a:p>
                      <a:pPr marL="0" lvl="0" indent="0" algn="l" rtl="0">
                        <a:spcBef>
                          <a:spcPts val="0"/>
                        </a:spcBef>
                        <a:spcAft>
                          <a:spcPts val="0"/>
                        </a:spcAft>
                        <a:buNone/>
                      </a:pPr>
                      <a:r>
                        <a:rPr lang="en"/>
                        <a:t>78.83%</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N/A</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4"/>
                  </a:ext>
                </a:extLst>
              </a:tr>
              <a:tr h="530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224" name="Google Shape;224;p26"/>
          <p:cNvSpPr txBox="1">
            <a:spLocks noGrp="1"/>
          </p:cNvSpPr>
          <p:nvPr>
            <p:ph type="body" idx="1"/>
          </p:nvPr>
        </p:nvSpPr>
        <p:spPr>
          <a:xfrm>
            <a:off x="819150" y="1203175"/>
            <a:ext cx="7505700" cy="34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After putting together our table and being able to compare our models (one of ours wasn’t able to load a confusion matrix) We can discard all of our neural nets because accuracy compared to the others is low and all our other confusion matrix measures have unreliable numbers.</a:t>
            </a:r>
            <a:endParaRPr sz="1800"/>
          </a:p>
          <a:p>
            <a:pPr marL="0" lvl="0" indent="0" algn="l" rtl="0">
              <a:spcBef>
                <a:spcPts val="1600"/>
              </a:spcBef>
              <a:spcAft>
                <a:spcPts val="1600"/>
              </a:spcAft>
              <a:buNone/>
            </a:pPr>
            <a:r>
              <a:rPr lang="en" sz="1800"/>
              <a:t>If we had to choose from the 3 remaining to predict rain tomorrow, we would choose Random Forest. It has the highest accuracy (at least in our case). It’s numbers are very close with our best pruned tree but beats it in sensitivity and precision. Plus, from a random forest you can produce a variable importance plot which allows you to see what variables are most important or determinant in that forest.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 Processing</a:t>
            </a:r>
            <a:endParaRPr/>
          </a:p>
        </p:txBody>
      </p:sp>
      <p:sp>
        <p:nvSpPr>
          <p:cNvPr id="135" name="Google Shape;135;p14"/>
          <p:cNvSpPr txBox="1">
            <a:spLocks noGrp="1"/>
          </p:cNvSpPr>
          <p:nvPr>
            <p:ph type="body" idx="1"/>
          </p:nvPr>
        </p:nvSpPr>
        <p:spPr>
          <a:xfrm>
            <a:off x="819150" y="1203175"/>
            <a:ext cx="7505700" cy="34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latin typeface="Lato"/>
                <a:ea typeface="Lato"/>
                <a:cs typeface="Lato"/>
                <a:sym typeface="Lato"/>
              </a:rPr>
              <a:t>Rubric: Correctly converted Date to a date format, extracted month, dropped Date and Location, and partitioned the data</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#convert date to a date format</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weather.df$Date &lt;- as.Date(weather.df$Date , "%m/%d/%Y")</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library(lubridate)</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weather.df$Month &lt;- as.factor(month(weather.df$Date))</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#drop Date and Location variables</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rgbClr val="FFFFFF"/>
                </a:highlight>
                <a:latin typeface="Lato"/>
                <a:ea typeface="Lato"/>
                <a:cs typeface="Lato"/>
                <a:sym typeface="Lato"/>
              </a:rPr>
              <a:t>weather.df &lt;- weather.df[, -c(1:2)]</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1600"/>
              </a:spcAft>
              <a:buNone/>
            </a:pPr>
            <a:endParaRPr sz="1000">
              <a:solidFill>
                <a:srgbClr val="333333"/>
              </a:solidFill>
              <a:highlight>
                <a:srgbClr val="FFFFFF"/>
              </a:highlight>
              <a:latin typeface="Lato"/>
              <a:ea typeface="Lato"/>
              <a:cs typeface="Lato"/>
              <a:sym typeface="Lato"/>
            </a:endParaRPr>
          </a:p>
        </p:txBody>
      </p:sp>
      <p:sp>
        <p:nvSpPr>
          <p:cNvPr id="136" name="Google Shape;136;p14"/>
          <p:cNvSpPr txBox="1"/>
          <p:nvPr/>
        </p:nvSpPr>
        <p:spPr>
          <a:xfrm>
            <a:off x="5958425" y="1583975"/>
            <a:ext cx="2912400" cy="325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333333"/>
                </a:solidFill>
                <a:highlight>
                  <a:schemeClr val="dk1"/>
                </a:highlight>
                <a:latin typeface="Lato"/>
                <a:ea typeface="Lato"/>
                <a:cs typeface="Lato"/>
                <a:sym typeface="Lato"/>
              </a:rPr>
              <a:t>#partition the data</a:t>
            </a:r>
            <a:endParaRPr sz="1000">
              <a:solidFill>
                <a:srgbClr val="333333"/>
              </a:solidFill>
              <a:highlight>
                <a:schemeClr val="dk1"/>
              </a:highlight>
              <a:latin typeface="Lato"/>
              <a:ea typeface="Lato"/>
              <a:cs typeface="Lato"/>
              <a:sym typeface="Lato"/>
            </a:endParaRPr>
          </a:p>
          <a:p>
            <a:pPr marL="0" lvl="0" indent="0" algn="l" rtl="0">
              <a:lnSpc>
                <a:spcPct val="115000"/>
              </a:lnSpc>
              <a:spcBef>
                <a:spcPts val="1600"/>
              </a:spcBef>
              <a:spcAft>
                <a:spcPts val="0"/>
              </a:spcAft>
              <a:buNone/>
            </a:pPr>
            <a:r>
              <a:rPr lang="en" sz="1000">
                <a:solidFill>
                  <a:srgbClr val="333333"/>
                </a:solidFill>
                <a:highlight>
                  <a:schemeClr val="dk1"/>
                </a:highlight>
                <a:latin typeface="Lato"/>
                <a:ea typeface="Lato"/>
                <a:cs typeface="Lato"/>
                <a:sym typeface="Lato"/>
              </a:rPr>
              <a:t>train.rows &lt;- sample(rownames(weather.df), nrow(weather.df)*0.6)</a:t>
            </a:r>
            <a:endParaRPr sz="1000">
              <a:solidFill>
                <a:srgbClr val="333333"/>
              </a:solidFill>
              <a:highlight>
                <a:schemeClr val="dk1"/>
              </a:highlight>
              <a:latin typeface="Lato"/>
              <a:ea typeface="Lato"/>
              <a:cs typeface="Lato"/>
              <a:sym typeface="Lato"/>
            </a:endParaRPr>
          </a:p>
          <a:p>
            <a:pPr marL="0" lvl="0" indent="0" algn="l" rtl="0">
              <a:lnSpc>
                <a:spcPct val="115000"/>
              </a:lnSpc>
              <a:spcBef>
                <a:spcPts val="1600"/>
              </a:spcBef>
              <a:spcAft>
                <a:spcPts val="0"/>
              </a:spcAft>
              <a:buNone/>
            </a:pPr>
            <a:r>
              <a:rPr lang="en" sz="1000">
                <a:solidFill>
                  <a:srgbClr val="333333"/>
                </a:solidFill>
                <a:highlight>
                  <a:schemeClr val="dk1"/>
                </a:highlight>
                <a:latin typeface="Lato"/>
                <a:ea typeface="Lato"/>
                <a:cs typeface="Lato"/>
                <a:sym typeface="Lato"/>
              </a:rPr>
              <a:t>train.data &lt;- weather.df[train.rows, ]</a:t>
            </a:r>
            <a:endParaRPr sz="1000">
              <a:solidFill>
                <a:srgbClr val="333333"/>
              </a:solidFill>
              <a:highlight>
                <a:schemeClr val="dk1"/>
              </a:highlight>
              <a:latin typeface="Lato"/>
              <a:ea typeface="Lato"/>
              <a:cs typeface="Lato"/>
              <a:sym typeface="Lato"/>
            </a:endParaRPr>
          </a:p>
          <a:p>
            <a:pPr marL="0" lvl="0" indent="0" algn="l" rtl="0">
              <a:lnSpc>
                <a:spcPct val="115000"/>
              </a:lnSpc>
              <a:spcBef>
                <a:spcPts val="1600"/>
              </a:spcBef>
              <a:spcAft>
                <a:spcPts val="0"/>
              </a:spcAft>
              <a:buNone/>
            </a:pPr>
            <a:r>
              <a:rPr lang="en" sz="1000">
                <a:solidFill>
                  <a:srgbClr val="333333"/>
                </a:solidFill>
                <a:highlight>
                  <a:schemeClr val="dk1"/>
                </a:highlight>
                <a:latin typeface="Lato"/>
                <a:ea typeface="Lato"/>
                <a:cs typeface="Lato"/>
                <a:sym typeface="Lato"/>
              </a:rPr>
              <a:t>valid.rows &lt;- setdiff(rownames(weather.df), train.rows)</a:t>
            </a:r>
            <a:endParaRPr sz="1000">
              <a:solidFill>
                <a:srgbClr val="333333"/>
              </a:solidFill>
              <a:highlight>
                <a:schemeClr val="dk1"/>
              </a:highlight>
              <a:latin typeface="Lato"/>
              <a:ea typeface="Lato"/>
              <a:cs typeface="Lato"/>
              <a:sym typeface="Lato"/>
            </a:endParaRPr>
          </a:p>
          <a:p>
            <a:pPr marL="0" lvl="0" indent="0" algn="l" rtl="0">
              <a:lnSpc>
                <a:spcPct val="115000"/>
              </a:lnSpc>
              <a:spcBef>
                <a:spcPts val="1600"/>
              </a:spcBef>
              <a:spcAft>
                <a:spcPts val="0"/>
              </a:spcAft>
              <a:buNone/>
            </a:pPr>
            <a:r>
              <a:rPr lang="en" sz="1000">
                <a:solidFill>
                  <a:srgbClr val="333333"/>
                </a:solidFill>
                <a:highlight>
                  <a:schemeClr val="dk1"/>
                </a:highlight>
                <a:latin typeface="Lato"/>
                <a:ea typeface="Lato"/>
                <a:cs typeface="Lato"/>
                <a:sym typeface="Lato"/>
              </a:rPr>
              <a:t>valid.data &lt;- weather.df[valid.rows, ]</a:t>
            </a:r>
            <a:endParaRPr sz="1000">
              <a:solidFill>
                <a:srgbClr val="333333"/>
              </a:solidFill>
              <a:highlight>
                <a:schemeClr val="dk1"/>
              </a:highlight>
              <a:latin typeface="Lato"/>
              <a:ea typeface="Lato"/>
              <a:cs typeface="Lato"/>
              <a:sym typeface="Lato"/>
            </a:endParaRPr>
          </a:p>
          <a:p>
            <a:pPr marL="0" lvl="0" indent="0" algn="l" rtl="0">
              <a:spcBef>
                <a:spcPts val="1600"/>
              </a:spcBef>
              <a:spcAft>
                <a:spcPts val="0"/>
              </a:spcAft>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4248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Tree and Confusion Matrix</a:t>
            </a:r>
            <a:endParaRPr/>
          </a:p>
        </p:txBody>
      </p:sp>
      <p:sp>
        <p:nvSpPr>
          <p:cNvPr id="142" name="Google Shape;142;p15"/>
          <p:cNvSpPr txBox="1">
            <a:spLocks noGrp="1"/>
          </p:cNvSpPr>
          <p:nvPr>
            <p:ph type="body" idx="1"/>
          </p:nvPr>
        </p:nvSpPr>
        <p:spPr>
          <a:xfrm>
            <a:off x="819150" y="112820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333333"/>
                </a:solidFill>
                <a:highlight>
                  <a:srgbClr val="FFFFFF"/>
                </a:highlight>
                <a:latin typeface="Lato"/>
                <a:ea typeface="Lato"/>
                <a:cs typeface="Lato"/>
                <a:sym typeface="Lato"/>
              </a:rPr>
              <a:t>The training model in relation to the validation set has an 84.12% and has 146 leaves</a:t>
            </a:r>
            <a:endParaRPr/>
          </a:p>
        </p:txBody>
      </p:sp>
      <p:pic>
        <p:nvPicPr>
          <p:cNvPr id="143" name="Google Shape;143;p15"/>
          <p:cNvPicPr preferRelativeResize="0"/>
          <p:nvPr/>
        </p:nvPicPr>
        <p:blipFill>
          <a:blip r:embed="rId3">
            <a:alphaModFix/>
          </a:blip>
          <a:stretch>
            <a:fillRect/>
          </a:stretch>
        </p:blipFill>
        <p:spPr>
          <a:xfrm>
            <a:off x="5611100" y="1465275"/>
            <a:ext cx="3446800" cy="3605375"/>
          </a:xfrm>
          <a:prstGeom prst="rect">
            <a:avLst/>
          </a:prstGeom>
          <a:noFill/>
          <a:ln>
            <a:noFill/>
          </a:ln>
        </p:spPr>
      </p:pic>
      <p:pic>
        <p:nvPicPr>
          <p:cNvPr id="144" name="Google Shape;144;p15"/>
          <p:cNvPicPr preferRelativeResize="0"/>
          <p:nvPr/>
        </p:nvPicPr>
        <p:blipFill>
          <a:blip r:embed="rId4">
            <a:alphaModFix/>
          </a:blip>
          <a:stretch>
            <a:fillRect/>
          </a:stretch>
        </p:blipFill>
        <p:spPr>
          <a:xfrm>
            <a:off x="92100" y="1750125"/>
            <a:ext cx="5645475" cy="332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 of Splits</a:t>
            </a:r>
            <a:endParaRPr/>
          </a:p>
        </p:txBody>
      </p:sp>
      <p:sp>
        <p:nvSpPr>
          <p:cNvPr id="150" name="Google Shape;150;p16"/>
          <p:cNvSpPr txBox="1">
            <a:spLocks noGrp="1"/>
          </p:cNvSpPr>
          <p:nvPr>
            <p:ph type="body" idx="1"/>
          </p:nvPr>
        </p:nvSpPr>
        <p:spPr>
          <a:xfrm>
            <a:off x="4933125" y="1203175"/>
            <a:ext cx="3391800" cy="317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number of splits with the lowest estimated cv error is 7, so this is the number we picked for the best pruned tree.</a:t>
            </a:r>
            <a:endParaRPr/>
          </a:p>
        </p:txBody>
      </p:sp>
      <p:pic>
        <p:nvPicPr>
          <p:cNvPr id="151" name="Google Shape;151;p16"/>
          <p:cNvPicPr preferRelativeResize="0"/>
          <p:nvPr/>
        </p:nvPicPr>
        <p:blipFill>
          <a:blip r:embed="rId3">
            <a:alphaModFix/>
          </a:blip>
          <a:stretch>
            <a:fillRect/>
          </a:stretch>
        </p:blipFill>
        <p:spPr>
          <a:xfrm>
            <a:off x="152400" y="1028700"/>
            <a:ext cx="4780725" cy="383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Best Pruned Tree</a:t>
            </a:r>
            <a:endParaRPr/>
          </a:p>
        </p:txBody>
      </p:sp>
      <p:sp>
        <p:nvSpPr>
          <p:cNvPr id="157" name="Google Shape;157;p17"/>
          <p:cNvSpPr txBox="1">
            <a:spLocks noGrp="1"/>
          </p:cNvSpPr>
          <p:nvPr>
            <p:ph type="body" idx="1"/>
          </p:nvPr>
        </p:nvSpPr>
        <p:spPr>
          <a:xfrm>
            <a:off x="819150" y="11085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latin typeface="Lato"/>
                <a:ea typeface="Lato"/>
                <a:cs typeface="Lato"/>
                <a:sym typeface="Lato"/>
              </a:rPr>
              <a:t>The best pruned trees accuracy is 88.63% which is less accurate the full tree but is far more simple.</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1600"/>
              </a:spcAft>
              <a:buNone/>
            </a:pPr>
            <a:r>
              <a:rPr lang="en" sz="1000">
                <a:solidFill>
                  <a:srgbClr val="333333"/>
                </a:solidFill>
                <a:highlight>
                  <a:srgbClr val="FFFFFF"/>
                </a:highlight>
                <a:latin typeface="Lato"/>
                <a:ea typeface="Lato"/>
                <a:cs typeface="Lato"/>
                <a:sym typeface="Lato"/>
              </a:rPr>
              <a:t> </a:t>
            </a:r>
            <a:endParaRPr/>
          </a:p>
        </p:txBody>
      </p:sp>
      <p:pic>
        <p:nvPicPr>
          <p:cNvPr id="158" name="Google Shape;158;p17"/>
          <p:cNvPicPr preferRelativeResize="0"/>
          <p:nvPr/>
        </p:nvPicPr>
        <p:blipFill>
          <a:blip r:embed="rId3">
            <a:alphaModFix/>
          </a:blip>
          <a:stretch>
            <a:fillRect/>
          </a:stretch>
        </p:blipFill>
        <p:spPr>
          <a:xfrm>
            <a:off x="268525" y="1604275"/>
            <a:ext cx="5235698" cy="3234198"/>
          </a:xfrm>
          <a:prstGeom prst="rect">
            <a:avLst/>
          </a:prstGeom>
          <a:noFill/>
          <a:ln>
            <a:noFill/>
          </a:ln>
        </p:spPr>
      </p:pic>
      <p:pic>
        <p:nvPicPr>
          <p:cNvPr id="159" name="Google Shape;159;p17"/>
          <p:cNvPicPr preferRelativeResize="0"/>
          <p:nvPr/>
        </p:nvPicPr>
        <p:blipFill>
          <a:blip r:embed="rId4">
            <a:alphaModFix/>
          </a:blip>
          <a:stretch>
            <a:fillRect/>
          </a:stretch>
        </p:blipFill>
        <p:spPr>
          <a:xfrm>
            <a:off x="5637825" y="1461999"/>
            <a:ext cx="3250553" cy="337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Record Classification</a:t>
            </a:r>
            <a:endParaRPr/>
          </a:p>
        </p:txBody>
      </p:sp>
      <p:sp>
        <p:nvSpPr>
          <p:cNvPr id="165" name="Google Shape;165;p18"/>
          <p:cNvSpPr txBox="1">
            <a:spLocks noGrp="1"/>
          </p:cNvSpPr>
          <p:nvPr>
            <p:ph type="body" idx="1"/>
          </p:nvPr>
        </p:nvSpPr>
        <p:spPr>
          <a:xfrm>
            <a:off x="819150" y="12031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00">
                <a:solidFill>
                  <a:srgbClr val="333333"/>
                </a:solidFill>
                <a:highlight>
                  <a:srgbClr val="FFFFFF"/>
                </a:highlight>
                <a:latin typeface="Lato"/>
                <a:ea typeface="Lato"/>
                <a:cs typeface="Lato"/>
                <a:sym typeface="Lato"/>
              </a:rPr>
              <a:t>Rubric: Correctly classified the new record using the best pruned tree and explained how</a:t>
            </a:r>
            <a:endParaRPr/>
          </a:p>
        </p:txBody>
      </p:sp>
      <p:pic>
        <p:nvPicPr>
          <p:cNvPr id="166" name="Google Shape;166;p18"/>
          <p:cNvPicPr preferRelativeResize="0"/>
          <p:nvPr/>
        </p:nvPicPr>
        <p:blipFill>
          <a:blip r:embed="rId3">
            <a:alphaModFix/>
          </a:blip>
          <a:stretch>
            <a:fillRect/>
          </a:stretch>
        </p:blipFill>
        <p:spPr>
          <a:xfrm>
            <a:off x="819125" y="1529625"/>
            <a:ext cx="4948175" cy="361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Random Forest Model Variable Importance Plot</a:t>
            </a:r>
            <a:endParaRPr sz="2400"/>
          </a:p>
        </p:txBody>
      </p:sp>
      <p:sp>
        <p:nvSpPr>
          <p:cNvPr id="172" name="Google Shape;172;p19"/>
          <p:cNvSpPr txBox="1">
            <a:spLocks noGrp="1"/>
          </p:cNvSpPr>
          <p:nvPr>
            <p:ph type="body" idx="1"/>
          </p:nvPr>
        </p:nvSpPr>
        <p:spPr>
          <a:xfrm>
            <a:off x="614550" y="908450"/>
            <a:ext cx="6639900" cy="37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latin typeface="Lato"/>
                <a:ea typeface="Lato"/>
                <a:cs typeface="Lato"/>
                <a:sym typeface="Lato"/>
              </a:rPr>
              <a:t>Rubric: Correctly created random forest model; Correctly created and interpreted variable importance plot.</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1600"/>
              </a:spcAft>
              <a:buNone/>
            </a:pPr>
            <a:endParaRPr sz="1000">
              <a:solidFill>
                <a:srgbClr val="333333"/>
              </a:solidFill>
              <a:highlight>
                <a:srgbClr val="FFFFFF"/>
              </a:highlight>
              <a:latin typeface="Lato"/>
              <a:ea typeface="Lato"/>
              <a:cs typeface="Lato"/>
              <a:sym typeface="Lato"/>
            </a:endParaRPr>
          </a:p>
        </p:txBody>
      </p:sp>
      <p:sp>
        <p:nvSpPr>
          <p:cNvPr id="173" name="Google Shape;173;p19"/>
          <p:cNvSpPr txBox="1"/>
          <p:nvPr/>
        </p:nvSpPr>
        <p:spPr>
          <a:xfrm>
            <a:off x="7334500" y="1042050"/>
            <a:ext cx="1469400" cy="36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Found that the 4 most important predictors are: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Humidity3pm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Sunshine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WindDir3pm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Pressure3pm</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74" name="Google Shape;174;p19"/>
          <p:cNvPicPr preferRelativeResize="0"/>
          <p:nvPr/>
        </p:nvPicPr>
        <p:blipFill>
          <a:blip r:embed="rId3">
            <a:alphaModFix/>
          </a:blip>
          <a:stretch>
            <a:fillRect/>
          </a:stretch>
        </p:blipFill>
        <p:spPr>
          <a:xfrm>
            <a:off x="0" y="1227975"/>
            <a:ext cx="7000500" cy="387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Model Confusion Matrix</a:t>
            </a:r>
            <a:endParaRPr/>
          </a:p>
        </p:txBody>
      </p:sp>
      <p:sp>
        <p:nvSpPr>
          <p:cNvPr id="180" name="Google Shape;180;p20"/>
          <p:cNvSpPr txBox="1">
            <a:spLocks noGrp="1"/>
          </p:cNvSpPr>
          <p:nvPr>
            <p:ph type="body" idx="1"/>
          </p:nvPr>
        </p:nvSpPr>
        <p:spPr>
          <a:xfrm>
            <a:off x="819150" y="1203175"/>
            <a:ext cx="3669600" cy="340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chemeClr val="dk1"/>
                </a:highlight>
                <a:latin typeface="Lato"/>
                <a:ea typeface="Lato"/>
                <a:cs typeface="Lato"/>
                <a:sym typeface="Lato"/>
              </a:rPr>
              <a:t>Correctly created and interpreted confusion matrix</a:t>
            </a:r>
            <a:endParaRPr sz="1000">
              <a:solidFill>
                <a:srgbClr val="333333"/>
              </a:solidFill>
              <a:highlight>
                <a:schemeClr val="dk1"/>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chemeClr val="dk1"/>
                </a:highlight>
                <a:latin typeface="Lato"/>
                <a:ea typeface="Lato"/>
                <a:cs typeface="Lato"/>
                <a:sym typeface="Lato"/>
              </a:rPr>
              <a:t>Almost the same as the best pruned tree in terms of accuracy. This one has a 90.44%, only  1.81% higher </a:t>
            </a:r>
            <a:endParaRPr sz="1000">
              <a:solidFill>
                <a:srgbClr val="333333"/>
              </a:solidFill>
              <a:highlight>
                <a:schemeClr val="dk1"/>
              </a:highlight>
              <a:latin typeface="Lato"/>
              <a:ea typeface="Lato"/>
              <a:cs typeface="Lato"/>
              <a:sym typeface="Lato"/>
            </a:endParaRPr>
          </a:p>
          <a:p>
            <a:pPr marL="0" lvl="0" indent="0" algn="l" rtl="0">
              <a:spcBef>
                <a:spcPts val="1600"/>
              </a:spcBef>
              <a:spcAft>
                <a:spcPts val="0"/>
              </a:spcAft>
              <a:buNone/>
            </a:pPr>
            <a:r>
              <a:rPr lang="en" sz="1000">
                <a:solidFill>
                  <a:srgbClr val="333333"/>
                </a:solidFill>
                <a:highlight>
                  <a:schemeClr val="dk1"/>
                </a:highlight>
                <a:latin typeface="Lato"/>
                <a:ea typeface="Lato"/>
                <a:cs typeface="Lato"/>
                <a:sym typeface="Lato"/>
              </a:rPr>
              <a:t> </a:t>
            </a:r>
            <a:endParaRPr sz="1000">
              <a:solidFill>
                <a:srgbClr val="333333"/>
              </a:solidFill>
              <a:highlight>
                <a:schemeClr val="dk1"/>
              </a:highlight>
              <a:latin typeface="Lato"/>
              <a:ea typeface="Lato"/>
              <a:cs typeface="Lato"/>
              <a:sym typeface="Lato"/>
            </a:endParaRPr>
          </a:p>
          <a:p>
            <a:pPr marL="0" lvl="0" indent="0" algn="l" rtl="0">
              <a:spcBef>
                <a:spcPts val="1600"/>
              </a:spcBef>
              <a:spcAft>
                <a:spcPts val="0"/>
              </a:spcAft>
              <a:buNone/>
            </a:pPr>
            <a:endParaRPr sz="1000">
              <a:solidFill>
                <a:srgbClr val="333333"/>
              </a:solidFill>
              <a:highlight>
                <a:schemeClr val="dk1"/>
              </a:highlight>
              <a:latin typeface="Lato"/>
              <a:ea typeface="Lato"/>
              <a:cs typeface="Lato"/>
              <a:sym typeface="Lato"/>
            </a:endParaRPr>
          </a:p>
          <a:p>
            <a:pPr marL="0" lvl="0" indent="0" algn="l" rtl="0">
              <a:spcBef>
                <a:spcPts val="1600"/>
              </a:spcBef>
              <a:spcAft>
                <a:spcPts val="1600"/>
              </a:spcAft>
              <a:buNone/>
            </a:pPr>
            <a:endParaRPr/>
          </a:p>
        </p:txBody>
      </p:sp>
      <p:pic>
        <p:nvPicPr>
          <p:cNvPr id="181" name="Google Shape;181;p20"/>
          <p:cNvPicPr preferRelativeResize="0"/>
          <p:nvPr/>
        </p:nvPicPr>
        <p:blipFill>
          <a:blip r:embed="rId3">
            <a:alphaModFix/>
          </a:blip>
          <a:stretch>
            <a:fillRect/>
          </a:stretch>
        </p:blipFill>
        <p:spPr>
          <a:xfrm>
            <a:off x="4951900" y="924925"/>
            <a:ext cx="3464750" cy="396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819125" y="3955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 Processing for Neural Nets</a:t>
            </a:r>
            <a:endParaRPr/>
          </a:p>
        </p:txBody>
      </p:sp>
      <p:sp>
        <p:nvSpPr>
          <p:cNvPr id="187" name="Google Shape;187;p21"/>
          <p:cNvSpPr txBox="1">
            <a:spLocks noGrp="1"/>
          </p:cNvSpPr>
          <p:nvPr>
            <p:ph type="body" idx="1"/>
          </p:nvPr>
        </p:nvSpPr>
        <p:spPr>
          <a:xfrm>
            <a:off x="819150" y="1203175"/>
            <a:ext cx="7505700" cy="3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333333"/>
                </a:solidFill>
                <a:highlight>
                  <a:srgbClr val="FFFFFF"/>
                </a:highlight>
                <a:latin typeface="Lato"/>
                <a:ea typeface="Lato"/>
                <a:cs typeface="Lato"/>
                <a:sym typeface="Lato"/>
              </a:rPr>
              <a:t>Rubric: Correctly pre-processed data for neural nets, to include log-transforming any highly skewed predictors, creating binary dummy variables, and normalizing all predictors to a 0-1 scale</a:t>
            </a:r>
            <a:endParaRPr sz="1000">
              <a:solidFill>
                <a:srgbClr val="333333"/>
              </a:solidFill>
              <a:highlight>
                <a:srgbClr val="FFFFFF"/>
              </a:highlight>
              <a:latin typeface="Lato"/>
              <a:ea typeface="Lato"/>
              <a:cs typeface="Lato"/>
              <a:sym typeface="Lato"/>
            </a:endParaRPr>
          </a:p>
          <a:p>
            <a:pPr marL="0" lvl="0" indent="0" algn="l" rtl="0">
              <a:spcBef>
                <a:spcPts val="1600"/>
              </a:spcBef>
              <a:spcAft>
                <a:spcPts val="1600"/>
              </a:spcAft>
              <a:buNone/>
            </a:pPr>
            <a:endParaRPr sz="1000">
              <a:solidFill>
                <a:srgbClr val="333333"/>
              </a:solidFill>
              <a:highlight>
                <a:srgbClr val="FFFFFF"/>
              </a:highlight>
              <a:latin typeface="Lato"/>
              <a:ea typeface="Lato"/>
              <a:cs typeface="Lato"/>
              <a:sym typeface="Lato"/>
            </a:endParaRPr>
          </a:p>
        </p:txBody>
      </p:sp>
      <p:pic>
        <p:nvPicPr>
          <p:cNvPr id="188" name="Google Shape;188;p21"/>
          <p:cNvPicPr preferRelativeResize="0"/>
          <p:nvPr/>
        </p:nvPicPr>
        <p:blipFill>
          <a:blip r:embed="rId3">
            <a:alphaModFix/>
          </a:blip>
          <a:stretch>
            <a:fillRect/>
          </a:stretch>
        </p:blipFill>
        <p:spPr>
          <a:xfrm>
            <a:off x="1115525" y="1690875"/>
            <a:ext cx="6057900" cy="299085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Lato</vt:lpstr>
      <vt:lpstr>Nunito</vt:lpstr>
      <vt:lpstr>Calibri</vt:lpstr>
      <vt:lpstr>Shift</vt:lpstr>
      <vt:lpstr>Homework 5 </vt:lpstr>
      <vt:lpstr>Pre Processing</vt:lpstr>
      <vt:lpstr>Full Tree and Confusion Matrix</vt:lpstr>
      <vt:lpstr>Choosing # of Splits</vt:lpstr>
      <vt:lpstr>Best Pruned Tree</vt:lpstr>
      <vt:lpstr>New Record Classification</vt:lpstr>
      <vt:lpstr>Random Forest Model Variable Importance Plot</vt:lpstr>
      <vt:lpstr>Random Forest Model Confusion Matrix</vt:lpstr>
      <vt:lpstr>Pre Processing for Neural Nets</vt:lpstr>
      <vt:lpstr>Neural Nets</vt:lpstr>
      <vt:lpstr>Neural Nets</vt:lpstr>
      <vt:lpstr>Neural Nets</vt:lpstr>
      <vt:lpstr>Comparison Table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5 </dc:title>
  <cp:lastModifiedBy>Ospina, Santiago (ospinaso)</cp:lastModifiedBy>
  <cp:revision>1</cp:revision>
  <dcterms:modified xsi:type="dcterms:W3CDTF">2020-04-10T04:05:56Z</dcterms:modified>
</cp:coreProperties>
</file>