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fb82dbe0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fb82dbe0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fb82dbe00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fb82dbe0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fb82dbe0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fb82dbe0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fb82dbe00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fb82dbe00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fb82dbe0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fb82dbe0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fb82dbe0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fb82dbe0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3ba9332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ba9332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3c86fc9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3c86fc9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3b556ea94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3b556ea94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3b556ea94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3b556ea94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fb82dbe0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fb82dbe0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fb82dbe00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fb82dbe00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3b556ea94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3b556ea94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3b556ea94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3b556ea94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3b556ea94_2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3b556ea94_2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fb82dbe0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fb82dbe0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7650" y="571925"/>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1462425"/>
            <a:ext cx="7688700" cy="2877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7800" y="571925"/>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1477825"/>
            <a:ext cx="3774300" cy="2862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0" y="1477975"/>
            <a:ext cx="3774300" cy="2862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NBA Statistics and Salary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Seth LeMar, Stephen Peterson, Santiago Ospina, Anh Nguyen and Bryan Strohmeyer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76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Regression Model</a:t>
            </a:r>
            <a:endParaRPr/>
          </a:p>
          <a:p>
            <a:pPr indent="0" lvl="0" marL="0" rtl="0" algn="l">
              <a:lnSpc>
                <a:spcPct val="115000"/>
              </a:lnSpc>
              <a:spcBef>
                <a:spcPts val="0"/>
              </a:spcBef>
              <a:spcAft>
                <a:spcPts val="1600"/>
              </a:spcAft>
              <a:buNone/>
            </a:pPr>
            <a:r>
              <a:t/>
            </a:r>
            <a:endParaRPr>
              <a:solidFill>
                <a:srgbClr val="000000"/>
              </a:solidFill>
            </a:endParaRPr>
          </a:p>
        </p:txBody>
      </p:sp>
      <p:sp>
        <p:nvSpPr>
          <p:cNvPr id="153" name="Google Shape;153;p22"/>
          <p:cNvSpPr txBox="1"/>
          <p:nvPr>
            <p:ph idx="1" type="body"/>
          </p:nvPr>
        </p:nvSpPr>
        <p:spPr>
          <a:xfrm>
            <a:off x="729450" y="1462425"/>
            <a:ext cx="7688700" cy="28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S2: We run the Regression Model on the training data</a:t>
            </a:r>
            <a:endParaRPr/>
          </a:p>
          <a:p>
            <a:pPr indent="0" lvl="0" marL="0" rtl="0" algn="l">
              <a:spcBef>
                <a:spcPts val="1600"/>
              </a:spcBef>
              <a:spcAft>
                <a:spcPts val="0"/>
              </a:spcAft>
              <a:buNone/>
            </a:pPr>
            <a:r>
              <a:rPr lang="en"/>
              <a:t>There are 26 predictors, 4 of which are significant at a .05 level</a:t>
            </a:r>
            <a:endParaRPr/>
          </a:p>
          <a:p>
            <a:pPr indent="0" lvl="0" marL="0" rtl="0" algn="l">
              <a:spcBef>
                <a:spcPts val="1600"/>
              </a:spcBef>
              <a:spcAft>
                <a:spcPts val="0"/>
              </a:spcAft>
              <a:buNone/>
            </a:pPr>
            <a:r>
              <a:rPr lang="en"/>
              <a:t>Rsquared = 0.599</a:t>
            </a:r>
            <a:endParaRPr/>
          </a:p>
          <a:p>
            <a:pPr indent="0" lvl="0" marL="0" rtl="0" algn="l">
              <a:spcBef>
                <a:spcPts val="1600"/>
              </a:spcBef>
              <a:spcAft>
                <a:spcPts val="1600"/>
              </a:spcAft>
              <a:buNone/>
            </a:pPr>
            <a:r>
              <a:rPr lang="en"/>
              <a:t>Adjusted Rsquared = 0.561</a:t>
            </a:r>
            <a:endParaRPr/>
          </a:p>
        </p:txBody>
      </p:sp>
      <p:pic>
        <p:nvPicPr>
          <p:cNvPr id="154" name="Google Shape;154;p22"/>
          <p:cNvPicPr preferRelativeResize="0"/>
          <p:nvPr/>
        </p:nvPicPr>
        <p:blipFill>
          <a:blip r:embed="rId3">
            <a:alphaModFix/>
          </a:blip>
          <a:stretch>
            <a:fillRect/>
          </a:stretch>
        </p:blipFill>
        <p:spPr>
          <a:xfrm>
            <a:off x="657138" y="3273713"/>
            <a:ext cx="3457575" cy="1666875"/>
          </a:xfrm>
          <a:prstGeom prst="rect">
            <a:avLst/>
          </a:prstGeom>
          <a:noFill/>
          <a:ln>
            <a:noFill/>
          </a:ln>
        </p:spPr>
      </p:pic>
      <p:pic>
        <p:nvPicPr>
          <p:cNvPr id="155" name="Google Shape;155;p22"/>
          <p:cNvPicPr preferRelativeResize="0"/>
          <p:nvPr/>
        </p:nvPicPr>
        <p:blipFill>
          <a:blip r:embed="rId4">
            <a:alphaModFix/>
          </a:blip>
          <a:stretch>
            <a:fillRect/>
          </a:stretch>
        </p:blipFill>
        <p:spPr>
          <a:xfrm>
            <a:off x="5345285" y="0"/>
            <a:ext cx="372083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7650" y="5719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rPr>
              <a:t>F</a:t>
            </a:r>
            <a:r>
              <a:rPr lang="en">
                <a:solidFill>
                  <a:srgbClr val="000000"/>
                </a:solidFill>
              </a:rPr>
              <a:t>orward Selection</a:t>
            </a:r>
            <a:endParaRPr>
              <a:solidFill>
                <a:srgbClr val="000000"/>
              </a:solidFill>
            </a:endParaRPr>
          </a:p>
        </p:txBody>
      </p:sp>
      <p:sp>
        <p:nvSpPr>
          <p:cNvPr id="161" name="Google Shape;161;p23"/>
          <p:cNvSpPr txBox="1"/>
          <p:nvPr>
            <p:ph idx="1" type="body"/>
          </p:nvPr>
        </p:nvSpPr>
        <p:spPr>
          <a:xfrm>
            <a:off x="729450" y="1462425"/>
            <a:ext cx="7688700" cy="28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resulting from forward selection resulting</a:t>
            </a:r>
            <a:endParaRPr/>
          </a:p>
          <a:p>
            <a:pPr indent="0" lvl="0" marL="0" rtl="0" algn="l">
              <a:spcBef>
                <a:spcPts val="1600"/>
              </a:spcBef>
              <a:spcAft>
                <a:spcPts val="0"/>
              </a:spcAft>
              <a:buNone/>
            </a:pPr>
            <a:r>
              <a:rPr lang="en"/>
              <a:t>In 7 predictors.</a:t>
            </a:r>
            <a:endParaRPr/>
          </a:p>
          <a:p>
            <a:pPr indent="0" lvl="0" marL="0" rtl="0" algn="l">
              <a:spcBef>
                <a:spcPts val="1600"/>
              </a:spcBef>
              <a:spcAft>
                <a:spcPts val="0"/>
              </a:spcAft>
              <a:buNone/>
            </a:pPr>
            <a:r>
              <a:rPr lang="en"/>
              <a:t>Rsquared = 0.58</a:t>
            </a:r>
            <a:endParaRPr/>
          </a:p>
          <a:p>
            <a:pPr indent="0" lvl="0" marL="0" rtl="0" algn="l">
              <a:spcBef>
                <a:spcPts val="1600"/>
              </a:spcBef>
              <a:spcAft>
                <a:spcPts val="1600"/>
              </a:spcAft>
              <a:buNone/>
            </a:pPr>
            <a:r>
              <a:rPr lang="en"/>
              <a:t>Adjusted Rsquared = 0.569</a:t>
            </a:r>
            <a:endParaRPr/>
          </a:p>
        </p:txBody>
      </p:sp>
      <p:pic>
        <p:nvPicPr>
          <p:cNvPr id="162" name="Google Shape;162;p23"/>
          <p:cNvPicPr preferRelativeResize="0"/>
          <p:nvPr/>
        </p:nvPicPr>
        <p:blipFill>
          <a:blip r:embed="rId3">
            <a:alphaModFix/>
          </a:blip>
          <a:stretch>
            <a:fillRect/>
          </a:stretch>
        </p:blipFill>
        <p:spPr>
          <a:xfrm>
            <a:off x="4571988" y="114300"/>
            <a:ext cx="4467225" cy="491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7650" y="5719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B</a:t>
            </a:r>
            <a:r>
              <a:rPr lang="en">
                <a:solidFill>
                  <a:srgbClr val="000000"/>
                </a:solidFill>
              </a:rPr>
              <a:t>ackward Elimination</a:t>
            </a:r>
            <a:r>
              <a:rPr b="0" lang="en" sz="1300">
                <a:solidFill>
                  <a:schemeClr val="accent1"/>
                </a:solidFill>
                <a:latin typeface="Lato"/>
                <a:ea typeface="Lato"/>
                <a:cs typeface="Lato"/>
                <a:sym typeface="Lato"/>
              </a:rPr>
              <a:t> </a:t>
            </a:r>
            <a:endParaRPr/>
          </a:p>
          <a:p>
            <a:pPr indent="0" lvl="0" marL="0" rtl="0" algn="l">
              <a:spcBef>
                <a:spcPts val="1600"/>
              </a:spcBef>
              <a:spcAft>
                <a:spcPts val="0"/>
              </a:spcAft>
              <a:buNone/>
            </a:pPr>
            <a:r>
              <a:t/>
            </a:r>
            <a:endParaRPr/>
          </a:p>
        </p:txBody>
      </p:sp>
      <p:sp>
        <p:nvSpPr>
          <p:cNvPr id="168" name="Google Shape;168;p24"/>
          <p:cNvSpPr txBox="1"/>
          <p:nvPr>
            <p:ph idx="1" type="body"/>
          </p:nvPr>
        </p:nvSpPr>
        <p:spPr>
          <a:xfrm>
            <a:off x="729450" y="1462425"/>
            <a:ext cx="7688700" cy="28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resulting from backward selection resulting</a:t>
            </a:r>
            <a:endParaRPr/>
          </a:p>
          <a:p>
            <a:pPr indent="0" lvl="0" marL="0" rtl="0" algn="l">
              <a:spcBef>
                <a:spcPts val="1600"/>
              </a:spcBef>
              <a:spcAft>
                <a:spcPts val="0"/>
              </a:spcAft>
              <a:buNone/>
            </a:pPr>
            <a:r>
              <a:rPr lang="en"/>
              <a:t>In 12 predictors.</a:t>
            </a:r>
            <a:endParaRPr/>
          </a:p>
          <a:p>
            <a:pPr indent="0" lvl="0" marL="0" rtl="0" algn="l">
              <a:spcBef>
                <a:spcPts val="1600"/>
              </a:spcBef>
              <a:spcAft>
                <a:spcPts val="0"/>
              </a:spcAft>
              <a:buNone/>
            </a:pPr>
            <a:r>
              <a:rPr lang="en"/>
              <a:t>Rsquared = 0.586</a:t>
            </a:r>
            <a:endParaRPr/>
          </a:p>
          <a:p>
            <a:pPr indent="0" lvl="0" marL="0" rtl="0" algn="l">
              <a:spcBef>
                <a:spcPts val="1600"/>
              </a:spcBef>
              <a:spcAft>
                <a:spcPts val="1600"/>
              </a:spcAft>
              <a:buNone/>
            </a:pPr>
            <a:r>
              <a:rPr lang="en"/>
              <a:t>Adjusted Rsquared = 0.568</a:t>
            </a:r>
            <a:endParaRPr/>
          </a:p>
        </p:txBody>
      </p:sp>
      <p:pic>
        <p:nvPicPr>
          <p:cNvPr id="169" name="Google Shape;169;p24"/>
          <p:cNvPicPr preferRelativeResize="0"/>
          <p:nvPr/>
        </p:nvPicPr>
        <p:blipFill>
          <a:blip r:embed="rId3">
            <a:alphaModFix/>
          </a:blip>
          <a:stretch>
            <a:fillRect/>
          </a:stretch>
        </p:blipFill>
        <p:spPr>
          <a:xfrm>
            <a:off x="4691225" y="0"/>
            <a:ext cx="4381500"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76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Stepwise Regression </a:t>
            </a:r>
            <a:endParaRPr/>
          </a:p>
        </p:txBody>
      </p:sp>
      <p:sp>
        <p:nvSpPr>
          <p:cNvPr id="175" name="Google Shape;175;p25"/>
          <p:cNvSpPr txBox="1"/>
          <p:nvPr>
            <p:ph idx="1" type="body"/>
          </p:nvPr>
        </p:nvSpPr>
        <p:spPr>
          <a:xfrm>
            <a:off x="729450" y="1462425"/>
            <a:ext cx="7688700" cy="28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resulting from stepwise selection resulting</a:t>
            </a:r>
            <a:endParaRPr/>
          </a:p>
          <a:p>
            <a:pPr indent="0" lvl="0" marL="0" rtl="0" algn="l">
              <a:spcBef>
                <a:spcPts val="1600"/>
              </a:spcBef>
              <a:spcAft>
                <a:spcPts val="0"/>
              </a:spcAft>
              <a:buNone/>
            </a:pPr>
            <a:r>
              <a:rPr lang="en"/>
              <a:t>In 7 predictors.</a:t>
            </a:r>
            <a:endParaRPr/>
          </a:p>
          <a:p>
            <a:pPr indent="0" lvl="0" marL="0" rtl="0" algn="l">
              <a:spcBef>
                <a:spcPts val="1600"/>
              </a:spcBef>
              <a:spcAft>
                <a:spcPts val="0"/>
              </a:spcAft>
              <a:buNone/>
            </a:pPr>
            <a:r>
              <a:rPr lang="en"/>
              <a:t>Rsquared = 0.577</a:t>
            </a:r>
            <a:endParaRPr/>
          </a:p>
          <a:p>
            <a:pPr indent="0" lvl="0" marL="0" rtl="0" algn="l">
              <a:spcBef>
                <a:spcPts val="1600"/>
              </a:spcBef>
              <a:spcAft>
                <a:spcPts val="1600"/>
              </a:spcAft>
              <a:buNone/>
            </a:pPr>
            <a:r>
              <a:rPr lang="en"/>
              <a:t>Adjusted Rsquared = 0.568</a:t>
            </a:r>
            <a:endParaRPr/>
          </a:p>
        </p:txBody>
      </p:sp>
      <p:pic>
        <p:nvPicPr>
          <p:cNvPr id="176" name="Google Shape;176;p25"/>
          <p:cNvPicPr preferRelativeResize="0"/>
          <p:nvPr/>
        </p:nvPicPr>
        <p:blipFill>
          <a:blip r:embed="rId3">
            <a:alphaModFix/>
          </a:blip>
          <a:stretch>
            <a:fillRect/>
          </a:stretch>
        </p:blipFill>
        <p:spPr>
          <a:xfrm>
            <a:off x="4571988" y="571913"/>
            <a:ext cx="4505325" cy="458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76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a:t>
            </a:r>
            <a:endParaRPr/>
          </a:p>
        </p:txBody>
      </p:sp>
      <p:sp>
        <p:nvSpPr>
          <p:cNvPr id="182" name="Google Shape;182;p26"/>
          <p:cNvSpPr txBox="1"/>
          <p:nvPr>
            <p:ph idx="1" type="body"/>
          </p:nvPr>
        </p:nvSpPr>
        <p:spPr>
          <a:xfrm>
            <a:off x="729450" y="1462425"/>
            <a:ext cx="7688700" cy="30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Full model: 			9834.7 AIC score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Forward Selection: 	</a:t>
            </a:r>
            <a:r>
              <a:rPr lang="en"/>
              <a:t>9812.2 AIC score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Backward Elimination:	</a:t>
            </a:r>
            <a:r>
              <a:rPr lang="en"/>
              <a:t>9817.5 AIC score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Stepwise Regression:	9811.8 AIC score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3" name="Google Shape;183;p26"/>
          <p:cNvPicPr preferRelativeResize="0"/>
          <p:nvPr/>
        </p:nvPicPr>
        <p:blipFill>
          <a:blip r:embed="rId3">
            <a:alphaModFix/>
          </a:blip>
          <a:stretch>
            <a:fillRect/>
          </a:stretch>
        </p:blipFill>
        <p:spPr>
          <a:xfrm>
            <a:off x="4290838" y="1462413"/>
            <a:ext cx="4391025" cy="309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76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Linear Regression</a:t>
            </a:r>
            <a:endParaRPr/>
          </a:p>
        </p:txBody>
      </p:sp>
      <p:sp>
        <p:nvSpPr>
          <p:cNvPr id="189" name="Google Shape;189;p27"/>
          <p:cNvSpPr txBox="1"/>
          <p:nvPr>
            <p:ph idx="1" type="body"/>
          </p:nvPr>
        </p:nvSpPr>
        <p:spPr>
          <a:xfrm>
            <a:off x="729450" y="1462425"/>
            <a:ext cx="7688700" cy="287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Out of all of the variable selection methods, forward selection and stepwise regression have the best in-sample prediction data(mainly AIC and Adjusted RSquared). But since we will be finding the best variable selection method compared to the regression we will be making, we will select the method has the best RMSE, which is forward selection. This is the best method and we’ll see if it’s better than the regression tree.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7276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Tree</a:t>
            </a:r>
            <a:endParaRPr/>
          </a:p>
        </p:txBody>
      </p:sp>
      <p:pic>
        <p:nvPicPr>
          <p:cNvPr id="195" name="Google Shape;195;p28"/>
          <p:cNvPicPr preferRelativeResize="0"/>
          <p:nvPr/>
        </p:nvPicPr>
        <p:blipFill>
          <a:blip r:embed="rId3">
            <a:alphaModFix/>
          </a:blip>
          <a:stretch>
            <a:fillRect/>
          </a:stretch>
        </p:blipFill>
        <p:spPr>
          <a:xfrm>
            <a:off x="4356100" y="571925"/>
            <a:ext cx="4787900" cy="4485701"/>
          </a:xfrm>
          <a:prstGeom prst="rect">
            <a:avLst/>
          </a:prstGeom>
          <a:noFill/>
          <a:ln>
            <a:noFill/>
          </a:ln>
        </p:spPr>
      </p:pic>
      <p:pic>
        <p:nvPicPr>
          <p:cNvPr id="196" name="Google Shape;196;p28"/>
          <p:cNvPicPr preferRelativeResize="0"/>
          <p:nvPr/>
        </p:nvPicPr>
        <p:blipFill>
          <a:blip r:embed="rId4">
            <a:alphaModFix/>
          </a:blip>
          <a:stretch>
            <a:fillRect/>
          </a:stretch>
        </p:blipFill>
        <p:spPr>
          <a:xfrm>
            <a:off x="0" y="2051475"/>
            <a:ext cx="4787900" cy="520283"/>
          </a:xfrm>
          <a:prstGeom prst="rect">
            <a:avLst/>
          </a:prstGeom>
          <a:noFill/>
          <a:ln>
            <a:noFill/>
          </a:ln>
        </p:spPr>
      </p:pic>
      <p:pic>
        <p:nvPicPr>
          <p:cNvPr id="197" name="Google Shape;197;p28"/>
          <p:cNvPicPr preferRelativeResize="0"/>
          <p:nvPr/>
        </p:nvPicPr>
        <p:blipFill>
          <a:blip r:embed="rId5">
            <a:alphaModFix/>
          </a:blip>
          <a:stretch>
            <a:fillRect/>
          </a:stretch>
        </p:blipFill>
        <p:spPr>
          <a:xfrm>
            <a:off x="107950" y="3167268"/>
            <a:ext cx="4571999" cy="3842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689400" y="485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Regression Tree </a:t>
            </a:r>
            <a:r>
              <a:rPr lang="en" sz="2000"/>
              <a:t>vs Most Accurate Variable Selection Method</a:t>
            </a:r>
            <a:endParaRPr sz="2000"/>
          </a:p>
        </p:txBody>
      </p:sp>
      <p:sp>
        <p:nvSpPr>
          <p:cNvPr id="203" name="Google Shape;203;p29"/>
          <p:cNvSpPr txBox="1"/>
          <p:nvPr>
            <p:ph idx="1" type="body"/>
          </p:nvPr>
        </p:nvSpPr>
        <p:spPr>
          <a:xfrm>
            <a:off x="729450" y="1462425"/>
            <a:ext cx="7688700" cy="287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regression tree is much easier to look at and doesn’t require much effort to find a good approximation. Other than the simplicity of it, the variable selection methods were all more accurate. The root mean squared error was much smaller for each variable selection method and full linear regression model than the regression tree. Since NBA players and agents would be looking for the most accurate algorithm to find salary predictions, forward selection would be the model to predict salary.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70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Information</a:t>
            </a:r>
            <a:endParaRPr/>
          </a:p>
        </p:txBody>
      </p:sp>
      <p:sp>
        <p:nvSpPr>
          <p:cNvPr id="93" name="Google Shape;93;p14"/>
          <p:cNvSpPr txBox="1"/>
          <p:nvPr>
            <p:ph idx="1" type="body"/>
          </p:nvPr>
        </p:nvSpPr>
        <p:spPr>
          <a:xfrm>
            <a:off x="727650" y="13623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we picked includes the stats and salary of every NBA player in the 2017-2018 season. We will use the numeric data to predict salary. This would be helpful for NBA players to know how much they can expect to be paid when negotiating contracts. </a:t>
            </a:r>
            <a:endParaRPr/>
          </a:p>
          <a:p>
            <a:pPr indent="0" lvl="0" marL="0" rtl="0" algn="l">
              <a:spcBef>
                <a:spcPts val="1600"/>
              </a:spcBef>
              <a:spcAft>
                <a:spcPts val="0"/>
              </a:spcAft>
              <a:buNone/>
            </a:pPr>
            <a:r>
              <a:rPr lang="en"/>
              <a:t>For linear regression, athletes will be able to take their stats and plug them into the equation given and decide what they should be making approximately. </a:t>
            </a:r>
            <a:endParaRPr/>
          </a:p>
          <a:p>
            <a:pPr indent="0" lvl="0" marL="0" rtl="0" algn="l">
              <a:spcBef>
                <a:spcPts val="1600"/>
              </a:spcBef>
              <a:spcAft>
                <a:spcPts val="1600"/>
              </a:spcAft>
              <a:buNone/>
            </a:pPr>
            <a:r>
              <a:rPr lang="en"/>
              <a:t>For the regression tree, they will look at their stats and flow with the tree and when they get to the end the leaf will have what they should be making approximately.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657775" y="538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Detailed Data Section</a:t>
            </a:r>
            <a:endParaRPr/>
          </a:p>
        </p:txBody>
      </p:sp>
      <p:sp>
        <p:nvSpPr>
          <p:cNvPr id="99" name="Google Shape;99;p15"/>
          <p:cNvSpPr txBox="1"/>
          <p:nvPr>
            <p:ph idx="1" type="body"/>
          </p:nvPr>
        </p:nvSpPr>
        <p:spPr>
          <a:xfrm>
            <a:off x="657775" y="1441200"/>
            <a:ext cx="7688700" cy="38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the dataset on Kaggle and it includes many numeric variables and some categorical variables, this includes:</a:t>
            </a:r>
            <a:endParaRPr/>
          </a:p>
          <a:p>
            <a:pPr indent="0" lvl="0" marL="0" rtl="0" algn="l">
              <a:lnSpc>
                <a:spcPct val="137500"/>
              </a:lnSpc>
              <a:spcBef>
                <a:spcPts val="1600"/>
              </a:spcBef>
              <a:spcAft>
                <a:spcPts val="0"/>
              </a:spcAft>
              <a:buClr>
                <a:schemeClr val="dk1"/>
              </a:buClr>
              <a:buSzPts val="1100"/>
              <a:buFont typeface="Arial"/>
              <a:buNone/>
            </a:pPr>
            <a:r>
              <a:rPr b="1" lang="en" sz="1050" u="sng">
                <a:solidFill>
                  <a:schemeClr val="dk1"/>
                </a:solidFill>
              </a:rPr>
              <a:t>Categorical</a:t>
            </a:r>
            <a:r>
              <a:rPr b="1" lang="en" sz="1050">
                <a:solidFill>
                  <a:schemeClr val="dk1"/>
                </a:solidFill>
              </a:rPr>
              <a:t>: 	Player</a:t>
            </a:r>
            <a:r>
              <a:rPr lang="en" sz="1050">
                <a:solidFill>
                  <a:schemeClr val="dk1"/>
                </a:solidFill>
              </a:rPr>
              <a:t> = Player Name 	</a:t>
            </a:r>
            <a:r>
              <a:rPr b="1" lang="en" sz="1050">
                <a:solidFill>
                  <a:schemeClr val="dk1"/>
                </a:solidFill>
              </a:rPr>
              <a:t>Salary</a:t>
            </a:r>
            <a:r>
              <a:rPr lang="en" sz="1050">
                <a:solidFill>
                  <a:schemeClr val="dk1"/>
                </a:solidFill>
              </a:rPr>
              <a:t> = Yearly salary in $s	</a:t>
            </a:r>
            <a:r>
              <a:rPr b="1" lang="en" sz="1050">
                <a:solidFill>
                  <a:schemeClr val="dk1"/>
                </a:solidFill>
              </a:rPr>
              <a:t>NBA_Country</a:t>
            </a:r>
            <a:r>
              <a:rPr lang="en" sz="1050">
                <a:solidFill>
                  <a:schemeClr val="dk1"/>
                </a:solidFill>
              </a:rPr>
              <a:t> = What country the player is from 	</a:t>
            </a:r>
            <a:r>
              <a:rPr b="1" lang="en" sz="1050">
                <a:solidFill>
                  <a:schemeClr val="dk1"/>
                </a:solidFill>
              </a:rPr>
              <a:t>TM </a:t>
            </a:r>
            <a:r>
              <a:rPr lang="en" sz="1050">
                <a:solidFill>
                  <a:schemeClr val="dk1"/>
                </a:solidFill>
              </a:rPr>
              <a:t>= Team(s) the player played for during this season	</a:t>
            </a:r>
            <a:r>
              <a:rPr b="1" lang="en" sz="1050">
                <a:solidFill>
                  <a:schemeClr val="dk1"/>
                </a:solidFill>
              </a:rPr>
              <a:t>NBA_DraftNumber</a:t>
            </a:r>
            <a:r>
              <a:rPr lang="en" sz="1050">
                <a:solidFill>
                  <a:schemeClr val="dk1"/>
                </a:solidFill>
              </a:rPr>
              <a:t> = The pick they were selected at in their draft </a:t>
            </a:r>
            <a:endParaRPr sz="1050">
              <a:solidFill>
                <a:schemeClr val="dk1"/>
              </a:solidFill>
            </a:endParaRPr>
          </a:p>
          <a:p>
            <a:pPr indent="0" lvl="0" marL="0" rtl="0" algn="l">
              <a:lnSpc>
                <a:spcPct val="137500"/>
              </a:lnSpc>
              <a:spcBef>
                <a:spcPts val="0"/>
              </a:spcBef>
              <a:spcAft>
                <a:spcPts val="0"/>
              </a:spcAft>
              <a:buNone/>
            </a:pPr>
            <a:r>
              <a:rPr b="1" lang="en" sz="1050" u="sng">
                <a:solidFill>
                  <a:schemeClr val="dk1"/>
                </a:solidFill>
              </a:rPr>
              <a:t>Numerical</a:t>
            </a:r>
            <a:r>
              <a:rPr b="1" lang="en" sz="1050">
                <a:solidFill>
                  <a:schemeClr val="dk1"/>
                </a:solidFill>
              </a:rPr>
              <a:t>: </a:t>
            </a:r>
            <a:r>
              <a:rPr lang="en" sz="1050">
                <a:solidFill>
                  <a:schemeClr val="dk1"/>
                </a:solidFill>
              </a:rPr>
              <a:t>	</a:t>
            </a:r>
            <a:r>
              <a:rPr b="1" lang="en" sz="1050">
                <a:solidFill>
                  <a:schemeClr val="dk1"/>
                </a:solidFill>
              </a:rPr>
              <a:t>Age</a:t>
            </a:r>
            <a:r>
              <a:rPr lang="en" sz="1050">
                <a:solidFill>
                  <a:schemeClr val="dk1"/>
                </a:solidFill>
              </a:rPr>
              <a:t> = Age in years		</a:t>
            </a:r>
            <a:r>
              <a:rPr b="1" lang="en" sz="1050">
                <a:solidFill>
                  <a:schemeClr val="dk1"/>
                </a:solidFill>
              </a:rPr>
              <a:t>G </a:t>
            </a:r>
            <a:r>
              <a:rPr lang="en" sz="1050">
                <a:solidFill>
                  <a:schemeClr val="dk1"/>
                </a:solidFill>
              </a:rPr>
              <a:t>= # of games played	</a:t>
            </a:r>
            <a:r>
              <a:rPr b="1" lang="en" sz="1050">
                <a:solidFill>
                  <a:schemeClr val="dk1"/>
                </a:solidFill>
              </a:rPr>
              <a:t>MP </a:t>
            </a:r>
            <a:r>
              <a:rPr lang="en" sz="1050">
                <a:solidFill>
                  <a:schemeClr val="dk1"/>
                </a:solidFill>
              </a:rPr>
              <a:t>= Minutes Played</a:t>
            </a:r>
            <a:endParaRPr sz="1050">
              <a:solidFill>
                <a:schemeClr val="dk1"/>
              </a:solidFill>
            </a:endParaRPr>
          </a:p>
          <a:p>
            <a:pPr indent="0" lvl="0" marL="0" rtl="0" algn="l">
              <a:lnSpc>
                <a:spcPct val="137500"/>
              </a:lnSpc>
              <a:spcBef>
                <a:spcPts val="0"/>
              </a:spcBef>
              <a:spcAft>
                <a:spcPts val="0"/>
              </a:spcAft>
              <a:buClr>
                <a:schemeClr val="dk1"/>
              </a:buClr>
              <a:buSzPts val="1100"/>
              <a:buFont typeface="Arial"/>
              <a:buNone/>
            </a:pPr>
            <a:r>
              <a:rPr b="1" lang="en" sz="1050">
                <a:solidFill>
                  <a:schemeClr val="dk1"/>
                </a:solidFill>
              </a:rPr>
              <a:t>PER </a:t>
            </a:r>
            <a:r>
              <a:rPr lang="en" sz="1050">
                <a:solidFill>
                  <a:schemeClr val="dk1"/>
                </a:solidFill>
              </a:rPr>
              <a:t>= Player Efficiency Rating	</a:t>
            </a:r>
            <a:r>
              <a:rPr b="1" lang="en" sz="1050">
                <a:solidFill>
                  <a:schemeClr val="dk1"/>
                </a:solidFill>
              </a:rPr>
              <a:t>TS%</a:t>
            </a:r>
            <a:r>
              <a:rPr lang="en" sz="1050">
                <a:solidFill>
                  <a:schemeClr val="dk1"/>
                </a:solidFill>
              </a:rPr>
              <a:t> = True Shooting Percentage (TS%) 	</a:t>
            </a:r>
            <a:r>
              <a:rPr b="1" lang="en" sz="1050">
                <a:solidFill>
                  <a:schemeClr val="dk1"/>
                </a:solidFill>
              </a:rPr>
              <a:t>3PAr</a:t>
            </a:r>
            <a:r>
              <a:rPr lang="en" sz="1050">
                <a:solidFill>
                  <a:schemeClr val="dk1"/>
                </a:solidFill>
              </a:rPr>
              <a:t> = % of total shot attempts that are 3pt shots</a:t>
            </a:r>
            <a:endParaRPr sz="1050">
              <a:solidFill>
                <a:schemeClr val="dk1"/>
              </a:solidFill>
            </a:endParaRPr>
          </a:p>
          <a:p>
            <a:pPr indent="0" lvl="0" marL="0" rtl="0" algn="l">
              <a:lnSpc>
                <a:spcPct val="137500"/>
              </a:lnSpc>
              <a:spcBef>
                <a:spcPts val="0"/>
              </a:spcBef>
              <a:spcAft>
                <a:spcPts val="0"/>
              </a:spcAft>
              <a:buClr>
                <a:schemeClr val="dk1"/>
              </a:buClr>
              <a:buSzPts val="1100"/>
              <a:buFont typeface="Arial"/>
              <a:buNone/>
            </a:pPr>
            <a:r>
              <a:rPr b="1" lang="en" sz="1050">
                <a:solidFill>
                  <a:schemeClr val="dk1"/>
                </a:solidFill>
              </a:rPr>
              <a:t>FTr</a:t>
            </a:r>
            <a:r>
              <a:rPr lang="en" sz="1050">
                <a:solidFill>
                  <a:schemeClr val="dk1"/>
                </a:solidFill>
              </a:rPr>
              <a:t> = # of free throw attempts per field goal attempts	</a:t>
            </a:r>
            <a:r>
              <a:rPr b="1" lang="en" sz="1050">
                <a:solidFill>
                  <a:schemeClr val="dk1"/>
                </a:solidFill>
              </a:rPr>
              <a:t>ORB%</a:t>
            </a:r>
            <a:r>
              <a:rPr lang="en" sz="1050">
                <a:solidFill>
                  <a:schemeClr val="dk1"/>
                </a:solidFill>
              </a:rPr>
              <a:t> = Offensive Rebound Percentage  </a:t>
            </a:r>
            <a:r>
              <a:rPr b="1" lang="en" sz="1050">
                <a:solidFill>
                  <a:schemeClr val="dk1"/>
                </a:solidFill>
              </a:rPr>
              <a:t>DRB%</a:t>
            </a:r>
            <a:r>
              <a:rPr lang="en" sz="1050">
                <a:solidFill>
                  <a:schemeClr val="dk1"/>
                </a:solidFill>
              </a:rPr>
              <a:t> = Defensive Rebounding Percentage	</a:t>
            </a:r>
            <a:r>
              <a:rPr b="1" lang="en" sz="1050">
                <a:solidFill>
                  <a:schemeClr val="dk1"/>
                </a:solidFill>
              </a:rPr>
              <a:t>TRB% </a:t>
            </a:r>
            <a:r>
              <a:rPr lang="en" sz="1050">
                <a:solidFill>
                  <a:schemeClr val="dk1"/>
                </a:solidFill>
              </a:rPr>
              <a:t>= </a:t>
            </a:r>
            <a:r>
              <a:rPr lang="en" sz="1050">
                <a:solidFill>
                  <a:schemeClr val="dk1"/>
                </a:solidFill>
                <a:highlight>
                  <a:srgbClr val="FFFFFF"/>
                </a:highlight>
              </a:rPr>
              <a:t>estimate of the percentage of available rebounds a player grabbed while he was on the floor</a:t>
            </a:r>
            <a:r>
              <a:rPr lang="en" sz="1050">
                <a:solidFill>
                  <a:schemeClr val="dk1"/>
                </a:solidFill>
              </a:rPr>
              <a:t>  </a:t>
            </a:r>
            <a:r>
              <a:rPr b="1" lang="en" sz="1050">
                <a:solidFill>
                  <a:schemeClr val="dk1"/>
                </a:solidFill>
              </a:rPr>
              <a:t>AST%</a:t>
            </a:r>
            <a:r>
              <a:rPr lang="en" sz="1050">
                <a:solidFill>
                  <a:schemeClr val="dk1"/>
                </a:solidFill>
              </a:rPr>
              <a:t> = Assist Percentage </a:t>
            </a:r>
            <a:endParaRPr sz="1050">
              <a:solidFill>
                <a:schemeClr val="dk1"/>
              </a:solidFill>
            </a:endParaRPr>
          </a:p>
          <a:p>
            <a:pPr indent="0" lvl="0" marL="0" rtl="0" algn="l">
              <a:lnSpc>
                <a:spcPct val="137500"/>
              </a:lnSpc>
              <a:spcBef>
                <a:spcPts val="0"/>
              </a:spcBef>
              <a:spcAft>
                <a:spcPts val="0"/>
              </a:spcAft>
              <a:buClr>
                <a:schemeClr val="dk1"/>
              </a:buClr>
              <a:buSzPts val="1100"/>
              <a:buFont typeface="Arial"/>
              <a:buNone/>
            </a:pPr>
            <a:r>
              <a:rPr b="1" lang="en" sz="1050">
                <a:solidFill>
                  <a:schemeClr val="dk1"/>
                </a:solidFill>
              </a:rPr>
              <a:t>STL%</a:t>
            </a:r>
            <a:r>
              <a:rPr lang="en" sz="1050">
                <a:solidFill>
                  <a:schemeClr val="dk1"/>
                </a:solidFill>
              </a:rPr>
              <a:t> =</a:t>
            </a:r>
            <a:r>
              <a:rPr lang="en" sz="1050">
                <a:solidFill>
                  <a:schemeClr val="dk1"/>
                </a:solidFill>
                <a:highlight>
                  <a:srgbClr val="FFFFFF"/>
                </a:highlight>
              </a:rPr>
              <a:t> estimate of the percentage of opponent possessions that end with a steal by the player while he was on the floor</a:t>
            </a:r>
            <a:endParaRPr sz="1050">
              <a:solidFill>
                <a:schemeClr val="dk1"/>
              </a:solidFill>
            </a:endParaRPr>
          </a:p>
          <a:p>
            <a:pPr indent="0" lvl="0" marL="0" rtl="0" algn="l">
              <a:lnSpc>
                <a:spcPct val="137500"/>
              </a:lnSpc>
              <a:spcBef>
                <a:spcPts val="0"/>
              </a:spcBef>
              <a:spcAft>
                <a:spcPts val="0"/>
              </a:spcAft>
              <a:buClr>
                <a:schemeClr val="dk1"/>
              </a:buClr>
              <a:buSzPts val="1100"/>
              <a:buFont typeface="Arial"/>
              <a:buNone/>
            </a:pPr>
            <a:r>
              <a:rPr b="1" lang="en" sz="1050">
                <a:solidFill>
                  <a:schemeClr val="dk1"/>
                </a:solidFill>
              </a:rPr>
              <a:t>BLK%</a:t>
            </a:r>
            <a:r>
              <a:rPr lang="en" sz="1050">
                <a:solidFill>
                  <a:schemeClr val="dk1"/>
                </a:solidFill>
              </a:rPr>
              <a:t> = </a:t>
            </a:r>
            <a:r>
              <a:rPr lang="en" sz="1050">
                <a:solidFill>
                  <a:schemeClr val="dk1"/>
                </a:solidFill>
                <a:highlight>
                  <a:srgbClr val="FFFFFF"/>
                </a:highlight>
              </a:rPr>
              <a:t>estimate of the percentage of opponent two-point field goal attempts blocked by the player while he was on the floor</a:t>
            </a:r>
            <a:endParaRPr sz="1050">
              <a:solidFill>
                <a:schemeClr val="dk1"/>
              </a:solidFill>
            </a:endParaRPr>
          </a:p>
          <a:p>
            <a:pPr indent="0" lvl="0" marL="0" rtl="0" algn="l">
              <a:lnSpc>
                <a:spcPct val="137500"/>
              </a:lnSpc>
              <a:spcBef>
                <a:spcPts val="0"/>
              </a:spcBef>
              <a:spcAft>
                <a:spcPts val="0"/>
              </a:spcAft>
              <a:buClr>
                <a:schemeClr val="dk1"/>
              </a:buClr>
              <a:buSzPts val="1100"/>
              <a:buFont typeface="Arial"/>
              <a:buNone/>
            </a:pPr>
            <a:r>
              <a:rPr b="1" lang="en" sz="1050">
                <a:solidFill>
                  <a:schemeClr val="dk1"/>
                </a:solidFill>
              </a:rPr>
              <a:t>TOV%</a:t>
            </a:r>
            <a:r>
              <a:rPr lang="en" sz="1050">
                <a:solidFill>
                  <a:schemeClr val="dk1"/>
                </a:solidFill>
              </a:rPr>
              <a:t> = Turnover Percentage 		</a:t>
            </a:r>
            <a:r>
              <a:rPr b="1" lang="en" sz="1050">
                <a:solidFill>
                  <a:schemeClr val="dk1"/>
                </a:solidFill>
              </a:rPr>
              <a:t>USG%</a:t>
            </a:r>
            <a:r>
              <a:rPr lang="en" sz="1050">
                <a:solidFill>
                  <a:schemeClr val="dk1"/>
                </a:solidFill>
              </a:rPr>
              <a:t> = Usage Rate 	</a:t>
            </a:r>
            <a:r>
              <a:rPr b="1" lang="en" sz="1050">
                <a:solidFill>
                  <a:schemeClr val="dk1"/>
                </a:solidFill>
              </a:rPr>
              <a:t>OWS</a:t>
            </a:r>
            <a:r>
              <a:rPr lang="en" sz="1050">
                <a:solidFill>
                  <a:schemeClr val="dk1"/>
                </a:solidFill>
              </a:rPr>
              <a:t> = Offensive Win Shares    </a:t>
            </a:r>
            <a:r>
              <a:rPr b="1" lang="en" sz="1050">
                <a:solidFill>
                  <a:schemeClr val="dk1"/>
                </a:solidFill>
              </a:rPr>
              <a:t>DWS</a:t>
            </a:r>
            <a:r>
              <a:rPr lang="en" sz="1050">
                <a:solidFill>
                  <a:schemeClr val="dk1"/>
                </a:solidFill>
              </a:rPr>
              <a:t> = Defensive Win Shares</a:t>
            </a:r>
            <a:endParaRPr sz="1050">
              <a:solidFill>
                <a:schemeClr val="dk1"/>
              </a:solidFill>
            </a:endParaRPr>
          </a:p>
          <a:p>
            <a:pPr indent="0" lvl="0" marL="0" rtl="0" algn="l">
              <a:lnSpc>
                <a:spcPct val="137500"/>
              </a:lnSpc>
              <a:spcBef>
                <a:spcPts val="0"/>
              </a:spcBef>
              <a:spcAft>
                <a:spcPts val="0"/>
              </a:spcAft>
              <a:buClr>
                <a:schemeClr val="dk1"/>
              </a:buClr>
              <a:buSzPts val="1100"/>
              <a:buFont typeface="Arial"/>
              <a:buNone/>
            </a:pPr>
            <a:r>
              <a:rPr b="1" lang="en" sz="1050">
                <a:solidFill>
                  <a:schemeClr val="dk1"/>
                </a:solidFill>
              </a:rPr>
              <a:t>WS </a:t>
            </a:r>
            <a:r>
              <a:rPr lang="en" sz="1050">
                <a:solidFill>
                  <a:schemeClr val="dk1"/>
                </a:solidFill>
              </a:rPr>
              <a:t>= Win Shares 	</a:t>
            </a:r>
            <a:r>
              <a:rPr b="1" lang="en" sz="1050">
                <a:solidFill>
                  <a:schemeClr val="dk1"/>
                </a:solidFill>
              </a:rPr>
              <a:t>WS/48 </a:t>
            </a:r>
            <a:r>
              <a:rPr lang="en" sz="1050">
                <a:solidFill>
                  <a:schemeClr val="dk1"/>
                </a:solidFill>
              </a:rPr>
              <a:t> = Win Shares per 48 minutes		</a:t>
            </a:r>
            <a:r>
              <a:rPr b="1" lang="en" sz="1050">
                <a:solidFill>
                  <a:schemeClr val="dk1"/>
                </a:solidFill>
              </a:rPr>
              <a:t>OBPM </a:t>
            </a:r>
            <a:r>
              <a:rPr lang="en" sz="1050">
                <a:solidFill>
                  <a:schemeClr val="dk1"/>
                </a:solidFill>
              </a:rPr>
              <a:t> = Offensive Box Plus/Minus</a:t>
            </a:r>
            <a:endParaRPr sz="1050">
              <a:solidFill>
                <a:schemeClr val="dk1"/>
              </a:solidFill>
            </a:endParaRPr>
          </a:p>
          <a:p>
            <a:pPr indent="0" lvl="0" marL="0" rtl="0" algn="l">
              <a:lnSpc>
                <a:spcPct val="137500"/>
              </a:lnSpc>
              <a:spcBef>
                <a:spcPts val="0"/>
              </a:spcBef>
              <a:spcAft>
                <a:spcPts val="0"/>
              </a:spcAft>
              <a:buClr>
                <a:schemeClr val="dk1"/>
              </a:buClr>
              <a:buSzPts val="1100"/>
              <a:buFont typeface="Arial"/>
              <a:buNone/>
            </a:pPr>
            <a:r>
              <a:rPr b="1" lang="en" sz="1050">
                <a:solidFill>
                  <a:schemeClr val="dk1"/>
                </a:solidFill>
              </a:rPr>
              <a:t>DBPM </a:t>
            </a:r>
            <a:r>
              <a:rPr lang="en" sz="1050">
                <a:solidFill>
                  <a:schemeClr val="dk1"/>
                </a:solidFill>
              </a:rPr>
              <a:t> = Defensive Box Plus/Minus	</a:t>
            </a:r>
            <a:r>
              <a:rPr b="1" lang="en" sz="1050">
                <a:solidFill>
                  <a:schemeClr val="dk1"/>
                </a:solidFill>
              </a:rPr>
              <a:t>BPM </a:t>
            </a:r>
            <a:r>
              <a:rPr lang="en" sz="1050">
                <a:solidFill>
                  <a:schemeClr val="dk1"/>
                </a:solidFill>
              </a:rPr>
              <a:t>= Box Plus/Minus		</a:t>
            </a:r>
            <a:r>
              <a:rPr b="1" lang="en" sz="1050">
                <a:solidFill>
                  <a:schemeClr val="dk1"/>
                </a:solidFill>
              </a:rPr>
              <a:t>VORP </a:t>
            </a:r>
            <a:r>
              <a:rPr lang="en" sz="1050">
                <a:solidFill>
                  <a:schemeClr val="dk1"/>
                </a:solidFill>
              </a:rPr>
              <a:t>= </a:t>
            </a:r>
            <a:r>
              <a:rPr lang="en" sz="1050">
                <a:solidFill>
                  <a:schemeClr val="dk1"/>
                </a:solidFill>
                <a:highlight>
                  <a:srgbClr val="FFFFFF"/>
                </a:highlight>
              </a:rPr>
              <a:t>Value Over Replacement Player</a:t>
            </a:r>
            <a:endParaRPr sz="1050">
              <a:solidFill>
                <a:schemeClr val="dk1"/>
              </a:solidFill>
            </a:endParaRPr>
          </a:p>
          <a:p>
            <a:pPr indent="0" lvl="0" marL="0" rtl="0" algn="l">
              <a:spcBef>
                <a:spcPts val="0"/>
              </a:spcBef>
              <a:spcAft>
                <a:spcPts val="1600"/>
              </a:spcAft>
              <a:buNone/>
            </a:pPr>
            <a:r>
              <a:rPr lang="en" sz="1000"/>
              <a:t>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43775" y="522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Analysis</a:t>
            </a:r>
            <a:endParaRPr/>
          </a:p>
        </p:txBody>
      </p:sp>
      <p:sp>
        <p:nvSpPr>
          <p:cNvPr id="105" name="Google Shape;105;p16"/>
          <p:cNvSpPr txBox="1"/>
          <p:nvPr>
            <p:ph idx="1" type="body"/>
          </p:nvPr>
        </p:nvSpPr>
        <p:spPr>
          <a:xfrm>
            <a:off x="71650" y="1116125"/>
            <a:ext cx="2627400" cy="3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solidFill>
                  <a:srgbClr val="000000"/>
                </a:solidFill>
              </a:rPr>
              <a:t>Original summary statistics</a:t>
            </a:r>
            <a:endParaRPr b="1" sz="1200">
              <a:solidFill>
                <a:srgbClr val="000000"/>
              </a:solidFill>
            </a:endParaRPr>
          </a:p>
        </p:txBody>
      </p:sp>
      <p:pic>
        <p:nvPicPr>
          <p:cNvPr id="106" name="Google Shape;106;p16"/>
          <p:cNvPicPr preferRelativeResize="0"/>
          <p:nvPr/>
        </p:nvPicPr>
        <p:blipFill>
          <a:blip r:embed="rId3">
            <a:alphaModFix/>
          </a:blip>
          <a:stretch>
            <a:fillRect/>
          </a:stretch>
        </p:blipFill>
        <p:spPr>
          <a:xfrm>
            <a:off x="71650" y="1516025"/>
            <a:ext cx="2514825" cy="3529100"/>
          </a:xfrm>
          <a:prstGeom prst="rect">
            <a:avLst/>
          </a:prstGeom>
          <a:noFill/>
          <a:ln>
            <a:noFill/>
          </a:ln>
        </p:spPr>
      </p:pic>
      <p:sp>
        <p:nvSpPr>
          <p:cNvPr id="107" name="Google Shape;107;p16"/>
          <p:cNvSpPr txBox="1"/>
          <p:nvPr/>
        </p:nvSpPr>
        <p:spPr>
          <a:xfrm>
            <a:off x="4846125" y="1116125"/>
            <a:ext cx="37500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Correlation Table</a:t>
            </a:r>
            <a:endParaRPr b="1" sz="1200"/>
          </a:p>
        </p:txBody>
      </p:sp>
      <p:pic>
        <p:nvPicPr>
          <p:cNvPr id="108" name="Google Shape;108;p16"/>
          <p:cNvPicPr preferRelativeResize="0"/>
          <p:nvPr/>
        </p:nvPicPr>
        <p:blipFill>
          <a:blip r:embed="rId4">
            <a:alphaModFix/>
          </a:blip>
          <a:stretch>
            <a:fillRect/>
          </a:stretch>
        </p:blipFill>
        <p:spPr>
          <a:xfrm>
            <a:off x="3455500" y="1386529"/>
            <a:ext cx="5376799" cy="35636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57800" y="578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Analysis (Cont.)</a:t>
            </a:r>
            <a:endParaRPr/>
          </a:p>
        </p:txBody>
      </p:sp>
      <p:sp>
        <p:nvSpPr>
          <p:cNvPr id="114" name="Google Shape;114;p17"/>
          <p:cNvSpPr txBox="1"/>
          <p:nvPr>
            <p:ph idx="1" type="body"/>
          </p:nvPr>
        </p:nvSpPr>
        <p:spPr>
          <a:xfrm>
            <a:off x="311700" y="2854900"/>
            <a:ext cx="8520600" cy="21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prepare the data for our EDA, we have removed the categorical data that will not be relevant and turned any possible categorical data into binary variables.</a:t>
            </a:r>
            <a:endParaRPr/>
          </a:p>
          <a:p>
            <a:pPr indent="0" lvl="0" marL="0" rtl="0" algn="l">
              <a:spcBef>
                <a:spcPts val="1600"/>
              </a:spcBef>
              <a:spcAft>
                <a:spcPts val="0"/>
              </a:spcAft>
              <a:buNone/>
            </a:pPr>
            <a:r>
              <a:rPr lang="en"/>
              <a:t>4 variables have the strongest correlations. Their correlation coefficients are:</a:t>
            </a:r>
            <a:endParaRPr/>
          </a:p>
          <a:p>
            <a:pPr indent="-311150" lvl="0" marL="457200" rtl="0" algn="l">
              <a:spcBef>
                <a:spcPts val="1600"/>
              </a:spcBef>
              <a:spcAft>
                <a:spcPts val="0"/>
              </a:spcAft>
              <a:buSzPts val="1300"/>
              <a:buChar char="-"/>
            </a:pPr>
            <a:r>
              <a:rPr lang="en"/>
              <a:t>WS: 0.59</a:t>
            </a:r>
            <a:endParaRPr/>
          </a:p>
          <a:p>
            <a:pPr indent="-311150" lvl="0" marL="457200" rtl="0" algn="l">
              <a:spcBef>
                <a:spcPts val="0"/>
              </a:spcBef>
              <a:spcAft>
                <a:spcPts val="0"/>
              </a:spcAft>
              <a:buSzPts val="1300"/>
              <a:buChar char="-"/>
            </a:pPr>
            <a:r>
              <a:rPr lang="en"/>
              <a:t>VORP: 0.57</a:t>
            </a:r>
            <a:endParaRPr/>
          </a:p>
          <a:p>
            <a:pPr indent="-311150" lvl="0" marL="457200" rtl="0" algn="l">
              <a:spcBef>
                <a:spcPts val="0"/>
              </a:spcBef>
              <a:spcAft>
                <a:spcPts val="0"/>
              </a:spcAft>
              <a:buSzPts val="1300"/>
              <a:buChar char="-"/>
            </a:pPr>
            <a:r>
              <a:rPr lang="en"/>
              <a:t>OWS: 0.56</a:t>
            </a:r>
            <a:endParaRPr/>
          </a:p>
          <a:p>
            <a:pPr indent="-311150" lvl="0" marL="457200" rtl="0" algn="l">
              <a:spcBef>
                <a:spcPts val="0"/>
              </a:spcBef>
              <a:spcAft>
                <a:spcPts val="0"/>
              </a:spcAft>
              <a:buSzPts val="1300"/>
              <a:buChar char="-"/>
            </a:pPr>
            <a:r>
              <a:rPr lang="en"/>
              <a:t>MP: 0.51</a:t>
            </a:r>
            <a:endParaRPr/>
          </a:p>
          <a:p>
            <a:pPr indent="0" lvl="0" marL="0" rtl="0" algn="l">
              <a:spcBef>
                <a:spcPts val="1600"/>
              </a:spcBef>
              <a:spcAft>
                <a:spcPts val="1600"/>
              </a:spcAft>
              <a:buNone/>
            </a:pPr>
            <a:r>
              <a:t/>
            </a:r>
            <a:endParaRPr/>
          </a:p>
        </p:txBody>
      </p:sp>
      <p:pic>
        <p:nvPicPr>
          <p:cNvPr id="115" name="Google Shape;115;p17"/>
          <p:cNvPicPr preferRelativeResize="0"/>
          <p:nvPr/>
        </p:nvPicPr>
        <p:blipFill>
          <a:blip r:embed="rId3">
            <a:alphaModFix/>
          </a:blip>
          <a:stretch>
            <a:fillRect/>
          </a:stretch>
        </p:blipFill>
        <p:spPr>
          <a:xfrm>
            <a:off x="179750" y="1296425"/>
            <a:ext cx="7562850" cy="146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7650" y="650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 of Frequency of Salary</a:t>
            </a:r>
            <a:endParaRPr/>
          </a:p>
        </p:txBody>
      </p:sp>
      <p:pic>
        <p:nvPicPr>
          <p:cNvPr id="121" name="Google Shape;121;p18"/>
          <p:cNvPicPr preferRelativeResize="0"/>
          <p:nvPr/>
        </p:nvPicPr>
        <p:blipFill>
          <a:blip r:embed="rId3">
            <a:alphaModFix/>
          </a:blip>
          <a:stretch>
            <a:fillRect/>
          </a:stretch>
        </p:blipFill>
        <p:spPr>
          <a:xfrm>
            <a:off x="699375" y="1186125"/>
            <a:ext cx="7639050" cy="619125"/>
          </a:xfrm>
          <a:prstGeom prst="rect">
            <a:avLst/>
          </a:prstGeom>
          <a:noFill/>
          <a:ln>
            <a:noFill/>
          </a:ln>
        </p:spPr>
      </p:pic>
      <p:pic>
        <p:nvPicPr>
          <p:cNvPr id="122" name="Google Shape;122;p18"/>
          <p:cNvPicPr preferRelativeResize="0"/>
          <p:nvPr/>
        </p:nvPicPr>
        <p:blipFill>
          <a:blip r:embed="rId4">
            <a:alphaModFix/>
          </a:blip>
          <a:stretch>
            <a:fillRect/>
          </a:stretch>
        </p:blipFill>
        <p:spPr>
          <a:xfrm>
            <a:off x="727638" y="1805250"/>
            <a:ext cx="3277612" cy="3226000"/>
          </a:xfrm>
          <a:prstGeom prst="rect">
            <a:avLst/>
          </a:prstGeom>
          <a:noFill/>
          <a:ln>
            <a:noFill/>
          </a:ln>
        </p:spPr>
      </p:pic>
      <p:sp>
        <p:nvSpPr>
          <p:cNvPr id="123" name="Google Shape;123;p18"/>
          <p:cNvSpPr txBox="1"/>
          <p:nvPr/>
        </p:nvSpPr>
        <p:spPr>
          <a:xfrm>
            <a:off x="4225400" y="1992725"/>
            <a:ext cx="3756000" cy="25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Most salary range for these players are under 5 millions.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Fewer than 50 make it into later bins making more 10 million.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Very few players make more than 30 million dollars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723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Plots of significant variables</a:t>
            </a:r>
            <a:endParaRPr/>
          </a:p>
        </p:txBody>
      </p:sp>
      <p:sp>
        <p:nvSpPr>
          <p:cNvPr id="129" name="Google Shape;129;p19"/>
          <p:cNvSpPr txBox="1"/>
          <p:nvPr>
            <p:ph idx="1" type="body"/>
          </p:nvPr>
        </p:nvSpPr>
        <p:spPr>
          <a:xfrm>
            <a:off x="729450" y="1338125"/>
            <a:ext cx="76887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19"/>
          <p:cNvPicPr preferRelativeResize="0"/>
          <p:nvPr/>
        </p:nvPicPr>
        <p:blipFill>
          <a:blip r:embed="rId3">
            <a:alphaModFix/>
          </a:blip>
          <a:stretch>
            <a:fillRect/>
          </a:stretch>
        </p:blipFill>
        <p:spPr>
          <a:xfrm>
            <a:off x="548825" y="1338125"/>
            <a:ext cx="3676000" cy="3613850"/>
          </a:xfrm>
          <a:prstGeom prst="rect">
            <a:avLst/>
          </a:prstGeom>
          <a:noFill/>
          <a:ln>
            <a:noFill/>
          </a:ln>
        </p:spPr>
      </p:pic>
      <p:pic>
        <p:nvPicPr>
          <p:cNvPr id="131" name="Google Shape;131;p19"/>
          <p:cNvPicPr preferRelativeResize="0"/>
          <p:nvPr/>
        </p:nvPicPr>
        <p:blipFill>
          <a:blip r:embed="rId4">
            <a:alphaModFix/>
          </a:blip>
          <a:stretch>
            <a:fillRect/>
          </a:stretch>
        </p:blipFill>
        <p:spPr>
          <a:xfrm>
            <a:off x="4450250" y="1338125"/>
            <a:ext cx="3676000" cy="36138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723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Plots of significant variables (cont)</a:t>
            </a:r>
            <a:endParaRPr/>
          </a:p>
        </p:txBody>
      </p:sp>
      <p:sp>
        <p:nvSpPr>
          <p:cNvPr id="137" name="Google Shape;137;p20"/>
          <p:cNvSpPr txBox="1"/>
          <p:nvPr>
            <p:ph idx="1" type="body"/>
          </p:nvPr>
        </p:nvSpPr>
        <p:spPr>
          <a:xfrm>
            <a:off x="729450" y="1338125"/>
            <a:ext cx="7688700" cy="38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0"/>
          <p:cNvPicPr preferRelativeResize="0"/>
          <p:nvPr/>
        </p:nvPicPr>
        <p:blipFill>
          <a:blip r:embed="rId3">
            <a:alphaModFix/>
          </a:blip>
          <a:stretch>
            <a:fillRect/>
          </a:stretch>
        </p:blipFill>
        <p:spPr>
          <a:xfrm>
            <a:off x="465400" y="1338125"/>
            <a:ext cx="3715818" cy="3652975"/>
          </a:xfrm>
          <a:prstGeom prst="rect">
            <a:avLst/>
          </a:prstGeom>
          <a:noFill/>
          <a:ln>
            <a:noFill/>
          </a:ln>
        </p:spPr>
      </p:pic>
      <p:pic>
        <p:nvPicPr>
          <p:cNvPr id="139" name="Google Shape;139;p20"/>
          <p:cNvPicPr preferRelativeResize="0"/>
          <p:nvPr/>
        </p:nvPicPr>
        <p:blipFill>
          <a:blip r:embed="rId4">
            <a:alphaModFix/>
          </a:blip>
          <a:stretch>
            <a:fillRect/>
          </a:stretch>
        </p:blipFill>
        <p:spPr>
          <a:xfrm>
            <a:off x="4518902" y="1338125"/>
            <a:ext cx="3715825" cy="36530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7650" y="571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Regression Model</a:t>
            </a:r>
            <a:endParaRPr/>
          </a:p>
        </p:txBody>
      </p:sp>
      <p:sp>
        <p:nvSpPr>
          <p:cNvPr id="145" name="Google Shape;145;p21"/>
          <p:cNvSpPr txBox="1"/>
          <p:nvPr>
            <p:ph idx="1" type="body"/>
          </p:nvPr>
        </p:nvSpPr>
        <p:spPr>
          <a:xfrm>
            <a:off x="729450" y="1462425"/>
            <a:ext cx="7688700" cy="287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S1: We partitioned the data into 60% for Training Dataset and 40% Validation Dataset</a:t>
            </a:r>
            <a:endParaRPr/>
          </a:p>
        </p:txBody>
      </p:sp>
      <p:pic>
        <p:nvPicPr>
          <p:cNvPr id="146" name="Google Shape;146;p21"/>
          <p:cNvPicPr preferRelativeResize="0"/>
          <p:nvPr/>
        </p:nvPicPr>
        <p:blipFill>
          <a:blip r:embed="rId3">
            <a:alphaModFix/>
          </a:blip>
          <a:stretch>
            <a:fillRect/>
          </a:stretch>
        </p:blipFill>
        <p:spPr>
          <a:xfrm>
            <a:off x="832150" y="1842500"/>
            <a:ext cx="6829700" cy="2185975"/>
          </a:xfrm>
          <a:prstGeom prst="rect">
            <a:avLst/>
          </a:prstGeom>
          <a:noFill/>
          <a:ln>
            <a:noFill/>
          </a:ln>
        </p:spPr>
      </p:pic>
      <p:pic>
        <p:nvPicPr>
          <p:cNvPr id="147" name="Google Shape;147;p21"/>
          <p:cNvPicPr preferRelativeResize="0"/>
          <p:nvPr/>
        </p:nvPicPr>
        <p:blipFill>
          <a:blip r:embed="rId4">
            <a:alphaModFix/>
          </a:blip>
          <a:stretch>
            <a:fillRect/>
          </a:stretch>
        </p:blipFill>
        <p:spPr>
          <a:xfrm>
            <a:off x="832150" y="4136200"/>
            <a:ext cx="7584200" cy="8447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