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Fira Sans Extra Condensed Medium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Squada One"/>
      <p:regular r:id="rId30"/>
    </p:embeddedFont>
    <p:embeddedFont>
      <p:font typeface="Roboto Condensed Light"/>
      <p:regular r:id="rId31"/>
      <p:bold r:id="rId32"/>
      <p:italic r:id="rId33"/>
      <p:boldItalic r:id="rId34"/>
    </p:embeddedFont>
    <p:embeddedFont>
      <p:font typeface="Exo 2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FBEC24-AC8B-4ABA-9533-5D749C2A96E1}">
  <a:tblStyle styleId="{FDFBEC24-AC8B-4ABA-9533-5D749C2A9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FiraSansExtraCondensedMedium-regular.fntdata"/><Relationship Id="rId21" Type="http://schemas.openxmlformats.org/officeDocument/2006/relationships/slide" Target="slides/slide15.xml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Condensed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Light-regular.fntdata"/><Relationship Id="rId30" Type="http://schemas.openxmlformats.org/officeDocument/2006/relationships/font" Target="fonts/SquadaOne-regular.fntdata"/><Relationship Id="rId11" Type="http://schemas.openxmlformats.org/officeDocument/2006/relationships/slide" Target="slides/slide5.xml"/><Relationship Id="rId33" Type="http://schemas.openxmlformats.org/officeDocument/2006/relationships/font" Target="fonts/RobotoCondensedLight-italic.fntdata"/><Relationship Id="rId10" Type="http://schemas.openxmlformats.org/officeDocument/2006/relationships/slide" Target="slides/slide4.xml"/><Relationship Id="rId32" Type="http://schemas.openxmlformats.org/officeDocument/2006/relationships/font" Target="fonts/RobotoCondensedLight-bold.fntdata"/><Relationship Id="rId13" Type="http://schemas.openxmlformats.org/officeDocument/2006/relationships/slide" Target="slides/slide7.xml"/><Relationship Id="rId35" Type="http://schemas.openxmlformats.org/officeDocument/2006/relationships/font" Target="fonts/Exo2-regular.fntdata"/><Relationship Id="rId12" Type="http://schemas.openxmlformats.org/officeDocument/2006/relationships/slide" Target="slides/slide6.xml"/><Relationship Id="rId34" Type="http://schemas.openxmlformats.org/officeDocument/2006/relationships/font" Target="fonts/RobotoCondensed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Exo2-italic.fntdata"/><Relationship Id="rId14" Type="http://schemas.openxmlformats.org/officeDocument/2006/relationships/slide" Target="slides/slide8.xml"/><Relationship Id="rId36" Type="http://schemas.openxmlformats.org/officeDocument/2006/relationships/font" Target="fonts/Exo2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Exo2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f69144cc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f69144cc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f69144cc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f69144cc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f69144cc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0f69144cc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1327ab0f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1327ab0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f69144cc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0f69144cc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f69144cc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f69144cc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f69144c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0f69144c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38d9358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38d9358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f69144cc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f69144cc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f69144cc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f69144cc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38d9358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38d9358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f69144cc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f69144cc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f530de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f530de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f530de0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f530de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f530de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f530de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5" name="Google Shape;75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7" name="Google Shape;77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9" name="Google Shape;79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5" name="Google Shape;85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920525" y="1227375"/>
            <a:ext cx="71595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6" name="Google Shape;46;p8"/>
          <p:cNvSpPr txBox="1"/>
          <p:nvPr>
            <p:ph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1" name="Google Shape;51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4</a:t>
            </a:r>
            <a:endParaRPr/>
          </a:p>
        </p:txBody>
      </p:sp>
      <p:sp>
        <p:nvSpPr>
          <p:cNvPr id="136" name="Google Shape;136;p27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Seth LeMar, Stephen Peterson, Bryan Strohmeyer, Anh Nguyen and Santiago Ospina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idx="1" type="subTitle"/>
          </p:nvPr>
        </p:nvSpPr>
        <p:spPr>
          <a:xfrm>
            <a:off x="6562725" y="1114425"/>
            <a:ext cx="25812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Standardizing and partitioning the data for knn</a:t>
            </a:r>
            <a:endParaRPr sz="1400"/>
          </a:p>
        </p:txBody>
      </p:sp>
      <p:sp>
        <p:nvSpPr>
          <p:cNvPr id="197" name="Google Shape;197;p36"/>
          <p:cNvSpPr txBox="1"/>
          <p:nvPr>
            <p:ph type="ctrTitle"/>
          </p:nvPr>
        </p:nvSpPr>
        <p:spPr>
          <a:xfrm>
            <a:off x="1964827" y="7662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processing for K-Nearest Neighbors </a:t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114425"/>
            <a:ext cx="6377824" cy="31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" type="subTitle"/>
          </p:nvPr>
        </p:nvSpPr>
        <p:spPr>
          <a:xfrm>
            <a:off x="4772550" y="2061450"/>
            <a:ext cx="4114800" cy="18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89.63% accuracy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27.87% higher than using the naive method ( No information rate 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example email would be classified as spam in this model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This is because the “Level” section shows a 1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4" name="Google Shape;204;p37"/>
          <p:cNvSpPr txBox="1"/>
          <p:nvPr>
            <p:ph type="ctrTitle"/>
          </p:nvPr>
        </p:nvSpPr>
        <p:spPr>
          <a:xfrm>
            <a:off x="4273925" y="1681500"/>
            <a:ext cx="52143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1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500"/>
            <a:ext cx="8839201" cy="117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13127"/>
            <a:ext cx="4679900" cy="3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 rotWithShape="1">
          <a:blip r:embed="rId5">
            <a:alphaModFix/>
          </a:blip>
          <a:srcRect b="4979" l="0" r="0" t="0"/>
          <a:stretch/>
        </p:blipFill>
        <p:spPr>
          <a:xfrm>
            <a:off x="4876800" y="3913650"/>
            <a:ext cx="4114800" cy="9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idx="1" type="subTitle"/>
          </p:nvPr>
        </p:nvSpPr>
        <p:spPr>
          <a:xfrm>
            <a:off x="1833625" y="2066913"/>
            <a:ext cx="74115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highest accuracy is actually k=1, but we will analyze the k the provides the second highest accuracy which is k=3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data we decided to analyze only k=1 and k=3.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real world situation we would analyze many more since a lot of the Ks provide similar accuracies but for this assignment we will be doing the two most accurate.</a:t>
            </a:r>
            <a:endParaRPr/>
          </a:p>
        </p:txBody>
      </p:sp>
      <p:sp>
        <p:nvSpPr>
          <p:cNvPr id="213" name="Google Shape;213;p38"/>
          <p:cNvSpPr txBox="1"/>
          <p:nvPr>
            <p:ph type="ctrTitle"/>
          </p:nvPr>
        </p:nvSpPr>
        <p:spPr>
          <a:xfrm>
            <a:off x="1893115" y="-799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Optimal K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569"/>
            <a:ext cx="9143999" cy="146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66925"/>
            <a:ext cx="1692375" cy="287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idx="1" type="subTitle"/>
          </p:nvPr>
        </p:nvSpPr>
        <p:spPr>
          <a:xfrm>
            <a:off x="5212825" y="564375"/>
            <a:ext cx="4219500" cy="3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best K (besides K=1) is 3 based on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model is 89.57% accurate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27.81% higher than naive method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Lower true positive rate (sensitivity) than k=1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Higher true negative rate (specificity) than k=1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accent6"/>
                </a:solidFill>
              </a:rPr>
              <a:t>The example email would be classified as spam in this model</a:t>
            </a:r>
            <a:endParaRPr>
              <a:solidFill>
                <a:schemeClr val="accent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This is because the “Level” section shows a 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 txBox="1"/>
          <p:nvPr>
            <p:ph type="ctrTitle"/>
          </p:nvPr>
        </p:nvSpPr>
        <p:spPr>
          <a:xfrm>
            <a:off x="4472425" y="0"/>
            <a:ext cx="52143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K (K = 3)</a:t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7625"/>
            <a:ext cx="5699752" cy="6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257299"/>
            <a:ext cx="5390424" cy="35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125" y="2987375"/>
            <a:ext cx="4671374" cy="10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Table</a:t>
            </a:r>
            <a:endParaRPr/>
          </a:p>
        </p:txBody>
      </p:sp>
      <p:graphicFrame>
        <p:nvGraphicFramePr>
          <p:cNvPr id="230" name="Google Shape;230;p40"/>
          <p:cNvGraphicFramePr/>
          <p:nvPr/>
        </p:nvGraphicFramePr>
        <p:xfrm>
          <a:off x="697700" y="18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{FDFBEC24-AC8B-4ABA-9533-5D749C2A96E1}</a:tableStyleId>
              </a:tblPr>
              <a:tblGrid>
                <a:gridCol w="1937150"/>
                <a:gridCol w="1937150"/>
                <a:gridCol w="1937150"/>
                <a:gridCol w="1937150"/>
              </a:tblGrid>
              <a:tr h="51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Sensitivity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Specificity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Discriminant Analysis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89.52%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79.97%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95.43%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k-Nearest Neighbors k=1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89.63%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87.36%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91.03%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k-Nearest Neighbors k=3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89.57%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86.22%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91.64%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idx="1" type="subTitle"/>
          </p:nvPr>
        </p:nvSpPr>
        <p:spPr>
          <a:xfrm>
            <a:off x="992250" y="1527900"/>
            <a:ext cx="71595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 that is best for predicting spam emails is k-Nearest Neighbors with a k of 1. The reason for this is because of its accuracy and true positive rate. All 3 of the models are very close in terms of the accuracy but the discriminant analysis sensitivity is way too low and creates a large imbalance of responses. Both of the k-Nearest Neighbors models that we tested are very close but since k=1 is slightly more accurate, k=1 is the best model for predicting.</a:t>
            </a:r>
            <a:endParaRPr/>
          </a:p>
        </p:txBody>
      </p:sp>
      <p:sp>
        <p:nvSpPr>
          <p:cNvPr id="236" name="Google Shape;236;p41"/>
          <p:cNvSpPr txBox="1"/>
          <p:nvPr>
            <p:ph type="ctrTitle"/>
          </p:nvPr>
        </p:nvSpPr>
        <p:spPr>
          <a:xfrm>
            <a:off x="1964850" y="619550"/>
            <a:ext cx="52143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920525" y="1227375"/>
            <a:ext cx="71595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 txBox="1"/>
          <p:nvPr>
            <p:ph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Definitions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03" y="1227375"/>
            <a:ext cx="8086000" cy="33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1" type="subTitle"/>
          </p:nvPr>
        </p:nvSpPr>
        <p:spPr>
          <a:xfrm>
            <a:off x="4759400" y="267325"/>
            <a:ext cx="37956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Biggest differences between spam and non-spam emails are in variables: all, our, remove, free, business, email, you, your, W_000, hp, hpl. George, meeting, re., edu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*Picked because they have the biggest difference between the averages of the spam and non-spam segments*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predictors that occur the most often for spam emails out of the ones we pick are all, our, remove, free, business, email, you, your and W_000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9" name="Google Shape;149;p29"/>
          <p:cNvSpPr txBox="1"/>
          <p:nvPr>
            <p:ph type="ctrTitle"/>
          </p:nvPr>
        </p:nvSpPr>
        <p:spPr>
          <a:xfrm>
            <a:off x="136265" y="43842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the Data</a:t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75" y="2202825"/>
            <a:ext cx="7114527" cy="29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60/40 for Discriminant Analysis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0425"/>
            <a:ext cx="8839202" cy="147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subTitle"/>
          </p:nvPr>
        </p:nvSpPr>
        <p:spPr>
          <a:xfrm>
            <a:off x="916000" y="1238250"/>
            <a:ext cx="2041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The coefficients to calculate the Fisher’s Linear Classification function: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LinDA also automatically classifies observations according to aggregated scores.</a:t>
            </a:r>
            <a:endParaRPr/>
          </a:p>
        </p:txBody>
      </p:sp>
      <p:sp>
        <p:nvSpPr>
          <p:cNvPr id="162" name="Google Shape;162;p31"/>
          <p:cNvSpPr txBox="1"/>
          <p:nvPr>
            <p:ph type="ctrTitle"/>
          </p:nvPr>
        </p:nvSpPr>
        <p:spPr>
          <a:xfrm>
            <a:off x="1888590" y="36372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Discriminant Analysis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950" y="1366925"/>
            <a:ext cx="56959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150" y="2571750"/>
            <a:ext cx="2147675" cy="24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0" y="1232000"/>
            <a:ext cx="51519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</a:t>
            </a:r>
            <a:r>
              <a:rPr lang="en" sz="1400"/>
              <a:t>accuracy rate in our spam/no spam confusion matrix is 89.52%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 appears that predicting non spam (0) when it is actually spam (1) is more likely than when it is vice versa which explains the low sensitivity rate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32"/>
          <p:cNvSpPr txBox="1"/>
          <p:nvPr>
            <p:ph type="ctrTitle"/>
          </p:nvPr>
        </p:nvSpPr>
        <p:spPr>
          <a:xfrm>
            <a:off x="1205590" y="1416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 Confusion Matrix</a:t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50" y="1181100"/>
            <a:ext cx="38766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4995875" y="2073300"/>
            <a:ext cx="41481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chart shows the difference between our model in DA and the naive method. Until about 1,500 cases, out model is significantly higher than the naive method.</a:t>
            </a:r>
            <a:endParaRPr sz="1400"/>
          </a:p>
        </p:txBody>
      </p:sp>
      <p:sp>
        <p:nvSpPr>
          <p:cNvPr id="177" name="Google Shape;177;p33"/>
          <p:cNvSpPr txBox="1"/>
          <p:nvPr>
            <p:ph type="ctrTitle"/>
          </p:nvPr>
        </p:nvSpPr>
        <p:spPr>
          <a:xfrm>
            <a:off x="1675475" y="281175"/>
            <a:ext cx="52143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 Chart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5" y="1051851"/>
            <a:ext cx="4682047" cy="3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4722775" y="1227375"/>
            <a:ext cx="3949500" cy="2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chart shows if there is an increase (or decrease) in the likelihood of a response based on choosing the top x percentile of most likely spam emails. If we picked the top 10 or 20 percent of most likely to be spam data, we would be ~2.5 times more likely to receive a 1 as the outcome.</a:t>
            </a:r>
            <a:endParaRPr sz="1400"/>
          </a:p>
        </p:txBody>
      </p:sp>
      <p:sp>
        <p:nvSpPr>
          <p:cNvPr id="184" name="Google Shape;184;p34"/>
          <p:cNvSpPr txBox="1"/>
          <p:nvPr>
            <p:ph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Decile Lift Chart 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5500"/>
            <a:ext cx="4722775" cy="3647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1" type="subTitle"/>
          </p:nvPr>
        </p:nvSpPr>
        <p:spPr>
          <a:xfrm>
            <a:off x="1277250" y="1039750"/>
            <a:ext cx="65895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Given values: </a:t>
            </a:r>
            <a:r>
              <a:rPr b="1" i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b="1" i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ail</a:t>
            </a:r>
            <a:r>
              <a:rPr b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3.77, </a:t>
            </a:r>
            <a:r>
              <a:rPr b="1" i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r>
              <a:rPr b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1.88, </a:t>
            </a:r>
            <a:r>
              <a:rPr b="1" i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money</a:t>
            </a:r>
            <a:r>
              <a:rPr b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1.88</a:t>
            </a:r>
            <a:r>
              <a:rPr b="1" i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`C;`</a:t>
            </a:r>
            <a:r>
              <a:rPr b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0.264, </a:t>
            </a:r>
            <a:r>
              <a:rPr b="1" i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CAP_avg</a:t>
            </a:r>
            <a:r>
              <a:rPr b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4.333, </a:t>
            </a:r>
            <a:r>
              <a:rPr b="1" i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CAP_long</a:t>
            </a:r>
            <a:r>
              <a:rPr b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13, </a:t>
            </a:r>
            <a:r>
              <a:rPr b="1" i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CAP_tot</a:t>
            </a:r>
            <a:r>
              <a:rPr b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= 78</a:t>
            </a:r>
            <a:endParaRPr b="1"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-2.8133504161 + 3.77(.2655224971) + 1.88(.5807179556) + 1.88(-.3404665761) + .264(.9629190236) +4.333(.0102739405) + 13(-.0040050621) + 78(.0009783525)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 predictor score = -.621261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6"/>
                </a:solidFill>
              </a:rPr>
              <a:t>-5.674998937</a:t>
            </a:r>
            <a:r>
              <a:rPr lang="en" sz="1400">
                <a:solidFill>
                  <a:schemeClr val="accent6"/>
                </a:solidFill>
              </a:rPr>
              <a:t> + 3.77(.472280712) + 1.88(.729074011) + 1.88(.838653556) + .264(-.420634617) + 4.333(.013528337) + 13(-.003672121) + 78(.001842481)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 predictor score= -.903626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plugged in each given number with the coefficients from each column and added them together.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Since the outcome is higher for the results of the non-spam formula, that is what it would be classified as.</a:t>
            </a:r>
            <a:endParaRPr sz="1400"/>
          </a:p>
        </p:txBody>
      </p:sp>
      <p:sp>
        <p:nvSpPr>
          <p:cNvPr id="191" name="Google Shape;191;p35"/>
          <p:cNvSpPr txBox="1"/>
          <p:nvPr>
            <p:ph type="ctrTitle"/>
          </p:nvPr>
        </p:nvSpPr>
        <p:spPr>
          <a:xfrm>
            <a:off x="1964840" y="28117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Email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