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2" r:id="rId7"/>
    <p:sldId id="267" r:id="rId8"/>
    <p:sldId id="268" r:id="rId9"/>
    <p:sldId id="269" r:id="rId10"/>
    <p:sldId id="261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C3FC5"/>
    <a:srgbClr val="FFCC00"/>
    <a:srgbClr val="009999"/>
    <a:srgbClr val="9D6FF9"/>
    <a:srgbClr val="844BF7"/>
    <a:srgbClr val="CFB8FC"/>
    <a:srgbClr val="DABEF6"/>
    <a:srgbClr val="F0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7B0D-3044-446C-A30D-4D6E98EC0290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EA55-591B-4090-8432-8444A9607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4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1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2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0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6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0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0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1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F80BF-C393-4544-A8A0-3DEB1E52E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9D6E7-EF38-4F18-87DE-5D8471570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8E8FD-D931-418B-A303-9FCB25F3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E932-CFE1-4EF1-9E06-7550D93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D376C-93EE-47C7-8E0F-1A5E15C6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6DED0-AD37-435E-9AE0-5979E26A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3BAD4-683F-489B-9BF8-881F166A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B89AE-0824-4E80-9B18-1AA00314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F48C5-388C-4BC4-8334-34DF139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976BA-1F80-4D25-A673-B65C284F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2DF82-E580-4E51-B00E-1D1A7B3A9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06DE-2C31-4F80-B0B9-9B7437AD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25D33-EB41-4A68-ADF0-A3059291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7B5EB-D026-440B-894D-096D8780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BFA04-A0B4-4FF7-BB5E-82C5EC8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C9625-B447-454B-8C67-55035A8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C9EB4-A7E3-48BE-8CFF-6BCA597E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FFB58-D9B8-48FF-9B28-20901E9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EC2FF-2774-4276-95F8-9C853D5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54DF2-4948-4EB0-BAFB-D6DFE18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79863-DFF2-44CF-83D6-5923457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B3B44-4CF1-434F-9B7E-258E0C1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3A4B1-24B4-4C9D-AA38-90EA5102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FE139-7287-44C6-BA4D-7218DB63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A1C8C-9FE8-4812-94E1-E8CE506E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5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DD633-B734-4F92-B550-BD12E9D9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9152F-5EE3-4CBF-BA29-AF3E17C3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65A00-AE43-42DF-B0E1-D6547714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9D9DCA-C07F-46CF-939C-4225303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08F27-4D57-4DD2-A4EB-9C768E0D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0A04E-FA73-4AAB-BC60-9CF2E0FB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9F301-666C-45D5-A886-039686B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8469CC-E46B-44E8-99A7-DD71D442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837C-3232-4974-92FD-16D89D05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B3CA6-C9E7-417D-B13D-C08B0C8F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7B9AE2-E464-433F-8196-4521D297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A51F3-2412-455F-BE23-70728A9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95B1CA-311B-4B31-8CF7-1E36970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4EB410-A906-4272-99C7-FE04343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12C91-FBF6-4262-B82C-50ACFE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1BA240-80B8-48D4-8795-2345D29D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587266-3A56-458C-ABAC-A57E51E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99055-9CE9-4771-847D-7B49B64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1D0916-045E-491C-8261-89A7CB50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31BEAF-89A2-4B4B-8B61-39404B8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3EF3E0-1FEF-4AB6-AD1A-3732C8EE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238D8-7343-4CC0-A864-BBBE8049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A79A-C5CA-4098-801F-6F8886BA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D97B4-7A7A-484E-A482-83FE0E05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0ED6C-3844-4DD9-9024-D1EFAB8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6A780-729A-41A6-B6A4-B529568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0B794-7DE6-403E-94E9-BFB0C65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F8FF7-9B32-4CF0-86C5-E1E3C8F6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EB0E2-6F19-4698-8DF1-EEE8FC5A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0D984-85FA-4CF9-9060-E716C367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B94E2-E6FD-43D6-AFB8-095890D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F04921-4C0C-4DE9-986F-86931A7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CF6F51-A498-4647-8300-B1513429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1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8C3FC5">
                <a:lumMod val="85000"/>
              </a:srgbClr>
            </a:gs>
            <a:gs pos="100000">
              <a:srgbClr val="9D6FF9">
                <a:lumMod val="98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9D2BA-A7F6-4EF9-8D06-58F0F17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F4CC5-C133-4101-9BE3-E1F97568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6560-C2CE-4FF1-B011-B7B71748D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6AE-5C70-4C7C-9F0C-08986EEB6A4E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0352B-A0B2-4D12-B7AA-B60F3A6E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7F2C9-974B-4582-BA82-D0E99353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8242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58574" y="6334780"/>
            <a:ext cx="6367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BF7C-E89E-4E39-AE51-9B42E37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3" y="932260"/>
            <a:ext cx="1210409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оценочные элементы: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Удобство использования: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Повторяющиеся элементы интерфейса на всех страницах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Минимум действий: основные функции выполняются в 1 клик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Производительность: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Использовано до 5 JS-скриптов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ресурсов ≤ 50 МБ ОЗУ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Переносимость: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Поддержка мобильных, десктопов и Smart TV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Браузеры: </a:t>
            </a:r>
            <a:r>
              <a:rPr kumimoji="0" lang="ru-RU" altLang="ru-RU" sz="2000" b="1" i="0" u="none" strike="noStrike" normalizeH="0" baseline="0" dirty="0" err="1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Edge, Opera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E8C8-0B13-43CE-B0BC-539CF461FC61}"/>
              </a:ext>
            </a:extLst>
          </p:cNvPr>
          <p:cNvSpPr txBox="1"/>
          <p:nvPr/>
        </p:nvSpPr>
        <p:spPr>
          <a:xfrm>
            <a:off x="164103" y="4582418"/>
            <a:ext cx="11294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тестирования:</a:t>
            </a:r>
          </a:p>
          <a:p>
            <a:endParaRPr 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Валидационные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верификационные испытания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Позитивные тесты: корректные данные → успешная отправка заявки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Негативные тесты: ошибки (например, кириллица в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будущее в дате рождения) → блокировка формы</a:t>
            </a:r>
          </a:p>
        </p:txBody>
      </p:sp>
    </p:spTree>
    <p:extLst>
      <p:ext uri="{BB962C8B-B14F-4D97-AF65-F5344CB8AC3E}">
        <p14:creationId xmlns:p14="http://schemas.microsoft.com/office/powerpoint/2010/main" val="3336923199"/>
      </p:ext>
    </p:extLst>
  </p:cSld>
  <p:clrMapOvr>
    <a:masterClrMapping/>
  </p:clrMapOvr>
  <p:transition spd="slow"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45766" y="6334780"/>
            <a:ext cx="6495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ABC7A5-7F2D-445A-9068-947312EE4E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962" y="1528446"/>
            <a:ext cx="2710683" cy="4643755"/>
          </a:xfrm>
          <a:prstGeom prst="rect">
            <a:avLst/>
          </a:prstGeom>
          <a:ln w="76200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3628B3-07F7-4E3C-A767-CE96FB01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874455"/>
            <a:ext cx="9153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тест-кейсов: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Представлена в виде таблиц с полями: элемент, тип, требования (валидация, формат, длина, допустимые символы и т.д.)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требований полей: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Имя, Фамилия, Отчество — только кириллица, от 2 до 25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только латиница, шаблон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.*, не более 20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рождения — только календарный выбор, без будущих дат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C98EB8B-CA0B-4237-99C2-821D3F00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3146980"/>
            <a:ext cx="91535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техники подбора тестовых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Эквивалентное разделение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0 ,[1, 2, 3, 4,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5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6, 7, 8, 9, 10], 11,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12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… </a:t>
            </a:r>
            <a:endParaRPr lang="ru-RU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граничных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,[1, 2, 3, 4, 5, 6, 7, 8, 9,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],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11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12 …</a:t>
            </a: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EEC04-7848-43DC-9893-33D32322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5" y="4427715"/>
            <a:ext cx="8592138" cy="1744486"/>
          </a:xfrm>
          <a:prstGeom prst="rect">
            <a:avLst/>
          </a:prstGeom>
          <a:ln w="3175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63666440"/>
      </p:ext>
    </p:extLst>
  </p:cSld>
  <p:clrMapOvr>
    <a:masterClrMapping/>
  </p:clrMapOvr>
  <p:transition spd="slow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80173" y="-152400"/>
            <a:ext cx="208736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30000" y="6334780"/>
            <a:ext cx="6653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610D8-C3DA-4777-9EF1-D6566E2B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3" y="709936"/>
            <a:ext cx="121040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по предметной области выполнена на 60%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дальнейшем планируется реализова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ть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обновленную интерактивную клавиатуру для изучения горячих клавиш (был создан не полностью рабочий макет), полностью автоматический учет статистики, перевод всех данных в БД, реализовать «Скорость печати с использованием текста от нейросети».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следующий раз нужно будет сделать по-другому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интерактивную клавиатуру, возникли проблемы с захватом клавиатуры, некоторые функциональные клавиши нельзя захватить с помощью сайта, возможно для реализации клавиатуры потребуется создавать отдельное ПО.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 мне удал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сделать следующие функции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«Статьи», «Личный кабинет», «Скорость печати» и темную тему для сайта</a:t>
            </a:r>
            <a:endParaRPr kumimoji="0" lang="ru-RU" altLang="ru-RU" sz="24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66245-7C79-4CE6-9DAF-82E190A4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4909150"/>
            <a:ext cx="4966138" cy="16362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B0AC93-95D1-43B0-98F1-8E038C091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66" y="4764567"/>
            <a:ext cx="3710152" cy="17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53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17135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10997" y="79990"/>
            <a:ext cx="640021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Предметная область</a:t>
            </a:r>
          </a:p>
        </p:txBody>
      </p:sp>
      <p:pic>
        <p:nvPicPr>
          <p:cNvPr id="4" name="Рисунок 3" descr="В яблочко со сплошной заливкой">
            <a:extLst>
              <a:ext uri="{FF2B5EF4-FFF2-40B4-BE49-F238E27FC236}">
                <a16:creationId xmlns:a16="http://schemas.microsoft.com/office/drawing/2014/main" id="{0FC9B8F6-B420-4258-9F9E-9294E851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3" y="1590090"/>
            <a:ext cx="914400" cy="9144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E6CE5DE-F16F-4F34-9B15-5694B827684A}"/>
              </a:ext>
            </a:extLst>
          </p:cNvPr>
          <p:cNvSpPr/>
          <p:nvPr/>
        </p:nvSpPr>
        <p:spPr>
          <a:xfrm>
            <a:off x="1011097" y="1590090"/>
            <a:ext cx="11084206" cy="193899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заказчика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получить программу, которая наглядно демонстрирует работу горячих клавиш. Обучает быстрой печати и управление ОС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способствует быстрому освоению материала, предоставляет возможность использования личного кабинета личного кабинета как для ученика, так и для преподавателя</a:t>
            </a:r>
          </a:p>
        </p:txBody>
      </p:sp>
      <p:pic>
        <p:nvPicPr>
          <p:cNvPr id="8" name="Рисунок 7" descr="Предупреждение со сплошной заливкой">
            <a:extLst>
              <a:ext uri="{FF2B5EF4-FFF2-40B4-BE49-F238E27FC236}">
                <a16:creationId xmlns:a16="http://schemas.microsoft.com/office/drawing/2014/main" id="{1B34BE99-E42A-4FDA-9100-EA806AD34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20" y="3254048"/>
            <a:ext cx="914400" cy="9144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D143D1-EC31-4BB5-9AD0-997AFC911FA2}"/>
              </a:ext>
            </a:extLst>
          </p:cNvPr>
          <p:cNvSpPr/>
          <p:nvPr/>
        </p:nvSpPr>
        <p:spPr>
          <a:xfrm>
            <a:off x="1011097" y="3429000"/>
            <a:ext cx="11084206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Требования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4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от </a:t>
            </a:r>
            <a:r>
              <a:rPr lang="en-US" sz="2400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DDos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атак.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Предполагаемый объем нагрузки – 500 человек.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Количество личных кабинетов – 800.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Срок выполнения работ – 6 месяцев.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90E4E3-0522-4150-BBE4-7B4E2A18D69A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237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805265" y="1045254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Выбранная модель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ИНКРЕМЕНТНАЯ</a:t>
            </a:r>
          </a:p>
        </p:txBody>
      </p:sp>
      <p:pic>
        <p:nvPicPr>
          <p:cNvPr id="3" name="Рисунок 2" descr="Разряд молнии со сплошной заливкой">
            <a:extLst>
              <a:ext uri="{FF2B5EF4-FFF2-40B4-BE49-F238E27FC236}">
                <a16:creationId xmlns:a16="http://schemas.microsoft.com/office/drawing/2014/main" id="{745AD792-F296-43B9-9979-E6F403EC5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56" y="1022165"/>
            <a:ext cx="719393" cy="7193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11084206" cy="19697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Причины выбора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Возможность сдачи промежуточных версий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Поэтапное наращивание функционала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Учет требований и рисков по мере реализации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 descr="Инструменты со сплошной заливкой">
            <a:extLst>
              <a:ext uri="{FF2B5EF4-FFF2-40B4-BE49-F238E27FC236}">
                <a16:creationId xmlns:a16="http://schemas.microsoft.com/office/drawing/2014/main" id="{ECFB72E8-702A-4498-9AB2-AC061F9D4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95" y="2221215"/>
            <a:ext cx="467532" cy="467532"/>
          </a:xfrm>
          <a:prstGeom prst="rect">
            <a:avLst/>
          </a:prstGeom>
        </p:spPr>
      </p:pic>
      <p:pic>
        <p:nvPicPr>
          <p:cNvPr id="15" name="Рисунок 1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4B33E36A-4DA4-4DC5-8422-FFC78D1DC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695" y="2752047"/>
            <a:ext cx="467532" cy="467532"/>
          </a:xfrm>
          <a:prstGeom prst="rect">
            <a:avLst/>
          </a:prstGeom>
        </p:spPr>
      </p:pic>
      <p:pic>
        <p:nvPicPr>
          <p:cNvPr id="18" name="Рисунок 17" descr="Электронная почта со сплошной заливкой">
            <a:extLst>
              <a:ext uri="{FF2B5EF4-FFF2-40B4-BE49-F238E27FC236}">
                <a16:creationId xmlns:a16="http://schemas.microsoft.com/office/drawing/2014/main" id="{91BF2F75-E1A9-47B7-A5C3-951A0356D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695" y="3273534"/>
            <a:ext cx="449363" cy="4493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D921A48-0CD7-453C-AD5A-142AF6E2930A}"/>
              </a:ext>
            </a:extLst>
          </p:cNvPr>
          <p:cNvSpPr/>
          <p:nvPr/>
        </p:nvSpPr>
        <p:spPr>
          <a:xfrm>
            <a:off x="333523" y="3962580"/>
            <a:ext cx="11084206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Недостаток данной модели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Отсутствие всех требований на начальных этапах</a:t>
            </a:r>
          </a:p>
        </p:txBody>
      </p:sp>
    </p:spTree>
    <p:extLst>
      <p:ext uri="{BB962C8B-B14F-4D97-AF65-F5344CB8AC3E}">
        <p14:creationId xmlns:p14="http://schemas.microsoft.com/office/powerpoint/2010/main" val="558184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333523" y="1086285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Этапы </a:t>
            </a:r>
            <a:r>
              <a:rPr lang="ru-RU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ИНКРЕМЕНТНОЙ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модели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3387139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Инициализация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Планирование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Внедрение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Эксплуатация и сопровождение</a:t>
            </a:r>
            <a:endParaRPr lang="en-US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A2D4C62-3162-42E5-9657-DE075B134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31875"/>
              </p:ext>
            </p:extLst>
          </p:nvPr>
        </p:nvGraphicFramePr>
        <p:xfrm>
          <a:off x="3586095" y="2047615"/>
          <a:ext cx="8509208" cy="340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Visio" r:id="rId4" imgW="7002603" imgH="2811709" progId="Visio.Drawing.15">
                  <p:embed/>
                </p:oleObj>
              </mc:Choice>
              <mc:Fallback>
                <p:oleObj name="Visio" r:id="rId4" imgW="7002603" imgH="2811709" progId="Visio.Drawing.15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279D492-6FC4-4E62-8150-571253830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95" y="2047615"/>
                        <a:ext cx="8509208" cy="3403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2034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23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71FC8A-B99F-419B-B3BA-45D8092D30F7}"/>
              </a:ext>
            </a:extLst>
          </p:cNvPr>
          <p:cNvSpPr/>
          <p:nvPr/>
        </p:nvSpPr>
        <p:spPr>
          <a:xfrm>
            <a:off x="1708692" y="995351"/>
            <a:ext cx="354910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сайта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2361E2-BECB-4CD9-B1A5-0E1EAA885593}"/>
              </a:ext>
            </a:extLst>
          </p:cNvPr>
          <p:cNvSpPr/>
          <p:nvPr/>
        </p:nvSpPr>
        <p:spPr>
          <a:xfrm>
            <a:off x="6550555" y="1023311"/>
            <a:ext cx="5513903" cy="33250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доступа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8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Гость – доступен основной функционал сайта.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Ученик – доступен основной функционал сайта, статистика в личном кабинете, тесты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(Администратор) – доступен основной функционал сайта, результаты работы учеников, возможность создавать свои работы, редактировать статьи, тесты  и другую информацию на сайте.</a:t>
            </a:r>
          </a:p>
          <a:p>
            <a:pPr algn="just"/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ECA15-52D2-4E4E-AF52-F683985A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4" y="1600199"/>
            <a:ext cx="5412762" cy="51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306"/>
      </p:ext>
    </p:extLst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31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4B47F-CE3B-4F47-9E50-E68FC97D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61" y="896204"/>
            <a:ext cx="3819393" cy="18243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84577-85DC-4C8F-BE6B-674A9FC1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56" y="949761"/>
            <a:ext cx="3898719" cy="1873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D0E3F-3161-455F-AB66-5B0EC8E24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32" y="2922902"/>
            <a:ext cx="3829621" cy="1793246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1BCADB8-83B1-415D-8006-42B775328A73}"/>
              </a:ext>
            </a:extLst>
          </p:cNvPr>
          <p:cNvCxnSpPr>
            <a:cxnSpLocks/>
          </p:cNvCxnSpPr>
          <p:nvPr/>
        </p:nvCxnSpPr>
        <p:spPr>
          <a:xfrm flipH="1" flipV="1">
            <a:off x="7781925" y="1638301"/>
            <a:ext cx="2419350" cy="22859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0C3B6-D850-428C-A90E-EEE71DFE35EA}"/>
              </a:ext>
            </a:extLst>
          </p:cNvPr>
          <p:cNvSpPr txBox="1"/>
          <p:nvPr/>
        </p:nvSpPr>
        <p:spPr>
          <a:xfrm>
            <a:off x="6152068" y="3819525"/>
            <a:ext cx="5858957" cy="116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простоты. Более востребованные функции делаются в один клик. Но есть видимые ссылки и наименее востребованные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8EA0ED-B1E7-418A-AFCE-5672A283F05C}"/>
              </a:ext>
            </a:extLst>
          </p:cNvPr>
          <p:cNvCxnSpPr>
            <a:cxnSpLocks/>
          </p:cNvCxnSpPr>
          <p:nvPr/>
        </p:nvCxnSpPr>
        <p:spPr>
          <a:xfrm flipH="1" flipV="1">
            <a:off x="3800476" y="4619625"/>
            <a:ext cx="2351592" cy="2000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F61AD5-0C4E-425F-91F7-56C267FE2975}"/>
              </a:ext>
            </a:extLst>
          </p:cNvPr>
          <p:cNvSpPr txBox="1"/>
          <p:nvPr/>
        </p:nvSpPr>
        <p:spPr>
          <a:xfrm>
            <a:off x="6152068" y="5093242"/>
            <a:ext cx="5858957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видимости. Из ранее написанного сценария работы пользователя все необходимые функции реализованы на одном макете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12AFC-89E4-428F-BA46-94E8B4689291}"/>
              </a:ext>
            </a:extLst>
          </p:cNvPr>
          <p:cNvSpPr txBox="1"/>
          <p:nvPr/>
        </p:nvSpPr>
        <p:spPr>
          <a:xfrm>
            <a:off x="118132" y="5131856"/>
            <a:ext cx="5858958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использования. На макете используются 2-3 идентичные кнопки. Они расположены в хедере и оформлены одинаково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1BB1B6A-A0B2-41CC-BA55-CA96A441A53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047611" y="1085850"/>
            <a:ext cx="1220920" cy="4046006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1833A6D-20CB-432C-883A-D7D37E2E62CB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14991" y="1044586"/>
            <a:ext cx="2132620" cy="4087270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62A11B-DF97-4720-8F5D-61A4281D2C03}"/>
              </a:ext>
            </a:extLst>
          </p:cNvPr>
          <p:cNvSpPr/>
          <p:nvPr/>
        </p:nvSpPr>
        <p:spPr>
          <a:xfrm>
            <a:off x="0" y="853038"/>
            <a:ext cx="12458700" cy="51519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Создание тестов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тесты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«Создание/редактирование тестов»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Переключить </a:t>
            </a:r>
            <a:r>
              <a:rPr lang="en-US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состояние создание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Заполнить поля «Название теста», «Вопросы», «Ответы». 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сохранить.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Тест появится на странице «Тесты».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запуске теста все вопросы отображаются.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завершении теста появятся правильные ответы – выделяются зеленым цветом.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31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29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Изменение всплывающего </a:t>
            </a:r>
            <a:r>
              <a:rPr lang="ru-RU" sz="22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по горячим клавишам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en-US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на «Изменение </a:t>
            </a: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сохранить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Видеобучение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обновлено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увидят на странице горячие клавиши новое видео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04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506200" y="6334780"/>
            <a:ext cx="48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3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Просмотр результатов обучения</a:t>
            </a:r>
            <a:endParaRPr lang="ru-RU" sz="2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«Просмотр результатов обучения».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Вписать логин ученика, нажать поиск.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Появится информация об ученике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Отобразятся графики скорости печати по месяцам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Отобразится информация о пройденных тестах. 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505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794</Words>
  <Application>Microsoft Office PowerPoint</Application>
  <PresentationFormat>Широкоэкранный</PresentationFormat>
  <Paragraphs>126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Cooper BT Bold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</dc:creator>
  <cp:lastModifiedBy>2291921-26</cp:lastModifiedBy>
  <cp:revision>64</cp:revision>
  <dcterms:created xsi:type="dcterms:W3CDTF">2025-06-10T14:30:20Z</dcterms:created>
  <dcterms:modified xsi:type="dcterms:W3CDTF">2025-06-20T11:55:14Z</dcterms:modified>
</cp:coreProperties>
</file>