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6" r:id="rId5"/>
    <p:sldId id="259" r:id="rId6"/>
    <p:sldId id="262" r:id="rId7"/>
    <p:sldId id="267" r:id="rId8"/>
    <p:sldId id="268" r:id="rId9"/>
    <p:sldId id="269" r:id="rId10"/>
    <p:sldId id="261" r:id="rId11"/>
    <p:sldId id="265" r:id="rId12"/>
    <p:sldId id="264" r:id="rId13"/>
    <p:sldId id="263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8C3FC5"/>
    <a:srgbClr val="FFCC00"/>
    <a:srgbClr val="009999"/>
    <a:srgbClr val="9D6FF9"/>
    <a:srgbClr val="844BF7"/>
    <a:srgbClr val="CFB8FC"/>
    <a:srgbClr val="DABEF6"/>
    <a:srgbClr val="F0BF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59" autoAdjust="0"/>
    <p:restoredTop sz="94660"/>
  </p:normalViewPr>
  <p:slideViewPr>
    <p:cSldViewPr snapToGrid="0">
      <p:cViewPr varScale="1">
        <p:scale>
          <a:sx n="80" d="100"/>
          <a:sy n="80" d="100"/>
        </p:scale>
        <p:origin x="821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77B0D-3044-446C-A30D-4D6E98EC0290}" type="datetimeFigureOut">
              <a:rPr lang="ru-RU" smtClean="0"/>
              <a:t>17.06.2025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8AEA55-591B-4090-8432-8444A9607F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1349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8AEA55-591B-4090-8432-8444A9607F42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55470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8AEA55-591B-4090-8432-8444A9607F42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79185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8AEA55-591B-4090-8432-8444A9607F42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0450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8AEA55-591B-4090-8432-8444A9607F42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6023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8AEA55-591B-4090-8432-8444A9607F42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50930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8AEA55-591B-4090-8432-8444A9607F42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88082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8AEA55-591B-4090-8432-8444A9607F42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19631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8AEA55-591B-4090-8432-8444A9607F42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04028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8AEA55-591B-4090-8432-8444A9607F42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78046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8AEA55-591B-4090-8432-8444A9607F42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82143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8AEA55-591B-4090-8432-8444A9607F42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0055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9F80BF-C393-4544-A8A0-3DEB1E52EB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1C9D6E7-EF38-4F18-87DE-5D8471570E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2D8E8FD-D931-418B-A303-9FCB25F3B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A96AE-5C70-4C7C-9F0C-08986EEB6A4E}" type="datetimeFigureOut">
              <a:rPr lang="ru-RU" smtClean="0"/>
              <a:t>17.06.2025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F31E932-CFE1-4EF1-9E06-7550D9310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77D376C-93EE-47C7-8E0F-1A5E15C66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7C881-800E-43C6-A95C-D0F45117E4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3389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A6DED0-AD37-435E-9AE0-5979E26A7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DE3BAD4-683F-489B-9BF8-881F166A68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8AB89AE-0824-4E80-9B18-1AA003141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A96AE-5C70-4C7C-9F0C-08986EEB6A4E}" type="datetimeFigureOut">
              <a:rPr lang="ru-RU" smtClean="0"/>
              <a:t>17.06.2025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46F48C5-388C-4BC4-8334-34DF1398E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77976BA-1F80-4D25-A673-B65C284F9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7C881-800E-43C6-A95C-D0F45117E4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5308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B92DF82-E580-4E51-B00E-1D1A7B3A95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06D06DE-2C31-4F80-B0B9-9B7437AD0F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5725D33-EB41-4A68-ADF0-A3059291D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A96AE-5C70-4C7C-9F0C-08986EEB6A4E}" type="datetimeFigureOut">
              <a:rPr lang="ru-RU" smtClean="0"/>
              <a:t>17.06.2025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C47B5EB-D026-440B-894D-096D8780E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8BFA04-A0B4-4FF7-BB5E-82C5EC87F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7C881-800E-43C6-A95C-D0F45117E4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8457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8C9625-B447-454B-8C67-55035A872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2C9EB4-A7E3-48BE-8CFF-6BCA597E6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C6FFB58-D9B8-48FF-9B28-20901E90C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A96AE-5C70-4C7C-9F0C-08986EEB6A4E}" type="datetimeFigureOut">
              <a:rPr lang="ru-RU" smtClean="0"/>
              <a:t>17.06.2025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F3EC2FF-2774-4276-95F8-9C853D572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7354DF2-4948-4EB0-BAFB-D6DFE18E7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7C881-800E-43C6-A95C-D0F45117E4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755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679863-DFF2-44CF-83D6-592345731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5AB3B44-4CF1-434F-9B7E-258E0C1B4C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B63A4B1-24B4-4C9D-AA38-90EA51021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A96AE-5C70-4C7C-9F0C-08986EEB6A4E}" type="datetimeFigureOut">
              <a:rPr lang="ru-RU" smtClean="0"/>
              <a:t>17.06.2025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31FE139-7287-44C6-BA4D-7218DB638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3BA1C8C-9FE8-4812-94E1-E8CE506EE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7C881-800E-43C6-A95C-D0F45117E4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7557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CDD633-B734-4F92-B550-BD12E9D9A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B9152F-5EE3-4CBF-BA29-AF3E17C363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5F65A00-AE43-42DF-B0E1-D65477142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39D9DCA-C07F-46CF-939C-42253030E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A96AE-5C70-4C7C-9F0C-08986EEB6A4E}" type="datetimeFigureOut">
              <a:rPr lang="ru-RU" smtClean="0"/>
              <a:t>17.06.2025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7808F27-4D57-4DD2-A4EB-9C768E0D9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C00A04E-FA73-4AAB-BC60-9CF2E0FB6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7C881-800E-43C6-A95C-D0F45117E4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8905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A9F301-666C-45D5-A886-039686B60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28469CC-E46B-44E8-99A7-DD71D442F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4DC837C-3232-4974-92FD-16D89D05D3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C0B3CA6-C9E7-417D-B13D-C08B0C8F13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A7B9AE2-E464-433F-8196-4521D29748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9AA51F3-2412-455F-BE23-70728A9ED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A96AE-5C70-4C7C-9F0C-08986EEB6A4E}" type="datetimeFigureOut">
              <a:rPr lang="ru-RU" smtClean="0"/>
              <a:t>17.06.2025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495B1CA-311B-4B31-8CF7-1E3697052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04EB410-A906-4272-99C7-FE0434349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7C881-800E-43C6-A95C-D0F45117E4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6252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612C91-FBF6-4262-B82C-50ACFEAEC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A1BA240-80B8-48D4-8795-2345D29D2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A96AE-5C70-4C7C-9F0C-08986EEB6A4E}" type="datetimeFigureOut">
              <a:rPr lang="ru-RU" smtClean="0"/>
              <a:t>17.06.2025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1587266-3A56-458C-ABAC-A57E51E4C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3399055-9CE9-4771-847D-7B49B643A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7C881-800E-43C6-A95C-D0F45117E4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530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21D0916-045E-491C-8261-89A7CB503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A96AE-5C70-4C7C-9F0C-08986EEB6A4E}" type="datetimeFigureOut">
              <a:rPr lang="ru-RU" smtClean="0"/>
              <a:t>17.06.2025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031BEAF-89A2-4B4B-8B61-39404B8CC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53EF3E0-1FEF-4AB6-AD1A-3732C8EEE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7C881-800E-43C6-A95C-D0F45117E4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7252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6238D8-7343-4CC0-A864-BBBE80494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D5A79A-C5CA-4098-801F-6F8886BA0F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25D97B4-7A7A-484E-A482-83FE0E0597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470ED6C-3844-4DD9-9024-D1EFAB82C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A96AE-5C70-4C7C-9F0C-08986EEB6A4E}" type="datetimeFigureOut">
              <a:rPr lang="ru-RU" smtClean="0"/>
              <a:t>17.06.2025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246A780-729A-41A6-B6A4-B529568F3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670B794-7DE6-403E-94E9-BFB0C65D1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7C881-800E-43C6-A95C-D0F45117E4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8220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BF8FF7-9B32-4CF0-86C5-E1E3C8F6C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8DEB0E2-6F19-4698-8DF1-EEE8FC5A81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E00D984-85FA-4CF9-9060-E716C36736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C3B94E2-E6FD-43D6-AFB8-095890D93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A96AE-5C70-4C7C-9F0C-08986EEB6A4E}" type="datetimeFigureOut">
              <a:rPr lang="ru-RU" smtClean="0"/>
              <a:t>17.06.2025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FF04921-4C0C-4DE9-986F-86931A744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7CF6F51-A498-4647-8300-B1513429F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7C881-800E-43C6-A95C-D0F45117E4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0312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6000">
              <a:srgbClr val="8C3FC5">
                <a:lumMod val="85000"/>
              </a:srgbClr>
            </a:gs>
            <a:gs pos="100000">
              <a:srgbClr val="9D6FF9">
                <a:lumMod val="98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39D2BA-A7F6-4EF9-8D06-58F0F1752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E8F4CC5-C133-4101-9BE3-E1F97568C6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C486560-C2CE-4FF1-B011-B7B71748DC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A96AE-5C70-4C7C-9F0C-08986EEB6A4E}" type="datetimeFigureOut">
              <a:rPr lang="ru-RU" smtClean="0"/>
              <a:t>17.06.2025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DD0352B-A0B2-4D12-B7AA-B60F3A6E13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757F2C9-974B-4582-BA82-D0E99353C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7C881-800E-43C6-A95C-D0F45117E4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4386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Baton4ik2007/Mdk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Baton4ik2007/Mdk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6.emf"/><Relationship Id="rId4" Type="http://schemas.openxmlformats.org/officeDocument/2006/relationships/package" Target="../embeddings/Microsoft_Visio_Drawing.vsdx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7C6666F-3822-49A5-8B4B-5E1EB6CE1285}"/>
              </a:ext>
            </a:extLst>
          </p:cNvPr>
          <p:cNvSpPr/>
          <p:nvPr/>
        </p:nvSpPr>
        <p:spPr>
          <a:xfrm>
            <a:off x="1916683" y="2642215"/>
            <a:ext cx="8589532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dirty="0">
                <a:ln w="0"/>
                <a:solidFill>
                  <a:srgbClr val="FFCC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Онлайн школа </a:t>
            </a:r>
            <a:r>
              <a:rPr lang="en-US" sz="5400" dirty="0">
                <a:ln w="0"/>
                <a:solidFill>
                  <a:srgbClr val="FFCC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PC4Mamonts</a:t>
            </a:r>
            <a:endParaRPr lang="ru-RU" sz="5400" dirty="0">
              <a:ln w="0"/>
              <a:solidFill>
                <a:srgbClr val="FFCC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7" name="github">
            <a:extLst>
              <a:ext uri="{FF2B5EF4-FFF2-40B4-BE49-F238E27FC236}">
                <a16:creationId xmlns:a16="http://schemas.microsoft.com/office/drawing/2014/main" id="{BB580955-731A-4E8A-8DA6-AB86F673E258}"/>
              </a:ext>
            </a:extLst>
          </p:cNvPr>
          <p:cNvGrpSpPr/>
          <p:nvPr/>
        </p:nvGrpSpPr>
        <p:grpSpPr>
          <a:xfrm>
            <a:off x="5728468" y="5847693"/>
            <a:ext cx="965961" cy="923330"/>
            <a:chOff x="5696890" y="4264311"/>
            <a:chExt cx="1746904" cy="1746905"/>
          </a:xfrm>
        </p:grpSpPr>
        <p:sp>
          <p:nvSpPr>
            <p:cNvPr id="6" name="Овал 5">
              <a:hlinkClick r:id="rId2"/>
              <a:extLst>
                <a:ext uri="{FF2B5EF4-FFF2-40B4-BE49-F238E27FC236}">
                  <a16:creationId xmlns:a16="http://schemas.microsoft.com/office/drawing/2014/main" id="{C9BCB0DA-1211-48BB-8A6D-184496671EB8}"/>
                </a:ext>
              </a:extLst>
            </p:cNvPr>
            <p:cNvSpPr/>
            <p:nvPr/>
          </p:nvSpPr>
          <p:spPr>
            <a:xfrm>
              <a:off x="5819140" y="4392930"/>
              <a:ext cx="1368738" cy="135968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032" name="Picture 8" descr="GitHub logo PNG transparent image download, size: 1600x1600px">
              <a:hlinkClick r:id="rId2"/>
              <a:extLst>
                <a:ext uri="{FF2B5EF4-FFF2-40B4-BE49-F238E27FC236}">
                  <a16:creationId xmlns:a16="http://schemas.microsoft.com/office/drawing/2014/main" id="{972E99DB-F25F-4FA3-AC24-FA01D2DE1C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96890" y="4264311"/>
              <a:ext cx="1746904" cy="17469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C75A8EBA-590C-4B6A-89FA-D6C249EA1FE3}"/>
              </a:ext>
            </a:extLst>
          </p:cNvPr>
          <p:cNvSpPr/>
          <p:nvPr/>
        </p:nvSpPr>
        <p:spPr>
          <a:xfrm>
            <a:off x="3924943" y="3867554"/>
            <a:ext cx="4923463" cy="646331"/>
          </a:xfrm>
          <a:prstGeom prst="rect">
            <a:avLst/>
          </a:prstGeom>
          <a:noFill/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3600" dirty="0">
                <a:ln w="0"/>
                <a:solidFill>
                  <a:srgbClr val="FF9933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</a:rPr>
              <a:t>Чернецов С.С. 22919</a:t>
            </a:r>
            <a:r>
              <a:rPr lang="en-US" sz="3600" dirty="0">
                <a:ln w="0"/>
                <a:solidFill>
                  <a:srgbClr val="FF9933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</a:rPr>
              <a:t>/21</a:t>
            </a:r>
            <a:endParaRPr lang="ru-RU" sz="3600" dirty="0">
              <a:ln w="0"/>
              <a:solidFill>
                <a:srgbClr val="FF9933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</a:endParaRPr>
          </a:p>
        </p:txBody>
      </p:sp>
      <p:grpSp>
        <p:nvGrpSpPr>
          <p:cNvPr id="13" name="logo">
            <a:extLst>
              <a:ext uri="{FF2B5EF4-FFF2-40B4-BE49-F238E27FC236}">
                <a16:creationId xmlns:a16="http://schemas.microsoft.com/office/drawing/2014/main" id="{17AA5CAF-BD4E-4B07-9CFA-03B9E3F03C3B}"/>
              </a:ext>
            </a:extLst>
          </p:cNvPr>
          <p:cNvGrpSpPr/>
          <p:nvPr/>
        </p:nvGrpSpPr>
        <p:grpSpPr>
          <a:xfrm>
            <a:off x="233112" y="214009"/>
            <a:ext cx="1362224" cy="1327392"/>
            <a:chOff x="933503" y="695961"/>
            <a:chExt cx="876190" cy="876190"/>
          </a:xfrm>
          <a:effectLst>
            <a:glow rad="101600">
              <a:srgbClr val="8C3FC5">
                <a:alpha val="60000"/>
              </a:srgbClr>
            </a:glow>
          </a:effectLst>
        </p:grpSpPr>
        <p:pic>
          <p:nvPicPr>
            <p:cNvPr id="12" name="Рисунок 11">
              <a:extLst>
                <a:ext uri="{FF2B5EF4-FFF2-40B4-BE49-F238E27FC236}">
                  <a16:creationId xmlns:a16="http://schemas.microsoft.com/office/drawing/2014/main" id="{F90C8657-F23C-49AE-973D-2907CA9FA6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3503" y="695961"/>
              <a:ext cx="876190" cy="876190"/>
            </a:xfrm>
            <a:prstGeom prst="rect">
              <a:avLst/>
            </a:prstGeom>
          </p:spPr>
        </p:pic>
        <p:pic>
          <p:nvPicPr>
            <p:cNvPr id="10" name="Рисунок 9">
              <a:extLst>
                <a:ext uri="{FF2B5EF4-FFF2-40B4-BE49-F238E27FC236}">
                  <a16:creationId xmlns:a16="http://schemas.microsoft.com/office/drawing/2014/main" id="{5B61AA6B-6767-4070-B59B-EAF1DED0FB5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2321" y="712471"/>
              <a:ext cx="787372" cy="7873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96824204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FF70FB42-FB7B-468B-B2AD-F1C1C8C9412A}"/>
              </a:ext>
            </a:extLst>
          </p:cNvPr>
          <p:cNvSpPr/>
          <p:nvPr/>
        </p:nvSpPr>
        <p:spPr>
          <a:xfrm>
            <a:off x="259354" y="0"/>
            <a:ext cx="4224554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dirty="0">
                <a:ln w="0"/>
                <a:solidFill>
                  <a:srgbClr val="FFCC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Тестирование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DEA7151A-6810-465B-8ED7-BB1DEF5F4C59}"/>
              </a:ext>
            </a:extLst>
          </p:cNvPr>
          <p:cNvSpPr/>
          <p:nvPr/>
        </p:nvSpPr>
        <p:spPr>
          <a:xfrm>
            <a:off x="11458574" y="6334780"/>
            <a:ext cx="636729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28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10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088BF7C-E89E-4E39-AE51-9B42E3752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103" y="932260"/>
            <a:ext cx="12104097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normalizeH="0" baseline="0" dirty="0">
                <a:ln w="0"/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Ключевые оценочные элементы: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000" b="1" i="0" u="none" strike="noStrike" normalizeH="0" baseline="0" dirty="0">
              <a:ln w="0"/>
              <a:solidFill>
                <a:srgbClr val="FF99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1" i="0" u="none" strike="noStrike" normalizeH="0" baseline="0" dirty="0">
                <a:ln w="0"/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Удобство использования: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1" i="0" u="none" strike="noStrike" normalizeH="0" baseline="0" dirty="0">
                <a:ln w="0"/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Повторяющиеся элементы интерфейса на всех страницах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1" i="0" u="none" strike="noStrike" normalizeH="0" baseline="0" dirty="0">
                <a:ln w="0"/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Минимум действий: основные функции выполняются в 1 клик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1" i="0" u="none" strike="noStrike" normalizeH="0" baseline="0" dirty="0">
                <a:ln w="0"/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Производительность: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1" i="0" u="none" strike="noStrike" normalizeH="0" baseline="0" dirty="0">
                <a:ln w="0"/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Использовано до 5 JS-скриптов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1" i="0" u="none" strike="noStrike" normalizeH="0" baseline="0" dirty="0">
                <a:ln w="0"/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Использование ресурсов ≤ 50 МБ ОЗУ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1" i="0" u="none" strike="noStrike" normalizeH="0" baseline="0" dirty="0">
                <a:ln w="0"/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Переносимость: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1" i="0" u="none" strike="noStrike" normalizeH="0" baseline="0" dirty="0">
                <a:ln w="0"/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Поддержка мобильных, десктопов и Smart TV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1" i="0" u="none" strike="noStrike" normalizeH="0" baseline="0" dirty="0">
                <a:ln w="0"/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Браузеры: </a:t>
            </a:r>
            <a:r>
              <a:rPr kumimoji="0" lang="ru-RU" altLang="ru-RU" sz="2000" b="1" i="0" u="none" strike="noStrike" normalizeH="0" baseline="0" dirty="0" err="1">
                <a:ln w="0"/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Chrome</a:t>
            </a:r>
            <a:r>
              <a:rPr kumimoji="0" lang="ru-RU" altLang="ru-RU" sz="2000" b="1" i="0" u="none" strike="noStrike" normalizeH="0" baseline="0" dirty="0">
                <a:ln w="0"/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Edge, Opera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1CE8C8-0B13-43CE-B0BC-539CF461FC61}"/>
              </a:ext>
            </a:extLst>
          </p:cNvPr>
          <p:cNvSpPr txBox="1"/>
          <p:nvPr/>
        </p:nvSpPr>
        <p:spPr>
          <a:xfrm>
            <a:off x="164103" y="4582418"/>
            <a:ext cx="1129447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Методы тестирования:</a:t>
            </a:r>
          </a:p>
          <a:p>
            <a:endParaRPr lang="ru-RU" sz="2000" b="1" dirty="0">
              <a:solidFill>
                <a:srgbClr val="FF99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2000" b="1" dirty="0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000" b="1" dirty="0" err="1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Валидационные</a:t>
            </a:r>
            <a:r>
              <a:rPr lang="ru-RU" sz="2000" b="1" dirty="0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и верификационные испытания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000" b="1" dirty="0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Позитивные тесты: корректные данные → успешная отправка заявки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000" b="1" dirty="0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Негативные тесты: ошибки (например, кириллица в </a:t>
            </a:r>
            <a:r>
              <a:rPr lang="ru-RU" sz="2000" b="1" dirty="0" err="1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email</a:t>
            </a:r>
            <a:r>
              <a:rPr lang="ru-RU" sz="2000" b="1" dirty="0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будущее в дате рождения) → блокировка формы</a:t>
            </a:r>
          </a:p>
        </p:txBody>
      </p:sp>
    </p:spTree>
    <p:extLst>
      <p:ext uri="{BB962C8B-B14F-4D97-AF65-F5344CB8AC3E}">
        <p14:creationId xmlns:p14="http://schemas.microsoft.com/office/powerpoint/2010/main" val="3336923199"/>
      </p:ext>
    </p:extLst>
  </p:cSld>
  <p:clrMapOvr>
    <a:masterClrMapping/>
  </p:clrMapOvr>
  <p:transition spd="slow">
    <p:pull dir="l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FF70FB42-FB7B-468B-B2AD-F1C1C8C9412A}"/>
              </a:ext>
            </a:extLst>
          </p:cNvPr>
          <p:cNvSpPr/>
          <p:nvPr/>
        </p:nvSpPr>
        <p:spPr>
          <a:xfrm>
            <a:off x="259354" y="0"/>
            <a:ext cx="4224554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dirty="0">
                <a:ln w="0"/>
                <a:solidFill>
                  <a:srgbClr val="FFCC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Тестирование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DEA7151A-6810-465B-8ED7-BB1DEF5F4C59}"/>
              </a:ext>
            </a:extLst>
          </p:cNvPr>
          <p:cNvSpPr/>
          <p:nvPr/>
        </p:nvSpPr>
        <p:spPr>
          <a:xfrm>
            <a:off x="11445766" y="6334780"/>
            <a:ext cx="64953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1</a:t>
            </a:r>
            <a:r>
              <a:rPr lang="ru-RU" sz="28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1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CABC7A5-7F2D-445A-9068-947312EE4E8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3957" y="1528446"/>
            <a:ext cx="2710683" cy="4643755"/>
          </a:xfrm>
          <a:prstGeom prst="rect">
            <a:avLst/>
          </a:prstGeom>
          <a:ln w="76200">
            <a:solidFill>
              <a:srgbClr val="8C3FC5"/>
            </a:solidFill>
          </a:ln>
          <a:effectLst>
            <a:glow rad="101600">
              <a:srgbClr val="8C3FC5">
                <a:alpha val="60000"/>
              </a:srgbClr>
            </a:glow>
          </a:effectLst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B93628B3-07F7-4E3C-A767-CE96FB01BF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002" y="874455"/>
            <a:ext cx="9153525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Форма тест-кейсов: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Представлена в виде таблиц с полями: элемент, тип, требования (валидация, формат, длина, допустимые символы и т.д.)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Примеры требований полей: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Имя, Фамилия, Отчество — только кириллица, от 2 до 25 символов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Email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— только латиница, шаблон </a:t>
            </a:r>
            <a:r>
              <a:rPr kumimoji="0" lang="ru-RU" altLang="ru-RU" sz="2000" b="1" i="1" u="none" strike="noStrike" cap="none" normalizeH="0" baseline="0" dirty="0">
                <a:ln>
                  <a:noFill/>
                </a:ln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@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.*, не более 20 символов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Дата рождения — только календарный выбор, без будущих дат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000" b="1" i="0" u="none" strike="noStrike" cap="none" normalizeH="0" baseline="0" dirty="0">
              <a:ln>
                <a:noFill/>
              </a:ln>
              <a:solidFill>
                <a:srgbClr val="FF99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1C98EB8B-CA0B-4237-99C2-821D3F000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002" y="3146980"/>
            <a:ext cx="9153525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000" b="1" dirty="0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Используемые техники подбора тестовых значений</a:t>
            </a:r>
            <a:r>
              <a:rPr lang="en-US" altLang="ru-RU" sz="2000" b="1" dirty="0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ru-RU" altLang="ru-RU" sz="2000" b="1" dirty="0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Эквивалентное разделение</a:t>
            </a:r>
            <a:r>
              <a:rPr lang="en-US" altLang="ru-RU" sz="2000" b="1" dirty="0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>
                <a:solidFill>
                  <a:srgbClr val="FF9933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…-1 , 0 ,[1, 2, 3, 4, </a:t>
            </a:r>
            <a:r>
              <a:rPr lang="en-US" sz="2000" b="1" dirty="0">
                <a:solidFill>
                  <a:srgbClr val="00B050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5</a:t>
            </a:r>
            <a:r>
              <a:rPr lang="en-US" sz="2000" b="1" dirty="0">
                <a:solidFill>
                  <a:srgbClr val="FF9933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, 6, 7, 8, 9, 10], 11, </a:t>
            </a:r>
            <a:r>
              <a:rPr lang="en-US" sz="2000" b="1" dirty="0">
                <a:solidFill>
                  <a:srgbClr val="FF0000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12</a:t>
            </a:r>
            <a:r>
              <a:rPr lang="en-US" sz="2000" b="1" dirty="0">
                <a:solidFill>
                  <a:srgbClr val="FF9933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 … </a:t>
            </a:r>
            <a:endParaRPr lang="ru-RU" altLang="ru-RU" sz="2000" b="1" dirty="0">
              <a:solidFill>
                <a:srgbClr val="FF99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ru-RU" altLang="ru-RU" sz="2000" b="1" dirty="0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Анализ граничных значений</a:t>
            </a:r>
            <a:r>
              <a:rPr lang="en-US" altLang="ru-RU" sz="2000" b="1" dirty="0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>
                <a:solidFill>
                  <a:srgbClr val="FF9933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…-1 , </a:t>
            </a:r>
            <a:r>
              <a:rPr lang="en-US" sz="2000" b="1" dirty="0">
                <a:solidFill>
                  <a:srgbClr val="FF0000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0</a:t>
            </a:r>
            <a:r>
              <a:rPr lang="en-US" sz="2000" b="1" dirty="0">
                <a:solidFill>
                  <a:srgbClr val="FF9933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 ,[1, 2, 3, 4, 5, 6, 7, 8, 9, </a:t>
            </a:r>
            <a:r>
              <a:rPr lang="en-US" sz="2000" b="1" dirty="0">
                <a:solidFill>
                  <a:srgbClr val="00B050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10</a:t>
            </a:r>
            <a:r>
              <a:rPr lang="en-US" sz="2000" b="1" dirty="0">
                <a:solidFill>
                  <a:srgbClr val="FF9933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], </a:t>
            </a:r>
            <a:r>
              <a:rPr lang="en-US" sz="2000" b="1" dirty="0">
                <a:solidFill>
                  <a:srgbClr val="FF0000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11</a:t>
            </a:r>
            <a:r>
              <a:rPr lang="en-US" sz="2000" b="1" dirty="0">
                <a:solidFill>
                  <a:srgbClr val="FF9933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, 12 …</a:t>
            </a:r>
            <a:endParaRPr lang="en-US" altLang="ru-RU" sz="2000" b="1" dirty="0">
              <a:solidFill>
                <a:srgbClr val="FF99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2000" b="1" dirty="0">
              <a:solidFill>
                <a:srgbClr val="FF99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000" b="1" i="0" u="none" strike="noStrike" cap="none" normalizeH="0" baseline="0" dirty="0">
              <a:ln>
                <a:noFill/>
              </a:ln>
              <a:solidFill>
                <a:srgbClr val="FF99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A8EEC04-7848-43DC-9893-33D32322F4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355" y="4427715"/>
            <a:ext cx="8592138" cy="1744486"/>
          </a:xfrm>
          <a:prstGeom prst="rect">
            <a:avLst/>
          </a:prstGeom>
          <a:ln w="3175">
            <a:solidFill>
              <a:srgbClr val="8C3FC5"/>
            </a:solidFill>
          </a:ln>
          <a:effectLst>
            <a:glow rad="101600">
              <a:srgbClr val="8C3FC5">
                <a:alpha val="60000"/>
              </a:srgbClr>
            </a:glow>
          </a:effectLst>
        </p:spPr>
      </p:pic>
    </p:spTree>
    <p:extLst>
      <p:ext uri="{BB962C8B-B14F-4D97-AF65-F5344CB8AC3E}">
        <p14:creationId xmlns:p14="http://schemas.microsoft.com/office/powerpoint/2010/main" val="963666440"/>
      </p:ext>
    </p:extLst>
  </p:cSld>
  <p:clrMapOvr>
    <a:masterClrMapping/>
  </p:clrMapOvr>
  <p:transition spd="slow">
    <p:pull dir="l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FF70FB42-FB7B-468B-B2AD-F1C1C8C9412A}"/>
              </a:ext>
            </a:extLst>
          </p:cNvPr>
          <p:cNvSpPr/>
          <p:nvPr/>
        </p:nvSpPr>
        <p:spPr>
          <a:xfrm>
            <a:off x="80173" y="-152400"/>
            <a:ext cx="2087367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dirty="0">
                <a:ln w="0"/>
                <a:solidFill>
                  <a:srgbClr val="FFCC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Вывод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DEA7151A-6810-465B-8ED7-BB1DEF5F4C59}"/>
              </a:ext>
            </a:extLst>
          </p:cNvPr>
          <p:cNvSpPr/>
          <p:nvPr/>
        </p:nvSpPr>
        <p:spPr>
          <a:xfrm>
            <a:off x="11430000" y="6334780"/>
            <a:ext cx="66530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28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12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CA610D8-C3DA-4777-9EF1-D6566E2B49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73" y="709936"/>
            <a:ext cx="12104097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ru-RU" altLang="ru-RU" sz="2400" b="1" dirty="0">
                <a:ln w="0"/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Работа по предметной области выполнена на 60%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RU" altLang="ru-RU" sz="2400" b="1" i="0" u="none" strike="noStrike" normalizeH="0" baseline="0" dirty="0">
                <a:ln w="0"/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 дальнейшем планируется реализова</a:t>
            </a:r>
            <a:r>
              <a:rPr lang="ru-RU" altLang="ru-RU" sz="2400" b="1" dirty="0">
                <a:ln w="0"/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ть</a:t>
            </a:r>
            <a:r>
              <a:rPr lang="en-US" altLang="ru-RU" sz="2400" b="1" dirty="0">
                <a:ln w="0"/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ru-RU" altLang="ru-RU" sz="2400" b="1" dirty="0">
                <a:ln w="0"/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обновленную интерактивную клавиатуру для изучения горячих клавиш (был создан не полностью рабочий макет), полностью автоматический учет статистики, перевод всех данных в БД, реализовать «Скорость печати с использованием текста от нейросети».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ru-RU" altLang="ru-RU" sz="2400" b="1" dirty="0">
                <a:ln w="0"/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 следующий раз нужно будет сделать по-другому</a:t>
            </a:r>
            <a:r>
              <a:rPr lang="en-US" altLang="ru-RU" sz="2400" b="1" dirty="0">
                <a:ln w="0"/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ru-RU" altLang="ru-RU" sz="2400" b="1" dirty="0">
                <a:ln w="0"/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интерактивную клавиатуру, возникли проблемы с захватом клавиатуры, некоторые функциональные клавиши нельзя захватить с помощью сайта, возможно для реализации клавиатуры потребуется создавать отдельное ПО.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RU" altLang="ru-RU" sz="2400" b="1" i="0" u="none" strike="noStrike" normalizeH="0" baseline="0" dirty="0">
                <a:ln w="0"/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Особенно мне удал</a:t>
            </a:r>
            <a:r>
              <a:rPr lang="ru-RU" altLang="ru-RU" sz="2400" b="1" dirty="0">
                <a:ln w="0"/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ось сделать следующие функции</a:t>
            </a:r>
            <a:r>
              <a:rPr lang="en-US" altLang="ru-RU" sz="2400" b="1" dirty="0">
                <a:ln w="0"/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ru-RU" altLang="ru-RU" sz="2400" b="1" dirty="0">
                <a:ln w="0"/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«Статьи», «Личный кабинет», «Скорость печати» и темную тему для сайта</a:t>
            </a:r>
            <a:endParaRPr kumimoji="0" lang="ru-RU" altLang="ru-RU" sz="2400" b="1" i="0" u="none" strike="noStrike" normalizeH="0" baseline="0" dirty="0">
              <a:ln w="0"/>
              <a:solidFill>
                <a:srgbClr val="FF99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E966245-7C79-4CE6-9DAF-82E190A467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373" y="4909150"/>
            <a:ext cx="4966138" cy="163621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AB0AC93-95D1-43B0-98F1-8E038C091C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4166" y="4764567"/>
            <a:ext cx="3710152" cy="1780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75318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7C6666F-3822-49A5-8B4B-5E1EB6CE1285}"/>
              </a:ext>
            </a:extLst>
          </p:cNvPr>
          <p:cNvSpPr/>
          <p:nvPr/>
        </p:nvSpPr>
        <p:spPr>
          <a:xfrm>
            <a:off x="1916683" y="2642215"/>
            <a:ext cx="8589532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dirty="0">
                <a:ln w="0"/>
                <a:solidFill>
                  <a:srgbClr val="FFCC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Онлайн школа </a:t>
            </a:r>
            <a:r>
              <a:rPr lang="en-US" sz="5400" dirty="0">
                <a:ln w="0"/>
                <a:solidFill>
                  <a:srgbClr val="FFCC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PC4Mamonts</a:t>
            </a:r>
            <a:endParaRPr lang="ru-RU" sz="5400" dirty="0">
              <a:ln w="0"/>
              <a:solidFill>
                <a:srgbClr val="FFCC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7" name="github">
            <a:extLst>
              <a:ext uri="{FF2B5EF4-FFF2-40B4-BE49-F238E27FC236}">
                <a16:creationId xmlns:a16="http://schemas.microsoft.com/office/drawing/2014/main" id="{BB580955-731A-4E8A-8DA6-AB86F673E258}"/>
              </a:ext>
            </a:extLst>
          </p:cNvPr>
          <p:cNvGrpSpPr/>
          <p:nvPr/>
        </p:nvGrpSpPr>
        <p:grpSpPr>
          <a:xfrm>
            <a:off x="5728468" y="5847693"/>
            <a:ext cx="965961" cy="923330"/>
            <a:chOff x="5696890" y="4264311"/>
            <a:chExt cx="1746904" cy="1746905"/>
          </a:xfrm>
        </p:grpSpPr>
        <p:sp>
          <p:nvSpPr>
            <p:cNvPr id="6" name="Овал 5">
              <a:hlinkClick r:id="rId2"/>
              <a:extLst>
                <a:ext uri="{FF2B5EF4-FFF2-40B4-BE49-F238E27FC236}">
                  <a16:creationId xmlns:a16="http://schemas.microsoft.com/office/drawing/2014/main" id="{C9BCB0DA-1211-48BB-8A6D-184496671EB8}"/>
                </a:ext>
              </a:extLst>
            </p:cNvPr>
            <p:cNvSpPr/>
            <p:nvPr/>
          </p:nvSpPr>
          <p:spPr>
            <a:xfrm>
              <a:off x="5819140" y="4392930"/>
              <a:ext cx="1368738" cy="135968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032" name="Picture 8" descr="GitHub logo PNG transparent image download, size: 1600x1600px">
              <a:hlinkClick r:id="rId2"/>
              <a:extLst>
                <a:ext uri="{FF2B5EF4-FFF2-40B4-BE49-F238E27FC236}">
                  <a16:creationId xmlns:a16="http://schemas.microsoft.com/office/drawing/2014/main" id="{972E99DB-F25F-4FA3-AC24-FA01D2DE1C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96890" y="4264311"/>
              <a:ext cx="1746904" cy="17469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C75A8EBA-590C-4B6A-89FA-D6C249EA1FE3}"/>
              </a:ext>
            </a:extLst>
          </p:cNvPr>
          <p:cNvSpPr/>
          <p:nvPr/>
        </p:nvSpPr>
        <p:spPr>
          <a:xfrm>
            <a:off x="3924943" y="3867554"/>
            <a:ext cx="4923463" cy="646331"/>
          </a:xfrm>
          <a:prstGeom prst="rect">
            <a:avLst/>
          </a:prstGeom>
          <a:noFill/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3600" dirty="0">
                <a:ln w="0"/>
                <a:solidFill>
                  <a:srgbClr val="FF9933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</a:rPr>
              <a:t>Чернецов С.С. 22919</a:t>
            </a:r>
            <a:r>
              <a:rPr lang="en-US" sz="3600" dirty="0">
                <a:ln w="0"/>
                <a:solidFill>
                  <a:srgbClr val="FF9933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</a:rPr>
              <a:t>/21</a:t>
            </a:r>
            <a:endParaRPr lang="ru-RU" sz="3600" dirty="0">
              <a:ln w="0"/>
              <a:solidFill>
                <a:srgbClr val="FF9933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</a:endParaRPr>
          </a:p>
        </p:txBody>
      </p:sp>
      <p:grpSp>
        <p:nvGrpSpPr>
          <p:cNvPr id="13" name="logo">
            <a:extLst>
              <a:ext uri="{FF2B5EF4-FFF2-40B4-BE49-F238E27FC236}">
                <a16:creationId xmlns:a16="http://schemas.microsoft.com/office/drawing/2014/main" id="{17AA5CAF-BD4E-4B07-9CFA-03B9E3F03C3B}"/>
              </a:ext>
            </a:extLst>
          </p:cNvPr>
          <p:cNvGrpSpPr/>
          <p:nvPr/>
        </p:nvGrpSpPr>
        <p:grpSpPr>
          <a:xfrm>
            <a:off x="233112" y="214009"/>
            <a:ext cx="1362224" cy="1327392"/>
            <a:chOff x="933503" y="695961"/>
            <a:chExt cx="876190" cy="876190"/>
          </a:xfrm>
          <a:effectLst>
            <a:glow rad="101600">
              <a:srgbClr val="8C3FC5">
                <a:alpha val="60000"/>
              </a:srgbClr>
            </a:glow>
          </a:effectLst>
        </p:grpSpPr>
        <p:pic>
          <p:nvPicPr>
            <p:cNvPr id="12" name="Рисунок 11">
              <a:extLst>
                <a:ext uri="{FF2B5EF4-FFF2-40B4-BE49-F238E27FC236}">
                  <a16:creationId xmlns:a16="http://schemas.microsoft.com/office/drawing/2014/main" id="{F90C8657-F23C-49AE-973D-2907CA9FA6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3503" y="695961"/>
              <a:ext cx="876190" cy="876190"/>
            </a:xfrm>
            <a:prstGeom prst="rect">
              <a:avLst/>
            </a:prstGeom>
          </p:spPr>
        </p:pic>
        <p:pic>
          <p:nvPicPr>
            <p:cNvPr id="10" name="Рисунок 9">
              <a:extLst>
                <a:ext uri="{FF2B5EF4-FFF2-40B4-BE49-F238E27FC236}">
                  <a16:creationId xmlns:a16="http://schemas.microsoft.com/office/drawing/2014/main" id="{5B61AA6B-6767-4070-B59B-EAF1DED0FB5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2321" y="712471"/>
              <a:ext cx="787372" cy="7873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11713554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FF70FB42-FB7B-468B-B2AD-F1C1C8C9412A}"/>
              </a:ext>
            </a:extLst>
          </p:cNvPr>
          <p:cNvSpPr/>
          <p:nvPr/>
        </p:nvSpPr>
        <p:spPr>
          <a:xfrm>
            <a:off x="210997" y="79990"/>
            <a:ext cx="6400214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dirty="0">
                <a:ln w="0"/>
                <a:solidFill>
                  <a:srgbClr val="FFCC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Предметная область</a:t>
            </a:r>
          </a:p>
        </p:txBody>
      </p:sp>
      <p:pic>
        <p:nvPicPr>
          <p:cNvPr id="4" name="Рисунок 3" descr="В яблочко со сплошной заливкой">
            <a:extLst>
              <a:ext uri="{FF2B5EF4-FFF2-40B4-BE49-F238E27FC236}">
                <a16:creationId xmlns:a16="http://schemas.microsoft.com/office/drawing/2014/main" id="{0FC9B8F6-B420-4258-9F9E-9294E85125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743" y="1590090"/>
            <a:ext cx="914400" cy="914400"/>
          </a:xfrm>
          <a:prstGeom prst="rect">
            <a:avLst/>
          </a:prstGeom>
        </p:spPr>
      </p:pic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EE6CE5DE-F16F-4F34-9B15-5694B827684A}"/>
              </a:ext>
            </a:extLst>
          </p:cNvPr>
          <p:cNvSpPr/>
          <p:nvPr/>
        </p:nvSpPr>
        <p:spPr>
          <a:xfrm>
            <a:off x="1011097" y="1590090"/>
            <a:ext cx="11084206" cy="156966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ru-RU" sz="2400" dirty="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Цель заказчика</a:t>
            </a:r>
            <a:r>
              <a:rPr lang="en-US" sz="2400" dirty="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r>
              <a:rPr lang="ru-RU" sz="2400" dirty="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получить программу, которая наглядно демонстрирует работу горячих клавиш. Обучает быстрой печати и управление ОС </a:t>
            </a:r>
            <a:r>
              <a:rPr lang="en-US" sz="2400" dirty="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Windows </a:t>
            </a:r>
            <a:r>
              <a:rPr lang="ru-RU" sz="2400" dirty="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и  </a:t>
            </a:r>
            <a:r>
              <a:rPr lang="en-US" sz="2400" dirty="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Linux</a:t>
            </a:r>
            <a:r>
              <a:rPr lang="ru-RU" sz="2400" dirty="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способствует быстрому освоению материала, предоставляет возможность использования личного кабинета личного кабинета как для ученика, так и для </a:t>
            </a:r>
          </a:p>
        </p:txBody>
      </p:sp>
      <p:pic>
        <p:nvPicPr>
          <p:cNvPr id="8" name="Рисунок 7" descr="Предупреждение со сплошной заливкой">
            <a:extLst>
              <a:ext uri="{FF2B5EF4-FFF2-40B4-BE49-F238E27FC236}">
                <a16:creationId xmlns:a16="http://schemas.microsoft.com/office/drawing/2014/main" id="{1B34BE99-E42A-4FDA-9100-EA806AD345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20" y="3254048"/>
            <a:ext cx="914400" cy="914400"/>
          </a:xfrm>
          <a:prstGeom prst="rect">
            <a:avLst/>
          </a:prstGeom>
        </p:spPr>
      </p:pic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6FD143D1-EC31-4BB5-9AD0-997AFC911FA2}"/>
              </a:ext>
            </a:extLst>
          </p:cNvPr>
          <p:cNvSpPr/>
          <p:nvPr/>
        </p:nvSpPr>
        <p:spPr>
          <a:xfrm>
            <a:off x="1011097" y="3429000"/>
            <a:ext cx="11084206" cy="1938992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ru-RU" sz="2400" dirty="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Требования</a:t>
            </a:r>
            <a:r>
              <a:rPr lang="en-US" sz="2400" dirty="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endParaRPr lang="ru-RU" sz="2400" dirty="0">
              <a:ln w="0"/>
              <a:solidFill>
                <a:srgbClr val="FF9933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ru-RU" sz="2400" dirty="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Защита от </a:t>
            </a:r>
            <a:r>
              <a:rPr lang="en-US" sz="2400" dirty="0" err="1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DDos</a:t>
            </a:r>
            <a:r>
              <a:rPr lang="en-US" sz="2400" dirty="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ru-RU" sz="2400" dirty="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атак.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ru-RU" sz="2400" dirty="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Предполагаемый объем нагрузки – 500 человек.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ru-RU" sz="2400" dirty="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Количество личных кабинетов – 800.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ru-RU" sz="2400" dirty="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Срок выполнения работ – 6 месяцев.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090E4E3-0522-4150-BBE4-7B4E2A18D69A}"/>
              </a:ext>
            </a:extLst>
          </p:cNvPr>
          <p:cNvSpPr/>
          <p:nvPr/>
        </p:nvSpPr>
        <p:spPr>
          <a:xfrm>
            <a:off x="11724640" y="6334780"/>
            <a:ext cx="37066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28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08923703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FF70FB42-FB7B-468B-B2AD-F1C1C8C9412A}"/>
              </a:ext>
            </a:extLst>
          </p:cNvPr>
          <p:cNvSpPr/>
          <p:nvPr/>
        </p:nvSpPr>
        <p:spPr>
          <a:xfrm>
            <a:off x="195007" y="108565"/>
            <a:ext cx="8146718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dirty="0">
                <a:ln w="0"/>
                <a:solidFill>
                  <a:srgbClr val="FFCC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Модель жизненного цикла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D91F4B7A-0A73-43B7-B429-376F52EFA8E7}"/>
              </a:ext>
            </a:extLst>
          </p:cNvPr>
          <p:cNvSpPr/>
          <p:nvPr/>
        </p:nvSpPr>
        <p:spPr>
          <a:xfrm>
            <a:off x="805265" y="1045254"/>
            <a:ext cx="11084206" cy="52322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ru-RU" sz="2800" dirty="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Выбранная модель</a:t>
            </a:r>
            <a:r>
              <a:rPr lang="en-US" sz="2800" dirty="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ru-RU" sz="2800" dirty="0">
                <a:ln w="0"/>
                <a:solidFill>
                  <a:srgbClr val="FFCC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ИНКРЕМЕНТНАЯ</a:t>
            </a:r>
          </a:p>
        </p:txBody>
      </p:sp>
      <p:pic>
        <p:nvPicPr>
          <p:cNvPr id="3" name="Рисунок 2" descr="Разряд молнии со сплошной заливкой">
            <a:extLst>
              <a:ext uri="{FF2B5EF4-FFF2-40B4-BE49-F238E27FC236}">
                <a16:creationId xmlns:a16="http://schemas.microsoft.com/office/drawing/2014/main" id="{745AD792-F296-43B9-9979-E6F403EC5C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756" y="1022165"/>
            <a:ext cx="719393" cy="719393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9A853586-DDDD-4EE2-BB3B-7EC2E2DE5B25}"/>
              </a:ext>
            </a:extLst>
          </p:cNvPr>
          <p:cNvSpPr/>
          <p:nvPr/>
        </p:nvSpPr>
        <p:spPr>
          <a:xfrm>
            <a:off x="333523" y="1780642"/>
            <a:ext cx="11084206" cy="196977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ru-RU" sz="2800" dirty="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Причины выбора</a:t>
            </a:r>
            <a:r>
              <a:rPr lang="en-US" sz="2800" dirty="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  <a:p>
            <a:pPr algn="just">
              <a:spcAft>
                <a:spcPts val="600"/>
              </a:spcAft>
            </a:pPr>
            <a:r>
              <a:rPr lang="ru-RU" sz="2800" dirty="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	Возможность сдачи промежуточных версий</a:t>
            </a:r>
          </a:p>
          <a:p>
            <a:pPr algn="just">
              <a:spcAft>
                <a:spcPts val="600"/>
              </a:spcAft>
            </a:pPr>
            <a:r>
              <a:rPr lang="ru-RU" sz="2800" dirty="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Поэтапное наращивание функционала</a:t>
            </a:r>
          </a:p>
          <a:p>
            <a:pPr algn="just">
              <a:spcAft>
                <a:spcPts val="600"/>
              </a:spcAft>
            </a:pPr>
            <a:r>
              <a:rPr lang="ru-RU" sz="2800" dirty="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Учет требований и рисков по мере реализации</a:t>
            </a:r>
            <a:r>
              <a:rPr lang="en-US" sz="2800" dirty="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ru-RU" sz="2800" dirty="0">
              <a:ln w="0"/>
              <a:solidFill>
                <a:srgbClr val="FF9933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2" name="Рисунок 11" descr="Инструменты со сплошной заливкой">
            <a:extLst>
              <a:ext uri="{FF2B5EF4-FFF2-40B4-BE49-F238E27FC236}">
                <a16:creationId xmlns:a16="http://schemas.microsoft.com/office/drawing/2014/main" id="{ECFB72E8-702A-4498-9AB2-AC061F9D4D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5695" y="2221215"/>
            <a:ext cx="467532" cy="467532"/>
          </a:xfrm>
          <a:prstGeom prst="rect">
            <a:avLst/>
          </a:prstGeom>
        </p:spPr>
      </p:pic>
      <p:pic>
        <p:nvPicPr>
          <p:cNvPr id="15" name="Рисунок 14" descr="Диаграмма с подъемом со сплошной заливкой">
            <a:extLst>
              <a:ext uri="{FF2B5EF4-FFF2-40B4-BE49-F238E27FC236}">
                <a16:creationId xmlns:a16="http://schemas.microsoft.com/office/drawing/2014/main" id="{4B33E36A-4DA4-4DC5-8422-FFC78D1DC5D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45695" y="2752047"/>
            <a:ext cx="467532" cy="467532"/>
          </a:xfrm>
          <a:prstGeom prst="rect">
            <a:avLst/>
          </a:prstGeom>
        </p:spPr>
      </p:pic>
      <p:pic>
        <p:nvPicPr>
          <p:cNvPr id="18" name="Рисунок 17" descr="Электронная почта со сплошной заливкой">
            <a:extLst>
              <a:ext uri="{FF2B5EF4-FFF2-40B4-BE49-F238E27FC236}">
                <a16:creationId xmlns:a16="http://schemas.microsoft.com/office/drawing/2014/main" id="{91BF2F75-E1A9-47B7-A5C3-951A0356D9B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45695" y="3273534"/>
            <a:ext cx="449363" cy="449363"/>
          </a:xfrm>
          <a:prstGeom prst="rect">
            <a:avLst/>
          </a:prstGeom>
        </p:spPr>
      </p:pic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DEA7151A-6810-465B-8ED7-BB1DEF5F4C59}"/>
              </a:ext>
            </a:extLst>
          </p:cNvPr>
          <p:cNvSpPr/>
          <p:nvPr/>
        </p:nvSpPr>
        <p:spPr>
          <a:xfrm>
            <a:off x="11724640" y="6334780"/>
            <a:ext cx="37066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28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3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98BD0253-631D-4426-A40C-65DD6A8FC4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0750" y="4149109"/>
            <a:ext cx="1269402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D921A48-0CD7-453C-AD5A-142AF6E2930A}"/>
              </a:ext>
            </a:extLst>
          </p:cNvPr>
          <p:cNvSpPr/>
          <p:nvPr/>
        </p:nvSpPr>
        <p:spPr>
          <a:xfrm>
            <a:off x="333523" y="3962580"/>
            <a:ext cx="11084206" cy="95410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ru-RU" sz="2800" dirty="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Недостаток данной модели</a:t>
            </a:r>
            <a:r>
              <a:rPr lang="en-US" sz="2800" dirty="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  <a:p>
            <a:pPr algn="just"/>
            <a:r>
              <a:rPr lang="ru-RU" sz="2800" dirty="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Отсутствие всех требований на начальных этапах</a:t>
            </a:r>
          </a:p>
        </p:txBody>
      </p:sp>
    </p:spTree>
    <p:extLst>
      <p:ext uri="{BB962C8B-B14F-4D97-AF65-F5344CB8AC3E}">
        <p14:creationId xmlns:p14="http://schemas.microsoft.com/office/powerpoint/2010/main" val="55818419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1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15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15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15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Rot by="120000">
                                      <p:cBhvr>
                                        <p:cTn id="12" dur="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15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15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15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32" presetClass="emph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Rot by="120000">
                                      <p:cBhvr>
                                        <p:cTn id="18" dur="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150" fill="hold">
                                          <p:stCondLst>
                                            <p:cond delay="1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15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15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15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FF70FB42-FB7B-468B-B2AD-F1C1C8C9412A}"/>
              </a:ext>
            </a:extLst>
          </p:cNvPr>
          <p:cNvSpPr/>
          <p:nvPr/>
        </p:nvSpPr>
        <p:spPr>
          <a:xfrm>
            <a:off x="195007" y="108565"/>
            <a:ext cx="8146718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dirty="0">
                <a:ln w="0"/>
                <a:solidFill>
                  <a:srgbClr val="FFCC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Модель жизненного цикла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D91F4B7A-0A73-43B7-B429-376F52EFA8E7}"/>
              </a:ext>
            </a:extLst>
          </p:cNvPr>
          <p:cNvSpPr/>
          <p:nvPr/>
        </p:nvSpPr>
        <p:spPr>
          <a:xfrm>
            <a:off x="333523" y="1086285"/>
            <a:ext cx="11084206" cy="52322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ru-RU" sz="2800" dirty="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Этапы </a:t>
            </a:r>
            <a:r>
              <a:rPr lang="ru-RU" sz="2800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ИНКРЕМЕНТНОЙ</a:t>
            </a:r>
            <a:r>
              <a:rPr lang="ru-RU" sz="2800" dirty="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модели</a:t>
            </a:r>
            <a:r>
              <a:rPr lang="ru-RU" sz="2800" dirty="0">
                <a:ln w="0"/>
                <a:solidFill>
                  <a:srgbClr val="FFCC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9A853586-DDDD-4EE2-BB3B-7EC2E2DE5B25}"/>
              </a:ext>
            </a:extLst>
          </p:cNvPr>
          <p:cNvSpPr/>
          <p:nvPr/>
        </p:nvSpPr>
        <p:spPr>
          <a:xfrm>
            <a:off x="333523" y="1780642"/>
            <a:ext cx="3387139" cy="440120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marL="514350" indent="-514350" algn="just">
              <a:buAutoNum type="arabicParenR"/>
            </a:pPr>
            <a:r>
              <a:rPr lang="ru-RU" sz="2800" dirty="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Инициализация проекта</a:t>
            </a:r>
          </a:p>
          <a:p>
            <a:pPr marL="514350" indent="-514350" algn="just">
              <a:buAutoNum type="arabicParenR"/>
            </a:pPr>
            <a:r>
              <a:rPr lang="ru-RU" sz="2800" dirty="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Планирование проекта</a:t>
            </a:r>
          </a:p>
          <a:p>
            <a:pPr marL="514350" indent="-514350" algn="just">
              <a:buAutoNum type="arabicParenR"/>
            </a:pPr>
            <a:r>
              <a:rPr lang="ru-RU" sz="2800" dirty="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Проектирование</a:t>
            </a:r>
          </a:p>
          <a:p>
            <a:pPr marL="514350" indent="-514350" algn="just">
              <a:buAutoNum type="arabicParenR"/>
            </a:pPr>
            <a:r>
              <a:rPr lang="ru-RU" sz="2800" dirty="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Разработка</a:t>
            </a:r>
          </a:p>
          <a:p>
            <a:pPr marL="514350" indent="-514350" algn="just">
              <a:buAutoNum type="arabicParenR"/>
            </a:pPr>
            <a:r>
              <a:rPr lang="ru-RU" sz="2800" dirty="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Тестирование</a:t>
            </a:r>
          </a:p>
          <a:p>
            <a:pPr marL="514350" indent="-514350" algn="just">
              <a:buAutoNum type="arabicParenR"/>
            </a:pPr>
            <a:r>
              <a:rPr lang="ru-RU" sz="2800" dirty="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Внедрение</a:t>
            </a:r>
          </a:p>
          <a:p>
            <a:pPr marL="514350" indent="-514350" algn="just">
              <a:buAutoNum type="arabicParenR"/>
            </a:pPr>
            <a:r>
              <a:rPr lang="ru-RU" sz="2800" dirty="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Эксплуатация и сопровождение</a:t>
            </a:r>
            <a:endParaRPr lang="en-US" sz="2800" dirty="0">
              <a:ln w="0"/>
              <a:solidFill>
                <a:srgbClr val="FF9933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DEA7151A-6810-465B-8ED7-BB1DEF5F4C59}"/>
              </a:ext>
            </a:extLst>
          </p:cNvPr>
          <p:cNvSpPr/>
          <p:nvPr/>
        </p:nvSpPr>
        <p:spPr>
          <a:xfrm>
            <a:off x="11724640" y="6334780"/>
            <a:ext cx="37066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28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4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98BD0253-631D-4426-A40C-65DD6A8FC4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0750" y="4149109"/>
            <a:ext cx="1269402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3" name="Объект 12">
            <a:extLst>
              <a:ext uri="{FF2B5EF4-FFF2-40B4-BE49-F238E27FC236}">
                <a16:creationId xmlns:a16="http://schemas.microsoft.com/office/drawing/2014/main" id="{AA2D4C62-3162-42E5-9657-DE075B1340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9031875"/>
              </p:ext>
            </p:extLst>
          </p:nvPr>
        </p:nvGraphicFramePr>
        <p:xfrm>
          <a:off x="3586095" y="2047615"/>
          <a:ext cx="8509208" cy="34036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Visio" r:id="rId4" imgW="7002603" imgH="2811709" progId="Visio.Drawing.15">
                  <p:embed/>
                </p:oleObj>
              </mc:Choice>
              <mc:Fallback>
                <p:oleObj name="Visio" r:id="rId4" imgW="7002603" imgH="2811709" progId="Visio.Drawing.15">
                  <p:embed/>
                  <p:pic>
                    <p:nvPicPr>
                      <p:cNvPr id="4" name="Объект 3">
                        <a:extLst>
                          <a:ext uri="{FF2B5EF4-FFF2-40B4-BE49-F238E27FC236}">
                            <a16:creationId xmlns:a16="http://schemas.microsoft.com/office/drawing/2014/main" id="{6279D492-6FC4-4E62-8150-571253830D6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6095" y="2047615"/>
                        <a:ext cx="8509208" cy="340368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1203408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FF70FB42-FB7B-468B-B2AD-F1C1C8C9412A}"/>
              </a:ext>
            </a:extLst>
          </p:cNvPr>
          <p:cNvSpPr/>
          <p:nvPr/>
        </p:nvSpPr>
        <p:spPr>
          <a:xfrm>
            <a:off x="118123" y="79990"/>
            <a:ext cx="7290843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dirty="0">
                <a:ln w="0"/>
                <a:solidFill>
                  <a:srgbClr val="FFCC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Графический интерфейс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DEA7151A-6810-465B-8ED7-BB1DEF5F4C59}"/>
              </a:ext>
            </a:extLst>
          </p:cNvPr>
          <p:cNvSpPr/>
          <p:nvPr/>
        </p:nvSpPr>
        <p:spPr>
          <a:xfrm>
            <a:off x="11724640" y="6334780"/>
            <a:ext cx="37066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28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5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571FC8A-B99F-419B-B3BA-45D8092D30F7}"/>
              </a:ext>
            </a:extLst>
          </p:cNvPr>
          <p:cNvSpPr/>
          <p:nvPr/>
        </p:nvSpPr>
        <p:spPr>
          <a:xfrm>
            <a:off x="1708692" y="995351"/>
            <a:ext cx="3549108" cy="52322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ru-RU" sz="2800" dirty="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Структура сайта</a:t>
            </a:r>
            <a:r>
              <a:rPr lang="en-US" sz="2800" dirty="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endParaRPr lang="ru-RU" sz="2800" dirty="0">
              <a:ln w="0"/>
              <a:solidFill>
                <a:srgbClr val="FFCC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202361E2-BECB-4CD9-B1A5-0E1EAA885593}"/>
              </a:ext>
            </a:extLst>
          </p:cNvPr>
          <p:cNvSpPr/>
          <p:nvPr/>
        </p:nvSpPr>
        <p:spPr>
          <a:xfrm>
            <a:off x="6550555" y="1023311"/>
            <a:ext cx="5513903" cy="3325013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ru-RU" sz="2800" dirty="0">
                <a:ln w="0"/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Уровни</a:t>
            </a:r>
            <a:r>
              <a:rPr lang="ru-RU" sz="2800" dirty="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доступа</a:t>
            </a:r>
            <a:r>
              <a:rPr lang="en-US" sz="2800" dirty="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endParaRPr lang="ru-RU" sz="1800" dirty="0">
              <a:solidFill>
                <a:srgbClr val="FF9933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7000"/>
              </a:lnSpc>
              <a:buFont typeface="+mj-lt"/>
              <a:buAutoNum type="romanUcPeriod"/>
            </a:pPr>
            <a:r>
              <a:rPr lang="ru-RU" dirty="0">
                <a:solidFill>
                  <a:srgbClr val="FF9933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Гость – доступен основной функционал сайта.</a:t>
            </a:r>
          </a:p>
          <a:p>
            <a:pPr marL="342900" lvl="0" indent="-342900" algn="just">
              <a:lnSpc>
                <a:spcPct val="107000"/>
              </a:lnSpc>
              <a:buFont typeface="+mj-lt"/>
              <a:buAutoNum type="romanUcPeriod"/>
            </a:pPr>
            <a:r>
              <a:rPr lang="ru-RU" sz="1800" dirty="0">
                <a:solidFill>
                  <a:srgbClr val="FF9933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Ученик – доступен основной функционал сайта, статистика в личном кабинете, тесты</a:t>
            </a:r>
          </a:p>
          <a:p>
            <a:pPr marL="342900" lvl="0" indent="-342900" algn="just">
              <a:lnSpc>
                <a:spcPct val="107000"/>
              </a:lnSpc>
              <a:buFont typeface="+mj-lt"/>
              <a:buAutoNum type="romanUcPeriod"/>
            </a:pPr>
            <a:r>
              <a:rPr lang="ru-RU" sz="1800" dirty="0">
                <a:solidFill>
                  <a:srgbClr val="FF9933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Преподаватель (Администратор) – доступен основной функционал сайта, результаты работы учеников, возможность создавать свои работы, редактировать статьи, тесты  и другую информацию на сайте.</a:t>
            </a:r>
          </a:p>
          <a:p>
            <a:pPr algn="just"/>
            <a:endParaRPr lang="ru-RU" sz="2800" dirty="0">
              <a:ln w="0"/>
              <a:solidFill>
                <a:srgbClr val="FFCC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A6ECA15-52D2-4E4E-AF52-F683985AE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704" y="1600199"/>
            <a:ext cx="5412762" cy="5124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12306"/>
      </p:ext>
    </p:extLst>
  </p:cSld>
  <p:clrMapOvr>
    <a:masterClrMapping/>
  </p:clrMapOvr>
  <p:transition spd="med">
    <p:pull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FF70FB42-FB7B-468B-B2AD-F1C1C8C9412A}"/>
              </a:ext>
            </a:extLst>
          </p:cNvPr>
          <p:cNvSpPr/>
          <p:nvPr/>
        </p:nvSpPr>
        <p:spPr>
          <a:xfrm>
            <a:off x="118131" y="79990"/>
            <a:ext cx="7290843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dirty="0">
                <a:ln w="0"/>
                <a:solidFill>
                  <a:srgbClr val="FFCC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Графический интерфейс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DEA7151A-6810-465B-8ED7-BB1DEF5F4C59}"/>
              </a:ext>
            </a:extLst>
          </p:cNvPr>
          <p:cNvSpPr/>
          <p:nvPr/>
        </p:nvSpPr>
        <p:spPr>
          <a:xfrm>
            <a:off x="11724640" y="6334780"/>
            <a:ext cx="37066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28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6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6D4B47F-CE3B-4F47-9E50-E68FC97DDD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361" y="896204"/>
            <a:ext cx="3819393" cy="182430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A584577-85DC-4C8F-BE6B-674A9FC1CC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4856" y="949761"/>
            <a:ext cx="3898719" cy="187335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B7D0E3F-3161-455F-AB66-5B0EC8E249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2132" y="2922902"/>
            <a:ext cx="3829621" cy="1793246"/>
          </a:xfrm>
          <a:prstGeom prst="rect">
            <a:avLst/>
          </a:prstGeom>
        </p:spPr>
      </p:pic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D1BCADB8-83B1-415D-8006-42B775328A73}"/>
              </a:ext>
            </a:extLst>
          </p:cNvPr>
          <p:cNvCxnSpPr>
            <a:cxnSpLocks/>
          </p:cNvCxnSpPr>
          <p:nvPr/>
        </p:nvCxnSpPr>
        <p:spPr>
          <a:xfrm flipH="1" flipV="1">
            <a:off x="7781925" y="1638301"/>
            <a:ext cx="2419350" cy="228599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C80C3B6-D850-428C-A90E-EEE71DFE35EA}"/>
              </a:ext>
            </a:extLst>
          </p:cNvPr>
          <p:cNvSpPr txBox="1"/>
          <p:nvPr/>
        </p:nvSpPr>
        <p:spPr>
          <a:xfrm>
            <a:off x="6152068" y="3819525"/>
            <a:ext cx="5858957" cy="11631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ru-RU" sz="2200" dirty="0">
                <a:solidFill>
                  <a:srgbClr val="FFCC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Принцип простоты. Более востребованные функции делаются в один клик. Но есть видимые ссылки и наименее востребованные</a:t>
            </a:r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938EA0ED-B1E7-418A-AFCE-5672A283F05C}"/>
              </a:ext>
            </a:extLst>
          </p:cNvPr>
          <p:cNvCxnSpPr>
            <a:cxnSpLocks/>
          </p:cNvCxnSpPr>
          <p:nvPr/>
        </p:nvCxnSpPr>
        <p:spPr>
          <a:xfrm flipH="1" flipV="1">
            <a:off x="3800476" y="4619625"/>
            <a:ext cx="2351592" cy="200025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1F61AD5-0C4E-425F-91F7-56C267FE2975}"/>
              </a:ext>
            </a:extLst>
          </p:cNvPr>
          <p:cNvSpPr txBox="1"/>
          <p:nvPr/>
        </p:nvSpPr>
        <p:spPr>
          <a:xfrm>
            <a:off x="6152068" y="5093242"/>
            <a:ext cx="5858957" cy="1525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ru-RU" sz="2200" b="1" dirty="0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Принцип видимости. Из ранее написанного сценария работы пользователя все необходимые функции реализованы на одном макете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0D12AFC-89E4-428F-BA46-94E8B4689291}"/>
              </a:ext>
            </a:extLst>
          </p:cNvPr>
          <p:cNvSpPr txBox="1"/>
          <p:nvPr/>
        </p:nvSpPr>
        <p:spPr>
          <a:xfrm>
            <a:off x="118132" y="5131856"/>
            <a:ext cx="5858958" cy="15254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07000"/>
              </a:lnSpc>
              <a:spcAft>
                <a:spcPts val="800"/>
              </a:spcAft>
            </a:pPr>
            <a:r>
              <a:rPr lang="ru-RU" sz="2200" b="1" dirty="0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libri" panose="020F0502020204030204" pitchFamily="34" charset="0"/>
                <a:cs typeface="Times New Roman" panose="02020603050405020304" pitchFamily="18" charset="0"/>
              </a:rPr>
              <a:t>Принцип повторного использования. На макете используются 2-3 идентичные кнопки. Они расположены в хедере и оформлены одинаково</a:t>
            </a:r>
          </a:p>
        </p:txBody>
      </p: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11BB1B6A-A0B2-41CC-BA55-CA96A441A533}"/>
              </a:ext>
            </a:extLst>
          </p:cNvPr>
          <p:cNvCxnSpPr>
            <a:cxnSpLocks/>
            <a:stCxn id="27" idx="0"/>
          </p:cNvCxnSpPr>
          <p:nvPr/>
        </p:nvCxnSpPr>
        <p:spPr>
          <a:xfrm flipV="1">
            <a:off x="3047611" y="1085850"/>
            <a:ext cx="1220920" cy="4046006"/>
          </a:xfrm>
          <a:prstGeom prst="straightConnector1">
            <a:avLst/>
          </a:prstGeom>
          <a:ln w="57150">
            <a:solidFill>
              <a:srgbClr val="FF99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91833A6D-20CB-432C-883A-D7D37E2E62CB}"/>
              </a:ext>
            </a:extLst>
          </p:cNvPr>
          <p:cNvCxnSpPr>
            <a:cxnSpLocks/>
            <a:stCxn id="27" idx="0"/>
          </p:cNvCxnSpPr>
          <p:nvPr/>
        </p:nvCxnSpPr>
        <p:spPr>
          <a:xfrm flipH="1" flipV="1">
            <a:off x="914991" y="1044586"/>
            <a:ext cx="2132620" cy="4087270"/>
          </a:xfrm>
          <a:prstGeom prst="straightConnector1">
            <a:avLst/>
          </a:prstGeom>
          <a:ln w="57150">
            <a:solidFill>
              <a:srgbClr val="FF99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0215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DEA7151A-6810-465B-8ED7-BB1DEF5F4C59}"/>
              </a:ext>
            </a:extLst>
          </p:cNvPr>
          <p:cNvSpPr/>
          <p:nvPr/>
        </p:nvSpPr>
        <p:spPr>
          <a:xfrm>
            <a:off x="11724640" y="6334780"/>
            <a:ext cx="37066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28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7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874DB9C-0A48-46A6-B7A1-78890750E622}"/>
              </a:ext>
            </a:extLst>
          </p:cNvPr>
          <p:cNvSpPr/>
          <p:nvPr/>
        </p:nvSpPr>
        <p:spPr>
          <a:xfrm>
            <a:off x="1147593" y="72063"/>
            <a:ext cx="9896813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dirty="0">
                <a:ln w="0"/>
                <a:solidFill>
                  <a:srgbClr val="FFCC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Инструкция для администратора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1262A11B-DF97-4720-8F5D-61A4281D2C03}"/>
              </a:ext>
            </a:extLst>
          </p:cNvPr>
          <p:cNvSpPr/>
          <p:nvPr/>
        </p:nvSpPr>
        <p:spPr>
          <a:xfrm>
            <a:off x="0" y="853038"/>
            <a:ext cx="12458700" cy="51519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indent="450215">
              <a:lnSpc>
                <a:spcPct val="115000"/>
              </a:lnSpc>
              <a:spcAft>
                <a:spcPts val="800"/>
              </a:spcAft>
            </a:pPr>
            <a:r>
              <a:rPr lang="ru-RU" sz="22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Times New Roman" panose="02020603050405020304" pitchFamily="18" charset="0"/>
                <a:cs typeface="Times New Roman" panose="02020603050405020304" pitchFamily="18" charset="0"/>
              </a:rPr>
              <a:t>Функция: Создание тестов</a:t>
            </a:r>
            <a:endParaRPr lang="ru-RU" sz="2200" b="1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>
              <a:lnSpc>
                <a:spcPct val="115000"/>
              </a:lnSpc>
              <a:spcAft>
                <a:spcPts val="800"/>
              </a:spcAft>
            </a:pPr>
            <a:r>
              <a:rPr lang="ru-RU" sz="2200" b="1" dirty="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Times New Roman" panose="02020603050405020304" pitchFamily="18" charset="0"/>
                <a:cs typeface="Times New Roman" panose="02020603050405020304" pitchFamily="18" charset="0"/>
              </a:rPr>
              <a:t>Действия администратора:</a:t>
            </a:r>
            <a:endParaRPr lang="ru-RU" sz="2200" b="1" dirty="0">
              <a:ln w="0"/>
              <a:solidFill>
                <a:srgbClr val="FF9933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ru-RU" sz="2200" b="1" dirty="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Times New Roman" panose="02020603050405020304" pitchFamily="18" charset="0"/>
                <a:cs typeface="Times New Roman" panose="02020603050405020304" pitchFamily="18" charset="0"/>
              </a:rPr>
              <a:t>Перейти в личный кабинет</a:t>
            </a:r>
            <a:endParaRPr lang="ru-RU" sz="2200" b="1" dirty="0">
              <a:ln w="0"/>
              <a:solidFill>
                <a:srgbClr val="FF9933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ru-RU" sz="2200" b="1" dirty="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Times New Roman" panose="02020603050405020304" pitchFamily="18" charset="0"/>
                <a:cs typeface="Times New Roman" panose="02020603050405020304" pitchFamily="18" charset="0"/>
              </a:rPr>
              <a:t>Нажать на кнопку тесты</a:t>
            </a:r>
            <a:endParaRPr lang="ru-RU" sz="2200" b="1" dirty="0">
              <a:ln w="0"/>
              <a:solidFill>
                <a:srgbClr val="FF9933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ru-RU" sz="2200" b="1" dirty="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Times New Roman" panose="02020603050405020304" pitchFamily="18" charset="0"/>
                <a:cs typeface="Times New Roman" panose="02020603050405020304" pitchFamily="18" charset="0"/>
              </a:rPr>
              <a:t>Нажать на кнопку «Создание/редактирование тестов»</a:t>
            </a:r>
            <a:endParaRPr lang="ru-RU" sz="2200" b="1" dirty="0">
              <a:ln w="0"/>
              <a:solidFill>
                <a:srgbClr val="FF9933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ru-RU" sz="2200" b="1" dirty="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Times New Roman" panose="02020603050405020304" pitchFamily="18" charset="0"/>
                <a:cs typeface="Times New Roman" panose="02020603050405020304" pitchFamily="18" charset="0"/>
              </a:rPr>
              <a:t>Переключить </a:t>
            </a:r>
            <a:r>
              <a:rPr lang="en-US" sz="2200" b="1" dirty="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Times New Roman" panose="02020603050405020304" pitchFamily="18" charset="0"/>
                <a:cs typeface="Times New Roman" panose="02020603050405020304" pitchFamily="18" charset="0"/>
              </a:rPr>
              <a:t>switch </a:t>
            </a:r>
            <a:r>
              <a:rPr lang="ru-RU" sz="2200" b="1" dirty="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Times New Roman" panose="02020603050405020304" pitchFamily="18" charset="0"/>
                <a:cs typeface="Times New Roman" panose="02020603050405020304" pitchFamily="18" charset="0"/>
              </a:rPr>
              <a:t>в состояние создание</a:t>
            </a:r>
            <a:endParaRPr lang="ru-RU" sz="2200" b="1" dirty="0">
              <a:ln w="0"/>
              <a:solidFill>
                <a:srgbClr val="FF9933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ru-RU" sz="2200" b="1" dirty="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Times New Roman" panose="02020603050405020304" pitchFamily="18" charset="0"/>
                <a:cs typeface="Times New Roman" panose="02020603050405020304" pitchFamily="18" charset="0"/>
              </a:rPr>
              <a:t>Заполнить поля «Название теста», «Вопросы», «Ответы». </a:t>
            </a:r>
            <a:endParaRPr lang="ru-RU" sz="2200" b="1" dirty="0">
              <a:ln w="0"/>
              <a:solidFill>
                <a:srgbClr val="FF9933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2200" b="1" dirty="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Times New Roman" panose="02020603050405020304" pitchFamily="18" charset="0"/>
                <a:cs typeface="Times New Roman" panose="02020603050405020304" pitchFamily="18" charset="0"/>
              </a:rPr>
              <a:t>Нажать кнопку сохранить.</a:t>
            </a:r>
            <a:endParaRPr lang="ru-RU" sz="2200" b="1" dirty="0">
              <a:ln w="0"/>
              <a:solidFill>
                <a:srgbClr val="FF9933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>
              <a:lnSpc>
                <a:spcPct val="115000"/>
              </a:lnSpc>
              <a:spcAft>
                <a:spcPts val="800"/>
              </a:spcAft>
            </a:pPr>
            <a:r>
              <a:rPr lang="ru-RU" sz="2200" b="1" dirty="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Times New Roman" panose="02020603050405020304" pitchFamily="18" charset="0"/>
                <a:cs typeface="Times New Roman" panose="02020603050405020304" pitchFamily="18" charset="0"/>
              </a:rPr>
              <a:t>Ожидаемый результат:</a:t>
            </a:r>
            <a:endParaRPr lang="ru-RU" sz="2200" b="1" dirty="0">
              <a:ln w="0"/>
              <a:solidFill>
                <a:srgbClr val="FF9933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ru-RU" sz="2200" b="1" dirty="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Times New Roman" panose="02020603050405020304" pitchFamily="18" charset="0"/>
                <a:cs typeface="Times New Roman" panose="02020603050405020304" pitchFamily="18" charset="0"/>
              </a:rPr>
              <a:t>Тест появится на странице «Тесты».</a:t>
            </a:r>
            <a:endParaRPr lang="ru-RU" sz="2200" b="1" dirty="0">
              <a:ln w="0"/>
              <a:solidFill>
                <a:srgbClr val="FF9933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ru-RU" sz="2200" b="1" dirty="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Times New Roman" panose="02020603050405020304" pitchFamily="18" charset="0"/>
                <a:cs typeface="Times New Roman" panose="02020603050405020304" pitchFamily="18" charset="0"/>
              </a:rPr>
              <a:t>При запуске теста все вопросы отображаются.</a:t>
            </a:r>
            <a:endParaRPr lang="ru-RU" sz="2200" b="1" dirty="0">
              <a:ln w="0"/>
              <a:solidFill>
                <a:srgbClr val="FF9933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2200" b="1" dirty="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Times New Roman" panose="02020603050405020304" pitchFamily="18" charset="0"/>
                <a:cs typeface="Times New Roman" panose="02020603050405020304" pitchFamily="18" charset="0"/>
              </a:rPr>
              <a:t>При завершении теста появятся правильные ответы – выделяются зеленым цветом.</a:t>
            </a:r>
            <a:endParaRPr lang="ru-RU" sz="2200" b="1" dirty="0">
              <a:ln w="0"/>
              <a:solidFill>
                <a:srgbClr val="FF9933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7703198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DEA7151A-6810-465B-8ED7-BB1DEF5F4C59}"/>
              </a:ext>
            </a:extLst>
          </p:cNvPr>
          <p:cNvSpPr/>
          <p:nvPr/>
        </p:nvSpPr>
        <p:spPr>
          <a:xfrm>
            <a:off x="11724640" y="6334780"/>
            <a:ext cx="37066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28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8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874DB9C-0A48-46A6-B7A1-78890750E622}"/>
              </a:ext>
            </a:extLst>
          </p:cNvPr>
          <p:cNvSpPr/>
          <p:nvPr/>
        </p:nvSpPr>
        <p:spPr>
          <a:xfrm>
            <a:off x="1147593" y="72063"/>
            <a:ext cx="9896813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dirty="0">
                <a:ln w="0"/>
                <a:solidFill>
                  <a:srgbClr val="FFCC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Инструкция для администратора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6B4776-F81A-4BFE-89A8-430419D32775}"/>
              </a:ext>
            </a:extLst>
          </p:cNvPr>
          <p:cNvSpPr txBox="1"/>
          <p:nvPr/>
        </p:nvSpPr>
        <p:spPr>
          <a:xfrm>
            <a:off x="96697" y="995393"/>
            <a:ext cx="11771453" cy="4291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>
              <a:lnSpc>
                <a:spcPct val="115000"/>
              </a:lnSpc>
              <a:spcAft>
                <a:spcPts val="800"/>
              </a:spcAft>
            </a:pPr>
            <a:r>
              <a:rPr lang="ru-RU" sz="22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Times New Roman" panose="02020603050405020304" pitchFamily="18" charset="0"/>
                <a:cs typeface="Times New Roman" panose="02020603050405020304" pitchFamily="18" charset="0"/>
              </a:rPr>
              <a:t>Функция: Изменение всплывающего </a:t>
            </a:r>
            <a:r>
              <a:rPr lang="ru-RU" sz="2200" b="1" dirty="0" err="1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Times New Roman" panose="02020603050405020304" pitchFamily="18" charset="0"/>
                <a:cs typeface="Times New Roman" panose="02020603050405020304" pitchFamily="18" charset="0"/>
              </a:rPr>
              <a:t>видеобучения</a:t>
            </a:r>
            <a:r>
              <a:rPr lang="ru-RU" sz="2200" b="1" dirty="0">
                <a:ln w="0"/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Times New Roman" panose="02020603050405020304" pitchFamily="18" charset="0"/>
                <a:cs typeface="Times New Roman" panose="02020603050405020304" pitchFamily="18" charset="0"/>
              </a:rPr>
              <a:t> по горячим клавишам</a:t>
            </a:r>
            <a:endParaRPr lang="ru-RU" sz="2200" b="1" dirty="0">
              <a:ln w="0"/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ru-RU" sz="2200" b="1" dirty="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Times New Roman" panose="02020603050405020304" pitchFamily="18" charset="0"/>
                <a:cs typeface="Times New Roman" panose="02020603050405020304" pitchFamily="18" charset="0"/>
              </a:rPr>
              <a:t>Действия администратора:</a:t>
            </a:r>
            <a:endParaRPr lang="en-US" sz="2200" b="1" dirty="0">
              <a:ln w="0"/>
              <a:solidFill>
                <a:srgbClr val="FF9933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2200" b="1" dirty="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Times New Roman" panose="02020603050405020304" pitchFamily="18" charset="0"/>
                <a:cs typeface="Times New Roman" panose="02020603050405020304" pitchFamily="18" charset="0"/>
              </a:rPr>
              <a:t>Перейти в личный кабинет</a:t>
            </a:r>
            <a:endParaRPr lang="ru-RU" sz="2200" b="1" dirty="0">
              <a:ln w="0"/>
              <a:solidFill>
                <a:srgbClr val="FF9933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2200" b="1" dirty="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Times New Roman" panose="02020603050405020304" pitchFamily="18" charset="0"/>
                <a:cs typeface="Times New Roman" panose="02020603050405020304" pitchFamily="18" charset="0"/>
              </a:rPr>
              <a:t>Нажать «Администрирование»</a:t>
            </a:r>
            <a:endParaRPr lang="ru-RU" sz="2200" b="1" dirty="0">
              <a:ln w="0"/>
              <a:solidFill>
                <a:srgbClr val="FF9933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2200" b="1" dirty="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Times New Roman" panose="02020603050405020304" pitchFamily="18" charset="0"/>
                <a:cs typeface="Times New Roman" panose="02020603050405020304" pitchFamily="18" charset="0"/>
              </a:rPr>
              <a:t>В окне нажать на «Изменение </a:t>
            </a:r>
            <a:r>
              <a:rPr lang="ru-RU" sz="2200" b="1" dirty="0" err="1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Times New Roman" panose="02020603050405020304" pitchFamily="18" charset="0"/>
                <a:cs typeface="Times New Roman" panose="02020603050405020304" pitchFamily="18" charset="0"/>
              </a:rPr>
              <a:t>видеобучения</a:t>
            </a:r>
            <a:r>
              <a:rPr lang="ru-RU" sz="2200" b="1" dirty="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ru-RU" sz="2200" b="1" dirty="0">
              <a:ln w="0"/>
              <a:solidFill>
                <a:srgbClr val="FF9933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2200" b="1" dirty="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Times New Roman" panose="02020603050405020304" pitchFamily="18" charset="0"/>
                <a:cs typeface="Times New Roman" panose="02020603050405020304" pitchFamily="18" charset="0"/>
              </a:rPr>
              <a:t>Нажать на кнопку сохранить</a:t>
            </a:r>
            <a:endParaRPr lang="ru-RU" sz="2200" b="1" dirty="0">
              <a:ln w="0"/>
              <a:solidFill>
                <a:srgbClr val="FF9933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>
              <a:lnSpc>
                <a:spcPct val="115000"/>
              </a:lnSpc>
              <a:spcAft>
                <a:spcPts val="800"/>
              </a:spcAft>
            </a:pPr>
            <a:r>
              <a:rPr lang="ru-RU" sz="2200" b="1" dirty="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Times New Roman" panose="02020603050405020304" pitchFamily="18" charset="0"/>
                <a:cs typeface="Times New Roman" panose="02020603050405020304" pitchFamily="18" charset="0"/>
              </a:rPr>
              <a:t>Ожидаемый результат:</a:t>
            </a:r>
            <a:endParaRPr lang="ru-RU" sz="2200" b="1" dirty="0">
              <a:ln w="0"/>
              <a:solidFill>
                <a:srgbClr val="FF9933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ru-RU" sz="2200" b="1" dirty="0" err="1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Times New Roman" panose="02020603050405020304" pitchFamily="18" charset="0"/>
                <a:cs typeface="Times New Roman" panose="02020603050405020304" pitchFamily="18" charset="0"/>
              </a:rPr>
              <a:t>Видеобучение</a:t>
            </a:r>
            <a:r>
              <a:rPr lang="ru-RU" sz="2200" b="1" dirty="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Times New Roman" panose="02020603050405020304" pitchFamily="18" charset="0"/>
                <a:cs typeface="Times New Roman" panose="02020603050405020304" pitchFamily="18" charset="0"/>
              </a:rPr>
              <a:t> обновлено</a:t>
            </a:r>
            <a:endParaRPr lang="ru-RU" sz="2200" b="1" dirty="0">
              <a:ln w="0"/>
              <a:solidFill>
                <a:srgbClr val="FF9933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2200" b="1" dirty="0">
                <a:ln w="0"/>
                <a:solidFill>
                  <a:srgbClr val="FF993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Times New Roman" panose="02020603050405020304" pitchFamily="18" charset="0"/>
                <a:cs typeface="Times New Roman" panose="02020603050405020304" pitchFamily="18" charset="0"/>
              </a:rPr>
              <a:t>Пользователи увидят на странице горячие клавиши новое видео</a:t>
            </a:r>
            <a:endParaRPr lang="ru-RU" sz="2200" b="1" dirty="0">
              <a:ln w="0"/>
              <a:solidFill>
                <a:srgbClr val="FF9933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3350423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DEA7151A-6810-465B-8ED7-BB1DEF5F4C59}"/>
              </a:ext>
            </a:extLst>
          </p:cNvPr>
          <p:cNvSpPr/>
          <p:nvPr/>
        </p:nvSpPr>
        <p:spPr>
          <a:xfrm>
            <a:off x="11506200" y="6334780"/>
            <a:ext cx="48577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28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9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874DB9C-0A48-46A6-B7A1-78890750E622}"/>
              </a:ext>
            </a:extLst>
          </p:cNvPr>
          <p:cNvSpPr/>
          <p:nvPr/>
        </p:nvSpPr>
        <p:spPr>
          <a:xfrm>
            <a:off x="1147593" y="72063"/>
            <a:ext cx="9896813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dirty="0">
                <a:ln w="0"/>
                <a:solidFill>
                  <a:srgbClr val="FFCC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Инструкция для администратора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6B4776-F81A-4BFE-89A8-430419D32775}"/>
              </a:ext>
            </a:extLst>
          </p:cNvPr>
          <p:cNvSpPr txBox="1"/>
          <p:nvPr/>
        </p:nvSpPr>
        <p:spPr>
          <a:xfrm>
            <a:off x="96697" y="995393"/>
            <a:ext cx="11771453" cy="43732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>
              <a:lnSpc>
                <a:spcPct val="115000"/>
              </a:lnSpc>
              <a:spcAft>
                <a:spcPts val="800"/>
              </a:spcAft>
            </a:pPr>
            <a:r>
              <a:rPr lang="ru-RU" sz="2200" b="1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Функция: Просмотр результатов обучения</a:t>
            </a:r>
            <a:endParaRPr lang="ru-RU" sz="2200" dirty="0">
              <a:solidFill>
                <a:srgbClr val="FF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>
              <a:lnSpc>
                <a:spcPct val="115000"/>
              </a:lnSpc>
              <a:spcAft>
                <a:spcPts val="800"/>
              </a:spcAft>
            </a:pPr>
            <a:r>
              <a:rPr lang="ru-RU" sz="2200" b="1" dirty="0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 panose="02020603050405020304" pitchFamily="18" charset="0"/>
                <a:cs typeface="Times New Roman" panose="02020603050405020304" pitchFamily="18" charset="0"/>
              </a:rPr>
              <a:t>Действия администратора:</a:t>
            </a:r>
            <a:endParaRPr lang="ru-RU" sz="2200" b="1" dirty="0">
              <a:solidFill>
                <a:srgbClr val="FF99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ru-RU" sz="2200" b="1" dirty="0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 panose="02020603050405020304" pitchFamily="18" charset="0"/>
                <a:cs typeface="Times New Roman" panose="02020603050405020304" pitchFamily="18" charset="0"/>
              </a:rPr>
              <a:t>Перейти в личный кабинет</a:t>
            </a:r>
            <a:endParaRPr lang="ru-RU" sz="2200" b="1" dirty="0">
              <a:solidFill>
                <a:srgbClr val="FF99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ru-RU" sz="2200" b="1" dirty="0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 panose="02020603050405020304" pitchFamily="18" charset="0"/>
                <a:cs typeface="Times New Roman" panose="02020603050405020304" pitchFamily="18" charset="0"/>
              </a:rPr>
              <a:t>Нажать «Администрирование»</a:t>
            </a:r>
            <a:endParaRPr lang="ru-RU" sz="2200" b="1" dirty="0">
              <a:solidFill>
                <a:srgbClr val="FF99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ru-RU" sz="2200" b="1" dirty="0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 panose="02020603050405020304" pitchFamily="18" charset="0"/>
                <a:cs typeface="Times New Roman" panose="02020603050405020304" pitchFamily="18" charset="0"/>
              </a:rPr>
              <a:t>В окне нажать «Просмотр результатов обучения».</a:t>
            </a:r>
            <a:endParaRPr lang="ru-RU" sz="2200" b="1" dirty="0">
              <a:solidFill>
                <a:srgbClr val="FF99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2200" b="1" dirty="0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 panose="02020603050405020304" pitchFamily="18" charset="0"/>
                <a:cs typeface="Times New Roman" panose="02020603050405020304" pitchFamily="18" charset="0"/>
              </a:rPr>
              <a:t>Вписать логин ученика, нажать поиск.</a:t>
            </a:r>
            <a:endParaRPr lang="ru-RU" sz="2200" b="1" dirty="0">
              <a:solidFill>
                <a:srgbClr val="FF99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>
              <a:lnSpc>
                <a:spcPct val="115000"/>
              </a:lnSpc>
              <a:spcAft>
                <a:spcPts val="800"/>
              </a:spcAft>
            </a:pPr>
            <a:r>
              <a:rPr lang="ru-RU" sz="2200" b="1" dirty="0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 panose="02020603050405020304" pitchFamily="18" charset="0"/>
                <a:cs typeface="Times New Roman" panose="02020603050405020304" pitchFamily="18" charset="0"/>
              </a:rPr>
              <a:t>Ожидаемый результат:</a:t>
            </a:r>
            <a:endParaRPr lang="ru-RU" sz="2200" b="1" dirty="0">
              <a:solidFill>
                <a:srgbClr val="FF99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ru-RU" sz="2200" b="1" dirty="0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 panose="02020603050405020304" pitchFamily="18" charset="0"/>
                <a:cs typeface="Times New Roman" panose="02020603050405020304" pitchFamily="18" charset="0"/>
              </a:rPr>
              <a:t>Появится информация об ученике</a:t>
            </a:r>
            <a:endParaRPr lang="ru-RU" sz="2200" b="1" dirty="0">
              <a:solidFill>
                <a:srgbClr val="FF99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ru-RU" sz="2200" b="1" dirty="0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 panose="02020603050405020304" pitchFamily="18" charset="0"/>
                <a:cs typeface="Times New Roman" panose="02020603050405020304" pitchFamily="18" charset="0"/>
              </a:rPr>
              <a:t>Отобразятся графики скорости печати по месяцам</a:t>
            </a:r>
            <a:endParaRPr lang="ru-RU" sz="2200" b="1" dirty="0">
              <a:solidFill>
                <a:srgbClr val="FF99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2200" b="1" dirty="0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 panose="02020603050405020304" pitchFamily="18" charset="0"/>
                <a:cs typeface="Times New Roman" panose="02020603050405020304" pitchFamily="18" charset="0"/>
              </a:rPr>
              <a:t>Отобразится информация о пройденных тестах. </a:t>
            </a:r>
            <a:endParaRPr lang="ru-RU" sz="2200" b="1" dirty="0">
              <a:solidFill>
                <a:srgbClr val="FF99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4350515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793</Words>
  <Application>Microsoft Office PowerPoint</Application>
  <PresentationFormat>Широкоэкранный</PresentationFormat>
  <Paragraphs>126</Paragraphs>
  <Slides>13</Slides>
  <Notes>11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Cooper BT Bold</vt:lpstr>
      <vt:lpstr>Times New Roman</vt:lpstr>
      <vt:lpstr>Wingdings</vt:lpstr>
      <vt:lpstr>Тема Office</vt:lpstr>
      <vt:lpstr>Visio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Stanislav</dc:creator>
  <cp:lastModifiedBy>Stanislav</cp:lastModifiedBy>
  <cp:revision>62</cp:revision>
  <dcterms:created xsi:type="dcterms:W3CDTF">2025-06-10T14:30:20Z</dcterms:created>
  <dcterms:modified xsi:type="dcterms:W3CDTF">2025-06-17T19:26:27Z</dcterms:modified>
</cp:coreProperties>
</file>