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TT Hoves" charset="1" panose="02000003020000060003"/>
      <p:regular r:id="rId25"/>
    </p:embeddedFont>
    <p:embeddedFont>
      <p:font typeface="Cy Grotesk Key Bold" charset="1" panose="00000800000000000000"/>
      <p:regular r:id="rId26"/>
    </p:embeddedFont>
    <p:embeddedFont>
      <p:font typeface="TT Hoves Bold" charset="1" panose="02000003020000060003"/>
      <p:regular r:id="rId27"/>
    </p:embeddedFont>
    <p:embeddedFont>
      <p:font typeface="Cy Grotesk Key" charset="1" panose="00000500000000000000"/>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8.jpeg" Type="http://schemas.openxmlformats.org/officeDocument/2006/relationships/image"/><Relationship Id="rId7" Target="../media/image29.jpeg" Type="http://schemas.openxmlformats.org/officeDocument/2006/relationships/image"/><Relationship Id="rId8" Target="../media/image3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39.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40.jpeg" Type="http://schemas.openxmlformats.org/officeDocument/2006/relationships/image"/><Relationship Id="rId7" Target="../media/image4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42.jpeg" Type="http://schemas.openxmlformats.org/officeDocument/2006/relationships/image"/><Relationship Id="rId7" Target="../media/image43.jpeg" Type="http://schemas.openxmlformats.org/officeDocument/2006/relationships/image"/><Relationship Id="rId8" Target="../media/image4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45.jpeg" Type="http://schemas.openxmlformats.org/officeDocument/2006/relationships/image"/><Relationship Id="rId5" Target="../media/image46.jpeg" Type="http://schemas.openxmlformats.org/officeDocument/2006/relationships/image"/><Relationship Id="rId6" Target="../media/image47.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jpe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4.jpeg" Type="http://schemas.openxmlformats.org/officeDocument/2006/relationships/image"/><Relationship Id="rId7" Target="../media/image25.jpeg" Type="http://schemas.openxmlformats.org/officeDocument/2006/relationships/image"/><Relationship Id="rId8" Target="../media/image2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240586">
            <a:off x="-2674450" y="798371"/>
            <a:ext cx="6731779" cy="4114800"/>
          </a:xfrm>
          <a:custGeom>
            <a:avLst/>
            <a:gdLst/>
            <a:ahLst/>
            <a:cxnLst/>
            <a:rect r="r" b="b" t="t" l="l"/>
            <a:pathLst>
              <a:path h="4114800" w="6731779">
                <a:moveTo>
                  <a:pt x="0" y="0"/>
                </a:moveTo>
                <a:lnTo>
                  <a:pt x="6731779" y="0"/>
                </a:lnTo>
                <a:lnTo>
                  <a:pt x="673177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6917">
            <a:off x="14192029" y="5725461"/>
            <a:ext cx="5453480" cy="3585663"/>
          </a:xfrm>
          <a:custGeom>
            <a:avLst/>
            <a:gdLst/>
            <a:ahLst/>
            <a:cxnLst/>
            <a:rect r="r" b="b" t="t" l="l"/>
            <a:pathLst>
              <a:path h="3585663" w="5453480">
                <a:moveTo>
                  <a:pt x="0" y="0"/>
                </a:moveTo>
                <a:lnTo>
                  <a:pt x="5453480" y="0"/>
                </a:lnTo>
                <a:lnTo>
                  <a:pt x="5453480" y="3585664"/>
                </a:lnTo>
                <a:lnTo>
                  <a:pt x="0" y="35856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319276">
            <a:off x="14607855" y="1090073"/>
            <a:ext cx="2505703" cy="3259451"/>
          </a:xfrm>
          <a:custGeom>
            <a:avLst/>
            <a:gdLst/>
            <a:ahLst/>
            <a:cxnLst/>
            <a:rect r="r" b="b" t="t" l="l"/>
            <a:pathLst>
              <a:path h="3259451" w="2505703">
                <a:moveTo>
                  <a:pt x="0" y="0"/>
                </a:moveTo>
                <a:lnTo>
                  <a:pt x="2505703" y="0"/>
                </a:lnTo>
                <a:lnTo>
                  <a:pt x="2505703" y="3259452"/>
                </a:lnTo>
                <a:lnTo>
                  <a:pt x="0" y="32594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28754">
            <a:off x="1206432" y="6577802"/>
            <a:ext cx="2456159" cy="2509485"/>
          </a:xfrm>
          <a:custGeom>
            <a:avLst/>
            <a:gdLst/>
            <a:ahLst/>
            <a:cxnLst/>
            <a:rect r="r" b="b" t="t" l="l"/>
            <a:pathLst>
              <a:path h="2509485" w="2456159">
                <a:moveTo>
                  <a:pt x="0" y="0"/>
                </a:moveTo>
                <a:lnTo>
                  <a:pt x="2456159" y="0"/>
                </a:lnTo>
                <a:lnTo>
                  <a:pt x="2456159" y="2509485"/>
                </a:lnTo>
                <a:lnTo>
                  <a:pt x="0" y="25094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7309629" y="7861020"/>
            <a:ext cx="3668743" cy="589915"/>
          </a:xfrm>
          <a:prstGeom prst="rect">
            <a:avLst/>
          </a:prstGeom>
        </p:spPr>
        <p:txBody>
          <a:bodyPr anchor="t" rtlCol="false" tIns="0" lIns="0" bIns="0" rIns="0">
            <a:spAutoFit/>
          </a:bodyPr>
          <a:lstStyle/>
          <a:p>
            <a:pPr algn="ctr" marL="0" indent="0" lvl="0">
              <a:lnSpc>
                <a:spcPts val="4759"/>
              </a:lnSpc>
              <a:spcBef>
                <a:spcPct val="0"/>
              </a:spcBef>
            </a:pPr>
            <a:r>
              <a:rPr lang="en-US" sz="3399" strike="noStrike" u="none">
                <a:solidFill>
                  <a:srgbClr val="000000"/>
                </a:solidFill>
                <a:latin typeface="TT Hoves"/>
                <a:ea typeface="TT Hoves"/>
                <a:cs typeface="TT Hoves"/>
                <a:sym typeface="TT Hoves"/>
              </a:rPr>
              <a:t>Marketing Team</a:t>
            </a:r>
          </a:p>
        </p:txBody>
      </p:sp>
      <p:sp>
        <p:nvSpPr>
          <p:cNvPr name="TextBox 8" id="8"/>
          <p:cNvSpPr txBox="true"/>
          <p:nvPr/>
        </p:nvSpPr>
        <p:spPr>
          <a:xfrm rot="0">
            <a:off x="3059541" y="3511771"/>
            <a:ext cx="12168918" cy="1608090"/>
          </a:xfrm>
          <a:prstGeom prst="rect">
            <a:avLst/>
          </a:prstGeom>
        </p:spPr>
        <p:txBody>
          <a:bodyPr anchor="t" rtlCol="false" tIns="0" lIns="0" bIns="0" rIns="0">
            <a:spAutoFit/>
          </a:bodyPr>
          <a:lstStyle/>
          <a:p>
            <a:pPr algn="ctr">
              <a:lnSpc>
                <a:spcPts val="12745"/>
              </a:lnSpc>
            </a:pPr>
            <a:r>
              <a:rPr lang="en-US" sz="10621" b="true">
                <a:solidFill>
                  <a:srgbClr val="243037"/>
                </a:solidFill>
                <a:latin typeface="Cy Grotesk Key Bold"/>
                <a:ea typeface="Cy Grotesk Key Bold"/>
                <a:cs typeface="Cy Grotesk Key Bold"/>
                <a:sym typeface="Cy Grotesk Key Bold"/>
              </a:rPr>
              <a:t>Social Media</a:t>
            </a:r>
          </a:p>
        </p:txBody>
      </p:sp>
      <p:sp>
        <p:nvSpPr>
          <p:cNvPr name="TextBox 9" id="9"/>
          <p:cNvSpPr txBox="true"/>
          <p:nvPr/>
        </p:nvSpPr>
        <p:spPr>
          <a:xfrm rot="0">
            <a:off x="3059541" y="5165504"/>
            <a:ext cx="12168918" cy="1609725"/>
          </a:xfrm>
          <a:prstGeom prst="rect">
            <a:avLst/>
          </a:prstGeom>
        </p:spPr>
        <p:txBody>
          <a:bodyPr anchor="t" rtlCol="false" tIns="0" lIns="0" bIns="0" rIns="0">
            <a:spAutoFit/>
          </a:bodyPr>
          <a:lstStyle/>
          <a:p>
            <a:pPr algn="ctr">
              <a:lnSpc>
                <a:spcPts val="12745"/>
              </a:lnSpc>
            </a:pPr>
            <a:r>
              <a:rPr lang="en-US" sz="10621" b="true">
                <a:solidFill>
                  <a:srgbClr val="E3613D"/>
                </a:solidFill>
                <a:latin typeface="Cy Grotesk Key Bold"/>
                <a:ea typeface="Cy Grotesk Key Bold"/>
                <a:cs typeface="Cy Grotesk Key Bold"/>
                <a:sym typeface="Cy Grotesk Key Bold"/>
              </a:rPr>
              <a:t>Optimization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450205" y="3916365"/>
            <a:ext cx="16809095" cy="4629198"/>
            <a:chOff x="0" y="0"/>
            <a:chExt cx="4634954" cy="1276459"/>
          </a:xfrm>
        </p:grpSpPr>
        <p:sp>
          <p:nvSpPr>
            <p:cNvPr name="Freeform 3" id="3"/>
            <p:cNvSpPr/>
            <p:nvPr/>
          </p:nvSpPr>
          <p:spPr>
            <a:xfrm flipH="false" flipV="false" rot="0">
              <a:off x="0" y="0"/>
              <a:ext cx="4634954" cy="1276459"/>
            </a:xfrm>
            <a:custGeom>
              <a:avLst/>
              <a:gdLst/>
              <a:ahLst/>
              <a:cxnLst/>
              <a:rect r="r" b="b" t="t" l="l"/>
              <a:pathLst>
                <a:path h="1276459" w="4634954">
                  <a:moveTo>
                    <a:pt x="17041" y="0"/>
                  </a:moveTo>
                  <a:lnTo>
                    <a:pt x="4617913" y="0"/>
                  </a:lnTo>
                  <a:cubicBezTo>
                    <a:pt x="4627325" y="0"/>
                    <a:pt x="4634954" y="7630"/>
                    <a:pt x="4634954" y="17041"/>
                  </a:cubicBezTo>
                  <a:lnTo>
                    <a:pt x="4634954" y="1259418"/>
                  </a:lnTo>
                  <a:cubicBezTo>
                    <a:pt x="4634954" y="1268829"/>
                    <a:pt x="4627325" y="1276459"/>
                    <a:pt x="4617913" y="1276459"/>
                  </a:cubicBezTo>
                  <a:lnTo>
                    <a:pt x="17041" y="1276459"/>
                  </a:lnTo>
                  <a:cubicBezTo>
                    <a:pt x="7630" y="1276459"/>
                    <a:pt x="0" y="1268829"/>
                    <a:pt x="0" y="1259418"/>
                  </a:cubicBezTo>
                  <a:lnTo>
                    <a:pt x="0" y="17041"/>
                  </a:lnTo>
                  <a:cubicBezTo>
                    <a:pt x="0" y="7630"/>
                    <a:pt x="7630" y="0"/>
                    <a:pt x="17041"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4634954" cy="131455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0072">
            <a:off x="16670693" y="7448846"/>
            <a:ext cx="2456159" cy="2509485"/>
          </a:xfrm>
          <a:custGeom>
            <a:avLst/>
            <a:gdLst/>
            <a:ahLst/>
            <a:cxnLst/>
            <a:rect r="r" b="b" t="t" l="l"/>
            <a:pathLst>
              <a:path h="2509485" w="2456159">
                <a:moveTo>
                  <a:pt x="0" y="0"/>
                </a:moveTo>
                <a:lnTo>
                  <a:pt x="2456159" y="0"/>
                </a:lnTo>
                <a:lnTo>
                  <a:pt x="2456159" y="2509485"/>
                </a:lnTo>
                <a:lnTo>
                  <a:pt x="0" y="2509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88833" y="4195407"/>
            <a:ext cx="5481919" cy="4159781"/>
          </a:xfrm>
          <a:custGeom>
            <a:avLst/>
            <a:gdLst/>
            <a:ahLst/>
            <a:cxnLst/>
            <a:rect r="r" b="b" t="t" l="l"/>
            <a:pathLst>
              <a:path h="4159781" w="5481919">
                <a:moveTo>
                  <a:pt x="0" y="0"/>
                </a:moveTo>
                <a:lnTo>
                  <a:pt x="5481919" y="0"/>
                </a:lnTo>
                <a:lnTo>
                  <a:pt x="5481919" y="4159781"/>
                </a:lnTo>
                <a:lnTo>
                  <a:pt x="0" y="4159781"/>
                </a:lnTo>
                <a:lnTo>
                  <a:pt x="0" y="0"/>
                </a:lnTo>
                <a:close/>
              </a:path>
            </a:pathLst>
          </a:custGeom>
          <a:blipFill>
            <a:blip r:embed="rId6"/>
            <a:stretch>
              <a:fillRect l="0" t="-1578" r="0" b="-1578"/>
            </a:stretch>
          </a:blipFill>
        </p:spPr>
      </p:sp>
      <p:sp>
        <p:nvSpPr>
          <p:cNvPr name="Freeform 8" id="8"/>
          <p:cNvSpPr/>
          <p:nvPr/>
        </p:nvSpPr>
        <p:spPr>
          <a:xfrm flipH="false" flipV="false" rot="0">
            <a:off x="6543875" y="4128770"/>
            <a:ext cx="5200250" cy="4293055"/>
          </a:xfrm>
          <a:custGeom>
            <a:avLst/>
            <a:gdLst/>
            <a:ahLst/>
            <a:cxnLst/>
            <a:rect r="r" b="b" t="t" l="l"/>
            <a:pathLst>
              <a:path h="4293055" w="5200250">
                <a:moveTo>
                  <a:pt x="0" y="0"/>
                </a:moveTo>
                <a:lnTo>
                  <a:pt x="5200250" y="0"/>
                </a:lnTo>
                <a:lnTo>
                  <a:pt x="5200250" y="4293055"/>
                </a:lnTo>
                <a:lnTo>
                  <a:pt x="0" y="4293055"/>
                </a:lnTo>
                <a:lnTo>
                  <a:pt x="0" y="0"/>
                </a:lnTo>
                <a:close/>
              </a:path>
            </a:pathLst>
          </a:custGeom>
          <a:blipFill>
            <a:blip r:embed="rId7"/>
            <a:stretch>
              <a:fillRect l="0" t="-1752" r="0" b="-1752"/>
            </a:stretch>
          </a:blipFill>
        </p:spPr>
      </p:sp>
      <p:sp>
        <p:nvSpPr>
          <p:cNvPr name="Freeform 9" id="9"/>
          <p:cNvSpPr/>
          <p:nvPr/>
        </p:nvSpPr>
        <p:spPr>
          <a:xfrm flipH="false" flipV="false" rot="0">
            <a:off x="12343330" y="4128770"/>
            <a:ext cx="4699115" cy="4226418"/>
          </a:xfrm>
          <a:custGeom>
            <a:avLst/>
            <a:gdLst/>
            <a:ahLst/>
            <a:cxnLst/>
            <a:rect r="r" b="b" t="t" l="l"/>
            <a:pathLst>
              <a:path h="4226418" w="4699115">
                <a:moveTo>
                  <a:pt x="0" y="0"/>
                </a:moveTo>
                <a:lnTo>
                  <a:pt x="4699115" y="0"/>
                </a:lnTo>
                <a:lnTo>
                  <a:pt x="4699115" y="4226418"/>
                </a:lnTo>
                <a:lnTo>
                  <a:pt x="0" y="4226418"/>
                </a:lnTo>
                <a:lnTo>
                  <a:pt x="0" y="0"/>
                </a:lnTo>
                <a:close/>
              </a:path>
            </a:pathLst>
          </a:custGeom>
          <a:blipFill>
            <a:blip r:embed="rId8"/>
            <a:stretch>
              <a:fillRect l="0" t="-10775" r="0" b="-3962"/>
            </a:stretch>
          </a:blipFill>
        </p:spPr>
      </p:sp>
      <p:sp>
        <p:nvSpPr>
          <p:cNvPr name="TextBox 10" id="10"/>
          <p:cNvSpPr txBox="true"/>
          <p:nvPr/>
        </p:nvSpPr>
        <p:spPr>
          <a:xfrm rot="0">
            <a:off x="7880179" y="498735"/>
            <a:ext cx="9801385" cy="966307"/>
          </a:xfrm>
          <a:prstGeom prst="rect">
            <a:avLst/>
          </a:prstGeom>
        </p:spPr>
        <p:txBody>
          <a:bodyPr anchor="t" rtlCol="false" tIns="0" lIns="0" bIns="0" rIns="0">
            <a:spAutoFit/>
          </a:bodyPr>
          <a:lstStyle/>
          <a:p>
            <a:pPr algn="l">
              <a:lnSpc>
                <a:spcPts val="3963"/>
              </a:lnSpc>
              <a:spcBef>
                <a:spcPct val="0"/>
              </a:spcBef>
            </a:pPr>
            <a:r>
              <a:rPr lang="en-US" b="true" sz="2831">
                <a:solidFill>
                  <a:srgbClr val="F9F5E7"/>
                </a:solidFill>
                <a:latin typeface="TT Hoves Bold"/>
                <a:ea typeface="TT Hoves Bold"/>
                <a:cs typeface="TT Hoves Bold"/>
                <a:sym typeface="TT Hoves Bold"/>
              </a:rPr>
              <a:t>Pinterest has the highest conversion rate despite the lowest CTR compared to other channels</a:t>
            </a:r>
          </a:p>
        </p:txBody>
      </p:sp>
      <p:sp>
        <p:nvSpPr>
          <p:cNvPr name="TextBox 11" id="11"/>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2" id="12"/>
          <p:cNvSpPr txBox="true"/>
          <p:nvPr/>
        </p:nvSpPr>
        <p:spPr>
          <a:xfrm rot="0">
            <a:off x="2060239" y="8646352"/>
            <a:ext cx="3847899" cy="456780"/>
          </a:xfrm>
          <a:prstGeom prst="rect">
            <a:avLst/>
          </a:prstGeom>
        </p:spPr>
        <p:txBody>
          <a:bodyPr anchor="t" rtlCol="false" tIns="0" lIns="0" bIns="0" rIns="0">
            <a:spAutoFit/>
          </a:bodyPr>
          <a:lstStyle/>
          <a:p>
            <a:pPr algn="ctr">
              <a:lnSpc>
                <a:spcPts val="3702"/>
              </a:lnSpc>
            </a:pPr>
            <a:r>
              <a:rPr lang="en-US" sz="2644" b="true">
                <a:solidFill>
                  <a:srgbClr val="FFFFFF"/>
                </a:solidFill>
                <a:latin typeface="TT Hoves Bold"/>
                <a:ea typeface="TT Hoves Bold"/>
                <a:cs typeface="TT Hoves Bold"/>
                <a:sym typeface="TT Hoves Bold"/>
              </a:rPr>
              <a:t>CTR</a:t>
            </a:r>
          </a:p>
        </p:txBody>
      </p:sp>
      <p:sp>
        <p:nvSpPr>
          <p:cNvPr name="TextBox 13" id="13"/>
          <p:cNvSpPr txBox="true"/>
          <p:nvPr/>
        </p:nvSpPr>
        <p:spPr>
          <a:xfrm rot="0">
            <a:off x="13601241" y="8646439"/>
            <a:ext cx="2913013"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Engagement Rate</a:t>
            </a:r>
          </a:p>
        </p:txBody>
      </p:sp>
      <p:sp>
        <p:nvSpPr>
          <p:cNvPr name="TextBox 14" id="14"/>
          <p:cNvSpPr txBox="true"/>
          <p:nvPr/>
        </p:nvSpPr>
        <p:spPr>
          <a:xfrm rot="0">
            <a:off x="6455131" y="8646439"/>
            <a:ext cx="5377738"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Conversion Rate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1860078" y="1643160"/>
            <a:ext cx="14567843" cy="7000680"/>
            <a:chOff x="0" y="0"/>
            <a:chExt cx="3653200" cy="1755571"/>
          </a:xfrm>
        </p:grpSpPr>
        <p:sp>
          <p:nvSpPr>
            <p:cNvPr name="Freeform 3" id="3"/>
            <p:cNvSpPr/>
            <p:nvPr/>
          </p:nvSpPr>
          <p:spPr>
            <a:xfrm flipH="false" flipV="false" rot="0">
              <a:off x="0" y="0"/>
              <a:ext cx="3653199" cy="1755571"/>
            </a:xfrm>
            <a:custGeom>
              <a:avLst/>
              <a:gdLst/>
              <a:ahLst/>
              <a:cxnLst/>
              <a:rect r="r" b="b" t="t" l="l"/>
              <a:pathLst>
                <a:path h="1755571" w="3653199">
                  <a:moveTo>
                    <a:pt x="27103" y="0"/>
                  </a:moveTo>
                  <a:lnTo>
                    <a:pt x="3626096" y="0"/>
                  </a:lnTo>
                  <a:cubicBezTo>
                    <a:pt x="3633284" y="0"/>
                    <a:pt x="3640178" y="2856"/>
                    <a:pt x="3645261" y="7938"/>
                  </a:cubicBezTo>
                  <a:cubicBezTo>
                    <a:pt x="3650344" y="13021"/>
                    <a:pt x="3653199" y="19915"/>
                    <a:pt x="3653199" y="27103"/>
                  </a:cubicBezTo>
                  <a:lnTo>
                    <a:pt x="3653199" y="1728468"/>
                  </a:lnTo>
                  <a:cubicBezTo>
                    <a:pt x="3653199" y="1735656"/>
                    <a:pt x="3650344" y="1742550"/>
                    <a:pt x="3645261" y="1747632"/>
                  </a:cubicBezTo>
                  <a:cubicBezTo>
                    <a:pt x="3640178" y="1752715"/>
                    <a:pt x="3633284" y="1755571"/>
                    <a:pt x="3626096" y="1755571"/>
                  </a:cubicBezTo>
                  <a:lnTo>
                    <a:pt x="27103" y="1755571"/>
                  </a:lnTo>
                  <a:cubicBezTo>
                    <a:pt x="19915" y="1755571"/>
                    <a:pt x="13021" y="1752715"/>
                    <a:pt x="7938" y="1747632"/>
                  </a:cubicBezTo>
                  <a:cubicBezTo>
                    <a:pt x="2856" y="1742550"/>
                    <a:pt x="0" y="1735656"/>
                    <a:pt x="0" y="1728468"/>
                  </a:cubicBezTo>
                  <a:lnTo>
                    <a:pt x="0" y="27103"/>
                  </a:lnTo>
                  <a:cubicBezTo>
                    <a:pt x="0" y="19915"/>
                    <a:pt x="2856" y="13021"/>
                    <a:pt x="7938" y="7938"/>
                  </a:cubicBezTo>
                  <a:cubicBezTo>
                    <a:pt x="13021" y="2856"/>
                    <a:pt x="19915" y="0"/>
                    <a:pt x="27103" y="0"/>
                  </a:cubicBezTo>
                  <a:close/>
                </a:path>
              </a:pathLst>
            </a:custGeom>
            <a:solidFill>
              <a:srgbClr val="F9F5E7"/>
            </a:solidFill>
            <a:ln w="38100" cap="rnd">
              <a:solidFill>
                <a:srgbClr val="243037"/>
              </a:solidFill>
              <a:prstDash val="solid"/>
              <a:round/>
            </a:ln>
          </p:spPr>
        </p:sp>
        <p:sp>
          <p:nvSpPr>
            <p:cNvPr name="TextBox 4" id="4"/>
            <p:cNvSpPr txBox="true"/>
            <p:nvPr/>
          </p:nvSpPr>
          <p:spPr>
            <a:xfrm>
              <a:off x="0" y="-38100"/>
              <a:ext cx="3653200" cy="179367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3854">
            <a:off x="15326163" y="261729"/>
            <a:ext cx="3866274" cy="6858136"/>
          </a:xfrm>
          <a:custGeom>
            <a:avLst/>
            <a:gdLst/>
            <a:ahLst/>
            <a:cxnLst/>
            <a:rect r="r" b="b" t="t" l="l"/>
            <a:pathLst>
              <a:path h="6858136" w="3866274">
                <a:moveTo>
                  <a:pt x="0" y="0"/>
                </a:moveTo>
                <a:lnTo>
                  <a:pt x="3866274" y="0"/>
                </a:lnTo>
                <a:lnTo>
                  <a:pt x="3866274" y="6858136"/>
                </a:lnTo>
                <a:lnTo>
                  <a:pt x="0" y="6858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2346">
            <a:off x="-1419966" y="7049502"/>
            <a:ext cx="4638073" cy="3188675"/>
          </a:xfrm>
          <a:custGeom>
            <a:avLst/>
            <a:gdLst/>
            <a:ahLst/>
            <a:cxnLst/>
            <a:rect r="r" b="b" t="t" l="l"/>
            <a:pathLst>
              <a:path h="3188675" w="4638073">
                <a:moveTo>
                  <a:pt x="0" y="0"/>
                </a:moveTo>
                <a:lnTo>
                  <a:pt x="4638073" y="0"/>
                </a:lnTo>
                <a:lnTo>
                  <a:pt x="4638073" y="3188676"/>
                </a:lnTo>
                <a:lnTo>
                  <a:pt x="0" y="3188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46693" y="743993"/>
            <a:ext cx="1826793" cy="2207605"/>
          </a:xfrm>
          <a:custGeom>
            <a:avLst/>
            <a:gdLst/>
            <a:ahLst/>
            <a:cxnLst/>
            <a:rect r="r" b="b" t="t" l="l"/>
            <a:pathLst>
              <a:path h="2207605" w="1826793">
                <a:moveTo>
                  <a:pt x="0" y="0"/>
                </a:moveTo>
                <a:lnTo>
                  <a:pt x="1826794" y="0"/>
                </a:lnTo>
                <a:lnTo>
                  <a:pt x="1826794" y="2207605"/>
                </a:lnTo>
                <a:lnTo>
                  <a:pt x="0" y="2207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922206" y="4270816"/>
            <a:ext cx="12443587" cy="2790010"/>
          </a:xfrm>
          <a:prstGeom prst="rect">
            <a:avLst/>
          </a:prstGeom>
        </p:spPr>
        <p:txBody>
          <a:bodyPr anchor="t" rtlCol="false" tIns="0" lIns="0" bIns="0" rIns="0">
            <a:spAutoFit/>
          </a:bodyPr>
          <a:lstStyle/>
          <a:p>
            <a:pPr algn="ctr">
              <a:lnSpc>
                <a:spcPts val="4594"/>
              </a:lnSpc>
            </a:pPr>
            <a:r>
              <a:rPr lang="en-US" sz="3282">
                <a:solidFill>
                  <a:srgbClr val="243037"/>
                </a:solidFill>
                <a:latin typeface="TT Hoves"/>
                <a:ea typeface="TT Hoves"/>
                <a:cs typeface="TT Hoves"/>
                <a:sym typeface="TT Hoves"/>
              </a:rPr>
              <a:t>Interestingly, Pinterest has a </a:t>
            </a:r>
            <a:r>
              <a:rPr lang="en-US" sz="3282" b="true">
                <a:solidFill>
                  <a:srgbClr val="243037"/>
                </a:solidFill>
                <a:latin typeface="TT Hoves Bold"/>
                <a:ea typeface="TT Hoves Bold"/>
                <a:cs typeface="TT Hoves Bold"/>
                <a:sym typeface="TT Hoves Bold"/>
              </a:rPr>
              <a:t>high conversion rate </a:t>
            </a:r>
            <a:r>
              <a:rPr lang="en-US" sz="3282">
                <a:solidFill>
                  <a:srgbClr val="243037"/>
                </a:solidFill>
                <a:latin typeface="TT Hoves"/>
                <a:ea typeface="TT Hoves"/>
                <a:cs typeface="TT Hoves"/>
                <a:sym typeface="TT Hoves"/>
              </a:rPr>
              <a:t>despite a </a:t>
            </a:r>
            <a:r>
              <a:rPr lang="en-US" sz="3282" b="true">
                <a:solidFill>
                  <a:srgbClr val="243037"/>
                </a:solidFill>
                <a:latin typeface="TT Hoves Bold"/>
                <a:ea typeface="TT Hoves Bold"/>
                <a:cs typeface="TT Hoves Bold"/>
                <a:sym typeface="TT Hoves Bold"/>
              </a:rPr>
              <a:t>low CTR</a:t>
            </a:r>
            <a:r>
              <a:rPr lang="en-US" sz="3282">
                <a:solidFill>
                  <a:srgbClr val="243037"/>
                </a:solidFill>
                <a:latin typeface="TT Hoves"/>
                <a:ea typeface="TT Hoves"/>
                <a:cs typeface="TT Hoves"/>
                <a:sym typeface="TT Hoves"/>
              </a:rPr>
              <a:t>. </a:t>
            </a:r>
          </a:p>
          <a:p>
            <a:pPr algn="ctr">
              <a:lnSpc>
                <a:spcPts val="4594"/>
              </a:lnSpc>
            </a:pPr>
            <a:r>
              <a:rPr lang="en-US" sz="3282">
                <a:solidFill>
                  <a:srgbClr val="243037"/>
                </a:solidFill>
                <a:latin typeface="TT Hoves"/>
                <a:ea typeface="TT Hoves"/>
                <a:cs typeface="TT Hoves"/>
                <a:sym typeface="TT Hoves"/>
              </a:rPr>
              <a:t>This suggests that while fewer people click on Pinterest ads, those who do are highly motivated to purchase.</a:t>
            </a:r>
          </a:p>
          <a:p>
            <a:pPr algn="ctr">
              <a:lnSpc>
                <a:spcPts val="3894"/>
              </a:lnSpc>
              <a:spcBef>
                <a:spcPct val="0"/>
              </a:spcBef>
            </a:pPr>
            <a:r>
              <a:rPr lang="en-US" sz="2782">
                <a:solidFill>
                  <a:srgbClr val="243037"/>
                </a:solidFill>
                <a:latin typeface="TT Hoves"/>
                <a:ea typeface="TT Hoves"/>
                <a:cs typeface="TT Hoves"/>
                <a:sym typeface="TT Hoves"/>
              </a:rPr>
              <a:t> </a:t>
            </a:r>
          </a:p>
        </p:txBody>
      </p:sp>
      <p:sp>
        <p:nvSpPr>
          <p:cNvPr name="TextBox 9" id="9"/>
          <p:cNvSpPr txBox="true"/>
          <p:nvPr/>
        </p:nvSpPr>
        <p:spPr>
          <a:xfrm rot="0">
            <a:off x="3844085" y="2644979"/>
            <a:ext cx="10599830" cy="1229213"/>
          </a:xfrm>
          <a:prstGeom prst="rect">
            <a:avLst/>
          </a:prstGeom>
        </p:spPr>
        <p:txBody>
          <a:bodyPr anchor="t" rtlCol="false" tIns="0" lIns="0" bIns="0" rIns="0">
            <a:spAutoFit/>
          </a:bodyPr>
          <a:lstStyle/>
          <a:p>
            <a:pPr algn="ctr">
              <a:lnSpc>
                <a:spcPts val="9679"/>
              </a:lnSpc>
            </a:pPr>
            <a:r>
              <a:rPr lang="en-US" sz="8066" b="true">
                <a:solidFill>
                  <a:srgbClr val="542BBB"/>
                </a:solidFill>
                <a:latin typeface="Cy Grotesk Key Bold"/>
                <a:ea typeface="Cy Grotesk Key Bold"/>
                <a:cs typeface="Cy Grotesk Key Bold"/>
                <a:sym typeface="Cy Grotesk Key Bold"/>
              </a:rPr>
              <a:t>Insight!</a:t>
            </a:r>
          </a:p>
        </p:txBody>
      </p:sp>
      <p:sp>
        <p:nvSpPr>
          <p:cNvPr name="Freeform 10" id="10"/>
          <p:cNvSpPr/>
          <p:nvPr/>
        </p:nvSpPr>
        <p:spPr>
          <a:xfrm flipH="false" flipV="false" rot="439136">
            <a:off x="13866286" y="7790718"/>
            <a:ext cx="3512202" cy="1922931"/>
          </a:xfrm>
          <a:custGeom>
            <a:avLst/>
            <a:gdLst/>
            <a:ahLst/>
            <a:cxnLst/>
            <a:rect r="r" b="b" t="t" l="l"/>
            <a:pathLst>
              <a:path h="1922931" w="3512202">
                <a:moveTo>
                  <a:pt x="0" y="0"/>
                </a:moveTo>
                <a:lnTo>
                  <a:pt x="3512202" y="0"/>
                </a:lnTo>
                <a:lnTo>
                  <a:pt x="3512202" y="1922931"/>
                </a:lnTo>
                <a:lnTo>
                  <a:pt x="0" y="19229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1860078" y="1643160"/>
            <a:ext cx="14567843" cy="7000680"/>
            <a:chOff x="0" y="0"/>
            <a:chExt cx="3653200" cy="1755571"/>
          </a:xfrm>
        </p:grpSpPr>
        <p:sp>
          <p:nvSpPr>
            <p:cNvPr name="Freeform 3" id="3"/>
            <p:cNvSpPr/>
            <p:nvPr/>
          </p:nvSpPr>
          <p:spPr>
            <a:xfrm flipH="false" flipV="false" rot="0">
              <a:off x="0" y="0"/>
              <a:ext cx="3653199" cy="1755571"/>
            </a:xfrm>
            <a:custGeom>
              <a:avLst/>
              <a:gdLst/>
              <a:ahLst/>
              <a:cxnLst/>
              <a:rect r="r" b="b" t="t" l="l"/>
              <a:pathLst>
                <a:path h="1755571" w="3653199">
                  <a:moveTo>
                    <a:pt x="27103" y="0"/>
                  </a:moveTo>
                  <a:lnTo>
                    <a:pt x="3626096" y="0"/>
                  </a:lnTo>
                  <a:cubicBezTo>
                    <a:pt x="3633284" y="0"/>
                    <a:pt x="3640178" y="2856"/>
                    <a:pt x="3645261" y="7938"/>
                  </a:cubicBezTo>
                  <a:cubicBezTo>
                    <a:pt x="3650344" y="13021"/>
                    <a:pt x="3653199" y="19915"/>
                    <a:pt x="3653199" y="27103"/>
                  </a:cubicBezTo>
                  <a:lnTo>
                    <a:pt x="3653199" y="1728468"/>
                  </a:lnTo>
                  <a:cubicBezTo>
                    <a:pt x="3653199" y="1735656"/>
                    <a:pt x="3650344" y="1742550"/>
                    <a:pt x="3645261" y="1747632"/>
                  </a:cubicBezTo>
                  <a:cubicBezTo>
                    <a:pt x="3640178" y="1752715"/>
                    <a:pt x="3633284" y="1755571"/>
                    <a:pt x="3626096" y="1755571"/>
                  </a:cubicBezTo>
                  <a:lnTo>
                    <a:pt x="27103" y="1755571"/>
                  </a:lnTo>
                  <a:cubicBezTo>
                    <a:pt x="19915" y="1755571"/>
                    <a:pt x="13021" y="1752715"/>
                    <a:pt x="7938" y="1747632"/>
                  </a:cubicBezTo>
                  <a:cubicBezTo>
                    <a:pt x="2856" y="1742550"/>
                    <a:pt x="0" y="1735656"/>
                    <a:pt x="0" y="1728468"/>
                  </a:cubicBezTo>
                  <a:lnTo>
                    <a:pt x="0" y="27103"/>
                  </a:lnTo>
                  <a:cubicBezTo>
                    <a:pt x="0" y="19915"/>
                    <a:pt x="2856" y="13021"/>
                    <a:pt x="7938" y="7938"/>
                  </a:cubicBezTo>
                  <a:cubicBezTo>
                    <a:pt x="13021" y="2856"/>
                    <a:pt x="19915" y="0"/>
                    <a:pt x="27103" y="0"/>
                  </a:cubicBezTo>
                  <a:close/>
                </a:path>
              </a:pathLst>
            </a:custGeom>
            <a:solidFill>
              <a:srgbClr val="F9F5E7"/>
            </a:solidFill>
            <a:ln w="38100" cap="rnd">
              <a:solidFill>
                <a:srgbClr val="243037"/>
              </a:solidFill>
              <a:prstDash val="solid"/>
              <a:round/>
            </a:ln>
          </p:spPr>
        </p:sp>
        <p:sp>
          <p:nvSpPr>
            <p:cNvPr name="TextBox 4" id="4"/>
            <p:cNvSpPr txBox="true"/>
            <p:nvPr/>
          </p:nvSpPr>
          <p:spPr>
            <a:xfrm>
              <a:off x="0" y="-38100"/>
              <a:ext cx="3653200" cy="179367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3854">
            <a:off x="15326163" y="261729"/>
            <a:ext cx="3866274" cy="6858136"/>
          </a:xfrm>
          <a:custGeom>
            <a:avLst/>
            <a:gdLst/>
            <a:ahLst/>
            <a:cxnLst/>
            <a:rect r="r" b="b" t="t" l="l"/>
            <a:pathLst>
              <a:path h="6858136" w="3866274">
                <a:moveTo>
                  <a:pt x="0" y="0"/>
                </a:moveTo>
                <a:lnTo>
                  <a:pt x="3866274" y="0"/>
                </a:lnTo>
                <a:lnTo>
                  <a:pt x="3866274" y="6858136"/>
                </a:lnTo>
                <a:lnTo>
                  <a:pt x="0" y="6858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2346">
            <a:off x="-1572343" y="7635316"/>
            <a:ext cx="4638073" cy="3188675"/>
          </a:xfrm>
          <a:custGeom>
            <a:avLst/>
            <a:gdLst/>
            <a:ahLst/>
            <a:cxnLst/>
            <a:rect r="r" b="b" t="t" l="l"/>
            <a:pathLst>
              <a:path h="3188675" w="4638073">
                <a:moveTo>
                  <a:pt x="0" y="0"/>
                </a:moveTo>
                <a:lnTo>
                  <a:pt x="4638073" y="0"/>
                </a:lnTo>
                <a:lnTo>
                  <a:pt x="4638073" y="3188676"/>
                </a:lnTo>
                <a:lnTo>
                  <a:pt x="0" y="3188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46693" y="743993"/>
            <a:ext cx="1826793" cy="2207605"/>
          </a:xfrm>
          <a:custGeom>
            <a:avLst/>
            <a:gdLst/>
            <a:ahLst/>
            <a:cxnLst/>
            <a:rect r="r" b="b" t="t" l="l"/>
            <a:pathLst>
              <a:path h="2207605" w="1826793">
                <a:moveTo>
                  <a:pt x="0" y="0"/>
                </a:moveTo>
                <a:lnTo>
                  <a:pt x="1826794" y="0"/>
                </a:lnTo>
                <a:lnTo>
                  <a:pt x="1826794" y="2207605"/>
                </a:lnTo>
                <a:lnTo>
                  <a:pt x="0" y="2207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922206" y="3332991"/>
            <a:ext cx="12443587" cy="5034100"/>
          </a:xfrm>
          <a:prstGeom prst="rect">
            <a:avLst/>
          </a:prstGeom>
        </p:spPr>
        <p:txBody>
          <a:bodyPr anchor="t" rtlCol="false" tIns="0" lIns="0" bIns="0" rIns="0">
            <a:spAutoFit/>
          </a:bodyPr>
          <a:lstStyle/>
          <a:p>
            <a:pPr algn="ctr">
              <a:lnSpc>
                <a:spcPts val="4454"/>
              </a:lnSpc>
            </a:pPr>
            <a:r>
              <a:rPr lang="en-US" sz="3182">
                <a:solidFill>
                  <a:srgbClr val="243037"/>
                </a:solidFill>
                <a:latin typeface="TT Hoves"/>
                <a:ea typeface="TT Hoves"/>
                <a:cs typeface="TT Hoves"/>
                <a:sym typeface="TT Hoves"/>
              </a:rPr>
              <a:t>"While </a:t>
            </a:r>
            <a:r>
              <a:rPr lang="en-US" sz="3182" b="true">
                <a:solidFill>
                  <a:srgbClr val="6237CF"/>
                </a:solidFill>
                <a:latin typeface="TT Hoves Bold"/>
                <a:ea typeface="TT Hoves Bold"/>
                <a:cs typeface="TT Hoves Bold"/>
                <a:sym typeface="TT Hoves Bold"/>
              </a:rPr>
              <a:t>Instagram</a:t>
            </a:r>
            <a:r>
              <a:rPr lang="en-US" sz="3182">
                <a:solidFill>
                  <a:srgbClr val="243037"/>
                </a:solidFill>
                <a:latin typeface="TT Hoves"/>
                <a:ea typeface="TT Hoves"/>
                <a:cs typeface="TT Hoves"/>
                <a:sym typeface="TT Hoves"/>
              </a:rPr>
              <a:t> achieved the </a:t>
            </a:r>
            <a:r>
              <a:rPr lang="en-US" sz="3182" b="true">
                <a:solidFill>
                  <a:srgbClr val="243037"/>
                </a:solidFill>
                <a:latin typeface="TT Hoves Bold"/>
                <a:ea typeface="TT Hoves Bold"/>
                <a:cs typeface="TT Hoves Bold"/>
                <a:sym typeface="TT Hoves Bold"/>
              </a:rPr>
              <a:t>highest click-through rate (CTR)</a:t>
            </a:r>
            <a:r>
              <a:rPr lang="en-US" sz="3182">
                <a:solidFill>
                  <a:srgbClr val="243037"/>
                </a:solidFill>
                <a:latin typeface="TT Hoves"/>
                <a:ea typeface="TT Hoves"/>
                <a:cs typeface="TT Hoves"/>
                <a:sym typeface="TT Hoves"/>
              </a:rPr>
              <a:t> among our platforms, it wasn't the top performer in terms of conversion rate. However, </a:t>
            </a:r>
          </a:p>
          <a:p>
            <a:pPr algn="ctr">
              <a:lnSpc>
                <a:spcPts val="4454"/>
              </a:lnSpc>
            </a:pPr>
            <a:r>
              <a:rPr lang="en-US" sz="3182" b="true">
                <a:solidFill>
                  <a:srgbClr val="6237CF"/>
                </a:solidFill>
                <a:latin typeface="TT Hoves Bold"/>
                <a:ea typeface="TT Hoves Bold"/>
                <a:cs typeface="TT Hoves Bold"/>
                <a:sym typeface="TT Hoves Bold"/>
              </a:rPr>
              <a:t>Instagram </a:t>
            </a:r>
            <a:r>
              <a:rPr lang="en-US" sz="3182">
                <a:solidFill>
                  <a:srgbClr val="243037"/>
                </a:solidFill>
                <a:latin typeface="TT Hoves"/>
                <a:ea typeface="TT Hoves"/>
                <a:cs typeface="TT Hoves"/>
                <a:sym typeface="TT Hoves"/>
              </a:rPr>
              <a:t>generated the </a:t>
            </a:r>
            <a:r>
              <a:rPr lang="en-US" sz="3182" b="true">
                <a:solidFill>
                  <a:srgbClr val="243037"/>
                </a:solidFill>
                <a:latin typeface="TT Hoves Bold"/>
                <a:ea typeface="TT Hoves Bold"/>
                <a:cs typeface="TT Hoves Bold"/>
                <a:sym typeface="TT Hoves Bold"/>
              </a:rPr>
              <a:t>highest profit</a:t>
            </a:r>
            <a:r>
              <a:rPr lang="en-US" sz="3182">
                <a:solidFill>
                  <a:srgbClr val="243037"/>
                </a:solidFill>
                <a:latin typeface="TT Hoves"/>
                <a:ea typeface="TT Hoves"/>
                <a:cs typeface="TT Hoves"/>
                <a:sym typeface="TT Hoves"/>
              </a:rPr>
              <a:t>, surpassing even Pinterest. This suggests that Instagram's audience, despite not converting at the highest rate, are highly </a:t>
            </a:r>
            <a:r>
              <a:rPr lang="en-US" sz="3182" b="true">
                <a:solidFill>
                  <a:srgbClr val="243037"/>
                </a:solidFill>
                <a:latin typeface="TT Hoves Bold"/>
                <a:ea typeface="TT Hoves Bold"/>
                <a:cs typeface="TT Hoves Bold"/>
                <a:sym typeface="TT Hoves Bold"/>
              </a:rPr>
              <a:t>valuable customers</a:t>
            </a:r>
            <a:r>
              <a:rPr lang="en-US" sz="3182">
                <a:solidFill>
                  <a:srgbClr val="243037"/>
                </a:solidFill>
                <a:latin typeface="TT Hoves"/>
                <a:ea typeface="TT Hoves"/>
                <a:cs typeface="TT Hoves"/>
                <a:sym typeface="TT Hoves"/>
              </a:rPr>
              <a:t>. </a:t>
            </a:r>
          </a:p>
          <a:p>
            <a:pPr algn="ctr">
              <a:lnSpc>
                <a:spcPts val="4454"/>
              </a:lnSpc>
              <a:spcBef>
                <a:spcPct val="0"/>
              </a:spcBef>
            </a:pPr>
            <a:r>
              <a:rPr lang="en-US" sz="3182">
                <a:solidFill>
                  <a:srgbClr val="243037"/>
                </a:solidFill>
                <a:latin typeface="TT Hoves"/>
                <a:ea typeface="TT Hoves"/>
                <a:cs typeface="TT Hoves"/>
                <a:sym typeface="TT Hoves"/>
              </a:rPr>
              <a:t>To maximize this potential, we should invest in customer segmentation to better understand and target these profitable Instagram users."</a:t>
            </a:r>
          </a:p>
        </p:txBody>
      </p:sp>
      <p:sp>
        <p:nvSpPr>
          <p:cNvPr name="TextBox 9" id="9"/>
          <p:cNvSpPr txBox="true"/>
          <p:nvPr/>
        </p:nvSpPr>
        <p:spPr>
          <a:xfrm rot="0">
            <a:off x="3844085" y="1847796"/>
            <a:ext cx="10599830" cy="1229213"/>
          </a:xfrm>
          <a:prstGeom prst="rect">
            <a:avLst/>
          </a:prstGeom>
        </p:spPr>
        <p:txBody>
          <a:bodyPr anchor="t" rtlCol="false" tIns="0" lIns="0" bIns="0" rIns="0">
            <a:spAutoFit/>
          </a:bodyPr>
          <a:lstStyle/>
          <a:p>
            <a:pPr algn="ctr">
              <a:lnSpc>
                <a:spcPts val="9679"/>
              </a:lnSpc>
            </a:pPr>
            <a:r>
              <a:rPr lang="en-US" sz="8066" b="true">
                <a:solidFill>
                  <a:srgbClr val="542BBB"/>
                </a:solidFill>
                <a:latin typeface="Cy Grotesk Key Bold"/>
                <a:ea typeface="Cy Grotesk Key Bold"/>
                <a:cs typeface="Cy Grotesk Key Bold"/>
                <a:sym typeface="Cy Grotesk Key Bold"/>
              </a:rPr>
              <a:t>Insight!</a:t>
            </a:r>
          </a:p>
        </p:txBody>
      </p:sp>
      <p:sp>
        <p:nvSpPr>
          <p:cNvPr name="Freeform 10" id="10"/>
          <p:cNvSpPr/>
          <p:nvPr/>
        </p:nvSpPr>
        <p:spPr>
          <a:xfrm flipH="false" flipV="false" rot="439136">
            <a:off x="14667623" y="8296835"/>
            <a:ext cx="3512202" cy="1922931"/>
          </a:xfrm>
          <a:custGeom>
            <a:avLst/>
            <a:gdLst/>
            <a:ahLst/>
            <a:cxnLst/>
            <a:rect r="r" b="b" t="t" l="l"/>
            <a:pathLst>
              <a:path h="1922931" w="3512202">
                <a:moveTo>
                  <a:pt x="0" y="0"/>
                </a:moveTo>
                <a:lnTo>
                  <a:pt x="3512202" y="0"/>
                </a:lnTo>
                <a:lnTo>
                  <a:pt x="3512202" y="1922930"/>
                </a:lnTo>
                <a:lnTo>
                  <a:pt x="0" y="19229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822049" y="2351835"/>
            <a:ext cx="13414006" cy="5309199"/>
            <a:chOff x="0" y="0"/>
            <a:chExt cx="3062409" cy="1212087"/>
          </a:xfrm>
        </p:grpSpPr>
        <p:sp>
          <p:nvSpPr>
            <p:cNvPr name="Freeform 3" id="3"/>
            <p:cNvSpPr/>
            <p:nvPr/>
          </p:nvSpPr>
          <p:spPr>
            <a:xfrm flipH="false" flipV="false" rot="0">
              <a:off x="0" y="0"/>
              <a:ext cx="3062409" cy="1212087"/>
            </a:xfrm>
            <a:custGeom>
              <a:avLst/>
              <a:gdLst/>
              <a:ahLst/>
              <a:cxnLst/>
              <a:rect r="r" b="b" t="t" l="l"/>
              <a:pathLst>
                <a:path h="1212087" w="3062409">
                  <a:moveTo>
                    <a:pt x="29435" y="0"/>
                  </a:moveTo>
                  <a:lnTo>
                    <a:pt x="3032974" y="0"/>
                  </a:lnTo>
                  <a:cubicBezTo>
                    <a:pt x="3049230" y="0"/>
                    <a:pt x="3062409" y="13178"/>
                    <a:pt x="3062409" y="29435"/>
                  </a:cubicBezTo>
                  <a:lnTo>
                    <a:pt x="3062409" y="1182652"/>
                  </a:lnTo>
                  <a:cubicBezTo>
                    <a:pt x="3062409" y="1198908"/>
                    <a:pt x="3049230" y="1212087"/>
                    <a:pt x="3032974" y="1212087"/>
                  </a:cubicBezTo>
                  <a:lnTo>
                    <a:pt x="29435" y="1212087"/>
                  </a:lnTo>
                  <a:cubicBezTo>
                    <a:pt x="13178" y="1212087"/>
                    <a:pt x="0" y="1198908"/>
                    <a:pt x="0" y="1182652"/>
                  </a:cubicBezTo>
                  <a:lnTo>
                    <a:pt x="0" y="29435"/>
                  </a:lnTo>
                  <a:cubicBezTo>
                    <a:pt x="0" y="13178"/>
                    <a:pt x="13178" y="0"/>
                    <a:pt x="29435" y="0"/>
                  </a:cubicBezTo>
                  <a:close/>
                </a:path>
              </a:pathLst>
            </a:custGeom>
            <a:solidFill>
              <a:srgbClr val="FFFFFF"/>
            </a:solidFill>
            <a:ln w="28575" cap="rnd">
              <a:solidFill>
                <a:srgbClr val="000000"/>
              </a:solidFill>
              <a:prstDash val="solid"/>
              <a:round/>
            </a:ln>
          </p:spPr>
        </p:sp>
        <p:sp>
          <p:nvSpPr>
            <p:cNvPr name="TextBox 4" id="4"/>
            <p:cNvSpPr txBox="true"/>
            <p:nvPr/>
          </p:nvSpPr>
          <p:spPr>
            <a:xfrm>
              <a:off x="0" y="0"/>
              <a:ext cx="3062409" cy="1212087"/>
            </a:xfrm>
            <a:prstGeom prst="rect">
              <a:avLst/>
            </a:prstGeom>
          </p:spPr>
          <p:txBody>
            <a:bodyPr anchor="ctr" rtlCol="false" tIns="50800" lIns="50800" bIns="50800" rIns="50800"/>
            <a:lstStyle/>
            <a:p>
              <a:pPr algn="ctr">
                <a:lnSpc>
                  <a:spcPts val="2851"/>
                </a:lnSpc>
              </a:pPr>
            </a:p>
          </p:txBody>
        </p:sp>
      </p:grpSp>
      <p:sp>
        <p:nvSpPr>
          <p:cNvPr name="TextBox 5" id="5"/>
          <p:cNvSpPr txBox="true"/>
          <p:nvPr/>
        </p:nvSpPr>
        <p:spPr>
          <a:xfrm rot="0">
            <a:off x="1385478" y="3440986"/>
            <a:ext cx="12548752" cy="5595778"/>
          </a:xfrm>
          <a:prstGeom prst="rect">
            <a:avLst/>
          </a:prstGeom>
        </p:spPr>
        <p:txBody>
          <a:bodyPr anchor="t" rtlCol="false" tIns="0" lIns="0" bIns="0" rIns="0">
            <a:spAutoFit/>
          </a:bodyPr>
          <a:lstStyle/>
          <a:p>
            <a:pPr algn="just" marL="689537" indent="-344768" lvl="1">
              <a:lnSpc>
                <a:spcPts val="4471"/>
              </a:lnSpc>
              <a:buFont typeface="Arial"/>
              <a:buChar char="•"/>
            </a:pPr>
            <a:r>
              <a:rPr lang="en-US" sz="3193">
                <a:solidFill>
                  <a:srgbClr val="000000"/>
                </a:solidFill>
                <a:latin typeface="TT Hoves"/>
                <a:ea typeface="TT Hoves"/>
                <a:cs typeface="TT Hoves"/>
                <a:sym typeface="TT Hoves"/>
              </a:rPr>
              <a:t>Which city had the highest conversion rate?</a:t>
            </a:r>
          </a:p>
          <a:p>
            <a:pPr algn="just">
              <a:lnSpc>
                <a:spcPts val="4471"/>
              </a:lnSpc>
            </a:pPr>
          </a:p>
          <a:p>
            <a:pPr algn="just" marL="689537" indent="-344768" lvl="1">
              <a:lnSpc>
                <a:spcPts val="4471"/>
              </a:lnSpc>
              <a:buFont typeface="Arial"/>
              <a:buChar char="•"/>
            </a:pPr>
            <a:r>
              <a:rPr lang="en-US" sz="3193">
                <a:solidFill>
                  <a:srgbClr val="000000"/>
                </a:solidFill>
                <a:latin typeface="TT Hoves"/>
                <a:ea typeface="TT Hoves"/>
                <a:cs typeface="TT Hoves"/>
                <a:sym typeface="TT Hoves"/>
              </a:rPr>
              <a:t>Did any city have a significantly higher cost per acquisition? </a:t>
            </a:r>
          </a:p>
          <a:p>
            <a:pPr algn="just">
              <a:lnSpc>
                <a:spcPts val="4471"/>
              </a:lnSpc>
            </a:pPr>
            <a:r>
              <a:rPr lang="en-US" sz="3193">
                <a:solidFill>
                  <a:srgbClr val="000000"/>
                </a:solidFill>
                <a:latin typeface="TT Hoves"/>
                <a:ea typeface="TT Hoves"/>
                <a:cs typeface="TT Hoves"/>
                <a:sym typeface="TT Hoves"/>
              </a:rPr>
              <a:t>       Compare the CPA for each City</a:t>
            </a:r>
          </a:p>
          <a:p>
            <a:pPr algn="just">
              <a:lnSpc>
                <a:spcPts val="4471"/>
              </a:lnSpc>
            </a:pPr>
          </a:p>
          <a:p>
            <a:pPr algn="just" marL="689537" indent="-344768" lvl="1">
              <a:lnSpc>
                <a:spcPts val="4471"/>
              </a:lnSpc>
              <a:buFont typeface="Arial"/>
              <a:buChar char="•"/>
            </a:pPr>
            <a:r>
              <a:rPr lang="en-US" sz="3193">
                <a:solidFill>
                  <a:srgbClr val="000000"/>
                </a:solidFill>
                <a:latin typeface="TT Hoves"/>
                <a:ea typeface="TT Hoves"/>
                <a:cs typeface="TT Hoves"/>
                <a:sym typeface="TT Hoves"/>
              </a:rPr>
              <a:t>Was there a noticeable difference in engagement levels between cities?</a:t>
            </a:r>
          </a:p>
          <a:p>
            <a:pPr algn="just">
              <a:lnSpc>
                <a:spcPts val="4471"/>
              </a:lnSpc>
            </a:pPr>
            <a:r>
              <a:rPr lang="en-US" sz="3193">
                <a:solidFill>
                  <a:srgbClr val="000000"/>
                </a:solidFill>
                <a:latin typeface="TT Hoves"/>
                <a:ea typeface="TT Hoves"/>
                <a:cs typeface="TT Hoves"/>
                <a:sym typeface="TT Hoves"/>
              </a:rPr>
              <a:t>      </a:t>
            </a:r>
          </a:p>
          <a:p>
            <a:pPr algn="just">
              <a:lnSpc>
                <a:spcPts val="4471"/>
              </a:lnSpc>
            </a:pPr>
          </a:p>
          <a:p>
            <a:pPr algn="just">
              <a:lnSpc>
                <a:spcPts val="4471"/>
              </a:lnSpc>
            </a:pPr>
          </a:p>
        </p:txBody>
      </p:sp>
      <p:sp>
        <p:nvSpPr>
          <p:cNvPr name="TextBox 6" id="6"/>
          <p:cNvSpPr txBox="true"/>
          <p:nvPr/>
        </p:nvSpPr>
        <p:spPr>
          <a:xfrm rot="0">
            <a:off x="1028700" y="2674932"/>
            <a:ext cx="6370585" cy="662610"/>
          </a:xfrm>
          <a:prstGeom prst="rect">
            <a:avLst/>
          </a:prstGeom>
        </p:spPr>
        <p:txBody>
          <a:bodyPr anchor="t" rtlCol="false" tIns="0" lIns="0" bIns="0" rIns="0">
            <a:spAutoFit/>
          </a:bodyPr>
          <a:lstStyle/>
          <a:p>
            <a:pPr algn="ctr">
              <a:lnSpc>
                <a:spcPts val="5478"/>
              </a:lnSpc>
              <a:spcBef>
                <a:spcPct val="0"/>
              </a:spcBef>
            </a:pPr>
            <a:r>
              <a:rPr lang="en-US" b="true" sz="3912">
                <a:solidFill>
                  <a:srgbClr val="6237CF"/>
                </a:solidFill>
                <a:latin typeface="TT Hoves Bold"/>
                <a:ea typeface="TT Hoves Bold"/>
                <a:cs typeface="TT Hoves Bold"/>
                <a:sym typeface="TT Hoves Bold"/>
              </a:rPr>
              <a:t>Geographic Performance</a:t>
            </a:r>
          </a:p>
        </p:txBody>
      </p:sp>
      <p:sp>
        <p:nvSpPr>
          <p:cNvPr name="TextBox 7" id="7"/>
          <p:cNvSpPr txBox="true"/>
          <p:nvPr/>
        </p:nvSpPr>
        <p:spPr>
          <a:xfrm rot="0">
            <a:off x="822049" y="399901"/>
            <a:ext cx="9430052"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Questions!</a:t>
            </a:r>
          </a:p>
        </p:txBody>
      </p:sp>
      <p:sp>
        <p:nvSpPr>
          <p:cNvPr name="Freeform 8" id="8"/>
          <p:cNvSpPr/>
          <p:nvPr/>
        </p:nvSpPr>
        <p:spPr>
          <a:xfrm flipH="false" flipV="false" rot="439136">
            <a:off x="13638923" y="900763"/>
            <a:ext cx="3512202" cy="1922931"/>
          </a:xfrm>
          <a:custGeom>
            <a:avLst/>
            <a:gdLst/>
            <a:ahLst/>
            <a:cxnLst/>
            <a:rect r="r" b="b" t="t" l="l"/>
            <a:pathLst>
              <a:path h="1922931" w="3512202">
                <a:moveTo>
                  <a:pt x="0" y="0"/>
                </a:moveTo>
                <a:lnTo>
                  <a:pt x="3512202" y="0"/>
                </a:lnTo>
                <a:lnTo>
                  <a:pt x="3512202" y="1922931"/>
                </a:lnTo>
                <a:lnTo>
                  <a:pt x="0" y="1922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495189" y="3206463"/>
            <a:ext cx="9942607" cy="5806176"/>
            <a:chOff x="0" y="0"/>
            <a:chExt cx="2741583" cy="1601000"/>
          </a:xfrm>
        </p:grpSpPr>
        <p:sp>
          <p:nvSpPr>
            <p:cNvPr name="Freeform 3" id="3"/>
            <p:cNvSpPr/>
            <p:nvPr/>
          </p:nvSpPr>
          <p:spPr>
            <a:xfrm flipH="false" flipV="false" rot="0">
              <a:off x="0" y="0"/>
              <a:ext cx="2741583" cy="1601000"/>
            </a:xfrm>
            <a:custGeom>
              <a:avLst/>
              <a:gdLst/>
              <a:ahLst/>
              <a:cxnLst/>
              <a:rect r="r" b="b" t="t" l="l"/>
              <a:pathLst>
                <a:path h="1601000" w="2741583">
                  <a:moveTo>
                    <a:pt x="28810" y="0"/>
                  </a:moveTo>
                  <a:lnTo>
                    <a:pt x="2712772" y="0"/>
                  </a:lnTo>
                  <a:cubicBezTo>
                    <a:pt x="2720413" y="0"/>
                    <a:pt x="2727741" y="3035"/>
                    <a:pt x="2733144" y="8438"/>
                  </a:cubicBezTo>
                  <a:cubicBezTo>
                    <a:pt x="2738548" y="13841"/>
                    <a:pt x="2741583" y="21169"/>
                    <a:pt x="2741583" y="28810"/>
                  </a:cubicBezTo>
                  <a:lnTo>
                    <a:pt x="2741583" y="1572190"/>
                  </a:lnTo>
                  <a:cubicBezTo>
                    <a:pt x="2741583" y="1588101"/>
                    <a:pt x="2728684" y="1601000"/>
                    <a:pt x="2712772" y="1601000"/>
                  </a:cubicBezTo>
                  <a:lnTo>
                    <a:pt x="28810" y="1601000"/>
                  </a:lnTo>
                  <a:cubicBezTo>
                    <a:pt x="21169" y="1601000"/>
                    <a:pt x="13841" y="1597965"/>
                    <a:pt x="8438" y="1592562"/>
                  </a:cubicBezTo>
                  <a:cubicBezTo>
                    <a:pt x="3035" y="1587159"/>
                    <a:pt x="0" y="1579831"/>
                    <a:pt x="0" y="1572190"/>
                  </a:cubicBezTo>
                  <a:lnTo>
                    <a:pt x="0" y="28810"/>
                  </a:lnTo>
                  <a:cubicBezTo>
                    <a:pt x="0" y="12899"/>
                    <a:pt x="12899" y="0"/>
                    <a:pt x="28810"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2741583" cy="16391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45036">
            <a:off x="-941589" y="8467061"/>
            <a:ext cx="2873557" cy="2676000"/>
          </a:xfrm>
          <a:custGeom>
            <a:avLst/>
            <a:gdLst/>
            <a:ahLst/>
            <a:cxnLst/>
            <a:rect r="r" b="b" t="t" l="l"/>
            <a:pathLst>
              <a:path h="2676000" w="2873557">
                <a:moveTo>
                  <a:pt x="0" y="0"/>
                </a:moveTo>
                <a:lnTo>
                  <a:pt x="2873557" y="0"/>
                </a:lnTo>
                <a:lnTo>
                  <a:pt x="2873557" y="2676000"/>
                </a:lnTo>
                <a:lnTo>
                  <a:pt x="0" y="267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54671" y="3413673"/>
            <a:ext cx="9473948" cy="5391756"/>
          </a:xfrm>
          <a:custGeom>
            <a:avLst/>
            <a:gdLst/>
            <a:ahLst/>
            <a:cxnLst/>
            <a:rect r="r" b="b" t="t" l="l"/>
            <a:pathLst>
              <a:path h="5391756" w="9473948">
                <a:moveTo>
                  <a:pt x="0" y="0"/>
                </a:moveTo>
                <a:lnTo>
                  <a:pt x="9473948" y="0"/>
                </a:lnTo>
                <a:lnTo>
                  <a:pt x="9473948" y="5391756"/>
                </a:lnTo>
                <a:lnTo>
                  <a:pt x="0" y="5391756"/>
                </a:lnTo>
                <a:lnTo>
                  <a:pt x="0" y="0"/>
                </a:lnTo>
                <a:close/>
              </a:path>
            </a:pathLst>
          </a:custGeom>
          <a:blipFill>
            <a:blip r:embed="rId6"/>
            <a:stretch>
              <a:fillRect l="0" t="-266" r="0" b="-266"/>
            </a:stretch>
          </a:blipFill>
        </p:spPr>
      </p:sp>
      <p:sp>
        <p:nvSpPr>
          <p:cNvPr name="TextBox 8" id="8"/>
          <p:cNvSpPr txBox="true"/>
          <p:nvPr/>
        </p:nvSpPr>
        <p:spPr>
          <a:xfrm rot="0">
            <a:off x="10691743" y="3597588"/>
            <a:ext cx="7420193" cy="6308562"/>
          </a:xfrm>
          <a:prstGeom prst="rect">
            <a:avLst/>
          </a:prstGeom>
        </p:spPr>
        <p:txBody>
          <a:bodyPr anchor="t" rtlCol="false" tIns="0" lIns="0" bIns="0" rIns="0">
            <a:spAutoFit/>
          </a:bodyPr>
          <a:lstStyle/>
          <a:p>
            <a:pPr algn="l">
              <a:lnSpc>
                <a:spcPts val="4243"/>
              </a:lnSpc>
            </a:pPr>
            <a:r>
              <a:rPr lang="en-US" sz="3031" b="true">
                <a:solidFill>
                  <a:srgbClr val="F9F5E7"/>
                </a:solidFill>
                <a:latin typeface="TT Hoves Bold"/>
                <a:ea typeface="TT Hoves Bold"/>
                <a:cs typeface="TT Hoves Bold"/>
                <a:sym typeface="TT Hoves Bold"/>
              </a:rPr>
              <a:t>London has the highest CPA</a:t>
            </a:r>
          </a:p>
          <a:p>
            <a:pPr algn="l">
              <a:lnSpc>
                <a:spcPts val="3963"/>
              </a:lnSpc>
            </a:pPr>
          </a:p>
          <a:p>
            <a:pPr algn="l">
              <a:lnSpc>
                <a:spcPts val="3823"/>
              </a:lnSpc>
            </a:pPr>
            <a:r>
              <a:rPr lang="en-US" sz="2731">
                <a:solidFill>
                  <a:srgbClr val="F9F5E7"/>
                </a:solidFill>
                <a:latin typeface="TT Hoves"/>
                <a:ea typeface="TT Hoves"/>
                <a:cs typeface="TT Hoves"/>
                <a:sym typeface="TT Hoves"/>
              </a:rPr>
              <a:t>A higher CPA might suggest that your ads are not effectively targeting the right audience or </a:t>
            </a:r>
          </a:p>
          <a:p>
            <a:pPr algn="l">
              <a:lnSpc>
                <a:spcPts val="3823"/>
              </a:lnSpc>
            </a:pPr>
          </a:p>
          <a:p>
            <a:pPr algn="l">
              <a:lnSpc>
                <a:spcPts val="4243"/>
              </a:lnSpc>
            </a:pPr>
            <a:r>
              <a:rPr lang="en-US" sz="3031" b="true">
                <a:solidFill>
                  <a:srgbClr val="F9F5E7"/>
                </a:solidFill>
                <a:latin typeface="TT Hoves Bold"/>
                <a:ea typeface="TT Hoves Bold"/>
                <a:cs typeface="TT Hoves Bold"/>
                <a:sym typeface="TT Hoves Bold"/>
              </a:rPr>
              <a:t>Birmingham</a:t>
            </a:r>
            <a:r>
              <a:rPr lang="en-US" sz="3031" b="true">
                <a:solidFill>
                  <a:srgbClr val="F9F5E7"/>
                </a:solidFill>
                <a:latin typeface="TT Hoves Bold"/>
                <a:ea typeface="TT Hoves Bold"/>
                <a:cs typeface="TT Hoves Bold"/>
                <a:sym typeface="TT Hoves Bold"/>
              </a:rPr>
              <a:t> has the Lowest CPA</a:t>
            </a:r>
          </a:p>
          <a:p>
            <a:pPr algn="l">
              <a:lnSpc>
                <a:spcPts val="3823"/>
              </a:lnSpc>
            </a:pPr>
            <a:r>
              <a:rPr lang="en-US" sz="2731">
                <a:solidFill>
                  <a:srgbClr val="F9F5E7"/>
                </a:solidFill>
                <a:latin typeface="TT Hoves"/>
                <a:ea typeface="TT Hoves"/>
                <a:cs typeface="TT Hoves"/>
                <a:sym typeface="TT Hoves"/>
              </a:rPr>
              <a:t>A lower CPA generally indicates that your advertising Location is more efficient, as you're acquiring new customers or conversions at a lower cost.</a:t>
            </a:r>
          </a:p>
          <a:p>
            <a:pPr algn="l">
              <a:lnSpc>
                <a:spcPts val="3823"/>
              </a:lnSpc>
            </a:pPr>
          </a:p>
          <a:p>
            <a:pPr algn="l">
              <a:lnSpc>
                <a:spcPts val="3823"/>
              </a:lnSpc>
            </a:pPr>
          </a:p>
          <a:p>
            <a:pPr algn="l">
              <a:lnSpc>
                <a:spcPts val="3823"/>
              </a:lnSpc>
              <a:spcBef>
                <a:spcPct val="0"/>
              </a:spcBef>
            </a:pPr>
          </a:p>
        </p:txBody>
      </p:sp>
      <p:sp>
        <p:nvSpPr>
          <p:cNvPr name="TextBox 9" id="9"/>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0" id="10"/>
          <p:cNvSpPr txBox="true"/>
          <p:nvPr/>
        </p:nvSpPr>
        <p:spPr>
          <a:xfrm rot="0">
            <a:off x="8303794" y="450928"/>
            <a:ext cx="8955506" cy="2711763"/>
          </a:xfrm>
          <a:prstGeom prst="rect">
            <a:avLst/>
          </a:prstGeom>
        </p:spPr>
        <p:txBody>
          <a:bodyPr anchor="t" rtlCol="false" tIns="0" lIns="0" bIns="0" rIns="0">
            <a:spAutoFit/>
          </a:bodyPr>
          <a:lstStyle/>
          <a:p>
            <a:pPr algn="l">
              <a:lnSpc>
                <a:spcPts val="6200"/>
              </a:lnSpc>
            </a:pPr>
            <a:r>
              <a:rPr lang="en-US" sz="4428" b="true">
                <a:solidFill>
                  <a:srgbClr val="F9F5E7"/>
                </a:solidFill>
                <a:latin typeface="TT Hoves Bold"/>
                <a:ea typeface="TT Hoves Bold"/>
                <a:cs typeface="TT Hoves Bold"/>
                <a:sym typeface="TT Hoves Bold"/>
              </a:rPr>
              <a:t>CPA (Cost Per Acquisition)</a:t>
            </a:r>
          </a:p>
          <a:p>
            <a:pPr algn="l">
              <a:lnSpc>
                <a:spcPts val="6200"/>
              </a:lnSpc>
            </a:pPr>
          </a:p>
          <a:p>
            <a:pPr algn="l">
              <a:lnSpc>
                <a:spcPts val="4615"/>
              </a:lnSpc>
            </a:pPr>
          </a:p>
          <a:p>
            <a:pPr algn="l">
              <a:lnSpc>
                <a:spcPts val="4615"/>
              </a:lnSpc>
              <a:spcBef>
                <a:spcPct val="0"/>
              </a:spcBef>
            </a:pPr>
            <a:r>
              <a:rPr lang="en-US" sz="3296">
                <a:solidFill>
                  <a:srgbClr val="F9F5E7"/>
                </a:solidFill>
                <a:latin typeface="TT Hoves"/>
                <a:ea typeface="TT Hoves"/>
                <a:cs typeface="TT Hoves"/>
                <a:sym typeface="TT Hoves"/>
              </a:rPr>
              <a:t> </a:t>
            </a:r>
          </a:p>
        </p:txBody>
      </p:sp>
      <p:sp>
        <p:nvSpPr>
          <p:cNvPr name="TextBox 11" id="11"/>
          <p:cNvSpPr txBox="true"/>
          <p:nvPr/>
        </p:nvSpPr>
        <p:spPr>
          <a:xfrm rot="0">
            <a:off x="8303794" y="1284977"/>
            <a:ext cx="8955506" cy="12985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Open Sans"/>
                <a:ea typeface="Open Sans"/>
                <a:cs typeface="Open Sans"/>
                <a:sym typeface="Open Sans"/>
              </a:rPr>
              <a:t>It's a key metric in marketing that tells you how much you spend to acquire a new customer or achieve a specific conversion goal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97962" y="4702862"/>
            <a:ext cx="14023263" cy="4629198"/>
            <a:chOff x="0" y="0"/>
            <a:chExt cx="3866787" cy="1276459"/>
          </a:xfrm>
        </p:grpSpPr>
        <p:sp>
          <p:nvSpPr>
            <p:cNvPr name="Freeform 3" id="3"/>
            <p:cNvSpPr/>
            <p:nvPr/>
          </p:nvSpPr>
          <p:spPr>
            <a:xfrm flipH="false" flipV="false" rot="0">
              <a:off x="0" y="0"/>
              <a:ext cx="3866786" cy="1276459"/>
            </a:xfrm>
            <a:custGeom>
              <a:avLst/>
              <a:gdLst/>
              <a:ahLst/>
              <a:cxnLst/>
              <a:rect r="r" b="b" t="t" l="l"/>
              <a:pathLst>
                <a:path h="1276459" w="3866786">
                  <a:moveTo>
                    <a:pt x="20427" y="0"/>
                  </a:moveTo>
                  <a:lnTo>
                    <a:pt x="3846360" y="0"/>
                  </a:lnTo>
                  <a:cubicBezTo>
                    <a:pt x="3851777" y="0"/>
                    <a:pt x="3856973" y="2152"/>
                    <a:pt x="3860803" y="5983"/>
                  </a:cubicBezTo>
                  <a:cubicBezTo>
                    <a:pt x="3864634" y="9814"/>
                    <a:pt x="3866786" y="15009"/>
                    <a:pt x="3866786" y="20427"/>
                  </a:cubicBezTo>
                  <a:lnTo>
                    <a:pt x="3866786" y="1256032"/>
                  </a:lnTo>
                  <a:cubicBezTo>
                    <a:pt x="3866786" y="1261450"/>
                    <a:pt x="3864634" y="1266645"/>
                    <a:pt x="3860803" y="1270476"/>
                  </a:cubicBezTo>
                  <a:cubicBezTo>
                    <a:pt x="3856973" y="1274307"/>
                    <a:pt x="3851777" y="1276459"/>
                    <a:pt x="3846360" y="1276459"/>
                  </a:cubicBezTo>
                  <a:lnTo>
                    <a:pt x="20427" y="1276459"/>
                  </a:lnTo>
                  <a:cubicBezTo>
                    <a:pt x="15009" y="1276459"/>
                    <a:pt x="9814" y="1274307"/>
                    <a:pt x="5983" y="1270476"/>
                  </a:cubicBezTo>
                  <a:cubicBezTo>
                    <a:pt x="2152" y="1266645"/>
                    <a:pt x="0" y="1261450"/>
                    <a:pt x="0" y="1256032"/>
                  </a:cubicBezTo>
                  <a:lnTo>
                    <a:pt x="0" y="20427"/>
                  </a:lnTo>
                  <a:cubicBezTo>
                    <a:pt x="0" y="15009"/>
                    <a:pt x="2152" y="9814"/>
                    <a:pt x="5983" y="5983"/>
                  </a:cubicBezTo>
                  <a:cubicBezTo>
                    <a:pt x="9814" y="2152"/>
                    <a:pt x="15009" y="0"/>
                    <a:pt x="20427"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3866787" cy="131455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0072">
            <a:off x="16670693" y="7624871"/>
            <a:ext cx="2456159" cy="2509485"/>
          </a:xfrm>
          <a:custGeom>
            <a:avLst/>
            <a:gdLst/>
            <a:ahLst/>
            <a:cxnLst/>
            <a:rect r="r" b="b" t="t" l="l"/>
            <a:pathLst>
              <a:path h="2509485" w="2456159">
                <a:moveTo>
                  <a:pt x="0" y="0"/>
                </a:moveTo>
                <a:lnTo>
                  <a:pt x="2456159" y="0"/>
                </a:lnTo>
                <a:lnTo>
                  <a:pt x="2456159" y="2509485"/>
                </a:lnTo>
                <a:lnTo>
                  <a:pt x="0" y="2509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5923" y="4904252"/>
            <a:ext cx="6279896" cy="4226418"/>
          </a:xfrm>
          <a:custGeom>
            <a:avLst/>
            <a:gdLst/>
            <a:ahLst/>
            <a:cxnLst/>
            <a:rect r="r" b="b" t="t" l="l"/>
            <a:pathLst>
              <a:path h="4226418" w="6279896">
                <a:moveTo>
                  <a:pt x="0" y="0"/>
                </a:moveTo>
                <a:lnTo>
                  <a:pt x="6279897" y="0"/>
                </a:lnTo>
                <a:lnTo>
                  <a:pt x="6279897" y="4226418"/>
                </a:lnTo>
                <a:lnTo>
                  <a:pt x="0" y="4226418"/>
                </a:lnTo>
                <a:lnTo>
                  <a:pt x="0" y="0"/>
                </a:lnTo>
                <a:close/>
              </a:path>
            </a:pathLst>
          </a:custGeom>
          <a:blipFill>
            <a:blip r:embed="rId6"/>
            <a:stretch>
              <a:fillRect l="0" t="-10595" r="0" b="-10595"/>
            </a:stretch>
          </a:blipFill>
        </p:spPr>
      </p:sp>
      <p:sp>
        <p:nvSpPr>
          <p:cNvPr name="Freeform 8" id="8"/>
          <p:cNvSpPr/>
          <p:nvPr/>
        </p:nvSpPr>
        <p:spPr>
          <a:xfrm flipH="false" flipV="false" rot="0">
            <a:off x="7143107" y="5000670"/>
            <a:ext cx="6581079" cy="4033583"/>
          </a:xfrm>
          <a:custGeom>
            <a:avLst/>
            <a:gdLst/>
            <a:ahLst/>
            <a:cxnLst/>
            <a:rect r="r" b="b" t="t" l="l"/>
            <a:pathLst>
              <a:path h="4033583" w="6581079">
                <a:moveTo>
                  <a:pt x="0" y="0"/>
                </a:moveTo>
                <a:lnTo>
                  <a:pt x="6581079" y="0"/>
                </a:lnTo>
                <a:lnTo>
                  <a:pt x="6581079" y="4033583"/>
                </a:lnTo>
                <a:lnTo>
                  <a:pt x="0" y="4033583"/>
                </a:lnTo>
                <a:lnTo>
                  <a:pt x="0" y="0"/>
                </a:lnTo>
                <a:close/>
              </a:path>
            </a:pathLst>
          </a:custGeom>
          <a:blipFill>
            <a:blip r:embed="rId7"/>
            <a:stretch>
              <a:fillRect l="0" t="-6261" r="0" b="-6261"/>
            </a:stretch>
          </a:blipFill>
        </p:spPr>
      </p:sp>
      <p:sp>
        <p:nvSpPr>
          <p:cNvPr name="TextBox 9" id="9"/>
          <p:cNvSpPr txBox="true"/>
          <p:nvPr/>
        </p:nvSpPr>
        <p:spPr>
          <a:xfrm rot="0">
            <a:off x="7880179" y="1275452"/>
            <a:ext cx="9801385" cy="2832573"/>
          </a:xfrm>
          <a:prstGeom prst="rect">
            <a:avLst/>
          </a:prstGeom>
        </p:spPr>
        <p:txBody>
          <a:bodyPr anchor="t" rtlCol="false" tIns="0" lIns="0" bIns="0" rIns="0">
            <a:spAutoFit/>
          </a:bodyPr>
          <a:lstStyle/>
          <a:p>
            <a:pPr algn="l">
              <a:lnSpc>
                <a:spcPts val="4523"/>
              </a:lnSpc>
            </a:pPr>
            <a:r>
              <a:rPr lang="en-US" sz="3231" b="true">
                <a:solidFill>
                  <a:srgbClr val="F9F5E7"/>
                </a:solidFill>
                <a:latin typeface="TT Hoves Bold"/>
                <a:ea typeface="TT Hoves Bold"/>
                <a:cs typeface="TT Hoves Bold"/>
                <a:sym typeface="TT Hoves Bold"/>
              </a:rPr>
              <a:t>Birmingham  has the highest conversion and also the highest engagement rate </a:t>
            </a:r>
          </a:p>
          <a:p>
            <a:pPr algn="l">
              <a:lnSpc>
                <a:spcPts val="4523"/>
              </a:lnSpc>
            </a:pPr>
          </a:p>
          <a:p>
            <a:pPr algn="l">
              <a:lnSpc>
                <a:spcPts val="4523"/>
              </a:lnSpc>
              <a:spcBef>
                <a:spcPct val="0"/>
              </a:spcBef>
            </a:pPr>
            <a:r>
              <a:rPr lang="en-US" b="true" sz="3231">
                <a:solidFill>
                  <a:srgbClr val="F9F5E7"/>
                </a:solidFill>
                <a:latin typeface="TT Hoves Bold"/>
                <a:ea typeface="TT Hoves Bold"/>
                <a:cs typeface="TT Hoves Bold"/>
                <a:sym typeface="TT Hoves Bold"/>
              </a:rPr>
              <a:t>There is no noticeable difference in engagement levels between cities</a:t>
            </a:r>
          </a:p>
        </p:txBody>
      </p:sp>
      <p:sp>
        <p:nvSpPr>
          <p:cNvPr name="TextBox 10" id="10"/>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1" id="11"/>
          <p:cNvSpPr txBox="true"/>
          <p:nvPr/>
        </p:nvSpPr>
        <p:spPr>
          <a:xfrm rot="0">
            <a:off x="8634381" y="9274910"/>
            <a:ext cx="2913013"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Engagement Rate</a:t>
            </a:r>
          </a:p>
        </p:txBody>
      </p:sp>
      <p:sp>
        <p:nvSpPr>
          <p:cNvPr name="TextBox 12" id="12"/>
          <p:cNvSpPr txBox="true"/>
          <p:nvPr/>
        </p:nvSpPr>
        <p:spPr>
          <a:xfrm rot="0">
            <a:off x="544468" y="9274910"/>
            <a:ext cx="5377738"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Conversion Rate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822049" y="2351835"/>
            <a:ext cx="13414006" cy="5309199"/>
            <a:chOff x="0" y="0"/>
            <a:chExt cx="3062409" cy="1212087"/>
          </a:xfrm>
        </p:grpSpPr>
        <p:sp>
          <p:nvSpPr>
            <p:cNvPr name="Freeform 3" id="3"/>
            <p:cNvSpPr/>
            <p:nvPr/>
          </p:nvSpPr>
          <p:spPr>
            <a:xfrm flipH="false" flipV="false" rot="0">
              <a:off x="0" y="0"/>
              <a:ext cx="3062409" cy="1212087"/>
            </a:xfrm>
            <a:custGeom>
              <a:avLst/>
              <a:gdLst/>
              <a:ahLst/>
              <a:cxnLst/>
              <a:rect r="r" b="b" t="t" l="l"/>
              <a:pathLst>
                <a:path h="1212087" w="3062409">
                  <a:moveTo>
                    <a:pt x="29435" y="0"/>
                  </a:moveTo>
                  <a:lnTo>
                    <a:pt x="3032974" y="0"/>
                  </a:lnTo>
                  <a:cubicBezTo>
                    <a:pt x="3049230" y="0"/>
                    <a:pt x="3062409" y="13178"/>
                    <a:pt x="3062409" y="29435"/>
                  </a:cubicBezTo>
                  <a:lnTo>
                    <a:pt x="3062409" y="1182652"/>
                  </a:lnTo>
                  <a:cubicBezTo>
                    <a:pt x="3062409" y="1198908"/>
                    <a:pt x="3049230" y="1212087"/>
                    <a:pt x="3032974" y="1212087"/>
                  </a:cubicBezTo>
                  <a:lnTo>
                    <a:pt x="29435" y="1212087"/>
                  </a:lnTo>
                  <a:cubicBezTo>
                    <a:pt x="13178" y="1212087"/>
                    <a:pt x="0" y="1198908"/>
                    <a:pt x="0" y="1182652"/>
                  </a:cubicBezTo>
                  <a:lnTo>
                    <a:pt x="0" y="29435"/>
                  </a:lnTo>
                  <a:cubicBezTo>
                    <a:pt x="0" y="13178"/>
                    <a:pt x="13178" y="0"/>
                    <a:pt x="29435" y="0"/>
                  </a:cubicBezTo>
                  <a:close/>
                </a:path>
              </a:pathLst>
            </a:custGeom>
            <a:solidFill>
              <a:srgbClr val="FFFFFF"/>
            </a:solidFill>
            <a:ln w="28575" cap="rnd">
              <a:solidFill>
                <a:srgbClr val="000000"/>
              </a:solidFill>
              <a:prstDash val="solid"/>
              <a:round/>
            </a:ln>
          </p:spPr>
        </p:sp>
        <p:sp>
          <p:nvSpPr>
            <p:cNvPr name="TextBox 4" id="4"/>
            <p:cNvSpPr txBox="true"/>
            <p:nvPr/>
          </p:nvSpPr>
          <p:spPr>
            <a:xfrm>
              <a:off x="0" y="0"/>
              <a:ext cx="3062409" cy="1212087"/>
            </a:xfrm>
            <a:prstGeom prst="rect">
              <a:avLst/>
            </a:prstGeom>
          </p:spPr>
          <p:txBody>
            <a:bodyPr anchor="ctr" rtlCol="false" tIns="50800" lIns="50800" bIns="50800" rIns="50800"/>
            <a:lstStyle/>
            <a:p>
              <a:pPr algn="ctr">
                <a:lnSpc>
                  <a:spcPts val="2851"/>
                </a:lnSpc>
              </a:pPr>
            </a:p>
          </p:txBody>
        </p:sp>
      </p:grpSp>
      <p:sp>
        <p:nvSpPr>
          <p:cNvPr name="TextBox 5" id="5"/>
          <p:cNvSpPr txBox="true"/>
          <p:nvPr/>
        </p:nvSpPr>
        <p:spPr>
          <a:xfrm rot="0">
            <a:off x="1385478" y="3440986"/>
            <a:ext cx="12579340" cy="5595778"/>
          </a:xfrm>
          <a:prstGeom prst="rect">
            <a:avLst/>
          </a:prstGeom>
        </p:spPr>
        <p:txBody>
          <a:bodyPr anchor="t" rtlCol="false" tIns="0" lIns="0" bIns="0" rIns="0">
            <a:spAutoFit/>
          </a:bodyPr>
          <a:lstStyle/>
          <a:p>
            <a:pPr algn="just" marL="689537" indent="-344768" lvl="1">
              <a:lnSpc>
                <a:spcPts val="4471"/>
              </a:lnSpc>
              <a:buFont typeface="Arial"/>
              <a:buChar char="•"/>
            </a:pPr>
            <a:r>
              <a:rPr lang="en-US" sz="3193">
                <a:solidFill>
                  <a:srgbClr val="000000"/>
                </a:solidFill>
                <a:latin typeface="TT Hoves"/>
                <a:ea typeface="TT Hoves"/>
                <a:cs typeface="TT Hoves"/>
                <a:sym typeface="TT Hoves"/>
              </a:rPr>
              <a:t>Were conversions higher on desktop or mobile devices?</a:t>
            </a:r>
          </a:p>
          <a:p>
            <a:pPr algn="just">
              <a:lnSpc>
                <a:spcPts val="4471"/>
              </a:lnSpc>
            </a:pPr>
          </a:p>
          <a:p>
            <a:pPr algn="just" marL="689537" indent="-344768" lvl="1">
              <a:lnSpc>
                <a:spcPts val="4471"/>
              </a:lnSpc>
              <a:buFont typeface="Arial"/>
              <a:buChar char="•"/>
            </a:pPr>
            <a:r>
              <a:rPr lang="en-US" sz="3193">
                <a:solidFill>
                  <a:srgbClr val="000000"/>
                </a:solidFill>
                <a:latin typeface="TT Hoves"/>
                <a:ea typeface="TT Hoves"/>
                <a:cs typeface="TT Hoves"/>
                <a:sym typeface="TT Hoves"/>
              </a:rPr>
              <a:t>Was there a difference in cost per acquisition between desktop and mobile? Compare the CPA for each device type</a:t>
            </a:r>
          </a:p>
          <a:p>
            <a:pPr algn="just">
              <a:lnSpc>
                <a:spcPts val="4471"/>
              </a:lnSpc>
            </a:pPr>
          </a:p>
          <a:p>
            <a:pPr algn="just" marL="689537" indent="-344768" lvl="1">
              <a:lnSpc>
                <a:spcPts val="4471"/>
              </a:lnSpc>
              <a:buFont typeface="Arial"/>
              <a:buChar char="•"/>
            </a:pPr>
            <a:r>
              <a:rPr lang="en-US" sz="3193">
                <a:solidFill>
                  <a:srgbClr val="000000"/>
                </a:solidFill>
                <a:latin typeface="TT Hoves"/>
                <a:ea typeface="TT Hoves"/>
                <a:cs typeface="TT Hoves"/>
                <a:sym typeface="TT Hoves"/>
              </a:rPr>
              <a:t>Did users on one device type engage more with ads than the other?</a:t>
            </a:r>
          </a:p>
          <a:p>
            <a:pPr algn="just">
              <a:lnSpc>
                <a:spcPts val="4471"/>
              </a:lnSpc>
            </a:pPr>
            <a:r>
              <a:rPr lang="en-US" sz="3193">
                <a:solidFill>
                  <a:srgbClr val="000000"/>
                </a:solidFill>
                <a:latin typeface="TT Hoves"/>
                <a:ea typeface="TT Hoves"/>
                <a:cs typeface="TT Hoves"/>
                <a:sym typeface="TT Hoves"/>
              </a:rPr>
              <a:t>      </a:t>
            </a:r>
          </a:p>
          <a:p>
            <a:pPr algn="just">
              <a:lnSpc>
                <a:spcPts val="4471"/>
              </a:lnSpc>
            </a:pPr>
          </a:p>
          <a:p>
            <a:pPr algn="just">
              <a:lnSpc>
                <a:spcPts val="4471"/>
              </a:lnSpc>
            </a:pPr>
          </a:p>
        </p:txBody>
      </p:sp>
      <p:sp>
        <p:nvSpPr>
          <p:cNvPr name="Freeform 6" id="6"/>
          <p:cNvSpPr/>
          <p:nvPr/>
        </p:nvSpPr>
        <p:spPr>
          <a:xfrm flipH="false" flipV="false" rot="0">
            <a:off x="13964818" y="229523"/>
            <a:ext cx="3883084" cy="3713199"/>
          </a:xfrm>
          <a:custGeom>
            <a:avLst/>
            <a:gdLst/>
            <a:ahLst/>
            <a:cxnLst/>
            <a:rect r="r" b="b" t="t" l="l"/>
            <a:pathLst>
              <a:path h="3713199" w="3883084">
                <a:moveTo>
                  <a:pt x="0" y="0"/>
                </a:moveTo>
                <a:lnTo>
                  <a:pt x="3883084" y="0"/>
                </a:lnTo>
                <a:lnTo>
                  <a:pt x="3883084" y="3713199"/>
                </a:lnTo>
                <a:lnTo>
                  <a:pt x="0" y="371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2674932"/>
            <a:ext cx="6370585" cy="662610"/>
          </a:xfrm>
          <a:prstGeom prst="rect">
            <a:avLst/>
          </a:prstGeom>
        </p:spPr>
        <p:txBody>
          <a:bodyPr anchor="t" rtlCol="false" tIns="0" lIns="0" bIns="0" rIns="0">
            <a:spAutoFit/>
          </a:bodyPr>
          <a:lstStyle/>
          <a:p>
            <a:pPr algn="ctr">
              <a:lnSpc>
                <a:spcPts val="5478"/>
              </a:lnSpc>
              <a:spcBef>
                <a:spcPct val="0"/>
              </a:spcBef>
            </a:pPr>
            <a:r>
              <a:rPr lang="en-US" b="true" sz="3912">
                <a:solidFill>
                  <a:srgbClr val="6237CF"/>
                </a:solidFill>
                <a:latin typeface="TT Hoves Bold"/>
                <a:ea typeface="TT Hoves Bold"/>
                <a:cs typeface="TT Hoves Bold"/>
                <a:sym typeface="TT Hoves Bold"/>
              </a:rPr>
              <a:t>Device Performance</a:t>
            </a:r>
          </a:p>
        </p:txBody>
      </p:sp>
      <p:sp>
        <p:nvSpPr>
          <p:cNvPr name="TextBox 8" id="8"/>
          <p:cNvSpPr txBox="true"/>
          <p:nvPr/>
        </p:nvSpPr>
        <p:spPr>
          <a:xfrm rot="0">
            <a:off x="822049" y="399901"/>
            <a:ext cx="9430052"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Questions!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258502" y="3565368"/>
            <a:ext cx="17640271" cy="5056781"/>
            <a:chOff x="0" y="0"/>
            <a:chExt cx="4864143" cy="1394361"/>
          </a:xfrm>
        </p:grpSpPr>
        <p:sp>
          <p:nvSpPr>
            <p:cNvPr name="Freeform 3" id="3"/>
            <p:cNvSpPr/>
            <p:nvPr/>
          </p:nvSpPr>
          <p:spPr>
            <a:xfrm flipH="false" flipV="false" rot="0">
              <a:off x="0" y="0"/>
              <a:ext cx="4864143" cy="1394361"/>
            </a:xfrm>
            <a:custGeom>
              <a:avLst/>
              <a:gdLst/>
              <a:ahLst/>
              <a:cxnLst/>
              <a:rect r="r" b="b" t="t" l="l"/>
              <a:pathLst>
                <a:path h="1394361" w="4864143">
                  <a:moveTo>
                    <a:pt x="16238" y="0"/>
                  </a:moveTo>
                  <a:lnTo>
                    <a:pt x="4847905" y="0"/>
                  </a:lnTo>
                  <a:cubicBezTo>
                    <a:pt x="4852212" y="0"/>
                    <a:pt x="4856342" y="1711"/>
                    <a:pt x="4859387" y="4756"/>
                  </a:cubicBezTo>
                  <a:cubicBezTo>
                    <a:pt x="4862433" y="7801"/>
                    <a:pt x="4864143" y="11932"/>
                    <a:pt x="4864143" y="16238"/>
                  </a:cubicBezTo>
                  <a:lnTo>
                    <a:pt x="4864143" y="1378123"/>
                  </a:lnTo>
                  <a:cubicBezTo>
                    <a:pt x="4864143" y="1387091"/>
                    <a:pt x="4856873" y="1394361"/>
                    <a:pt x="4847905" y="1394361"/>
                  </a:cubicBezTo>
                  <a:lnTo>
                    <a:pt x="16238" y="1394361"/>
                  </a:lnTo>
                  <a:cubicBezTo>
                    <a:pt x="7270" y="1394361"/>
                    <a:pt x="0" y="1387091"/>
                    <a:pt x="0" y="1378123"/>
                  </a:cubicBezTo>
                  <a:lnTo>
                    <a:pt x="0" y="16238"/>
                  </a:lnTo>
                  <a:cubicBezTo>
                    <a:pt x="0" y="7270"/>
                    <a:pt x="7270" y="0"/>
                    <a:pt x="16238"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4864143" cy="143246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0072">
            <a:off x="16670693" y="7448846"/>
            <a:ext cx="2456159" cy="2509485"/>
          </a:xfrm>
          <a:custGeom>
            <a:avLst/>
            <a:gdLst/>
            <a:ahLst/>
            <a:cxnLst/>
            <a:rect r="r" b="b" t="t" l="l"/>
            <a:pathLst>
              <a:path h="2509485" w="2456159">
                <a:moveTo>
                  <a:pt x="0" y="0"/>
                </a:moveTo>
                <a:lnTo>
                  <a:pt x="2456159" y="0"/>
                </a:lnTo>
                <a:lnTo>
                  <a:pt x="2456159" y="2509485"/>
                </a:lnTo>
                <a:lnTo>
                  <a:pt x="0" y="2509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37783" y="3946469"/>
            <a:ext cx="7092812" cy="3835367"/>
          </a:xfrm>
          <a:custGeom>
            <a:avLst/>
            <a:gdLst/>
            <a:ahLst/>
            <a:cxnLst/>
            <a:rect r="r" b="b" t="t" l="l"/>
            <a:pathLst>
              <a:path h="3835367" w="7092812">
                <a:moveTo>
                  <a:pt x="0" y="0"/>
                </a:moveTo>
                <a:lnTo>
                  <a:pt x="7092812" y="0"/>
                </a:lnTo>
                <a:lnTo>
                  <a:pt x="7092812" y="3835367"/>
                </a:lnTo>
                <a:lnTo>
                  <a:pt x="0" y="3835367"/>
                </a:lnTo>
                <a:lnTo>
                  <a:pt x="0" y="0"/>
                </a:lnTo>
                <a:close/>
              </a:path>
            </a:pathLst>
          </a:custGeom>
          <a:blipFill>
            <a:blip r:embed="rId6"/>
            <a:stretch>
              <a:fillRect l="0" t="-651" r="-5363" b="-5301"/>
            </a:stretch>
          </a:blipFill>
        </p:spPr>
      </p:sp>
      <p:sp>
        <p:nvSpPr>
          <p:cNvPr name="Freeform 8" id="8"/>
          <p:cNvSpPr/>
          <p:nvPr/>
        </p:nvSpPr>
        <p:spPr>
          <a:xfrm flipH="false" flipV="false" rot="0">
            <a:off x="7354536" y="3946469"/>
            <a:ext cx="5025619" cy="4216468"/>
          </a:xfrm>
          <a:custGeom>
            <a:avLst/>
            <a:gdLst/>
            <a:ahLst/>
            <a:cxnLst/>
            <a:rect r="r" b="b" t="t" l="l"/>
            <a:pathLst>
              <a:path h="4216468" w="5025619">
                <a:moveTo>
                  <a:pt x="0" y="0"/>
                </a:moveTo>
                <a:lnTo>
                  <a:pt x="5025619" y="0"/>
                </a:lnTo>
                <a:lnTo>
                  <a:pt x="5025619" y="4216469"/>
                </a:lnTo>
                <a:lnTo>
                  <a:pt x="0" y="4216469"/>
                </a:lnTo>
                <a:lnTo>
                  <a:pt x="0" y="0"/>
                </a:lnTo>
                <a:close/>
              </a:path>
            </a:pathLst>
          </a:custGeom>
          <a:blipFill>
            <a:blip r:embed="rId7"/>
            <a:stretch>
              <a:fillRect l="0" t="-9038" r="0" b="0"/>
            </a:stretch>
          </a:blipFill>
        </p:spPr>
      </p:sp>
      <p:sp>
        <p:nvSpPr>
          <p:cNvPr name="Freeform 9" id="9"/>
          <p:cNvSpPr/>
          <p:nvPr/>
        </p:nvSpPr>
        <p:spPr>
          <a:xfrm flipH="false" flipV="false" rot="0">
            <a:off x="11636328" y="4325848"/>
            <a:ext cx="6045236" cy="3837089"/>
          </a:xfrm>
          <a:custGeom>
            <a:avLst/>
            <a:gdLst/>
            <a:ahLst/>
            <a:cxnLst/>
            <a:rect r="r" b="b" t="t" l="l"/>
            <a:pathLst>
              <a:path h="3837089" w="6045236">
                <a:moveTo>
                  <a:pt x="0" y="0"/>
                </a:moveTo>
                <a:lnTo>
                  <a:pt x="6045236" y="0"/>
                </a:lnTo>
                <a:lnTo>
                  <a:pt x="6045236" y="3837090"/>
                </a:lnTo>
                <a:lnTo>
                  <a:pt x="0" y="3837090"/>
                </a:lnTo>
                <a:lnTo>
                  <a:pt x="0" y="0"/>
                </a:lnTo>
                <a:close/>
              </a:path>
            </a:pathLst>
          </a:custGeom>
          <a:blipFill>
            <a:blip r:embed="rId8"/>
            <a:stretch>
              <a:fillRect l="0" t="0" r="-2912" b="0"/>
            </a:stretch>
          </a:blipFill>
        </p:spPr>
      </p:sp>
      <p:sp>
        <p:nvSpPr>
          <p:cNvPr name="TextBox 10" id="10"/>
          <p:cNvSpPr txBox="true"/>
          <p:nvPr/>
        </p:nvSpPr>
        <p:spPr>
          <a:xfrm rot="0">
            <a:off x="7880179" y="498735"/>
            <a:ext cx="9801385" cy="2452207"/>
          </a:xfrm>
          <a:prstGeom prst="rect">
            <a:avLst/>
          </a:prstGeom>
        </p:spPr>
        <p:txBody>
          <a:bodyPr anchor="t" rtlCol="false" tIns="0" lIns="0" bIns="0" rIns="0">
            <a:spAutoFit/>
          </a:bodyPr>
          <a:lstStyle/>
          <a:p>
            <a:pPr algn="l" marL="611301" indent="-305650" lvl="1">
              <a:lnSpc>
                <a:spcPts val="3963"/>
              </a:lnSpc>
              <a:buFont typeface="Arial"/>
              <a:buChar char="•"/>
            </a:pPr>
            <a:r>
              <a:rPr lang="en-US" b="true" sz="2831">
                <a:solidFill>
                  <a:srgbClr val="F9F5E7"/>
                </a:solidFill>
                <a:latin typeface="TT Hoves Bold"/>
                <a:ea typeface="TT Hoves Bold"/>
                <a:cs typeface="TT Hoves Bold"/>
                <a:sym typeface="TT Hoves Bold"/>
              </a:rPr>
              <a:t>there is no significant difference in cost per acquisition between desktop and mobile.</a:t>
            </a:r>
          </a:p>
          <a:p>
            <a:pPr algn="l">
              <a:lnSpc>
                <a:spcPts val="3963"/>
              </a:lnSpc>
            </a:pPr>
          </a:p>
          <a:p>
            <a:pPr algn="l" marL="611301" indent="-305650" lvl="1">
              <a:lnSpc>
                <a:spcPts val="3963"/>
              </a:lnSpc>
              <a:buFont typeface="Arial"/>
              <a:buChar char="•"/>
            </a:pPr>
            <a:r>
              <a:rPr lang="en-US" b="true" sz="2831">
                <a:solidFill>
                  <a:srgbClr val="F9F5E7"/>
                </a:solidFill>
                <a:latin typeface="TT Hoves Bold"/>
                <a:ea typeface="TT Hoves Bold"/>
                <a:cs typeface="TT Hoves Bold"/>
                <a:sym typeface="TT Hoves Bold"/>
              </a:rPr>
              <a:t>Customers who use desktop devices have highest conversion and engagement rate </a:t>
            </a:r>
          </a:p>
        </p:txBody>
      </p:sp>
      <p:sp>
        <p:nvSpPr>
          <p:cNvPr name="TextBox 11" id="11"/>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2" id="12"/>
          <p:cNvSpPr txBox="true"/>
          <p:nvPr/>
        </p:nvSpPr>
        <p:spPr>
          <a:xfrm rot="0">
            <a:off x="2060239" y="8646352"/>
            <a:ext cx="3847899" cy="456780"/>
          </a:xfrm>
          <a:prstGeom prst="rect">
            <a:avLst/>
          </a:prstGeom>
        </p:spPr>
        <p:txBody>
          <a:bodyPr anchor="t" rtlCol="false" tIns="0" lIns="0" bIns="0" rIns="0">
            <a:spAutoFit/>
          </a:bodyPr>
          <a:lstStyle/>
          <a:p>
            <a:pPr algn="ctr">
              <a:lnSpc>
                <a:spcPts val="3702"/>
              </a:lnSpc>
            </a:pPr>
            <a:r>
              <a:rPr lang="en-US" sz="2644" b="true">
                <a:solidFill>
                  <a:srgbClr val="FFFFFF"/>
                </a:solidFill>
                <a:latin typeface="TT Hoves Bold"/>
                <a:ea typeface="TT Hoves Bold"/>
                <a:cs typeface="TT Hoves Bold"/>
                <a:sym typeface="TT Hoves Bold"/>
              </a:rPr>
              <a:t>CPA</a:t>
            </a:r>
          </a:p>
        </p:txBody>
      </p:sp>
      <p:sp>
        <p:nvSpPr>
          <p:cNvPr name="TextBox 13" id="13"/>
          <p:cNvSpPr txBox="true"/>
          <p:nvPr/>
        </p:nvSpPr>
        <p:spPr>
          <a:xfrm rot="0">
            <a:off x="13601241" y="8646439"/>
            <a:ext cx="2913013"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Engagement Rate</a:t>
            </a:r>
          </a:p>
        </p:txBody>
      </p:sp>
      <p:sp>
        <p:nvSpPr>
          <p:cNvPr name="TextBox 14" id="14"/>
          <p:cNvSpPr txBox="true"/>
          <p:nvPr/>
        </p:nvSpPr>
        <p:spPr>
          <a:xfrm rot="0">
            <a:off x="7178476" y="8646439"/>
            <a:ext cx="5377738"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Conversion Rate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628799" y="1856599"/>
            <a:ext cx="14249456" cy="3158484"/>
            <a:chOff x="0" y="0"/>
            <a:chExt cx="3253141" cy="721080"/>
          </a:xfrm>
        </p:grpSpPr>
        <p:sp>
          <p:nvSpPr>
            <p:cNvPr name="Freeform 3" id="3"/>
            <p:cNvSpPr/>
            <p:nvPr/>
          </p:nvSpPr>
          <p:spPr>
            <a:xfrm flipH="false" flipV="false" rot="0">
              <a:off x="0" y="0"/>
              <a:ext cx="3253141" cy="721080"/>
            </a:xfrm>
            <a:custGeom>
              <a:avLst/>
              <a:gdLst/>
              <a:ahLst/>
              <a:cxnLst/>
              <a:rect r="r" b="b" t="t" l="l"/>
              <a:pathLst>
                <a:path h="721080" w="3253141">
                  <a:moveTo>
                    <a:pt x="27709" y="0"/>
                  </a:moveTo>
                  <a:lnTo>
                    <a:pt x="3225432" y="0"/>
                  </a:lnTo>
                  <a:cubicBezTo>
                    <a:pt x="3240736" y="0"/>
                    <a:pt x="3253141" y="12406"/>
                    <a:pt x="3253141" y="27709"/>
                  </a:cubicBezTo>
                  <a:lnTo>
                    <a:pt x="3253141" y="693371"/>
                  </a:lnTo>
                  <a:cubicBezTo>
                    <a:pt x="3253141" y="708674"/>
                    <a:pt x="3240736" y="721080"/>
                    <a:pt x="3225432" y="721080"/>
                  </a:cubicBezTo>
                  <a:lnTo>
                    <a:pt x="27709" y="721080"/>
                  </a:lnTo>
                  <a:cubicBezTo>
                    <a:pt x="12406" y="721080"/>
                    <a:pt x="0" y="708674"/>
                    <a:pt x="0" y="693371"/>
                  </a:cubicBezTo>
                  <a:lnTo>
                    <a:pt x="0" y="27709"/>
                  </a:lnTo>
                  <a:cubicBezTo>
                    <a:pt x="0" y="12406"/>
                    <a:pt x="12406" y="0"/>
                    <a:pt x="27709" y="0"/>
                  </a:cubicBezTo>
                  <a:close/>
                </a:path>
              </a:pathLst>
            </a:custGeom>
            <a:solidFill>
              <a:srgbClr val="FFFFFF"/>
            </a:solidFill>
            <a:ln w="28575" cap="rnd">
              <a:solidFill>
                <a:srgbClr val="000000"/>
              </a:solidFill>
              <a:prstDash val="solid"/>
              <a:round/>
            </a:ln>
          </p:spPr>
        </p:sp>
        <p:sp>
          <p:nvSpPr>
            <p:cNvPr name="TextBox 4" id="4"/>
            <p:cNvSpPr txBox="true"/>
            <p:nvPr/>
          </p:nvSpPr>
          <p:spPr>
            <a:xfrm>
              <a:off x="0" y="0"/>
              <a:ext cx="3253141" cy="721080"/>
            </a:xfrm>
            <a:prstGeom prst="rect">
              <a:avLst/>
            </a:prstGeom>
          </p:spPr>
          <p:txBody>
            <a:bodyPr anchor="ctr" rtlCol="false" tIns="50800" lIns="50800" bIns="50800" rIns="50800"/>
            <a:lstStyle/>
            <a:p>
              <a:pPr algn="ctr">
                <a:lnSpc>
                  <a:spcPts val="2851"/>
                </a:lnSpc>
              </a:pPr>
            </a:p>
          </p:txBody>
        </p:sp>
      </p:grpSp>
      <p:sp>
        <p:nvSpPr>
          <p:cNvPr name="TextBox 5" id="5"/>
          <p:cNvSpPr txBox="true"/>
          <p:nvPr/>
        </p:nvSpPr>
        <p:spPr>
          <a:xfrm rot="0">
            <a:off x="1385478" y="2933872"/>
            <a:ext cx="13686027" cy="3300917"/>
          </a:xfrm>
          <a:prstGeom prst="rect">
            <a:avLst/>
          </a:prstGeom>
        </p:spPr>
        <p:txBody>
          <a:bodyPr anchor="t" rtlCol="false" tIns="0" lIns="0" bIns="0" rIns="0">
            <a:spAutoFit/>
          </a:bodyPr>
          <a:lstStyle/>
          <a:p>
            <a:pPr algn="just" marL="679696" indent="-339848" lvl="1">
              <a:lnSpc>
                <a:spcPts val="4407"/>
              </a:lnSpc>
              <a:buFont typeface="Arial"/>
              <a:buChar char="•"/>
            </a:pPr>
            <a:r>
              <a:rPr lang="en-US" sz="3148">
                <a:solidFill>
                  <a:srgbClr val="000000"/>
                </a:solidFill>
                <a:latin typeface="TT Hoves"/>
                <a:ea typeface="TT Hoves"/>
                <a:cs typeface="TT Hoves"/>
                <a:sym typeface="TT Hoves"/>
              </a:rPr>
              <a:t>Which ad type (collection or discount) had the highest conversion rate?</a:t>
            </a:r>
          </a:p>
          <a:p>
            <a:pPr algn="just">
              <a:lnSpc>
                <a:spcPts val="4407"/>
              </a:lnSpc>
            </a:pPr>
          </a:p>
          <a:p>
            <a:pPr algn="just" marL="679696" indent="-339848" lvl="1">
              <a:lnSpc>
                <a:spcPts val="4407"/>
              </a:lnSpc>
              <a:buFont typeface="Arial"/>
              <a:buChar char="•"/>
            </a:pPr>
            <a:r>
              <a:rPr lang="en-US" sz="3148">
                <a:solidFill>
                  <a:srgbClr val="000000"/>
                </a:solidFill>
                <a:latin typeface="TT Hoves"/>
                <a:ea typeface="TT Hoves"/>
                <a:cs typeface="TT Hoves"/>
                <a:sym typeface="TT Hoves"/>
              </a:rPr>
              <a:t>Was there a difference in engagement between ad types?</a:t>
            </a:r>
          </a:p>
          <a:p>
            <a:pPr algn="just">
              <a:lnSpc>
                <a:spcPts val="4407"/>
              </a:lnSpc>
            </a:pPr>
            <a:r>
              <a:rPr lang="en-US" sz="3148">
                <a:solidFill>
                  <a:srgbClr val="000000"/>
                </a:solidFill>
                <a:latin typeface="TT Hoves"/>
                <a:ea typeface="TT Hoves"/>
                <a:cs typeface="TT Hoves"/>
                <a:sym typeface="TT Hoves"/>
              </a:rPr>
              <a:t>      </a:t>
            </a:r>
          </a:p>
          <a:p>
            <a:pPr algn="just">
              <a:lnSpc>
                <a:spcPts val="4407"/>
              </a:lnSpc>
            </a:pPr>
          </a:p>
          <a:p>
            <a:pPr algn="just">
              <a:lnSpc>
                <a:spcPts val="4407"/>
              </a:lnSpc>
            </a:pPr>
          </a:p>
        </p:txBody>
      </p:sp>
      <p:sp>
        <p:nvSpPr>
          <p:cNvPr name="Freeform 6" id="6"/>
          <p:cNvSpPr/>
          <p:nvPr/>
        </p:nvSpPr>
        <p:spPr>
          <a:xfrm flipH="false" flipV="false" rot="0">
            <a:off x="14404916" y="0"/>
            <a:ext cx="3883084" cy="3713199"/>
          </a:xfrm>
          <a:custGeom>
            <a:avLst/>
            <a:gdLst/>
            <a:ahLst/>
            <a:cxnLst/>
            <a:rect r="r" b="b" t="t" l="l"/>
            <a:pathLst>
              <a:path h="3713199" w="3883084">
                <a:moveTo>
                  <a:pt x="0" y="0"/>
                </a:moveTo>
                <a:lnTo>
                  <a:pt x="3883084" y="0"/>
                </a:lnTo>
                <a:lnTo>
                  <a:pt x="3883084" y="3713199"/>
                </a:lnTo>
                <a:lnTo>
                  <a:pt x="0" y="371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12504" y="5113667"/>
            <a:ext cx="16910864" cy="4302222"/>
            <a:chOff x="0" y="0"/>
            <a:chExt cx="4663016" cy="1186298"/>
          </a:xfrm>
        </p:grpSpPr>
        <p:sp>
          <p:nvSpPr>
            <p:cNvPr name="Freeform 8" id="8"/>
            <p:cNvSpPr/>
            <p:nvPr/>
          </p:nvSpPr>
          <p:spPr>
            <a:xfrm flipH="false" flipV="false" rot="0">
              <a:off x="0" y="0"/>
              <a:ext cx="4663016" cy="1186298"/>
            </a:xfrm>
            <a:custGeom>
              <a:avLst/>
              <a:gdLst/>
              <a:ahLst/>
              <a:cxnLst/>
              <a:rect r="r" b="b" t="t" l="l"/>
              <a:pathLst>
                <a:path h="1186298" w="4663016">
                  <a:moveTo>
                    <a:pt x="16939" y="0"/>
                  </a:moveTo>
                  <a:lnTo>
                    <a:pt x="4646077" y="0"/>
                  </a:lnTo>
                  <a:cubicBezTo>
                    <a:pt x="4650570" y="0"/>
                    <a:pt x="4654878" y="1785"/>
                    <a:pt x="4658055" y="4961"/>
                  </a:cubicBezTo>
                  <a:cubicBezTo>
                    <a:pt x="4661231" y="8138"/>
                    <a:pt x="4663016" y="12446"/>
                    <a:pt x="4663016" y="16939"/>
                  </a:cubicBezTo>
                  <a:lnTo>
                    <a:pt x="4663016" y="1169360"/>
                  </a:lnTo>
                  <a:cubicBezTo>
                    <a:pt x="4663016" y="1173852"/>
                    <a:pt x="4661231" y="1178160"/>
                    <a:pt x="4658055" y="1181337"/>
                  </a:cubicBezTo>
                  <a:cubicBezTo>
                    <a:pt x="4654878" y="1184514"/>
                    <a:pt x="4650570" y="1186298"/>
                    <a:pt x="4646077" y="1186298"/>
                  </a:cubicBezTo>
                  <a:lnTo>
                    <a:pt x="16939" y="1186298"/>
                  </a:lnTo>
                  <a:cubicBezTo>
                    <a:pt x="7584" y="1186298"/>
                    <a:pt x="0" y="1178715"/>
                    <a:pt x="0" y="1169360"/>
                  </a:cubicBezTo>
                  <a:lnTo>
                    <a:pt x="0" y="16939"/>
                  </a:lnTo>
                  <a:cubicBezTo>
                    <a:pt x="0" y="7584"/>
                    <a:pt x="7584" y="0"/>
                    <a:pt x="16939" y="0"/>
                  </a:cubicBezTo>
                  <a:close/>
                </a:path>
              </a:pathLst>
            </a:custGeom>
            <a:solidFill>
              <a:srgbClr val="FFFFFF"/>
            </a:solidFill>
            <a:ln w="38100" cap="rnd">
              <a:solidFill>
                <a:srgbClr val="243037"/>
              </a:solidFill>
              <a:prstDash val="solid"/>
              <a:round/>
            </a:ln>
          </p:spPr>
        </p:sp>
        <p:sp>
          <p:nvSpPr>
            <p:cNvPr name="TextBox 9" id="9"/>
            <p:cNvSpPr txBox="true"/>
            <p:nvPr/>
          </p:nvSpPr>
          <p:spPr>
            <a:xfrm>
              <a:off x="0" y="-38100"/>
              <a:ext cx="4663016" cy="122439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0" id="10"/>
          <p:cNvSpPr/>
          <p:nvPr/>
        </p:nvSpPr>
        <p:spPr>
          <a:xfrm flipH="false" flipV="false" rot="0">
            <a:off x="628799" y="5143500"/>
            <a:ext cx="4426311" cy="4175801"/>
          </a:xfrm>
          <a:custGeom>
            <a:avLst/>
            <a:gdLst/>
            <a:ahLst/>
            <a:cxnLst/>
            <a:rect r="r" b="b" t="t" l="l"/>
            <a:pathLst>
              <a:path h="4175801" w="4426311">
                <a:moveTo>
                  <a:pt x="0" y="0"/>
                </a:moveTo>
                <a:lnTo>
                  <a:pt x="4426311" y="0"/>
                </a:lnTo>
                <a:lnTo>
                  <a:pt x="4426311" y="4175801"/>
                </a:lnTo>
                <a:lnTo>
                  <a:pt x="0" y="4175801"/>
                </a:lnTo>
                <a:lnTo>
                  <a:pt x="0" y="0"/>
                </a:lnTo>
                <a:close/>
              </a:path>
            </a:pathLst>
          </a:custGeom>
          <a:blipFill>
            <a:blip r:embed="rId4"/>
            <a:stretch>
              <a:fillRect l="0" t="-5583" r="0" b="-1619"/>
            </a:stretch>
          </a:blipFill>
        </p:spPr>
      </p:sp>
      <p:sp>
        <p:nvSpPr>
          <p:cNvPr name="Freeform 11" id="11"/>
          <p:cNvSpPr/>
          <p:nvPr/>
        </p:nvSpPr>
        <p:spPr>
          <a:xfrm flipH="false" flipV="false" rot="0">
            <a:off x="5786291" y="5238495"/>
            <a:ext cx="5246276" cy="4019805"/>
          </a:xfrm>
          <a:custGeom>
            <a:avLst/>
            <a:gdLst/>
            <a:ahLst/>
            <a:cxnLst/>
            <a:rect r="r" b="b" t="t" l="l"/>
            <a:pathLst>
              <a:path h="4019805" w="5246276">
                <a:moveTo>
                  <a:pt x="0" y="0"/>
                </a:moveTo>
                <a:lnTo>
                  <a:pt x="5246276" y="0"/>
                </a:lnTo>
                <a:lnTo>
                  <a:pt x="5246276" y="4019805"/>
                </a:lnTo>
                <a:lnTo>
                  <a:pt x="0" y="4019805"/>
                </a:lnTo>
                <a:lnTo>
                  <a:pt x="0" y="0"/>
                </a:lnTo>
                <a:close/>
              </a:path>
            </a:pathLst>
          </a:custGeom>
          <a:blipFill>
            <a:blip r:embed="rId5"/>
            <a:stretch>
              <a:fillRect l="0" t="-11035" r="0" b="-7266"/>
            </a:stretch>
          </a:blipFill>
        </p:spPr>
      </p:sp>
      <p:sp>
        <p:nvSpPr>
          <p:cNvPr name="Freeform 12" id="12"/>
          <p:cNvSpPr/>
          <p:nvPr/>
        </p:nvSpPr>
        <p:spPr>
          <a:xfrm flipH="false" flipV="false" rot="0">
            <a:off x="11406847" y="5271500"/>
            <a:ext cx="5852453" cy="4016389"/>
          </a:xfrm>
          <a:custGeom>
            <a:avLst/>
            <a:gdLst/>
            <a:ahLst/>
            <a:cxnLst/>
            <a:rect r="r" b="b" t="t" l="l"/>
            <a:pathLst>
              <a:path h="4016389" w="5852453">
                <a:moveTo>
                  <a:pt x="0" y="0"/>
                </a:moveTo>
                <a:lnTo>
                  <a:pt x="5852453" y="0"/>
                </a:lnTo>
                <a:lnTo>
                  <a:pt x="5852453" y="4016389"/>
                </a:lnTo>
                <a:lnTo>
                  <a:pt x="0" y="4016389"/>
                </a:lnTo>
                <a:lnTo>
                  <a:pt x="0" y="0"/>
                </a:lnTo>
                <a:close/>
              </a:path>
            </a:pathLst>
          </a:custGeom>
          <a:blipFill>
            <a:blip r:embed="rId6"/>
            <a:stretch>
              <a:fillRect l="0" t="0" r="0" b="0"/>
            </a:stretch>
          </a:blipFill>
        </p:spPr>
      </p:sp>
      <p:sp>
        <p:nvSpPr>
          <p:cNvPr name="TextBox 13" id="13"/>
          <p:cNvSpPr txBox="true"/>
          <p:nvPr/>
        </p:nvSpPr>
        <p:spPr>
          <a:xfrm rot="0">
            <a:off x="1028700" y="2167818"/>
            <a:ext cx="6370585" cy="662610"/>
          </a:xfrm>
          <a:prstGeom prst="rect">
            <a:avLst/>
          </a:prstGeom>
        </p:spPr>
        <p:txBody>
          <a:bodyPr anchor="t" rtlCol="false" tIns="0" lIns="0" bIns="0" rIns="0">
            <a:spAutoFit/>
          </a:bodyPr>
          <a:lstStyle/>
          <a:p>
            <a:pPr algn="ctr">
              <a:lnSpc>
                <a:spcPts val="5478"/>
              </a:lnSpc>
              <a:spcBef>
                <a:spcPct val="0"/>
              </a:spcBef>
            </a:pPr>
            <a:r>
              <a:rPr lang="en-US" b="true" sz="3912">
                <a:solidFill>
                  <a:srgbClr val="6237CF"/>
                </a:solidFill>
                <a:latin typeface="TT Hoves Bold"/>
                <a:ea typeface="TT Hoves Bold"/>
                <a:cs typeface="TT Hoves Bold"/>
                <a:sym typeface="TT Hoves Bold"/>
              </a:rPr>
              <a:t>Ad Type Performance</a:t>
            </a:r>
          </a:p>
        </p:txBody>
      </p:sp>
      <p:sp>
        <p:nvSpPr>
          <p:cNvPr name="TextBox 14" id="14"/>
          <p:cNvSpPr txBox="true"/>
          <p:nvPr/>
        </p:nvSpPr>
        <p:spPr>
          <a:xfrm rot="0">
            <a:off x="628799" y="170377"/>
            <a:ext cx="9430052"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Questions!</a:t>
            </a:r>
          </a:p>
        </p:txBody>
      </p:sp>
      <p:sp>
        <p:nvSpPr>
          <p:cNvPr name="TextBox 15" id="15"/>
          <p:cNvSpPr txBox="true"/>
          <p:nvPr/>
        </p:nvSpPr>
        <p:spPr>
          <a:xfrm rot="0">
            <a:off x="1207210" y="9453989"/>
            <a:ext cx="3847899" cy="456780"/>
          </a:xfrm>
          <a:prstGeom prst="rect">
            <a:avLst/>
          </a:prstGeom>
        </p:spPr>
        <p:txBody>
          <a:bodyPr anchor="t" rtlCol="false" tIns="0" lIns="0" bIns="0" rIns="0">
            <a:spAutoFit/>
          </a:bodyPr>
          <a:lstStyle/>
          <a:p>
            <a:pPr algn="ctr">
              <a:lnSpc>
                <a:spcPts val="3702"/>
              </a:lnSpc>
            </a:pPr>
            <a:r>
              <a:rPr lang="en-US" sz="2644" b="true">
                <a:solidFill>
                  <a:srgbClr val="542BBB"/>
                </a:solidFill>
                <a:latin typeface="TT Hoves Bold"/>
                <a:ea typeface="TT Hoves Bold"/>
                <a:cs typeface="TT Hoves Bold"/>
                <a:sym typeface="TT Hoves Bold"/>
              </a:rPr>
              <a:t>CTR</a:t>
            </a:r>
          </a:p>
        </p:txBody>
      </p:sp>
      <p:sp>
        <p:nvSpPr>
          <p:cNvPr name="TextBox 16" id="16"/>
          <p:cNvSpPr txBox="true"/>
          <p:nvPr/>
        </p:nvSpPr>
        <p:spPr>
          <a:xfrm rot="0">
            <a:off x="13281931" y="9482651"/>
            <a:ext cx="2913013"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542BBB"/>
                </a:solidFill>
                <a:latin typeface="TT Hoves Bold"/>
                <a:ea typeface="TT Hoves Bold"/>
                <a:cs typeface="TT Hoves Bold"/>
                <a:sym typeface="TT Hoves Bold"/>
              </a:rPr>
              <a:t>Engagement Rate</a:t>
            </a:r>
          </a:p>
        </p:txBody>
      </p:sp>
      <p:sp>
        <p:nvSpPr>
          <p:cNvPr name="TextBox 17" id="17"/>
          <p:cNvSpPr txBox="true"/>
          <p:nvPr/>
        </p:nvSpPr>
        <p:spPr>
          <a:xfrm rot="0">
            <a:off x="6455131" y="9453989"/>
            <a:ext cx="5377738"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542BBB"/>
                </a:solidFill>
                <a:latin typeface="TT Hoves Bold"/>
                <a:ea typeface="TT Hoves Bold"/>
                <a:cs typeface="TT Hoves Bold"/>
                <a:sym typeface="TT Hoves Bold"/>
              </a:rPr>
              <a:t>Conversion Rate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1860078" y="1643160"/>
            <a:ext cx="15399222" cy="7958853"/>
            <a:chOff x="0" y="0"/>
            <a:chExt cx="3861686" cy="1995853"/>
          </a:xfrm>
        </p:grpSpPr>
        <p:sp>
          <p:nvSpPr>
            <p:cNvPr name="Freeform 3" id="3"/>
            <p:cNvSpPr/>
            <p:nvPr/>
          </p:nvSpPr>
          <p:spPr>
            <a:xfrm flipH="false" flipV="false" rot="0">
              <a:off x="0" y="0"/>
              <a:ext cx="3861686" cy="1995854"/>
            </a:xfrm>
            <a:custGeom>
              <a:avLst/>
              <a:gdLst/>
              <a:ahLst/>
              <a:cxnLst/>
              <a:rect r="r" b="b" t="t" l="l"/>
              <a:pathLst>
                <a:path h="1995854" w="3861686">
                  <a:moveTo>
                    <a:pt x="25640" y="0"/>
                  </a:moveTo>
                  <a:lnTo>
                    <a:pt x="3836045" y="0"/>
                  </a:lnTo>
                  <a:cubicBezTo>
                    <a:pt x="3842846" y="0"/>
                    <a:pt x="3849367" y="2701"/>
                    <a:pt x="3854176" y="7510"/>
                  </a:cubicBezTo>
                  <a:cubicBezTo>
                    <a:pt x="3858984" y="12318"/>
                    <a:pt x="3861686" y="18840"/>
                    <a:pt x="3861686" y="25640"/>
                  </a:cubicBezTo>
                  <a:lnTo>
                    <a:pt x="3861686" y="1970213"/>
                  </a:lnTo>
                  <a:cubicBezTo>
                    <a:pt x="3861686" y="1984374"/>
                    <a:pt x="3850206" y="1995854"/>
                    <a:pt x="3836045" y="1995854"/>
                  </a:cubicBezTo>
                  <a:lnTo>
                    <a:pt x="25640" y="1995854"/>
                  </a:lnTo>
                  <a:cubicBezTo>
                    <a:pt x="11479" y="1995854"/>
                    <a:pt x="0" y="1984374"/>
                    <a:pt x="0" y="1970213"/>
                  </a:cubicBezTo>
                  <a:lnTo>
                    <a:pt x="0" y="25640"/>
                  </a:lnTo>
                  <a:cubicBezTo>
                    <a:pt x="0" y="11479"/>
                    <a:pt x="11479" y="0"/>
                    <a:pt x="25640" y="0"/>
                  </a:cubicBezTo>
                  <a:close/>
                </a:path>
              </a:pathLst>
            </a:custGeom>
            <a:solidFill>
              <a:srgbClr val="F1DACC"/>
            </a:solidFill>
            <a:ln w="38100" cap="rnd">
              <a:solidFill>
                <a:srgbClr val="243037"/>
              </a:solidFill>
              <a:prstDash val="solid"/>
              <a:round/>
            </a:ln>
          </p:spPr>
        </p:sp>
        <p:sp>
          <p:nvSpPr>
            <p:cNvPr name="TextBox 4" id="4"/>
            <p:cNvSpPr txBox="true"/>
            <p:nvPr/>
          </p:nvSpPr>
          <p:spPr>
            <a:xfrm>
              <a:off x="0" y="-38100"/>
              <a:ext cx="3861686" cy="203395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445468">
            <a:off x="-794631" y="-414240"/>
            <a:ext cx="5309419" cy="4114800"/>
          </a:xfrm>
          <a:custGeom>
            <a:avLst/>
            <a:gdLst/>
            <a:ahLst/>
            <a:cxnLst/>
            <a:rect r="r" b="b" t="t" l="l"/>
            <a:pathLst>
              <a:path h="4114800" w="5309419">
                <a:moveTo>
                  <a:pt x="0" y="0"/>
                </a:moveTo>
                <a:lnTo>
                  <a:pt x="5309419" y="0"/>
                </a:lnTo>
                <a:lnTo>
                  <a:pt x="53094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67984">
            <a:off x="15988844" y="5023188"/>
            <a:ext cx="5453480" cy="3585663"/>
          </a:xfrm>
          <a:custGeom>
            <a:avLst/>
            <a:gdLst/>
            <a:ahLst/>
            <a:cxnLst/>
            <a:rect r="r" b="b" t="t" l="l"/>
            <a:pathLst>
              <a:path h="3585663" w="5453480">
                <a:moveTo>
                  <a:pt x="5453480" y="0"/>
                </a:moveTo>
                <a:lnTo>
                  <a:pt x="0" y="0"/>
                </a:lnTo>
                <a:lnTo>
                  <a:pt x="0" y="3585663"/>
                </a:lnTo>
                <a:lnTo>
                  <a:pt x="5453480" y="3585663"/>
                </a:lnTo>
                <a:lnTo>
                  <a:pt x="5453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12455" y="3300546"/>
            <a:ext cx="13415401" cy="6442582"/>
          </a:xfrm>
          <a:prstGeom prst="rect">
            <a:avLst/>
          </a:prstGeom>
        </p:spPr>
        <p:txBody>
          <a:bodyPr anchor="t" rtlCol="false" tIns="0" lIns="0" bIns="0" rIns="0">
            <a:spAutoFit/>
          </a:bodyPr>
          <a:lstStyle/>
          <a:p>
            <a:pPr algn="ctr">
              <a:lnSpc>
                <a:spcPts val="4718"/>
              </a:lnSpc>
            </a:pPr>
            <a:r>
              <a:rPr lang="en-US" sz="3370">
                <a:solidFill>
                  <a:srgbClr val="243037"/>
                </a:solidFill>
                <a:latin typeface="TT Hoves"/>
                <a:ea typeface="TT Hoves"/>
                <a:cs typeface="TT Hoves"/>
                <a:sym typeface="TT Hoves"/>
              </a:rPr>
              <a:t>"While Collection ads attract the most clicks </a:t>
            </a:r>
            <a:r>
              <a:rPr lang="en-US" sz="3370" b="true">
                <a:solidFill>
                  <a:srgbClr val="243037"/>
                </a:solidFill>
                <a:latin typeface="TT Hoves Bold"/>
                <a:ea typeface="TT Hoves Bold"/>
                <a:cs typeface="TT Hoves Bold"/>
                <a:sym typeface="TT Hoves Bold"/>
              </a:rPr>
              <a:t>(highest CTR)</a:t>
            </a:r>
            <a:r>
              <a:rPr lang="en-US" sz="3370">
                <a:solidFill>
                  <a:srgbClr val="243037"/>
                </a:solidFill>
                <a:latin typeface="TT Hoves"/>
                <a:ea typeface="TT Hoves"/>
                <a:cs typeface="TT Hoves"/>
                <a:sym typeface="TT Hoves"/>
              </a:rPr>
              <a:t>, customers are ultimately more likely to convert after seeing Discount ads. This is reflected in the higher conversion rate for Discount ads compared to Collection ads. </a:t>
            </a:r>
          </a:p>
          <a:p>
            <a:pPr algn="ctr">
              <a:lnSpc>
                <a:spcPts val="4718"/>
              </a:lnSpc>
            </a:pPr>
            <a:r>
              <a:rPr lang="en-US" sz="3370">
                <a:solidFill>
                  <a:srgbClr val="243037"/>
                </a:solidFill>
                <a:latin typeface="TT Hoves"/>
                <a:ea typeface="TT Hoves"/>
                <a:cs typeface="TT Hoves"/>
                <a:sym typeface="TT Hoves"/>
              </a:rPr>
              <a:t>Additionally, engagement rates are significantly higher for Discount ads, indicating a stronger interest and responsiveness from the audience. This suggests that while Collection ads pique interest, Discount ads are more effective in driving actual purchases. Therefore, optimizing our strategy to prioritize and amplify Discount ads could lead to a greater return on investment."</a:t>
            </a:r>
          </a:p>
          <a:p>
            <a:pPr algn="ctr">
              <a:lnSpc>
                <a:spcPts val="4325"/>
              </a:lnSpc>
            </a:pPr>
          </a:p>
        </p:txBody>
      </p:sp>
      <p:sp>
        <p:nvSpPr>
          <p:cNvPr name="TextBox 8" id="8"/>
          <p:cNvSpPr txBox="true"/>
          <p:nvPr/>
        </p:nvSpPr>
        <p:spPr>
          <a:xfrm rot="0">
            <a:off x="4143048" y="1643160"/>
            <a:ext cx="10756464" cy="1543050"/>
          </a:xfrm>
          <a:prstGeom prst="rect">
            <a:avLst/>
          </a:prstGeom>
        </p:spPr>
        <p:txBody>
          <a:bodyPr anchor="t" rtlCol="false" tIns="0" lIns="0" bIns="0" rIns="0">
            <a:spAutoFit/>
          </a:bodyPr>
          <a:lstStyle/>
          <a:p>
            <a:pPr algn="ctr">
              <a:lnSpc>
                <a:spcPts val="12176"/>
              </a:lnSpc>
            </a:pPr>
            <a:r>
              <a:rPr lang="en-US" sz="10147" b="true">
                <a:solidFill>
                  <a:srgbClr val="E3613D"/>
                </a:solidFill>
                <a:latin typeface="Cy Grotesk Key Bold"/>
                <a:ea typeface="Cy Grotesk Key Bold"/>
                <a:cs typeface="Cy Grotesk Key Bold"/>
                <a:sym typeface="Cy Grotesk Key Bold"/>
              </a:rPr>
              <a:t>Insights!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2951" y="1164507"/>
            <a:ext cx="4562876" cy="8093793"/>
          </a:xfrm>
          <a:custGeom>
            <a:avLst/>
            <a:gdLst/>
            <a:ahLst/>
            <a:cxnLst/>
            <a:rect r="r" b="b" t="t" l="l"/>
            <a:pathLst>
              <a:path h="8093793" w="4562876">
                <a:moveTo>
                  <a:pt x="0" y="0"/>
                </a:moveTo>
                <a:lnTo>
                  <a:pt x="4562876" y="0"/>
                </a:lnTo>
                <a:lnTo>
                  <a:pt x="4562876" y="8093793"/>
                </a:lnTo>
                <a:lnTo>
                  <a:pt x="0" y="80937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7067666" y="4228305"/>
            <a:ext cx="7422452" cy="4049449"/>
            <a:chOff x="0" y="0"/>
            <a:chExt cx="1866199" cy="1018138"/>
          </a:xfrm>
        </p:grpSpPr>
        <p:sp>
          <p:nvSpPr>
            <p:cNvPr name="Freeform 5" id="5"/>
            <p:cNvSpPr/>
            <p:nvPr/>
          </p:nvSpPr>
          <p:spPr>
            <a:xfrm flipH="false" flipV="false" rot="0">
              <a:off x="0" y="0"/>
              <a:ext cx="1866199" cy="1018138"/>
            </a:xfrm>
            <a:custGeom>
              <a:avLst/>
              <a:gdLst/>
              <a:ahLst/>
              <a:cxnLst/>
              <a:rect r="r" b="b" t="t" l="l"/>
              <a:pathLst>
                <a:path h="1018138" w="1866199">
                  <a:moveTo>
                    <a:pt x="53195" y="0"/>
                  </a:moveTo>
                  <a:lnTo>
                    <a:pt x="1813004" y="0"/>
                  </a:lnTo>
                  <a:cubicBezTo>
                    <a:pt x="1842383" y="0"/>
                    <a:pt x="1866199" y="23816"/>
                    <a:pt x="1866199" y="53195"/>
                  </a:cubicBezTo>
                  <a:lnTo>
                    <a:pt x="1866199" y="964943"/>
                  </a:lnTo>
                  <a:cubicBezTo>
                    <a:pt x="1866199" y="994322"/>
                    <a:pt x="1842383" y="1018138"/>
                    <a:pt x="1813004" y="1018138"/>
                  </a:cubicBezTo>
                  <a:lnTo>
                    <a:pt x="53195" y="1018138"/>
                  </a:lnTo>
                  <a:cubicBezTo>
                    <a:pt x="23816" y="1018138"/>
                    <a:pt x="0" y="994322"/>
                    <a:pt x="0" y="964943"/>
                  </a:cubicBezTo>
                  <a:lnTo>
                    <a:pt x="0" y="53195"/>
                  </a:lnTo>
                  <a:cubicBezTo>
                    <a:pt x="0" y="23816"/>
                    <a:pt x="23816" y="0"/>
                    <a:pt x="53195" y="0"/>
                  </a:cubicBezTo>
                  <a:close/>
                </a:path>
              </a:pathLst>
            </a:custGeom>
            <a:solidFill>
              <a:srgbClr val="FFFFFF"/>
            </a:solidFill>
            <a:ln w="28575" cap="rnd">
              <a:solidFill>
                <a:srgbClr val="000000"/>
              </a:solidFill>
              <a:prstDash val="solid"/>
              <a:round/>
            </a:ln>
          </p:spPr>
        </p:sp>
        <p:sp>
          <p:nvSpPr>
            <p:cNvPr name="TextBox 6" id="6"/>
            <p:cNvSpPr txBox="true"/>
            <p:nvPr/>
          </p:nvSpPr>
          <p:spPr>
            <a:xfrm>
              <a:off x="0" y="0"/>
              <a:ext cx="1866199" cy="1018138"/>
            </a:xfrm>
            <a:prstGeom prst="rect">
              <a:avLst/>
            </a:prstGeom>
          </p:spPr>
          <p:txBody>
            <a:bodyPr anchor="ctr" rtlCol="false" tIns="50800" lIns="50800" bIns="50800" rIns="50800"/>
            <a:lstStyle/>
            <a:p>
              <a:pPr algn="ctr">
                <a:lnSpc>
                  <a:spcPts val="2851"/>
                </a:lnSpc>
              </a:pPr>
            </a:p>
          </p:txBody>
        </p:sp>
      </p:grpSp>
      <p:sp>
        <p:nvSpPr>
          <p:cNvPr name="TextBox 7" id="7"/>
          <p:cNvSpPr txBox="true"/>
          <p:nvPr/>
        </p:nvSpPr>
        <p:spPr>
          <a:xfrm rot="0">
            <a:off x="8014337" y="2022609"/>
            <a:ext cx="6752453"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Agenda</a:t>
            </a:r>
          </a:p>
        </p:txBody>
      </p:sp>
      <p:sp>
        <p:nvSpPr>
          <p:cNvPr name="Freeform 8" id="8"/>
          <p:cNvSpPr/>
          <p:nvPr/>
        </p:nvSpPr>
        <p:spPr>
          <a:xfrm flipH="false" flipV="false" rot="-546016">
            <a:off x="14717937" y="4450456"/>
            <a:ext cx="3057772" cy="3124161"/>
          </a:xfrm>
          <a:custGeom>
            <a:avLst/>
            <a:gdLst/>
            <a:ahLst/>
            <a:cxnLst/>
            <a:rect r="r" b="b" t="t" l="l"/>
            <a:pathLst>
              <a:path h="3124161" w="3057772">
                <a:moveTo>
                  <a:pt x="0" y="0"/>
                </a:moveTo>
                <a:lnTo>
                  <a:pt x="3057772" y="0"/>
                </a:lnTo>
                <a:lnTo>
                  <a:pt x="3057772" y="3124161"/>
                </a:lnTo>
                <a:lnTo>
                  <a:pt x="0" y="31241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831698" y="4839647"/>
            <a:ext cx="361060" cy="361060"/>
          </a:xfrm>
          <a:custGeom>
            <a:avLst/>
            <a:gdLst/>
            <a:ahLst/>
            <a:cxnLst/>
            <a:rect r="r" b="b" t="t" l="l"/>
            <a:pathLst>
              <a:path h="361060" w="361060">
                <a:moveTo>
                  <a:pt x="0" y="0"/>
                </a:moveTo>
                <a:lnTo>
                  <a:pt x="361060" y="0"/>
                </a:lnTo>
                <a:lnTo>
                  <a:pt x="361060" y="361060"/>
                </a:lnTo>
                <a:lnTo>
                  <a:pt x="0" y="361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7831698" y="6989442"/>
            <a:ext cx="361060" cy="361060"/>
          </a:xfrm>
          <a:custGeom>
            <a:avLst/>
            <a:gdLst/>
            <a:ahLst/>
            <a:cxnLst/>
            <a:rect r="r" b="b" t="t" l="l"/>
            <a:pathLst>
              <a:path h="361060" w="361060">
                <a:moveTo>
                  <a:pt x="0" y="0"/>
                </a:moveTo>
                <a:lnTo>
                  <a:pt x="361060" y="0"/>
                </a:lnTo>
                <a:lnTo>
                  <a:pt x="361060" y="361060"/>
                </a:lnTo>
                <a:lnTo>
                  <a:pt x="0" y="361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831698" y="5503477"/>
            <a:ext cx="361060" cy="361060"/>
          </a:xfrm>
          <a:custGeom>
            <a:avLst/>
            <a:gdLst/>
            <a:ahLst/>
            <a:cxnLst/>
            <a:rect r="r" b="b" t="t" l="l"/>
            <a:pathLst>
              <a:path h="361060" w="361060">
                <a:moveTo>
                  <a:pt x="0" y="0"/>
                </a:moveTo>
                <a:lnTo>
                  <a:pt x="361060" y="0"/>
                </a:lnTo>
                <a:lnTo>
                  <a:pt x="361060" y="361060"/>
                </a:lnTo>
                <a:lnTo>
                  <a:pt x="0" y="361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8404563" y="6096112"/>
            <a:ext cx="7037395" cy="517978"/>
          </a:xfrm>
          <a:prstGeom prst="rect">
            <a:avLst/>
          </a:prstGeom>
        </p:spPr>
        <p:txBody>
          <a:bodyPr anchor="t" rtlCol="false" tIns="0" lIns="0" bIns="0" rIns="0">
            <a:spAutoFit/>
          </a:bodyPr>
          <a:lstStyle/>
          <a:p>
            <a:pPr algn="l">
              <a:lnSpc>
                <a:spcPts val="4358"/>
              </a:lnSpc>
            </a:pPr>
            <a:r>
              <a:rPr lang="en-US" sz="3113">
                <a:solidFill>
                  <a:srgbClr val="000000"/>
                </a:solidFill>
                <a:latin typeface="TT Hoves"/>
                <a:ea typeface="TT Hoves"/>
                <a:cs typeface="TT Hoves"/>
                <a:sym typeface="TT Hoves"/>
              </a:rPr>
              <a:t>Questions We need To Answer!</a:t>
            </a:r>
          </a:p>
        </p:txBody>
      </p:sp>
      <p:sp>
        <p:nvSpPr>
          <p:cNvPr name="TextBox 13" id="13"/>
          <p:cNvSpPr txBox="true"/>
          <p:nvPr/>
        </p:nvSpPr>
        <p:spPr>
          <a:xfrm rot="0">
            <a:off x="8404563" y="5346559"/>
            <a:ext cx="2359128" cy="517978"/>
          </a:xfrm>
          <a:prstGeom prst="rect">
            <a:avLst/>
          </a:prstGeom>
        </p:spPr>
        <p:txBody>
          <a:bodyPr anchor="t" rtlCol="false" tIns="0" lIns="0" bIns="0" rIns="0">
            <a:spAutoFit/>
          </a:bodyPr>
          <a:lstStyle/>
          <a:p>
            <a:pPr algn="l">
              <a:lnSpc>
                <a:spcPts val="4358"/>
              </a:lnSpc>
            </a:pPr>
            <a:r>
              <a:rPr lang="en-US" sz="3113">
                <a:solidFill>
                  <a:srgbClr val="000000"/>
                </a:solidFill>
                <a:latin typeface="TT Hoves"/>
                <a:ea typeface="TT Hoves"/>
                <a:cs typeface="TT Hoves"/>
                <a:sym typeface="TT Hoves"/>
              </a:rPr>
              <a:t>Objectives</a:t>
            </a:r>
          </a:p>
        </p:txBody>
      </p:sp>
      <p:sp>
        <p:nvSpPr>
          <p:cNvPr name="Freeform 14" id="14"/>
          <p:cNvSpPr/>
          <p:nvPr/>
        </p:nvSpPr>
        <p:spPr>
          <a:xfrm flipH="false" flipV="false" rot="0">
            <a:off x="7831698" y="6253030"/>
            <a:ext cx="361060" cy="361060"/>
          </a:xfrm>
          <a:custGeom>
            <a:avLst/>
            <a:gdLst/>
            <a:ahLst/>
            <a:cxnLst/>
            <a:rect r="r" b="b" t="t" l="l"/>
            <a:pathLst>
              <a:path h="361060" w="361060">
                <a:moveTo>
                  <a:pt x="0" y="0"/>
                </a:moveTo>
                <a:lnTo>
                  <a:pt x="361060" y="0"/>
                </a:lnTo>
                <a:lnTo>
                  <a:pt x="361060" y="361060"/>
                </a:lnTo>
                <a:lnTo>
                  <a:pt x="0" y="3610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8404563" y="4682729"/>
            <a:ext cx="4026369" cy="517978"/>
          </a:xfrm>
          <a:prstGeom prst="rect">
            <a:avLst/>
          </a:prstGeom>
        </p:spPr>
        <p:txBody>
          <a:bodyPr anchor="t" rtlCol="false" tIns="0" lIns="0" bIns="0" rIns="0">
            <a:spAutoFit/>
          </a:bodyPr>
          <a:lstStyle/>
          <a:p>
            <a:pPr algn="l">
              <a:lnSpc>
                <a:spcPts val="4358"/>
              </a:lnSpc>
            </a:pPr>
            <a:r>
              <a:rPr lang="en-US" sz="3113">
                <a:solidFill>
                  <a:srgbClr val="000000"/>
                </a:solidFill>
                <a:latin typeface="TT Hoves"/>
                <a:ea typeface="TT Hoves"/>
                <a:cs typeface="TT Hoves"/>
                <a:sym typeface="TT Hoves"/>
              </a:rPr>
              <a:t>Intro about dataset</a:t>
            </a:r>
          </a:p>
        </p:txBody>
      </p:sp>
      <p:sp>
        <p:nvSpPr>
          <p:cNvPr name="TextBox 16" id="16"/>
          <p:cNvSpPr txBox="true"/>
          <p:nvPr/>
        </p:nvSpPr>
        <p:spPr>
          <a:xfrm rot="0">
            <a:off x="8404563" y="6887170"/>
            <a:ext cx="7037395" cy="517978"/>
          </a:xfrm>
          <a:prstGeom prst="rect">
            <a:avLst/>
          </a:prstGeom>
        </p:spPr>
        <p:txBody>
          <a:bodyPr anchor="t" rtlCol="false" tIns="0" lIns="0" bIns="0" rIns="0">
            <a:spAutoFit/>
          </a:bodyPr>
          <a:lstStyle/>
          <a:p>
            <a:pPr algn="l">
              <a:lnSpc>
                <a:spcPts val="4358"/>
              </a:lnSpc>
            </a:pPr>
            <a:r>
              <a:rPr lang="en-US" sz="3113">
                <a:solidFill>
                  <a:srgbClr val="000000"/>
                </a:solidFill>
                <a:latin typeface="TT Hoves"/>
                <a:ea typeface="TT Hoves"/>
                <a:cs typeface="TT Hoves"/>
                <a:sym typeface="TT Hoves"/>
              </a:rPr>
              <a:t>Insights!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860078" y="1028700"/>
            <a:ext cx="14567843" cy="8382287"/>
            <a:chOff x="0" y="0"/>
            <a:chExt cx="3653200" cy="2102039"/>
          </a:xfrm>
        </p:grpSpPr>
        <p:sp>
          <p:nvSpPr>
            <p:cNvPr name="Freeform 4" id="4"/>
            <p:cNvSpPr/>
            <p:nvPr/>
          </p:nvSpPr>
          <p:spPr>
            <a:xfrm flipH="false" flipV="false" rot="0">
              <a:off x="0" y="0"/>
              <a:ext cx="3653199" cy="2102039"/>
            </a:xfrm>
            <a:custGeom>
              <a:avLst/>
              <a:gdLst/>
              <a:ahLst/>
              <a:cxnLst/>
              <a:rect r="r" b="b" t="t" l="l"/>
              <a:pathLst>
                <a:path h="2102039" w="3653199">
                  <a:moveTo>
                    <a:pt x="27103" y="0"/>
                  </a:moveTo>
                  <a:lnTo>
                    <a:pt x="3626096" y="0"/>
                  </a:lnTo>
                  <a:cubicBezTo>
                    <a:pt x="3633284" y="0"/>
                    <a:pt x="3640178" y="2856"/>
                    <a:pt x="3645261" y="7938"/>
                  </a:cubicBezTo>
                  <a:cubicBezTo>
                    <a:pt x="3650344" y="13021"/>
                    <a:pt x="3653199" y="19915"/>
                    <a:pt x="3653199" y="27103"/>
                  </a:cubicBezTo>
                  <a:lnTo>
                    <a:pt x="3653199" y="2074935"/>
                  </a:lnTo>
                  <a:cubicBezTo>
                    <a:pt x="3653199" y="2082123"/>
                    <a:pt x="3650344" y="2089017"/>
                    <a:pt x="3645261" y="2094100"/>
                  </a:cubicBezTo>
                  <a:cubicBezTo>
                    <a:pt x="3640178" y="2099183"/>
                    <a:pt x="3633284" y="2102039"/>
                    <a:pt x="3626096" y="2102039"/>
                  </a:cubicBezTo>
                  <a:lnTo>
                    <a:pt x="27103" y="2102039"/>
                  </a:lnTo>
                  <a:cubicBezTo>
                    <a:pt x="19915" y="2102039"/>
                    <a:pt x="13021" y="2099183"/>
                    <a:pt x="7938" y="2094100"/>
                  </a:cubicBezTo>
                  <a:cubicBezTo>
                    <a:pt x="2856" y="2089017"/>
                    <a:pt x="0" y="2082123"/>
                    <a:pt x="0" y="2074935"/>
                  </a:cubicBezTo>
                  <a:lnTo>
                    <a:pt x="0" y="27103"/>
                  </a:lnTo>
                  <a:cubicBezTo>
                    <a:pt x="0" y="19915"/>
                    <a:pt x="2856" y="13021"/>
                    <a:pt x="7938" y="7938"/>
                  </a:cubicBezTo>
                  <a:cubicBezTo>
                    <a:pt x="13021" y="2856"/>
                    <a:pt x="19915" y="0"/>
                    <a:pt x="27103" y="0"/>
                  </a:cubicBezTo>
                  <a:close/>
                </a:path>
              </a:pathLst>
            </a:custGeom>
            <a:solidFill>
              <a:srgbClr val="F1DACC"/>
            </a:solidFill>
            <a:ln w="38100" cap="rnd">
              <a:solidFill>
                <a:srgbClr val="243037"/>
              </a:solidFill>
              <a:prstDash val="solid"/>
              <a:round/>
            </a:ln>
          </p:spPr>
        </p:sp>
        <p:sp>
          <p:nvSpPr>
            <p:cNvPr name="TextBox 5" id="5"/>
            <p:cNvSpPr txBox="true"/>
            <p:nvPr/>
          </p:nvSpPr>
          <p:spPr>
            <a:xfrm>
              <a:off x="0" y="-38100"/>
              <a:ext cx="3653200" cy="214013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445468">
            <a:off x="-794631" y="-414240"/>
            <a:ext cx="5309419" cy="4114800"/>
          </a:xfrm>
          <a:custGeom>
            <a:avLst/>
            <a:gdLst/>
            <a:ahLst/>
            <a:cxnLst/>
            <a:rect r="r" b="b" t="t" l="l"/>
            <a:pathLst>
              <a:path h="4114800" w="5309419">
                <a:moveTo>
                  <a:pt x="0" y="0"/>
                </a:moveTo>
                <a:lnTo>
                  <a:pt x="5309419" y="0"/>
                </a:lnTo>
                <a:lnTo>
                  <a:pt x="530941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167984">
            <a:off x="15561260" y="4157398"/>
            <a:ext cx="5453480" cy="3585663"/>
          </a:xfrm>
          <a:custGeom>
            <a:avLst/>
            <a:gdLst/>
            <a:ahLst/>
            <a:cxnLst/>
            <a:rect r="r" b="b" t="t" l="l"/>
            <a:pathLst>
              <a:path h="3585663" w="5453480">
                <a:moveTo>
                  <a:pt x="5453480" y="0"/>
                </a:moveTo>
                <a:lnTo>
                  <a:pt x="0" y="0"/>
                </a:lnTo>
                <a:lnTo>
                  <a:pt x="0" y="3585663"/>
                </a:lnTo>
                <a:lnTo>
                  <a:pt x="5453480" y="3585663"/>
                </a:lnTo>
                <a:lnTo>
                  <a:pt x="545348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080593" y="3129060"/>
            <a:ext cx="13415401" cy="6862952"/>
          </a:xfrm>
          <a:prstGeom prst="rect">
            <a:avLst/>
          </a:prstGeom>
        </p:spPr>
        <p:txBody>
          <a:bodyPr anchor="t" rtlCol="false" tIns="0" lIns="0" bIns="0" rIns="0">
            <a:spAutoFit/>
          </a:bodyPr>
          <a:lstStyle/>
          <a:p>
            <a:pPr algn="ctr">
              <a:lnSpc>
                <a:spcPts val="4578"/>
              </a:lnSpc>
            </a:pPr>
            <a:r>
              <a:rPr lang="en-US" sz="3270">
                <a:solidFill>
                  <a:srgbClr val="000000"/>
                </a:solidFill>
                <a:latin typeface="TT Hoves"/>
                <a:ea typeface="TT Hoves"/>
                <a:cs typeface="TT Hoves"/>
                <a:sym typeface="TT Hoves"/>
              </a:rPr>
              <a:t>The Company conducted three </a:t>
            </a:r>
            <a:r>
              <a:rPr lang="en-US" sz="3270" b="true">
                <a:solidFill>
                  <a:srgbClr val="000000"/>
                </a:solidFill>
                <a:latin typeface="TT Hoves Bold"/>
                <a:ea typeface="TT Hoves Bold"/>
                <a:cs typeface="TT Hoves Bold"/>
                <a:sym typeface="TT Hoves Bold"/>
              </a:rPr>
              <a:t>marketing campaigns </a:t>
            </a:r>
            <a:r>
              <a:rPr lang="en-US" sz="3270">
                <a:solidFill>
                  <a:srgbClr val="000000"/>
                </a:solidFill>
                <a:latin typeface="TT Hoves"/>
                <a:ea typeface="TT Hoves"/>
                <a:cs typeface="TT Hoves"/>
                <a:sym typeface="TT Hoves"/>
              </a:rPr>
              <a:t>(Fall, Summer, and Spring) across </a:t>
            </a:r>
            <a:r>
              <a:rPr lang="en-US" sz="3270" b="true">
                <a:solidFill>
                  <a:srgbClr val="000000"/>
                </a:solidFill>
                <a:latin typeface="TT Hoves Bold"/>
                <a:ea typeface="TT Hoves Bold"/>
                <a:cs typeface="TT Hoves Bold"/>
                <a:sym typeface="TT Hoves Bold"/>
              </a:rPr>
              <a:t>three platforms</a:t>
            </a:r>
            <a:r>
              <a:rPr lang="en-US" sz="3270">
                <a:solidFill>
                  <a:srgbClr val="000000"/>
                </a:solidFill>
                <a:latin typeface="TT Hoves"/>
                <a:ea typeface="TT Hoves"/>
                <a:cs typeface="TT Hoves"/>
                <a:sym typeface="TT Hoves"/>
              </a:rPr>
              <a:t> (Facebook, Instagram, and Pinterest) </a:t>
            </a:r>
            <a:r>
              <a:rPr lang="en-US" sz="3270" b="true">
                <a:solidFill>
                  <a:srgbClr val="000000"/>
                </a:solidFill>
                <a:latin typeface="TT Hoves Bold"/>
                <a:ea typeface="TT Hoves Bold"/>
                <a:cs typeface="TT Hoves Bold"/>
                <a:sym typeface="TT Hoves Bold"/>
              </a:rPr>
              <a:t>in three cities</a:t>
            </a:r>
            <a:r>
              <a:rPr lang="en-US" sz="3270">
                <a:solidFill>
                  <a:srgbClr val="000000"/>
                </a:solidFill>
                <a:latin typeface="TT Hoves"/>
                <a:ea typeface="TT Hoves"/>
                <a:cs typeface="TT Hoves"/>
                <a:sym typeface="TT Hoves"/>
              </a:rPr>
              <a:t> (Birmingham, London, and Manchester). </a:t>
            </a:r>
          </a:p>
          <a:p>
            <a:pPr algn="ctr">
              <a:lnSpc>
                <a:spcPts val="4578"/>
              </a:lnSpc>
            </a:pPr>
          </a:p>
          <a:p>
            <a:pPr algn="ctr">
              <a:lnSpc>
                <a:spcPts val="4578"/>
              </a:lnSpc>
            </a:pPr>
            <a:r>
              <a:rPr lang="en-US" sz="3270">
                <a:solidFill>
                  <a:srgbClr val="000000"/>
                </a:solidFill>
                <a:latin typeface="TT Hoves"/>
                <a:ea typeface="TT Hoves"/>
                <a:cs typeface="TT Hoves"/>
                <a:sym typeface="TT Hoves"/>
              </a:rPr>
              <a:t>We targeted desktop and mobile users with two ad types: </a:t>
            </a:r>
            <a:r>
              <a:rPr lang="en-US" sz="3270" b="true">
                <a:solidFill>
                  <a:srgbClr val="000000"/>
                </a:solidFill>
                <a:latin typeface="TT Hoves Bold"/>
                <a:ea typeface="TT Hoves Bold"/>
                <a:cs typeface="TT Hoves Bold"/>
                <a:sym typeface="TT Hoves Bold"/>
              </a:rPr>
              <a:t>collection </a:t>
            </a:r>
            <a:r>
              <a:rPr lang="en-US" sz="3270">
                <a:solidFill>
                  <a:srgbClr val="000000"/>
                </a:solidFill>
                <a:latin typeface="TT Hoves"/>
                <a:ea typeface="TT Hoves"/>
                <a:cs typeface="TT Hoves"/>
                <a:sym typeface="TT Hoves"/>
              </a:rPr>
              <a:t>and </a:t>
            </a:r>
            <a:r>
              <a:rPr lang="en-US" sz="3270" b="true">
                <a:solidFill>
                  <a:srgbClr val="000000"/>
                </a:solidFill>
                <a:latin typeface="TT Hoves Bold"/>
                <a:ea typeface="TT Hoves Bold"/>
                <a:cs typeface="TT Hoves Bold"/>
                <a:sym typeface="TT Hoves Bold"/>
              </a:rPr>
              <a:t>discount</a:t>
            </a:r>
            <a:r>
              <a:rPr lang="en-US" sz="3270">
                <a:solidFill>
                  <a:srgbClr val="000000"/>
                </a:solidFill>
                <a:latin typeface="TT Hoves"/>
                <a:ea typeface="TT Hoves"/>
                <a:cs typeface="TT Hoves"/>
                <a:sym typeface="TT Hoves"/>
              </a:rPr>
              <a:t>. </a:t>
            </a:r>
          </a:p>
          <a:p>
            <a:pPr algn="ctr">
              <a:lnSpc>
                <a:spcPts val="4578"/>
              </a:lnSpc>
            </a:pPr>
          </a:p>
          <a:p>
            <a:pPr algn="l">
              <a:lnSpc>
                <a:spcPts val="4438"/>
              </a:lnSpc>
            </a:pPr>
            <a:r>
              <a:rPr lang="en-US" sz="3170">
                <a:solidFill>
                  <a:srgbClr val="000000"/>
                </a:solidFill>
                <a:latin typeface="TT Hoves"/>
                <a:ea typeface="TT Hoves"/>
                <a:cs typeface="TT Hoves"/>
                <a:sym typeface="TT Hoves"/>
              </a:rPr>
              <a:t>For each campaign, we have data on impressions, conversions, clicks, likes, comments, shares, spend money, and total conversion money. This data is broken down by platform, city, device type, and ad type</a:t>
            </a:r>
          </a:p>
          <a:p>
            <a:pPr algn="ctr">
              <a:lnSpc>
                <a:spcPts val="4718"/>
              </a:lnSpc>
            </a:pPr>
          </a:p>
          <a:p>
            <a:pPr algn="ctr">
              <a:lnSpc>
                <a:spcPts val="4325"/>
              </a:lnSpc>
            </a:pPr>
          </a:p>
        </p:txBody>
      </p:sp>
      <p:sp>
        <p:nvSpPr>
          <p:cNvPr name="TextBox 9" id="9"/>
          <p:cNvSpPr txBox="true"/>
          <p:nvPr/>
        </p:nvSpPr>
        <p:spPr>
          <a:xfrm rot="0">
            <a:off x="4143048" y="1391640"/>
            <a:ext cx="10756464" cy="1543050"/>
          </a:xfrm>
          <a:prstGeom prst="rect">
            <a:avLst/>
          </a:prstGeom>
        </p:spPr>
        <p:txBody>
          <a:bodyPr anchor="t" rtlCol="false" tIns="0" lIns="0" bIns="0" rIns="0">
            <a:spAutoFit/>
          </a:bodyPr>
          <a:lstStyle/>
          <a:p>
            <a:pPr algn="ctr">
              <a:lnSpc>
                <a:spcPts val="12176"/>
              </a:lnSpc>
            </a:pPr>
            <a:r>
              <a:rPr lang="en-US" sz="10147" b="true">
                <a:solidFill>
                  <a:srgbClr val="E3613D"/>
                </a:solidFill>
                <a:latin typeface="Cy Grotesk Key Bold"/>
                <a:ea typeface="Cy Grotesk Key Bold"/>
                <a:cs typeface="Cy Grotesk Key Bold"/>
                <a:sym typeface="Cy Grotesk Key Bold"/>
              </a:rPr>
              <a:t>About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1860078" y="1643160"/>
            <a:ext cx="14567843" cy="7000680"/>
            <a:chOff x="0" y="0"/>
            <a:chExt cx="3653200" cy="1755571"/>
          </a:xfrm>
        </p:grpSpPr>
        <p:sp>
          <p:nvSpPr>
            <p:cNvPr name="Freeform 3" id="3"/>
            <p:cNvSpPr/>
            <p:nvPr/>
          </p:nvSpPr>
          <p:spPr>
            <a:xfrm flipH="false" flipV="false" rot="0">
              <a:off x="0" y="0"/>
              <a:ext cx="3653199" cy="1755571"/>
            </a:xfrm>
            <a:custGeom>
              <a:avLst/>
              <a:gdLst/>
              <a:ahLst/>
              <a:cxnLst/>
              <a:rect r="r" b="b" t="t" l="l"/>
              <a:pathLst>
                <a:path h="1755571" w="3653199">
                  <a:moveTo>
                    <a:pt x="27103" y="0"/>
                  </a:moveTo>
                  <a:lnTo>
                    <a:pt x="3626096" y="0"/>
                  </a:lnTo>
                  <a:cubicBezTo>
                    <a:pt x="3633284" y="0"/>
                    <a:pt x="3640178" y="2856"/>
                    <a:pt x="3645261" y="7938"/>
                  </a:cubicBezTo>
                  <a:cubicBezTo>
                    <a:pt x="3650344" y="13021"/>
                    <a:pt x="3653199" y="19915"/>
                    <a:pt x="3653199" y="27103"/>
                  </a:cubicBezTo>
                  <a:lnTo>
                    <a:pt x="3653199" y="1728468"/>
                  </a:lnTo>
                  <a:cubicBezTo>
                    <a:pt x="3653199" y="1735656"/>
                    <a:pt x="3650344" y="1742550"/>
                    <a:pt x="3645261" y="1747632"/>
                  </a:cubicBezTo>
                  <a:cubicBezTo>
                    <a:pt x="3640178" y="1752715"/>
                    <a:pt x="3633284" y="1755571"/>
                    <a:pt x="3626096" y="1755571"/>
                  </a:cubicBezTo>
                  <a:lnTo>
                    <a:pt x="27103" y="1755571"/>
                  </a:lnTo>
                  <a:cubicBezTo>
                    <a:pt x="19915" y="1755571"/>
                    <a:pt x="13021" y="1752715"/>
                    <a:pt x="7938" y="1747632"/>
                  </a:cubicBezTo>
                  <a:cubicBezTo>
                    <a:pt x="2856" y="1742550"/>
                    <a:pt x="0" y="1735656"/>
                    <a:pt x="0" y="1728468"/>
                  </a:cubicBezTo>
                  <a:lnTo>
                    <a:pt x="0" y="27103"/>
                  </a:lnTo>
                  <a:cubicBezTo>
                    <a:pt x="0" y="19915"/>
                    <a:pt x="2856" y="13021"/>
                    <a:pt x="7938" y="7938"/>
                  </a:cubicBezTo>
                  <a:cubicBezTo>
                    <a:pt x="13021" y="2856"/>
                    <a:pt x="19915" y="0"/>
                    <a:pt x="27103" y="0"/>
                  </a:cubicBezTo>
                  <a:close/>
                </a:path>
              </a:pathLst>
            </a:custGeom>
            <a:solidFill>
              <a:srgbClr val="F1DACC"/>
            </a:solidFill>
            <a:ln w="38100" cap="rnd">
              <a:solidFill>
                <a:srgbClr val="243037"/>
              </a:solidFill>
              <a:prstDash val="solid"/>
              <a:round/>
            </a:ln>
          </p:spPr>
        </p:sp>
        <p:sp>
          <p:nvSpPr>
            <p:cNvPr name="TextBox 4" id="4"/>
            <p:cNvSpPr txBox="true"/>
            <p:nvPr/>
          </p:nvSpPr>
          <p:spPr>
            <a:xfrm>
              <a:off x="0" y="-38100"/>
              <a:ext cx="3653200" cy="179367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445468">
            <a:off x="-794631" y="-414240"/>
            <a:ext cx="5309419" cy="4114800"/>
          </a:xfrm>
          <a:custGeom>
            <a:avLst/>
            <a:gdLst/>
            <a:ahLst/>
            <a:cxnLst/>
            <a:rect r="r" b="b" t="t" l="l"/>
            <a:pathLst>
              <a:path h="4114800" w="5309419">
                <a:moveTo>
                  <a:pt x="0" y="0"/>
                </a:moveTo>
                <a:lnTo>
                  <a:pt x="5309419" y="0"/>
                </a:lnTo>
                <a:lnTo>
                  <a:pt x="53094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67984">
            <a:off x="15561260" y="4897428"/>
            <a:ext cx="5453480" cy="3585663"/>
          </a:xfrm>
          <a:custGeom>
            <a:avLst/>
            <a:gdLst/>
            <a:ahLst/>
            <a:cxnLst/>
            <a:rect r="r" b="b" t="t" l="l"/>
            <a:pathLst>
              <a:path h="3585663" w="5453480">
                <a:moveTo>
                  <a:pt x="5453480" y="0"/>
                </a:moveTo>
                <a:lnTo>
                  <a:pt x="0" y="0"/>
                </a:lnTo>
                <a:lnTo>
                  <a:pt x="0" y="3585663"/>
                </a:lnTo>
                <a:lnTo>
                  <a:pt x="5453480" y="3585663"/>
                </a:lnTo>
                <a:lnTo>
                  <a:pt x="5453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12455" y="3319596"/>
            <a:ext cx="13415401" cy="2836417"/>
          </a:xfrm>
          <a:prstGeom prst="rect">
            <a:avLst/>
          </a:prstGeom>
        </p:spPr>
        <p:txBody>
          <a:bodyPr anchor="t" rtlCol="false" tIns="0" lIns="0" bIns="0" rIns="0">
            <a:spAutoFit/>
          </a:bodyPr>
          <a:lstStyle/>
          <a:p>
            <a:pPr algn="ctr">
              <a:lnSpc>
                <a:spcPts val="4298"/>
              </a:lnSpc>
            </a:pPr>
          </a:p>
          <a:p>
            <a:pPr algn="ctr">
              <a:lnSpc>
                <a:spcPts val="4718"/>
              </a:lnSpc>
            </a:pPr>
            <a:r>
              <a:rPr lang="en-US" sz="3370">
                <a:solidFill>
                  <a:srgbClr val="243037"/>
                </a:solidFill>
                <a:latin typeface="TT Hoves"/>
                <a:ea typeface="TT Hoves"/>
                <a:cs typeface="TT Hoves"/>
                <a:sym typeface="TT Hoves"/>
              </a:rPr>
              <a:t>Our goal is to extract valuable insights from this data to understand which campaigns, platforms, and cities performed best and identify any key patterns or trends</a:t>
            </a:r>
          </a:p>
          <a:p>
            <a:pPr algn="ctr">
              <a:lnSpc>
                <a:spcPts val="4325"/>
              </a:lnSpc>
            </a:pPr>
          </a:p>
        </p:txBody>
      </p:sp>
      <p:sp>
        <p:nvSpPr>
          <p:cNvPr name="TextBox 8" id="8"/>
          <p:cNvSpPr txBox="true"/>
          <p:nvPr/>
        </p:nvSpPr>
        <p:spPr>
          <a:xfrm rot="0">
            <a:off x="4143048" y="1643160"/>
            <a:ext cx="10756464" cy="1543050"/>
          </a:xfrm>
          <a:prstGeom prst="rect">
            <a:avLst/>
          </a:prstGeom>
        </p:spPr>
        <p:txBody>
          <a:bodyPr anchor="t" rtlCol="false" tIns="0" lIns="0" bIns="0" rIns="0">
            <a:spAutoFit/>
          </a:bodyPr>
          <a:lstStyle/>
          <a:p>
            <a:pPr algn="ctr">
              <a:lnSpc>
                <a:spcPts val="12176"/>
              </a:lnSpc>
            </a:pPr>
            <a:r>
              <a:rPr lang="en-US" sz="10147" b="true">
                <a:solidFill>
                  <a:srgbClr val="E3613D"/>
                </a:solidFill>
                <a:latin typeface="Cy Grotesk Key Bold"/>
                <a:ea typeface="Cy Grotesk Key Bold"/>
                <a:cs typeface="Cy Grotesk Key Bold"/>
                <a:sym typeface="Cy Grotesk Key Bold"/>
              </a:rPr>
              <a:t>Objectives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256500"/>
            <a:ext cx="11903643" cy="7001800"/>
            <a:chOff x="0" y="0"/>
            <a:chExt cx="2717594" cy="1598506"/>
          </a:xfrm>
        </p:grpSpPr>
        <p:sp>
          <p:nvSpPr>
            <p:cNvPr name="Freeform 4" id="4"/>
            <p:cNvSpPr/>
            <p:nvPr/>
          </p:nvSpPr>
          <p:spPr>
            <a:xfrm flipH="false" flipV="false" rot="0">
              <a:off x="0" y="0"/>
              <a:ext cx="2717594" cy="1598506"/>
            </a:xfrm>
            <a:custGeom>
              <a:avLst/>
              <a:gdLst/>
              <a:ahLst/>
              <a:cxnLst/>
              <a:rect r="r" b="b" t="t" l="l"/>
              <a:pathLst>
                <a:path h="1598506" w="2717594">
                  <a:moveTo>
                    <a:pt x="33170" y="0"/>
                  </a:moveTo>
                  <a:lnTo>
                    <a:pt x="2684424" y="0"/>
                  </a:lnTo>
                  <a:cubicBezTo>
                    <a:pt x="2693221" y="0"/>
                    <a:pt x="2701658" y="3495"/>
                    <a:pt x="2707879" y="9715"/>
                  </a:cubicBezTo>
                  <a:cubicBezTo>
                    <a:pt x="2714099" y="15936"/>
                    <a:pt x="2717594" y="24372"/>
                    <a:pt x="2717594" y="33170"/>
                  </a:cubicBezTo>
                  <a:lnTo>
                    <a:pt x="2717594" y="1565337"/>
                  </a:lnTo>
                  <a:cubicBezTo>
                    <a:pt x="2717594" y="1583656"/>
                    <a:pt x="2702743" y="1598506"/>
                    <a:pt x="2684424" y="1598506"/>
                  </a:cubicBezTo>
                  <a:lnTo>
                    <a:pt x="33170" y="1598506"/>
                  </a:lnTo>
                  <a:cubicBezTo>
                    <a:pt x="24372" y="1598506"/>
                    <a:pt x="15936" y="1595012"/>
                    <a:pt x="9715" y="1588791"/>
                  </a:cubicBezTo>
                  <a:cubicBezTo>
                    <a:pt x="3495" y="1582571"/>
                    <a:pt x="0" y="1574134"/>
                    <a:pt x="0" y="1565337"/>
                  </a:cubicBezTo>
                  <a:lnTo>
                    <a:pt x="0" y="33170"/>
                  </a:lnTo>
                  <a:cubicBezTo>
                    <a:pt x="0" y="24372"/>
                    <a:pt x="3495" y="15936"/>
                    <a:pt x="9715" y="9715"/>
                  </a:cubicBezTo>
                  <a:cubicBezTo>
                    <a:pt x="15936" y="3495"/>
                    <a:pt x="24372" y="0"/>
                    <a:pt x="33170" y="0"/>
                  </a:cubicBezTo>
                  <a:close/>
                </a:path>
              </a:pathLst>
            </a:custGeom>
            <a:solidFill>
              <a:srgbClr val="FFFFFF"/>
            </a:solidFill>
            <a:ln w="28575" cap="rnd">
              <a:solidFill>
                <a:srgbClr val="000000"/>
              </a:solidFill>
              <a:prstDash val="solid"/>
              <a:round/>
            </a:ln>
          </p:spPr>
        </p:sp>
        <p:sp>
          <p:nvSpPr>
            <p:cNvPr name="TextBox 5" id="5"/>
            <p:cNvSpPr txBox="true"/>
            <p:nvPr/>
          </p:nvSpPr>
          <p:spPr>
            <a:xfrm>
              <a:off x="0" y="0"/>
              <a:ext cx="2717594" cy="1598506"/>
            </a:xfrm>
            <a:prstGeom prst="rect">
              <a:avLst/>
            </a:prstGeom>
          </p:spPr>
          <p:txBody>
            <a:bodyPr anchor="ctr" rtlCol="false" tIns="50800" lIns="50800" bIns="50800" rIns="50800"/>
            <a:lstStyle/>
            <a:p>
              <a:pPr algn="ctr">
                <a:lnSpc>
                  <a:spcPts val="2851"/>
                </a:lnSpc>
              </a:pPr>
            </a:p>
          </p:txBody>
        </p:sp>
      </p:grpSp>
      <p:sp>
        <p:nvSpPr>
          <p:cNvPr name="Freeform 6" id="6"/>
          <p:cNvSpPr/>
          <p:nvPr/>
        </p:nvSpPr>
        <p:spPr>
          <a:xfrm flipH="false" flipV="false" rot="0">
            <a:off x="13708661" y="399901"/>
            <a:ext cx="3883084" cy="3713199"/>
          </a:xfrm>
          <a:custGeom>
            <a:avLst/>
            <a:gdLst/>
            <a:ahLst/>
            <a:cxnLst/>
            <a:rect r="r" b="b" t="t" l="l"/>
            <a:pathLst>
              <a:path h="3713199" w="3883084">
                <a:moveTo>
                  <a:pt x="0" y="0"/>
                </a:moveTo>
                <a:lnTo>
                  <a:pt x="3883084" y="0"/>
                </a:lnTo>
                <a:lnTo>
                  <a:pt x="3883084" y="3713198"/>
                </a:lnTo>
                <a:lnTo>
                  <a:pt x="0" y="3713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132026" y="3402828"/>
            <a:ext cx="11696992" cy="4507661"/>
          </a:xfrm>
          <a:prstGeom prst="rect">
            <a:avLst/>
          </a:prstGeom>
        </p:spPr>
        <p:txBody>
          <a:bodyPr anchor="t" rtlCol="false" tIns="0" lIns="0" bIns="0" rIns="0">
            <a:spAutoFit/>
          </a:bodyPr>
          <a:lstStyle/>
          <a:p>
            <a:pPr algn="l" marL="689536" indent="-344768" lvl="1">
              <a:lnSpc>
                <a:spcPts val="4471"/>
              </a:lnSpc>
              <a:buFont typeface="Arial"/>
              <a:buChar char="•"/>
            </a:pPr>
            <a:r>
              <a:rPr lang="en-US" sz="3193">
                <a:solidFill>
                  <a:srgbClr val="000000"/>
                </a:solidFill>
                <a:latin typeface="TT Hoves"/>
                <a:ea typeface="TT Hoves"/>
                <a:cs typeface="TT Hoves"/>
                <a:sym typeface="TT Hoves"/>
              </a:rPr>
              <a:t>Which campaign generated the highest ROAS?</a:t>
            </a:r>
          </a:p>
          <a:p>
            <a:pPr algn="l">
              <a:lnSpc>
                <a:spcPts val="4471"/>
              </a:lnSpc>
              <a:spcBef>
                <a:spcPct val="0"/>
              </a:spcBef>
            </a:pPr>
          </a:p>
          <a:p>
            <a:pPr algn="l" marL="689536" indent="-344768" lvl="1">
              <a:lnSpc>
                <a:spcPts val="4471"/>
              </a:lnSpc>
              <a:spcBef>
                <a:spcPct val="0"/>
              </a:spcBef>
              <a:buFont typeface="Arial"/>
              <a:buChar char="•"/>
            </a:pPr>
            <a:r>
              <a:rPr lang="en-US" sz="3193" strike="noStrike" u="none">
                <a:solidFill>
                  <a:srgbClr val="000000"/>
                </a:solidFill>
                <a:latin typeface="TT Hoves"/>
                <a:ea typeface="TT Hoves"/>
                <a:cs typeface="TT Hoves"/>
                <a:sym typeface="TT Hoves"/>
              </a:rPr>
              <a:t>Did any campaign have a significantly higher conversion rate than the others?</a:t>
            </a:r>
          </a:p>
          <a:p>
            <a:pPr algn="l">
              <a:lnSpc>
                <a:spcPts val="4471"/>
              </a:lnSpc>
              <a:spcBef>
                <a:spcPct val="0"/>
              </a:spcBef>
            </a:pPr>
          </a:p>
          <a:p>
            <a:pPr algn="l" marL="689536" indent="-344768" lvl="1">
              <a:lnSpc>
                <a:spcPts val="4471"/>
              </a:lnSpc>
              <a:spcBef>
                <a:spcPct val="0"/>
              </a:spcBef>
              <a:buFont typeface="Arial"/>
              <a:buChar char="•"/>
            </a:pPr>
            <a:r>
              <a:rPr lang="en-US" sz="3193" strike="noStrike" u="none">
                <a:solidFill>
                  <a:srgbClr val="000000"/>
                </a:solidFill>
                <a:latin typeface="TT Hoves"/>
                <a:ea typeface="TT Hoves"/>
                <a:cs typeface="TT Hoves"/>
                <a:sym typeface="TT Hoves"/>
              </a:rPr>
              <a:t>Which campaign had the most engagement (likes, comments, shares)?</a:t>
            </a:r>
          </a:p>
          <a:p>
            <a:pPr algn="l">
              <a:lnSpc>
                <a:spcPts val="4471"/>
              </a:lnSpc>
              <a:spcBef>
                <a:spcPct val="0"/>
              </a:spcBef>
            </a:pPr>
          </a:p>
        </p:txBody>
      </p:sp>
      <p:sp>
        <p:nvSpPr>
          <p:cNvPr name="TextBox 8" id="8"/>
          <p:cNvSpPr txBox="true"/>
          <p:nvPr/>
        </p:nvSpPr>
        <p:spPr>
          <a:xfrm rot="0">
            <a:off x="822049" y="399901"/>
            <a:ext cx="9430052"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Questions!</a:t>
            </a:r>
          </a:p>
        </p:txBody>
      </p:sp>
      <p:sp>
        <p:nvSpPr>
          <p:cNvPr name="TextBox 9" id="9"/>
          <p:cNvSpPr txBox="true"/>
          <p:nvPr/>
        </p:nvSpPr>
        <p:spPr>
          <a:xfrm rot="0">
            <a:off x="1028700" y="2475838"/>
            <a:ext cx="6370585" cy="662610"/>
          </a:xfrm>
          <a:prstGeom prst="rect">
            <a:avLst/>
          </a:prstGeom>
        </p:spPr>
        <p:txBody>
          <a:bodyPr anchor="t" rtlCol="false" tIns="0" lIns="0" bIns="0" rIns="0">
            <a:spAutoFit/>
          </a:bodyPr>
          <a:lstStyle/>
          <a:p>
            <a:pPr algn="ctr">
              <a:lnSpc>
                <a:spcPts val="5478"/>
              </a:lnSpc>
              <a:spcBef>
                <a:spcPct val="0"/>
              </a:spcBef>
            </a:pPr>
            <a:r>
              <a:rPr lang="en-US" b="true" sz="3912">
                <a:solidFill>
                  <a:srgbClr val="6237CF"/>
                </a:solidFill>
                <a:latin typeface="TT Hoves Bold"/>
                <a:ea typeface="TT Hoves Bold"/>
                <a:cs typeface="TT Hoves Bold"/>
                <a:sym typeface="TT Hoves Bold"/>
              </a:rPr>
              <a:t>Campaign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495189" y="3206463"/>
            <a:ext cx="9942607" cy="6540748"/>
            <a:chOff x="0" y="0"/>
            <a:chExt cx="2741583" cy="1803551"/>
          </a:xfrm>
        </p:grpSpPr>
        <p:sp>
          <p:nvSpPr>
            <p:cNvPr name="Freeform 3" id="3"/>
            <p:cNvSpPr/>
            <p:nvPr/>
          </p:nvSpPr>
          <p:spPr>
            <a:xfrm flipH="false" flipV="false" rot="0">
              <a:off x="0" y="0"/>
              <a:ext cx="2741583" cy="1803551"/>
            </a:xfrm>
            <a:custGeom>
              <a:avLst/>
              <a:gdLst/>
              <a:ahLst/>
              <a:cxnLst/>
              <a:rect r="r" b="b" t="t" l="l"/>
              <a:pathLst>
                <a:path h="1803551" w="2741583">
                  <a:moveTo>
                    <a:pt x="28810" y="0"/>
                  </a:moveTo>
                  <a:lnTo>
                    <a:pt x="2712772" y="0"/>
                  </a:lnTo>
                  <a:cubicBezTo>
                    <a:pt x="2720413" y="0"/>
                    <a:pt x="2727741" y="3035"/>
                    <a:pt x="2733144" y="8438"/>
                  </a:cubicBezTo>
                  <a:cubicBezTo>
                    <a:pt x="2738548" y="13841"/>
                    <a:pt x="2741583" y="21169"/>
                    <a:pt x="2741583" y="28810"/>
                  </a:cubicBezTo>
                  <a:lnTo>
                    <a:pt x="2741583" y="1774741"/>
                  </a:lnTo>
                  <a:cubicBezTo>
                    <a:pt x="2741583" y="1790653"/>
                    <a:pt x="2728684" y="1803551"/>
                    <a:pt x="2712772" y="1803551"/>
                  </a:cubicBezTo>
                  <a:lnTo>
                    <a:pt x="28810" y="1803551"/>
                  </a:lnTo>
                  <a:cubicBezTo>
                    <a:pt x="21169" y="1803551"/>
                    <a:pt x="13841" y="1800516"/>
                    <a:pt x="8438" y="1795113"/>
                  </a:cubicBezTo>
                  <a:cubicBezTo>
                    <a:pt x="3035" y="1789710"/>
                    <a:pt x="0" y="1782382"/>
                    <a:pt x="0" y="1774741"/>
                  </a:cubicBezTo>
                  <a:lnTo>
                    <a:pt x="0" y="28810"/>
                  </a:lnTo>
                  <a:cubicBezTo>
                    <a:pt x="0" y="12899"/>
                    <a:pt x="12899" y="0"/>
                    <a:pt x="28810"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2741583" cy="18416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56251" y="3417027"/>
            <a:ext cx="9537796" cy="6126026"/>
          </a:xfrm>
          <a:custGeom>
            <a:avLst/>
            <a:gdLst/>
            <a:ahLst/>
            <a:cxnLst/>
            <a:rect r="r" b="b" t="t" l="l"/>
            <a:pathLst>
              <a:path h="6126026" w="9537796">
                <a:moveTo>
                  <a:pt x="0" y="0"/>
                </a:moveTo>
                <a:lnTo>
                  <a:pt x="9537795" y="0"/>
                </a:lnTo>
                <a:lnTo>
                  <a:pt x="9537795" y="6126027"/>
                </a:lnTo>
                <a:lnTo>
                  <a:pt x="0" y="6126027"/>
                </a:lnTo>
                <a:lnTo>
                  <a:pt x="0" y="0"/>
                </a:lnTo>
                <a:close/>
              </a:path>
            </a:pathLst>
          </a:custGeom>
          <a:blipFill>
            <a:blip r:embed="rId4"/>
            <a:stretch>
              <a:fillRect l="-412" t="-1702" r="0" b="-1702"/>
            </a:stretch>
          </a:blipFill>
        </p:spPr>
      </p:sp>
      <p:sp>
        <p:nvSpPr>
          <p:cNvPr name="TextBox 7" id="7"/>
          <p:cNvSpPr txBox="true"/>
          <p:nvPr/>
        </p:nvSpPr>
        <p:spPr>
          <a:xfrm rot="0">
            <a:off x="10867807" y="3369402"/>
            <a:ext cx="7420193" cy="3825077"/>
          </a:xfrm>
          <a:prstGeom prst="rect">
            <a:avLst/>
          </a:prstGeom>
        </p:spPr>
        <p:txBody>
          <a:bodyPr anchor="t" rtlCol="false" tIns="0" lIns="0" bIns="0" rIns="0">
            <a:spAutoFit/>
          </a:bodyPr>
          <a:lstStyle/>
          <a:p>
            <a:pPr algn="l">
              <a:lnSpc>
                <a:spcPts val="3963"/>
              </a:lnSpc>
            </a:pPr>
            <a:r>
              <a:rPr lang="en-US" sz="2831" b="true">
                <a:solidFill>
                  <a:srgbClr val="F9F5E7"/>
                </a:solidFill>
                <a:latin typeface="TT Hoves Bold"/>
                <a:ea typeface="TT Hoves Bold"/>
                <a:cs typeface="TT Hoves Bold"/>
                <a:sym typeface="TT Hoves Bold"/>
              </a:rPr>
              <a:t>The Summer campaign has the highest ROAS</a:t>
            </a:r>
          </a:p>
          <a:p>
            <a:pPr algn="l">
              <a:lnSpc>
                <a:spcPts val="3823"/>
              </a:lnSpc>
            </a:pPr>
          </a:p>
          <a:p>
            <a:pPr algn="l">
              <a:lnSpc>
                <a:spcPts val="3823"/>
              </a:lnSpc>
            </a:pPr>
            <a:r>
              <a:rPr lang="en-US" sz="2731">
                <a:solidFill>
                  <a:srgbClr val="F9F5E7"/>
                </a:solidFill>
                <a:latin typeface="TT Hoves"/>
                <a:ea typeface="TT Hoves"/>
                <a:cs typeface="TT Hoves"/>
                <a:sym typeface="TT Hoves"/>
              </a:rPr>
              <a:t>ROAS measures the return on investment for your advertising campaigns. It tells you how much revenue you generate for every EGP spent on advertising.</a:t>
            </a:r>
          </a:p>
          <a:p>
            <a:pPr algn="l">
              <a:lnSpc>
                <a:spcPts val="3823"/>
              </a:lnSpc>
              <a:spcBef>
                <a:spcPct val="0"/>
              </a:spcBef>
            </a:pPr>
          </a:p>
        </p:txBody>
      </p:sp>
      <p:sp>
        <p:nvSpPr>
          <p:cNvPr name="TextBox 8" id="8"/>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Freeform 9" id="9"/>
          <p:cNvSpPr/>
          <p:nvPr/>
        </p:nvSpPr>
        <p:spPr>
          <a:xfrm flipH="false" flipV="false" rot="-345036">
            <a:off x="-941589" y="7920300"/>
            <a:ext cx="2873557" cy="2676000"/>
          </a:xfrm>
          <a:custGeom>
            <a:avLst/>
            <a:gdLst/>
            <a:ahLst/>
            <a:cxnLst/>
            <a:rect r="r" b="b" t="t" l="l"/>
            <a:pathLst>
              <a:path h="2676000" w="2873557">
                <a:moveTo>
                  <a:pt x="0" y="0"/>
                </a:moveTo>
                <a:lnTo>
                  <a:pt x="2873557" y="0"/>
                </a:lnTo>
                <a:lnTo>
                  <a:pt x="2873557" y="2676000"/>
                </a:lnTo>
                <a:lnTo>
                  <a:pt x="0" y="2676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450205" y="3916365"/>
            <a:ext cx="16809095" cy="4629198"/>
            <a:chOff x="0" y="0"/>
            <a:chExt cx="4634954" cy="1276459"/>
          </a:xfrm>
        </p:grpSpPr>
        <p:sp>
          <p:nvSpPr>
            <p:cNvPr name="Freeform 3" id="3"/>
            <p:cNvSpPr/>
            <p:nvPr/>
          </p:nvSpPr>
          <p:spPr>
            <a:xfrm flipH="false" flipV="false" rot="0">
              <a:off x="0" y="0"/>
              <a:ext cx="4634954" cy="1276459"/>
            </a:xfrm>
            <a:custGeom>
              <a:avLst/>
              <a:gdLst/>
              <a:ahLst/>
              <a:cxnLst/>
              <a:rect r="r" b="b" t="t" l="l"/>
              <a:pathLst>
                <a:path h="1276459" w="4634954">
                  <a:moveTo>
                    <a:pt x="17041" y="0"/>
                  </a:moveTo>
                  <a:lnTo>
                    <a:pt x="4617913" y="0"/>
                  </a:lnTo>
                  <a:cubicBezTo>
                    <a:pt x="4627325" y="0"/>
                    <a:pt x="4634954" y="7630"/>
                    <a:pt x="4634954" y="17041"/>
                  </a:cubicBezTo>
                  <a:lnTo>
                    <a:pt x="4634954" y="1259418"/>
                  </a:lnTo>
                  <a:cubicBezTo>
                    <a:pt x="4634954" y="1268829"/>
                    <a:pt x="4627325" y="1276459"/>
                    <a:pt x="4617913" y="1276459"/>
                  </a:cubicBezTo>
                  <a:lnTo>
                    <a:pt x="17041" y="1276459"/>
                  </a:lnTo>
                  <a:cubicBezTo>
                    <a:pt x="7630" y="1276459"/>
                    <a:pt x="0" y="1268829"/>
                    <a:pt x="0" y="1259418"/>
                  </a:cubicBezTo>
                  <a:lnTo>
                    <a:pt x="0" y="17041"/>
                  </a:lnTo>
                  <a:cubicBezTo>
                    <a:pt x="0" y="7630"/>
                    <a:pt x="7630" y="0"/>
                    <a:pt x="17041"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4634954" cy="131455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0072">
            <a:off x="16670693" y="7448846"/>
            <a:ext cx="2456159" cy="2509485"/>
          </a:xfrm>
          <a:custGeom>
            <a:avLst/>
            <a:gdLst/>
            <a:ahLst/>
            <a:cxnLst/>
            <a:rect r="r" b="b" t="t" l="l"/>
            <a:pathLst>
              <a:path h="2509485" w="2456159">
                <a:moveTo>
                  <a:pt x="0" y="0"/>
                </a:moveTo>
                <a:lnTo>
                  <a:pt x="2456159" y="0"/>
                </a:lnTo>
                <a:lnTo>
                  <a:pt x="2456159" y="2509485"/>
                </a:lnTo>
                <a:lnTo>
                  <a:pt x="0" y="2509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09353" y="4128770"/>
            <a:ext cx="5179028" cy="4159781"/>
          </a:xfrm>
          <a:custGeom>
            <a:avLst/>
            <a:gdLst/>
            <a:ahLst/>
            <a:cxnLst/>
            <a:rect r="r" b="b" t="t" l="l"/>
            <a:pathLst>
              <a:path h="4159781" w="5179028">
                <a:moveTo>
                  <a:pt x="0" y="0"/>
                </a:moveTo>
                <a:lnTo>
                  <a:pt x="5179028" y="0"/>
                </a:lnTo>
                <a:lnTo>
                  <a:pt x="5179028" y="4159782"/>
                </a:lnTo>
                <a:lnTo>
                  <a:pt x="0" y="4159782"/>
                </a:lnTo>
                <a:lnTo>
                  <a:pt x="0" y="0"/>
                </a:lnTo>
                <a:close/>
              </a:path>
            </a:pathLst>
          </a:custGeom>
          <a:blipFill>
            <a:blip r:embed="rId6"/>
            <a:stretch>
              <a:fillRect l="-959" t="-2649" r="0" b="-2649"/>
            </a:stretch>
          </a:blipFill>
        </p:spPr>
      </p:sp>
      <p:sp>
        <p:nvSpPr>
          <p:cNvPr name="Freeform 8" id="8"/>
          <p:cNvSpPr/>
          <p:nvPr/>
        </p:nvSpPr>
        <p:spPr>
          <a:xfrm flipH="false" flipV="false" rot="0">
            <a:off x="6103003" y="4195407"/>
            <a:ext cx="5063470" cy="4159781"/>
          </a:xfrm>
          <a:custGeom>
            <a:avLst/>
            <a:gdLst/>
            <a:ahLst/>
            <a:cxnLst/>
            <a:rect r="r" b="b" t="t" l="l"/>
            <a:pathLst>
              <a:path h="4159781" w="5063470">
                <a:moveTo>
                  <a:pt x="0" y="0"/>
                </a:moveTo>
                <a:lnTo>
                  <a:pt x="5063470" y="0"/>
                </a:lnTo>
                <a:lnTo>
                  <a:pt x="5063470" y="4159781"/>
                </a:lnTo>
                <a:lnTo>
                  <a:pt x="0" y="4159781"/>
                </a:lnTo>
                <a:lnTo>
                  <a:pt x="0" y="0"/>
                </a:lnTo>
                <a:close/>
              </a:path>
            </a:pathLst>
          </a:custGeom>
          <a:blipFill>
            <a:blip r:embed="rId7"/>
            <a:stretch>
              <a:fillRect l="0" t="-2030" r="-3176" b="-2030"/>
            </a:stretch>
          </a:blipFill>
        </p:spPr>
      </p:sp>
      <p:sp>
        <p:nvSpPr>
          <p:cNvPr name="Freeform 9" id="9"/>
          <p:cNvSpPr/>
          <p:nvPr/>
        </p:nvSpPr>
        <p:spPr>
          <a:xfrm flipH="false" flipV="false" rot="0">
            <a:off x="11480798" y="4128770"/>
            <a:ext cx="5537929" cy="4293055"/>
          </a:xfrm>
          <a:custGeom>
            <a:avLst/>
            <a:gdLst/>
            <a:ahLst/>
            <a:cxnLst/>
            <a:rect r="r" b="b" t="t" l="l"/>
            <a:pathLst>
              <a:path h="4293055" w="5537929">
                <a:moveTo>
                  <a:pt x="0" y="0"/>
                </a:moveTo>
                <a:lnTo>
                  <a:pt x="5537929" y="0"/>
                </a:lnTo>
                <a:lnTo>
                  <a:pt x="5537929" y="4293055"/>
                </a:lnTo>
                <a:lnTo>
                  <a:pt x="0" y="4293055"/>
                </a:lnTo>
                <a:lnTo>
                  <a:pt x="0" y="0"/>
                </a:lnTo>
                <a:close/>
              </a:path>
            </a:pathLst>
          </a:custGeom>
          <a:blipFill>
            <a:blip r:embed="rId8"/>
            <a:stretch>
              <a:fillRect l="0" t="-3394" r="0" b="-3394"/>
            </a:stretch>
          </a:blipFill>
        </p:spPr>
      </p:sp>
      <p:sp>
        <p:nvSpPr>
          <p:cNvPr name="TextBox 10" id="10"/>
          <p:cNvSpPr txBox="true"/>
          <p:nvPr/>
        </p:nvSpPr>
        <p:spPr>
          <a:xfrm rot="0">
            <a:off x="7880179" y="498735"/>
            <a:ext cx="9801385" cy="966307"/>
          </a:xfrm>
          <a:prstGeom prst="rect">
            <a:avLst/>
          </a:prstGeom>
        </p:spPr>
        <p:txBody>
          <a:bodyPr anchor="t" rtlCol="false" tIns="0" lIns="0" bIns="0" rIns="0">
            <a:spAutoFit/>
          </a:bodyPr>
          <a:lstStyle/>
          <a:p>
            <a:pPr algn="l">
              <a:lnSpc>
                <a:spcPts val="3963"/>
              </a:lnSpc>
              <a:spcBef>
                <a:spcPct val="0"/>
              </a:spcBef>
            </a:pPr>
            <a:r>
              <a:rPr lang="en-US" b="true" sz="2831">
                <a:solidFill>
                  <a:srgbClr val="F9F5E7"/>
                </a:solidFill>
                <a:latin typeface="TT Hoves Bold"/>
                <a:ea typeface="TT Hoves Bold"/>
                <a:cs typeface="TT Hoves Bold"/>
                <a:sym typeface="TT Hoves Bold"/>
              </a:rPr>
              <a:t>Summer Campaign has the highest conversion rate despite the lowest CTR compared to other campaigns</a:t>
            </a:r>
          </a:p>
        </p:txBody>
      </p:sp>
      <p:sp>
        <p:nvSpPr>
          <p:cNvPr name="TextBox 11" id="11"/>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2" id="12"/>
          <p:cNvSpPr txBox="true"/>
          <p:nvPr/>
        </p:nvSpPr>
        <p:spPr>
          <a:xfrm rot="0">
            <a:off x="2060239" y="8646352"/>
            <a:ext cx="3847899" cy="456780"/>
          </a:xfrm>
          <a:prstGeom prst="rect">
            <a:avLst/>
          </a:prstGeom>
        </p:spPr>
        <p:txBody>
          <a:bodyPr anchor="t" rtlCol="false" tIns="0" lIns="0" bIns="0" rIns="0">
            <a:spAutoFit/>
          </a:bodyPr>
          <a:lstStyle/>
          <a:p>
            <a:pPr algn="ctr">
              <a:lnSpc>
                <a:spcPts val="3702"/>
              </a:lnSpc>
            </a:pPr>
            <a:r>
              <a:rPr lang="en-US" sz="2644" b="true">
                <a:solidFill>
                  <a:srgbClr val="FFFFFF"/>
                </a:solidFill>
                <a:latin typeface="TT Hoves Bold"/>
                <a:ea typeface="TT Hoves Bold"/>
                <a:cs typeface="TT Hoves Bold"/>
                <a:sym typeface="TT Hoves Bold"/>
              </a:rPr>
              <a:t>CTR</a:t>
            </a:r>
          </a:p>
        </p:txBody>
      </p:sp>
      <p:sp>
        <p:nvSpPr>
          <p:cNvPr name="TextBox 13" id="13"/>
          <p:cNvSpPr txBox="true"/>
          <p:nvPr/>
        </p:nvSpPr>
        <p:spPr>
          <a:xfrm rot="0">
            <a:off x="13601241" y="8646439"/>
            <a:ext cx="2913013"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Engagement Rate</a:t>
            </a:r>
          </a:p>
        </p:txBody>
      </p:sp>
      <p:sp>
        <p:nvSpPr>
          <p:cNvPr name="TextBox 14" id="14"/>
          <p:cNvSpPr txBox="true"/>
          <p:nvPr/>
        </p:nvSpPr>
        <p:spPr>
          <a:xfrm rot="0">
            <a:off x="6455131" y="8646439"/>
            <a:ext cx="5377738" cy="456694"/>
          </a:xfrm>
          <a:prstGeom prst="rect">
            <a:avLst/>
          </a:prstGeom>
        </p:spPr>
        <p:txBody>
          <a:bodyPr anchor="t" rtlCol="false" tIns="0" lIns="0" bIns="0" rIns="0">
            <a:spAutoFit/>
          </a:bodyPr>
          <a:lstStyle/>
          <a:p>
            <a:pPr algn="ctr" marL="0" indent="0" lvl="0">
              <a:lnSpc>
                <a:spcPts val="3702"/>
              </a:lnSpc>
              <a:spcBef>
                <a:spcPct val="0"/>
              </a:spcBef>
            </a:pPr>
            <a:r>
              <a:rPr lang="en-US" b="true" sz="2644">
                <a:solidFill>
                  <a:srgbClr val="FFFFFF"/>
                </a:solidFill>
                <a:latin typeface="TT Hoves Bold"/>
                <a:ea typeface="TT Hoves Bold"/>
                <a:cs typeface="TT Hoves Bold"/>
                <a:sym typeface="TT Hoves Bold"/>
              </a:rPr>
              <a:t>Conversion Rate</a:t>
            </a:r>
          </a:p>
        </p:txBody>
      </p:sp>
      <p:sp>
        <p:nvSpPr>
          <p:cNvPr name="TextBox 15" id="15"/>
          <p:cNvSpPr txBox="true"/>
          <p:nvPr/>
        </p:nvSpPr>
        <p:spPr>
          <a:xfrm rot="0">
            <a:off x="7880179" y="1648557"/>
            <a:ext cx="10018594" cy="209169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y Grotesk Key"/>
                <a:ea typeface="Cy Grotesk Key"/>
                <a:cs typeface="Cy Grotesk Key"/>
                <a:sym typeface="Cy Grotesk Key"/>
              </a:rPr>
              <a:t>The Summer Campaign might have been exceptionally well targeted, reaching a segment of users who were highly predisposed to converting.</a:t>
            </a:r>
          </a:p>
          <a:p>
            <a:pPr algn="ctr">
              <a:lnSpc>
                <a:spcPts val="3359"/>
              </a:lnSpc>
              <a:spcBef>
                <a:spcPct val="0"/>
              </a:spcBef>
            </a:pPr>
            <a:r>
              <a:rPr lang="en-US" sz="2399">
                <a:solidFill>
                  <a:srgbClr val="FFFFFF"/>
                </a:solidFill>
                <a:latin typeface="Cy Grotesk Key"/>
                <a:ea typeface="Cy Grotesk Key"/>
                <a:cs typeface="Cy Grotesk Key"/>
                <a:sym typeface="Cy Grotesk Key"/>
              </a:rPr>
              <a:t> Even if fewer people clicked on the ads, the ones who did were more likely to be in your ideal customer profile.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5E7"/>
        </a:solidFill>
      </p:bgPr>
    </p:bg>
    <p:spTree>
      <p:nvGrpSpPr>
        <p:cNvPr id="1" name=""/>
        <p:cNvGrpSpPr/>
        <p:nvPr/>
      </p:nvGrpSpPr>
      <p:grpSpPr>
        <a:xfrm>
          <a:off x="0" y="0"/>
          <a:ext cx="0" cy="0"/>
          <a:chOff x="0" y="0"/>
          <a:chExt cx="0" cy="0"/>
        </a:xfrm>
      </p:grpSpPr>
      <p:grpSp>
        <p:nvGrpSpPr>
          <p:cNvPr name="Group 2" id="2"/>
          <p:cNvGrpSpPr/>
          <p:nvPr/>
        </p:nvGrpSpPr>
        <p:grpSpPr>
          <a:xfrm rot="0">
            <a:off x="822049" y="2351835"/>
            <a:ext cx="13414006" cy="6122954"/>
            <a:chOff x="0" y="0"/>
            <a:chExt cx="3062409" cy="1397866"/>
          </a:xfrm>
        </p:grpSpPr>
        <p:sp>
          <p:nvSpPr>
            <p:cNvPr name="Freeform 3" id="3"/>
            <p:cNvSpPr/>
            <p:nvPr/>
          </p:nvSpPr>
          <p:spPr>
            <a:xfrm flipH="false" flipV="false" rot="0">
              <a:off x="0" y="0"/>
              <a:ext cx="3062409" cy="1397866"/>
            </a:xfrm>
            <a:custGeom>
              <a:avLst/>
              <a:gdLst/>
              <a:ahLst/>
              <a:cxnLst/>
              <a:rect r="r" b="b" t="t" l="l"/>
              <a:pathLst>
                <a:path h="1397866" w="3062409">
                  <a:moveTo>
                    <a:pt x="29435" y="0"/>
                  </a:moveTo>
                  <a:lnTo>
                    <a:pt x="3032974" y="0"/>
                  </a:lnTo>
                  <a:cubicBezTo>
                    <a:pt x="3049230" y="0"/>
                    <a:pt x="3062409" y="13178"/>
                    <a:pt x="3062409" y="29435"/>
                  </a:cubicBezTo>
                  <a:lnTo>
                    <a:pt x="3062409" y="1368432"/>
                  </a:lnTo>
                  <a:cubicBezTo>
                    <a:pt x="3062409" y="1384688"/>
                    <a:pt x="3049230" y="1397866"/>
                    <a:pt x="3032974" y="1397866"/>
                  </a:cubicBezTo>
                  <a:lnTo>
                    <a:pt x="29435" y="1397866"/>
                  </a:lnTo>
                  <a:cubicBezTo>
                    <a:pt x="13178" y="1397866"/>
                    <a:pt x="0" y="1384688"/>
                    <a:pt x="0" y="1368432"/>
                  </a:cubicBezTo>
                  <a:lnTo>
                    <a:pt x="0" y="29435"/>
                  </a:lnTo>
                  <a:cubicBezTo>
                    <a:pt x="0" y="13178"/>
                    <a:pt x="13178" y="0"/>
                    <a:pt x="29435" y="0"/>
                  </a:cubicBezTo>
                  <a:close/>
                </a:path>
              </a:pathLst>
            </a:custGeom>
            <a:solidFill>
              <a:srgbClr val="FFFFFF"/>
            </a:solidFill>
            <a:ln w="28575" cap="rnd">
              <a:solidFill>
                <a:srgbClr val="000000"/>
              </a:solidFill>
              <a:prstDash val="solid"/>
              <a:round/>
            </a:ln>
          </p:spPr>
        </p:sp>
        <p:sp>
          <p:nvSpPr>
            <p:cNvPr name="TextBox 4" id="4"/>
            <p:cNvSpPr txBox="true"/>
            <p:nvPr/>
          </p:nvSpPr>
          <p:spPr>
            <a:xfrm>
              <a:off x="0" y="0"/>
              <a:ext cx="3062409" cy="1397866"/>
            </a:xfrm>
            <a:prstGeom prst="rect">
              <a:avLst/>
            </a:prstGeom>
          </p:spPr>
          <p:txBody>
            <a:bodyPr anchor="ctr" rtlCol="false" tIns="50800" lIns="50800" bIns="50800" rIns="50800"/>
            <a:lstStyle/>
            <a:p>
              <a:pPr algn="ctr">
                <a:lnSpc>
                  <a:spcPts val="2851"/>
                </a:lnSpc>
              </a:pPr>
            </a:p>
          </p:txBody>
        </p:sp>
      </p:grpSp>
      <p:sp>
        <p:nvSpPr>
          <p:cNvPr name="TextBox 5" id="5"/>
          <p:cNvSpPr txBox="true"/>
          <p:nvPr/>
        </p:nvSpPr>
        <p:spPr>
          <a:xfrm rot="0">
            <a:off x="1385478" y="3440986"/>
            <a:ext cx="12548752" cy="3909853"/>
          </a:xfrm>
          <a:prstGeom prst="rect">
            <a:avLst/>
          </a:prstGeom>
        </p:spPr>
        <p:txBody>
          <a:bodyPr anchor="t" rtlCol="false" tIns="0" lIns="0" bIns="0" rIns="0">
            <a:spAutoFit/>
          </a:bodyPr>
          <a:lstStyle/>
          <a:p>
            <a:pPr algn="just" marL="689537" indent="-344768" lvl="1">
              <a:lnSpc>
                <a:spcPts val="4471"/>
              </a:lnSpc>
              <a:buFont typeface="Arial"/>
              <a:buChar char="•"/>
            </a:pPr>
            <a:r>
              <a:rPr lang="en-US" sz="3193">
                <a:solidFill>
                  <a:srgbClr val="000000"/>
                </a:solidFill>
                <a:latin typeface="TT Hoves"/>
                <a:ea typeface="TT Hoves"/>
                <a:cs typeface="TT Hoves"/>
                <a:sym typeface="TT Hoves"/>
              </a:rPr>
              <a:t>Did any channel have a significantly higher cost per acquisition</a:t>
            </a:r>
          </a:p>
          <a:p>
            <a:pPr algn="just">
              <a:lnSpc>
                <a:spcPts val="4471"/>
              </a:lnSpc>
            </a:pPr>
            <a:r>
              <a:rPr lang="en-US" sz="3193">
                <a:solidFill>
                  <a:srgbClr val="000000"/>
                </a:solidFill>
                <a:latin typeface="TT Hoves"/>
                <a:ea typeface="TT Hoves"/>
                <a:cs typeface="TT Hoves"/>
                <a:sym typeface="TT Hoves"/>
              </a:rPr>
              <a:t>       </a:t>
            </a:r>
            <a:r>
              <a:rPr lang="en-US" sz="3193" b="true">
                <a:solidFill>
                  <a:srgbClr val="000000"/>
                </a:solidFill>
                <a:latin typeface="TT Hoves Bold"/>
                <a:ea typeface="TT Hoves Bold"/>
                <a:cs typeface="TT Hoves Bold"/>
                <a:sym typeface="TT Hoves Bold"/>
              </a:rPr>
              <a:t>Compare the CPA for each platform</a:t>
            </a:r>
          </a:p>
          <a:p>
            <a:pPr algn="just">
              <a:lnSpc>
                <a:spcPts val="4471"/>
              </a:lnSpc>
            </a:pPr>
          </a:p>
          <a:p>
            <a:pPr algn="just" marL="689537" indent="-344768" lvl="1">
              <a:lnSpc>
                <a:spcPts val="4471"/>
              </a:lnSpc>
              <a:buFont typeface="Arial"/>
              <a:buChar char="•"/>
            </a:pPr>
            <a:r>
              <a:rPr lang="en-US" sz="3193">
                <a:solidFill>
                  <a:srgbClr val="000000"/>
                </a:solidFill>
                <a:latin typeface="TT Hoves"/>
                <a:ea typeface="TT Hoves"/>
                <a:cs typeface="TT Hoves"/>
                <a:sym typeface="TT Hoves"/>
              </a:rPr>
              <a:t>Which platform had the highest conversion rate and CTR?</a:t>
            </a:r>
          </a:p>
          <a:p>
            <a:pPr algn="just">
              <a:lnSpc>
                <a:spcPts val="4471"/>
              </a:lnSpc>
            </a:pPr>
          </a:p>
          <a:p>
            <a:pPr algn="just">
              <a:lnSpc>
                <a:spcPts val="4471"/>
              </a:lnSpc>
            </a:pPr>
          </a:p>
          <a:p>
            <a:pPr algn="just">
              <a:lnSpc>
                <a:spcPts val="4471"/>
              </a:lnSpc>
            </a:pPr>
          </a:p>
        </p:txBody>
      </p:sp>
      <p:sp>
        <p:nvSpPr>
          <p:cNvPr name="Freeform 6" id="6"/>
          <p:cNvSpPr/>
          <p:nvPr/>
        </p:nvSpPr>
        <p:spPr>
          <a:xfrm flipH="false" flipV="false" rot="0">
            <a:off x="13964818" y="229523"/>
            <a:ext cx="3883084" cy="3713199"/>
          </a:xfrm>
          <a:custGeom>
            <a:avLst/>
            <a:gdLst/>
            <a:ahLst/>
            <a:cxnLst/>
            <a:rect r="r" b="b" t="t" l="l"/>
            <a:pathLst>
              <a:path h="3713199" w="3883084">
                <a:moveTo>
                  <a:pt x="0" y="0"/>
                </a:moveTo>
                <a:lnTo>
                  <a:pt x="3883084" y="0"/>
                </a:lnTo>
                <a:lnTo>
                  <a:pt x="3883084" y="3713199"/>
                </a:lnTo>
                <a:lnTo>
                  <a:pt x="0" y="371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2649780"/>
            <a:ext cx="6370585" cy="662610"/>
          </a:xfrm>
          <a:prstGeom prst="rect">
            <a:avLst/>
          </a:prstGeom>
        </p:spPr>
        <p:txBody>
          <a:bodyPr anchor="t" rtlCol="false" tIns="0" lIns="0" bIns="0" rIns="0">
            <a:spAutoFit/>
          </a:bodyPr>
          <a:lstStyle/>
          <a:p>
            <a:pPr algn="ctr">
              <a:lnSpc>
                <a:spcPts val="5478"/>
              </a:lnSpc>
              <a:spcBef>
                <a:spcPct val="0"/>
              </a:spcBef>
            </a:pPr>
            <a:r>
              <a:rPr lang="en-US" b="true" sz="3912">
                <a:solidFill>
                  <a:srgbClr val="6237CF"/>
                </a:solidFill>
                <a:latin typeface="TT Hoves Bold"/>
                <a:ea typeface="TT Hoves Bold"/>
                <a:cs typeface="TT Hoves Bold"/>
                <a:sym typeface="TT Hoves Bold"/>
              </a:rPr>
              <a:t>Platform Performance</a:t>
            </a:r>
          </a:p>
        </p:txBody>
      </p:sp>
      <p:sp>
        <p:nvSpPr>
          <p:cNvPr name="TextBox 8" id="8"/>
          <p:cNvSpPr txBox="true"/>
          <p:nvPr/>
        </p:nvSpPr>
        <p:spPr>
          <a:xfrm rot="0">
            <a:off x="822049" y="399901"/>
            <a:ext cx="9430052" cy="1686222"/>
          </a:xfrm>
          <a:prstGeom prst="rect">
            <a:avLst/>
          </a:prstGeom>
        </p:spPr>
        <p:txBody>
          <a:bodyPr anchor="t" rtlCol="false" tIns="0" lIns="0" bIns="0" rIns="0">
            <a:spAutoFit/>
          </a:bodyPr>
          <a:lstStyle/>
          <a:p>
            <a:pPr algn="l">
              <a:lnSpc>
                <a:spcPts val="13351"/>
              </a:lnSpc>
            </a:pPr>
            <a:r>
              <a:rPr lang="en-US" sz="11125" b="true">
                <a:solidFill>
                  <a:srgbClr val="E3613D"/>
                </a:solidFill>
                <a:latin typeface="Cy Grotesk Key Bold"/>
                <a:ea typeface="Cy Grotesk Key Bold"/>
                <a:cs typeface="Cy Grotesk Key Bold"/>
                <a:sym typeface="Cy Grotesk Key Bold"/>
              </a:rPr>
              <a:t>Questions!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237CF"/>
        </a:solidFill>
      </p:bgPr>
    </p:bg>
    <p:spTree>
      <p:nvGrpSpPr>
        <p:cNvPr id="1" name=""/>
        <p:cNvGrpSpPr/>
        <p:nvPr/>
      </p:nvGrpSpPr>
      <p:grpSpPr>
        <a:xfrm>
          <a:off x="0" y="0"/>
          <a:ext cx="0" cy="0"/>
          <a:chOff x="0" y="0"/>
          <a:chExt cx="0" cy="0"/>
        </a:xfrm>
      </p:grpSpPr>
      <p:grpSp>
        <p:nvGrpSpPr>
          <p:cNvPr name="Group 2" id="2"/>
          <p:cNvGrpSpPr/>
          <p:nvPr/>
        </p:nvGrpSpPr>
        <p:grpSpPr>
          <a:xfrm rot="0">
            <a:off x="495189" y="3206463"/>
            <a:ext cx="9942607" cy="5806176"/>
            <a:chOff x="0" y="0"/>
            <a:chExt cx="2741583" cy="1601000"/>
          </a:xfrm>
        </p:grpSpPr>
        <p:sp>
          <p:nvSpPr>
            <p:cNvPr name="Freeform 3" id="3"/>
            <p:cNvSpPr/>
            <p:nvPr/>
          </p:nvSpPr>
          <p:spPr>
            <a:xfrm flipH="false" flipV="false" rot="0">
              <a:off x="0" y="0"/>
              <a:ext cx="2741583" cy="1601000"/>
            </a:xfrm>
            <a:custGeom>
              <a:avLst/>
              <a:gdLst/>
              <a:ahLst/>
              <a:cxnLst/>
              <a:rect r="r" b="b" t="t" l="l"/>
              <a:pathLst>
                <a:path h="1601000" w="2741583">
                  <a:moveTo>
                    <a:pt x="28810" y="0"/>
                  </a:moveTo>
                  <a:lnTo>
                    <a:pt x="2712772" y="0"/>
                  </a:lnTo>
                  <a:cubicBezTo>
                    <a:pt x="2720413" y="0"/>
                    <a:pt x="2727741" y="3035"/>
                    <a:pt x="2733144" y="8438"/>
                  </a:cubicBezTo>
                  <a:cubicBezTo>
                    <a:pt x="2738548" y="13841"/>
                    <a:pt x="2741583" y="21169"/>
                    <a:pt x="2741583" y="28810"/>
                  </a:cubicBezTo>
                  <a:lnTo>
                    <a:pt x="2741583" y="1572190"/>
                  </a:lnTo>
                  <a:cubicBezTo>
                    <a:pt x="2741583" y="1588101"/>
                    <a:pt x="2728684" y="1601000"/>
                    <a:pt x="2712772" y="1601000"/>
                  </a:cubicBezTo>
                  <a:lnTo>
                    <a:pt x="28810" y="1601000"/>
                  </a:lnTo>
                  <a:cubicBezTo>
                    <a:pt x="21169" y="1601000"/>
                    <a:pt x="13841" y="1597965"/>
                    <a:pt x="8438" y="1592562"/>
                  </a:cubicBezTo>
                  <a:cubicBezTo>
                    <a:pt x="3035" y="1587159"/>
                    <a:pt x="0" y="1579831"/>
                    <a:pt x="0" y="1572190"/>
                  </a:cubicBezTo>
                  <a:lnTo>
                    <a:pt x="0" y="28810"/>
                  </a:lnTo>
                  <a:cubicBezTo>
                    <a:pt x="0" y="12899"/>
                    <a:pt x="12899" y="0"/>
                    <a:pt x="28810" y="0"/>
                  </a:cubicBezTo>
                  <a:close/>
                </a:path>
              </a:pathLst>
            </a:custGeom>
            <a:solidFill>
              <a:srgbClr val="FFFFFF"/>
            </a:solidFill>
            <a:ln w="38100" cap="rnd">
              <a:solidFill>
                <a:srgbClr val="243037"/>
              </a:solidFill>
              <a:prstDash val="solid"/>
              <a:round/>
            </a:ln>
          </p:spPr>
        </p:sp>
        <p:sp>
          <p:nvSpPr>
            <p:cNvPr name="TextBox 4" id="4"/>
            <p:cNvSpPr txBox="true"/>
            <p:nvPr/>
          </p:nvSpPr>
          <p:spPr>
            <a:xfrm>
              <a:off x="0" y="-38100"/>
              <a:ext cx="2741583" cy="16391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1125023" y="1128077"/>
            <a:ext cx="6018083" cy="2550163"/>
          </a:xfrm>
          <a:custGeom>
            <a:avLst/>
            <a:gdLst/>
            <a:ahLst/>
            <a:cxnLst/>
            <a:rect r="r" b="b" t="t" l="l"/>
            <a:pathLst>
              <a:path h="2550163" w="6018083">
                <a:moveTo>
                  <a:pt x="0" y="0"/>
                </a:moveTo>
                <a:lnTo>
                  <a:pt x="6018084" y="0"/>
                </a:lnTo>
                <a:lnTo>
                  <a:pt x="6018084" y="2550163"/>
                </a:lnTo>
                <a:lnTo>
                  <a:pt x="0" y="25501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45036">
            <a:off x="-941589" y="7920300"/>
            <a:ext cx="2873557" cy="2676000"/>
          </a:xfrm>
          <a:custGeom>
            <a:avLst/>
            <a:gdLst/>
            <a:ahLst/>
            <a:cxnLst/>
            <a:rect r="r" b="b" t="t" l="l"/>
            <a:pathLst>
              <a:path h="2676000" w="2873557">
                <a:moveTo>
                  <a:pt x="0" y="0"/>
                </a:moveTo>
                <a:lnTo>
                  <a:pt x="2873557" y="0"/>
                </a:lnTo>
                <a:lnTo>
                  <a:pt x="2873557" y="2676000"/>
                </a:lnTo>
                <a:lnTo>
                  <a:pt x="0" y="2676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60891" y="3678240"/>
            <a:ext cx="9776905" cy="5057728"/>
          </a:xfrm>
          <a:custGeom>
            <a:avLst/>
            <a:gdLst/>
            <a:ahLst/>
            <a:cxnLst/>
            <a:rect r="r" b="b" t="t" l="l"/>
            <a:pathLst>
              <a:path h="5057728" w="9776905">
                <a:moveTo>
                  <a:pt x="0" y="0"/>
                </a:moveTo>
                <a:lnTo>
                  <a:pt x="9776905" y="0"/>
                </a:lnTo>
                <a:lnTo>
                  <a:pt x="9776905" y="5057728"/>
                </a:lnTo>
                <a:lnTo>
                  <a:pt x="0" y="5057728"/>
                </a:lnTo>
                <a:lnTo>
                  <a:pt x="0" y="0"/>
                </a:lnTo>
                <a:close/>
              </a:path>
            </a:pathLst>
          </a:custGeom>
          <a:blipFill>
            <a:blip r:embed="rId6"/>
            <a:stretch>
              <a:fillRect l="0" t="0" r="-4398" b="-497"/>
            </a:stretch>
          </a:blipFill>
        </p:spPr>
      </p:sp>
      <p:sp>
        <p:nvSpPr>
          <p:cNvPr name="TextBox 8" id="8"/>
          <p:cNvSpPr txBox="true"/>
          <p:nvPr/>
        </p:nvSpPr>
        <p:spPr>
          <a:xfrm rot="0">
            <a:off x="10691743" y="3607113"/>
            <a:ext cx="7420193" cy="7673177"/>
          </a:xfrm>
          <a:prstGeom prst="rect">
            <a:avLst/>
          </a:prstGeom>
        </p:spPr>
        <p:txBody>
          <a:bodyPr anchor="t" rtlCol="false" tIns="0" lIns="0" bIns="0" rIns="0">
            <a:spAutoFit/>
          </a:bodyPr>
          <a:lstStyle/>
          <a:p>
            <a:pPr algn="l">
              <a:lnSpc>
                <a:spcPts val="3963"/>
              </a:lnSpc>
            </a:pPr>
            <a:r>
              <a:rPr lang="en-US" sz="2831" b="true">
                <a:solidFill>
                  <a:srgbClr val="F9F5E7"/>
                </a:solidFill>
                <a:latin typeface="TT Hoves Bold"/>
                <a:ea typeface="TT Hoves Bold"/>
                <a:cs typeface="TT Hoves Bold"/>
                <a:sym typeface="TT Hoves Bold"/>
              </a:rPr>
              <a:t>The Facebook channel has the highest CPA</a:t>
            </a:r>
          </a:p>
          <a:p>
            <a:pPr algn="l">
              <a:lnSpc>
                <a:spcPts val="3963"/>
              </a:lnSpc>
            </a:pPr>
          </a:p>
          <a:p>
            <a:pPr algn="l">
              <a:lnSpc>
                <a:spcPts val="3823"/>
              </a:lnSpc>
            </a:pPr>
            <a:r>
              <a:rPr lang="en-US" sz="2731">
                <a:solidFill>
                  <a:srgbClr val="F9F5E7"/>
                </a:solidFill>
                <a:latin typeface="TT Hoves"/>
                <a:ea typeface="TT Hoves"/>
                <a:cs typeface="TT Hoves"/>
                <a:sym typeface="TT Hoves"/>
              </a:rPr>
              <a:t>A higher CPA might suggest that your ads are not effectively targeting the right audience or that your channel is not optimized for conversions</a:t>
            </a:r>
          </a:p>
          <a:p>
            <a:pPr algn="l">
              <a:lnSpc>
                <a:spcPts val="3823"/>
              </a:lnSpc>
            </a:pPr>
          </a:p>
          <a:p>
            <a:pPr algn="l">
              <a:lnSpc>
                <a:spcPts val="3963"/>
              </a:lnSpc>
            </a:pPr>
            <a:r>
              <a:rPr lang="en-US" sz="2831" b="true">
                <a:solidFill>
                  <a:srgbClr val="F9F5E7"/>
                </a:solidFill>
                <a:latin typeface="TT Hoves Bold"/>
                <a:ea typeface="TT Hoves Bold"/>
                <a:cs typeface="TT Hoves Bold"/>
                <a:sym typeface="TT Hoves Bold"/>
              </a:rPr>
              <a:t>The Pinterest channel has the Lowest CPA</a:t>
            </a:r>
          </a:p>
          <a:p>
            <a:pPr algn="l">
              <a:lnSpc>
                <a:spcPts val="3823"/>
              </a:lnSpc>
            </a:pPr>
            <a:r>
              <a:rPr lang="en-US" sz="2731">
                <a:solidFill>
                  <a:srgbClr val="F9F5E7"/>
                </a:solidFill>
                <a:latin typeface="TT Hoves"/>
                <a:ea typeface="TT Hoves"/>
                <a:cs typeface="TT Hoves"/>
                <a:sym typeface="TT Hoves"/>
              </a:rPr>
              <a:t>A lower CPA generally indicates that your advertising channel are more efficient, as you're acquiring new customers or conversions at a lower cost.</a:t>
            </a:r>
          </a:p>
          <a:p>
            <a:pPr algn="l">
              <a:lnSpc>
                <a:spcPts val="3823"/>
              </a:lnSpc>
            </a:pPr>
          </a:p>
          <a:p>
            <a:pPr algn="l">
              <a:lnSpc>
                <a:spcPts val="3823"/>
              </a:lnSpc>
            </a:pPr>
          </a:p>
          <a:p>
            <a:pPr algn="l">
              <a:lnSpc>
                <a:spcPts val="3823"/>
              </a:lnSpc>
              <a:spcBef>
                <a:spcPct val="0"/>
              </a:spcBef>
            </a:pPr>
          </a:p>
        </p:txBody>
      </p:sp>
      <p:sp>
        <p:nvSpPr>
          <p:cNvPr name="TextBox 9" id="9"/>
          <p:cNvSpPr txBox="true"/>
          <p:nvPr/>
        </p:nvSpPr>
        <p:spPr>
          <a:xfrm rot="0">
            <a:off x="844321" y="1199252"/>
            <a:ext cx="5426431" cy="1167490"/>
          </a:xfrm>
          <a:prstGeom prst="rect">
            <a:avLst/>
          </a:prstGeom>
        </p:spPr>
        <p:txBody>
          <a:bodyPr anchor="t" rtlCol="false" tIns="0" lIns="0" bIns="0" rIns="0">
            <a:spAutoFit/>
          </a:bodyPr>
          <a:lstStyle/>
          <a:p>
            <a:pPr algn="ctr">
              <a:lnSpc>
                <a:spcPts val="9524"/>
              </a:lnSpc>
            </a:pPr>
            <a:r>
              <a:rPr lang="en-US" sz="6803" b="true">
                <a:solidFill>
                  <a:srgbClr val="6237CF"/>
                </a:solidFill>
                <a:latin typeface="Cy Grotesk Key Bold"/>
                <a:ea typeface="Cy Grotesk Key Bold"/>
                <a:cs typeface="Cy Grotesk Key Bold"/>
                <a:sym typeface="Cy Grotesk Key Bold"/>
              </a:rPr>
              <a:t>Results</a:t>
            </a:r>
          </a:p>
        </p:txBody>
      </p:sp>
      <p:sp>
        <p:nvSpPr>
          <p:cNvPr name="TextBox 10" id="10"/>
          <p:cNvSpPr txBox="true"/>
          <p:nvPr/>
        </p:nvSpPr>
        <p:spPr>
          <a:xfrm rot="0">
            <a:off x="8303794" y="450928"/>
            <a:ext cx="8955506" cy="2711763"/>
          </a:xfrm>
          <a:prstGeom prst="rect">
            <a:avLst/>
          </a:prstGeom>
        </p:spPr>
        <p:txBody>
          <a:bodyPr anchor="t" rtlCol="false" tIns="0" lIns="0" bIns="0" rIns="0">
            <a:spAutoFit/>
          </a:bodyPr>
          <a:lstStyle/>
          <a:p>
            <a:pPr algn="l">
              <a:lnSpc>
                <a:spcPts val="6200"/>
              </a:lnSpc>
            </a:pPr>
            <a:r>
              <a:rPr lang="en-US" sz="4428" b="true">
                <a:solidFill>
                  <a:srgbClr val="F9F5E7"/>
                </a:solidFill>
                <a:latin typeface="TT Hoves Bold"/>
                <a:ea typeface="TT Hoves Bold"/>
                <a:cs typeface="TT Hoves Bold"/>
                <a:sym typeface="TT Hoves Bold"/>
              </a:rPr>
              <a:t>CPA (Cost Per Acquisition)</a:t>
            </a:r>
          </a:p>
          <a:p>
            <a:pPr algn="l">
              <a:lnSpc>
                <a:spcPts val="6200"/>
              </a:lnSpc>
            </a:pPr>
          </a:p>
          <a:p>
            <a:pPr algn="l">
              <a:lnSpc>
                <a:spcPts val="4615"/>
              </a:lnSpc>
            </a:pPr>
          </a:p>
          <a:p>
            <a:pPr algn="l">
              <a:lnSpc>
                <a:spcPts val="4615"/>
              </a:lnSpc>
              <a:spcBef>
                <a:spcPct val="0"/>
              </a:spcBef>
            </a:pPr>
            <a:r>
              <a:rPr lang="en-US" sz="3296">
                <a:solidFill>
                  <a:srgbClr val="F9F5E7"/>
                </a:solidFill>
                <a:latin typeface="TT Hoves"/>
                <a:ea typeface="TT Hoves"/>
                <a:cs typeface="TT Hoves"/>
                <a:sym typeface="TT Hoves"/>
              </a:rPr>
              <a:t> </a:t>
            </a:r>
          </a:p>
        </p:txBody>
      </p:sp>
      <p:sp>
        <p:nvSpPr>
          <p:cNvPr name="TextBox 11" id="11"/>
          <p:cNvSpPr txBox="true"/>
          <p:nvPr/>
        </p:nvSpPr>
        <p:spPr>
          <a:xfrm rot="0">
            <a:off x="8303794" y="1284977"/>
            <a:ext cx="8955506" cy="12985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Open Sans"/>
                <a:ea typeface="Open Sans"/>
                <a:cs typeface="Open Sans"/>
                <a:sym typeface="Open Sans"/>
              </a:rPr>
              <a:t>It's a key metric in marketing that tells you how much you spend to acquire a new customer or achieve a specific conversion goal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DAGROs0i4Y0</dc:identifier>
  <dcterms:modified xsi:type="dcterms:W3CDTF">2011-08-01T06:04:30Z</dcterms:modified>
  <cp:revision>1</cp:revision>
  <dc:title>Marketing Dahboard</dc:title>
</cp:coreProperties>
</file>