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1"/>
  </p:sldMasterIdLst>
  <p:notesMasterIdLst>
    <p:notesMasterId r:id="rId11"/>
  </p:notesMasterIdLst>
  <p:sldIdLst>
    <p:sldId id="272" r:id="rId2"/>
    <p:sldId id="273" r:id="rId3"/>
    <p:sldId id="274" r:id="rId4"/>
    <p:sldId id="275" r:id="rId5"/>
    <p:sldId id="276" r:id="rId6"/>
    <p:sldId id="277" r:id="rId7"/>
    <p:sldId id="278" r:id="rId8"/>
    <p:sldId id="279" r:id="rId9"/>
    <p:sldId id="280"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5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29-Jun-24</a:t>
            </a:fld>
            <a:endParaRPr lang="en-US"/>
          </a:p>
        </p:txBody>
      </p:sp>
      <p:sp>
        <p:nvSpPr>
          <p:cNvPr id="104868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8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8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lide Image Placeholder 1"/>
          <p:cNvSpPr>
            <a:spLocks noGrp="1" noRot="1" noChangeAspect="1"/>
          </p:cNvSpPr>
          <p:nvPr>
            <p:ph type="sldImg"/>
          </p:nvPr>
        </p:nvSpPr>
        <p:spPr/>
      </p:sp>
      <p:sp>
        <p:nvSpPr>
          <p:cNvPr id="1048584" name="Notes Placeholder 2"/>
          <p:cNvSpPr>
            <a:spLocks noGrp="1"/>
          </p:cNvSpPr>
          <p:nvPr>
            <p:ph type="body" idx="1"/>
          </p:nvPr>
        </p:nvSpPr>
        <p:spPr/>
        <p:txBody>
          <a:bodyPr/>
          <a:lstStyle/>
          <a:p>
            <a:endParaRPr lang="en-US" dirty="0"/>
          </a:p>
        </p:txBody>
      </p:sp>
      <p:sp>
        <p:nvSpPr>
          <p:cNvPr id="1048585"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p:sp>
      <p:sp>
        <p:nvSpPr>
          <p:cNvPr id="1048596" name="Notes Placeholder 2"/>
          <p:cNvSpPr>
            <a:spLocks noGrp="1"/>
          </p:cNvSpPr>
          <p:nvPr>
            <p:ph type="body" idx="1"/>
          </p:nvPr>
        </p:nvSpPr>
        <p:spPr/>
        <p:txBody>
          <a:bodyPr/>
          <a:lstStyle/>
          <a:p>
            <a:endParaRPr lang="en-US" dirty="0"/>
          </a:p>
        </p:txBody>
      </p:sp>
      <p:sp>
        <p:nvSpPr>
          <p:cNvPr id="1048597"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Slide Image Placeholder 1"/>
          <p:cNvSpPr>
            <a:spLocks noGrp="1" noRot="1" noChangeAspect="1"/>
          </p:cNvSpPr>
          <p:nvPr>
            <p:ph type="sldImg"/>
          </p:nvPr>
        </p:nvSpPr>
        <p:spPr/>
      </p:sp>
      <p:sp>
        <p:nvSpPr>
          <p:cNvPr id="1048618" name="Notes Placeholder 2"/>
          <p:cNvSpPr>
            <a:spLocks noGrp="1"/>
          </p:cNvSpPr>
          <p:nvPr>
            <p:ph type="body" idx="1"/>
          </p:nvPr>
        </p:nvSpPr>
        <p:spPr/>
        <p:txBody>
          <a:bodyPr/>
          <a:lstStyle/>
          <a:p>
            <a:endParaRPr lang="en-US" dirty="0"/>
          </a:p>
        </p:txBody>
      </p:sp>
      <p:sp>
        <p:nvSpPr>
          <p:cNvPr id="1048619"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Slide Image Placeholder 1"/>
          <p:cNvSpPr>
            <a:spLocks noGrp="1" noRot="1" noChangeAspect="1"/>
          </p:cNvSpPr>
          <p:nvPr>
            <p:ph type="sldImg"/>
          </p:nvPr>
        </p:nvSpPr>
        <p:spPr/>
      </p:sp>
      <p:sp>
        <p:nvSpPr>
          <p:cNvPr id="1048636" name="Notes Placeholder 2"/>
          <p:cNvSpPr>
            <a:spLocks noGrp="1"/>
          </p:cNvSpPr>
          <p:nvPr>
            <p:ph type="body" idx="1"/>
          </p:nvPr>
        </p:nvSpPr>
        <p:spPr/>
        <p:txBody>
          <a:bodyPr/>
          <a:lstStyle/>
          <a:p>
            <a:endParaRPr lang="en-US" dirty="0"/>
          </a:p>
        </p:txBody>
      </p:sp>
      <p:sp>
        <p:nvSpPr>
          <p:cNvPr id="1048637"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Slide Image Placeholder 1"/>
          <p:cNvSpPr>
            <a:spLocks noGrp="1" noRot="1" noChangeAspect="1"/>
          </p:cNvSpPr>
          <p:nvPr>
            <p:ph type="sldImg"/>
          </p:nvPr>
        </p:nvSpPr>
        <p:spPr/>
      </p:sp>
      <p:sp>
        <p:nvSpPr>
          <p:cNvPr id="1048650" name="Notes Placeholder 2"/>
          <p:cNvSpPr>
            <a:spLocks noGrp="1"/>
          </p:cNvSpPr>
          <p:nvPr>
            <p:ph type="body" idx="1"/>
          </p:nvPr>
        </p:nvSpPr>
        <p:spPr/>
        <p:txBody>
          <a:bodyPr/>
          <a:lstStyle/>
          <a:p>
            <a:endParaRPr lang="en-US" dirty="0"/>
          </a:p>
        </p:txBody>
      </p:sp>
      <p:sp>
        <p:nvSpPr>
          <p:cNvPr id="1048651"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Slide Image Placeholder 1"/>
          <p:cNvSpPr>
            <a:spLocks noGrp="1" noRot="1" noChangeAspect="1"/>
          </p:cNvSpPr>
          <p:nvPr>
            <p:ph type="sldImg"/>
          </p:nvPr>
        </p:nvSpPr>
        <p:spPr/>
      </p:sp>
      <p:sp>
        <p:nvSpPr>
          <p:cNvPr id="1048672" name="Notes Placeholder 2"/>
          <p:cNvSpPr>
            <a:spLocks noGrp="1"/>
          </p:cNvSpPr>
          <p:nvPr>
            <p:ph type="body" idx="1"/>
          </p:nvPr>
        </p:nvSpPr>
        <p:spPr/>
        <p:txBody>
          <a:bodyPr/>
          <a:lstStyle/>
          <a:p>
            <a:endParaRPr lang="en-US" dirty="0"/>
          </a:p>
        </p:txBody>
      </p:sp>
      <p:sp>
        <p:nvSpPr>
          <p:cNvPr id="1048673"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Slide Image Placeholder 1"/>
          <p:cNvSpPr>
            <a:spLocks noGrp="1" noRot="1" noChangeAspect="1"/>
          </p:cNvSpPr>
          <p:nvPr>
            <p:ph type="sldImg"/>
          </p:nvPr>
        </p:nvSpPr>
        <p:spPr/>
      </p:sp>
      <p:sp>
        <p:nvSpPr>
          <p:cNvPr id="1048679" name="Notes Placeholder 2"/>
          <p:cNvSpPr>
            <a:spLocks noGrp="1"/>
          </p:cNvSpPr>
          <p:nvPr>
            <p:ph type="body" idx="1"/>
          </p:nvPr>
        </p:nvSpPr>
        <p:spPr/>
        <p:txBody>
          <a:bodyPr/>
          <a:lstStyle/>
          <a:p>
            <a:endParaRPr lang="en-US" dirty="0"/>
          </a:p>
        </p:txBody>
      </p:sp>
      <p:sp>
        <p:nvSpPr>
          <p:cNvPr id="1048680"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BBC5-1A27-4228-8C3E-25A396AB4B7C}"/>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p>
        </p:txBody>
      </p:sp>
      <p:sp>
        <p:nvSpPr>
          <p:cNvPr id="3" name="Subtitle 2">
            <a:extLst>
              <a:ext uri="{FF2B5EF4-FFF2-40B4-BE49-F238E27FC236}">
                <a16:creationId xmlns:a16="http://schemas.microsoft.com/office/drawing/2014/main" id="{9CCABEB6-4F6B-4575-AD49-4DE81D783820}"/>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8CBC44E1-B3A7-4226-BCE8-C557118D6ED1}"/>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5" name="Footer Placeholder 4">
            <a:extLst>
              <a:ext uri="{FF2B5EF4-FFF2-40B4-BE49-F238E27FC236}">
                <a16:creationId xmlns:a16="http://schemas.microsoft.com/office/drawing/2014/main" id="{297A05D2-6903-499F-B865-90B3320C99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4E3D32-EE46-4951-87FB-08B0C05E9C2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95445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C865-69B7-431A-B68C-9F9B71BC8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09C47D-374F-45BD-A3B8-A6E2D3747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98A88-3ABC-4270-BB72-0ADF0F959491}"/>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5" name="Footer Placeholder 4">
            <a:extLst>
              <a:ext uri="{FF2B5EF4-FFF2-40B4-BE49-F238E27FC236}">
                <a16:creationId xmlns:a16="http://schemas.microsoft.com/office/drawing/2014/main" id="{48006DF7-4F74-4173-BC7F-16BD263212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B8C9A1-6298-4B6B-A93A-0D3B038D422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52800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31019-F72D-4619-9C73-858C4DFC905F}"/>
              </a:ext>
            </a:extLst>
          </p:cNvPr>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6E13C4-9C8B-4D14-BA19-422439AEFEE5}"/>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9DD49-B156-4B02-80FF-69746AAF0F3C}"/>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5" name="Footer Placeholder 4">
            <a:extLst>
              <a:ext uri="{FF2B5EF4-FFF2-40B4-BE49-F238E27FC236}">
                <a16:creationId xmlns:a16="http://schemas.microsoft.com/office/drawing/2014/main" id="{533C6BD6-A171-4341-94CB-A2931D6F77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9D3463-5233-4E25-B626-368D7AE92F8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39462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8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C9A5-BEE2-4B9E-B062-3C3402B63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F2852-4E66-4AB0-9A8A-628C6D508F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3AEE2-3E66-4E9E-ACB2-BD14EB3E8F1A}"/>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5" name="Footer Placeholder 4">
            <a:extLst>
              <a:ext uri="{FF2B5EF4-FFF2-40B4-BE49-F238E27FC236}">
                <a16:creationId xmlns:a16="http://schemas.microsoft.com/office/drawing/2014/main" id="{11E16E81-CE8E-4059-B413-E46A8D70FD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6AE993-55B3-4AC2-A6B1-BF6074EC428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6154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0459-838F-4133-98B2-B063C2F0DDC4}"/>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p>
        </p:txBody>
      </p:sp>
      <p:sp>
        <p:nvSpPr>
          <p:cNvPr id="3" name="Text Placeholder 2">
            <a:extLst>
              <a:ext uri="{FF2B5EF4-FFF2-40B4-BE49-F238E27FC236}">
                <a16:creationId xmlns:a16="http://schemas.microsoft.com/office/drawing/2014/main" id="{9F8C8D44-A2D4-4878-AE35-34D75E0BCB91}"/>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B67A9E-37E2-41D2-BC89-C2D76FA6EA48}"/>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5" name="Footer Placeholder 4">
            <a:extLst>
              <a:ext uri="{FF2B5EF4-FFF2-40B4-BE49-F238E27FC236}">
                <a16:creationId xmlns:a16="http://schemas.microsoft.com/office/drawing/2014/main" id="{F6534071-1BBB-460C-AF82-7812995FE2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2E8E24-15FC-4245-86FE-0AD941374D5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12414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269D-AB08-4871-9120-DA48D653D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11F7D-039D-40E3-AE87-415806A83DF6}"/>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09CEDF-0A05-43A9-91C4-F20BC6703C69}"/>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1895D1-13B9-413F-A4FE-3A78D30260CF}"/>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6" name="Footer Placeholder 5">
            <a:extLst>
              <a:ext uri="{FF2B5EF4-FFF2-40B4-BE49-F238E27FC236}">
                <a16:creationId xmlns:a16="http://schemas.microsoft.com/office/drawing/2014/main" id="{6DE4DB4F-45C7-44CB-8429-7B696DC9BF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F4C9A9-8AD9-49EC-A51E-29305810B8F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74527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7EA6-916B-4135-973A-52627775A3C7}"/>
              </a:ext>
            </a:extLst>
          </p:cNvPr>
          <p:cNvSpPr>
            <a:spLocks noGrp="1"/>
          </p:cNvSpPr>
          <p:nvPr>
            <p:ph type="title"/>
          </p:nvPr>
        </p:nvSpPr>
        <p:spPr>
          <a:xfrm>
            <a:off x="1007746" y="438150"/>
            <a:ext cx="12618720"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9ED109-99C8-4D9A-A591-4EC1066AEA28}"/>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B2432C47-961E-4367-A4DC-F79510A6AAE1}"/>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AA6245-45C6-4741-A03D-711C88C1439A}"/>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D92D13DB-E9DC-4D03-947C-FD332830DD93}"/>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B1354-FA1C-461E-BAB4-842D8E250264}"/>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8" name="Footer Placeholder 7">
            <a:extLst>
              <a:ext uri="{FF2B5EF4-FFF2-40B4-BE49-F238E27FC236}">
                <a16:creationId xmlns:a16="http://schemas.microsoft.com/office/drawing/2014/main" id="{0F0D724E-F080-4D7A-8ECA-985EFEB355C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4AA2901-2304-442C-9ED5-9024589B4A9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14202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30BF-667E-46BA-98D9-DF3DF7B3EC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98B005-F52A-487E-AD82-103D5651B798}"/>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4" name="Footer Placeholder 3">
            <a:extLst>
              <a:ext uri="{FF2B5EF4-FFF2-40B4-BE49-F238E27FC236}">
                <a16:creationId xmlns:a16="http://schemas.microsoft.com/office/drawing/2014/main" id="{88A6B866-C7D0-4A8F-883E-CC1D70D958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032067-9BE7-4691-9AAD-5803E55B781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47799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8E75E6-D98B-4109-A1F6-A6F336610917}"/>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3" name="Footer Placeholder 2">
            <a:extLst>
              <a:ext uri="{FF2B5EF4-FFF2-40B4-BE49-F238E27FC236}">
                <a16:creationId xmlns:a16="http://schemas.microsoft.com/office/drawing/2014/main" id="{7D0DBD19-19C8-46E9-BC10-FE7EE57C6F2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26E0391-DF31-4733-9CB5-847E1B933AD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14226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59F8-D3EB-4CEF-A116-4FC47B5D23C5}"/>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598F5ABC-336E-4FFE-9136-2F16DF1A4EDA}"/>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A94A7-CDCC-4F3B-AA48-40EF673CC08A}"/>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FD060009-9DCC-4E64-8604-40870264BEF5}"/>
              </a:ext>
            </a:extLst>
          </p:cNvPr>
          <p:cNvSpPr>
            <a:spLocks noGrp="1"/>
          </p:cNvSpPr>
          <p:nvPr>
            <p:ph type="dt" sz="half" idx="10"/>
          </p:nvPr>
        </p:nvSpPr>
        <p:spPr/>
        <p:txBody>
          <a:bodyPr/>
          <a:lstStyle/>
          <a:p>
            <a:fld id="{48A87A34-81AB-432B-8DAE-1953F412C126}" type="datetimeFigureOut">
              <a:rPr lang="en-US" smtClean="0"/>
              <a:t>29-Jun-24</a:t>
            </a:fld>
            <a:endParaRPr lang="en-US" dirty="0"/>
          </a:p>
        </p:txBody>
      </p:sp>
      <p:sp>
        <p:nvSpPr>
          <p:cNvPr id="6" name="Footer Placeholder 5">
            <a:extLst>
              <a:ext uri="{FF2B5EF4-FFF2-40B4-BE49-F238E27FC236}">
                <a16:creationId xmlns:a16="http://schemas.microsoft.com/office/drawing/2014/main" id="{6225BEB4-DCC3-4453-AF5D-2B53D12A3E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44FF8D-5A15-4B1E-AEBD-7576FEFEF0D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2288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83F8-439D-419D-9372-E208B9098023}"/>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0270D1A2-65D6-4880-A841-15326707470C}"/>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BC7CB693-8DE0-43D8-9CDA-53DCB8FAE202}"/>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9458B803-633D-403C-BF91-3D13E8927634}"/>
              </a:ext>
            </a:extLst>
          </p:cNvPr>
          <p:cNvSpPr>
            <a:spLocks noGrp="1"/>
          </p:cNvSpPr>
          <p:nvPr>
            <p:ph type="dt" sz="half" idx="10"/>
          </p:nvPr>
        </p:nvSpPr>
        <p:spPr/>
        <p:txBody>
          <a:bodyPr/>
          <a:lstStyle/>
          <a:p>
            <a:fld id="{48A87A34-81AB-432B-8DAE-1953F412C126}" type="datetimeFigureOut">
              <a:rPr lang="en-US" smtClean="0"/>
              <a:pPr/>
              <a:t>29-Jun-24</a:t>
            </a:fld>
            <a:endParaRPr lang="en-US" dirty="0"/>
          </a:p>
        </p:txBody>
      </p:sp>
      <p:sp>
        <p:nvSpPr>
          <p:cNvPr id="6" name="Footer Placeholder 5">
            <a:extLst>
              <a:ext uri="{FF2B5EF4-FFF2-40B4-BE49-F238E27FC236}">
                <a16:creationId xmlns:a16="http://schemas.microsoft.com/office/drawing/2014/main" id="{4172CD05-D078-4610-98B8-D9A6E83DD5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137AFF-4685-4815-B2F5-64F75FB25BB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7393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5E401-171F-4C22-B021-15167440D1A1}"/>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974298-51BD-4C91-94A2-EEF41E40CBB0}"/>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D8E86-0F3C-44B5-9AD7-3123C316E561}"/>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48A87A34-81AB-432B-8DAE-1953F412C126}" type="datetimeFigureOut">
              <a:rPr lang="en-US" smtClean="0"/>
              <a:pPr/>
              <a:t>29-Jun-24</a:t>
            </a:fld>
            <a:endParaRPr lang="en-US" dirty="0"/>
          </a:p>
        </p:txBody>
      </p:sp>
      <p:sp>
        <p:nvSpPr>
          <p:cNvPr id="5" name="Footer Placeholder 4">
            <a:extLst>
              <a:ext uri="{FF2B5EF4-FFF2-40B4-BE49-F238E27FC236}">
                <a16:creationId xmlns:a16="http://schemas.microsoft.com/office/drawing/2014/main" id="{E8819B09-F993-4221-B9A7-A5C630408249}"/>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62B769-99E0-47AC-8A88-62057774C444}"/>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435734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6" name="TextBox 1048575"/>
          <p:cNvSpPr txBox="1"/>
          <p:nvPr/>
        </p:nvSpPr>
        <p:spPr>
          <a:xfrm>
            <a:off x="2860772" y="633432"/>
            <a:ext cx="7688685" cy="1221740"/>
          </a:xfrm>
          <a:prstGeom prst="rect">
            <a:avLst/>
          </a:prstGeom>
        </p:spPr>
        <p:txBody>
          <a:bodyPr wrap="square" rtlCol="0">
            <a:spAutoFit/>
          </a:bodyPr>
          <a:lstStyle/>
          <a:p>
            <a:pPr algn="ctr"/>
            <a:r>
              <a:rPr lang="en-US" sz="4000" b="1">
                <a:solidFill>
                  <a:srgbClr val="000000"/>
                </a:solidFill>
              </a:rPr>
              <a:t>Project</a:t>
            </a:r>
            <a:endParaRPr lang="en-US" sz="2800" b="1">
              <a:solidFill>
                <a:srgbClr val="000000"/>
              </a:solidFill>
            </a:endParaRPr>
          </a:p>
          <a:p>
            <a:pPr algn="ctr"/>
            <a:r>
              <a:rPr lang="en-US" sz="3600" b="1">
                <a:solidFill>
                  <a:srgbClr val="000000"/>
                </a:solidFill>
              </a:rPr>
              <a:t>Gym Management System</a:t>
            </a:r>
            <a:r>
              <a:rPr lang="en-US" sz="2800">
                <a:solidFill>
                  <a:srgbClr val="000000"/>
                </a:solidFill>
              </a:rPr>
              <a:t> </a:t>
            </a:r>
          </a:p>
        </p:txBody>
      </p:sp>
      <p:sp>
        <p:nvSpPr>
          <p:cNvPr id="1048577" name="TextBox 1048576"/>
          <p:cNvSpPr txBox="1"/>
          <p:nvPr/>
        </p:nvSpPr>
        <p:spPr>
          <a:xfrm>
            <a:off x="3642190" y="2425555"/>
            <a:ext cx="8123866" cy="2616101"/>
          </a:xfrm>
          <a:prstGeom prst="rect">
            <a:avLst/>
          </a:prstGeom>
        </p:spPr>
        <p:txBody>
          <a:bodyPr wrap="square" rtlCol="0">
            <a:spAutoFit/>
          </a:bodyPr>
          <a:lstStyle/>
          <a:p>
            <a:r>
              <a:rPr lang="en-US" sz="3200" b="1" u="sng" dirty="0">
                <a:solidFill>
                  <a:srgbClr val="000000"/>
                </a:solidFill>
              </a:rPr>
              <a:t>Team members:</a:t>
            </a:r>
            <a:endParaRPr lang="en-US" sz="3600" b="1" u="sng" dirty="0">
              <a:solidFill>
                <a:srgbClr val="000000"/>
              </a:solidFill>
            </a:endParaRPr>
          </a:p>
          <a:p>
            <a:r>
              <a:rPr lang="en-US" sz="3200" dirty="0">
                <a:solidFill>
                  <a:srgbClr val="000000"/>
                </a:solidFill>
              </a:rPr>
              <a:t>Batool Zehra (BAI-23F-059)</a:t>
            </a:r>
            <a:endParaRPr lang="en-US" sz="3600" dirty="0">
              <a:solidFill>
                <a:srgbClr val="000000"/>
              </a:solidFill>
            </a:endParaRPr>
          </a:p>
          <a:p>
            <a:r>
              <a:rPr lang="en-US" sz="3200" dirty="0" err="1">
                <a:solidFill>
                  <a:srgbClr val="000000"/>
                </a:solidFill>
              </a:rPr>
              <a:t>Ahmer</a:t>
            </a:r>
            <a:r>
              <a:rPr lang="en-US" sz="3200" dirty="0">
                <a:solidFill>
                  <a:srgbClr val="000000"/>
                </a:solidFill>
              </a:rPr>
              <a:t> Ali (BAI-23F-009)</a:t>
            </a:r>
            <a:endParaRPr lang="en-US" sz="3600" dirty="0">
              <a:solidFill>
                <a:srgbClr val="000000"/>
              </a:solidFill>
            </a:endParaRPr>
          </a:p>
          <a:p>
            <a:r>
              <a:rPr lang="en-US" sz="3200" dirty="0">
                <a:solidFill>
                  <a:srgbClr val="000000"/>
                </a:solidFill>
              </a:rPr>
              <a:t>Zainab Tariq(BAI-23F-011) </a:t>
            </a:r>
            <a:endParaRPr lang="en-US" sz="3600" dirty="0">
              <a:solidFill>
                <a:srgbClr val="000000"/>
              </a:solidFill>
            </a:endParaRPr>
          </a:p>
          <a:p>
            <a:r>
              <a:rPr lang="en-US" sz="3200" dirty="0" err="1">
                <a:solidFill>
                  <a:srgbClr val="000000"/>
                </a:solidFill>
              </a:rPr>
              <a:t>Farayha</a:t>
            </a:r>
            <a:r>
              <a:rPr lang="en-US" sz="3200" dirty="0">
                <a:solidFill>
                  <a:srgbClr val="000000"/>
                </a:solidFill>
              </a:rPr>
              <a:t> Mehmood(BAI-23F-0</a:t>
            </a:r>
            <a:r>
              <a:rPr lang="en-US" sz="3600" dirty="0">
                <a:solidFill>
                  <a:srgbClr val="000000"/>
                </a:solidFill>
              </a:rPr>
              <a:t>6</a:t>
            </a:r>
            <a:r>
              <a:rPr lang="en-US" sz="3200" dirty="0">
                <a:solidFill>
                  <a:srgbClr val="000000"/>
                </a:solidFill>
              </a:rPr>
              <a:t>9)</a:t>
            </a:r>
            <a:endParaRPr lang="en-US" sz="2800" dirty="0">
              <a:solidFill>
                <a:srgbClr val="000000"/>
              </a:solidFill>
            </a:endParaRPr>
          </a:p>
        </p:txBody>
      </p:sp>
      <p:sp>
        <p:nvSpPr>
          <p:cNvPr id="1048578" name="TextBox 1048577"/>
          <p:cNvSpPr txBox="1"/>
          <p:nvPr/>
        </p:nvSpPr>
        <p:spPr>
          <a:xfrm>
            <a:off x="3799641" y="5652618"/>
            <a:ext cx="5810946" cy="1077218"/>
          </a:xfrm>
          <a:prstGeom prst="rect">
            <a:avLst/>
          </a:prstGeom>
        </p:spPr>
        <p:txBody>
          <a:bodyPr wrap="square" rtlCol="0">
            <a:spAutoFit/>
          </a:bodyPr>
          <a:lstStyle/>
          <a:p>
            <a:r>
              <a:rPr lang="en-US" sz="3200" b="1" dirty="0">
                <a:solidFill>
                  <a:srgbClr val="000000"/>
                </a:solidFill>
              </a:rPr>
              <a:t>Course Instructor: Sir </a:t>
            </a:r>
            <a:r>
              <a:rPr lang="en-US" sz="3200" b="1" dirty="0" err="1">
                <a:solidFill>
                  <a:srgbClr val="000000"/>
                </a:solidFill>
              </a:rPr>
              <a:t>Khuda</a:t>
            </a:r>
            <a:r>
              <a:rPr lang="en-US" sz="3200" b="1" dirty="0">
                <a:solidFill>
                  <a:srgbClr val="000000"/>
                </a:solidFill>
              </a:rPr>
              <a:t> </a:t>
            </a:r>
            <a:r>
              <a:rPr lang="en-US" sz="3200" b="1" dirty="0" err="1">
                <a:solidFill>
                  <a:srgbClr val="000000"/>
                </a:solidFill>
              </a:rPr>
              <a:t>Buksh</a:t>
            </a:r>
            <a:r>
              <a:rPr lang="en-US" sz="3200" b="1" dirty="0">
                <a:solidFill>
                  <a:srgbClr val="000000"/>
                </a:solidFill>
              </a:rPr>
              <a:t> </a:t>
            </a:r>
            <a:r>
              <a:rPr lang="en-US" sz="3200" b="1" dirty="0" err="1">
                <a:solidFill>
                  <a:srgbClr val="000000"/>
                </a:solidFill>
              </a:rPr>
              <a:t>Brohi</a:t>
            </a:r>
            <a:endParaRPr lang="en-US" sz="2800" b="1" dirty="0">
              <a:solidFill>
                <a:srgbClr val="000000"/>
              </a:solidFill>
            </a:endParaRPr>
          </a:p>
        </p:txBody>
      </p:sp>
      <p:pic>
        <p:nvPicPr>
          <p:cNvPr id="2" name="Picture 1">
            <a:extLst>
              <a:ext uri="{FF2B5EF4-FFF2-40B4-BE49-F238E27FC236}">
                <a16:creationId xmlns:a16="http://schemas.microsoft.com/office/drawing/2014/main" id="{F96FDF68-BFF8-4867-8F56-3DE36E1AE532}"/>
              </a:ext>
            </a:extLst>
          </p:cNvPr>
          <p:cNvPicPr>
            <a:picLocks noChangeAspect="1"/>
          </p:cNvPicPr>
          <p:nvPr/>
        </p:nvPicPr>
        <p:blipFill>
          <a:blip r:embed="rId2"/>
          <a:stretch>
            <a:fillRect/>
          </a:stretch>
        </p:blipFill>
        <p:spPr>
          <a:xfrm>
            <a:off x="9942233" y="1972339"/>
            <a:ext cx="4284921" cy="42849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1048579" name="Shape 0"/>
          <p:cNvSpPr/>
          <p:nvPr/>
        </p:nvSpPr>
        <p:spPr>
          <a:xfrm>
            <a:off x="0" y="-626046"/>
            <a:ext cx="12933949" cy="9121459"/>
          </a:xfrm>
          <a:prstGeom prst="rect">
            <a:avLst/>
          </a:prstGeom>
          <a:solidFill>
            <a:srgbClr val="F6F4F4"/>
          </a:solidFill>
        </p:spPr>
      </p:sp>
      <p:pic>
        <p:nvPicPr>
          <p:cNvPr id="209715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1048580" name="Text 2"/>
          <p:cNvSpPr/>
          <p:nvPr/>
        </p:nvSpPr>
        <p:spPr>
          <a:xfrm>
            <a:off x="864037" y="990243"/>
            <a:ext cx="7415927" cy="3193971"/>
          </a:xfrm>
          <a:prstGeom prst="rect">
            <a:avLst/>
          </a:prstGeom>
          <a:noFill/>
        </p:spPr>
        <p:txBody>
          <a:bodyPr wrap="square" rtlCol="0" anchor="t"/>
          <a:lstStyle/>
          <a:p>
            <a:pPr marL="0" indent="0">
              <a:lnSpc>
                <a:spcPts val="8384"/>
              </a:lnSpc>
              <a:buNone/>
            </a:pPr>
            <a:r>
              <a:rPr lang="en-US" sz="6707" b="1" kern="0" spc="-201" dirty="0">
                <a:solidFill>
                  <a:srgbClr val="000000"/>
                </a:solidFill>
                <a:latin typeface="Inter" pitchFamily="34" charset="0"/>
                <a:ea typeface="Inter" pitchFamily="34" charset="-122"/>
                <a:cs typeface="Inter" pitchFamily="34" charset="-120"/>
              </a:rPr>
              <a:t>Introducing our Gym Management System</a:t>
            </a:r>
            <a:endParaRPr lang="en-US" sz="6707" dirty="0"/>
          </a:p>
        </p:txBody>
      </p:sp>
      <p:sp>
        <p:nvSpPr>
          <p:cNvPr id="1048581" name="Text 3"/>
          <p:cNvSpPr/>
          <p:nvPr/>
        </p:nvSpPr>
        <p:spPr>
          <a:xfrm>
            <a:off x="864037" y="4554498"/>
            <a:ext cx="7415927" cy="1975247"/>
          </a:xfrm>
          <a:prstGeom prst="rect">
            <a:avLst/>
          </a:prstGeom>
          <a:noFill/>
        </p:spPr>
        <p:txBody>
          <a:bodyPr wrap="square" rtlCol="0" anchor="t"/>
          <a:lstStyle/>
          <a:p>
            <a:pPr marL="0" indent="0">
              <a:lnSpc>
                <a:spcPts val="3110"/>
              </a:lnSpc>
              <a:buNone/>
            </a:pPr>
            <a:r>
              <a:rPr lang="en-US" sz="2800" kern="0" spc="-39" dirty="0">
                <a:solidFill>
                  <a:srgbClr val="272525"/>
                </a:solidFill>
                <a:latin typeface="Inter" pitchFamily="34" charset="0"/>
                <a:ea typeface="Inter" pitchFamily="34" charset="-122"/>
                <a:cs typeface="Inter" pitchFamily="34" charset="-120"/>
              </a:rPr>
              <a:t>Designing a Gym Management System (GMS</a:t>
            </a:r>
            <a:r>
              <a:rPr lang="en-US" sz="3200" kern="0" spc="-39" dirty="0">
                <a:solidFill>
                  <a:srgbClr val="272525"/>
                </a:solidFill>
                <a:latin typeface="Inter" pitchFamily="34" charset="0"/>
                <a:ea typeface="Inter" pitchFamily="34" charset="-122"/>
                <a:cs typeface="Inter" pitchFamily="34" charset="-120"/>
              </a:rPr>
              <a:t>)</a:t>
            </a:r>
            <a:r>
              <a:rPr lang="en-US" sz="2400" kern="0" spc="-39" dirty="0">
                <a:solidFill>
                  <a:srgbClr val="272525"/>
                </a:solidFill>
                <a:latin typeface="Inter" pitchFamily="34" charset="0"/>
                <a:ea typeface="Inter" pitchFamily="34" charset="-122"/>
                <a:cs typeface="Inter" pitchFamily="34" charset="-120"/>
              </a:rPr>
              <a:t> </a:t>
            </a:r>
            <a:r>
              <a:rPr lang="en-US" sz="2800" kern="0" spc="-39" dirty="0">
                <a:solidFill>
                  <a:srgbClr val="272525"/>
                </a:solidFill>
                <a:latin typeface="Inter" pitchFamily="34" charset="0"/>
                <a:ea typeface="Inter" pitchFamily="34" charset="-122"/>
                <a:cs typeface="Inter" pitchFamily="34" charset="-120"/>
              </a:rPr>
              <a:t>involoves creating a  comprehensive solution to handle various administrative, operational and member-related  task within a gym or  fItness center.Here is a detail of key components  and functionalities that a robust gym management system should encompass</a:t>
            </a:r>
            <a:r>
              <a:rPr lang="en-US" sz="2000" kern="0" spc="-39" dirty="0">
                <a:solidFill>
                  <a:srgbClr val="272525"/>
                </a:solidFill>
                <a:latin typeface="Inter" pitchFamily="34" charset="0"/>
                <a:ea typeface="Inter" pitchFamily="34" charset="-122"/>
                <a:cs typeface="Inter" pitchFamily="34" charset="-120"/>
              </a:rPr>
              <a:t>.</a:t>
            </a:r>
            <a:endParaRPr lang="en-US" sz="1944" dirty="0"/>
          </a:p>
        </p:txBody>
      </p:sp>
      <p:sp>
        <p:nvSpPr>
          <p:cNvPr id="1048582" name="Shape 4"/>
          <p:cNvSpPr/>
          <p:nvPr/>
        </p:nvSpPr>
        <p:spPr>
          <a:xfrm>
            <a:off x="864037" y="6825853"/>
            <a:ext cx="394930" cy="394930"/>
          </a:xfrm>
          <a:prstGeom prst="roundRect">
            <a:avLst>
              <a:gd name="adj" fmla="val 23151155"/>
            </a:avLst>
          </a:prstGeom>
          <a:noFill/>
          <a:ln w="7620">
            <a:solidFill>
              <a:srgbClr val="FFFFFF"/>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048586" name="Shape 0"/>
          <p:cNvSpPr/>
          <p:nvPr/>
        </p:nvSpPr>
        <p:spPr>
          <a:xfrm>
            <a:off x="0" y="0"/>
            <a:ext cx="14630400" cy="8229600"/>
          </a:xfrm>
          <a:prstGeom prst="rect">
            <a:avLst/>
          </a:prstGeom>
          <a:solidFill>
            <a:srgbClr val="F6F4F4"/>
          </a:solidFill>
        </p:spPr>
      </p:sp>
      <p:sp>
        <p:nvSpPr>
          <p:cNvPr id="1048587" name="Shape 1"/>
          <p:cNvSpPr/>
          <p:nvPr/>
        </p:nvSpPr>
        <p:spPr>
          <a:xfrm>
            <a:off x="0" y="0"/>
            <a:ext cx="14630400" cy="8229600"/>
          </a:xfrm>
          <a:prstGeom prst="rect">
            <a:avLst/>
          </a:prstGeom>
          <a:solidFill>
            <a:srgbClr val="FFFFFF"/>
          </a:solidFill>
        </p:spPr>
      </p:sp>
      <p:sp>
        <p:nvSpPr>
          <p:cNvPr id="1048588" name="Text 2"/>
          <p:cNvSpPr/>
          <p:nvPr/>
        </p:nvSpPr>
        <p:spPr>
          <a:xfrm>
            <a:off x="864037" y="2128584"/>
            <a:ext cx="6172200" cy="771525"/>
          </a:xfrm>
          <a:prstGeom prst="rect">
            <a:avLst/>
          </a:prstGeom>
          <a:noFill/>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User Management</a:t>
            </a:r>
            <a:endParaRPr lang="en-US" sz="4860" dirty="0"/>
          </a:p>
        </p:txBody>
      </p:sp>
      <p:sp>
        <p:nvSpPr>
          <p:cNvPr id="1048589" name="Text 3"/>
          <p:cNvSpPr/>
          <p:nvPr/>
        </p:nvSpPr>
        <p:spPr>
          <a:xfrm>
            <a:off x="864037" y="3517210"/>
            <a:ext cx="3086100" cy="385763"/>
          </a:xfrm>
          <a:prstGeom prst="rect">
            <a:avLst/>
          </a:prstGeom>
          <a:noFill/>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Member Profiles</a:t>
            </a:r>
            <a:endParaRPr lang="en-US" sz="2430" dirty="0"/>
          </a:p>
        </p:txBody>
      </p:sp>
      <p:sp>
        <p:nvSpPr>
          <p:cNvPr id="1048590" name="Text 4"/>
          <p:cNvSpPr/>
          <p:nvPr/>
        </p:nvSpPr>
        <p:spPr>
          <a:xfrm>
            <a:off x="864037" y="4149789"/>
            <a:ext cx="3898821" cy="1185148"/>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Maintain detailed member profiles with contact information, fitness goals, and activity history.</a:t>
            </a:r>
            <a:endParaRPr lang="en-US" sz="1944" dirty="0"/>
          </a:p>
        </p:txBody>
      </p:sp>
      <p:sp>
        <p:nvSpPr>
          <p:cNvPr id="1048591" name="Text 5"/>
          <p:cNvSpPr/>
          <p:nvPr/>
        </p:nvSpPr>
        <p:spPr>
          <a:xfrm>
            <a:off x="5372695" y="3517210"/>
            <a:ext cx="3086100" cy="385763"/>
          </a:xfrm>
          <a:prstGeom prst="rect">
            <a:avLst/>
          </a:prstGeom>
          <a:noFill/>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Access Control</a:t>
            </a:r>
            <a:endParaRPr lang="en-US" sz="2430" dirty="0"/>
          </a:p>
        </p:txBody>
      </p:sp>
      <p:sp>
        <p:nvSpPr>
          <p:cNvPr id="1048592" name="Text 6"/>
          <p:cNvSpPr/>
          <p:nvPr/>
        </p:nvSpPr>
        <p:spPr>
          <a:xfrm>
            <a:off x="5372695" y="4149789"/>
            <a:ext cx="3898821" cy="1185148"/>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Manage member access to the gym facility through secure check-in and authorization processes.</a:t>
            </a:r>
            <a:endParaRPr lang="en-US" sz="1944" dirty="0"/>
          </a:p>
        </p:txBody>
      </p:sp>
      <p:sp>
        <p:nvSpPr>
          <p:cNvPr id="1048593" name="Text 7"/>
          <p:cNvSpPr/>
          <p:nvPr/>
        </p:nvSpPr>
        <p:spPr>
          <a:xfrm>
            <a:off x="9881354" y="3517210"/>
            <a:ext cx="3086100" cy="385763"/>
          </a:xfrm>
          <a:prstGeom prst="rect">
            <a:avLst/>
          </a:prstGeom>
          <a:noFill/>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Communication</a:t>
            </a:r>
            <a:endParaRPr lang="en-US" sz="2430" dirty="0"/>
          </a:p>
        </p:txBody>
      </p:sp>
      <p:sp>
        <p:nvSpPr>
          <p:cNvPr id="1048594" name="Text 8"/>
          <p:cNvSpPr/>
          <p:nvPr/>
        </p:nvSpPr>
        <p:spPr>
          <a:xfrm>
            <a:off x="9881354" y="4149789"/>
            <a:ext cx="3898821" cy="1580198"/>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Seamlessly communicate with members through email, SMS, and in-app notifications for updates and announcements.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048598" name="Shape 0"/>
          <p:cNvSpPr/>
          <p:nvPr/>
        </p:nvSpPr>
        <p:spPr>
          <a:xfrm>
            <a:off x="0" y="0"/>
            <a:ext cx="14630400" cy="8229600"/>
          </a:xfrm>
          <a:prstGeom prst="rect">
            <a:avLst/>
          </a:prstGeom>
          <a:solidFill>
            <a:srgbClr val="F6F4F4"/>
          </a:solidFill>
        </p:spPr>
      </p:sp>
      <p:sp>
        <p:nvSpPr>
          <p:cNvPr id="1048599" name="Shape 1"/>
          <p:cNvSpPr/>
          <p:nvPr/>
        </p:nvSpPr>
        <p:spPr>
          <a:xfrm>
            <a:off x="0" y="0"/>
            <a:ext cx="14630400" cy="8231505"/>
          </a:xfrm>
          <a:prstGeom prst="rect">
            <a:avLst/>
          </a:prstGeom>
          <a:solidFill>
            <a:srgbClr val="FFFFFF"/>
          </a:solidFill>
        </p:spPr>
      </p:sp>
      <p:sp>
        <p:nvSpPr>
          <p:cNvPr id="1048600" name="Text 2"/>
          <p:cNvSpPr/>
          <p:nvPr/>
        </p:nvSpPr>
        <p:spPr>
          <a:xfrm>
            <a:off x="842248" y="661749"/>
            <a:ext cx="7342108" cy="751999"/>
          </a:xfrm>
          <a:prstGeom prst="rect">
            <a:avLst/>
          </a:prstGeom>
          <a:noFill/>
        </p:spPr>
        <p:txBody>
          <a:bodyPr wrap="none" rtlCol="0" anchor="t"/>
          <a:lstStyle/>
          <a:p>
            <a:pPr marL="0" indent="0">
              <a:lnSpc>
                <a:spcPts val="5921"/>
              </a:lnSpc>
              <a:buNone/>
            </a:pPr>
            <a:r>
              <a:rPr lang="en-US" sz="4737" b="1" kern="0" spc="-142" dirty="0">
                <a:solidFill>
                  <a:srgbClr val="000000"/>
                </a:solidFill>
                <a:latin typeface="Inter" pitchFamily="34" charset="0"/>
                <a:ea typeface="Inter" pitchFamily="34" charset="-122"/>
                <a:cs typeface="Inter" pitchFamily="34" charset="-120"/>
              </a:rPr>
              <a:t>Membership Management</a:t>
            </a:r>
            <a:endParaRPr lang="en-US" sz="4737" dirty="0"/>
          </a:p>
        </p:txBody>
      </p:sp>
      <p:sp>
        <p:nvSpPr>
          <p:cNvPr id="1048601" name="Shape 3"/>
          <p:cNvSpPr/>
          <p:nvPr/>
        </p:nvSpPr>
        <p:spPr>
          <a:xfrm>
            <a:off x="1179076" y="1774627"/>
            <a:ext cx="48101" cy="5795129"/>
          </a:xfrm>
          <a:prstGeom prst="roundRect">
            <a:avLst>
              <a:gd name="adj" fmla="val 225135"/>
            </a:avLst>
          </a:prstGeom>
          <a:solidFill>
            <a:srgbClr val="C0C1D7"/>
          </a:solidFill>
        </p:spPr>
      </p:sp>
      <p:sp>
        <p:nvSpPr>
          <p:cNvPr id="1048602" name="Shape 4"/>
          <p:cNvSpPr/>
          <p:nvPr/>
        </p:nvSpPr>
        <p:spPr>
          <a:xfrm>
            <a:off x="1473815" y="2291834"/>
            <a:ext cx="842248" cy="48101"/>
          </a:xfrm>
          <a:prstGeom prst="roundRect">
            <a:avLst>
              <a:gd name="adj" fmla="val 225135"/>
            </a:avLst>
          </a:prstGeom>
          <a:solidFill>
            <a:srgbClr val="C0C1D7"/>
          </a:solidFill>
        </p:spPr>
      </p:sp>
      <p:sp>
        <p:nvSpPr>
          <p:cNvPr id="1048603" name="Shape 5"/>
          <p:cNvSpPr/>
          <p:nvPr/>
        </p:nvSpPr>
        <p:spPr>
          <a:xfrm>
            <a:off x="932438" y="2045256"/>
            <a:ext cx="541377" cy="541377"/>
          </a:xfrm>
          <a:prstGeom prst="roundRect">
            <a:avLst>
              <a:gd name="adj" fmla="val 20003"/>
            </a:avLst>
          </a:prstGeom>
          <a:solidFill>
            <a:srgbClr val="DADBF1"/>
          </a:solidFill>
          <a:ln w="7620">
            <a:solidFill>
              <a:srgbClr val="C0C1D7"/>
            </a:solidFill>
            <a:prstDash val="solid"/>
          </a:ln>
        </p:spPr>
      </p:sp>
      <p:sp>
        <p:nvSpPr>
          <p:cNvPr id="1048604" name="Text 6"/>
          <p:cNvSpPr/>
          <p:nvPr/>
        </p:nvSpPr>
        <p:spPr>
          <a:xfrm>
            <a:off x="1120200" y="2135386"/>
            <a:ext cx="165854" cy="360998"/>
          </a:xfrm>
          <a:prstGeom prst="rect">
            <a:avLst/>
          </a:prstGeom>
          <a:noFill/>
        </p:spPr>
        <p:txBody>
          <a:bodyPr wrap="none" rtlCol="0" anchor="t"/>
          <a:lstStyle/>
          <a:p>
            <a:pPr marL="0" indent="0" algn="ctr">
              <a:lnSpc>
                <a:spcPts val="2842"/>
              </a:lnSpc>
              <a:buNone/>
            </a:pPr>
            <a:r>
              <a:rPr lang="en-US" sz="2842" b="1" kern="0" spc="-85" dirty="0">
                <a:solidFill>
                  <a:srgbClr val="272525"/>
                </a:solidFill>
                <a:latin typeface="Inter" pitchFamily="34" charset="0"/>
                <a:ea typeface="Inter" pitchFamily="34" charset="-122"/>
                <a:cs typeface="Inter" pitchFamily="34" charset="-120"/>
              </a:rPr>
              <a:t>1</a:t>
            </a:r>
            <a:endParaRPr lang="en-US" sz="2842" dirty="0"/>
          </a:p>
        </p:txBody>
      </p:sp>
      <p:sp>
        <p:nvSpPr>
          <p:cNvPr id="1048605" name="Text 7"/>
          <p:cNvSpPr/>
          <p:nvPr/>
        </p:nvSpPr>
        <p:spPr>
          <a:xfrm>
            <a:off x="2526625" y="2015252"/>
            <a:ext cx="3007995" cy="375880"/>
          </a:xfrm>
          <a:prstGeom prst="rect">
            <a:avLst/>
          </a:prstGeom>
          <a:noFill/>
        </p:spPr>
        <p:txBody>
          <a:bodyPr wrap="none" rtlCol="0" anchor="t"/>
          <a:lstStyle/>
          <a:p>
            <a:pPr marL="0" indent="0" algn="l">
              <a:lnSpc>
                <a:spcPts val="2961"/>
              </a:lnSpc>
              <a:buNone/>
            </a:pPr>
            <a:r>
              <a:rPr lang="en-US" sz="2369" b="1" kern="0" spc="-71" dirty="0">
                <a:solidFill>
                  <a:srgbClr val="272525"/>
                </a:solidFill>
                <a:latin typeface="Inter" pitchFamily="34" charset="0"/>
                <a:ea typeface="Inter" pitchFamily="34" charset="-122"/>
                <a:cs typeface="Inter" pitchFamily="34" charset="-120"/>
              </a:rPr>
              <a:t>Registration</a:t>
            </a:r>
            <a:endParaRPr lang="en-US" sz="2369" dirty="0"/>
          </a:p>
        </p:txBody>
      </p:sp>
      <p:sp>
        <p:nvSpPr>
          <p:cNvPr id="1048606" name="Text 8"/>
          <p:cNvSpPr/>
          <p:nvPr/>
        </p:nvSpPr>
        <p:spPr>
          <a:xfrm>
            <a:off x="2526625" y="2535436"/>
            <a:ext cx="7603927" cy="769858"/>
          </a:xfrm>
          <a:prstGeom prst="rect">
            <a:avLst/>
          </a:prstGeom>
          <a:noFill/>
        </p:spPr>
        <p:txBody>
          <a:bodyPr wrap="square" rtlCol="0" anchor="t"/>
          <a:lstStyle/>
          <a:p>
            <a:pPr marL="0" indent="0" algn="l">
              <a:lnSpc>
                <a:spcPts val="3032"/>
              </a:lnSpc>
              <a:buNone/>
            </a:pPr>
            <a:r>
              <a:rPr lang="en-US" sz="1895" kern="0" spc="-38" dirty="0">
                <a:solidFill>
                  <a:srgbClr val="272525"/>
                </a:solidFill>
                <a:latin typeface="Inter" pitchFamily="34" charset="0"/>
                <a:ea typeface="Inter" pitchFamily="34" charset="-122"/>
                <a:cs typeface="Inter" pitchFamily="34" charset="-120"/>
              </a:rPr>
              <a:t>Streamline the membership registration process with online signup and automated enrollment.</a:t>
            </a:r>
            <a:endParaRPr lang="en-US" sz="1895" dirty="0"/>
          </a:p>
        </p:txBody>
      </p:sp>
      <p:sp>
        <p:nvSpPr>
          <p:cNvPr id="1048607" name="Shape 9"/>
          <p:cNvSpPr/>
          <p:nvPr/>
        </p:nvSpPr>
        <p:spPr>
          <a:xfrm>
            <a:off x="1473815" y="4303752"/>
            <a:ext cx="842248" cy="48101"/>
          </a:xfrm>
          <a:prstGeom prst="roundRect">
            <a:avLst>
              <a:gd name="adj" fmla="val 225135"/>
            </a:avLst>
          </a:prstGeom>
          <a:solidFill>
            <a:srgbClr val="C0C1D7"/>
          </a:solidFill>
        </p:spPr>
      </p:sp>
      <p:sp>
        <p:nvSpPr>
          <p:cNvPr id="1048608" name="Shape 10"/>
          <p:cNvSpPr/>
          <p:nvPr/>
        </p:nvSpPr>
        <p:spPr>
          <a:xfrm>
            <a:off x="932438" y="4057174"/>
            <a:ext cx="541377" cy="541377"/>
          </a:xfrm>
          <a:prstGeom prst="roundRect">
            <a:avLst>
              <a:gd name="adj" fmla="val 20003"/>
            </a:avLst>
          </a:prstGeom>
          <a:solidFill>
            <a:srgbClr val="DADBF1"/>
          </a:solidFill>
          <a:ln w="7620">
            <a:solidFill>
              <a:srgbClr val="C0C1D7"/>
            </a:solidFill>
            <a:prstDash val="solid"/>
          </a:ln>
        </p:spPr>
      </p:sp>
      <p:sp>
        <p:nvSpPr>
          <p:cNvPr id="1048609" name="Text 11"/>
          <p:cNvSpPr/>
          <p:nvPr/>
        </p:nvSpPr>
        <p:spPr>
          <a:xfrm>
            <a:off x="1094839" y="4147304"/>
            <a:ext cx="216575" cy="360998"/>
          </a:xfrm>
          <a:prstGeom prst="rect">
            <a:avLst/>
          </a:prstGeom>
          <a:noFill/>
        </p:spPr>
        <p:txBody>
          <a:bodyPr wrap="none" rtlCol="0" anchor="t"/>
          <a:lstStyle/>
          <a:p>
            <a:pPr marL="0" indent="0" algn="ctr">
              <a:lnSpc>
                <a:spcPts val="2842"/>
              </a:lnSpc>
              <a:buNone/>
            </a:pPr>
            <a:r>
              <a:rPr lang="en-US" sz="2842" b="1" kern="0" spc="-85" dirty="0">
                <a:solidFill>
                  <a:srgbClr val="272525"/>
                </a:solidFill>
                <a:latin typeface="Inter" pitchFamily="34" charset="0"/>
                <a:ea typeface="Inter" pitchFamily="34" charset="-122"/>
                <a:cs typeface="Inter" pitchFamily="34" charset="-120"/>
              </a:rPr>
              <a:t>2</a:t>
            </a:r>
            <a:endParaRPr lang="en-US" sz="2842" dirty="0"/>
          </a:p>
        </p:txBody>
      </p:sp>
      <p:sp>
        <p:nvSpPr>
          <p:cNvPr id="1048610" name="Text 12"/>
          <p:cNvSpPr/>
          <p:nvPr/>
        </p:nvSpPr>
        <p:spPr>
          <a:xfrm>
            <a:off x="2526625" y="4027170"/>
            <a:ext cx="3007995" cy="375880"/>
          </a:xfrm>
          <a:prstGeom prst="rect">
            <a:avLst/>
          </a:prstGeom>
          <a:noFill/>
        </p:spPr>
        <p:txBody>
          <a:bodyPr wrap="none" rtlCol="0" anchor="t"/>
          <a:lstStyle/>
          <a:p>
            <a:pPr marL="0" indent="0" algn="l">
              <a:lnSpc>
                <a:spcPts val="2961"/>
              </a:lnSpc>
              <a:buNone/>
            </a:pPr>
            <a:r>
              <a:rPr lang="en-US" sz="2369" b="1" kern="0" spc="-71" dirty="0">
                <a:solidFill>
                  <a:srgbClr val="272525"/>
                </a:solidFill>
                <a:latin typeface="Inter" pitchFamily="34" charset="0"/>
                <a:ea typeface="Inter" pitchFamily="34" charset="-122"/>
                <a:cs typeface="Inter" pitchFamily="34" charset="-120"/>
              </a:rPr>
              <a:t>Membership Plans</a:t>
            </a:r>
            <a:endParaRPr lang="en-US" sz="2369" dirty="0"/>
          </a:p>
        </p:txBody>
      </p:sp>
      <p:sp>
        <p:nvSpPr>
          <p:cNvPr id="1048611" name="Text 13"/>
          <p:cNvSpPr/>
          <p:nvPr/>
        </p:nvSpPr>
        <p:spPr>
          <a:xfrm>
            <a:off x="2526625" y="4547354"/>
            <a:ext cx="7603927" cy="769858"/>
          </a:xfrm>
          <a:prstGeom prst="rect">
            <a:avLst/>
          </a:prstGeom>
          <a:noFill/>
        </p:spPr>
        <p:txBody>
          <a:bodyPr wrap="square" rtlCol="0" anchor="t"/>
          <a:lstStyle/>
          <a:p>
            <a:pPr marL="0" indent="0" algn="l">
              <a:lnSpc>
                <a:spcPts val="3032"/>
              </a:lnSpc>
              <a:buNone/>
            </a:pPr>
            <a:r>
              <a:rPr lang="en-US" sz="1895" kern="0" spc="-38" dirty="0">
                <a:solidFill>
                  <a:srgbClr val="272525"/>
                </a:solidFill>
                <a:latin typeface="Inter" pitchFamily="34" charset="0"/>
                <a:ea typeface="Inter" pitchFamily="34" charset="-122"/>
                <a:cs typeface="Inter" pitchFamily="34" charset="-120"/>
              </a:rPr>
              <a:t>Offer a variety of membership plans to cater to different needs and budgets.</a:t>
            </a:r>
            <a:endParaRPr lang="en-US" sz="1895" dirty="0"/>
          </a:p>
        </p:txBody>
      </p:sp>
      <p:sp>
        <p:nvSpPr>
          <p:cNvPr id="1048612" name="Shape 14"/>
          <p:cNvSpPr/>
          <p:nvPr/>
        </p:nvSpPr>
        <p:spPr>
          <a:xfrm>
            <a:off x="1473815" y="6315670"/>
            <a:ext cx="842248" cy="48101"/>
          </a:xfrm>
          <a:prstGeom prst="roundRect">
            <a:avLst>
              <a:gd name="adj" fmla="val 225135"/>
            </a:avLst>
          </a:prstGeom>
          <a:solidFill>
            <a:srgbClr val="C0C1D7"/>
          </a:solidFill>
        </p:spPr>
      </p:sp>
      <p:sp>
        <p:nvSpPr>
          <p:cNvPr id="1048613" name="Shape 15"/>
          <p:cNvSpPr/>
          <p:nvPr/>
        </p:nvSpPr>
        <p:spPr>
          <a:xfrm>
            <a:off x="932438" y="6069092"/>
            <a:ext cx="541377" cy="541377"/>
          </a:xfrm>
          <a:prstGeom prst="roundRect">
            <a:avLst>
              <a:gd name="adj" fmla="val 20003"/>
            </a:avLst>
          </a:prstGeom>
          <a:solidFill>
            <a:srgbClr val="DADBF1"/>
          </a:solidFill>
          <a:ln w="7620">
            <a:solidFill>
              <a:srgbClr val="C0C1D7"/>
            </a:solidFill>
            <a:prstDash val="solid"/>
          </a:ln>
        </p:spPr>
      </p:sp>
      <p:sp>
        <p:nvSpPr>
          <p:cNvPr id="1048614" name="Text 16"/>
          <p:cNvSpPr/>
          <p:nvPr/>
        </p:nvSpPr>
        <p:spPr>
          <a:xfrm>
            <a:off x="1089481" y="6159222"/>
            <a:ext cx="227171" cy="360998"/>
          </a:xfrm>
          <a:prstGeom prst="rect">
            <a:avLst/>
          </a:prstGeom>
          <a:noFill/>
        </p:spPr>
        <p:txBody>
          <a:bodyPr wrap="none" rtlCol="0" anchor="t"/>
          <a:lstStyle/>
          <a:p>
            <a:pPr marL="0" indent="0" algn="ctr">
              <a:lnSpc>
                <a:spcPts val="2842"/>
              </a:lnSpc>
              <a:buNone/>
            </a:pPr>
            <a:r>
              <a:rPr lang="en-US" sz="2842" b="1" kern="0" spc="-85" dirty="0">
                <a:solidFill>
                  <a:srgbClr val="272525"/>
                </a:solidFill>
                <a:latin typeface="Inter" pitchFamily="34" charset="0"/>
                <a:ea typeface="Inter" pitchFamily="34" charset="-122"/>
                <a:cs typeface="Inter" pitchFamily="34" charset="-120"/>
              </a:rPr>
              <a:t>3</a:t>
            </a:r>
            <a:endParaRPr lang="en-US" sz="2842" dirty="0"/>
          </a:p>
        </p:txBody>
      </p:sp>
      <p:sp>
        <p:nvSpPr>
          <p:cNvPr id="1048615" name="Text 17"/>
          <p:cNvSpPr/>
          <p:nvPr/>
        </p:nvSpPr>
        <p:spPr>
          <a:xfrm>
            <a:off x="2526625" y="6039088"/>
            <a:ext cx="3007995" cy="375880"/>
          </a:xfrm>
          <a:prstGeom prst="rect">
            <a:avLst/>
          </a:prstGeom>
          <a:noFill/>
        </p:spPr>
        <p:txBody>
          <a:bodyPr wrap="none" rtlCol="0" anchor="t"/>
          <a:lstStyle/>
          <a:p>
            <a:pPr marL="0" indent="0" algn="l">
              <a:lnSpc>
                <a:spcPts val="2961"/>
              </a:lnSpc>
              <a:buNone/>
            </a:pPr>
            <a:r>
              <a:rPr lang="en-US" sz="2369" b="1" kern="0" spc="-71" dirty="0">
                <a:solidFill>
                  <a:srgbClr val="272525"/>
                </a:solidFill>
                <a:latin typeface="Inter" pitchFamily="34" charset="0"/>
                <a:ea typeface="Inter" pitchFamily="34" charset="-122"/>
                <a:cs typeface="Inter" pitchFamily="34" charset="-120"/>
              </a:rPr>
              <a:t>Renewals</a:t>
            </a:r>
            <a:endParaRPr lang="en-US" sz="2369" dirty="0"/>
          </a:p>
        </p:txBody>
      </p:sp>
      <p:sp>
        <p:nvSpPr>
          <p:cNvPr id="1048616" name="Text 18"/>
          <p:cNvSpPr/>
          <p:nvPr/>
        </p:nvSpPr>
        <p:spPr>
          <a:xfrm>
            <a:off x="2526625" y="6559272"/>
            <a:ext cx="7603927" cy="769858"/>
          </a:xfrm>
          <a:prstGeom prst="rect">
            <a:avLst/>
          </a:prstGeom>
          <a:noFill/>
        </p:spPr>
        <p:txBody>
          <a:bodyPr wrap="square" rtlCol="0" anchor="t"/>
          <a:lstStyle/>
          <a:p>
            <a:pPr marL="0" indent="0" algn="l">
              <a:lnSpc>
                <a:spcPts val="3032"/>
              </a:lnSpc>
              <a:buNone/>
            </a:pPr>
            <a:r>
              <a:rPr lang="en-US" sz="1895" kern="0" spc="-38" dirty="0">
                <a:solidFill>
                  <a:srgbClr val="272525"/>
                </a:solidFill>
                <a:latin typeface="Inter" pitchFamily="34" charset="0"/>
                <a:ea typeface="Inter" pitchFamily="34" charset="-122"/>
                <a:cs typeface="Inter" pitchFamily="34" charset="-120"/>
              </a:rPr>
              <a:t>Manage seamless membership renewals and track expiration dates to ensure members stay engaged.</a:t>
            </a:r>
            <a:endParaRPr lang="en-US" sz="189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1048620" name="Shape 0"/>
          <p:cNvSpPr/>
          <p:nvPr/>
        </p:nvSpPr>
        <p:spPr>
          <a:xfrm>
            <a:off x="0" y="0"/>
            <a:ext cx="14630400" cy="8229600"/>
          </a:xfrm>
          <a:prstGeom prst="rect">
            <a:avLst/>
          </a:prstGeom>
          <a:solidFill>
            <a:srgbClr val="F6F4F4"/>
          </a:solidFill>
        </p:spPr>
      </p:sp>
      <p:sp>
        <p:nvSpPr>
          <p:cNvPr id="1048621" name="Shape 1"/>
          <p:cNvSpPr/>
          <p:nvPr/>
        </p:nvSpPr>
        <p:spPr>
          <a:xfrm>
            <a:off x="0" y="0"/>
            <a:ext cx="14630400" cy="8229600"/>
          </a:xfrm>
          <a:prstGeom prst="rect">
            <a:avLst/>
          </a:prstGeom>
          <a:solidFill>
            <a:srgbClr val="FFFFFF"/>
          </a:solidFill>
        </p:spPr>
      </p:sp>
      <p:sp>
        <p:nvSpPr>
          <p:cNvPr id="1048622" name="Text 2"/>
          <p:cNvSpPr/>
          <p:nvPr/>
        </p:nvSpPr>
        <p:spPr>
          <a:xfrm>
            <a:off x="864037" y="1115616"/>
            <a:ext cx="6443305" cy="771525"/>
          </a:xfrm>
          <a:prstGeom prst="rect">
            <a:avLst/>
          </a:prstGeom>
          <a:noFill/>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Payment Management</a:t>
            </a:r>
            <a:endParaRPr lang="en-US" sz="4860" dirty="0"/>
          </a:p>
        </p:txBody>
      </p:sp>
      <p:sp>
        <p:nvSpPr>
          <p:cNvPr id="1048623" name="Shape 3"/>
          <p:cNvSpPr/>
          <p:nvPr/>
        </p:nvSpPr>
        <p:spPr>
          <a:xfrm>
            <a:off x="864037" y="2380893"/>
            <a:ext cx="6327815" cy="2243138"/>
          </a:xfrm>
          <a:prstGeom prst="roundRect">
            <a:avLst>
              <a:gd name="adj" fmla="val 4953"/>
            </a:avLst>
          </a:prstGeom>
          <a:solidFill>
            <a:srgbClr val="DADBF1"/>
          </a:solidFill>
          <a:ln w="15240">
            <a:solidFill>
              <a:srgbClr val="C0C1D7"/>
            </a:solidFill>
            <a:prstDash val="solid"/>
          </a:ln>
        </p:spPr>
      </p:sp>
      <p:sp>
        <p:nvSpPr>
          <p:cNvPr id="1048624" name="Text 4"/>
          <p:cNvSpPr/>
          <p:nvPr/>
        </p:nvSpPr>
        <p:spPr>
          <a:xfrm>
            <a:off x="1126093" y="2642949"/>
            <a:ext cx="3086100" cy="385763"/>
          </a:xfrm>
          <a:prstGeom prst="rect">
            <a:avLst/>
          </a:prstGeom>
          <a:noFill/>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Secure Transactions</a:t>
            </a:r>
            <a:endParaRPr lang="en-US" sz="2430" dirty="0"/>
          </a:p>
        </p:txBody>
      </p:sp>
      <p:sp>
        <p:nvSpPr>
          <p:cNvPr id="1048625" name="Text 5"/>
          <p:cNvSpPr/>
          <p:nvPr/>
        </p:nvSpPr>
        <p:spPr>
          <a:xfrm>
            <a:off x="1126093" y="3176826"/>
            <a:ext cx="5803702" cy="1185148"/>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Implement secure payment gateways to process memberships, class packages, and other gym-related purchases.</a:t>
            </a:r>
            <a:endParaRPr lang="en-US" sz="1944" dirty="0"/>
          </a:p>
        </p:txBody>
      </p:sp>
      <p:sp>
        <p:nvSpPr>
          <p:cNvPr id="1048626" name="Shape 6"/>
          <p:cNvSpPr/>
          <p:nvPr/>
        </p:nvSpPr>
        <p:spPr>
          <a:xfrm>
            <a:off x="7438668" y="2380893"/>
            <a:ext cx="6327815" cy="2243138"/>
          </a:xfrm>
          <a:prstGeom prst="roundRect">
            <a:avLst>
              <a:gd name="adj" fmla="val 4953"/>
            </a:avLst>
          </a:prstGeom>
          <a:solidFill>
            <a:srgbClr val="DADBF1"/>
          </a:solidFill>
          <a:ln w="15240">
            <a:solidFill>
              <a:srgbClr val="C0C1D7"/>
            </a:solidFill>
            <a:prstDash val="solid"/>
          </a:ln>
        </p:spPr>
      </p:sp>
      <p:sp>
        <p:nvSpPr>
          <p:cNvPr id="1048627" name="Text 7"/>
          <p:cNvSpPr/>
          <p:nvPr/>
        </p:nvSpPr>
        <p:spPr>
          <a:xfrm>
            <a:off x="7700724" y="2642949"/>
            <a:ext cx="3086100" cy="385763"/>
          </a:xfrm>
          <a:prstGeom prst="rect">
            <a:avLst/>
          </a:prstGeom>
          <a:noFill/>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Invoicing</a:t>
            </a:r>
            <a:endParaRPr lang="en-US" sz="2430" dirty="0"/>
          </a:p>
        </p:txBody>
      </p:sp>
      <p:sp>
        <p:nvSpPr>
          <p:cNvPr id="1048628" name="Text 8"/>
          <p:cNvSpPr/>
          <p:nvPr/>
        </p:nvSpPr>
        <p:spPr>
          <a:xfrm>
            <a:off x="7700724" y="3176826"/>
            <a:ext cx="5803702" cy="790099"/>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Generate professional invoices and receipts for members, keeping financial records organized.</a:t>
            </a:r>
            <a:endParaRPr lang="en-US" sz="1944" dirty="0"/>
          </a:p>
        </p:txBody>
      </p:sp>
      <p:sp>
        <p:nvSpPr>
          <p:cNvPr id="1048629" name="Shape 9"/>
          <p:cNvSpPr/>
          <p:nvPr/>
        </p:nvSpPr>
        <p:spPr>
          <a:xfrm>
            <a:off x="864037" y="4870847"/>
            <a:ext cx="6327815" cy="2243138"/>
          </a:xfrm>
          <a:prstGeom prst="roundRect">
            <a:avLst>
              <a:gd name="adj" fmla="val 4953"/>
            </a:avLst>
          </a:prstGeom>
          <a:solidFill>
            <a:srgbClr val="DADBF1"/>
          </a:solidFill>
          <a:ln w="15240">
            <a:solidFill>
              <a:srgbClr val="C0C1D7"/>
            </a:solidFill>
            <a:prstDash val="solid"/>
          </a:ln>
        </p:spPr>
      </p:sp>
      <p:sp>
        <p:nvSpPr>
          <p:cNvPr id="1048630" name="Text 10"/>
          <p:cNvSpPr/>
          <p:nvPr/>
        </p:nvSpPr>
        <p:spPr>
          <a:xfrm>
            <a:off x="1126093" y="5132903"/>
            <a:ext cx="3086100" cy="385763"/>
          </a:xfrm>
          <a:prstGeom prst="rect">
            <a:avLst/>
          </a:prstGeom>
          <a:noFill/>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Reporting</a:t>
            </a:r>
            <a:endParaRPr lang="en-US" sz="2430" dirty="0"/>
          </a:p>
        </p:txBody>
      </p:sp>
      <p:sp>
        <p:nvSpPr>
          <p:cNvPr id="1048631" name="Text 11"/>
          <p:cNvSpPr/>
          <p:nvPr/>
        </p:nvSpPr>
        <p:spPr>
          <a:xfrm>
            <a:off x="1126093" y="5666780"/>
            <a:ext cx="5803702" cy="790099"/>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Monitor revenue, payment trends, and outstanding balances through comprehensive reporting tools.</a:t>
            </a:r>
            <a:endParaRPr lang="en-US" sz="1944" dirty="0"/>
          </a:p>
        </p:txBody>
      </p:sp>
      <p:sp>
        <p:nvSpPr>
          <p:cNvPr id="1048632" name="Shape 12"/>
          <p:cNvSpPr/>
          <p:nvPr/>
        </p:nvSpPr>
        <p:spPr>
          <a:xfrm>
            <a:off x="7438668" y="4870847"/>
            <a:ext cx="6327815" cy="2243138"/>
          </a:xfrm>
          <a:prstGeom prst="roundRect">
            <a:avLst>
              <a:gd name="adj" fmla="val 4953"/>
            </a:avLst>
          </a:prstGeom>
          <a:solidFill>
            <a:srgbClr val="DADBF1"/>
          </a:solidFill>
          <a:ln w="15240">
            <a:solidFill>
              <a:srgbClr val="C0C1D7"/>
            </a:solidFill>
            <a:prstDash val="solid"/>
          </a:ln>
        </p:spPr>
      </p:sp>
      <p:sp>
        <p:nvSpPr>
          <p:cNvPr id="1048633" name="Text 13"/>
          <p:cNvSpPr/>
          <p:nvPr/>
        </p:nvSpPr>
        <p:spPr>
          <a:xfrm>
            <a:off x="7700724" y="5132903"/>
            <a:ext cx="3086100" cy="385763"/>
          </a:xfrm>
          <a:prstGeom prst="rect">
            <a:avLst/>
          </a:prstGeom>
          <a:noFill/>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Recurring Billing</a:t>
            </a:r>
            <a:endParaRPr lang="en-US" sz="2430" dirty="0"/>
          </a:p>
        </p:txBody>
      </p:sp>
      <p:sp>
        <p:nvSpPr>
          <p:cNvPr id="1048634" name="Text 14"/>
          <p:cNvSpPr/>
          <p:nvPr/>
        </p:nvSpPr>
        <p:spPr>
          <a:xfrm>
            <a:off x="7700724" y="5666780"/>
            <a:ext cx="5803702" cy="1185148"/>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Automate recurring membership payments to ensure a steady cash flow and reduce administrative tasks.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048638" name="Shape 0"/>
          <p:cNvSpPr/>
          <p:nvPr/>
        </p:nvSpPr>
        <p:spPr>
          <a:xfrm>
            <a:off x="0" y="0"/>
            <a:ext cx="14630400" cy="8229600"/>
          </a:xfrm>
          <a:prstGeom prst="rect">
            <a:avLst/>
          </a:prstGeom>
          <a:solidFill>
            <a:srgbClr val="F6F4F4"/>
          </a:solidFill>
        </p:spPr>
      </p:sp>
      <p:sp>
        <p:nvSpPr>
          <p:cNvPr id="1048639" name="Shape 1"/>
          <p:cNvSpPr/>
          <p:nvPr/>
        </p:nvSpPr>
        <p:spPr>
          <a:xfrm>
            <a:off x="0" y="0"/>
            <a:ext cx="14630400" cy="8229600"/>
          </a:xfrm>
          <a:prstGeom prst="rect">
            <a:avLst/>
          </a:prstGeom>
          <a:solidFill>
            <a:srgbClr val="FFFFFF"/>
          </a:solidFill>
        </p:spPr>
      </p:sp>
      <p:sp>
        <p:nvSpPr>
          <p:cNvPr id="1048640" name="Text 2"/>
          <p:cNvSpPr/>
          <p:nvPr/>
        </p:nvSpPr>
        <p:spPr>
          <a:xfrm>
            <a:off x="864037" y="1993106"/>
            <a:ext cx="6639878" cy="771525"/>
          </a:xfrm>
          <a:prstGeom prst="rect">
            <a:avLst/>
          </a:prstGeom>
          <a:noFill/>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Inventory Management</a:t>
            </a:r>
            <a:endParaRPr lang="en-US" sz="4860" dirty="0"/>
          </a:p>
        </p:txBody>
      </p:sp>
      <p:pic>
        <p:nvPicPr>
          <p:cNvPr id="2097153" name="Image 0" descr="preencoded.png"/>
          <p:cNvPicPr>
            <a:picLocks noChangeAspect="1"/>
          </p:cNvPicPr>
          <p:nvPr/>
        </p:nvPicPr>
        <p:blipFill>
          <a:blip r:embed="rId3"/>
          <a:stretch>
            <a:fillRect/>
          </a:stretch>
        </p:blipFill>
        <p:spPr>
          <a:xfrm>
            <a:off x="864037" y="3258383"/>
            <a:ext cx="617220" cy="617220"/>
          </a:xfrm>
          <a:prstGeom prst="rect">
            <a:avLst/>
          </a:prstGeom>
        </p:spPr>
      </p:pic>
      <p:sp>
        <p:nvSpPr>
          <p:cNvPr id="1048641" name="Text 3"/>
          <p:cNvSpPr/>
          <p:nvPr/>
        </p:nvSpPr>
        <p:spPr>
          <a:xfrm>
            <a:off x="864037" y="4122420"/>
            <a:ext cx="2947868" cy="385763"/>
          </a:xfrm>
          <a:prstGeom prst="rect">
            <a:avLst/>
          </a:prstGeom>
          <a:noFill/>
        </p:spPr>
        <p:txBody>
          <a:bodyPr wrap="none" rtlCol="0" anchor="t"/>
          <a:lstStyle/>
          <a:p>
            <a:pPr marL="0" indent="0" algn="l">
              <a:lnSpc>
                <a:spcPts val="3038"/>
              </a:lnSpc>
              <a:buNone/>
            </a:pPr>
            <a:r>
              <a:rPr lang="en-US" sz="2430" b="1" kern="0" spc="-73" dirty="0">
                <a:solidFill>
                  <a:srgbClr val="272525"/>
                </a:solidFill>
                <a:latin typeface="Inter" pitchFamily="34" charset="0"/>
                <a:ea typeface="Inter" pitchFamily="34" charset="-122"/>
                <a:cs typeface="Inter" pitchFamily="34" charset="-120"/>
              </a:rPr>
              <a:t>Equipment</a:t>
            </a:r>
            <a:endParaRPr lang="en-US" sz="2430" dirty="0"/>
          </a:p>
        </p:txBody>
      </p:sp>
      <p:sp>
        <p:nvSpPr>
          <p:cNvPr id="1048642" name="Text 4"/>
          <p:cNvSpPr/>
          <p:nvPr/>
        </p:nvSpPr>
        <p:spPr>
          <a:xfrm>
            <a:off x="864037" y="4656296"/>
            <a:ext cx="2947868" cy="1580198"/>
          </a:xfrm>
          <a:prstGeom prst="rect">
            <a:avLst/>
          </a:prstGeom>
          <a:noFill/>
        </p:spPr>
        <p:txBody>
          <a:bodyPr wrap="square" rtlCol="0" anchor="t"/>
          <a:lstStyle/>
          <a:p>
            <a:pPr marL="0" indent="0" algn="l">
              <a:lnSpc>
                <a:spcPts val="3110"/>
              </a:lnSpc>
              <a:buNone/>
            </a:pPr>
            <a:r>
              <a:rPr lang="en-US" sz="1944" kern="0" spc="-39" dirty="0">
                <a:solidFill>
                  <a:srgbClr val="272525"/>
                </a:solidFill>
                <a:latin typeface="Inter" pitchFamily="34" charset="0"/>
                <a:ea typeface="Inter" pitchFamily="34" charset="-122"/>
                <a:cs typeface="Inter" pitchFamily="34" charset="-120"/>
              </a:rPr>
              <a:t>Track the availability, maintenance, and replacement schedule of all gym equipment.</a:t>
            </a:r>
            <a:endParaRPr lang="en-US" sz="1944" dirty="0"/>
          </a:p>
        </p:txBody>
      </p:sp>
      <p:pic>
        <p:nvPicPr>
          <p:cNvPr id="2097154" name="Image 1" descr="preencoded.png"/>
          <p:cNvPicPr>
            <a:picLocks noChangeAspect="1"/>
          </p:cNvPicPr>
          <p:nvPr/>
        </p:nvPicPr>
        <p:blipFill>
          <a:blip r:embed="rId4"/>
          <a:stretch>
            <a:fillRect/>
          </a:stretch>
        </p:blipFill>
        <p:spPr>
          <a:xfrm>
            <a:off x="4182189" y="3258383"/>
            <a:ext cx="617220" cy="617220"/>
          </a:xfrm>
          <a:prstGeom prst="rect">
            <a:avLst/>
          </a:prstGeom>
        </p:spPr>
      </p:pic>
      <p:sp>
        <p:nvSpPr>
          <p:cNvPr id="1048643" name="Text 5"/>
          <p:cNvSpPr/>
          <p:nvPr/>
        </p:nvSpPr>
        <p:spPr>
          <a:xfrm>
            <a:off x="4182189" y="4122420"/>
            <a:ext cx="2947868" cy="385763"/>
          </a:xfrm>
          <a:prstGeom prst="rect">
            <a:avLst/>
          </a:prstGeom>
          <a:noFill/>
        </p:spPr>
        <p:txBody>
          <a:bodyPr wrap="none" rtlCol="0" anchor="t"/>
          <a:lstStyle/>
          <a:p>
            <a:pPr marL="0" indent="0" algn="l">
              <a:lnSpc>
                <a:spcPts val="3038"/>
              </a:lnSpc>
              <a:buNone/>
            </a:pPr>
            <a:r>
              <a:rPr lang="en-US" sz="2430" b="1" kern="0" spc="-73" dirty="0">
                <a:solidFill>
                  <a:srgbClr val="272525"/>
                </a:solidFill>
                <a:latin typeface="Inter" pitchFamily="34" charset="0"/>
                <a:ea typeface="Inter" pitchFamily="34" charset="-122"/>
                <a:cs typeface="Inter" pitchFamily="34" charset="-120"/>
              </a:rPr>
              <a:t>Supplies</a:t>
            </a:r>
            <a:endParaRPr lang="en-US" sz="2430" dirty="0"/>
          </a:p>
        </p:txBody>
      </p:sp>
      <p:sp>
        <p:nvSpPr>
          <p:cNvPr id="1048644" name="Text 6"/>
          <p:cNvSpPr/>
          <p:nvPr/>
        </p:nvSpPr>
        <p:spPr>
          <a:xfrm>
            <a:off x="4182189" y="4656296"/>
            <a:ext cx="2947868" cy="1580198"/>
          </a:xfrm>
          <a:prstGeom prst="rect">
            <a:avLst/>
          </a:prstGeom>
          <a:noFill/>
        </p:spPr>
        <p:txBody>
          <a:bodyPr wrap="square" rtlCol="0" anchor="t"/>
          <a:lstStyle/>
          <a:p>
            <a:pPr marL="0" indent="0" algn="l">
              <a:lnSpc>
                <a:spcPts val="3110"/>
              </a:lnSpc>
              <a:buNone/>
            </a:pPr>
            <a:r>
              <a:rPr lang="en-US" sz="1944" kern="0" spc="-39" dirty="0">
                <a:solidFill>
                  <a:srgbClr val="272525"/>
                </a:solidFill>
                <a:latin typeface="Inter" pitchFamily="34" charset="0"/>
                <a:ea typeface="Inter" pitchFamily="34" charset="-122"/>
                <a:cs typeface="Inter" pitchFamily="34" charset="-120"/>
              </a:rPr>
              <a:t>Manage inventory levels of essential gym supplies, such as towels, water bottles, and first aid kits.</a:t>
            </a:r>
            <a:endParaRPr lang="en-US" sz="1944" dirty="0"/>
          </a:p>
        </p:txBody>
      </p:sp>
      <p:pic>
        <p:nvPicPr>
          <p:cNvPr id="2097155" name="Image 2" descr="preencoded.png"/>
          <p:cNvPicPr>
            <a:picLocks noChangeAspect="1"/>
          </p:cNvPicPr>
          <p:nvPr/>
        </p:nvPicPr>
        <p:blipFill>
          <a:blip r:embed="rId5"/>
          <a:stretch>
            <a:fillRect/>
          </a:stretch>
        </p:blipFill>
        <p:spPr>
          <a:xfrm>
            <a:off x="7500342" y="3258383"/>
            <a:ext cx="617220" cy="617220"/>
          </a:xfrm>
          <a:prstGeom prst="rect">
            <a:avLst/>
          </a:prstGeom>
        </p:spPr>
      </p:pic>
      <p:sp>
        <p:nvSpPr>
          <p:cNvPr id="1048645" name="Text 7"/>
          <p:cNvSpPr/>
          <p:nvPr/>
        </p:nvSpPr>
        <p:spPr>
          <a:xfrm>
            <a:off x="7500342" y="4122420"/>
            <a:ext cx="2947868" cy="385763"/>
          </a:xfrm>
          <a:prstGeom prst="rect">
            <a:avLst/>
          </a:prstGeom>
          <a:noFill/>
        </p:spPr>
        <p:txBody>
          <a:bodyPr wrap="none" rtlCol="0" anchor="t"/>
          <a:lstStyle/>
          <a:p>
            <a:pPr marL="0" indent="0" algn="l">
              <a:lnSpc>
                <a:spcPts val="3038"/>
              </a:lnSpc>
              <a:buNone/>
            </a:pPr>
            <a:r>
              <a:rPr lang="en-US" sz="2430" b="1" kern="0" spc="-73" dirty="0">
                <a:solidFill>
                  <a:srgbClr val="272525"/>
                </a:solidFill>
                <a:latin typeface="Inter" pitchFamily="34" charset="0"/>
                <a:ea typeface="Inter" pitchFamily="34" charset="-122"/>
                <a:cs typeface="Inter" pitchFamily="34" charset="-120"/>
              </a:rPr>
              <a:t>Merchandise</a:t>
            </a:r>
            <a:endParaRPr lang="en-US" sz="2430" dirty="0"/>
          </a:p>
        </p:txBody>
      </p:sp>
      <p:sp>
        <p:nvSpPr>
          <p:cNvPr id="1048646" name="Text 8"/>
          <p:cNvSpPr/>
          <p:nvPr/>
        </p:nvSpPr>
        <p:spPr>
          <a:xfrm>
            <a:off x="7500342" y="4656296"/>
            <a:ext cx="2947868" cy="1580198"/>
          </a:xfrm>
          <a:prstGeom prst="rect">
            <a:avLst/>
          </a:prstGeom>
          <a:noFill/>
        </p:spPr>
        <p:txBody>
          <a:bodyPr wrap="square" rtlCol="0" anchor="t"/>
          <a:lstStyle/>
          <a:p>
            <a:pPr marL="0" indent="0" algn="l">
              <a:lnSpc>
                <a:spcPts val="3110"/>
              </a:lnSpc>
              <a:buNone/>
            </a:pPr>
            <a:r>
              <a:rPr lang="en-US" sz="1944" kern="0" spc="-39" dirty="0">
                <a:solidFill>
                  <a:srgbClr val="272525"/>
                </a:solidFill>
                <a:latin typeface="Inter" pitchFamily="34" charset="0"/>
                <a:ea typeface="Inter" pitchFamily="34" charset="-122"/>
                <a:cs typeface="Inter" pitchFamily="34" charset="-120"/>
              </a:rPr>
              <a:t>Monitor the stock and sales of gym-branded merchandise, apparel, and supplements.</a:t>
            </a:r>
            <a:endParaRPr lang="en-US" sz="1944" dirty="0"/>
          </a:p>
        </p:txBody>
      </p:sp>
      <p:pic>
        <p:nvPicPr>
          <p:cNvPr id="2097156" name="Image 3" descr="preencoded.png"/>
          <p:cNvPicPr>
            <a:picLocks noChangeAspect="1"/>
          </p:cNvPicPr>
          <p:nvPr/>
        </p:nvPicPr>
        <p:blipFill>
          <a:blip r:embed="rId6"/>
          <a:stretch>
            <a:fillRect/>
          </a:stretch>
        </p:blipFill>
        <p:spPr>
          <a:xfrm>
            <a:off x="10818495" y="3258383"/>
            <a:ext cx="617220" cy="617220"/>
          </a:xfrm>
          <a:prstGeom prst="rect">
            <a:avLst/>
          </a:prstGeom>
        </p:spPr>
      </p:pic>
      <p:sp>
        <p:nvSpPr>
          <p:cNvPr id="1048647" name="Text 9"/>
          <p:cNvSpPr/>
          <p:nvPr/>
        </p:nvSpPr>
        <p:spPr>
          <a:xfrm>
            <a:off x="10818495" y="4122420"/>
            <a:ext cx="2947868" cy="385763"/>
          </a:xfrm>
          <a:prstGeom prst="rect">
            <a:avLst/>
          </a:prstGeom>
          <a:noFill/>
        </p:spPr>
        <p:txBody>
          <a:bodyPr wrap="none" rtlCol="0" anchor="t"/>
          <a:lstStyle/>
          <a:p>
            <a:pPr marL="0" indent="0" algn="l">
              <a:lnSpc>
                <a:spcPts val="3038"/>
              </a:lnSpc>
              <a:buNone/>
            </a:pPr>
            <a:r>
              <a:rPr lang="en-US" sz="2430" b="1" kern="0" spc="-73" dirty="0">
                <a:solidFill>
                  <a:srgbClr val="272525"/>
                </a:solidFill>
                <a:latin typeface="Inter" pitchFamily="34" charset="0"/>
                <a:ea typeface="Inter" pitchFamily="34" charset="-122"/>
                <a:cs typeface="Inter" pitchFamily="34" charset="-120"/>
              </a:rPr>
              <a:t>Reporting</a:t>
            </a:r>
            <a:endParaRPr lang="en-US" sz="2430" dirty="0"/>
          </a:p>
        </p:txBody>
      </p:sp>
      <p:sp>
        <p:nvSpPr>
          <p:cNvPr id="1048648" name="Text 10"/>
          <p:cNvSpPr/>
          <p:nvPr/>
        </p:nvSpPr>
        <p:spPr>
          <a:xfrm>
            <a:off x="10818495" y="4656296"/>
            <a:ext cx="2947868" cy="1580198"/>
          </a:xfrm>
          <a:prstGeom prst="rect">
            <a:avLst/>
          </a:prstGeom>
          <a:noFill/>
        </p:spPr>
        <p:txBody>
          <a:bodyPr wrap="square" rtlCol="0" anchor="t"/>
          <a:lstStyle/>
          <a:p>
            <a:pPr marL="0" indent="0" algn="l">
              <a:lnSpc>
                <a:spcPts val="3110"/>
              </a:lnSpc>
              <a:buNone/>
            </a:pPr>
            <a:r>
              <a:rPr lang="en-US" sz="1944" kern="0" spc="-39" dirty="0">
                <a:solidFill>
                  <a:srgbClr val="272525"/>
                </a:solidFill>
                <a:latin typeface="Inter" pitchFamily="34" charset="0"/>
                <a:ea typeface="Inter" pitchFamily="34" charset="-122"/>
                <a:cs typeface="Inter" pitchFamily="34" charset="-120"/>
              </a:rPr>
              <a:t>Generate detailed reports on inventory levels, usage, and purchasing trends.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1048652" name="Shape 0"/>
          <p:cNvSpPr/>
          <p:nvPr/>
        </p:nvSpPr>
        <p:spPr>
          <a:xfrm>
            <a:off x="0" y="0"/>
            <a:ext cx="14630400" cy="8229600"/>
          </a:xfrm>
          <a:prstGeom prst="rect">
            <a:avLst/>
          </a:prstGeom>
          <a:solidFill>
            <a:srgbClr val="F6F4F4"/>
          </a:solidFill>
        </p:spPr>
      </p:sp>
      <p:sp>
        <p:nvSpPr>
          <p:cNvPr id="1048653" name="Shape 1"/>
          <p:cNvSpPr/>
          <p:nvPr/>
        </p:nvSpPr>
        <p:spPr>
          <a:xfrm>
            <a:off x="0" y="0"/>
            <a:ext cx="14630400" cy="8229600"/>
          </a:xfrm>
          <a:prstGeom prst="rect">
            <a:avLst/>
          </a:prstGeom>
          <a:solidFill>
            <a:srgbClr val="FFFFFF"/>
          </a:solidFill>
        </p:spPr>
      </p:sp>
      <p:sp>
        <p:nvSpPr>
          <p:cNvPr id="1048654" name="Text 2"/>
          <p:cNvSpPr/>
          <p:nvPr/>
        </p:nvSpPr>
        <p:spPr>
          <a:xfrm>
            <a:off x="864037" y="1757124"/>
            <a:ext cx="6172200" cy="771525"/>
          </a:xfrm>
          <a:prstGeom prst="rect">
            <a:avLst/>
          </a:prstGeom>
          <a:noFill/>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Key Components</a:t>
            </a:r>
            <a:endParaRPr lang="en-US" sz="4860" dirty="0"/>
          </a:p>
        </p:txBody>
      </p:sp>
      <p:sp>
        <p:nvSpPr>
          <p:cNvPr id="1048655" name="Shape 3"/>
          <p:cNvSpPr/>
          <p:nvPr/>
        </p:nvSpPr>
        <p:spPr>
          <a:xfrm>
            <a:off x="864037" y="3300055"/>
            <a:ext cx="555427" cy="555427"/>
          </a:xfrm>
          <a:prstGeom prst="roundRect">
            <a:avLst>
              <a:gd name="adj" fmla="val 20003"/>
            </a:avLst>
          </a:prstGeom>
          <a:solidFill>
            <a:srgbClr val="DADBF1"/>
          </a:solidFill>
          <a:ln w="15240">
            <a:solidFill>
              <a:srgbClr val="C0C1D7"/>
            </a:solidFill>
            <a:prstDash val="solid"/>
          </a:ln>
        </p:spPr>
      </p:sp>
      <p:sp>
        <p:nvSpPr>
          <p:cNvPr id="1048656" name="Text 4"/>
          <p:cNvSpPr/>
          <p:nvPr/>
        </p:nvSpPr>
        <p:spPr>
          <a:xfrm>
            <a:off x="1056680" y="3392567"/>
            <a:ext cx="170140" cy="370284"/>
          </a:xfrm>
          <a:prstGeom prst="rect">
            <a:avLst/>
          </a:prstGeom>
          <a:noFill/>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1</a:t>
            </a:r>
            <a:endParaRPr lang="en-US" sz="2916" dirty="0"/>
          </a:p>
        </p:txBody>
      </p:sp>
      <p:sp>
        <p:nvSpPr>
          <p:cNvPr id="1048657" name="Text 5"/>
          <p:cNvSpPr/>
          <p:nvPr/>
        </p:nvSpPr>
        <p:spPr>
          <a:xfrm>
            <a:off x="1666280" y="3300055"/>
            <a:ext cx="4878586" cy="385763"/>
          </a:xfrm>
          <a:prstGeom prst="rect">
            <a:avLst/>
          </a:prstGeom>
          <a:noFill/>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Entity-Relationship Diagram (ERD)</a:t>
            </a:r>
            <a:endParaRPr lang="en-US" sz="2430" dirty="0"/>
          </a:p>
        </p:txBody>
      </p:sp>
      <p:sp>
        <p:nvSpPr>
          <p:cNvPr id="1048658" name="Text 6"/>
          <p:cNvSpPr/>
          <p:nvPr/>
        </p:nvSpPr>
        <p:spPr>
          <a:xfrm>
            <a:off x="1666280" y="3833932"/>
            <a:ext cx="5525572" cy="790099"/>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A comprehensive visual representation of the database structure and relationships.</a:t>
            </a:r>
            <a:endParaRPr lang="en-US" sz="1944" dirty="0"/>
          </a:p>
        </p:txBody>
      </p:sp>
      <p:sp>
        <p:nvSpPr>
          <p:cNvPr id="1048659" name="Shape 7"/>
          <p:cNvSpPr/>
          <p:nvPr/>
        </p:nvSpPr>
        <p:spPr>
          <a:xfrm>
            <a:off x="7438668" y="3300055"/>
            <a:ext cx="555427" cy="555427"/>
          </a:xfrm>
          <a:prstGeom prst="roundRect">
            <a:avLst>
              <a:gd name="adj" fmla="val 20003"/>
            </a:avLst>
          </a:prstGeom>
          <a:solidFill>
            <a:srgbClr val="DADBF1"/>
          </a:solidFill>
          <a:ln w="15240">
            <a:solidFill>
              <a:srgbClr val="C0C1D7"/>
            </a:solidFill>
            <a:prstDash val="solid"/>
          </a:ln>
        </p:spPr>
      </p:sp>
      <p:sp>
        <p:nvSpPr>
          <p:cNvPr id="1048660" name="Text 8"/>
          <p:cNvSpPr/>
          <p:nvPr/>
        </p:nvSpPr>
        <p:spPr>
          <a:xfrm>
            <a:off x="7605236" y="3392567"/>
            <a:ext cx="222171" cy="370284"/>
          </a:xfrm>
          <a:prstGeom prst="rect">
            <a:avLst/>
          </a:prstGeom>
          <a:noFill/>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2</a:t>
            </a:r>
            <a:endParaRPr lang="en-US" sz="2916" dirty="0"/>
          </a:p>
        </p:txBody>
      </p:sp>
      <p:sp>
        <p:nvSpPr>
          <p:cNvPr id="1048661" name="Text 9"/>
          <p:cNvSpPr/>
          <p:nvPr/>
        </p:nvSpPr>
        <p:spPr>
          <a:xfrm>
            <a:off x="8240911" y="3300055"/>
            <a:ext cx="3086100" cy="385763"/>
          </a:xfrm>
          <a:prstGeom prst="rect">
            <a:avLst/>
          </a:prstGeom>
          <a:noFill/>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Python Programming</a:t>
            </a:r>
            <a:endParaRPr lang="en-US" sz="2430" dirty="0"/>
          </a:p>
        </p:txBody>
      </p:sp>
      <p:sp>
        <p:nvSpPr>
          <p:cNvPr id="1048662" name="Text 10"/>
          <p:cNvSpPr/>
          <p:nvPr/>
        </p:nvSpPr>
        <p:spPr>
          <a:xfrm>
            <a:off x="8240911" y="3833932"/>
            <a:ext cx="5525572" cy="790099"/>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The primary language used for building the gym management system's functionality.</a:t>
            </a:r>
            <a:endParaRPr lang="en-US" sz="1944" dirty="0"/>
          </a:p>
        </p:txBody>
      </p:sp>
      <p:sp>
        <p:nvSpPr>
          <p:cNvPr id="1048663" name="Shape 11"/>
          <p:cNvSpPr/>
          <p:nvPr/>
        </p:nvSpPr>
        <p:spPr>
          <a:xfrm>
            <a:off x="864037" y="5148501"/>
            <a:ext cx="555427" cy="555427"/>
          </a:xfrm>
          <a:prstGeom prst="roundRect">
            <a:avLst>
              <a:gd name="adj" fmla="val 20003"/>
            </a:avLst>
          </a:prstGeom>
          <a:solidFill>
            <a:srgbClr val="DADBF1"/>
          </a:solidFill>
          <a:ln w="15240">
            <a:solidFill>
              <a:srgbClr val="C0C1D7"/>
            </a:solidFill>
            <a:prstDash val="solid"/>
          </a:ln>
        </p:spPr>
      </p:sp>
      <p:sp>
        <p:nvSpPr>
          <p:cNvPr id="1048664" name="Text 12"/>
          <p:cNvSpPr/>
          <p:nvPr/>
        </p:nvSpPr>
        <p:spPr>
          <a:xfrm>
            <a:off x="1025128" y="5241012"/>
            <a:ext cx="233124" cy="370284"/>
          </a:xfrm>
          <a:prstGeom prst="rect">
            <a:avLst/>
          </a:prstGeom>
          <a:noFill/>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3</a:t>
            </a:r>
            <a:endParaRPr lang="en-US" sz="2916" dirty="0"/>
          </a:p>
        </p:txBody>
      </p:sp>
      <p:sp>
        <p:nvSpPr>
          <p:cNvPr id="1048665" name="Text 13"/>
          <p:cNvSpPr/>
          <p:nvPr/>
        </p:nvSpPr>
        <p:spPr>
          <a:xfrm>
            <a:off x="1666280" y="5148501"/>
            <a:ext cx="3086100" cy="385763"/>
          </a:xfrm>
          <a:prstGeom prst="rect">
            <a:avLst/>
          </a:prstGeom>
          <a:noFill/>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Tkinter GUI</a:t>
            </a:r>
            <a:endParaRPr lang="en-US" sz="2430" dirty="0"/>
          </a:p>
        </p:txBody>
      </p:sp>
      <p:sp>
        <p:nvSpPr>
          <p:cNvPr id="1048666" name="Text 14"/>
          <p:cNvSpPr/>
          <p:nvPr/>
        </p:nvSpPr>
        <p:spPr>
          <a:xfrm>
            <a:off x="1666280" y="5682377"/>
            <a:ext cx="5525572" cy="790099"/>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The Python GUI toolkit that provides a user-friendly interface for the system.</a:t>
            </a:r>
            <a:endParaRPr lang="en-US" sz="1944" dirty="0"/>
          </a:p>
        </p:txBody>
      </p:sp>
      <p:sp>
        <p:nvSpPr>
          <p:cNvPr id="1048667" name="Shape 15"/>
          <p:cNvSpPr/>
          <p:nvPr/>
        </p:nvSpPr>
        <p:spPr>
          <a:xfrm>
            <a:off x="7438668" y="5148501"/>
            <a:ext cx="555427" cy="555427"/>
          </a:xfrm>
          <a:prstGeom prst="roundRect">
            <a:avLst>
              <a:gd name="adj" fmla="val 20003"/>
            </a:avLst>
          </a:prstGeom>
          <a:solidFill>
            <a:srgbClr val="DADBF1"/>
          </a:solidFill>
          <a:ln w="15240">
            <a:solidFill>
              <a:srgbClr val="C0C1D7"/>
            </a:solidFill>
            <a:prstDash val="solid"/>
          </a:ln>
        </p:spPr>
      </p:sp>
      <p:sp>
        <p:nvSpPr>
          <p:cNvPr id="1048668" name="Text 16"/>
          <p:cNvSpPr/>
          <p:nvPr/>
        </p:nvSpPr>
        <p:spPr>
          <a:xfrm>
            <a:off x="7596426" y="5241012"/>
            <a:ext cx="239911" cy="370284"/>
          </a:xfrm>
          <a:prstGeom prst="rect">
            <a:avLst/>
          </a:prstGeom>
          <a:noFill/>
        </p:spPr>
        <p:txBody>
          <a:bodyPr wrap="none" rtlCol="0" anchor="t"/>
          <a:lstStyle/>
          <a:p>
            <a:pPr marL="0" indent="0" algn="ctr">
              <a:lnSpc>
                <a:spcPts val="2916"/>
              </a:lnSpc>
              <a:buNone/>
            </a:pPr>
            <a:r>
              <a:rPr lang="en-US" sz="2916" b="1" kern="0" spc="-87" dirty="0">
                <a:solidFill>
                  <a:srgbClr val="272525"/>
                </a:solidFill>
                <a:latin typeface="Inter" pitchFamily="34" charset="0"/>
                <a:ea typeface="Inter" pitchFamily="34" charset="-122"/>
                <a:cs typeface="Inter" pitchFamily="34" charset="-120"/>
              </a:rPr>
              <a:t>4</a:t>
            </a:r>
            <a:endParaRPr lang="en-US" sz="2916" dirty="0"/>
          </a:p>
        </p:txBody>
      </p:sp>
      <p:sp>
        <p:nvSpPr>
          <p:cNvPr id="1048669" name="Text 17"/>
          <p:cNvSpPr/>
          <p:nvPr/>
        </p:nvSpPr>
        <p:spPr>
          <a:xfrm>
            <a:off x="8240911" y="5148501"/>
            <a:ext cx="3086100" cy="385763"/>
          </a:xfrm>
          <a:prstGeom prst="rect">
            <a:avLst/>
          </a:prstGeom>
          <a:noFill/>
        </p:spPr>
        <p:txBody>
          <a:bodyPr wrap="none" rtlCol="0" anchor="t"/>
          <a:lstStyle/>
          <a:p>
            <a:pPr marL="0" indent="0">
              <a:lnSpc>
                <a:spcPts val="3038"/>
              </a:lnSpc>
              <a:buNone/>
            </a:pPr>
            <a:r>
              <a:rPr lang="en-US" sz="2430" b="1" kern="0" spc="-73" dirty="0">
                <a:solidFill>
                  <a:srgbClr val="272525"/>
                </a:solidFill>
                <a:latin typeface="Inter" pitchFamily="34" charset="0"/>
                <a:ea typeface="Inter" pitchFamily="34" charset="-122"/>
                <a:cs typeface="Inter" pitchFamily="34" charset="-120"/>
              </a:rPr>
              <a:t>MySQL Database</a:t>
            </a:r>
            <a:endParaRPr lang="en-US" sz="2430" dirty="0"/>
          </a:p>
        </p:txBody>
      </p:sp>
      <p:sp>
        <p:nvSpPr>
          <p:cNvPr id="1048670" name="Text 18"/>
          <p:cNvSpPr/>
          <p:nvPr/>
        </p:nvSpPr>
        <p:spPr>
          <a:xfrm>
            <a:off x="8240911" y="5682377"/>
            <a:ext cx="5809803" cy="830741"/>
          </a:xfrm>
          <a:prstGeom prst="rect">
            <a:avLst/>
          </a:prstGeom>
          <a:noFill/>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The relational database management system that stores and manages all gym-related data.</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1048674" name="Shape 0"/>
          <p:cNvSpPr/>
          <p:nvPr/>
        </p:nvSpPr>
        <p:spPr>
          <a:xfrm>
            <a:off x="0" y="0"/>
            <a:ext cx="14630400" cy="8229600"/>
          </a:xfrm>
          <a:prstGeom prst="rect">
            <a:avLst/>
          </a:prstGeom>
          <a:solidFill>
            <a:srgbClr val="F6F4F4"/>
          </a:solidFill>
        </p:spPr>
      </p:sp>
      <p:sp>
        <p:nvSpPr>
          <p:cNvPr id="1048675" name="Shape 1"/>
          <p:cNvSpPr/>
          <p:nvPr/>
        </p:nvSpPr>
        <p:spPr>
          <a:xfrm>
            <a:off x="0" y="0"/>
            <a:ext cx="14630400" cy="8229600"/>
          </a:xfrm>
          <a:prstGeom prst="rect">
            <a:avLst/>
          </a:prstGeom>
          <a:solidFill>
            <a:srgbClr val="FFFFFF"/>
          </a:solidFill>
        </p:spPr>
      </p:sp>
      <p:sp>
        <p:nvSpPr>
          <p:cNvPr id="1048676" name="Text 2"/>
          <p:cNvSpPr/>
          <p:nvPr/>
        </p:nvSpPr>
        <p:spPr>
          <a:xfrm>
            <a:off x="864037" y="2889528"/>
            <a:ext cx="6172200" cy="771525"/>
          </a:xfrm>
          <a:prstGeom prst="rect">
            <a:avLst/>
          </a:prstGeom>
          <a:noFill/>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Conclusion</a:t>
            </a:r>
            <a:endParaRPr lang="en-US" sz="4860" dirty="0"/>
          </a:p>
        </p:txBody>
      </p:sp>
      <p:sp>
        <p:nvSpPr>
          <p:cNvPr id="1048677" name="Text 3"/>
          <p:cNvSpPr/>
          <p:nvPr/>
        </p:nvSpPr>
        <p:spPr>
          <a:xfrm>
            <a:off x="864037" y="4154805"/>
            <a:ext cx="12902327" cy="1185148"/>
          </a:xfrm>
          <a:prstGeom prst="rect">
            <a:avLst/>
          </a:prstGeom>
          <a:noFill/>
        </p:spPr>
        <p:txBody>
          <a:bodyPr wrap="square" rtlCol="0" anchor="t"/>
          <a:lstStyle/>
          <a:p>
            <a:pPr marL="0" indent="0">
              <a:lnSpc>
                <a:spcPts val="3110"/>
              </a:lnSpc>
              <a:buNone/>
            </a:pPr>
            <a:r>
              <a:rPr lang="en-US" sz="2800" kern="0" spc="-39" dirty="0">
                <a:solidFill>
                  <a:srgbClr val="272525"/>
                </a:solidFill>
                <a:latin typeface="Inter" pitchFamily="34" charset="0"/>
                <a:ea typeface="Inter" pitchFamily="34" charset="-122"/>
                <a:cs typeface="Inter" pitchFamily="34" charset="-120"/>
              </a:rPr>
              <a:t>Our comprehensive gym management system is the ultimate solution for streamlining your fitness operations and enhancing the member experience. With its powerful tools and seamless integration, you can focus on growing your business and empowering your community to achieve their fitness goals</a:t>
            </a:r>
            <a:r>
              <a:rPr lang="en-US" sz="1944" kern="0" spc="-39" dirty="0">
                <a:solidFill>
                  <a:srgbClr val="272525"/>
                </a:solidFill>
                <a:latin typeface="Inter" pitchFamily="34" charset="0"/>
                <a:ea typeface="Inter" pitchFamily="34" charset="-122"/>
                <a:cs typeface="Inter" pitchFamily="34" charset="-120"/>
              </a:rPr>
              <a:t>.</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extBox 1048680"/>
          <p:cNvSpPr txBox="1"/>
          <p:nvPr/>
        </p:nvSpPr>
        <p:spPr>
          <a:xfrm>
            <a:off x="3871331" y="3004833"/>
            <a:ext cx="9226384" cy="1399540"/>
          </a:xfrm>
          <a:prstGeom prst="rect">
            <a:avLst/>
          </a:prstGeom>
        </p:spPr>
        <p:txBody>
          <a:bodyPr wrap="square" rtlCol="0">
            <a:spAutoFit/>
          </a:bodyPr>
          <a:lstStyle/>
          <a:p>
            <a:r>
              <a:rPr lang="en-US" sz="8800">
                <a:solidFill>
                  <a:srgbClr val="000000"/>
                </a:solidFill>
              </a:rPr>
              <a:t>THANK YOU!</a:t>
            </a:r>
            <a:endParaRPr lang="en-US"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443</Words>
  <Application>Microsoft Office PowerPoint</Application>
  <PresentationFormat>Custom</PresentationFormat>
  <Paragraphs>68</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cp:lastModifiedBy>batool zehra</cp:lastModifiedBy>
  <cp:revision>2</cp:revision>
  <dcterms:created xsi:type="dcterms:W3CDTF">2024-06-28T01:30:57Z</dcterms:created>
  <dcterms:modified xsi:type="dcterms:W3CDTF">2024-06-29T07:24:26Z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6204a24d8d9c438ebde3de4a67908787</vt:lpwstr>
  </property>
</Properties>
</file>