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57"/>
  </p:notesMasterIdLst>
  <p:handoutMasterIdLst>
    <p:handoutMasterId r:id="rId58"/>
  </p:handoutMasterIdLst>
  <p:sldIdLst>
    <p:sldId id="410" r:id="rId5"/>
    <p:sldId id="383" r:id="rId6"/>
    <p:sldId id="413" r:id="rId7"/>
    <p:sldId id="389" r:id="rId8"/>
    <p:sldId id="405" r:id="rId9"/>
    <p:sldId id="415" r:id="rId10"/>
    <p:sldId id="419" r:id="rId11"/>
    <p:sldId id="397" r:id="rId12"/>
    <p:sldId id="416" r:id="rId13"/>
    <p:sldId id="417" r:id="rId14"/>
    <p:sldId id="420" r:id="rId15"/>
    <p:sldId id="457" r:id="rId16"/>
    <p:sldId id="418" r:id="rId17"/>
    <p:sldId id="391" r:id="rId18"/>
    <p:sldId id="421" r:id="rId19"/>
    <p:sldId id="422" r:id="rId20"/>
    <p:sldId id="423" r:id="rId21"/>
    <p:sldId id="435" r:id="rId22"/>
    <p:sldId id="425" r:id="rId23"/>
    <p:sldId id="428" r:id="rId24"/>
    <p:sldId id="429" r:id="rId25"/>
    <p:sldId id="431" r:id="rId26"/>
    <p:sldId id="432" r:id="rId27"/>
    <p:sldId id="433" r:id="rId28"/>
    <p:sldId id="434" r:id="rId29"/>
    <p:sldId id="436" r:id="rId30"/>
    <p:sldId id="427" r:id="rId31"/>
    <p:sldId id="437" r:id="rId32"/>
    <p:sldId id="404" r:id="rId33"/>
    <p:sldId id="438" r:id="rId34"/>
    <p:sldId id="439" r:id="rId35"/>
    <p:sldId id="440" r:id="rId36"/>
    <p:sldId id="441" r:id="rId37"/>
    <p:sldId id="442" r:id="rId38"/>
    <p:sldId id="443" r:id="rId39"/>
    <p:sldId id="445" r:id="rId40"/>
    <p:sldId id="446" r:id="rId41"/>
    <p:sldId id="447" r:id="rId42"/>
    <p:sldId id="448" r:id="rId43"/>
    <p:sldId id="450" r:id="rId44"/>
    <p:sldId id="449" r:id="rId45"/>
    <p:sldId id="458" r:id="rId46"/>
    <p:sldId id="451" r:id="rId47"/>
    <p:sldId id="459" r:id="rId48"/>
    <p:sldId id="452" r:id="rId49"/>
    <p:sldId id="460" r:id="rId50"/>
    <p:sldId id="453" r:id="rId51"/>
    <p:sldId id="461" r:id="rId52"/>
    <p:sldId id="454" r:id="rId53"/>
    <p:sldId id="462" r:id="rId54"/>
    <p:sldId id="455" r:id="rId55"/>
    <p:sldId id="398"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6CDA8E-F0DD-D118-C370-CC2DC0C0033D}" v="316" dt="2024-12-11T22:34:46.041"/>
    <p1510:client id="{FA853E0C-4419-2067-2D53-511A99E5735F}" v="128" dt="2024-12-11T22:08:41.504"/>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27" autoAdjust="0"/>
  </p:normalViewPr>
  <p:slideViewPr>
    <p:cSldViewPr snapToGrid="0">
      <p:cViewPr varScale="1">
        <p:scale>
          <a:sx n="79" d="100"/>
          <a:sy n="79" d="100"/>
        </p:scale>
        <p:origin x="773"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65"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12/11/2024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12/11/2024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767C4-0604-C011-3548-6542B31CDC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C30D17-33F1-3258-6046-3D99AF360A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A77543-8581-60FF-208F-B23A37018FC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3647D02-E8C7-E078-265C-EB1FBE73E634}"/>
              </a:ext>
            </a:extLst>
          </p:cNvPr>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860592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D2BA0-6FA0-87BB-8CA4-0E1E7B3B01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FBADE8-B7F5-92E6-54C7-9EAFEE1DA5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D6FDE1-5063-243E-4D0D-94695B7AAD8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69DFB73-3C8E-227C-75B2-4C577B95F608}"/>
              </a:ext>
            </a:extLst>
          </p:cNvPr>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2209152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5EDC96-B478-F474-385C-6D71BDE1B4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D1B732-8CB0-DB09-7041-7934B1E9C4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EECA47-DECB-CBFD-4B83-26325B501E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6D5F17-517B-524D-3B02-DC77392AB34C}"/>
              </a:ext>
            </a:extLst>
          </p:cNvPr>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3348563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3F114-C565-1468-27E1-4279B52061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C9CE59-C8EF-385B-BA46-0E3A62A50F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871F19-9770-B508-A8BF-F6780CCF8F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AB0D5AF-2D1D-C060-3091-BA732EF1A4F9}"/>
              </a:ext>
            </a:extLst>
          </p:cNvPr>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1081638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18373-1478-A7D3-F881-BCC9B2907F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25F1ED-AF00-68F7-4FAB-20D623E4E5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24F5F8-218D-FE21-4642-27DFC0FDAA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2B4B078-1D50-63B2-C09D-36D2911D67E1}"/>
              </a:ext>
            </a:extLst>
          </p:cNvPr>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12824186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C5F7D-5418-9BB1-D370-B9E4BA95ED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D657C1-09BE-CEE3-C122-648AEB25B1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06C735-7EC8-EFA5-FC38-5A70DC8F26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7EBCE8E-01AB-10F4-ED4E-51D756557C56}"/>
              </a:ext>
            </a:extLst>
          </p:cNvPr>
          <p:cNvSpPr>
            <a:spLocks noGrp="1"/>
          </p:cNvSpPr>
          <p:nvPr>
            <p:ph type="sldNum" sz="quarter" idx="5"/>
          </p:nvPr>
        </p:nvSpPr>
        <p:spPr/>
        <p:txBody>
          <a:bodyPr/>
          <a:lstStyle/>
          <a:p>
            <a:fld id="{A89C7E07-3C67-C64C-8DA0-0404F6303970}" type="slidenum">
              <a:rPr lang="en-US" smtClean="0"/>
              <a:t>19</a:t>
            </a:fld>
            <a:endParaRPr lang="en-US" dirty="0"/>
          </a:p>
        </p:txBody>
      </p:sp>
    </p:spTree>
    <p:extLst>
      <p:ext uri="{BB962C8B-B14F-4D97-AF65-F5344CB8AC3E}">
        <p14:creationId xmlns:p14="http://schemas.microsoft.com/office/powerpoint/2010/main" val="919560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142BE-61DC-2171-F398-0E3B789CF7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450925-474C-F893-17C9-66116CC39A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B9408E-BBBC-6A18-EEBE-2B8F21C7C8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CEE2DD9-B560-6786-3216-C707EE18D646}"/>
              </a:ext>
            </a:extLst>
          </p:cNvPr>
          <p:cNvSpPr>
            <a:spLocks noGrp="1"/>
          </p:cNvSpPr>
          <p:nvPr>
            <p:ph type="sldNum" sz="quarter" idx="5"/>
          </p:nvPr>
        </p:nvSpPr>
        <p:spPr/>
        <p:txBody>
          <a:bodyPr/>
          <a:lstStyle/>
          <a:p>
            <a:fld id="{A89C7E07-3C67-C64C-8DA0-0404F6303970}" type="slidenum">
              <a:rPr lang="en-US" smtClean="0"/>
              <a:t>20</a:t>
            </a:fld>
            <a:endParaRPr lang="en-US" dirty="0"/>
          </a:p>
        </p:txBody>
      </p:sp>
    </p:spTree>
    <p:extLst>
      <p:ext uri="{BB962C8B-B14F-4D97-AF65-F5344CB8AC3E}">
        <p14:creationId xmlns:p14="http://schemas.microsoft.com/office/powerpoint/2010/main" val="3458201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97BE0-1843-EF03-04C1-F3ECED7A68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C05DFB-0273-F1A0-B708-FC69EF6132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190449-2680-EFBB-272E-355769EF2F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4DE53DB-E1B7-7907-F082-F81D41226C79}"/>
              </a:ext>
            </a:extLst>
          </p:cNvPr>
          <p:cNvSpPr>
            <a:spLocks noGrp="1"/>
          </p:cNvSpPr>
          <p:nvPr>
            <p:ph type="sldNum" sz="quarter" idx="5"/>
          </p:nvPr>
        </p:nvSpPr>
        <p:spPr/>
        <p:txBody>
          <a:bodyPr/>
          <a:lstStyle/>
          <a:p>
            <a:fld id="{A89C7E07-3C67-C64C-8DA0-0404F6303970}" type="slidenum">
              <a:rPr lang="en-US" smtClean="0"/>
              <a:t>21</a:t>
            </a:fld>
            <a:endParaRPr lang="en-US" dirty="0"/>
          </a:p>
        </p:txBody>
      </p:sp>
    </p:spTree>
    <p:extLst>
      <p:ext uri="{BB962C8B-B14F-4D97-AF65-F5344CB8AC3E}">
        <p14:creationId xmlns:p14="http://schemas.microsoft.com/office/powerpoint/2010/main" val="1659168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AB2A2-396C-84F2-E201-66150892E6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756588-3796-5AEF-23F2-06542E8F20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C785DE-B417-EA7A-6201-2EFA13CF6F8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50F3A2A-D46E-30E6-66F1-001DAB7EFE56}"/>
              </a:ext>
            </a:extLst>
          </p:cNvPr>
          <p:cNvSpPr>
            <a:spLocks noGrp="1"/>
          </p:cNvSpPr>
          <p:nvPr>
            <p:ph type="sldNum" sz="quarter" idx="5"/>
          </p:nvPr>
        </p:nvSpPr>
        <p:spPr/>
        <p:txBody>
          <a:bodyPr/>
          <a:lstStyle/>
          <a:p>
            <a:fld id="{A89C7E07-3C67-C64C-8DA0-0404F6303970}" type="slidenum">
              <a:rPr lang="en-US" smtClean="0"/>
              <a:t>22</a:t>
            </a:fld>
            <a:endParaRPr lang="en-US" dirty="0"/>
          </a:p>
        </p:txBody>
      </p:sp>
    </p:spTree>
    <p:extLst>
      <p:ext uri="{BB962C8B-B14F-4D97-AF65-F5344CB8AC3E}">
        <p14:creationId xmlns:p14="http://schemas.microsoft.com/office/powerpoint/2010/main" val="1286353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BD897-33AE-D376-AB01-0136BD65A7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8E4276-B837-AE25-A280-B90EB8AB11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E999C0-4F74-FCF7-ED9C-B8033D01B83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3A18393-AAFA-DB4B-67A2-27D0BD491171}"/>
              </a:ext>
            </a:extLst>
          </p:cNvPr>
          <p:cNvSpPr>
            <a:spLocks noGrp="1"/>
          </p:cNvSpPr>
          <p:nvPr>
            <p:ph type="sldNum" sz="quarter" idx="5"/>
          </p:nvPr>
        </p:nvSpPr>
        <p:spPr/>
        <p:txBody>
          <a:bodyPr/>
          <a:lstStyle/>
          <a:p>
            <a:fld id="{A89C7E07-3C67-C64C-8DA0-0404F6303970}" type="slidenum">
              <a:rPr lang="en-US" smtClean="0"/>
              <a:t>23</a:t>
            </a:fld>
            <a:endParaRPr lang="en-US" dirty="0"/>
          </a:p>
        </p:txBody>
      </p:sp>
    </p:spTree>
    <p:extLst>
      <p:ext uri="{BB962C8B-B14F-4D97-AF65-F5344CB8AC3E}">
        <p14:creationId xmlns:p14="http://schemas.microsoft.com/office/powerpoint/2010/main" val="30197717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5A438-0557-39D0-52B2-6030D18E34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4743F4-5998-6FA9-3ED3-D224CADF5C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BCEC91-D7AD-BAF3-D3CC-B290A9F04D3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0301E73-C92E-9588-97E9-F92292BCCA03}"/>
              </a:ext>
            </a:extLst>
          </p:cNvPr>
          <p:cNvSpPr>
            <a:spLocks noGrp="1"/>
          </p:cNvSpPr>
          <p:nvPr>
            <p:ph type="sldNum" sz="quarter" idx="5"/>
          </p:nvPr>
        </p:nvSpPr>
        <p:spPr/>
        <p:txBody>
          <a:bodyPr/>
          <a:lstStyle/>
          <a:p>
            <a:fld id="{A89C7E07-3C67-C64C-8DA0-0404F6303970}" type="slidenum">
              <a:rPr lang="en-US" smtClean="0"/>
              <a:t>24</a:t>
            </a:fld>
            <a:endParaRPr lang="en-US" dirty="0"/>
          </a:p>
        </p:txBody>
      </p:sp>
    </p:spTree>
    <p:extLst>
      <p:ext uri="{BB962C8B-B14F-4D97-AF65-F5344CB8AC3E}">
        <p14:creationId xmlns:p14="http://schemas.microsoft.com/office/powerpoint/2010/main" val="17439642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CE9BB-A31C-CBDA-C429-18565C37A0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F7C07F-9EB2-CDC3-AC39-0DC008EA89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1B2137-456F-92BE-0251-CF76F2A14B5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4388D1C-A2C5-242A-64B9-D32818463C61}"/>
              </a:ext>
            </a:extLst>
          </p:cNvPr>
          <p:cNvSpPr>
            <a:spLocks noGrp="1"/>
          </p:cNvSpPr>
          <p:nvPr>
            <p:ph type="sldNum" sz="quarter" idx="5"/>
          </p:nvPr>
        </p:nvSpPr>
        <p:spPr/>
        <p:txBody>
          <a:bodyPr/>
          <a:lstStyle/>
          <a:p>
            <a:fld id="{A89C7E07-3C67-C64C-8DA0-0404F6303970}" type="slidenum">
              <a:rPr lang="en-US" smtClean="0"/>
              <a:t>25</a:t>
            </a:fld>
            <a:endParaRPr lang="en-US" dirty="0"/>
          </a:p>
        </p:txBody>
      </p:sp>
    </p:spTree>
    <p:extLst>
      <p:ext uri="{BB962C8B-B14F-4D97-AF65-F5344CB8AC3E}">
        <p14:creationId xmlns:p14="http://schemas.microsoft.com/office/powerpoint/2010/main" val="8355960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178C8C-BB16-E923-FEAB-A03A862F4A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18F58A-FB4F-8527-563D-413CA451F1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9B4EDC-B18D-E37A-329D-48A5C6CD5FF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35D84C9-DD29-BE98-0120-8E0FE50A37F3}"/>
              </a:ext>
            </a:extLst>
          </p:cNvPr>
          <p:cNvSpPr>
            <a:spLocks noGrp="1"/>
          </p:cNvSpPr>
          <p:nvPr>
            <p:ph type="sldNum" sz="quarter" idx="5"/>
          </p:nvPr>
        </p:nvSpPr>
        <p:spPr/>
        <p:txBody>
          <a:bodyPr/>
          <a:lstStyle/>
          <a:p>
            <a:fld id="{A89C7E07-3C67-C64C-8DA0-0404F6303970}" type="slidenum">
              <a:rPr lang="en-US" smtClean="0"/>
              <a:t>26</a:t>
            </a:fld>
            <a:endParaRPr lang="en-US" dirty="0"/>
          </a:p>
        </p:txBody>
      </p:sp>
    </p:spTree>
    <p:extLst>
      <p:ext uri="{BB962C8B-B14F-4D97-AF65-F5344CB8AC3E}">
        <p14:creationId xmlns:p14="http://schemas.microsoft.com/office/powerpoint/2010/main" val="31649333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942B55-8742-BB0D-D57C-3B10D73089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C0476E-2144-E9DB-A516-3487F1A07A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C0B6AC-AA45-3CD9-208A-669CED141E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6D83536-2BC4-B93E-A85A-A1BE3620210C}"/>
              </a:ext>
            </a:extLst>
          </p:cNvPr>
          <p:cNvSpPr>
            <a:spLocks noGrp="1"/>
          </p:cNvSpPr>
          <p:nvPr>
            <p:ph type="sldNum" sz="quarter" idx="5"/>
          </p:nvPr>
        </p:nvSpPr>
        <p:spPr/>
        <p:txBody>
          <a:bodyPr/>
          <a:lstStyle/>
          <a:p>
            <a:fld id="{A89C7E07-3C67-C64C-8DA0-0404F6303970}" type="slidenum">
              <a:rPr lang="en-US" smtClean="0"/>
              <a:t>28</a:t>
            </a:fld>
            <a:endParaRPr lang="en-US" dirty="0"/>
          </a:p>
        </p:txBody>
      </p:sp>
    </p:spTree>
    <p:extLst>
      <p:ext uri="{BB962C8B-B14F-4D97-AF65-F5344CB8AC3E}">
        <p14:creationId xmlns:p14="http://schemas.microsoft.com/office/powerpoint/2010/main" val="14567840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29</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630517-0308-F738-FEB3-E1D6F9C35A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F51296-852E-D552-EC22-AAD1988538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CE88C0-9127-6036-7F2F-363DCF6C8CE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F2C7AE5-204D-F079-8FA9-345106FC232F}"/>
              </a:ext>
            </a:extLst>
          </p:cNvPr>
          <p:cNvSpPr>
            <a:spLocks noGrp="1"/>
          </p:cNvSpPr>
          <p:nvPr>
            <p:ph type="sldNum" sz="quarter" idx="5"/>
          </p:nvPr>
        </p:nvSpPr>
        <p:spPr/>
        <p:txBody>
          <a:bodyPr/>
          <a:lstStyle/>
          <a:p>
            <a:fld id="{A89C7E07-3C67-C64C-8DA0-0404F6303970}" type="slidenum">
              <a:rPr lang="en-US" smtClean="0"/>
              <a:t>30</a:t>
            </a:fld>
            <a:endParaRPr lang="en-US" dirty="0"/>
          </a:p>
        </p:txBody>
      </p:sp>
    </p:spTree>
    <p:extLst>
      <p:ext uri="{BB962C8B-B14F-4D97-AF65-F5344CB8AC3E}">
        <p14:creationId xmlns:p14="http://schemas.microsoft.com/office/powerpoint/2010/main" val="28433960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9C150-5166-0516-E455-5AFE3945CC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D4EA62-408B-7FFA-1940-E3BE6318C5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EE3CBC-12F8-57E6-54C8-1C0EEA2D564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5FE316D-B395-E8F2-BB9E-A1FB2FE0E8C0}"/>
              </a:ext>
            </a:extLst>
          </p:cNvPr>
          <p:cNvSpPr>
            <a:spLocks noGrp="1"/>
          </p:cNvSpPr>
          <p:nvPr>
            <p:ph type="sldNum" sz="quarter" idx="5"/>
          </p:nvPr>
        </p:nvSpPr>
        <p:spPr/>
        <p:txBody>
          <a:bodyPr/>
          <a:lstStyle/>
          <a:p>
            <a:fld id="{A89C7E07-3C67-C64C-8DA0-0404F6303970}" type="slidenum">
              <a:rPr lang="en-US" smtClean="0"/>
              <a:t>31</a:t>
            </a:fld>
            <a:endParaRPr lang="en-US" dirty="0"/>
          </a:p>
        </p:txBody>
      </p:sp>
    </p:spTree>
    <p:extLst>
      <p:ext uri="{BB962C8B-B14F-4D97-AF65-F5344CB8AC3E}">
        <p14:creationId xmlns:p14="http://schemas.microsoft.com/office/powerpoint/2010/main" val="39628047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C156C-E387-1B63-5818-4756C23693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94EA82-82E5-70C6-C3FC-DCBE5F7E33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96BCF5-145D-7C7A-37CA-3BF97C23BF7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CC4D534-4A37-93B0-DA4B-7218582D991C}"/>
              </a:ext>
            </a:extLst>
          </p:cNvPr>
          <p:cNvSpPr>
            <a:spLocks noGrp="1"/>
          </p:cNvSpPr>
          <p:nvPr>
            <p:ph type="sldNum" sz="quarter" idx="5"/>
          </p:nvPr>
        </p:nvSpPr>
        <p:spPr/>
        <p:txBody>
          <a:bodyPr/>
          <a:lstStyle/>
          <a:p>
            <a:fld id="{A89C7E07-3C67-C64C-8DA0-0404F6303970}" type="slidenum">
              <a:rPr lang="en-US" smtClean="0"/>
              <a:t>32</a:t>
            </a:fld>
            <a:endParaRPr lang="en-US" dirty="0"/>
          </a:p>
        </p:txBody>
      </p:sp>
    </p:spTree>
    <p:extLst>
      <p:ext uri="{BB962C8B-B14F-4D97-AF65-F5344CB8AC3E}">
        <p14:creationId xmlns:p14="http://schemas.microsoft.com/office/powerpoint/2010/main" val="20805064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9B297-E5EF-5867-EB39-2FBA3463C6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EDD039-8F97-6A6F-0BA5-A8196D7D91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B56384-2F6B-4B29-45E6-C8E8EABB643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928D8A8-9337-25FA-0764-C9A21217DFE2}"/>
              </a:ext>
            </a:extLst>
          </p:cNvPr>
          <p:cNvSpPr>
            <a:spLocks noGrp="1"/>
          </p:cNvSpPr>
          <p:nvPr>
            <p:ph type="sldNum" sz="quarter" idx="5"/>
          </p:nvPr>
        </p:nvSpPr>
        <p:spPr/>
        <p:txBody>
          <a:bodyPr/>
          <a:lstStyle/>
          <a:p>
            <a:fld id="{A89C7E07-3C67-C64C-8DA0-0404F6303970}" type="slidenum">
              <a:rPr lang="en-US" smtClean="0"/>
              <a:t>33</a:t>
            </a:fld>
            <a:endParaRPr lang="en-US" dirty="0"/>
          </a:p>
        </p:txBody>
      </p:sp>
    </p:spTree>
    <p:extLst>
      <p:ext uri="{BB962C8B-B14F-4D97-AF65-F5344CB8AC3E}">
        <p14:creationId xmlns:p14="http://schemas.microsoft.com/office/powerpoint/2010/main" val="372209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827D8-C766-5C8B-F483-E6475354D6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CAA75A-FFDD-3851-7885-15F35AF6AC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026677-5920-9BAA-0BC7-BE881491BD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63D4D8D-70DF-2852-4641-9748823D8830}"/>
              </a:ext>
            </a:extLst>
          </p:cNvPr>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22185788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8724DD-0C29-5DCD-6C93-E1D4893A3C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585C04-6990-30E1-065D-FB34BD83E2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B427AB-D723-470F-0F59-33E081EE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48E3FFC-7C6A-42AF-78B1-68FAEFB27527}"/>
              </a:ext>
            </a:extLst>
          </p:cNvPr>
          <p:cNvSpPr>
            <a:spLocks noGrp="1"/>
          </p:cNvSpPr>
          <p:nvPr>
            <p:ph type="sldNum" sz="quarter" idx="5"/>
          </p:nvPr>
        </p:nvSpPr>
        <p:spPr/>
        <p:txBody>
          <a:bodyPr/>
          <a:lstStyle/>
          <a:p>
            <a:fld id="{A89C7E07-3C67-C64C-8DA0-0404F6303970}" type="slidenum">
              <a:rPr lang="en-US" smtClean="0"/>
              <a:t>34</a:t>
            </a:fld>
            <a:endParaRPr lang="en-US" dirty="0"/>
          </a:p>
        </p:txBody>
      </p:sp>
    </p:spTree>
    <p:extLst>
      <p:ext uri="{BB962C8B-B14F-4D97-AF65-F5344CB8AC3E}">
        <p14:creationId xmlns:p14="http://schemas.microsoft.com/office/powerpoint/2010/main" val="31069002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2AF548-D6C3-298F-0AF0-0E1BD2374D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A931FC-286E-F23A-8778-BD5999383B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CC6E91-921F-405F-72A1-1906F6F7D6B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0762345-AE8B-53E7-68E1-9842A6867252}"/>
              </a:ext>
            </a:extLst>
          </p:cNvPr>
          <p:cNvSpPr>
            <a:spLocks noGrp="1"/>
          </p:cNvSpPr>
          <p:nvPr>
            <p:ph type="sldNum" sz="quarter" idx="5"/>
          </p:nvPr>
        </p:nvSpPr>
        <p:spPr/>
        <p:txBody>
          <a:bodyPr/>
          <a:lstStyle/>
          <a:p>
            <a:fld id="{A89C7E07-3C67-C64C-8DA0-0404F6303970}" type="slidenum">
              <a:rPr lang="en-US" smtClean="0"/>
              <a:t>40</a:t>
            </a:fld>
            <a:endParaRPr lang="en-US" dirty="0"/>
          </a:p>
        </p:txBody>
      </p:sp>
    </p:spTree>
    <p:extLst>
      <p:ext uri="{BB962C8B-B14F-4D97-AF65-F5344CB8AC3E}">
        <p14:creationId xmlns:p14="http://schemas.microsoft.com/office/powerpoint/2010/main" val="15095326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385575-581E-6AA6-D5E6-D6A06527FF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460140-8FDC-6DE8-7EDD-2AA3F85E73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309A05-DBA5-D878-A481-AD883D2410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0C1BF09-06F8-3221-E5CA-934203002CEF}"/>
              </a:ext>
            </a:extLst>
          </p:cNvPr>
          <p:cNvSpPr>
            <a:spLocks noGrp="1"/>
          </p:cNvSpPr>
          <p:nvPr>
            <p:ph type="sldNum" sz="quarter" idx="5"/>
          </p:nvPr>
        </p:nvSpPr>
        <p:spPr/>
        <p:txBody>
          <a:bodyPr/>
          <a:lstStyle/>
          <a:p>
            <a:fld id="{A89C7E07-3C67-C64C-8DA0-0404F6303970}" type="slidenum">
              <a:rPr lang="en-US" smtClean="0"/>
              <a:t>51</a:t>
            </a:fld>
            <a:endParaRPr lang="en-US" dirty="0"/>
          </a:p>
        </p:txBody>
      </p:sp>
    </p:spTree>
    <p:extLst>
      <p:ext uri="{BB962C8B-B14F-4D97-AF65-F5344CB8AC3E}">
        <p14:creationId xmlns:p14="http://schemas.microsoft.com/office/powerpoint/2010/main" val="2328901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52</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576248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4050233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3D6796-78CC-8769-2083-CF675D6DD1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12D5DC-4531-1F6D-7A8C-D62B8CA5D5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D73081-66DE-566E-2464-C11A198BDB5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5D8A943-EAF3-434A-D352-67C043EF747B}"/>
              </a:ext>
            </a:extLst>
          </p:cNvPr>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3087109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9F6725-2D1A-471E-BA72-AB158B16CE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C712FF-A84D-B7D3-114E-6464542895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15D016-AEC2-E92B-8D63-DFAE41A771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B4C5AD-3E02-803F-3C17-344A271F78E1}"/>
              </a:ext>
            </a:extLst>
          </p:cNvPr>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1418889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3727777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5F36BB-92C2-2852-A858-7FEA4CED79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9B30E9-03A4-2508-50D6-71715908B6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B4459C-69A8-67A7-1D80-02EF225D010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9665307-391F-AB1F-15E7-7BA899FA6327}"/>
              </a:ext>
            </a:extLst>
          </p:cNvPr>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1857716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1.xml"/><Relationship Id="rId5" Type="http://schemas.openxmlformats.org/officeDocument/2006/relationships/image" Target="../media/image26.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datasets/vetrirah/customer?select=Test.csv"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sz="6000" b="1" dirty="0">
                <a:solidFill>
                  <a:schemeClr val="bg1"/>
                </a:solidFill>
              </a:rPr>
              <a:t>Customer Segmentation</a:t>
            </a:r>
            <a:endParaRPr lang="en-US" dirty="0"/>
          </a:p>
        </p:txBody>
      </p:sp>
      <p:sp>
        <p:nvSpPr>
          <p:cNvPr id="4" name="TextBox 3">
            <a:extLst>
              <a:ext uri="{FF2B5EF4-FFF2-40B4-BE49-F238E27FC236}">
                <a16:creationId xmlns:a16="http://schemas.microsoft.com/office/drawing/2014/main" id="{A4169FE3-DBE1-0D2A-D2A0-834CD749D6F0}"/>
              </a:ext>
            </a:extLst>
          </p:cNvPr>
          <p:cNvSpPr txBox="1"/>
          <p:nvPr/>
        </p:nvSpPr>
        <p:spPr>
          <a:xfrm>
            <a:off x="6309904" y="4272677"/>
            <a:ext cx="6097554" cy="2585323"/>
          </a:xfrm>
          <a:prstGeom prst="rect">
            <a:avLst/>
          </a:prstGeom>
          <a:noFill/>
        </p:spPr>
        <p:txBody>
          <a:bodyPr wrap="square">
            <a:spAutoFit/>
          </a:bodyPr>
          <a:lstStyle/>
          <a:p>
            <a:r>
              <a:rPr lang="en-US" sz="1800" dirty="0">
                <a:solidFill>
                  <a:schemeClr val="bg1"/>
                </a:solidFill>
              </a:rPr>
              <a:t>Group Members:</a:t>
            </a:r>
          </a:p>
          <a:p>
            <a:endParaRPr lang="en-US" sz="1800" dirty="0">
              <a:solidFill>
                <a:schemeClr val="bg1"/>
              </a:solidFill>
            </a:endParaRPr>
          </a:p>
          <a:p>
            <a:pPr marL="342900" indent="-342900">
              <a:buFont typeface="Arial" panose="020B0604020202020204" pitchFamily="34" charset="0"/>
              <a:buChar char="•"/>
            </a:pPr>
            <a:r>
              <a:rPr lang="en-US" sz="1800" dirty="0">
                <a:solidFill>
                  <a:schemeClr val="bg1"/>
                </a:solidFill>
              </a:rPr>
              <a:t>Batool AL-</a:t>
            </a:r>
            <a:r>
              <a:rPr lang="en-US" sz="1800" dirty="0" err="1">
                <a:solidFill>
                  <a:schemeClr val="bg1"/>
                </a:solidFill>
              </a:rPr>
              <a:t>Tarawneh</a:t>
            </a:r>
            <a:endParaRPr lang="en-US" sz="1800" dirty="0">
              <a:solidFill>
                <a:schemeClr val="bg1"/>
              </a:solidFill>
            </a:endParaRPr>
          </a:p>
          <a:p>
            <a:pPr marL="342900" indent="-342900">
              <a:buFont typeface="Arial" panose="020B0604020202020204" pitchFamily="34" charset="0"/>
              <a:buChar char="•"/>
            </a:pPr>
            <a:endParaRPr lang="en-US" sz="1800" dirty="0">
              <a:solidFill>
                <a:schemeClr val="bg1"/>
              </a:solidFill>
            </a:endParaRPr>
          </a:p>
          <a:p>
            <a:pPr marL="342900" indent="-342900">
              <a:buFont typeface="Arial" panose="020B0604020202020204" pitchFamily="34" charset="0"/>
              <a:buChar char="•"/>
            </a:pPr>
            <a:r>
              <a:rPr lang="en-US" sz="1800" dirty="0">
                <a:solidFill>
                  <a:schemeClr val="bg1"/>
                </a:solidFill>
              </a:rPr>
              <a:t>Gizem </a:t>
            </a:r>
            <a:r>
              <a:rPr lang="en-US" sz="1800" dirty="0" err="1">
                <a:solidFill>
                  <a:schemeClr val="bg1"/>
                </a:solidFill>
              </a:rPr>
              <a:t>Comert</a:t>
            </a:r>
            <a:r>
              <a:rPr lang="en-US" sz="1800" dirty="0">
                <a:solidFill>
                  <a:schemeClr val="bg1"/>
                </a:solidFill>
              </a:rPr>
              <a:t> </a:t>
            </a:r>
          </a:p>
          <a:p>
            <a:pPr marL="342900" indent="-342900">
              <a:buFont typeface="Arial" panose="020B0604020202020204" pitchFamily="34" charset="0"/>
              <a:buChar char="•"/>
            </a:pPr>
            <a:endParaRPr lang="en-US" sz="1800" i="0" dirty="0">
              <a:solidFill>
                <a:schemeClr val="bg1"/>
              </a:solidFill>
              <a:effectLst/>
            </a:endParaRPr>
          </a:p>
          <a:p>
            <a:pPr marL="342900" indent="-342900">
              <a:buFont typeface="Arial" panose="020B0604020202020204" pitchFamily="34" charset="0"/>
              <a:buChar char="•"/>
            </a:pPr>
            <a:r>
              <a:rPr lang="en-US" sz="1800" i="0" dirty="0" err="1">
                <a:solidFill>
                  <a:schemeClr val="bg1"/>
                </a:solidFill>
                <a:effectLst/>
              </a:rPr>
              <a:t>Srijal</a:t>
            </a:r>
            <a:r>
              <a:rPr lang="en-US" sz="1800" i="0" dirty="0">
                <a:solidFill>
                  <a:schemeClr val="bg1"/>
                </a:solidFill>
                <a:effectLst/>
              </a:rPr>
              <a:t> K c</a:t>
            </a:r>
          </a:p>
          <a:p>
            <a:pPr marL="342900" indent="-342900">
              <a:buFont typeface="Arial" panose="020B0604020202020204" pitchFamily="34" charset="0"/>
              <a:buChar char="•"/>
            </a:pPr>
            <a:endParaRPr lang="en-US" sz="1800" i="0" dirty="0">
              <a:solidFill>
                <a:schemeClr val="bg1"/>
              </a:solidFill>
              <a:effectLst/>
            </a:endParaRPr>
          </a:p>
          <a:p>
            <a:pPr marL="342900" indent="-342900">
              <a:buFont typeface="Arial" panose="020B0604020202020204" pitchFamily="34" charset="0"/>
              <a:buChar char="•"/>
            </a:pPr>
            <a:r>
              <a:rPr lang="en-US" sz="1800" i="0" dirty="0" err="1">
                <a:solidFill>
                  <a:schemeClr val="bg1"/>
                </a:solidFill>
                <a:effectLst/>
              </a:rPr>
              <a:t>Tamunotonye</a:t>
            </a:r>
            <a:r>
              <a:rPr lang="en-US" sz="1800" i="0" dirty="0">
                <a:solidFill>
                  <a:schemeClr val="bg1"/>
                </a:solidFill>
                <a:effectLst/>
              </a:rPr>
              <a:t> Daniel</a:t>
            </a:r>
            <a:endParaRPr lang="en-US" sz="1800" dirty="0">
              <a:solidFill>
                <a:schemeClr val="bg1"/>
              </a:solidFill>
            </a:endParaRP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746CC2-A6AA-94C8-310D-22B9B82E6BC3}"/>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59745775-7FF2-FF7F-A76C-46C5DD29CBE9}"/>
              </a:ext>
            </a:extLst>
          </p:cNvPr>
          <p:cNvSpPr>
            <a:spLocks noGrp="1"/>
          </p:cNvSpPr>
          <p:nvPr>
            <p:ph sz="quarter" idx="15"/>
          </p:nvPr>
        </p:nvSpPr>
        <p:spPr>
          <a:xfrm>
            <a:off x="594360" y="2676525"/>
            <a:ext cx="5991266" cy="3597470"/>
          </a:xfrm>
        </p:spPr>
        <p:txBody>
          <a:bodyPr/>
          <a:lstStyle/>
          <a:p>
            <a:r>
              <a:rPr lang="en-US" dirty="0"/>
              <a:t>Next preparation steps were completed after EDA</a:t>
            </a:r>
          </a:p>
        </p:txBody>
      </p:sp>
      <p:sp>
        <p:nvSpPr>
          <p:cNvPr id="12" name="Title 11">
            <a:extLst>
              <a:ext uri="{FF2B5EF4-FFF2-40B4-BE49-F238E27FC236}">
                <a16:creationId xmlns:a16="http://schemas.microsoft.com/office/drawing/2014/main" id="{25A634DA-2065-082F-765F-9651660A105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922032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F27736-7F8E-9C28-A6C4-B35670CE88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D7F2A0-F951-A0BB-11F9-4CBF2A2453BF}"/>
              </a:ext>
            </a:extLst>
          </p:cNvPr>
          <p:cNvSpPr>
            <a:spLocks noGrp="1"/>
          </p:cNvSpPr>
          <p:nvPr>
            <p:ph type="title"/>
          </p:nvPr>
        </p:nvSpPr>
        <p:spPr>
          <a:xfrm>
            <a:off x="575310" y="278129"/>
            <a:ext cx="5063490" cy="2354026"/>
          </a:xfrm>
        </p:spPr>
        <p:txBody>
          <a:bodyPr anchor="b">
            <a:normAutofit/>
          </a:bodyPr>
          <a:lstStyle/>
          <a:p>
            <a:r>
              <a:rPr lang="en-US" dirty="0"/>
              <a:t>Exploratory Data Analysis (EDA)</a:t>
            </a:r>
          </a:p>
        </p:txBody>
      </p:sp>
      <p:sp>
        <p:nvSpPr>
          <p:cNvPr id="4" name="Content Placeholder 3">
            <a:extLst>
              <a:ext uri="{FF2B5EF4-FFF2-40B4-BE49-F238E27FC236}">
                <a16:creationId xmlns:a16="http://schemas.microsoft.com/office/drawing/2014/main" id="{310A5593-8768-C5EA-DA8E-1B364B044B06}"/>
              </a:ext>
            </a:extLst>
          </p:cNvPr>
          <p:cNvSpPr>
            <a:spLocks noGrp="1"/>
          </p:cNvSpPr>
          <p:nvPr>
            <p:ph sz="quarter" idx="16"/>
          </p:nvPr>
        </p:nvSpPr>
        <p:spPr/>
        <p:txBody>
          <a:bodyPr/>
          <a:lstStyle/>
          <a:p>
            <a:endParaRPr lang="en-US"/>
          </a:p>
        </p:txBody>
      </p:sp>
      <p:pic>
        <p:nvPicPr>
          <p:cNvPr id="18" name="Picture Placeholder 17" descr="A graph with a magnifying glass and a snake&#10;&#10;Description automatically generated">
            <a:extLst>
              <a:ext uri="{FF2B5EF4-FFF2-40B4-BE49-F238E27FC236}">
                <a16:creationId xmlns:a16="http://schemas.microsoft.com/office/drawing/2014/main" id="{981CF633-D7F5-BEF2-A1D7-0AA06C633289}"/>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5394" r="5394"/>
          <a:stretch>
            <a:fillRect/>
          </a:stretch>
        </p:blipFill>
        <p:spPr/>
      </p:pic>
    </p:spTree>
    <p:extLst>
      <p:ext uri="{BB962C8B-B14F-4D97-AF65-F5344CB8AC3E}">
        <p14:creationId xmlns:p14="http://schemas.microsoft.com/office/powerpoint/2010/main" val="1486058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B535F2-A534-545F-44FB-DC1596B5EB46}"/>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0F5201C7-D5D8-8A48-B5DB-E20A62C0A65E}"/>
              </a:ext>
            </a:extLst>
          </p:cNvPr>
          <p:cNvSpPr>
            <a:spLocks noGrp="1"/>
          </p:cNvSpPr>
          <p:nvPr>
            <p:ph sz="quarter" idx="15"/>
          </p:nvPr>
        </p:nvSpPr>
        <p:spPr>
          <a:xfrm>
            <a:off x="594360" y="2676525"/>
            <a:ext cx="5991266" cy="3597470"/>
          </a:xfrm>
        </p:spPr>
        <p:txBody>
          <a:bodyPr/>
          <a:lstStyle/>
          <a:p>
            <a:r>
              <a:rPr lang="en-US" dirty="0"/>
              <a:t>Labels are balanced; thus, no need for over/under-sampling techniques.</a:t>
            </a:r>
          </a:p>
        </p:txBody>
      </p:sp>
      <p:sp>
        <p:nvSpPr>
          <p:cNvPr id="12" name="Title 11">
            <a:extLst>
              <a:ext uri="{FF2B5EF4-FFF2-40B4-BE49-F238E27FC236}">
                <a16:creationId xmlns:a16="http://schemas.microsoft.com/office/drawing/2014/main" id="{23D10919-23FD-BCB2-DD89-6DC908682E1B}"/>
              </a:ext>
            </a:extLst>
          </p:cNvPr>
          <p:cNvSpPr>
            <a:spLocks noGrp="1"/>
          </p:cNvSpPr>
          <p:nvPr>
            <p:ph type="title"/>
          </p:nvPr>
        </p:nvSpPr>
        <p:spPr/>
        <p:txBody>
          <a:bodyPr/>
          <a:lstStyle/>
          <a:p>
            <a:r>
              <a:rPr lang="en-US" dirty="0"/>
              <a:t>Target Distribution</a:t>
            </a:r>
          </a:p>
        </p:txBody>
      </p:sp>
      <p:pic>
        <p:nvPicPr>
          <p:cNvPr id="3" name="Picture 2">
            <a:extLst>
              <a:ext uri="{FF2B5EF4-FFF2-40B4-BE49-F238E27FC236}">
                <a16:creationId xmlns:a16="http://schemas.microsoft.com/office/drawing/2014/main" id="{E2B74A9B-658D-0BE3-0C78-5387E9B11D42}"/>
              </a:ext>
            </a:extLst>
          </p:cNvPr>
          <p:cNvPicPr>
            <a:picLocks noChangeAspect="1"/>
          </p:cNvPicPr>
          <p:nvPr/>
        </p:nvPicPr>
        <p:blipFill>
          <a:blip r:embed="rId2"/>
          <a:stretch>
            <a:fillRect/>
          </a:stretch>
        </p:blipFill>
        <p:spPr>
          <a:xfrm>
            <a:off x="6976667" y="2148109"/>
            <a:ext cx="3977985" cy="3787468"/>
          </a:xfrm>
          <a:prstGeom prst="rect">
            <a:avLst/>
          </a:prstGeom>
        </p:spPr>
      </p:pic>
    </p:spTree>
    <p:extLst>
      <p:ext uri="{BB962C8B-B14F-4D97-AF65-F5344CB8AC3E}">
        <p14:creationId xmlns:p14="http://schemas.microsoft.com/office/powerpoint/2010/main" val="1919881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D031C9-19E4-06E8-4877-CACADCCA2925}"/>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C308D081-7EE0-2DDA-4FDD-E2394068B35D}"/>
              </a:ext>
            </a:extLst>
          </p:cNvPr>
          <p:cNvSpPr>
            <a:spLocks noGrp="1"/>
          </p:cNvSpPr>
          <p:nvPr>
            <p:ph type="ctrTitle"/>
          </p:nvPr>
        </p:nvSpPr>
        <p:spPr>
          <a:xfrm>
            <a:off x="5037513" y="411479"/>
            <a:ext cx="6758791" cy="3291840"/>
          </a:xfrm>
        </p:spPr>
        <p:txBody>
          <a:bodyPr/>
          <a:lstStyle/>
          <a:p>
            <a:r>
              <a:rPr lang="en-US" sz="5400" dirty="0"/>
              <a:t>1) </a:t>
            </a:r>
            <a:r>
              <a:rPr lang="en-US" sz="5400" b="1" i="0" dirty="0">
                <a:effectLst/>
                <a:latin typeface="system-ui"/>
              </a:rPr>
              <a:t>Numerical Features</a:t>
            </a:r>
            <a:endParaRPr lang="en-US" sz="5400" dirty="0"/>
          </a:p>
        </p:txBody>
      </p:sp>
      <p:sp>
        <p:nvSpPr>
          <p:cNvPr id="3" name="Text Placeholder 2">
            <a:extLst>
              <a:ext uri="{FF2B5EF4-FFF2-40B4-BE49-F238E27FC236}">
                <a16:creationId xmlns:a16="http://schemas.microsoft.com/office/drawing/2014/main" id="{185CDE6D-C186-4C0D-F6A5-0EA0AAB5F0F2}"/>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310178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Age Distribution </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6" name="Content Placeholder 5">
            <a:extLst>
              <a:ext uri="{FF2B5EF4-FFF2-40B4-BE49-F238E27FC236}">
                <a16:creationId xmlns:a16="http://schemas.microsoft.com/office/drawing/2014/main" id="{C7CAC0EB-BD35-ADC5-012C-830AFA3EA2FF}"/>
              </a:ext>
            </a:extLst>
          </p:cNvPr>
          <p:cNvPicPr>
            <a:picLocks noGrp="1" noChangeAspect="1"/>
          </p:cNvPicPr>
          <p:nvPr>
            <p:ph sz="quarter" idx="13"/>
          </p:nvPr>
        </p:nvPicPr>
        <p:blipFill>
          <a:blip r:embed="rId3"/>
          <a:stretch>
            <a:fillRect/>
          </a:stretch>
        </p:blipFill>
        <p:spPr>
          <a:xfrm>
            <a:off x="5403273" y="2689799"/>
            <a:ext cx="6699088" cy="4168201"/>
          </a:xfrm>
        </p:spPr>
      </p:pic>
      <p:sp>
        <p:nvSpPr>
          <p:cNvPr id="9" name="TextBox 8">
            <a:extLst>
              <a:ext uri="{FF2B5EF4-FFF2-40B4-BE49-F238E27FC236}">
                <a16:creationId xmlns:a16="http://schemas.microsoft.com/office/drawing/2014/main" id="{245B27D0-3501-B78F-B883-776A1B0E05CF}"/>
              </a:ext>
            </a:extLst>
          </p:cNvPr>
          <p:cNvSpPr txBox="1"/>
          <p:nvPr/>
        </p:nvSpPr>
        <p:spPr>
          <a:xfrm>
            <a:off x="257589" y="2398214"/>
            <a:ext cx="5403273" cy="3416320"/>
          </a:xfrm>
          <a:prstGeom prst="rect">
            <a:avLst/>
          </a:prstGeom>
          <a:solidFill>
            <a:schemeClr val="tx1"/>
          </a:solidFill>
        </p:spPr>
        <p:txBody>
          <a:bodyPr wrap="square">
            <a:spAutoFit/>
          </a:bodyPr>
          <a:lstStyle/>
          <a:p>
            <a:pPr marL="285750" indent="-285750" algn="l">
              <a:buFont typeface="Arial" panose="020B0604020202020204" pitchFamily="34" charset="0"/>
              <a:buChar char="•"/>
            </a:pPr>
            <a:r>
              <a:rPr lang="en-US" b="0" i="0" dirty="0">
                <a:solidFill>
                  <a:schemeClr val="bg1"/>
                </a:solidFill>
                <a:effectLst/>
                <a:latin typeface="system-ui"/>
              </a:rPr>
              <a:t>18-34-year-olds, were more likely to be in Segment D</a:t>
            </a:r>
          </a:p>
          <a:p>
            <a:pPr algn="l">
              <a:buFont typeface="Arial" panose="020B0604020202020204" pitchFamily="34" charset="0"/>
              <a:buChar char="•"/>
            </a:pPr>
            <a:endParaRPr lang="en-US" b="0" i="0" dirty="0">
              <a:solidFill>
                <a:schemeClr val="bg1"/>
              </a:solidFill>
              <a:effectLst/>
              <a:latin typeface="system-ui"/>
            </a:endParaRPr>
          </a:p>
          <a:p>
            <a:pPr marL="285750" indent="-285750" algn="l">
              <a:buFont typeface="Arial" panose="020B0604020202020204" pitchFamily="34" charset="0"/>
              <a:buChar char="•"/>
            </a:pPr>
            <a:r>
              <a:rPr lang="en-US" b="0" i="0" dirty="0">
                <a:solidFill>
                  <a:schemeClr val="bg1"/>
                </a:solidFill>
                <a:effectLst/>
                <a:latin typeface="system-ui"/>
              </a:rPr>
              <a:t>not, were more likely to be in segment A</a:t>
            </a:r>
          </a:p>
          <a:p>
            <a:pPr algn="l">
              <a:buFont typeface="Arial" panose="020B0604020202020204" pitchFamily="34" charset="0"/>
              <a:buChar char="•"/>
            </a:pPr>
            <a:endParaRPr lang="en-US" b="0" i="0" dirty="0">
              <a:solidFill>
                <a:schemeClr val="bg1"/>
              </a:solidFill>
              <a:effectLst/>
              <a:latin typeface="system-ui"/>
            </a:endParaRPr>
          </a:p>
          <a:p>
            <a:pPr marL="285750" indent="-285750" algn="l">
              <a:buFont typeface="Arial" panose="020B0604020202020204" pitchFamily="34" charset="0"/>
              <a:buChar char="•"/>
            </a:pPr>
            <a:r>
              <a:rPr lang="en-US" b="0" i="0" dirty="0">
                <a:solidFill>
                  <a:schemeClr val="bg1"/>
                </a:solidFill>
                <a:effectLst/>
                <a:latin typeface="system-ui"/>
              </a:rPr>
              <a:t>45–60-year-olds were more likely to be in segment B</a:t>
            </a:r>
          </a:p>
          <a:p>
            <a:pPr algn="l">
              <a:buFont typeface="Arial" panose="020B0604020202020204" pitchFamily="34" charset="0"/>
              <a:buChar char="•"/>
            </a:pPr>
            <a:endParaRPr lang="en-US" b="0" i="0" dirty="0">
              <a:solidFill>
                <a:schemeClr val="bg1"/>
              </a:solidFill>
              <a:effectLst/>
              <a:latin typeface="system-ui"/>
            </a:endParaRPr>
          </a:p>
          <a:p>
            <a:pPr marL="285750" indent="-285750" algn="l">
              <a:buFont typeface="Arial" panose="020B0604020202020204" pitchFamily="34" charset="0"/>
              <a:buChar char="•"/>
            </a:pPr>
            <a:r>
              <a:rPr lang="en-US" b="0" i="0" dirty="0">
                <a:solidFill>
                  <a:schemeClr val="bg1"/>
                </a:solidFill>
                <a:effectLst/>
                <a:latin typeface="system-ui"/>
              </a:rPr>
              <a:t>60 and more year-olds were more likely to be on</a:t>
            </a:r>
          </a:p>
          <a:p>
            <a:pPr marL="285750" indent="-285750" algn="l">
              <a:buFont typeface="Arial" panose="020B0604020202020204" pitchFamily="34" charset="0"/>
              <a:buChar char="•"/>
            </a:pPr>
            <a:r>
              <a:rPr lang="en-US" b="0" i="0" dirty="0">
                <a:solidFill>
                  <a:schemeClr val="bg1"/>
                </a:solidFill>
                <a:effectLst/>
                <a:latin typeface="system-ui"/>
              </a:rPr>
              <a:t> segment C, with overlap around 38–43</a:t>
            </a:r>
          </a:p>
          <a:p>
            <a:pPr algn="l"/>
            <a:endParaRPr lang="en-US" dirty="0">
              <a:solidFill>
                <a:schemeClr val="bg1"/>
              </a:solidFill>
              <a:latin typeface="system-ui"/>
            </a:endParaRPr>
          </a:p>
          <a:p>
            <a:pPr algn="l"/>
            <a:r>
              <a:rPr lang="en-US" dirty="0">
                <a:solidFill>
                  <a:schemeClr val="bg1"/>
                </a:solidFill>
                <a:latin typeface="system-ui"/>
              </a:rPr>
              <a:t>T</a:t>
            </a:r>
            <a:r>
              <a:rPr lang="en-US" b="0" i="0" dirty="0">
                <a:solidFill>
                  <a:schemeClr val="bg1"/>
                </a:solidFill>
                <a:effectLst/>
                <a:latin typeface="system-ui"/>
              </a:rPr>
              <a:t>o decide if this could be applicable or not, we will back to this later</a:t>
            </a:r>
          </a:p>
          <a:p>
            <a:pPr algn="l"/>
            <a:endParaRPr lang="en-US" b="0" i="0" dirty="0">
              <a:solidFill>
                <a:schemeClr val="bg1"/>
              </a:solidFill>
              <a:effectLst/>
              <a:latin typeface="system-ui"/>
            </a:endParaRPr>
          </a:p>
        </p:txBody>
      </p:sp>
    </p:spTree>
    <p:extLst>
      <p:ext uri="{BB962C8B-B14F-4D97-AF65-F5344CB8AC3E}">
        <p14:creationId xmlns:p14="http://schemas.microsoft.com/office/powerpoint/2010/main" val="3200312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9B245-4A25-4316-A012-582717482F3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F172AB2-8F8A-D0C4-A844-EF878E71DF96}"/>
              </a:ext>
            </a:extLst>
          </p:cNvPr>
          <p:cNvSpPr>
            <a:spLocks noGrp="1"/>
          </p:cNvSpPr>
          <p:nvPr>
            <p:ph type="title"/>
          </p:nvPr>
        </p:nvSpPr>
        <p:spPr>
          <a:xfrm>
            <a:off x="91680" y="176346"/>
            <a:ext cx="10873740" cy="1680205"/>
          </a:xfrm>
        </p:spPr>
        <p:txBody>
          <a:bodyPr/>
          <a:lstStyle/>
          <a:p>
            <a:r>
              <a:rPr lang="en-US" dirty="0"/>
              <a:t>Age Distribution by Var_1 </a:t>
            </a:r>
          </a:p>
        </p:txBody>
      </p:sp>
      <p:grpSp>
        <p:nvGrpSpPr>
          <p:cNvPr id="19" name="Group 18">
            <a:extLst>
              <a:ext uri="{FF2B5EF4-FFF2-40B4-BE49-F238E27FC236}">
                <a16:creationId xmlns:a16="http://schemas.microsoft.com/office/drawing/2014/main" id="{072015BD-412B-CE71-A1A4-52FF958F725F}"/>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F186C5B5-A867-99CC-C4E0-F3DA328BCCB9}"/>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48222D4-98E2-A840-81CC-6081174EAB2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D3F0AB1F-6BC7-E86C-4E6E-6ABA4F09C531}"/>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9" name="TextBox 8">
            <a:extLst>
              <a:ext uri="{FF2B5EF4-FFF2-40B4-BE49-F238E27FC236}">
                <a16:creationId xmlns:a16="http://schemas.microsoft.com/office/drawing/2014/main" id="{70000676-16B9-62D9-EE4F-219EAA03ACEB}"/>
              </a:ext>
            </a:extLst>
          </p:cNvPr>
          <p:cNvSpPr txBox="1"/>
          <p:nvPr/>
        </p:nvSpPr>
        <p:spPr>
          <a:xfrm>
            <a:off x="125277" y="3024720"/>
            <a:ext cx="5403273" cy="646331"/>
          </a:xfrm>
          <a:prstGeom prst="rect">
            <a:avLst/>
          </a:prstGeom>
          <a:solidFill>
            <a:schemeClr val="tx1"/>
          </a:solidFill>
        </p:spPr>
        <p:txBody>
          <a:bodyPr wrap="square">
            <a:spAutoFit/>
          </a:bodyPr>
          <a:lstStyle/>
          <a:p>
            <a:pPr algn="l"/>
            <a:r>
              <a:rPr lang="en-US" b="0" i="0" dirty="0">
                <a:solidFill>
                  <a:schemeClr val="bg1"/>
                </a:solidFill>
                <a:effectLst/>
                <a:latin typeface="system-ui"/>
              </a:rPr>
              <a:t>Most Age groups lie under Cat_6</a:t>
            </a:r>
          </a:p>
          <a:p>
            <a:pPr algn="l"/>
            <a:r>
              <a:rPr lang="en-US" b="1" u="sng" dirty="0">
                <a:solidFill>
                  <a:schemeClr val="bg1"/>
                </a:solidFill>
                <a:latin typeface="system-ui"/>
              </a:rPr>
              <a:t>No Clear relationship</a:t>
            </a:r>
            <a:endParaRPr lang="en-US" b="1" i="0" u="sng" dirty="0">
              <a:solidFill>
                <a:schemeClr val="bg1"/>
              </a:solidFill>
              <a:effectLst/>
              <a:latin typeface="system-ui"/>
            </a:endParaRPr>
          </a:p>
        </p:txBody>
      </p:sp>
      <p:pic>
        <p:nvPicPr>
          <p:cNvPr id="7" name="Picture 6">
            <a:extLst>
              <a:ext uri="{FF2B5EF4-FFF2-40B4-BE49-F238E27FC236}">
                <a16:creationId xmlns:a16="http://schemas.microsoft.com/office/drawing/2014/main" id="{2038E5A3-6BFE-82C3-4EB4-767880A74036}"/>
              </a:ext>
            </a:extLst>
          </p:cNvPr>
          <p:cNvPicPr>
            <a:picLocks noChangeAspect="1"/>
          </p:cNvPicPr>
          <p:nvPr/>
        </p:nvPicPr>
        <p:blipFill>
          <a:blip r:embed="rId3"/>
          <a:stretch>
            <a:fillRect/>
          </a:stretch>
        </p:blipFill>
        <p:spPr>
          <a:xfrm>
            <a:off x="5660862" y="2452562"/>
            <a:ext cx="6439458" cy="4442845"/>
          </a:xfrm>
          <a:prstGeom prst="rect">
            <a:avLst/>
          </a:prstGeom>
        </p:spPr>
      </p:pic>
    </p:spTree>
    <p:extLst>
      <p:ext uri="{BB962C8B-B14F-4D97-AF65-F5344CB8AC3E}">
        <p14:creationId xmlns:p14="http://schemas.microsoft.com/office/powerpoint/2010/main" val="70155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933422-27D4-9E58-7AB0-99BF089D624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3C00C17-4A58-BD21-79BB-CFD2786E9AAA}"/>
              </a:ext>
            </a:extLst>
          </p:cNvPr>
          <p:cNvSpPr>
            <a:spLocks noGrp="1"/>
          </p:cNvSpPr>
          <p:nvPr>
            <p:ph type="title"/>
          </p:nvPr>
        </p:nvSpPr>
        <p:spPr>
          <a:xfrm>
            <a:off x="594360" y="102875"/>
            <a:ext cx="10873740" cy="1680205"/>
          </a:xfrm>
        </p:spPr>
        <p:txBody>
          <a:bodyPr/>
          <a:lstStyle/>
          <a:p>
            <a:r>
              <a:rPr lang="en-US" dirty="0" err="1"/>
              <a:t>Work_Experience</a:t>
            </a:r>
            <a:r>
              <a:rPr lang="en-US" dirty="0"/>
              <a:t> and Var_1</a:t>
            </a:r>
          </a:p>
        </p:txBody>
      </p:sp>
      <p:grpSp>
        <p:nvGrpSpPr>
          <p:cNvPr id="19" name="Group 18">
            <a:extLst>
              <a:ext uri="{FF2B5EF4-FFF2-40B4-BE49-F238E27FC236}">
                <a16:creationId xmlns:a16="http://schemas.microsoft.com/office/drawing/2014/main" id="{14CC6F3D-C69C-EE2A-B61D-B61CE3C33EFB}"/>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200BA2B4-7A82-9DE8-BB68-957C761BD45E}"/>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4BF972C6-A9F8-7890-93C5-DB2563EC1F86}"/>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98EDE9EE-ED43-80D0-8FB3-6FEBBAE043F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7" name="Content Placeholder 6">
            <a:extLst>
              <a:ext uri="{FF2B5EF4-FFF2-40B4-BE49-F238E27FC236}">
                <a16:creationId xmlns:a16="http://schemas.microsoft.com/office/drawing/2014/main" id="{361C19BB-2F63-28E8-71CC-89BC37D8BB0C}"/>
              </a:ext>
            </a:extLst>
          </p:cNvPr>
          <p:cNvPicPr>
            <a:picLocks noGrp="1" noChangeAspect="1"/>
          </p:cNvPicPr>
          <p:nvPr>
            <p:ph sz="quarter" idx="13"/>
          </p:nvPr>
        </p:nvPicPr>
        <p:blipFill>
          <a:blip r:embed="rId3"/>
          <a:stretch>
            <a:fillRect/>
          </a:stretch>
        </p:blipFill>
        <p:spPr>
          <a:xfrm>
            <a:off x="5918450" y="2150265"/>
            <a:ext cx="6273550" cy="4544094"/>
          </a:xfrm>
        </p:spPr>
      </p:pic>
      <p:sp>
        <p:nvSpPr>
          <p:cNvPr id="8" name="TextBox 7">
            <a:extLst>
              <a:ext uri="{FF2B5EF4-FFF2-40B4-BE49-F238E27FC236}">
                <a16:creationId xmlns:a16="http://schemas.microsoft.com/office/drawing/2014/main" id="{89490B17-BB45-5220-A60B-2E3BAD9F2E80}"/>
              </a:ext>
            </a:extLst>
          </p:cNvPr>
          <p:cNvSpPr txBox="1"/>
          <p:nvPr/>
        </p:nvSpPr>
        <p:spPr>
          <a:xfrm>
            <a:off x="125277" y="3024720"/>
            <a:ext cx="5403273" cy="646331"/>
          </a:xfrm>
          <a:prstGeom prst="rect">
            <a:avLst/>
          </a:prstGeom>
          <a:solidFill>
            <a:schemeClr val="tx1"/>
          </a:solidFill>
        </p:spPr>
        <p:txBody>
          <a:bodyPr wrap="square">
            <a:spAutoFit/>
          </a:bodyPr>
          <a:lstStyle/>
          <a:p>
            <a:pPr algn="l"/>
            <a:r>
              <a:rPr lang="en-US" b="0" i="0" dirty="0">
                <a:solidFill>
                  <a:schemeClr val="bg1"/>
                </a:solidFill>
                <a:effectLst/>
                <a:latin typeface="system-ui"/>
              </a:rPr>
              <a:t>All work experience years lie under Cat_6</a:t>
            </a:r>
          </a:p>
          <a:p>
            <a:pPr algn="l"/>
            <a:r>
              <a:rPr lang="en-US" b="1" u="sng" dirty="0">
                <a:solidFill>
                  <a:schemeClr val="bg1"/>
                </a:solidFill>
                <a:latin typeface="system-ui"/>
              </a:rPr>
              <a:t>No Clear relationship</a:t>
            </a:r>
            <a:endParaRPr lang="en-US" b="1" i="0" u="sng" dirty="0">
              <a:solidFill>
                <a:schemeClr val="bg1"/>
              </a:solidFill>
              <a:effectLst/>
              <a:latin typeface="system-ui"/>
            </a:endParaRPr>
          </a:p>
        </p:txBody>
      </p:sp>
    </p:spTree>
    <p:extLst>
      <p:ext uri="{BB962C8B-B14F-4D97-AF65-F5344CB8AC3E}">
        <p14:creationId xmlns:p14="http://schemas.microsoft.com/office/powerpoint/2010/main" val="610610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76A676-14F1-64DF-5F10-7C210A919FA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5B57613-2734-7442-2182-E6A7988485BB}"/>
              </a:ext>
            </a:extLst>
          </p:cNvPr>
          <p:cNvSpPr>
            <a:spLocks noGrp="1"/>
          </p:cNvSpPr>
          <p:nvPr>
            <p:ph type="title"/>
          </p:nvPr>
        </p:nvSpPr>
        <p:spPr>
          <a:xfrm>
            <a:off x="590631" y="-28424"/>
            <a:ext cx="11010738" cy="1494596"/>
          </a:xfrm>
        </p:spPr>
        <p:txBody>
          <a:bodyPr/>
          <a:lstStyle/>
          <a:p>
            <a:r>
              <a:rPr lang="en-US" dirty="0"/>
              <a:t>Segmentation and Var_1 with family size</a:t>
            </a:r>
          </a:p>
        </p:txBody>
      </p:sp>
      <p:pic>
        <p:nvPicPr>
          <p:cNvPr id="7" name="Content Placeholder 6">
            <a:extLst>
              <a:ext uri="{FF2B5EF4-FFF2-40B4-BE49-F238E27FC236}">
                <a16:creationId xmlns:a16="http://schemas.microsoft.com/office/drawing/2014/main" id="{FFF85325-4790-8BBA-D51E-3674F6687304}"/>
              </a:ext>
            </a:extLst>
          </p:cNvPr>
          <p:cNvPicPr>
            <a:picLocks noGrp="1" noChangeAspect="1"/>
          </p:cNvPicPr>
          <p:nvPr>
            <p:ph sz="quarter" idx="15"/>
          </p:nvPr>
        </p:nvPicPr>
        <p:blipFill>
          <a:blip r:embed="rId3"/>
          <a:stretch>
            <a:fillRect/>
          </a:stretch>
        </p:blipFill>
        <p:spPr>
          <a:xfrm>
            <a:off x="6096000" y="2324003"/>
            <a:ext cx="6084546" cy="4397810"/>
          </a:xfrm>
        </p:spPr>
      </p:pic>
      <p:grpSp>
        <p:nvGrpSpPr>
          <p:cNvPr id="19" name="Group 18">
            <a:extLst>
              <a:ext uri="{FF2B5EF4-FFF2-40B4-BE49-F238E27FC236}">
                <a16:creationId xmlns:a16="http://schemas.microsoft.com/office/drawing/2014/main" id="{789E8569-CBD3-5171-BE91-69175CDB25D8}"/>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EDBB5FC4-D172-4486-F6B0-BE62B4466436}"/>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4CA57932-04AC-0CDD-663A-A27BD3F1BB5A}"/>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7FE480BE-58DD-3868-BFD5-3B03C8E935E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11" name="Picture 10">
            <a:extLst>
              <a:ext uri="{FF2B5EF4-FFF2-40B4-BE49-F238E27FC236}">
                <a16:creationId xmlns:a16="http://schemas.microsoft.com/office/drawing/2014/main" id="{9D7548FF-2520-18BE-4585-77A080F174D3}"/>
              </a:ext>
            </a:extLst>
          </p:cNvPr>
          <p:cNvPicPr>
            <a:picLocks noChangeAspect="1"/>
          </p:cNvPicPr>
          <p:nvPr/>
        </p:nvPicPr>
        <p:blipFill>
          <a:blip r:embed="rId4"/>
          <a:stretch>
            <a:fillRect/>
          </a:stretch>
        </p:blipFill>
        <p:spPr>
          <a:xfrm>
            <a:off x="0" y="2277492"/>
            <a:ext cx="5154650" cy="4580508"/>
          </a:xfrm>
          <a:prstGeom prst="rect">
            <a:avLst/>
          </a:prstGeom>
        </p:spPr>
      </p:pic>
      <p:sp>
        <p:nvSpPr>
          <p:cNvPr id="12" name="TextBox 11">
            <a:extLst>
              <a:ext uri="{FF2B5EF4-FFF2-40B4-BE49-F238E27FC236}">
                <a16:creationId xmlns:a16="http://schemas.microsoft.com/office/drawing/2014/main" id="{3CBCC825-789E-8964-DC9A-11C8D696396B}"/>
              </a:ext>
            </a:extLst>
          </p:cNvPr>
          <p:cNvSpPr txBox="1"/>
          <p:nvPr/>
        </p:nvSpPr>
        <p:spPr>
          <a:xfrm>
            <a:off x="6334222" y="1908160"/>
            <a:ext cx="5846324" cy="338554"/>
          </a:xfrm>
          <a:prstGeom prst="rect">
            <a:avLst/>
          </a:prstGeom>
          <a:solidFill>
            <a:schemeClr val="tx1"/>
          </a:solidFill>
        </p:spPr>
        <p:txBody>
          <a:bodyPr wrap="square" rtlCol="0">
            <a:spAutoFit/>
          </a:bodyPr>
          <a:lstStyle/>
          <a:p>
            <a:pPr algn="ctr"/>
            <a:r>
              <a:rPr lang="en-US" sz="1600" dirty="0">
                <a:solidFill>
                  <a:srgbClr val="FF0000"/>
                </a:solidFill>
              </a:rPr>
              <a:t>Most families with 3 members or more lie under segment D</a:t>
            </a:r>
          </a:p>
        </p:txBody>
      </p:sp>
    </p:spTree>
    <p:extLst>
      <p:ext uri="{BB962C8B-B14F-4D97-AF65-F5344CB8AC3E}">
        <p14:creationId xmlns:p14="http://schemas.microsoft.com/office/powerpoint/2010/main" val="608635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ACDCA-0892-6AE7-3AC8-15BBA46D01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5B0F9B-CE84-C75C-DDD9-E4151B04B88F}"/>
              </a:ext>
            </a:extLst>
          </p:cNvPr>
          <p:cNvSpPr>
            <a:spLocks noGrp="1"/>
          </p:cNvSpPr>
          <p:nvPr>
            <p:ph type="title"/>
          </p:nvPr>
        </p:nvSpPr>
        <p:spPr/>
        <p:txBody>
          <a:bodyPr/>
          <a:lstStyle/>
          <a:p>
            <a:r>
              <a:rPr lang="en-US" dirty="0"/>
              <a:t>Numerical statistics </a:t>
            </a:r>
          </a:p>
        </p:txBody>
      </p:sp>
      <p:pic>
        <p:nvPicPr>
          <p:cNvPr id="8" name="Content Placeholder 7">
            <a:extLst>
              <a:ext uri="{FF2B5EF4-FFF2-40B4-BE49-F238E27FC236}">
                <a16:creationId xmlns:a16="http://schemas.microsoft.com/office/drawing/2014/main" id="{FBCF87CE-856D-756B-6A8D-85BDD4223DD6}"/>
              </a:ext>
            </a:extLst>
          </p:cNvPr>
          <p:cNvPicPr>
            <a:picLocks noGrp="1" noChangeAspect="1"/>
          </p:cNvPicPr>
          <p:nvPr>
            <p:ph sz="quarter" idx="13"/>
          </p:nvPr>
        </p:nvPicPr>
        <p:blipFill>
          <a:blip r:embed="rId3"/>
          <a:stretch>
            <a:fillRect/>
          </a:stretch>
        </p:blipFill>
        <p:spPr>
          <a:xfrm>
            <a:off x="0" y="2304952"/>
            <a:ext cx="6483927" cy="4553048"/>
          </a:xfrm>
        </p:spPr>
      </p:pic>
      <p:pic>
        <p:nvPicPr>
          <p:cNvPr id="10" name="Content Placeholder 9">
            <a:extLst>
              <a:ext uri="{FF2B5EF4-FFF2-40B4-BE49-F238E27FC236}">
                <a16:creationId xmlns:a16="http://schemas.microsoft.com/office/drawing/2014/main" id="{25078AB4-DC43-0E0E-F6B7-B05E0CE688FD}"/>
              </a:ext>
            </a:extLst>
          </p:cNvPr>
          <p:cNvPicPr>
            <a:picLocks noGrp="1" noChangeAspect="1"/>
          </p:cNvPicPr>
          <p:nvPr>
            <p:ph sz="quarter" idx="14"/>
          </p:nvPr>
        </p:nvPicPr>
        <p:blipFill>
          <a:blip r:embed="rId4"/>
          <a:srcRect r="15280"/>
          <a:stretch/>
        </p:blipFill>
        <p:spPr>
          <a:xfrm>
            <a:off x="6310747" y="2554711"/>
            <a:ext cx="5894008" cy="4303289"/>
          </a:xfrm>
        </p:spPr>
      </p:pic>
    </p:spTree>
    <p:extLst>
      <p:ext uri="{BB962C8B-B14F-4D97-AF65-F5344CB8AC3E}">
        <p14:creationId xmlns:p14="http://schemas.microsoft.com/office/powerpoint/2010/main" val="4203286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DE80C-8EA5-E12A-A51D-4738AEBEB9D6}"/>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9151663F-528D-3DA8-A888-55564BA2E3A0}"/>
              </a:ext>
            </a:extLst>
          </p:cNvPr>
          <p:cNvSpPr>
            <a:spLocks noGrp="1"/>
          </p:cNvSpPr>
          <p:nvPr>
            <p:ph type="ctrTitle"/>
          </p:nvPr>
        </p:nvSpPr>
        <p:spPr>
          <a:xfrm>
            <a:off x="4562272" y="411479"/>
            <a:ext cx="7234033" cy="3291840"/>
          </a:xfrm>
        </p:spPr>
        <p:txBody>
          <a:bodyPr/>
          <a:lstStyle/>
          <a:p>
            <a:r>
              <a:rPr lang="en-US" sz="5400" dirty="0"/>
              <a:t>2) </a:t>
            </a:r>
            <a:r>
              <a:rPr lang="en-US" sz="5400" b="1" i="0" dirty="0">
                <a:effectLst/>
                <a:latin typeface="system-ui"/>
              </a:rPr>
              <a:t>Categorical Features</a:t>
            </a:r>
            <a:endParaRPr lang="en-US" sz="5400" dirty="0"/>
          </a:p>
        </p:txBody>
      </p:sp>
      <p:sp>
        <p:nvSpPr>
          <p:cNvPr id="3" name="Text Placeholder 2">
            <a:extLst>
              <a:ext uri="{FF2B5EF4-FFF2-40B4-BE49-F238E27FC236}">
                <a16:creationId xmlns:a16="http://schemas.microsoft.com/office/drawing/2014/main" id="{131EA4B9-DD1E-4ED3-0DE9-215D68E5FC64}"/>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766053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normAutofit fontScale="85000" lnSpcReduction="10000"/>
          </a:bodyPr>
          <a:lstStyle/>
          <a:p>
            <a:r>
              <a:rPr lang="en-US" dirty="0"/>
              <a:t>Introduction</a:t>
            </a:r>
          </a:p>
          <a:p>
            <a:r>
              <a:rPr lang="en-US" dirty="0"/>
              <a:t>Data Set</a:t>
            </a:r>
          </a:p>
          <a:p>
            <a:r>
              <a:rPr lang="en-US" dirty="0"/>
              <a:t>Data Collection and Preparation</a:t>
            </a:r>
          </a:p>
          <a:p>
            <a:r>
              <a:rPr lang="en-US" dirty="0"/>
              <a:t>Exploratory Data Analysis (EDA)</a:t>
            </a:r>
          </a:p>
          <a:p>
            <a:r>
              <a:rPr lang="en-US" dirty="0"/>
              <a:t>Model Selection and Building</a:t>
            </a:r>
          </a:p>
          <a:p>
            <a:r>
              <a:rPr lang="en-US" dirty="0"/>
              <a:t>Hyperparameter Tuning and Model Evaluation and Validation</a:t>
            </a:r>
          </a:p>
          <a:p>
            <a:r>
              <a:rPr lang="en-US" dirty="0"/>
              <a:t>Deployment</a:t>
            </a:r>
          </a:p>
        </p:txBody>
      </p:sp>
    </p:spTree>
    <p:extLst>
      <p:ext uri="{BB962C8B-B14F-4D97-AF65-F5344CB8AC3E}">
        <p14:creationId xmlns:p14="http://schemas.microsoft.com/office/powerpoint/2010/main" val="3346685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53910-236F-8A03-C4B7-4D23799723C8}"/>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4F99A678-6791-4752-48B7-988B1DCC59A6}"/>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ED378F41-4E07-4187-8674-DAFBFFEFAF16}"/>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877764B-170A-430C-E6F5-5BD6750D3F57}"/>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1473DE02-BD97-55F2-E44E-7CA88269E08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12" name="Picture 11">
            <a:extLst>
              <a:ext uri="{FF2B5EF4-FFF2-40B4-BE49-F238E27FC236}">
                <a16:creationId xmlns:a16="http://schemas.microsoft.com/office/drawing/2014/main" id="{2C23482C-4710-150C-E69C-59CAAB7CCF0C}"/>
              </a:ext>
            </a:extLst>
          </p:cNvPr>
          <p:cNvPicPr>
            <a:picLocks noChangeAspect="1"/>
          </p:cNvPicPr>
          <p:nvPr/>
        </p:nvPicPr>
        <p:blipFill>
          <a:blip r:embed="rId3"/>
          <a:srcRect b="65532"/>
          <a:stretch/>
        </p:blipFill>
        <p:spPr>
          <a:xfrm>
            <a:off x="0" y="2287355"/>
            <a:ext cx="12194498" cy="2363821"/>
          </a:xfrm>
          <a:prstGeom prst="rect">
            <a:avLst/>
          </a:prstGeom>
        </p:spPr>
      </p:pic>
      <p:sp>
        <p:nvSpPr>
          <p:cNvPr id="3" name="TextBox 2">
            <a:extLst>
              <a:ext uri="{FF2B5EF4-FFF2-40B4-BE49-F238E27FC236}">
                <a16:creationId xmlns:a16="http://schemas.microsoft.com/office/drawing/2014/main" id="{7C02BBBE-6173-20E8-2135-4B6839CF5738}"/>
              </a:ext>
            </a:extLst>
          </p:cNvPr>
          <p:cNvSpPr txBox="1"/>
          <p:nvPr/>
        </p:nvSpPr>
        <p:spPr>
          <a:xfrm>
            <a:off x="968354" y="4923198"/>
            <a:ext cx="11142582" cy="923330"/>
          </a:xfrm>
          <a:prstGeom prst="rect">
            <a:avLst/>
          </a:prstGeom>
          <a:solidFill>
            <a:schemeClr val="tx1"/>
          </a:solidFill>
        </p:spPr>
        <p:txBody>
          <a:bodyPr wrap="square">
            <a:spAutoFit/>
          </a:bodyPr>
          <a:lstStyle/>
          <a:p>
            <a:pPr algn="just"/>
            <a:r>
              <a:rPr lang="en-US" b="0" i="0" dirty="0">
                <a:solidFill>
                  <a:schemeClr val="bg1"/>
                </a:solidFill>
                <a:effectLst/>
                <a:latin typeface="system-ui"/>
              </a:rPr>
              <a:t>The proportion of male and female customers is almost equal across all segments</a:t>
            </a:r>
            <a:endParaRPr lang="en-US" dirty="0">
              <a:solidFill>
                <a:schemeClr val="bg1"/>
              </a:solidFill>
              <a:latin typeface="system-ui"/>
            </a:endParaRPr>
          </a:p>
          <a:p>
            <a:pPr algn="just"/>
            <a:r>
              <a:rPr lang="en-US" b="0" i="0" dirty="0">
                <a:solidFill>
                  <a:schemeClr val="bg1"/>
                </a:solidFill>
                <a:effectLst/>
                <a:latin typeface="system-ui"/>
              </a:rPr>
              <a:t>there is no strong indication that the segmentation is influenced by gender.</a:t>
            </a:r>
          </a:p>
          <a:p>
            <a:pPr algn="just"/>
            <a:r>
              <a:rPr lang="en-US" b="1" i="0" u="sng" dirty="0">
                <a:solidFill>
                  <a:schemeClr val="bg1"/>
                </a:solidFill>
                <a:effectLst/>
                <a:latin typeface="system-ui"/>
              </a:rPr>
              <a:t> So, we might drop it</a:t>
            </a:r>
          </a:p>
        </p:txBody>
      </p:sp>
      <p:sp>
        <p:nvSpPr>
          <p:cNvPr id="4" name="Title 3">
            <a:extLst>
              <a:ext uri="{FF2B5EF4-FFF2-40B4-BE49-F238E27FC236}">
                <a16:creationId xmlns:a16="http://schemas.microsoft.com/office/drawing/2014/main" id="{3BC6481C-712C-809E-5461-C237E51E8C1D}"/>
              </a:ext>
            </a:extLst>
          </p:cNvPr>
          <p:cNvSpPr>
            <a:spLocks noGrp="1"/>
          </p:cNvSpPr>
          <p:nvPr>
            <p:ph type="title"/>
          </p:nvPr>
        </p:nvSpPr>
        <p:spPr/>
        <p:txBody>
          <a:bodyPr/>
          <a:lstStyle/>
          <a:p>
            <a:r>
              <a:rPr lang="en-US" dirty="0"/>
              <a:t>Gender</a:t>
            </a:r>
          </a:p>
        </p:txBody>
      </p:sp>
    </p:spTree>
    <p:extLst>
      <p:ext uri="{BB962C8B-B14F-4D97-AF65-F5344CB8AC3E}">
        <p14:creationId xmlns:p14="http://schemas.microsoft.com/office/powerpoint/2010/main" val="1898371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DD6B93-AF6C-3623-DBA6-57956732A28F}"/>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13448F21-5302-6F3F-6B61-2D5C42C09B0F}"/>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BBBA26CA-84D9-1381-4884-31BC6365FEBA}"/>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55A99E4-2627-3CD1-0A09-51A6A26AFF6A}"/>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484E63-CADB-5230-F043-789CDA518EE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 name="TextBox 2">
            <a:extLst>
              <a:ext uri="{FF2B5EF4-FFF2-40B4-BE49-F238E27FC236}">
                <a16:creationId xmlns:a16="http://schemas.microsoft.com/office/drawing/2014/main" id="{B04068D0-3DEB-3C91-4651-8B9A6BDDB479}"/>
              </a:ext>
            </a:extLst>
          </p:cNvPr>
          <p:cNvSpPr txBox="1"/>
          <p:nvPr/>
        </p:nvSpPr>
        <p:spPr>
          <a:xfrm>
            <a:off x="12490" y="4870841"/>
            <a:ext cx="11142582" cy="1200329"/>
          </a:xfrm>
          <a:prstGeom prst="rect">
            <a:avLst/>
          </a:prstGeom>
          <a:solidFill>
            <a:schemeClr val="tx1"/>
          </a:solidFill>
        </p:spPr>
        <p:txBody>
          <a:bodyPr wrap="square">
            <a:spAutoFit/>
          </a:bodyPr>
          <a:lstStyle/>
          <a:p>
            <a:pPr algn="just"/>
            <a:r>
              <a:rPr lang="en-US" b="0" i="0" dirty="0">
                <a:solidFill>
                  <a:schemeClr val="bg1"/>
                </a:solidFill>
                <a:effectLst/>
                <a:latin typeface="system-ui"/>
              </a:rPr>
              <a:t>Segment D dominates unmarried customers, while segments A, B, and C have a significantly higher representation for married customers.</a:t>
            </a:r>
          </a:p>
          <a:p>
            <a:pPr algn="just"/>
            <a:r>
              <a:rPr lang="en-US" b="0" i="0" dirty="0">
                <a:solidFill>
                  <a:schemeClr val="bg1"/>
                </a:solidFill>
                <a:effectLst/>
                <a:latin typeface="system-ui"/>
              </a:rPr>
              <a:t> this feature may be an influential factor in segmentation, with segment D being more prevalent among unmarried customers and the other segments towards married customers.</a:t>
            </a:r>
          </a:p>
        </p:txBody>
      </p:sp>
      <p:sp>
        <p:nvSpPr>
          <p:cNvPr id="4" name="Title 3">
            <a:extLst>
              <a:ext uri="{FF2B5EF4-FFF2-40B4-BE49-F238E27FC236}">
                <a16:creationId xmlns:a16="http://schemas.microsoft.com/office/drawing/2014/main" id="{E40C2AB3-3AB0-8C76-3A44-E2290ED2287A}"/>
              </a:ext>
            </a:extLst>
          </p:cNvPr>
          <p:cNvSpPr>
            <a:spLocks noGrp="1"/>
          </p:cNvSpPr>
          <p:nvPr>
            <p:ph type="title"/>
          </p:nvPr>
        </p:nvSpPr>
        <p:spPr/>
        <p:txBody>
          <a:bodyPr/>
          <a:lstStyle/>
          <a:p>
            <a:r>
              <a:rPr lang="en-US" dirty="0" err="1"/>
              <a:t>Ever_Married</a:t>
            </a:r>
            <a:endParaRPr lang="en-US" dirty="0"/>
          </a:p>
        </p:txBody>
      </p:sp>
      <p:pic>
        <p:nvPicPr>
          <p:cNvPr id="2" name="Picture 1">
            <a:extLst>
              <a:ext uri="{FF2B5EF4-FFF2-40B4-BE49-F238E27FC236}">
                <a16:creationId xmlns:a16="http://schemas.microsoft.com/office/drawing/2014/main" id="{C57B2D88-3470-264E-7CE5-66CDBA577C5E}"/>
              </a:ext>
            </a:extLst>
          </p:cNvPr>
          <p:cNvPicPr>
            <a:picLocks noChangeAspect="1"/>
          </p:cNvPicPr>
          <p:nvPr/>
        </p:nvPicPr>
        <p:blipFill>
          <a:blip r:embed="rId3"/>
          <a:srcRect t="33900" b="32909"/>
          <a:stretch/>
        </p:blipFill>
        <p:spPr>
          <a:xfrm>
            <a:off x="0" y="2290864"/>
            <a:ext cx="12194498" cy="2276272"/>
          </a:xfrm>
          <a:prstGeom prst="rect">
            <a:avLst/>
          </a:prstGeom>
        </p:spPr>
      </p:pic>
    </p:spTree>
    <p:extLst>
      <p:ext uri="{BB962C8B-B14F-4D97-AF65-F5344CB8AC3E}">
        <p14:creationId xmlns:p14="http://schemas.microsoft.com/office/powerpoint/2010/main" val="2219520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7B0975-D1CD-2D72-F221-1400F2F02533}"/>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CF5F2C79-DB23-424A-4940-667FF06E5FB6}"/>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3B29FC24-69D6-FD0E-344F-9559BE007E8E}"/>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1DD008F2-9938-D52F-83E5-EAF1F2AE4D4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9EFDDCFB-9506-6565-FD4C-71DBB7A8CA4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 name="TextBox 2">
            <a:extLst>
              <a:ext uri="{FF2B5EF4-FFF2-40B4-BE49-F238E27FC236}">
                <a16:creationId xmlns:a16="http://schemas.microsoft.com/office/drawing/2014/main" id="{EBB32A15-4AD5-8F24-463F-BA525423333E}"/>
              </a:ext>
            </a:extLst>
          </p:cNvPr>
          <p:cNvSpPr txBox="1"/>
          <p:nvPr/>
        </p:nvSpPr>
        <p:spPr>
          <a:xfrm>
            <a:off x="12490" y="4870841"/>
            <a:ext cx="11142582" cy="923330"/>
          </a:xfrm>
          <a:prstGeom prst="rect">
            <a:avLst/>
          </a:prstGeom>
          <a:solidFill>
            <a:schemeClr val="tx1"/>
          </a:solidFill>
        </p:spPr>
        <p:txBody>
          <a:bodyPr wrap="square">
            <a:spAutoFit/>
          </a:bodyPr>
          <a:lstStyle/>
          <a:p>
            <a:pPr algn="just"/>
            <a:r>
              <a:rPr lang="en-US" b="0" i="0" dirty="0">
                <a:solidFill>
                  <a:schemeClr val="bg1"/>
                </a:solidFill>
                <a:effectLst/>
                <a:latin typeface="system-ui"/>
              </a:rPr>
              <a:t>Non-graduates have a higher representation in segment D than graduates.</a:t>
            </a:r>
          </a:p>
          <a:p>
            <a:pPr algn="just"/>
            <a:r>
              <a:rPr lang="en-US" b="0" i="0" dirty="0">
                <a:solidFill>
                  <a:schemeClr val="bg1"/>
                </a:solidFill>
                <a:effectLst/>
                <a:latin typeface="system-ui"/>
              </a:rPr>
              <a:t>Graduates also occupy segments A, B, and C, with a high distribution and slight difference.</a:t>
            </a:r>
          </a:p>
          <a:p>
            <a:pPr algn="just"/>
            <a:r>
              <a:rPr lang="en-US" b="0" i="0" dirty="0">
                <a:solidFill>
                  <a:schemeClr val="bg1"/>
                </a:solidFill>
                <a:effectLst/>
                <a:latin typeface="system-ui"/>
              </a:rPr>
              <a:t>So it can be said that segment D mostly represents less educated customers.</a:t>
            </a:r>
          </a:p>
        </p:txBody>
      </p:sp>
      <p:sp>
        <p:nvSpPr>
          <p:cNvPr id="4" name="Title 3">
            <a:extLst>
              <a:ext uri="{FF2B5EF4-FFF2-40B4-BE49-F238E27FC236}">
                <a16:creationId xmlns:a16="http://schemas.microsoft.com/office/drawing/2014/main" id="{B8EF5E70-88BB-239A-C2F0-6B3203E3CDFE}"/>
              </a:ext>
            </a:extLst>
          </p:cNvPr>
          <p:cNvSpPr>
            <a:spLocks noGrp="1"/>
          </p:cNvSpPr>
          <p:nvPr>
            <p:ph type="title"/>
          </p:nvPr>
        </p:nvSpPr>
        <p:spPr/>
        <p:txBody>
          <a:bodyPr/>
          <a:lstStyle/>
          <a:p>
            <a:r>
              <a:rPr lang="en-US" dirty="0"/>
              <a:t>Graduated</a:t>
            </a:r>
          </a:p>
        </p:txBody>
      </p:sp>
      <p:pic>
        <p:nvPicPr>
          <p:cNvPr id="12" name="Picture 11">
            <a:extLst>
              <a:ext uri="{FF2B5EF4-FFF2-40B4-BE49-F238E27FC236}">
                <a16:creationId xmlns:a16="http://schemas.microsoft.com/office/drawing/2014/main" id="{6D9E2EBB-15FB-880A-F431-9E52F885CBA5}"/>
              </a:ext>
            </a:extLst>
          </p:cNvPr>
          <p:cNvPicPr>
            <a:picLocks noChangeAspect="1"/>
          </p:cNvPicPr>
          <p:nvPr/>
        </p:nvPicPr>
        <p:blipFill>
          <a:blip r:embed="rId3"/>
          <a:srcRect t="66951"/>
          <a:stretch/>
        </p:blipFill>
        <p:spPr>
          <a:xfrm>
            <a:off x="0" y="2394354"/>
            <a:ext cx="12194498" cy="2266545"/>
          </a:xfrm>
          <a:prstGeom prst="rect">
            <a:avLst/>
          </a:prstGeom>
        </p:spPr>
      </p:pic>
    </p:spTree>
    <p:extLst>
      <p:ext uri="{BB962C8B-B14F-4D97-AF65-F5344CB8AC3E}">
        <p14:creationId xmlns:p14="http://schemas.microsoft.com/office/powerpoint/2010/main" val="532449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A1CDF2-BABB-28DC-4978-92F54BC905BE}"/>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4180C7FD-8919-5009-C33A-B08FFF121186}"/>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ACD55EE7-A870-88B3-87DC-033E80D93B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19E9E025-11FB-1C95-B3D9-8438EB6BD547}"/>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46F71E66-003F-C9ED-5626-44E9B4608308}"/>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 name="TextBox 2">
            <a:extLst>
              <a:ext uri="{FF2B5EF4-FFF2-40B4-BE49-F238E27FC236}">
                <a16:creationId xmlns:a16="http://schemas.microsoft.com/office/drawing/2014/main" id="{170D11EE-2AAB-AD6E-46E6-3BE4ED04C0FE}"/>
              </a:ext>
            </a:extLst>
          </p:cNvPr>
          <p:cNvSpPr txBox="1"/>
          <p:nvPr/>
        </p:nvSpPr>
        <p:spPr>
          <a:xfrm>
            <a:off x="12490" y="4870841"/>
            <a:ext cx="11142582" cy="1754326"/>
          </a:xfrm>
          <a:prstGeom prst="rect">
            <a:avLst/>
          </a:prstGeom>
          <a:solidFill>
            <a:schemeClr val="tx1"/>
          </a:solidFill>
        </p:spPr>
        <p:txBody>
          <a:bodyPr wrap="square">
            <a:spAutoFit/>
          </a:bodyPr>
          <a:lstStyle/>
          <a:p>
            <a:pPr algn="just"/>
            <a:r>
              <a:rPr lang="en-US" b="0" i="0" dirty="0">
                <a:solidFill>
                  <a:schemeClr val="bg1"/>
                </a:solidFill>
                <a:effectLst/>
                <a:latin typeface="system-ui"/>
              </a:rPr>
              <a:t>Healthcare is dominated by segment D, which appears to be fairly evenly distributed across the other segments.</a:t>
            </a:r>
          </a:p>
          <a:p>
            <a:pPr algn="just"/>
            <a:r>
              <a:rPr lang="en-US" b="0" i="0" dirty="0">
                <a:solidFill>
                  <a:schemeClr val="bg1"/>
                </a:solidFill>
                <a:effectLst/>
                <a:latin typeface="system-ui"/>
              </a:rPr>
              <a:t>Engineers, lawyers, executives, and doctors are roughly evenly distributed across all segments.</a:t>
            </a:r>
          </a:p>
          <a:p>
            <a:pPr algn="just"/>
            <a:r>
              <a:rPr lang="en-US" b="0" i="0" dirty="0">
                <a:solidFill>
                  <a:schemeClr val="bg1"/>
                </a:solidFill>
                <a:effectLst/>
                <a:latin typeface="system-ui"/>
              </a:rPr>
              <a:t>Artists are also overrepresented in segment C, indicating a strong relationship between this occupation and the segment. </a:t>
            </a:r>
          </a:p>
          <a:p>
            <a:pPr algn="just"/>
            <a:r>
              <a:rPr lang="en-US" b="0" i="0" dirty="0">
                <a:solidFill>
                  <a:schemeClr val="bg1"/>
                </a:solidFill>
                <a:effectLst/>
                <a:latin typeface="system-ui"/>
              </a:rPr>
              <a:t>Finally, homemakers are overrepresented in segment D. </a:t>
            </a:r>
          </a:p>
          <a:p>
            <a:pPr algn="just"/>
            <a:r>
              <a:rPr lang="en-US" b="1" i="0" u="sng" dirty="0">
                <a:solidFill>
                  <a:schemeClr val="bg1"/>
                </a:solidFill>
                <a:effectLst/>
                <a:latin typeface="system-ui"/>
              </a:rPr>
              <a:t>Here, it can be argued that proficiency strongly influences segmentation for certain segments.</a:t>
            </a:r>
          </a:p>
        </p:txBody>
      </p:sp>
      <p:sp>
        <p:nvSpPr>
          <p:cNvPr id="4" name="Title 3">
            <a:extLst>
              <a:ext uri="{FF2B5EF4-FFF2-40B4-BE49-F238E27FC236}">
                <a16:creationId xmlns:a16="http://schemas.microsoft.com/office/drawing/2014/main" id="{1E270C02-58A7-6F2D-9FDC-DA34F7DE44D7}"/>
              </a:ext>
            </a:extLst>
          </p:cNvPr>
          <p:cNvSpPr>
            <a:spLocks noGrp="1"/>
          </p:cNvSpPr>
          <p:nvPr>
            <p:ph type="title"/>
          </p:nvPr>
        </p:nvSpPr>
        <p:spPr/>
        <p:txBody>
          <a:bodyPr/>
          <a:lstStyle/>
          <a:p>
            <a:r>
              <a:rPr lang="en-US" dirty="0"/>
              <a:t>Profession</a:t>
            </a:r>
          </a:p>
        </p:txBody>
      </p:sp>
      <p:pic>
        <p:nvPicPr>
          <p:cNvPr id="2" name="Picture 1">
            <a:extLst>
              <a:ext uri="{FF2B5EF4-FFF2-40B4-BE49-F238E27FC236}">
                <a16:creationId xmlns:a16="http://schemas.microsoft.com/office/drawing/2014/main" id="{81079C90-BED9-4C35-846A-4AD75AF9D627}"/>
              </a:ext>
            </a:extLst>
          </p:cNvPr>
          <p:cNvPicPr>
            <a:picLocks noChangeAspect="1"/>
          </p:cNvPicPr>
          <p:nvPr/>
        </p:nvPicPr>
        <p:blipFill>
          <a:blip r:embed="rId3"/>
          <a:srcRect b="65719"/>
          <a:stretch/>
        </p:blipFill>
        <p:spPr>
          <a:xfrm>
            <a:off x="0" y="2384862"/>
            <a:ext cx="12192000" cy="2237362"/>
          </a:xfrm>
          <a:prstGeom prst="rect">
            <a:avLst/>
          </a:prstGeom>
        </p:spPr>
      </p:pic>
    </p:spTree>
    <p:extLst>
      <p:ext uri="{BB962C8B-B14F-4D97-AF65-F5344CB8AC3E}">
        <p14:creationId xmlns:p14="http://schemas.microsoft.com/office/powerpoint/2010/main" val="3566181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BF74E-8FDF-5AF7-06D7-BFC31459F4D9}"/>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F7F3EF92-EE68-825F-47FE-CB902EF95877}"/>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91FF2BA1-1BA1-59FD-F0DB-704AEB6823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C0322A7-16EB-BC51-A431-247C3C949A3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0730435C-8872-617E-4F7F-CDECBECCD8A5}"/>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 name="TextBox 2">
            <a:extLst>
              <a:ext uri="{FF2B5EF4-FFF2-40B4-BE49-F238E27FC236}">
                <a16:creationId xmlns:a16="http://schemas.microsoft.com/office/drawing/2014/main" id="{461AD937-AAE9-6A15-26BE-BA10E5777922}"/>
              </a:ext>
            </a:extLst>
          </p:cNvPr>
          <p:cNvSpPr txBox="1"/>
          <p:nvPr/>
        </p:nvSpPr>
        <p:spPr>
          <a:xfrm>
            <a:off x="12490" y="4870841"/>
            <a:ext cx="11142582" cy="1200329"/>
          </a:xfrm>
          <a:prstGeom prst="rect">
            <a:avLst/>
          </a:prstGeom>
          <a:solidFill>
            <a:schemeClr val="tx1"/>
          </a:solidFill>
        </p:spPr>
        <p:txBody>
          <a:bodyPr wrap="square">
            <a:spAutoFit/>
          </a:bodyPr>
          <a:lstStyle/>
          <a:p>
            <a:pPr algn="just"/>
            <a:r>
              <a:rPr lang="en-US" b="0" i="0" dirty="0">
                <a:solidFill>
                  <a:schemeClr val="bg1"/>
                </a:solidFill>
                <a:effectLst/>
                <a:latin typeface="system-ui"/>
              </a:rPr>
              <a:t>Segment D dominates the low spending score, followed by segment A. </a:t>
            </a:r>
          </a:p>
          <a:p>
            <a:pPr algn="just"/>
            <a:r>
              <a:rPr lang="en-US" b="0" i="0" dirty="0">
                <a:solidFill>
                  <a:schemeClr val="bg1"/>
                </a:solidFill>
                <a:effectLst/>
                <a:latin typeface="system-ui"/>
              </a:rPr>
              <a:t>Segment C is prominent in the average spending score;</a:t>
            </a:r>
          </a:p>
          <a:p>
            <a:pPr algn="just"/>
            <a:r>
              <a:rPr lang="en-US" b="0" i="0" dirty="0">
                <a:solidFill>
                  <a:schemeClr val="bg1"/>
                </a:solidFill>
                <a:effectLst/>
                <a:latin typeface="system-ui"/>
              </a:rPr>
              <a:t>Finally, the high spending score is almost equally distributed.</a:t>
            </a:r>
          </a:p>
          <a:p>
            <a:pPr algn="just"/>
            <a:r>
              <a:rPr lang="en-US" b="0" i="0" dirty="0">
                <a:solidFill>
                  <a:schemeClr val="bg1"/>
                </a:solidFill>
                <a:effectLst/>
                <a:latin typeface="system-ui"/>
              </a:rPr>
              <a:t>Here we conclude that segment D represents low spenders and segment C represents medium and high spenders.</a:t>
            </a:r>
          </a:p>
        </p:txBody>
      </p:sp>
      <p:sp>
        <p:nvSpPr>
          <p:cNvPr id="4" name="Title 3">
            <a:extLst>
              <a:ext uri="{FF2B5EF4-FFF2-40B4-BE49-F238E27FC236}">
                <a16:creationId xmlns:a16="http://schemas.microsoft.com/office/drawing/2014/main" id="{013066D6-DC2E-ED9E-AC15-EF29B0F99D3E}"/>
              </a:ext>
            </a:extLst>
          </p:cNvPr>
          <p:cNvSpPr>
            <a:spLocks noGrp="1"/>
          </p:cNvSpPr>
          <p:nvPr>
            <p:ph type="title"/>
          </p:nvPr>
        </p:nvSpPr>
        <p:spPr/>
        <p:txBody>
          <a:bodyPr/>
          <a:lstStyle/>
          <a:p>
            <a:r>
              <a:rPr lang="en-US" dirty="0"/>
              <a:t>Spending Score</a:t>
            </a:r>
          </a:p>
        </p:txBody>
      </p:sp>
      <p:pic>
        <p:nvPicPr>
          <p:cNvPr id="2" name="Picture 1">
            <a:extLst>
              <a:ext uri="{FF2B5EF4-FFF2-40B4-BE49-F238E27FC236}">
                <a16:creationId xmlns:a16="http://schemas.microsoft.com/office/drawing/2014/main" id="{C40E2803-F293-B492-1440-7A64F7716CF3}"/>
              </a:ext>
            </a:extLst>
          </p:cNvPr>
          <p:cNvPicPr>
            <a:picLocks noChangeAspect="1"/>
          </p:cNvPicPr>
          <p:nvPr/>
        </p:nvPicPr>
        <p:blipFill>
          <a:blip r:embed="rId3"/>
          <a:srcRect t="33535" b="32034"/>
          <a:stretch/>
        </p:blipFill>
        <p:spPr>
          <a:xfrm>
            <a:off x="0" y="2188723"/>
            <a:ext cx="12192000" cy="2247090"/>
          </a:xfrm>
          <a:prstGeom prst="rect">
            <a:avLst/>
          </a:prstGeom>
        </p:spPr>
      </p:pic>
    </p:spTree>
    <p:extLst>
      <p:ext uri="{BB962C8B-B14F-4D97-AF65-F5344CB8AC3E}">
        <p14:creationId xmlns:p14="http://schemas.microsoft.com/office/powerpoint/2010/main" val="298923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0A6FD-60C3-9CAB-AFDB-56A1C82361D2}"/>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8CB62F1B-0459-8214-F531-6AF449F7BB6E}"/>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BB4981DA-EE5B-F709-8694-A12B5BACF24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DCD86A9-BE97-1E5C-8792-BBD84A40A9EA}"/>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4EE1BDAA-4193-452F-8635-EFDACE38DDE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 name="TextBox 2">
            <a:extLst>
              <a:ext uri="{FF2B5EF4-FFF2-40B4-BE49-F238E27FC236}">
                <a16:creationId xmlns:a16="http://schemas.microsoft.com/office/drawing/2014/main" id="{25A0EA9E-6E76-3F34-B77C-B27300222B28}"/>
              </a:ext>
            </a:extLst>
          </p:cNvPr>
          <p:cNvSpPr txBox="1"/>
          <p:nvPr/>
        </p:nvSpPr>
        <p:spPr>
          <a:xfrm>
            <a:off x="12490" y="4870841"/>
            <a:ext cx="11142582" cy="923330"/>
          </a:xfrm>
          <a:prstGeom prst="rect">
            <a:avLst/>
          </a:prstGeom>
          <a:solidFill>
            <a:schemeClr val="tx1"/>
          </a:solidFill>
        </p:spPr>
        <p:txBody>
          <a:bodyPr wrap="square">
            <a:spAutoFit/>
          </a:bodyPr>
          <a:lstStyle/>
          <a:p>
            <a:pPr algn="just"/>
            <a:r>
              <a:rPr lang="en-US" b="0" i="0" dirty="0">
                <a:solidFill>
                  <a:schemeClr val="bg1"/>
                </a:solidFill>
                <a:effectLst/>
                <a:latin typeface="system-ui"/>
              </a:rPr>
              <a:t>Cat_6: Dominates across all segments followed by cat_4 but with equal distribution between all segments.</a:t>
            </a:r>
          </a:p>
          <a:p>
            <a:pPr algn="just"/>
            <a:r>
              <a:rPr lang="en-US" b="0" i="0" dirty="0">
                <a:solidFill>
                  <a:schemeClr val="bg1"/>
                </a:solidFill>
                <a:effectLst/>
                <a:latin typeface="system-ui"/>
              </a:rPr>
              <a:t> but cat_7 and cat_5 are rare across all segments. </a:t>
            </a:r>
          </a:p>
          <a:p>
            <a:pPr algn="just"/>
            <a:r>
              <a:rPr lang="en-US" b="1" i="0" u="sng" dirty="0">
                <a:solidFill>
                  <a:schemeClr val="bg1"/>
                </a:solidFill>
                <a:effectLst/>
                <a:latin typeface="system-ui"/>
              </a:rPr>
              <a:t>So, Var_1 influences the segmentation</a:t>
            </a:r>
          </a:p>
        </p:txBody>
      </p:sp>
      <p:sp>
        <p:nvSpPr>
          <p:cNvPr id="4" name="Title 3">
            <a:extLst>
              <a:ext uri="{FF2B5EF4-FFF2-40B4-BE49-F238E27FC236}">
                <a16:creationId xmlns:a16="http://schemas.microsoft.com/office/drawing/2014/main" id="{F543695D-FC84-617C-964E-EE55EEDA6574}"/>
              </a:ext>
            </a:extLst>
          </p:cNvPr>
          <p:cNvSpPr>
            <a:spLocks noGrp="1"/>
          </p:cNvSpPr>
          <p:nvPr>
            <p:ph type="title"/>
          </p:nvPr>
        </p:nvSpPr>
        <p:spPr/>
        <p:txBody>
          <a:bodyPr/>
          <a:lstStyle/>
          <a:p>
            <a:r>
              <a:rPr lang="en-US" dirty="0"/>
              <a:t>Var_1</a:t>
            </a:r>
          </a:p>
        </p:txBody>
      </p:sp>
      <p:pic>
        <p:nvPicPr>
          <p:cNvPr id="2" name="Picture 1">
            <a:extLst>
              <a:ext uri="{FF2B5EF4-FFF2-40B4-BE49-F238E27FC236}">
                <a16:creationId xmlns:a16="http://schemas.microsoft.com/office/drawing/2014/main" id="{F045DE5A-1130-0E82-82E4-6ED96B3F5874}"/>
              </a:ext>
            </a:extLst>
          </p:cNvPr>
          <p:cNvPicPr>
            <a:picLocks noChangeAspect="1"/>
          </p:cNvPicPr>
          <p:nvPr/>
        </p:nvPicPr>
        <p:blipFill>
          <a:blip r:embed="rId3"/>
          <a:srcRect t="67220"/>
          <a:stretch/>
        </p:blipFill>
        <p:spPr>
          <a:xfrm>
            <a:off x="0" y="2482817"/>
            <a:ext cx="12192000" cy="2139407"/>
          </a:xfrm>
          <a:prstGeom prst="rect">
            <a:avLst/>
          </a:prstGeom>
        </p:spPr>
      </p:pic>
    </p:spTree>
    <p:extLst>
      <p:ext uri="{BB962C8B-B14F-4D97-AF65-F5344CB8AC3E}">
        <p14:creationId xmlns:p14="http://schemas.microsoft.com/office/powerpoint/2010/main" val="26902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2E23D-1BA5-C2BA-95AD-1A3B200392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B20961-FB6A-1CB9-CB71-C554BCFC87AF}"/>
              </a:ext>
            </a:extLst>
          </p:cNvPr>
          <p:cNvSpPr>
            <a:spLocks noGrp="1"/>
          </p:cNvSpPr>
          <p:nvPr>
            <p:ph type="title"/>
          </p:nvPr>
        </p:nvSpPr>
        <p:spPr>
          <a:xfrm>
            <a:off x="6318885" y="3497842"/>
            <a:ext cx="4939666" cy="2542810"/>
          </a:xfrm>
        </p:spPr>
        <p:txBody>
          <a:bodyPr/>
          <a:lstStyle/>
          <a:p>
            <a:r>
              <a:rPr lang="en-US" sz="3600" dirty="0"/>
              <a:t>Categorical statistics </a:t>
            </a:r>
          </a:p>
        </p:txBody>
      </p:sp>
      <p:pic>
        <p:nvPicPr>
          <p:cNvPr id="9" name="Content Placeholder 8">
            <a:extLst>
              <a:ext uri="{FF2B5EF4-FFF2-40B4-BE49-F238E27FC236}">
                <a16:creationId xmlns:a16="http://schemas.microsoft.com/office/drawing/2014/main" id="{DD1676AF-3A88-44E7-17B0-A5BEE451EFAB}"/>
              </a:ext>
            </a:extLst>
          </p:cNvPr>
          <p:cNvPicPr>
            <a:picLocks noGrp="1" noChangeAspect="1"/>
          </p:cNvPicPr>
          <p:nvPr>
            <p:ph sz="quarter" idx="14"/>
          </p:nvPr>
        </p:nvPicPr>
        <p:blipFill>
          <a:blip r:embed="rId3"/>
          <a:stretch>
            <a:fillRect/>
          </a:stretch>
        </p:blipFill>
        <p:spPr>
          <a:xfrm>
            <a:off x="665101" y="878141"/>
            <a:ext cx="6098253" cy="1758055"/>
          </a:xfrm>
        </p:spPr>
      </p:pic>
      <p:pic>
        <p:nvPicPr>
          <p:cNvPr id="14" name="Content Placeholder 13">
            <a:extLst>
              <a:ext uri="{FF2B5EF4-FFF2-40B4-BE49-F238E27FC236}">
                <a16:creationId xmlns:a16="http://schemas.microsoft.com/office/drawing/2014/main" id="{3B42278B-6665-541B-5AC3-B0B8A2BD23B5}"/>
              </a:ext>
            </a:extLst>
          </p:cNvPr>
          <p:cNvPicPr>
            <a:picLocks noGrp="1" noChangeAspect="1"/>
          </p:cNvPicPr>
          <p:nvPr>
            <p:ph sz="quarter" idx="15"/>
          </p:nvPr>
        </p:nvPicPr>
        <p:blipFill>
          <a:blip r:embed="rId4"/>
          <a:stretch>
            <a:fillRect/>
          </a:stretch>
        </p:blipFill>
        <p:spPr>
          <a:xfrm>
            <a:off x="665101" y="3497842"/>
            <a:ext cx="5653784" cy="1971043"/>
          </a:xfrm>
        </p:spPr>
      </p:pic>
    </p:spTree>
    <p:extLst>
      <p:ext uri="{BB962C8B-B14F-4D97-AF65-F5344CB8AC3E}">
        <p14:creationId xmlns:p14="http://schemas.microsoft.com/office/powerpoint/2010/main" val="4196453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E286BD-E5F5-A2EE-1CDF-41937ECFF5EA}"/>
              </a:ext>
            </a:extLst>
          </p:cNvPr>
          <p:cNvSpPr>
            <a:spLocks noGrp="1"/>
          </p:cNvSpPr>
          <p:nvPr>
            <p:ph type="title"/>
          </p:nvPr>
        </p:nvSpPr>
        <p:spPr/>
        <p:txBody>
          <a:bodyPr/>
          <a:lstStyle/>
          <a:p>
            <a:r>
              <a:rPr lang="en-US" b="1" i="0" dirty="0">
                <a:effectLst/>
                <a:latin typeface="system-ui"/>
              </a:rPr>
              <a:t>Summary</a:t>
            </a:r>
            <a:endParaRPr lang="en-US" dirty="0"/>
          </a:p>
        </p:txBody>
      </p:sp>
      <p:sp>
        <p:nvSpPr>
          <p:cNvPr id="5" name="Table Placeholder 4">
            <a:extLst>
              <a:ext uri="{FF2B5EF4-FFF2-40B4-BE49-F238E27FC236}">
                <a16:creationId xmlns:a16="http://schemas.microsoft.com/office/drawing/2014/main" id="{F84ACF2C-8C14-7480-7275-820CA8B1A445}"/>
              </a:ext>
            </a:extLst>
          </p:cNvPr>
          <p:cNvSpPr>
            <a:spLocks noGrp="1"/>
          </p:cNvSpPr>
          <p:nvPr>
            <p:ph type="tbl" sz="quarter" idx="10"/>
          </p:nvPr>
        </p:nvSpPr>
        <p:spPr>
          <a:xfrm>
            <a:off x="594360" y="2414620"/>
            <a:ext cx="11185836" cy="4443379"/>
          </a:xfrm>
        </p:spPr>
        <p:txBody>
          <a:bodyPr/>
          <a:lstStyle/>
          <a:p>
            <a:pPr algn="l">
              <a:buFont typeface="+mj-lt"/>
              <a:buAutoNum type="arabicPeriod"/>
            </a:pPr>
            <a:r>
              <a:rPr lang="en-US" b="1" i="0" dirty="0">
                <a:effectLst/>
                <a:latin typeface="system-ui"/>
              </a:rPr>
              <a:t>D: </a:t>
            </a:r>
            <a:r>
              <a:rPr lang="en-US" b="0" i="0" dirty="0">
                <a:effectLst/>
                <a:latin typeface="system-ui"/>
              </a:rPr>
              <a:t>tend to represent young, unmarried, undergraduates, and low spending scores.</a:t>
            </a:r>
          </a:p>
          <a:p>
            <a:pPr algn="l">
              <a:buFont typeface="+mj-lt"/>
              <a:buAutoNum type="arabicPeriod"/>
            </a:pPr>
            <a:endParaRPr lang="en-US" b="0" i="0" dirty="0">
              <a:effectLst/>
              <a:latin typeface="system-ui"/>
            </a:endParaRPr>
          </a:p>
          <a:p>
            <a:pPr algn="l">
              <a:buFont typeface="+mj-lt"/>
              <a:buAutoNum type="arabicPeriod"/>
            </a:pPr>
            <a:r>
              <a:rPr lang="en-US" b="1" i="0" dirty="0">
                <a:effectLst/>
                <a:latin typeface="system-ui"/>
              </a:rPr>
              <a:t>A: </a:t>
            </a:r>
            <a:r>
              <a:rPr lang="en-US" b="0" i="0" dirty="0">
                <a:effectLst/>
                <a:latin typeface="system-ui"/>
              </a:rPr>
              <a:t>Fairly similar across most features.</a:t>
            </a:r>
          </a:p>
          <a:p>
            <a:pPr algn="l">
              <a:buFont typeface="+mj-lt"/>
              <a:buAutoNum type="arabicPeriod"/>
            </a:pPr>
            <a:endParaRPr lang="en-US" b="0" i="0" dirty="0">
              <a:effectLst/>
              <a:latin typeface="system-ui"/>
            </a:endParaRPr>
          </a:p>
          <a:p>
            <a:pPr algn="l">
              <a:buFont typeface="+mj-lt"/>
              <a:buAutoNum type="arabicPeriod"/>
            </a:pPr>
            <a:r>
              <a:rPr lang="en-US" b="1" i="0" dirty="0">
                <a:effectLst/>
                <a:latin typeface="system-ui"/>
              </a:rPr>
              <a:t>B: </a:t>
            </a:r>
            <a:r>
              <a:rPr lang="en-US" b="0" i="0" dirty="0">
                <a:effectLst/>
                <a:latin typeface="system-ui"/>
              </a:rPr>
              <a:t>Fairly similar across most features too.</a:t>
            </a:r>
          </a:p>
          <a:p>
            <a:pPr algn="l">
              <a:buFont typeface="+mj-lt"/>
              <a:buAutoNum type="arabicPeriod"/>
            </a:pPr>
            <a:endParaRPr lang="en-US" b="0" i="0" dirty="0">
              <a:effectLst/>
              <a:latin typeface="system-ui"/>
            </a:endParaRPr>
          </a:p>
          <a:p>
            <a:pPr algn="l">
              <a:buFont typeface="+mj-lt"/>
              <a:buAutoNum type="arabicPeriod"/>
            </a:pPr>
            <a:r>
              <a:rPr lang="en-US" b="1" i="0" dirty="0">
                <a:effectLst/>
                <a:latin typeface="system-ui"/>
              </a:rPr>
              <a:t>C: </a:t>
            </a:r>
            <a:r>
              <a:rPr lang="en-US" b="0" i="0" dirty="0">
                <a:effectLst/>
                <a:latin typeface="system-ui"/>
              </a:rPr>
              <a:t>higher in average spending score, graduates, and some professions such as artists. </a:t>
            </a:r>
            <a:r>
              <a:rPr lang="en-US" b="1" i="0" u="sng" dirty="0">
                <a:effectLst/>
                <a:latin typeface="system-ui"/>
              </a:rPr>
              <a:t>It could be a VIP segment</a:t>
            </a:r>
            <a:r>
              <a:rPr lang="en-US" b="0" i="0" dirty="0">
                <a:effectLst/>
                <a:latin typeface="system-ui"/>
              </a:rPr>
              <a:t>.</a:t>
            </a:r>
          </a:p>
          <a:p>
            <a:endParaRPr lang="en-US" dirty="0"/>
          </a:p>
        </p:txBody>
      </p:sp>
    </p:spTree>
    <p:extLst>
      <p:ext uri="{BB962C8B-B14F-4D97-AF65-F5344CB8AC3E}">
        <p14:creationId xmlns:p14="http://schemas.microsoft.com/office/powerpoint/2010/main" val="2017952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12FB6-F8F9-80B9-179E-454882F8C00C}"/>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CAB16D9F-5C16-523C-EC75-CBEA5A4F08B3}"/>
              </a:ext>
            </a:extLst>
          </p:cNvPr>
          <p:cNvSpPr>
            <a:spLocks noGrp="1"/>
          </p:cNvSpPr>
          <p:nvPr>
            <p:ph type="ctrTitle"/>
          </p:nvPr>
        </p:nvSpPr>
        <p:spPr>
          <a:xfrm>
            <a:off x="5037513" y="411479"/>
            <a:ext cx="6758791" cy="3291840"/>
          </a:xfrm>
        </p:spPr>
        <p:txBody>
          <a:bodyPr/>
          <a:lstStyle/>
          <a:p>
            <a:r>
              <a:rPr lang="en-US" dirty="0"/>
              <a:t>Data Collection and Preparation(2)</a:t>
            </a:r>
          </a:p>
        </p:txBody>
      </p:sp>
      <p:sp>
        <p:nvSpPr>
          <p:cNvPr id="3" name="Text Placeholder 2">
            <a:extLst>
              <a:ext uri="{FF2B5EF4-FFF2-40B4-BE49-F238E27FC236}">
                <a16:creationId xmlns:a16="http://schemas.microsoft.com/office/drawing/2014/main" id="{4F5A6907-4D5B-8E87-5372-7653AB081E84}"/>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695475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p:txBody>
          <a:bodyPr/>
          <a:lstStyle/>
          <a:p>
            <a:r>
              <a:rPr lang="en-US" dirty="0"/>
              <a:t>Data Leakage Problem</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p:txBody>
          <a:bodyPr>
            <a:normAutofit/>
          </a:bodyPr>
          <a:lstStyle/>
          <a:p>
            <a:r>
              <a:rPr lang="en-US" dirty="0"/>
              <a:t>the overlap between training and testing datasets was based on the ID column.</a:t>
            </a:r>
          </a:p>
          <a:p>
            <a:r>
              <a:rPr lang="en-US" dirty="0"/>
              <a:t>This is done by :</a:t>
            </a:r>
          </a:p>
          <a:p>
            <a:pPr marL="457200" indent="-457200">
              <a:buFont typeface="+mj-lt"/>
              <a:buAutoNum type="arabicPeriod"/>
            </a:pPr>
            <a:r>
              <a:rPr lang="en-US" dirty="0"/>
              <a:t>Determining the percentage of the training set’s unique IDs that are also found in the testing set.</a:t>
            </a:r>
          </a:p>
          <a:p>
            <a:pPr marL="457200" indent="-457200">
              <a:buFont typeface="+mj-lt"/>
              <a:buAutoNum type="arabicPeriod"/>
            </a:pPr>
            <a:r>
              <a:rPr lang="en-US" dirty="0"/>
              <a:t>Determining the unique IDs in the testing set that are not in the training set.</a:t>
            </a:r>
          </a:p>
          <a:p>
            <a:pPr marL="457200" indent="-457200">
              <a:buFont typeface="+mj-lt"/>
              <a:buAutoNum type="arabicPeriod"/>
            </a:pPr>
            <a:r>
              <a:rPr lang="en-US" dirty="0"/>
              <a:t>Merging the test set with the train set based on ID:</a:t>
            </a:r>
          </a:p>
        </p:txBody>
      </p:sp>
      <p:sp>
        <p:nvSpPr>
          <p:cNvPr id="4" name="Content Placeholder 3">
            <a:extLst>
              <a:ext uri="{FF2B5EF4-FFF2-40B4-BE49-F238E27FC236}">
                <a16:creationId xmlns:a16="http://schemas.microsoft.com/office/drawing/2014/main" id="{43E198AA-251D-4446-30C4-8F2FA7F6A72C}"/>
              </a:ext>
            </a:extLst>
          </p:cNvPr>
          <p:cNvSpPr>
            <a:spLocks noGrp="1"/>
          </p:cNvSpPr>
          <p:nvPr>
            <p:ph sz="quarter" idx="14"/>
          </p:nvPr>
        </p:nvSpPr>
        <p:spPr>
          <a:xfrm>
            <a:off x="7269804" y="2968355"/>
            <a:ext cx="4422843" cy="3597470"/>
          </a:xfrm>
          <a:solidFill>
            <a:schemeClr val="tx1">
              <a:lumMod val="75000"/>
            </a:schemeClr>
          </a:solidFill>
        </p:spPr>
        <p:txBody>
          <a:bodyPr/>
          <a:lstStyle/>
          <a:p>
            <a:pPr marL="0" indent="0" algn="ctr">
              <a:buNone/>
            </a:pPr>
            <a:endParaRPr lang="en-US" dirty="0"/>
          </a:p>
          <a:p>
            <a:pPr marL="0" indent="0" algn="ctr">
              <a:buNone/>
            </a:pPr>
            <a:endParaRPr lang="en-US" dirty="0"/>
          </a:p>
          <a:p>
            <a:pPr marL="0" indent="0" algn="ctr">
              <a:buNone/>
            </a:pPr>
            <a:r>
              <a:rPr lang="en-US" dirty="0"/>
              <a:t>Percentage of Common IDs: 28.90%</a:t>
            </a:r>
          </a:p>
          <a:p>
            <a:pPr marL="0" indent="0" algn="ctr">
              <a:buNone/>
            </a:pPr>
            <a:r>
              <a:rPr lang="en-US" dirty="0"/>
              <a:t>Common IDs: 2332</a:t>
            </a:r>
          </a:p>
          <a:p>
            <a:pPr marL="0" indent="0" algn="ctr">
              <a:buNone/>
            </a:pPr>
            <a:r>
              <a:rPr lang="en-US" dirty="0"/>
              <a:t>Unique IDs in Test Set: 295</a:t>
            </a:r>
          </a:p>
        </p:txBody>
      </p:sp>
    </p:spTree>
    <p:extLst>
      <p:ext uri="{BB962C8B-B14F-4D97-AF65-F5344CB8AC3E}">
        <p14:creationId xmlns:p14="http://schemas.microsoft.com/office/powerpoint/2010/main" val="185076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5633EE-0582-A8B2-152C-1B31B7EA9B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1F6B0E-BDBE-9CBA-747B-9B8CC81D9ABF}"/>
              </a:ext>
            </a:extLst>
          </p:cNvPr>
          <p:cNvSpPr>
            <a:spLocks noGrp="1"/>
          </p:cNvSpPr>
          <p:nvPr>
            <p:ph type="title"/>
          </p:nvPr>
        </p:nvSpPr>
        <p:spPr>
          <a:xfrm>
            <a:off x="575310" y="278129"/>
            <a:ext cx="5063490" cy="2354026"/>
          </a:xfrm>
        </p:spPr>
        <p:txBody>
          <a:bodyPr anchor="b">
            <a:normAutofit/>
          </a:bodyPr>
          <a:lstStyle/>
          <a:p>
            <a:r>
              <a:rPr lang="en-US" dirty="0"/>
              <a:t>Introduction</a:t>
            </a:r>
          </a:p>
        </p:txBody>
      </p:sp>
      <p:sp>
        <p:nvSpPr>
          <p:cNvPr id="3" name="Content Placeholder 2">
            <a:extLst>
              <a:ext uri="{FF2B5EF4-FFF2-40B4-BE49-F238E27FC236}">
                <a16:creationId xmlns:a16="http://schemas.microsoft.com/office/drawing/2014/main" id="{AD9D05F8-CA07-E519-2AF4-0EBD31222733}"/>
              </a:ext>
            </a:extLst>
          </p:cNvPr>
          <p:cNvSpPr>
            <a:spLocks noGrp="1"/>
          </p:cNvSpPr>
          <p:nvPr>
            <p:ph sz="quarter" idx="16"/>
          </p:nvPr>
        </p:nvSpPr>
        <p:spPr>
          <a:xfrm>
            <a:off x="165152" y="3111628"/>
            <a:ext cx="5930848" cy="3746372"/>
          </a:xfrm>
        </p:spPr>
        <p:txBody>
          <a:bodyPr>
            <a:normAutofit/>
          </a:bodyPr>
          <a:lstStyle/>
          <a:p>
            <a:pPr marL="0" indent="0" algn="just">
              <a:lnSpc>
                <a:spcPct val="150000"/>
              </a:lnSpc>
              <a:buNone/>
            </a:pPr>
            <a:r>
              <a:rPr lang="en-US" sz="1600" dirty="0"/>
              <a:t>Customer segmentation: is dividing customers into groups of similar individuals in certain marketing-relevant ways, such as age, gender, interests, spending habits, and more. Companies that conduct customer segmentation are based on the premise that every customer is different and that their marketing efforts will be better if they target specific, smaller groups. Companies also hope to understand their customers' preferences and needs by discovering what each segment prefers to tailor marketing materials more precisely to that segment.</a:t>
            </a:r>
          </a:p>
        </p:txBody>
      </p:sp>
      <p:pic>
        <p:nvPicPr>
          <p:cNvPr id="7" name="Picture Placeholder 6" descr="A group of people in a pie chart shape&#10;&#10;Description automatically generated">
            <a:extLst>
              <a:ext uri="{FF2B5EF4-FFF2-40B4-BE49-F238E27FC236}">
                <a16:creationId xmlns:a16="http://schemas.microsoft.com/office/drawing/2014/main" id="{B0530283-C634-A3FD-4B1F-1C2240BFF539}"/>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20875" r="30727" b="1"/>
          <a:stretch/>
        </p:blipFill>
        <p:spPr>
          <a:xfrm>
            <a:off x="6096000" y="10"/>
            <a:ext cx="6118225" cy="6857990"/>
          </a:xfrm>
          <a:noFill/>
        </p:spPr>
      </p:pic>
    </p:spTree>
    <p:extLst>
      <p:ext uri="{BB962C8B-B14F-4D97-AF65-F5344CB8AC3E}">
        <p14:creationId xmlns:p14="http://schemas.microsoft.com/office/powerpoint/2010/main" val="3882659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24EBC2-D208-CA6D-66BD-D5F34110E8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45712A-BEFD-8F1C-B98E-21FB291D6527}"/>
              </a:ext>
            </a:extLst>
          </p:cNvPr>
          <p:cNvSpPr>
            <a:spLocks noGrp="1"/>
          </p:cNvSpPr>
          <p:nvPr>
            <p:ph type="title"/>
          </p:nvPr>
        </p:nvSpPr>
        <p:spPr/>
        <p:txBody>
          <a:bodyPr/>
          <a:lstStyle/>
          <a:p>
            <a:r>
              <a:rPr lang="en-US" dirty="0"/>
              <a:t>Data Leakage Problem</a:t>
            </a:r>
          </a:p>
        </p:txBody>
      </p:sp>
      <p:sp>
        <p:nvSpPr>
          <p:cNvPr id="3" name="Content Placeholder 2">
            <a:extLst>
              <a:ext uri="{FF2B5EF4-FFF2-40B4-BE49-F238E27FC236}">
                <a16:creationId xmlns:a16="http://schemas.microsoft.com/office/drawing/2014/main" id="{2A7044CC-53EB-7873-9FF5-EF9A3286095D}"/>
              </a:ext>
            </a:extLst>
          </p:cNvPr>
          <p:cNvSpPr>
            <a:spLocks noGrp="1"/>
          </p:cNvSpPr>
          <p:nvPr>
            <p:ph sz="quarter" idx="16"/>
          </p:nvPr>
        </p:nvSpPr>
        <p:spPr>
          <a:xfrm>
            <a:off x="0" y="3279579"/>
            <a:ext cx="5865734" cy="3578421"/>
          </a:xfrm>
        </p:spPr>
        <p:txBody>
          <a:bodyPr>
            <a:normAutofit fontScale="92500" lnSpcReduction="10000"/>
          </a:bodyPr>
          <a:lstStyle/>
          <a:p>
            <a:pPr algn="just"/>
            <a:r>
              <a:rPr lang="en-US" b="0" i="0" dirty="0">
                <a:effectLst/>
                <a:latin typeface="system-ui"/>
              </a:rPr>
              <a:t>The results show a high percentage of identical values between the two datasets with similar IDs</a:t>
            </a:r>
          </a:p>
          <a:p>
            <a:pPr algn="just"/>
            <a:r>
              <a:rPr lang="en-US" b="0" i="0" dirty="0">
                <a:effectLst/>
                <a:latin typeface="system-ui"/>
              </a:rPr>
              <a:t>100% or a high percentage of identical features between the training and testing datasets enable the model to remember the relationships between these features.</a:t>
            </a:r>
          </a:p>
          <a:p>
            <a:pPr algn="just"/>
            <a:r>
              <a:rPr lang="en-US" dirty="0">
                <a:latin typeface="system-ui"/>
              </a:rPr>
              <a:t>W</a:t>
            </a:r>
            <a:r>
              <a:rPr lang="en-US" b="0" i="0" dirty="0">
                <a:effectLst/>
                <a:latin typeface="system-ui"/>
              </a:rPr>
              <a:t>hen these values appear in the test dataset, the model will predict the correct labels because it sees the actual set of features and values during training.</a:t>
            </a:r>
          </a:p>
          <a:p>
            <a:pPr marL="342900" indent="-342900" algn="just">
              <a:buFont typeface="Arial" panose="020B0604020202020204" pitchFamily="34" charset="0"/>
              <a:buChar char="•"/>
            </a:pPr>
            <a:r>
              <a:rPr lang="en-US" b="0" i="0" dirty="0">
                <a:effectLst/>
                <a:latin typeface="system-ui"/>
              </a:rPr>
              <a:t>small ratio matching percentage  (11.19% for Age, and 45.56% for work experience): This indicates a </a:t>
            </a:r>
            <a:r>
              <a:rPr lang="en-US" b="1" i="0" u="sng" dirty="0">
                <a:solidFill>
                  <a:srgbClr val="FF0000"/>
                </a:solidFill>
                <a:effectLst/>
                <a:latin typeface="system-ui"/>
              </a:rPr>
              <a:t>low risk </a:t>
            </a:r>
            <a:r>
              <a:rPr lang="en-US" b="0" i="0" dirty="0">
                <a:effectLst/>
                <a:latin typeface="system-ui"/>
              </a:rPr>
              <a:t>of data leakage for them</a:t>
            </a:r>
          </a:p>
        </p:txBody>
      </p:sp>
      <p:pic>
        <p:nvPicPr>
          <p:cNvPr id="11" name="Picture 10">
            <a:extLst>
              <a:ext uri="{FF2B5EF4-FFF2-40B4-BE49-F238E27FC236}">
                <a16:creationId xmlns:a16="http://schemas.microsoft.com/office/drawing/2014/main" id="{481292DE-CAF4-7089-A359-9F7062EDD9B4}"/>
              </a:ext>
            </a:extLst>
          </p:cNvPr>
          <p:cNvPicPr>
            <a:picLocks noChangeAspect="1"/>
          </p:cNvPicPr>
          <p:nvPr/>
        </p:nvPicPr>
        <p:blipFill>
          <a:blip r:embed="rId3"/>
          <a:stretch>
            <a:fillRect/>
          </a:stretch>
        </p:blipFill>
        <p:spPr>
          <a:xfrm>
            <a:off x="5865734" y="1329489"/>
            <a:ext cx="6291631" cy="4439014"/>
          </a:xfrm>
          <a:prstGeom prst="rect">
            <a:avLst/>
          </a:prstGeom>
        </p:spPr>
      </p:pic>
    </p:spTree>
    <p:extLst>
      <p:ext uri="{BB962C8B-B14F-4D97-AF65-F5344CB8AC3E}">
        <p14:creationId xmlns:p14="http://schemas.microsoft.com/office/powerpoint/2010/main" val="10579065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4991DB-AD55-11BA-F497-76766B3F0C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947BE5-A708-2E1D-9B7B-001547E9EEF9}"/>
              </a:ext>
            </a:extLst>
          </p:cNvPr>
          <p:cNvSpPr>
            <a:spLocks noGrp="1"/>
          </p:cNvSpPr>
          <p:nvPr>
            <p:ph type="title"/>
          </p:nvPr>
        </p:nvSpPr>
        <p:spPr/>
        <p:txBody>
          <a:bodyPr/>
          <a:lstStyle/>
          <a:p>
            <a:r>
              <a:rPr lang="en-US" dirty="0"/>
              <a:t>Handling Missing Values</a:t>
            </a:r>
          </a:p>
        </p:txBody>
      </p:sp>
      <p:sp>
        <p:nvSpPr>
          <p:cNvPr id="3" name="Content Placeholder 2">
            <a:extLst>
              <a:ext uri="{FF2B5EF4-FFF2-40B4-BE49-F238E27FC236}">
                <a16:creationId xmlns:a16="http://schemas.microsoft.com/office/drawing/2014/main" id="{F66C8ECC-1110-2D35-0220-C28E244A6E94}"/>
              </a:ext>
            </a:extLst>
          </p:cNvPr>
          <p:cNvSpPr>
            <a:spLocks noGrp="1"/>
          </p:cNvSpPr>
          <p:nvPr>
            <p:ph sz="quarter" idx="13"/>
          </p:nvPr>
        </p:nvSpPr>
        <p:spPr>
          <a:xfrm>
            <a:off x="400970" y="2326329"/>
            <a:ext cx="9657430" cy="844888"/>
          </a:xfrm>
        </p:spPr>
        <p:txBody>
          <a:bodyPr>
            <a:normAutofit/>
          </a:bodyPr>
          <a:lstStyle/>
          <a:p>
            <a:r>
              <a:rPr lang="en-US" dirty="0"/>
              <a:t>The missing Values were handled in both training and testing sets.</a:t>
            </a:r>
          </a:p>
          <a:p>
            <a:endParaRPr lang="en-US" dirty="0"/>
          </a:p>
          <a:p>
            <a:endParaRPr lang="en-US" dirty="0"/>
          </a:p>
        </p:txBody>
      </p:sp>
      <p:pic>
        <p:nvPicPr>
          <p:cNvPr id="10" name="Picture 9">
            <a:extLst>
              <a:ext uri="{FF2B5EF4-FFF2-40B4-BE49-F238E27FC236}">
                <a16:creationId xmlns:a16="http://schemas.microsoft.com/office/drawing/2014/main" id="{4E607876-B978-A05C-756A-9ACBB3AC9A01}"/>
              </a:ext>
            </a:extLst>
          </p:cNvPr>
          <p:cNvPicPr>
            <a:picLocks noChangeAspect="1"/>
          </p:cNvPicPr>
          <p:nvPr/>
        </p:nvPicPr>
        <p:blipFill>
          <a:blip r:embed="rId3"/>
          <a:stretch>
            <a:fillRect/>
          </a:stretch>
        </p:blipFill>
        <p:spPr>
          <a:xfrm>
            <a:off x="239306" y="2948898"/>
            <a:ext cx="5669733" cy="1331272"/>
          </a:xfrm>
          <a:prstGeom prst="rect">
            <a:avLst/>
          </a:prstGeom>
        </p:spPr>
      </p:pic>
      <p:pic>
        <p:nvPicPr>
          <p:cNvPr id="12" name="Picture 11">
            <a:extLst>
              <a:ext uri="{FF2B5EF4-FFF2-40B4-BE49-F238E27FC236}">
                <a16:creationId xmlns:a16="http://schemas.microsoft.com/office/drawing/2014/main" id="{BDFCF567-4184-2FCA-BD67-CD8CBF32D305}"/>
              </a:ext>
            </a:extLst>
          </p:cNvPr>
          <p:cNvPicPr>
            <a:picLocks noChangeAspect="1"/>
          </p:cNvPicPr>
          <p:nvPr/>
        </p:nvPicPr>
        <p:blipFill>
          <a:blip r:embed="rId4"/>
          <a:stretch>
            <a:fillRect/>
          </a:stretch>
        </p:blipFill>
        <p:spPr>
          <a:xfrm>
            <a:off x="239307" y="5201628"/>
            <a:ext cx="5733787" cy="1169989"/>
          </a:xfrm>
          <a:prstGeom prst="rect">
            <a:avLst/>
          </a:prstGeom>
        </p:spPr>
      </p:pic>
      <p:pic>
        <p:nvPicPr>
          <p:cNvPr id="14" name="Picture 13">
            <a:extLst>
              <a:ext uri="{FF2B5EF4-FFF2-40B4-BE49-F238E27FC236}">
                <a16:creationId xmlns:a16="http://schemas.microsoft.com/office/drawing/2014/main" id="{A1FA9B7A-8F65-E294-1D98-F3B178600533}"/>
              </a:ext>
            </a:extLst>
          </p:cNvPr>
          <p:cNvPicPr>
            <a:picLocks noChangeAspect="1"/>
          </p:cNvPicPr>
          <p:nvPr/>
        </p:nvPicPr>
        <p:blipFill>
          <a:blip r:embed="rId5"/>
          <a:stretch>
            <a:fillRect/>
          </a:stretch>
        </p:blipFill>
        <p:spPr>
          <a:xfrm>
            <a:off x="6282963" y="2948898"/>
            <a:ext cx="5508067" cy="1331272"/>
          </a:xfrm>
          <a:prstGeom prst="rect">
            <a:avLst/>
          </a:prstGeom>
        </p:spPr>
      </p:pic>
      <p:pic>
        <p:nvPicPr>
          <p:cNvPr id="16" name="Picture 15">
            <a:extLst>
              <a:ext uri="{FF2B5EF4-FFF2-40B4-BE49-F238E27FC236}">
                <a16:creationId xmlns:a16="http://schemas.microsoft.com/office/drawing/2014/main" id="{257DE0CD-2217-B2D6-B145-361ED480298C}"/>
              </a:ext>
            </a:extLst>
          </p:cNvPr>
          <p:cNvPicPr>
            <a:picLocks noChangeAspect="1"/>
          </p:cNvPicPr>
          <p:nvPr/>
        </p:nvPicPr>
        <p:blipFill>
          <a:blip r:embed="rId6"/>
          <a:stretch>
            <a:fillRect/>
          </a:stretch>
        </p:blipFill>
        <p:spPr>
          <a:xfrm>
            <a:off x="6218908" y="5063605"/>
            <a:ext cx="5867908" cy="1446033"/>
          </a:xfrm>
          <a:prstGeom prst="rect">
            <a:avLst/>
          </a:prstGeom>
        </p:spPr>
      </p:pic>
    </p:spTree>
    <p:extLst>
      <p:ext uri="{BB962C8B-B14F-4D97-AF65-F5344CB8AC3E}">
        <p14:creationId xmlns:p14="http://schemas.microsoft.com/office/powerpoint/2010/main" val="34615848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1211B1-1401-533E-B3FB-BFF93A5E3C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CF1489-3C8B-BC82-60B2-435866238A4C}"/>
              </a:ext>
            </a:extLst>
          </p:cNvPr>
          <p:cNvSpPr>
            <a:spLocks noGrp="1"/>
          </p:cNvSpPr>
          <p:nvPr>
            <p:ph type="title"/>
          </p:nvPr>
        </p:nvSpPr>
        <p:spPr/>
        <p:txBody>
          <a:bodyPr/>
          <a:lstStyle/>
          <a:p>
            <a:r>
              <a:rPr lang="en-US" dirty="0"/>
              <a:t>Encoding Categorical Values</a:t>
            </a:r>
          </a:p>
        </p:txBody>
      </p:sp>
      <p:sp>
        <p:nvSpPr>
          <p:cNvPr id="3" name="Content Placeholder 2">
            <a:extLst>
              <a:ext uri="{FF2B5EF4-FFF2-40B4-BE49-F238E27FC236}">
                <a16:creationId xmlns:a16="http://schemas.microsoft.com/office/drawing/2014/main" id="{ECCF905F-65AE-644B-D0C5-299951EE19EC}"/>
              </a:ext>
            </a:extLst>
          </p:cNvPr>
          <p:cNvSpPr>
            <a:spLocks noGrp="1"/>
          </p:cNvSpPr>
          <p:nvPr>
            <p:ph sz="quarter" idx="13"/>
          </p:nvPr>
        </p:nvSpPr>
        <p:spPr>
          <a:xfrm>
            <a:off x="400970" y="2326329"/>
            <a:ext cx="9657430" cy="844888"/>
          </a:xfrm>
        </p:spPr>
        <p:txBody>
          <a:bodyPr>
            <a:normAutofit/>
          </a:bodyPr>
          <a:lstStyle/>
          <a:p>
            <a:r>
              <a:rPr lang="en-US" dirty="0"/>
              <a:t>The categorical Values were encoded in both training and testing sets.</a:t>
            </a:r>
          </a:p>
          <a:p>
            <a:endParaRPr lang="en-US" dirty="0"/>
          </a:p>
          <a:p>
            <a:endParaRPr lang="en-US" dirty="0"/>
          </a:p>
        </p:txBody>
      </p:sp>
      <p:pic>
        <p:nvPicPr>
          <p:cNvPr id="5" name="Picture 4">
            <a:extLst>
              <a:ext uri="{FF2B5EF4-FFF2-40B4-BE49-F238E27FC236}">
                <a16:creationId xmlns:a16="http://schemas.microsoft.com/office/drawing/2014/main" id="{7ED44220-5C24-3154-5BD5-98474CD5D5BC}"/>
              </a:ext>
            </a:extLst>
          </p:cNvPr>
          <p:cNvPicPr>
            <a:picLocks noChangeAspect="1"/>
          </p:cNvPicPr>
          <p:nvPr/>
        </p:nvPicPr>
        <p:blipFill>
          <a:blip r:embed="rId3"/>
          <a:stretch>
            <a:fillRect/>
          </a:stretch>
        </p:blipFill>
        <p:spPr>
          <a:xfrm>
            <a:off x="146963" y="2820666"/>
            <a:ext cx="9067385" cy="1109308"/>
          </a:xfrm>
          <a:prstGeom prst="rect">
            <a:avLst/>
          </a:prstGeom>
        </p:spPr>
      </p:pic>
      <p:pic>
        <p:nvPicPr>
          <p:cNvPr id="7" name="Picture 6">
            <a:extLst>
              <a:ext uri="{FF2B5EF4-FFF2-40B4-BE49-F238E27FC236}">
                <a16:creationId xmlns:a16="http://schemas.microsoft.com/office/drawing/2014/main" id="{F4D90F32-AB65-EACC-8200-8EDBE47FCB20}"/>
              </a:ext>
            </a:extLst>
          </p:cNvPr>
          <p:cNvPicPr>
            <a:picLocks noChangeAspect="1"/>
          </p:cNvPicPr>
          <p:nvPr/>
        </p:nvPicPr>
        <p:blipFill>
          <a:blip r:embed="rId4"/>
          <a:stretch>
            <a:fillRect/>
          </a:stretch>
        </p:blipFill>
        <p:spPr>
          <a:xfrm>
            <a:off x="0" y="3929974"/>
            <a:ext cx="9214348" cy="1272650"/>
          </a:xfrm>
          <a:prstGeom prst="rect">
            <a:avLst/>
          </a:prstGeom>
        </p:spPr>
      </p:pic>
      <p:pic>
        <p:nvPicPr>
          <p:cNvPr id="9" name="Picture 8">
            <a:extLst>
              <a:ext uri="{FF2B5EF4-FFF2-40B4-BE49-F238E27FC236}">
                <a16:creationId xmlns:a16="http://schemas.microsoft.com/office/drawing/2014/main" id="{8E01AE21-135D-FD83-CCFC-E0A6DD8EAC21}"/>
              </a:ext>
            </a:extLst>
          </p:cNvPr>
          <p:cNvPicPr>
            <a:picLocks noChangeAspect="1"/>
          </p:cNvPicPr>
          <p:nvPr/>
        </p:nvPicPr>
        <p:blipFill>
          <a:blip r:embed="rId5"/>
          <a:stretch>
            <a:fillRect/>
          </a:stretch>
        </p:blipFill>
        <p:spPr>
          <a:xfrm>
            <a:off x="146963" y="5389596"/>
            <a:ext cx="8792756" cy="1118207"/>
          </a:xfrm>
          <a:prstGeom prst="rect">
            <a:avLst/>
          </a:prstGeom>
        </p:spPr>
      </p:pic>
    </p:spTree>
    <p:extLst>
      <p:ext uri="{BB962C8B-B14F-4D97-AF65-F5344CB8AC3E}">
        <p14:creationId xmlns:p14="http://schemas.microsoft.com/office/powerpoint/2010/main" val="2316344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F9CA7-E2C7-94A3-6C94-02F3F8EEEA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ADD580-6C58-4F93-1D03-7D9CA4487A97}"/>
              </a:ext>
            </a:extLst>
          </p:cNvPr>
          <p:cNvSpPr>
            <a:spLocks noGrp="1"/>
          </p:cNvSpPr>
          <p:nvPr>
            <p:ph type="title"/>
          </p:nvPr>
        </p:nvSpPr>
        <p:spPr/>
        <p:txBody>
          <a:bodyPr/>
          <a:lstStyle/>
          <a:p>
            <a:r>
              <a:rPr lang="en-US" dirty="0"/>
              <a:t>Data Leakage Solving</a:t>
            </a:r>
          </a:p>
        </p:txBody>
      </p:sp>
      <p:sp>
        <p:nvSpPr>
          <p:cNvPr id="3" name="Content Placeholder 2">
            <a:extLst>
              <a:ext uri="{FF2B5EF4-FFF2-40B4-BE49-F238E27FC236}">
                <a16:creationId xmlns:a16="http://schemas.microsoft.com/office/drawing/2014/main" id="{E32359E5-4C7E-A601-512D-BD697AA03837}"/>
              </a:ext>
            </a:extLst>
          </p:cNvPr>
          <p:cNvSpPr>
            <a:spLocks noGrp="1"/>
          </p:cNvSpPr>
          <p:nvPr>
            <p:ph sz="quarter" idx="13"/>
          </p:nvPr>
        </p:nvSpPr>
        <p:spPr/>
        <p:txBody>
          <a:bodyPr>
            <a:normAutofit/>
          </a:bodyPr>
          <a:lstStyle/>
          <a:p>
            <a:pPr marL="457200" indent="-457200">
              <a:buFont typeface="+mj-lt"/>
              <a:buAutoNum type="arabicPeriod"/>
            </a:pPr>
            <a:r>
              <a:rPr lang="en-US" dirty="0"/>
              <a:t>Removing common rows that have the same ID from the test dataset.</a:t>
            </a:r>
          </a:p>
          <a:p>
            <a:pPr marL="457200" indent="-457200">
              <a:buFont typeface="+mj-lt"/>
              <a:buAutoNum type="arabicPeriod"/>
            </a:pPr>
            <a:r>
              <a:rPr lang="en-US" dirty="0"/>
              <a:t>Clustering data in the resultant set after dropping rows with common IDs(Predictive model)</a:t>
            </a:r>
          </a:p>
          <a:p>
            <a:pPr marL="457200" indent="-457200">
              <a:buFont typeface="+mj-lt"/>
              <a:buAutoNum type="arabicPeriod"/>
            </a:pPr>
            <a:r>
              <a:rPr lang="en-US" dirty="0"/>
              <a:t>Saving it in a new .CSV file for easier use called </a:t>
            </a:r>
            <a:r>
              <a:rPr lang="en-US" b="1" dirty="0">
                <a:solidFill>
                  <a:srgbClr val="FF0000"/>
                </a:solidFill>
              </a:rPr>
              <a:t>merged_data_with_segmentation.csv</a:t>
            </a:r>
          </a:p>
        </p:txBody>
      </p:sp>
    </p:spTree>
    <p:extLst>
      <p:ext uri="{BB962C8B-B14F-4D97-AF65-F5344CB8AC3E}">
        <p14:creationId xmlns:p14="http://schemas.microsoft.com/office/powerpoint/2010/main" val="247780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2DAE5B-9F2C-1CE1-D453-9BBA26952B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607F13-ABAE-2DA7-FC7E-7A0C0F7E11EE}"/>
              </a:ext>
            </a:extLst>
          </p:cNvPr>
          <p:cNvSpPr>
            <a:spLocks noGrp="1"/>
          </p:cNvSpPr>
          <p:nvPr>
            <p:ph type="title"/>
          </p:nvPr>
        </p:nvSpPr>
        <p:spPr>
          <a:xfrm>
            <a:off x="575310" y="278129"/>
            <a:ext cx="5063490" cy="2354026"/>
          </a:xfrm>
        </p:spPr>
        <p:txBody>
          <a:bodyPr anchor="b">
            <a:normAutofit/>
          </a:bodyPr>
          <a:lstStyle/>
          <a:p>
            <a:r>
              <a:rPr lang="en-US" dirty="0"/>
              <a:t>Model Selection and Building</a:t>
            </a:r>
          </a:p>
        </p:txBody>
      </p:sp>
      <p:sp>
        <p:nvSpPr>
          <p:cNvPr id="4" name="Content Placeholder 3">
            <a:extLst>
              <a:ext uri="{FF2B5EF4-FFF2-40B4-BE49-F238E27FC236}">
                <a16:creationId xmlns:a16="http://schemas.microsoft.com/office/drawing/2014/main" id="{8126F77A-63EA-BA6D-20B2-733A55AF6CA6}"/>
              </a:ext>
            </a:extLst>
          </p:cNvPr>
          <p:cNvSpPr>
            <a:spLocks noGrp="1"/>
          </p:cNvSpPr>
          <p:nvPr>
            <p:ph sz="quarter" idx="16"/>
          </p:nvPr>
        </p:nvSpPr>
        <p:spPr/>
        <p:txBody>
          <a:bodyPr/>
          <a:lstStyle/>
          <a:p>
            <a:endParaRPr lang="en-US" dirty="0"/>
          </a:p>
        </p:txBody>
      </p:sp>
      <p:pic>
        <p:nvPicPr>
          <p:cNvPr id="8" name="Picture Placeholder 7" descr="A screenshot of a graph&#10;&#10;Description automatically generated">
            <a:extLst>
              <a:ext uri="{FF2B5EF4-FFF2-40B4-BE49-F238E27FC236}">
                <a16:creationId xmlns:a16="http://schemas.microsoft.com/office/drawing/2014/main" id="{3C115034-19D7-256A-D836-BC6EDD96694E}"/>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6061" r="6061"/>
          <a:stretch>
            <a:fillRect/>
          </a:stretch>
        </p:blipFill>
        <p:spPr/>
      </p:pic>
    </p:spTree>
    <p:extLst>
      <p:ext uri="{BB962C8B-B14F-4D97-AF65-F5344CB8AC3E}">
        <p14:creationId xmlns:p14="http://schemas.microsoft.com/office/powerpoint/2010/main" val="147663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01320-9BFF-30F8-7468-54E44141C75C}"/>
              </a:ext>
            </a:extLst>
          </p:cNvPr>
          <p:cNvSpPr>
            <a:spLocks noGrp="1"/>
          </p:cNvSpPr>
          <p:nvPr>
            <p:ph type="title"/>
          </p:nvPr>
        </p:nvSpPr>
        <p:spPr/>
        <p:txBody>
          <a:bodyPr/>
          <a:lstStyle/>
          <a:p>
            <a:r>
              <a:rPr lang="en-US" dirty="0"/>
              <a:t>Logistic Regression</a:t>
            </a:r>
          </a:p>
        </p:txBody>
      </p:sp>
      <p:pic>
        <p:nvPicPr>
          <p:cNvPr id="5" name="Content Placeholder 4">
            <a:extLst>
              <a:ext uri="{FF2B5EF4-FFF2-40B4-BE49-F238E27FC236}">
                <a16:creationId xmlns:a16="http://schemas.microsoft.com/office/drawing/2014/main" id="{1B7EF343-058B-0A8F-0E50-F007239B9ABA}"/>
              </a:ext>
            </a:extLst>
          </p:cNvPr>
          <p:cNvPicPr>
            <a:picLocks noGrp="1" noChangeAspect="1"/>
          </p:cNvPicPr>
          <p:nvPr>
            <p:ph sz="quarter" idx="13"/>
          </p:nvPr>
        </p:nvPicPr>
        <p:blipFill>
          <a:blip r:embed="rId2"/>
          <a:stretch>
            <a:fillRect/>
          </a:stretch>
        </p:blipFill>
        <p:spPr>
          <a:xfrm>
            <a:off x="5182809" y="2185188"/>
            <a:ext cx="5573859" cy="4569937"/>
          </a:xfrm>
        </p:spPr>
      </p:pic>
    </p:spTree>
    <p:extLst>
      <p:ext uri="{BB962C8B-B14F-4D97-AF65-F5344CB8AC3E}">
        <p14:creationId xmlns:p14="http://schemas.microsoft.com/office/powerpoint/2010/main" val="36408064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E0355-AFBE-197A-AE19-FDE7BC0E71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E71A86-D40D-C8A1-EAA9-03916B73ECCB}"/>
              </a:ext>
            </a:extLst>
          </p:cNvPr>
          <p:cNvSpPr>
            <a:spLocks noGrp="1"/>
          </p:cNvSpPr>
          <p:nvPr>
            <p:ph type="title"/>
          </p:nvPr>
        </p:nvSpPr>
        <p:spPr/>
        <p:txBody>
          <a:bodyPr/>
          <a:lstStyle/>
          <a:p>
            <a:pPr algn="l"/>
            <a:r>
              <a:rPr lang="en-US" dirty="0"/>
              <a:t>Decision</a:t>
            </a:r>
            <a:r>
              <a:rPr lang="en-US" b="1" i="0" dirty="0">
                <a:effectLst/>
                <a:latin typeface="system-ui"/>
              </a:rPr>
              <a:t> </a:t>
            </a:r>
            <a:r>
              <a:rPr lang="en-US" dirty="0"/>
              <a:t>Tree</a:t>
            </a:r>
          </a:p>
        </p:txBody>
      </p:sp>
      <p:pic>
        <p:nvPicPr>
          <p:cNvPr id="7" name="Content Placeholder 6">
            <a:extLst>
              <a:ext uri="{FF2B5EF4-FFF2-40B4-BE49-F238E27FC236}">
                <a16:creationId xmlns:a16="http://schemas.microsoft.com/office/drawing/2014/main" id="{B6BD7AF0-3AF1-BB2B-F0D7-A3CFF59AEC8B}"/>
              </a:ext>
            </a:extLst>
          </p:cNvPr>
          <p:cNvPicPr>
            <a:picLocks noGrp="1" noChangeAspect="1"/>
          </p:cNvPicPr>
          <p:nvPr>
            <p:ph sz="quarter" idx="13"/>
          </p:nvPr>
        </p:nvPicPr>
        <p:blipFill>
          <a:blip r:embed="rId2"/>
          <a:stretch>
            <a:fillRect/>
          </a:stretch>
        </p:blipFill>
        <p:spPr>
          <a:xfrm>
            <a:off x="5478599" y="2485406"/>
            <a:ext cx="4168501" cy="3292125"/>
          </a:xfrm>
        </p:spPr>
      </p:pic>
    </p:spTree>
    <p:extLst>
      <p:ext uri="{BB962C8B-B14F-4D97-AF65-F5344CB8AC3E}">
        <p14:creationId xmlns:p14="http://schemas.microsoft.com/office/powerpoint/2010/main" val="1726271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FEC0F-5B8B-01C6-001E-EDE2E16A19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566C1C-CD7A-F054-26BB-9422B0C23D69}"/>
              </a:ext>
            </a:extLst>
          </p:cNvPr>
          <p:cNvSpPr>
            <a:spLocks noGrp="1"/>
          </p:cNvSpPr>
          <p:nvPr>
            <p:ph type="title"/>
          </p:nvPr>
        </p:nvSpPr>
        <p:spPr/>
        <p:txBody>
          <a:bodyPr/>
          <a:lstStyle/>
          <a:p>
            <a:r>
              <a:rPr lang="en-US" dirty="0"/>
              <a:t>Random Forest</a:t>
            </a:r>
          </a:p>
        </p:txBody>
      </p:sp>
      <p:pic>
        <p:nvPicPr>
          <p:cNvPr id="7" name="Content Placeholder 6">
            <a:extLst>
              <a:ext uri="{FF2B5EF4-FFF2-40B4-BE49-F238E27FC236}">
                <a16:creationId xmlns:a16="http://schemas.microsoft.com/office/drawing/2014/main" id="{E8586662-55B5-2C94-CFB3-3B44E69BA17C}"/>
              </a:ext>
            </a:extLst>
          </p:cNvPr>
          <p:cNvPicPr>
            <a:picLocks noGrp="1" noChangeAspect="1"/>
          </p:cNvPicPr>
          <p:nvPr>
            <p:ph sz="quarter" idx="13"/>
          </p:nvPr>
        </p:nvPicPr>
        <p:blipFill>
          <a:blip r:embed="rId2"/>
          <a:stretch>
            <a:fillRect/>
          </a:stretch>
        </p:blipFill>
        <p:spPr>
          <a:xfrm>
            <a:off x="6096000" y="2247349"/>
            <a:ext cx="5409332" cy="4507776"/>
          </a:xfrm>
        </p:spPr>
      </p:pic>
    </p:spTree>
    <p:extLst>
      <p:ext uri="{BB962C8B-B14F-4D97-AF65-F5344CB8AC3E}">
        <p14:creationId xmlns:p14="http://schemas.microsoft.com/office/powerpoint/2010/main" val="23012531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291CB-CA33-E8B4-45F2-CD6C580859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98C7C5-4086-C885-FCE1-EE7757D8710E}"/>
              </a:ext>
            </a:extLst>
          </p:cNvPr>
          <p:cNvSpPr>
            <a:spLocks noGrp="1"/>
          </p:cNvSpPr>
          <p:nvPr>
            <p:ph type="title"/>
          </p:nvPr>
        </p:nvSpPr>
        <p:spPr/>
        <p:txBody>
          <a:bodyPr/>
          <a:lstStyle/>
          <a:p>
            <a:r>
              <a:rPr lang="en-US" dirty="0" err="1"/>
              <a:t>XGBoost</a:t>
            </a:r>
            <a:endParaRPr lang="en-US" dirty="0"/>
          </a:p>
        </p:txBody>
      </p:sp>
      <p:pic>
        <p:nvPicPr>
          <p:cNvPr id="9" name="Content Placeholder 8">
            <a:extLst>
              <a:ext uri="{FF2B5EF4-FFF2-40B4-BE49-F238E27FC236}">
                <a16:creationId xmlns:a16="http://schemas.microsoft.com/office/drawing/2014/main" id="{629122AA-D274-4035-9FC3-315735E961DD}"/>
              </a:ext>
            </a:extLst>
          </p:cNvPr>
          <p:cNvPicPr>
            <a:picLocks noGrp="1" noChangeAspect="1"/>
          </p:cNvPicPr>
          <p:nvPr>
            <p:ph sz="quarter" idx="13"/>
          </p:nvPr>
        </p:nvPicPr>
        <p:blipFill>
          <a:blip r:embed="rId2"/>
          <a:stretch>
            <a:fillRect/>
          </a:stretch>
        </p:blipFill>
        <p:spPr>
          <a:xfrm>
            <a:off x="5478941" y="1727531"/>
            <a:ext cx="6574513" cy="5130469"/>
          </a:xfrm>
        </p:spPr>
      </p:pic>
    </p:spTree>
    <p:extLst>
      <p:ext uri="{BB962C8B-B14F-4D97-AF65-F5344CB8AC3E}">
        <p14:creationId xmlns:p14="http://schemas.microsoft.com/office/powerpoint/2010/main" val="19179539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1AF111-5D58-BBCB-AB3C-7CF3395DAF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E394B6-82D0-6DCE-362A-9BFA5ED8E0E1}"/>
              </a:ext>
            </a:extLst>
          </p:cNvPr>
          <p:cNvSpPr>
            <a:spLocks noGrp="1"/>
          </p:cNvSpPr>
          <p:nvPr>
            <p:ph type="title"/>
          </p:nvPr>
        </p:nvSpPr>
        <p:spPr/>
        <p:txBody>
          <a:bodyPr/>
          <a:lstStyle/>
          <a:p>
            <a:r>
              <a:rPr lang="en-US" dirty="0"/>
              <a:t>Gradient Boosting</a:t>
            </a:r>
          </a:p>
        </p:txBody>
      </p:sp>
      <p:pic>
        <p:nvPicPr>
          <p:cNvPr id="6" name="Content Placeholder 5">
            <a:extLst>
              <a:ext uri="{FF2B5EF4-FFF2-40B4-BE49-F238E27FC236}">
                <a16:creationId xmlns:a16="http://schemas.microsoft.com/office/drawing/2014/main" id="{EA2D730E-0C8D-186B-5D69-729D0816EC9D}"/>
              </a:ext>
            </a:extLst>
          </p:cNvPr>
          <p:cNvPicPr>
            <a:picLocks noGrp="1" noChangeAspect="1"/>
          </p:cNvPicPr>
          <p:nvPr>
            <p:ph sz="quarter" idx="13"/>
          </p:nvPr>
        </p:nvPicPr>
        <p:blipFill>
          <a:blip r:embed="rId2"/>
          <a:stretch>
            <a:fillRect/>
          </a:stretch>
        </p:blipFill>
        <p:spPr>
          <a:xfrm>
            <a:off x="6776432" y="2376151"/>
            <a:ext cx="5415568" cy="4481849"/>
          </a:xfrm>
        </p:spPr>
      </p:pic>
      <p:sp>
        <p:nvSpPr>
          <p:cNvPr id="7" name="TextBox 6">
            <a:extLst>
              <a:ext uri="{FF2B5EF4-FFF2-40B4-BE49-F238E27FC236}">
                <a16:creationId xmlns:a16="http://schemas.microsoft.com/office/drawing/2014/main" id="{F970206F-4136-2062-73A6-6158410DD626}"/>
              </a:ext>
            </a:extLst>
          </p:cNvPr>
          <p:cNvSpPr txBox="1"/>
          <p:nvPr/>
        </p:nvSpPr>
        <p:spPr>
          <a:xfrm>
            <a:off x="1064028" y="2842953"/>
            <a:ext cx="5031971" cy="646331"/>
          </a:xfrm>
          <a:prstGeom prst="rect">
            <a:avLst/>
          </a:prstGeom>
          <a:noFill/>
        </p:spPr>
        <p:txBody>
          <a:bodyPr wrap="square" rtlCol="0">
            <a:spAutoFit/>
          </a:bodyPr>
          <a:lstStyle/>
          <a:p>
            <a:r>
              <a:rPr lang="en-US" sz="3600" dirty="0">
                <a:solidFill>
                  <a:schemeClr val="bg1"/>
                </a:solidFill>
              </a:rPr>
              <a:t>This is the best model</a:t>
            </a:r>
          </a:p>
        </p:txBody>
      </p:sp>
    </p:spTree>
    <p:extLst>
      <p:ext uri="{BB962C8B-B14F-4D97-AF65-F5344CB8AC3E}">
        <p14:creationId xmlns:p14="http://schemas.microsoft.com/office/powerpoint/2010/main" val="1555191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title"/>
          </p:nvPr>
        </p:nvSpPr>
        <p:spPr>
          <a:xfrm>
            <a:off x="575310" y="278129"/>
            <a:ext cx="5063490" cy="2354026"/>
          </a:xfrm>
        </p:spPr>
        <p:txBody>
          <a:bodyPr anchor="b">
            <a:normAutofit/>
          </a:bodyPr>
          <a:lstStyle/>
          <a:p>
            <a:r>
              <a:rPr lang="en-US" dirty="0"/>
              <a:t>Data Set</a:t>
            </a:r>
          </a:p>
        </p:txBody>
      </p:sp>
      <p:sp>
        <p:nvSpPr>
          <p:cNvPr id="11" name="Content Placeholder 2">
            <a:extLst>
              <a:ext uri="{FF2B5EF4-FFF2-40B4-BE49-F238E27FC236}">
                <a16:creationId xmlns:a16="http://schemas.microsoft.com/office/drawing/2014/main" id="{1F02297F-92E4-A8FD-2F01-0E41580245D6}"/>
              </a:ext>
            </a:extLst>
          </p:cNvPr>
          <p:cNvSpPr>
            <a:spLocks noGrp="1"/>
          </p:cNvSpPr>
          <p:nvPr>
            <p:ph sz="quarter" idx="16"/>
          </p:nvPr>
        </p:nvSpPr>
        <p:spPr>
          <a:xfrm>
            <a:off x="351763" y="3279579"/>
            <a:ext cx="6039705" cy="2994415"/>
          </a:xfrm>
        </p:spPr>
        <p:txBody>
          <a:bodyPr>
            <a:normAutofit lnSpcReduction="10000"/>
          </a:bodyPr>
          <a:lstStyle/>
          <a:p>
            <a:r>
              <a:rPr lang="en-US" sz="2000" dirty="0"/>
              <a:t>The "Customer Segmentation" dataset from Kaggle is designed to assist in classifying customers into distinct segments based on various attributes.</a:t>
            </a:r>
            <a:endParaRPr lang="en-US" sz="2400" dirty="0"/>
          </a:p>
          <a:p>
            <a:endParaRPr lang="en-US" dirty="0"/>
          </a:p>
          <a:p>
            <a:r>
              <a:rPr lang="en-US" dirty="0"/>
              <a:t>Two data sets were provided:</a:t>
            </a:r>
          </a:p>
          <a:p>
            <a:pPr marL="457200" indent="-457200">
              <a:buFont typeface="+mj-lt"/>
              <a:buAutoNum type="arabicPeriod"/>
            </a:pPr>
            <a:r>
              <a:rPr lang="en-US" b="0" i="0" dirty="0">
                <a:solidFill>
                  <a:srgbClr val="3C4043"/>
                </a:solidFill>
                <a:effectLst/>
                <a:latin typeface="Inter"/>
              </a:rPr>
              <a:t>Train data with Features and "Segmentation“</a:t>
            </a:r>
          </a:p>
          <a:p>
            <a:pPr marL="457200" indent="-457200">
              <a:buFont typeface="+mj-lt"/>
              <a:buAutoNum type="arabicPeriod"/>
            </a:pPr>
            <a:r>
              <a:rPr lang="en-US" b="0" i="0" dirty="0">
                <a:solidFill>
                  <a:srgbClr val="3C4043"/>
                </a:solidFill>
                <a:effectLst/>
                <a:latin typeface="Inter"/>
              </a:rPr>
              <a:t>Test data with Features and without "Segmentation"</a:t>
            </a:r>
            <a:endParaRPr lang="en-US" dirty="0"/>
          </a:p>
        </p:txBody>
      </p:sp>
      <p:pic>
        <p:nvPicPr>
          <p:cNvPr id="7" name="Picture Placeholder 6" descr="A group of people standing together&#10;&#10;Description automatically generated">
            <a:extLst>
              <a:ext uri="{FF2B5EF4-FFF2-40B4-BE49-F238E27FC236}">
                <a16:creationId xmlns:a16="http://schemas.microsoft.com/office/drawing/2014/main" id="{2618B83C-1519-5E7E-061D-644FDA096362}"/>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2865" r="12865"/>
          <a:stretch/>
        </p:blipFill>
        <p:spPr>
          <a:xfrm>
            <a:off x="6553202" y="10"/>
            <a:ext cx="5661023" cy="6857980"/>
          </a:xfrm>
          <a:noFill/>
        </p:spPr>
      </p:pic>
    </p:spTree>
    <p:extLst>
      <p:ext uri="{BB962C8B-B14F-4D97-AF65-F5344CB8AC3E}">
        <p14:creationId xmlns:p14="http://schemas.microsoft.com/office/powerpoint/2010/main" val="1440871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83B4AE-DD78-A2C4-1C81-5A1AAE9D9F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F94932-FE9D-505E-A475-636677028D24}"/>
              </a:ext>
            </a:extLst>
          </p:cNvPr>
          <p:cNvSpPr>
            <a:spLocks noGrp="1"/>
          </p:cNvSpPr>
          <p:nvPr>
            <p:ph type="title"/>
          </p:nvPr>
        </p:nvSpPr>
        <p:spPr>
          <a:xfrm>
            <a:off x="575310" y="278129"/>
            <a:ext cx="5063490" cy="2354026"/>
          </a:xfrm>
        </p:spPr>
        <p:txBody>
          <a:bodyPr anchor="b">
            <a:normAutofit/>
          </a:bodyPr>
          <a:lstStyle/>
          <a:p>
            <a:r>
              <a:rPr lang="en-US" dirty="0"/>
              <a:t>Hyperparameter Tuning</a:t>
            </a:r>
          </a:p>
        </p:txBody>
      </p:sp>
      <p:pic>
        <p:nvPicPr>
          <p:cNvPr id="6" name="Picture Placeholder 5" descr="Simple Guide to Hyperparameter Tuning in Neural Networks | by Matthew ...">
            <a:extLst>
              <a:ext uri="{FF2B5EF4-FFF2-40B4-BE49-F238E27FC236}">
                <a16:creationId xmlns:a16="http://schemas.microsoft.com/office/drawing/2014/main" id="{FC23F292-F45A-1448-BB70-437142896F7D}"/>
              </a:ext>
            </a:extLst>
          </p:cNvPr>
          <p:cNvPicPr>
            <a:picLocks noGrp="1" noChangeAspect="1"/>
          </p:cNvPicPr>
          <p:nvPr>
            <p:ph type="pic" sz="quarter" idx="15"/>
          </p:nvPr>
        </p:nvPicPr>
        <p:blipFill>
          <a:blip r:embed="rId3"/>
          <a:srcRect l="24893" r="24893"/>
          <a:stretch/>
        </p:blipFill>
        <p:spPr>
          <a:xfrm>
            <a:off x="6096000" y="270711"/>
            <a:ext cx="5646988" cy="6306552"/>
          </a:xfrm>
        </p:spPr>
      </p:pic>
    </p:spTree>
    <p:extLst>
      <p:ext uri="{BB962C8B-B14F-4D97-AF65-F5344CB8AC3E}">
        <p14:creationId xmlns:p14="http://schemas.microsoft.com/office/powerpoint/2010/main" val="34816354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34660-93B7-D72E-1906-EB060B3891C3}"/>
              </a:ext>
            </a:extLst>
          </p:cNvPr>
          <p:cNvSpPr>
            <a:spLocks noGrp="1"/>
          </p:cNvSpPr>
          <p:nvPr>
            <p:ph type="title"/>
          </p:nvPr>
        </p:nvSpPr>
        <p:spPr>
          <a:xfrm>
            <a:off x="575310" y="278129"/>
            <a:ext cx="5063490" cy="1150869"/>
          </a:xfrm>
        </p:spPr>
        <p:txBody>
          <a:bodyPr anchor="b">
            <a:normAutofit/>
          </a:bodyPr>
          <a:lstStyle/>
          <a:p>
            <a:r>
              <a:rPr lang="en-US" dirty="0"/>
              <a:t>Logistic Regression</a:t>
            </a:r>
          </a:p>
        </p:txBody>
      </p:sp>
      <p:pic>
        <p:nvPicPr>
          <p:cNvPr id="7" name="Picture 6" descr="A screen shot of a computer code&#10;&#10;Description automatically generated">
            <a:extLst>
              <a:ext uri="{FF2B5EF4-FFF2-40B4-BE49-F238E27FC236}">
                <a16:creationId xmlns:a16="http://schemas.microsoft.com/office/drawing/2014/main" id="{397E6355-492D-9B92-29D2-CCD42A8826A1}"/>
              </a:ext>
            </a:extLst>
          </p:cNvPr>
          <p:cNvPicPr>
            <a:picLocks noChangeAspect="1"/>
          </p:cNvPicPr>
          <p:nvPr/>
        </p:nvPicPr>
        <p:blipFill>
          <a:blip r:embed="rId2"/>
          <a:stretch>
            <a:fillRect/>
          </a:stretch>
        </p:blipFill>
        <p:spPr>
          <a:xfrm>
            <a:off x="472992" y="1711492"/>
            <a:ext cx="11396412" cy="4878805"/>
          </a:xfrm>
          <a:prstGeom prst="rect">
            <a:avLst/>
          </a:prstGeom>
        </p:spPr>
      </p:pic>
    </p:spTree>
    <p:extLst>
      <p:ext uri="{BB962C8B-B14F-4D97-AF65-F5344CB8AC3E}">
        <p14:creationId xmlns:p14="http://schemas.microsoft.com/office/powerpoint/2010/main" val="41381327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34660-93B7-D72E-1906-EB060B3891C3}"/>
              </a:ext>
            </a:extLst>
          </p:cNvPr>
          <p:cNvSpPr>
            <a:spLocks noGrp="1"/>
          </p:cNvSpPr>
          <p:nvPr>
            <p:ph type="title"/>
          </p:nvPr>
        </p:nvSpPr>
        <p:spPr>
          <a:xfrm>
            <a:off x="515153" y="1411103"/>
            <a:ext cx="5063490" cy="1211026"/>
          </a:xfrm>
        </p:spPr>
        <p:txBody>
          <a:bodyPr anchor="b">
            <a:normAutofit/>
          </a:bodyPr>
          <a:lstStyle/>
          <a:p>
            <a:r>
              <a:rPr lang="en-US" dirty="0"/>
              <a:t>Logistic Regression</a:t>
            </a:r>
          </a:p>
        </p:txBody>
      </p:sp>
      <p:pic>
        <p:nvPicPr>
          <p:cNvPr id="3" name="Picture 2">
            <a:extLst>
              <a:ext uri="{FF2B5EF4-FFF2-40B4-BE49-F238E27FC236}">
                <a16:creationId xmlns:a16="http://schemas.microsoft.com/office/drawing/2014/main" id="{14477BA4-7600-CAB0-1836-A3203C0CAD30}"/>
              </a:ext>
            </a:extLst>
          </p:cNvPr>
          <p:cNvPicPr>
            <a:picLocks noChangeAspect="1"/>
          </p:cNvPicPr>
          <p:nvPr/>
        </p:nvPicPr>
        <p:blipFill>
          <a:blip r:embed="rId2"/>
          <a:stretch>
            <a:fillRect/>
          </a:stretch>
        </p:blipFill>
        <p:spPr>
          <a:xfrm>
            <a:off x="5247818" y="3433829"/>
            <a:ext cx="6847692" cy="3341056"/>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A6E01A6C-DD70-5D70-5582-B667D06DD16F}"/>
              </a:ext>
            </a:extLst>
          </p:cNvPr>
          <p:cNvPicPr>
            <a:picLocks noChangeAspect="1"/>
          </p:cNvPicPr>
          <p:nvPr/>
        </p:nvPicPr>
        <p:blipFill>
          <a:blip r:embed="rId3"/>
          <a:stretch>
            <a:fillRect/>
          </a:stretch>
        </p:blipFill>
        <p:spPr>
          <a:xfrm>
            <a:off x="6336474" y="180517"/>
            <a:ext cx="4665162" cy="2864415"/>
          </a:xfrm>
          <a:prstGeom prst="rect">
            <a:avLst/>
          </a:prstGeom>
        </p:spPr>
      </p:pic>
      <p:sp>
        <p:nvSpPr>
          <p:cNvPr id="6" name="Content Placeholder 3">
            <a:extLst>
              <a:ext uri="{FF2B5EF4-FFF2-40B4-BE49-F238E27FC236}">
                <a16:creationId xmlns:a16="http://schemas.microsoft.com/office/drawing/2014/main" id="{98AB57D4-D59A-175A-5228-245F29AFBD44}"/>
              </a:ext>
            </a:extLst>
          </p:cNvPr>
          <p:cNvSpPr>
            <a:spLocks noGrp="1"/>
          </p:cNvSpPr>
          <p:nvPr>
            <p:ph sz="quarter" idx="16"/>
          </p:nvPr>
        </p:nvSpPr>
        <p:spPr>
          <a:xfrm>
            <a:off x="203334" y="3520211"/>
            <a:ext cx="5044440" cy="2994415"/>
          </a:xfrm>
        </p:spPr>
        <p:txBody>
          <a:bodyPr vert="horz" lIns="0" tIns="228600" rIns="0" bIns="0" rtlCol="0" anchor="t">
            <a:normAutofit/>
          </a:bodyPr>
          <a:lstStyle/>
          <a:p>
            <a:pPr marL="342900" indent="-342900">
              <a:buChar char="•"/>
            </a:pPr>
            <a:r>
              <a:rPr lang="en-US" dirty="0"/>
              <a:t>Slight decrease in final performance</a:t>
            </a:r>
          </a:p>
          <a:p>
            <a:pPr marL="342900" indent="-342900">
              <a:buFont typeface="Arial" panose="020B0604020202020204" pitchFamily="34" charset="0"/>
              <a:buChar char="•"/>
            </a:pPr>
            <a:r>
              <a:rPr lang="en-US" dirty="0"/>
              <a:t>Did not enhance Recall for the class</a:t>
            </a:r>
          </a:p>
          <a:p>
            <a:pPr marL="342900" indent="-342900">
              <a:buFont typeface="Arial" panose="020B0604020202020204" pitchFamily="34" charset="0"/>
              <a:buChar char="•"/>
            </a:pPr>
            <a:r>
              <a:rPr lang="en-US" dirty="0"/>
              <a:t>Dragged down the whole performance</a:t>
            </a:r>
          </a:p>
        </p:txBody>
      </p:sp>
    </p:spTree>
    <p:extLst>
      <p:ext uri="{BB962C8B-B14F-4D97-AF65-F5344CB8AC3E}">
        <p14:creationId xmlns:p14="http://schemas.microsoft.com/office/powerpoint/2010/main" val="25655751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729D45-5EDA-3479-4898-BC39C29B82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3EE492-8524-04F7-AE7E-F0576F1E46F1}"/>
              </a:ext>
            </a:extLst>
          </p:cNvPr>
          <p:cNvSpPr>
            <a:spLocks noGrp="1"/>
          </p:cNvSpPr>
          <p:nvPr>
            <p:ph type="title"/>
          </p:nvPr>
        </p:nvSpPr>
        <p:spPr>
          <a:xfrm>
            <a:off x="555257" y="548840"/>
            <a:ext cx="5063490" cy="639526"/>
          </a:xfrm>
        </p:spPr>
        <p:txBody>
          <a:bodyPr anchor="b">
            <a:normAutofit/>
          </a:bodyPr>
          <a:lstStyle/>
          <a:p>
            <a:r>
              <a:rPr lang="en-US" dirty="0"/>
              <a:t>Decision</a:t>
            </a:r>
            <a:r>
              <a:rPr lang="en-US" b="1" i="0">
                <a:effectLst/>
              </a:rPr>
              <a:t> </a:t>
            </a:r>
            <a:r>
              <a:rPr lang="en-US" dirty="0"/>
              <a:t>Tree</a:t>
            </a:r>
            <a:endParaRPr lang="en-US"/>
          </a:p>
        </p:txBody>
      </p:sp>
      <p:pic>
        <p:nvPicPr>
          <p:cNvPr id="5" name="Content Placeholder 4" descr="A screenshot of a computer code&#10;&#10;Description automatically generated">
            <a:extLst>
              <a:ext uri="{FF2B5EF4-FFF2-40B4-BE49-F238E27FC236}">
                <a16:creationId xmlns:a16="http://schemas.microsoft.com/office/drawing/2014/main" id="{039AB755-A0A2-4416-C8C9-CB118FA0451F}"/>
              </a:ext>
            </a:extLst>
          </p:cNvPr>
          <p:cNvPicPr>
            <a:picLocks noGrp="1" noChangeAspect="1"/>
          </p:cNvPicPr>
          <p:nvPr>
            <p:ph sz="quarter" idx="16"/>
          </p:nvPr>
        </p:nvPicPr>
        <p:blipFill>
          <a:blip r:embed="rId2"/>
          <a:stretch>
            <a:fillRect/>
          </a:stretch>
        </p:blipFill>
        <p:spPr>
          <a:xfrm>
            <a:off x="554254" y="1710625"/>
            <a:ext cx="10177914" cy="4377718"/>
          </a:xfrm>
        </p:spPr>
      </p:pic>
    </p:spTree>
    <p:extLst>
      <p:ext uri="{BB962C8B-B14F-4D97-AF65-F5344CB8AC3E}">
        <p14:creationId xmlns:p14="http://schemas.microsoft.com/office/powerpoint/2010/main" val="6362022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729D45-5EDA-3479-4898-BC39C29B82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3EE492-8524-04F7-AE7E-F0576F1E46F1}"/>
              </a:ext>
            </a:extLst>
          </p:cNvPr>
          <p:cNvSpPr>
            <a:spLocks noGrp="1"/>
          </p:cNvSpPr>
          <p:nvPr>
            <p:ph type="title"/>
          </p:nvPr>
        </p:nvSpPr>
        <p:spPr>
          <a:xfrm>
            <a:off x="575309" y="1711893"/>
            <a:ext cx="3659807" cy="639526"/>
          </a:xfrm>
        </p:spPr>
        <p:txBody>
          <a:bodyPr anchor="b">
            <a:normAutofit/>
          </a:bodyPr>
          <a:lstStyle/>
          <a:p>
            <a:r>
              <a:rPr lang="en-US" dirty="0"/>
              <a:t>Decision</a:t>
            </a:r>
            <a:r>
              <a:rPr lang="en-US" b="1" i="0">
                <a:effectLst/>
              </a:rPr>
              <a:t> </a:t>
            </a:r>
            <a:r>
              <a:rPr lang="en-US" dirty="0"/>
              <a:t>Tree</a:t>
            </a:r>
            <a:endParaRPr lang="en-US"/>
          </a:p>
        </p:txBody>
      </p:sp>
      <p:sp>
        <p:nvSpPr>
          <p:cNvPr id="4" name="Content Placeholder 3">
            <a:extLst>
              <a:ext uri="{FF2B5EF4-FFF2-40B4-BE49-F238E27FC236}">
                <a16:creationId xmlns:a16="http://schemas.microsoft.com/office/drawing/2014/main" id="{9B433764-8867-7A41-7325-F8FAEB302F6C}"/>
              </a:ext>
            </a:extLst>
          </p:cNvPr>
          <p:cNvSpPr>
            <a:spLocks noGrp="1"/>
          </p:cNvSpPr>
          <p:nvPr>
            <p:ph sz="quarter" idx="16"/>
          </p:nvPr>
        </p:nvSpPr>
        <p:spPr>
          <a:xfrm>
            <a:off x="373781" y="3259526"/>
            <a:ext cx="5044440" cy="2994415"/>
          </a:xfrm>
        </p:spPr>
        <p:txBody>
          <a:bodyPr vert="horz" lIns="0" tIns="228600" rIns="0" bIns="0" rtlCol="0" anchor="t">
            <a:normAutofit/>
          </a:bodyPr>
          <a:lstStyle/>
          <a:p>
            <a:pPr marL="342900" indent="-342900">
              <a:buChar char="•"/>
            </a:pPr>
            <a:r>
              <a:rPr lang="en-US" dirty="0">
                <a:ea typeface="+mn-lt"/>
                <a:cs typeface="+mn-lt"/>
              </a:rPr>
              <a:t>Performed best with class 3 and </a:t>
            </a:r>
            <a:br>
              <a:rPr lang="en-US" dirty="0"/>
            </a:br>
            <a:r>
              <a:rPr lang="en-US" dirty="0">
                <a:ea typeface="+mn-lt"/>
                <a:cs typeface="+mn-lt"/>
              </a:rPr>
              <a:t>class 2 but class 1 remained </a:t>
            </a:r>
            <a:br>
              <a:rPr lang="en-US" dirty="0">
                <a:ea typeface="+mn-lt"/>
                <a:cs typeface="+mn-lt"/>
              </a:rPr>
            </a:br>
            <a:r>
              <a:rPr lang="en-US" dirty="0">
                <a:ea typeface="+mn-lt"/>
                <a:cs typeface="+mn-lt"/>
              </a:rPr>
              <a:t>challenging</a:t>
            </a:r>
            <a:endParaRPr lang="en-US" dirty="0" err="1"/>
          </a:p>
          <a:p>
            <a:pPr marL="342900" indent="-342900">
              <a:buChar char="•"/>
            </a:pPr>
            <a:r>
              <a:rPr lang="en-US" dirty="0"/>
              <a:t>Showed an increase in overall </a:t>
            </a:r>
            <a:br>
              <a:rPr lang="en-US" dirty="0"/>
            </a:br>
            <a:r>
              <a:rPr lang="en-US" dirty="0"/>
              <a:t>accuracy</a:t>
            </a:r>
            <a:endParaRPr lang="en-US"/>
          </a:p>
          <a:p>
            <a:pPr marL="342900" indent="-342900">
              <a:buChar char="•"/>
            </a:pPr>
            <a:r>
              <a:rPr lang="en-US" dirty="0">
                <a:ea typeface="+mn-lt"/>
                <a:cs typeface="+mn-lt"/>
              </a:rPr>
              <a:t>Better generalization to the test set</a:t>
            </a:r>
            <a:endParaRPr lang="en-US" dirty="0"/>
          </a:p>
        </p:txBody>
      </p:sp>
      <p:pic>
        <p:nvPicPr>
          <p:cNvPr id="6" name="Picture 5" descr="A screenshot of a computer&#10;&#10;Description automatically generated">
            <a:extLst>
              <a:ext uri="{FF2B5EF4-FFF2-40B4-BE49-F238E27FC236}">
                <a16:creationId xmlns:a16="http://schemas.microsoft.com/office/drawing/2014/main" id="{11409025-FDB7-C98B-8197-424B514DF2D1}"/>
              </a:ext>
            </a:extLst>
          </p:cNvPr>
          <p:cNvPicPr>
            <a:picLocks noChangeAspect="1"/>
          </p:cNvPicPr>
          <p:nvPr/>
        </p:nvPicPr>
        <p:blipFill>
          <a:blip r:embed="rId2"/>
          <a:stretch>
            <a:fillRect/>
          </a:stretch>
        </p:blipFill>
        <p:spPr>
          <a:xfrm>
            <a:off x="4543174" y="3544554"/>
            <a:ext cx="7527257" cy="3187867"/>
          </a:xfrm>
          <a:prstGeom prst="rect">
            <a:avLst/>
          </a:prstGeom>
        </p:spPr>
      </p:pic>
      <p:pic>
        <p:nvPicPr>
          <p:cNvPr id="3" name="Picture 2" descr="A screenshot of a report&#10;&#10;Description automatically generated">
            <a:extLst>
              <a:ext uri="{FF2B5EF4-FFF2-40B4-BE49-F238E27FC236}">
                <a16:creationId xmlns:a16="http://schemas.microsoft.com/office/drawing/2014/main" id="{D667CDE4-250F-C955-1A22-2620CBD04A46}"/>
              </a:ext>
            </a:extLst>
          </p:cNvPr>
          <p:cNvPicPr>
            <a:picLocks noChangeAspect="1"/>
          </p:cNvPicPr>
          <p:nvPr/>
        </p:nvPicPr>
        <p:blipFill>
          <a:blip r:embed="rId3"/>
          <a:stretch>
            <a:fillRect/>
          </a:stretch>
        </p:blipFill>
        <p:spPr>
          <a:xfrm>
            <a:off x="5662169" y="335908"/>
            <a:ext cx="5282330" cy="2763032"/>
          </a:xfrm>
          <a:prstGeom prst="rect">
            <a:avLst/>
          </a:prstGeom>
        </p:spPr>
      </p:pic>
    </p:spTree>
    <p:extLst>
      <p:ext uri="{BB962C8B-B14F-4D97-AF65-F5344CB8AC3E}">
        <p14:creationId xmlns:p14="http://schemas.microsoft.com/office/powerpoint/2010/main" val="20444367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3B561-5762-0F92-967C-F88682B4B8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E875EF-C6F5-D402-A2A3-DCC4DE6B355E}"/>
              </a:ext>
            </a:extLst>
          </p:cNvPr>
          <p:cNvSpPr>
            <a:spLocks noGrp="1"/>
          </p:cNvSpPr>
          <p:nvPr>
            <p:ph type="title"/>
          </p:nvPr>
        </p:nvSpPr>
        <p:spPr>
          <a:xfrm>
            <a:off x="595362" y="278129"/>
            <a:ext cx="5043438" cy="799948"/>
          </a:xfrm>
        </p:spPr>
        <p:txBody>
          <a:bodyPr anchor="b">
            <a:normAutofit/>
          </a:bodyPr>
          <a:lstStyle/>
          <a:p>
            <a:r>
              <a:rPr lang="en-US" dirty="0"/>
              <a:t>Random Forest</a:t>
            </a:r>
          </a:p>
        </p:txBody>
      </p:sp>
      <p:pic>
        <p:nvPicPr>
          <p:cNvPr id="3" name="Picture 2" descr="A screenshot of a computer code&#10;&#10;Description automatically generated">
            <a:extLst>
              <a:ext uri="{FF2B5EF4-FFF2-40B4-BE49-F238E27FC236}">
                <a16:creationId xmlns:a16="http://schemas.microsoft.com/office/drawing/2014/main" id="{7998EFE1-8A4D-6501-0913-F8EF7557DC6F}"/>
              </a:ext>
            </a:extLst>
          </p:cNvPr>
          <p:cNvPicPr>
            <a:picLocks noChangeAspect="1"/>
          </p:cNvPicPr>
          <p:nvPr/>
        </p:nvPicPr>
        <p:blipFill>
          <a:blip r:embed="rId2"/>
          <a:stretch>
            <a:fillRect/>
          </a:stretch>
        </p:blipFill>
        <p:spPr>
          <a:xfrm>
            <a:off x="500063" y="1709738"/>
            <a:ext cx="9587664" cy="4110288"/>
          </a:xfrm>
          <a:prstGeom prst="rect">
            <a:avLst/>
          </a:prstGeom>
        </p:spPr>
      </p:pic>
    </p:spTree>
    <p:extLst>
      <p:ext uri="{BB962C8B-B14F-4D97-AF65-F5344CB8AC3E}">
        <p14:creationId xmlns:p14="http://schemas.microsoft.com/office/powerpoint/2010/main" val="23456334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3B561-5762-0F92-967C-F88682B4B8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E875EF-C6F5-D402-A2A3-DCC4DE6B355E}"/>
              </a:ext>
            </a:extLst>
          </p:cNvPr>
          <p:cNvSpPr>
            <a:spLocks noGrp="1"/>
          </p:cNvSpPr>
          <p:nvPr>
            <p:ph type="title"/>
          </p:nvPr>
        </p:nvSpPr>
        <p:spPr>
          <a:xfrm>
            <a:off x="525178" y="2032734"/>
            <a:ext cx="5043438" cy="799948"/>
          </a:xfrm>
        </p:spPr>
        <p:txBody>
          <a:bodyPr anchor="b">
            <a:normAutofit/>
          </a:bodyPr>
          <a:lstStyle/>
          <a:p>
            <a:r>
              <a:rPr lang="en-US" dirty="0"/>
              <a:t>Random Forest</a:t>
            </a:r>
          </a:p>
        </p:txBody>
      </p:sp>
      <p:pic>
        <p:nvPicPr>
          <p:cNvPr id="5" name="Picture 4" descr="A screenshot of a computer program&#10;&#10;Description automatically generated">
            <a:extLst>
              <a:ext uri="{FF2B5EF4-FFF2-40B4-BE49-F238E27FC236}">
                <a16:creationId xmlns:a16="http://schemas.microsoft.com/office/drawing/2014/main" id="{A34A3D52-3159-EAE8-B959-C129263FE447}"/>
              </a:ext>
            </a:extLst>
          </p:cNvPr>
          <p:cNvPicPr>
            <a:picLocks noChangeAspect="1"/>
          </p:cNvPicPr>
          <p:nvPr/>
        </p:nvPicPr>
        <p:blipFill>
          <a:blip r:embed="rId2"/>
          <a:stretch>
            <a:fillRect/>
          </a:stretch>
        </p:blipFill>
        <p:spPr>
          <a:xfrm>
            <a:off x="4860758" y="4060157"/>
            <a:ext cx="7062537" cy="2357187"/>
          </a:xfrm>
          <a:prstGeom prst="rect">
            <a:avLst/>
          </a:prstGeom>
        </p:spPr>
      </p:pic>
      <p:pic>
        <p:nvPicPr>
          <p:cNvPr id="3" name="Picture 2" descr="A screenshot of a computer screen&#10;&#10;Description automatically generated">
            <a:extLst>
              <a:ext uri="{FF2B5EF4-FFF2-40B4-BE49-F238E27FC236}">
                <a16:creationId xmlns:a16="http://schemas.microsoft.com/office/drawing/2014/main" id="{8489467B-CBF7-2E54-E358-DA4DA12D22B3}"/>
              </a:ext>
            </a:extLst>
          </p:cNvPr>
          <p:cNvPicPr>
            <a:picLocks noChangeAspect="1"/>
          </p:cNvPicPr>
          <p:nvPr/>
        </p:nvPicPr>
        <p:blipFill>
          <a:blip r:embed="rId3"/>
          <a:stretch>
            <a:fillRect/>
          </a:stretch>
        </p:blipFill>
        <p:spPr>
          <a:xfrm>
            <a:off x="5242250" y="675300"/>
            <a:ext cx="5710294" cy="2982702"/>
          </a:xfrm>
          <a:prstGeom prst="rect">
            <a:avLst/>
          </a:prstGeom>
        </p:spPr>
      </p:pic>
      <p:sp>
        <p:nvSpPr>
          <p:cNvPr id="7" name="Content Placeholder 3">
            <a:extLst>
              <a:ext uri="{FF2B5EF4-FFF2-40B4-BE49-F238E27FC236}">
                <a16:creationId xmlns:a16="http://schemas.microsoft.com/office/drawing/2014/main" id="{DAAE1FC0-A660-2071-D694-3BC9FE0499E3}"/>
              </a:ext>
            </a:extLst>
          </p:cNvPr>
          <p:cNvSpPr>
            <a:spLocks noGrp="1"/>
          </p:cNvSpPr>
          <p:nvPr>
            <p:ph sz="quarter" idx="16"/>
          </p:nvPr>
        </p:nvSpPr>
        <p:spPr>
          <a:xfrm>
            <a:off x="203333" y="3429973"/>
            <a:ext cx="5044440" cy="2994415"/>
          </a:xfrm>
        </p:spPr>
        <p:txBody>
          <a:bodyPr vert="horz" lIns="0" tIns="228600" rIns="0" bIns="0" rtlCol="0" anchor="t">
            <a:normAutofit/>
          </a:bodyPr>
          <a:lstStyle/>
          <a:p>
            <a:pPr marL="342900" indent="-342900">
              <a:buChar char="•"/>
            </a:pPr>
            <a:r>
              <a:rPr lang="en-US" dirty="0">
                <a:ea typeface="+mn-lt"/>
                <a:cs typeface="+mn-lt"/>
              </a:rPr>
              <a:t>Performed best and improved with class 3 and class 2</a:t>
            </a:r>
            <a:endParaRPr lang="en-US" dirty="0" err="1">
              <a:ea typeface="+mn-lt"/>
              <a:cs typeface="+mn-lt"/>
            </a:endParaRPr>
          </a:p>
          <a:p>
            <a:pPr marL="342900" indent="-342900">
              <a:buChar char="•"/>
            </a:pPr>
            <a:r>
              <a:rPr lang="en-US" dirty="0">
                <a:ea typeface="+mn-lt"/>
                <a:cs typeface="+mn-lt"/>
              </a:rPr>
              <a:t>Showed a meaningful increase in final performance</a:t>
            </a:r>
            <a:endParaRPr lang="en-US"/>
          </a:p>
          <a:p>
            <a:pPr marL="342900" indent="-342900">
              <a:buChar char="•"/>
            </a:pPr>
            <a:r>
              <a:rPr lang="en-US" dirty="0">
                <a:ea typeface="+mn-lt"/>
                <a:cs typeface="+mn-lt"/>
              </a:rPr>
              <a:t>Indicated that tuning process improved generalization and performance</a:t>
            </a:r>
          </a:p>
        </p:txBody>
      </p:sp>
    </p:spTree>
    <p:extLst>
      <p:ext uri="{BB962C8B-B14F-4D97-AF65-F5344CB8AC3E}">
        <p14:creationId xmlns:p14="http://schemas.microsoft.com/office/powerpoint/2010/main" val="31429757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BA129-4C55-35BE-50DD-4879BC3EF4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A61764-E967-C85D-E817-26021A1ED35E}"/>
              </a:ext>
            </a:extLst>
          </p:cNvPr>
          <p:cNvSpPr>
            <a:spLocks noGrp="1"/>
          </p:cNvSpPr>
          <p:nvPr>
            <p:ph type="title"/>
          </p:nvPr>
        </p:nvSpPr>
        <p:spPr>
          <a:xfrm>
            <a:off x="595362" y="278129"/>
            <a:ext cx="5043438" cy="719737"/>
          </a:xfrm>
        </p:spPr>
        <p:txBody>
          <a:bodyPr anchor="b">
            <a:normAutofit/>
          </a:bodyPr>
          <a:lstStyle/>
          <a:p>
            <a:r>
              <a:rPr lang="en-US" dirty="0" err="1"/>
              <a:t>XGBoost</a:t>
            </a:r>
            <a:endParaRPr lang="en-US" dirty="0"/>
          </a:p>
        </p:txBody>
      </p:sp>
      <p:pic>
        <p:nvPicPr>
          <p:cNvPr id="5" name="Picture 4" descr="A screenshot of a computer code&#10;&#10;Description automatically generated">
            <a:extLst>
              <a:ext uri="{FF2B5EF4-FFF2-40B4-BE49-F238E27FC236}">
                <a16:creationId xmlns:a16="http://schemas.microsoft.com/office/drawing/2014/main" id="{E7806530-88D7-9BA8-9035-225E0CFF1DEC}"/>
              </a:ext>
            </a:extLst>
          </p:cNvPr>
          <p:cNvPicPr>
            <a:picLocks noChangeAspect="1"/>
          </p:cNvPicPr>
          <p:nvPr/>
        </p:nvPicPr>
        <p:blipFill>
          <a:blip r:embed="rId2"/>
          <a:stretch>
            <a:fillRect/>
          </a:stretch>
        </p:blipFill>
        <p:spPr>
          <a:xfrm>
            <a:off x="508835" y="1500689"/>
            <a:ext cx="9730539" cy="4548438"/>
          </a:xfrm>
          <a:prstGeom prst="rect">
            <a:avLst/>
          </a:prstGeom>
        </p:spPr>
      </p:pic>
    </p:spTree>
    <p:extLst>
      <p:ext uri="{BB962C8B-B14F-4D97-AF65-F5344CB8AC3E}">
        <p14:creationId xmlns:p14="http://schemas.microsoft.com/office/powerpoint/2010/main" val="36628206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BA129-4C55-35BE-50DD-4879BC3EF4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A61764-E967-C85D-E817-26021A1ED35E}"/>
              </a:ext>
            </a:extLst>
          </p:cNvPr>
          <p:cNvSpPr>
            <a:spLocks noGrp="1"/>
          </p:cNvSpPr>
          <p:nvPr>
            <p:ph type="title"/>
          </p:nvPr>
        </p:nvSpPr>
        <p:spPr>
          <a:xfrm>
            <a:off x="525178" y="2122971"/>
            <a:ext cx="2697281" cy="719737"/>
          </a:xfrm>
        </p:spPr>
        <p:txBody>
          <a:bodyPr anchor="b">
            <a:normAutofit/>
          </a:bodyPr>
          <a:lstStyle/>
          <a:p>
            <a:r>
              <a:rPr lang="en-US" dirty="0" err="1"/>
              <a:t>XGBoost</a:t>
            </a:r>
            <a:endParaRPr lang="en-US" dirty="0"/>
          </a:p>
        </p:txBody>
      </p:sp>
      <p:pic>
        <p:nvPicPr>
          <p:cNvPr id="4" name="Picture 3" descr="A screenshot of a computer program&#10;&#10;Description automatically generated">
            <a:extLst>
              <a:ext uri="{FF2B5EF4-FFF2-40B4-BE49-F238E27FC236}">
                <a16:creationId xmlns:a16="http://schemas.microsoft.com/office/drawing/2014/main" id="{783185DC-D458-E7A5-C325-773173010E66}"/>
              </a:ext>
            </a:extLst>
          </p:cNvPr>
          <p:cNvPicPr>
            <a:picLocks noChangeAspect="1"/>
          </p:cNvPicPr>
          <p:nvPr/>
        </p:nvPicPr>
        <p:blipFill>
          <a:blip r:embed="rId2"/>
          <a:stretch>
            <a:fillRect/>
          </a:stretch>
        </p:blipFill>
        <p:spPr>
          <a:xfrm>
            <a:off x="4293751" y="3917819"/>
            <a:ext cx="7793286" cy="2776135"/>
          </a:xfrm>
          <a:prstGeom prst="rect">
            <a:avLst/>
          </a:prstGeom>
        </p:spPr>
      </p:pic>
      <p:pic>
        <p:nvPicPr>
          <p:cNvPr id="3" name="Picture 2" descr="A screenshot of a computer screen&#10;&#10;Description automatically generated">
            <a:extLst>
              <a:ext uri="{FF2B5EF4-FFF2-40B4-BE49-F238E27FC236}">
                <a16:creationId xmlns:a16="http://schemas.microsoft.com/office/drawing/2014/main" id="{19FB2A76-4950-599E-0C61-FE2D93D4D69C}"/>
              </a:ext>
            </a:extLst>
          </p:cNvPr>
          <p:cNvPicPr>
            <a:picLocks noChangeAspect="1"/>
          </p:cNvPicPr>
          <p:nvPr/>
        </p:nvPicPr>
        <p:blipFill>
          <a:blip r:embed="rId3"/>
          <a:stretch>
            <a:fillRect/>
          </a:stretch>
        </p:blipFill>
        <p:spPr>
          <a:xfrm>
            <a:off x="5634020" y="517788"/>
            <a:ext cx="5866711" cy="2914649"/>
          </a:xfrm>
          <a:prstGeom prst="rect">
            <a:avLst/>
          </a:prstGeom>
        </p:spPr>
      </p:pic>
      <p:sp>
        <p:nvSpPr>
          <p:cNvPr id="6" name="Content Placeholder 3">
            <a:extLst>
              <a:ext uri="{FF2B5EF4-FFF2-40B4-BE49-F238E27FC236}">
                <a16:creationId xmlns:a16="http://schemas.microsoft.com/office/drawing/2014/main" id="{07C47772-2F2F-94B3-7DE0-B8BBFCD5A68F}"/>
              </a:ext>
            </a:extLst>
          </p:cNvPr>
          <p:cNvSpPr>
            <a:spLocks noGrp="1"/>
          </p:cNvSpPr>
          <p:nvPr>
            <p:ph sz="quarter" idx="16"/>
          </p:nvPr>
        </p:nvSpPr>
        <p:spPr>
          <a:xfrm>
            <a:off x="213359" y="3109131"/>
            <a:ext cx="5044440" cy="2994415"/>
          </a:xfrm>
        </p:spPr>
        <p:txBody>
          <a:bodyPr vert="horz" lIns="0" tIns="228600" rIns="0" bIns="0" rtlCol="0" anchor="t">
            <a:normAutofit/>
          </a:bodyPr>
          <a:lstStyle/>
          <a:p>
            <a:pPr marL="342900" indent="-342900">
              <a:buChar char="•"/>
            </a:pPr>
            <a:r>
              <a:rPr lang="en-US" dirty="0">
                <a:ea typeface="+mn-lt"/>
                <a:cs typeface="+mn-lt"/>
              </a:rPr>
              <a:t>Performed best and improved with class 3</a:t>
            </a:r>
          </a:p>
          <a:p>
            <a:pPr marL="342900" indent="-342900">
              <a:buChar char="•"/>
            </a:pPr>
            <a:r>
              <a:rPr lang="en-US" dirty="0">
                <a:ea typeface="+mn-lt"/>
                <a:cs typeface="+mn-lt"/>
              </a:rPr>
              <a:t>Class 2 remains same</a:t>
            </a:r>
            <a:endParaRPr lang="en-US" dirty="0"/>
          </a:p>
          <a:p>
            <a:pPr marL="342900" indent="-342900">
              <a:buChar char="•"/>
            </a:pPr>
            <a:r>
              <a:rPr lang="en-US" dirty="0">
                <a:ea typeface="+mn-lt"/>
                <a:cs typeface="+mn-lt"/>
              </a:rPr>
              <a:t>Showed an increase in final </a:t>
            </a:r>
            <a:br>
              <a:rPr lang="en-US" dirty="0"/>
            </a:br>
            <a:r>
              <a:rPr lang="en-US" dirty="0">
                <a:ea typeface="+mn-lt"/>
                <a:cs typeface="+mn-lt"/>
              </a:rPr>
              <a:t>performance</a:t>
            </a:r>
          </a:p>
          <a:p>
            <a:pPr marL="342900" indent="-342900">
              <a:buChar char="•"/>
            </a:pPr>
            <a:r>
              <a:rPr lang="en-US" dirty="0">
                <a:ea typeface="+mn-lt"/>
                <a:cs typeface="+mn-lt"/>
              </a:rPr>
              <a:t>Slightly increasing the accuracy</a:t>
            </a:r>
            <a:br>
              <a:rPr lang="en-US" dirty="0">
                <a:ea typeface="+mn-lt"/>
                <a:cs typeface="+mn-lt"/>
              </a:rPr>
            </a:br>
            <a:r>
              <a:rPr lang="en-US" dirty="0">
                <a:ea typeface="+mn-lt"/>
                <a:cs typeface="+mn-lt"/>
              </a:rPr>
              <a:t>indicating better generalization</a:t>
            </a:r>
          </a:p>
        </p:txBody>
      </p:sp>
    </p:spTree>
    <p:extLst>
      <p:ext uri="{BB962C8B-B14F-4D97-AF65-F5344CB8AC3E}">
        <p14:creationId xmlns:p14="http://schemas.microsoft.com/office/powerpoint/2010/main" val="7063457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B6298-0C27-428F-0F5B-2B519B9963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A15B9F-4C8E-D3E9-7A8C-B42EBCB9AD98}"/>
              </a:ext>
            </a:extLst>
          </p:cNvPr>
          <p:cNvSpPr>
            <a:spLocks noGrp="1"/>
          </p:cNvSpPr>
          <p:nvPr>
            <p:ph type="title"/>
          </p:nvPr>
        </p:nvSpPr>
        <p:spPr>
          <a:xfrm>
            <a:off x="595362" y="278129"/>
            <a:ext cx="5043438" cy="729763"/>
          </a:xfrm>
        </p:spPr>
        <p:txBody>
          <a:bodyPr anchor="b">
            <a:normAutofit/>
          </a:bodyPr>
          <a:lstStyle/>
          <a:p>
            <a:r>
              <a:rPr lang="en-US" dirty="0"/>
              <a:t>Gradient Boosting</a:t>
            </a:r>
          </a:p>
        </p:txBody>
      </p:sp>
      <p:pic>
        <p:nvPicPr>
          <p:cNvPr id="7" name="Picture 6" descr="A screenshot of a computer code&#10;&#10;Description automatically generated">
            <a:extLst>
              <a:ext uri="{FF2B5EF4-FFF2-40B4-BE49-F238E27FC236}">
                <a16:creationId xmlns:a16="http://schemas.microsoft.com/office/drawing/2014/main" id="{151675F0-0DE3-EDAE-9F2A-A6A9C14EBA90}"/>
              </a:ext>
            </a:extLst>
          </p:cNvPr>
          <p:cNvPicPr>
            <a:picLocks noChangeAspect="1"/>
          </p:cNvPicPr>
          <p:nvPr/>
        </p:nvPicPr>
        <p:blipFill>
          <a:blip r:embed="rId2"/>
          <a:stretch>
            <a:fillRect/>
          </a:stretch>
        </p:blipFill>
        <p:spPr>
          <a:xfrm>
            <a:off x="594059" y="1544052"/>
            <a:ext cx="9951118" cy="4511842"/>
          </a:xfrm>
          <a:prstGeom prst="rect">
            <a:avLst/>
          </a:prstGeom>
        </p:spPr>
      </p:pic>
    </p:spTree>
    <p:extLst>
      <p:ext uri="{BB962C8B-B14F-4D97-AF65-F5344CB8AC3E}">
        <p14:creationId xmlns:p14="http://schemas.microsoft.com/office/powerpoint/2010/main" val="1802260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A9A9A7-F1D2-237D-AC72-E21A286F0A6F}"/>
              </a:ext>
            </a:extLst>
          </p:cNvPr>
          <p:cNvSpPr>
            <a:spLocks noGrp="1"/>
          </p:cNvSpPr>
          <p:nvPr>
            <p:ph type="title"/>
          </p:nvPr>
        </p:nvSpPr>
        <p:spPr>
          <a:xfrm>
            <a:off x="3661409" y="4661717"/>
            <a:ext cx="7936230" cy="1380760"/>
          </a:xfrm>
        </p:spPr>
        <p:txBody>
          <a:bodyPr/>
          <a:lstStyle/>
          <a:p>
            <a:r>
              <a:rPr lang="en-US" dirty="0"/>
              <a:t>Data Set Description(1) </a:t>
            </a:r>
          </a:p>
        </p:txBody>
      </p:sp>
      <p:graphicFrame>
        <p:nvGraphicFramePr>
          <p:cNvPr id="8" name="Table Placeholder 2">
            <a:extLst>
              <a:ext uri="{FF2B5EF4-FFF2-40B4-BE49-F238E27FC236}">
                <a16:creationId xmlns:a16="http://schemas.microsoft.com/office/drawing/2014/main" id="{C60AA2D2-28D7-69D7-F6C5-B31DAD3332C1}"/>
              </a:ext>
            </a:extLst>
          </p:cNvPr>
          <p:cNvGraphicFramePr>
            <a:graphicFrameLocks noGrp="1"/>
          </p:cNvGraphicFramePr>
          <p:nvPr>
            <p:ph sz="quarter" idx="13"/>
            <p:extLst>
              <p:ext uri="{D42A27DB-BD31-4B8C-83A1-F6EECF244321}">
                <p14:modId xmlns:p14="http://schemas.microsoft.com/office/powerpoint/2010/main" val="3958090999"/>
              </p:ext>
            </p:extLst>
          </p:nvPr>
        </p:nvGraphicFramePr>
        <p:xfrm>
          <a:off x="-3002" y="0"/>
          <a:ext cx="12195000" cy="5996374"/>
        </p:xfrm>
        <a:graphic>
          <a:graphicData uri="http://schemas.openxmlformats.org/drawingml/2006/table">
            <a:tbl>
              <a:tblPr firstRow="1" bandRow="1">
                <a:tableStyleId>{8A107856-5554-42FB-B03E-39F5DBC370BA}</a:tableStyleId>
              </a:tblPr>
              <a:tblGrid>
                <a:gridCol w="3048750">
                  <a:extLst>
                    <a:ext uri="{9D8B030D-6E8A-4147-A177-3AD203B41FA5}">
                      <a16:colId xmlns:a16="http://schemas.microsoft.com/office/drawing/2014/main" val="127040821"/>
                    </a:ext>
                  </a:extLst>
                </a:gridCol>
                <a:gridCol w="3048750">
                  <a:extLst>
                    <a:ext uri="{9D8B030D-6E8A-4147-A177-3AD203B41FA5}">
                      <a16:colId xmlns:a16="http://schemas.microsoft.com/office/drawing/2014/main" val="149845700"/>
                    </a:ext>
                  </a:extLst>
                </a:gridCol>
                <a:gridCol w="3048750">
                  <a:extLst>
                    <a:ext uri="{9D8B030D-6E8A-4147-A177-3AD203B41FA5}">
                      <a16:colId xmlns:a16="http://schemas.microsoft.com/office/drawing/2014/main" val="3119692462"/>
                    </a:ext>
                  </a:extLst>
                </a:gridCol>
                <a:gridCol w="3048750">
                  <a:extLst>
                    <a:ext uri="{9D8B030D-6E8A-4147-A177-3AD203B41FA5}">
                      <a16:colId xmlns:a16="http://schemas.microsoft.com/office/drawing/2014/main" val="418661698"/>
                    </a:ext>
                  </a:extLst>
                </a:gridCol>
              </a:tblGrid>
              <a:tr h="454916">
                <a:tc>
                  <a:txBody>
                    <a:bodyPr/>
                    <a:lstStyle/>
                    <a:p>
                      <a:pPr algn="ctr"/>
                      <a:r>
                        <a:rPr lang="en-US" b="0" dirty="0">
                          <a:latin typeface="+mj-lt"/>
                        </a:rPr>
                        <a:t>Feature</a:t>
                      </a:r>
                    </a:p>
                  </a:txBody>
                  <a:tcPr anchor="ctr"/>
                </a:tc>
                <a:tc>
                  <a:txBody>
                    <a:bodyPr/>
                    <a:lstStyle/>
                    <a:p>
                      <a:pPr algn="ctr"/>
                      <a:r>
                        <a:rPr lang="en-US" b="0" dirty="0" err="1">
                          <a:latin typeface="+mj-lt"/>
                        </a:rPr>
                        <a:t>Describtion</a:t>
                      </a:r>
                      <a:endParaRPr lang="en-US" b="0" dirty="0">
                        <a:latin typeface="+mj-lt"/>
                      </a:endParaRPr>
                    </a:p>
                  </a:txBody>
                  <a:tcPr anchor="ctr"/>
                </a:tc>
                <a:tc>
                  <a:txBody>
                    <a:bodyPr/>
                    <a:lstStyle/>
                    <a:p>
                      <a:pPr algn="ctr"/>
                      <a:r>
                        <a:rPr lang="en-US" b="0" dirty="0">
                          <a:latin typeface="+mj-lt"/>
                        </a:rPr>
                        <a:t>Values</a:t>
                      </a:r>
                    </a:p>
                  </a:txBody>
                  <a:tcPr anchor="ctr"/>
                </a:tc>
                <a:tc>
                  <a:txBody>
                    <a:bodyPr/>
                    <a:lstStyle/>
                    <a:p>
                      <a:pPr algn="ctr"/>
                      <a:r>
                        <a:rPr lang="en-US" b="0" dirty="0">
                          <a:latin typeface="+mj-lt"/>
                        </a:rPr>
                        <a:t>Ranges</a:t>
                      </a:r>
                    </a:p>
                  </a:txBody>
                  <a:tcPr anchor="ctr"/>
                </a:tc>
                <a:extLst>
                  <a:ext uri="{0D108BD9-81ED-4DB2-BD59-A6C34878D82A}">
                    <a16:rowId xmlns:a16="http://schemas.microsoft.com/office/drawing/2014/main" val="3298013591"/>
                  </a:ext>
                </a:extLst>
              </a:tr>
              <a:tr h="630648">
                <a:tc>
                  <a:txBody>
                    <a:bodyPr/>
                    <a:lstStyle/>
                    <a:p>
                      <a:pPr algn="ctr"/>
                      <a:r>
                        <a:rPr lang="en-US" dirty="0"/>
                        <a:t>ID</a:t>
                      </a:r>
                      <a:endParaRPr lang="en-US" b="0" dirty="0"/>
                    </a:p>
                  </a:txBody>
                  <a:tcPr anchor="ctr"/>
                </a:tc>
                <a:tc>
                  <a:txBody>
                    <a:bodyPr/>
                    <a:lstStyle/>
                    <a:p>
                      <a:pPr lvl="1"/>
                      <a:r>
                        <a:rPr lang="en-US" dirty="0"/>
                        <a:t>Unique identifier for each customer.</a:t>
                      </a:r>
                    </a:p>
                  </a:txBody>
                  <a:tcPr anchor="ctr"/>
                </a:tc>
                <a:tc>
                  <a:txBody>
                    <a:bodyPr/>
                    <a:lstStyle/>
                    <a:p>
                      <a:pPr algn="ctr"/>
                      <a:r>
                        <a:rPr lang="en-US" b="0" dirty="0"/>
                        <a:t>6-digits INT random numbers</a:t>
                      </a:r>
                    </a:p>
                  </a:txBody>
                  <a:tcPr anchor="ctr"/>
                </a:tc>
                <a:tc>
                  <a:txBody>
                    <a:bodyPr/>
                    <a:lstStyle/>
                    <a:p>
                      <a:pPr algn="ctr"/>
                      <a:r>
                        <a:rPr lang="en-US" dirty="0"/>
                        <a:t>458982 to 467974</a:t>
                      </a:r>
                      <a:endParaRPr lang="en-US" b="0" dirty="0"/>
                    </a:p>
                  </a:txBody>
                  <a:tcPr anchor="ctr"/>
                </a:tc>
                <a:extLst>
                  <a:ext uri="{0D108BD9-81ED-4DB2-BD59-A6C34878D82A}">
                    <a16:rowId xmlns:a16="http://schemas.microsoft.com/office/drawing/2014/main" val="3873867931"/>
                  </a:ext>
                </a:extLst>
              </a:tr>
              <a:tr h="630648">
                <a:tc>
                  <a:txBody>
                    <a:bodyPr/>
                    <a:lstStyle/>
                    <a:p>
                      <a:pPr algn="ctr"/>
                      <a:r>
                        <a:rPr lang="en-US" dirty="0"/>
                        <a:t>Gender</a:t>
                      </a:r>
                      <a:endParaRPr lang="en-US" b="0" dirty="0"/>
                    </a:p>
                  </a:txBody>
                  <a:tcPr anchor="ctr"/>
                </a:tc>
                <a:tc>
                  <a:txBody>
                    <a:bodyPr/>
                    <a:lstStyle/>
                    <a:p>
                      <a:pPr algn="ctr"/>
                      <a:r>
                        <a:rPr lang="en-US" dirty="0"/>
                        <a:t>Gender of the customer.</a:t>
                      </a:r>
                      <a:endParaRPr lang="en-US" b="0" dirty="0"/>
                    </a:p>
                  </a:txBody>
                  <a:tcPr anchor="ctr"/>
                </a:tc>
                <a:tc>
                  <a:txBody>
                    <a:bodyPr/>
                    <a:lstStyle/>
                    <a:p>
                      <a:pPr marL="0" indent="0" algn="ctr">
                        <a:buFont typeface="Arial" panose="020B0604020202020204" pitchFamily="34" charset="0"/>
                        <a:buNone/>
                      </a:pPr>
                      <a:r>
                        <a:rPr lang="en-US" dirty="0"/>
                        <a:t>Male and Female</a:t>
                      </a:r>
                      <a:endParaRPr lang="en-US" b="0" dirty="0"/>
                    </a:p>
                  </a:txBody>
                  <a:tcPr anchor="ctr"/>
                </a:tc>
                <a:tc>
                  <a:txBody>
                    <a:bodyPr/>
                    <a:lstStyle/>
                    <a:p>
                      <a:pPr marL="0" indent="0" algn="ctr">
                        <a:buFont typeface="Arial" panose="020B0604020202020204" pitchFamily="34" charset="0"/>
                        <a:buNone/>
                      </a:pPr>
                      <a:r>
                        <a:rPr lang="en-US" dirty="0"/>
                        <a:t>N/A</a:t>
                      </a:r>
                      <a:endParaRPr lang="en-US" b="0" dirty="0"/>
                    </a:p>
                  </a:txBody>
                  <a:tcPr anchor="ctr"/>
                </a:tc>
                <a:extLst>
                  <a:ext uri="{0D108BD9-81ED-4DB2-BD59-A6C34878D82A}">
                    <a16:rowId xmlns:a16="http://schemas.microsoft.com/office/drawing/2014/main" val="85209771"/>
                  </a:ext>
                </a:extLst>
              </a:tr>
              <a:tr h="454916">
                <a:tc>
                  <a:txBody>
                    <a:bodyPr/>
                    <a:lstStyle/>
                    <a:p>
                      <a:pPr algn="ctr"/>
                      <a:r>
                        <a:rPr lang="en-US" dirty="0" err="1"/>
                        <a:t>Ever_Married</a:t>
                      </a:r>
                      <a:endParaRPr lang="en-US" b="0" dirty="0"/>
                    </a:p>
                  </a:txBody>
                  <a:tcPr anchor="ctr"/>
                </a:tc>
                <a:tc>
                  <a:txBody>
                    <a:bodyPr/>
                    <a:lstStyle/>
                    <a:p>
                      <a:pPr lvl="1"/>
                      <a:r>
                        <a:rPr lang="en-US" dirty="0"/>
                        <a:t>Marital status of the customer.</a:t>
                      </a:r>
                    </a:p>
                  </a:txBody>
                  <a:tcPr anchor="ctr"/>
                </a:tc>
                <a:tc>
                  <a:txBody>
                    <a:bodyPr/>
                    <a:lstStyle/>
                    <a:p>
                      <a:pPr algn="ctr"/>
                      <a:r>
                        <a:rPr lang="en-US" dirty="0"/>
                        <a:t>Yes and No</a:t>
                      </a:r>
                      <a:endParaRPr lang="en-US" b="0" dirty="0"/>
                    </a:p>
                  </a:txBody>
                  <a:tcPr anchor="ctr"/>
                </a:tc>
                <a:tc>
                  <a:txBody>
                    <a:bodyPr/>
                    <a:lstStyle/>
                    <a:p>
                      <a:pPr marL="0" indent="0" algn="ctr">
                        <a:buFont typeface="Arial" panose="020B0604020202020204" pitchFamily="34" charset="0"/>
                        <a:buNone/>
                      </a:pPr>
                      <a:r>
                        <a:rPr lang="en-US" dirty="0"/>
                        <a:t>N/A</a:t>
                      </a:r>
                      <a:endParaRPr lang="en-US" b="0" dirty="0"/>
                    </a:p>
                  </a:txBody>
                  <a:tcPr anchor="ctr"/>
                </a:tc>
                <a:extLst>
                  <a:ext uri="{0D108BD9-81ED-4DB2-BD59-A6C34878D82A}">
                    <a16:rowId xmlns:a16="http://schemas.microsoft.com/office/drawing/2014/main" val="4061031278"/>
                  </a:ext>
                </a:extLst>
              </a:tr>
              <a:tr h="454916">
                <a:tc>
                  <a:txBody>
                    <a:bodyPr/>
                    <a:lstStyle/>
                    <a:p>
                      <a:pPr algn="ctr"/>
                      <a:r>
                        <a:rPr lang="en-US" dirty="0"/>
                        <a:t>Age</a:t>
                      </a:r>
                      <a:endParaRPr lang="en-US" b="0" dirty="0"/>
                    </a:p>
                  </a:txBody>
                  <a:tcPr anchor="ctr"/>
                </a:tc>
                <a:tc>
                  <a:txBody>
                    <a:bodyPr/>
                    <a:lstStyle/>
                    <a:p>
                      <a:pPr algn="ctr"/>
                      <a:r>
                        <a:rPr lang="en-US" dirty="0"/>
                        <a:t>Age of the customer.</a:t>
                      </a:r>
                      <a:endParaRPr lang="en-US" b="0" dirty="0"/>
                    </a:p>
                  </a:txBody>
                  <a:tcPr anchor="ctr"/>
                </a:tc>
                <a:tc>
                  <a:txBody>
                    <a:bodyPr/>
                    <a:lstStyle/>
                    <a:p>
                      <a:pPr algn="ctr"/>
                      <a:r>
                        <a:rPr lang="en-US" dirty="0"/>
                        <a:t>INT values</a:t>
                      </a:r>
                      <a:endParaRPr lang="en-US" b="0" dirty="0"/>
                    </a:p>
                  </a:txBody>
                  <a:tcPr anchor="ctr"/>
                </a:tc>
                <a:tc>
                  <a:txBody>
                    <a:bodyPr/>
                    <a:lstStyle/>
                    <a:p>
                      <a:pPr algn="ctr"/>
                      <a:r>
                        <a:rPr lang="en-US" dirty="0"/>
                        <a:t>From 18 to 89, with a median of 40 years</a:t>
                      </a:r>
                      <a:endParaRPr lang="en-US" b="0" dirty="0"/>
                    </a:p>
                  </a:txBody>
                  <a:tcPr anchor="ctr"/>
                </a:tc>
                <a:extLst>
                  <a:ext uri="{0D108BD9-81ED-4DB2-BD59-A6C34878D82A}">
                    <a16:rowId xmlns:a16="http://schemas.microsoft.com/office/drawing/2014/main" val="3591840781"/>
                  </a:ext>
                </a:extLst>
              </a:tr>
              <a:tr h="900925">
                <a:tc>
                  <a:txBody>
                    <a:bodyPr/>
                    <a:lstStyle/>
                    <a:p>
                      <a:pPr algn="ctr"/>
                      <a:r>
                        <a:rPr lang="en-US" dirty="0"/>
                        <a:t>Graduated</a:t>
                      </a:r>
                      <a:endParaRPr lang="en-US" b="0" dirty="0"/>
                    </a:p>
                  </a:txBody>
                  <a:tcPr anchor="ctr"/>
                </a:tc>
                <a:tc>
                  <a:txBody>
                    <a:bodyPr/>
                    <a:lstStyle/>
                    <a:p>
                      <a:pPr lvl="1"/>
                      <a:r>
                        <a:rPr lang="en-US" dirty="0"/>
                        <a:t>Whether the customer is a graduate.</a:t>
                      </a:r>
                    </a:p>
                  </a:txBody>
                  <a:tcPr anchor="ctr"/>
                </a:tc>
                <a:tc>
                  <a:txBody>
                    <a:bodyPr/>
                    <a:lstStyle/>
                    <a:p>
                      <a:pPr algn="ctr"/>
                      <a:r>
                        <a:rPr lang="en-US" dirty="0"/>
                        <a:t>Yes and No</a:t>
                      </a:r>
                      <a:endParaRPr lang="en-US" b="0" dirty="0"/>
                    </a:p>
                  </a:txBody>
                  <a:tcPr anchor="ctr"/>
                </a:tc>
                <a:tc>
                  <a:txBody>
                    <a:bodyPr/>
                    <a:lstStyle/>
                    <a:p>
                      <a:pPr marL="0" indent="0" algn="ctr">
                        <a:buFont typeface="Arial" panose="020B0604020202020204" pitchFamily="34" charset="0"/>
                        <a:buNone/>
                      </a:pPr>
                      <a:r>
                        <a:rPr lang="en-US" dirty="0"/>
                        <a:t>N/A</a:t>
                      </a:r>
                      <a:endParaRPr lang="en-US" b="0" dirty="0"/>
                    </a:p>
                  </a:txBody>
                  <a:tcPr anchor="ctr"/>
                </a:tc>
                <a:extLst>
                  <a:ext uri="{0D108BD9-81ED-4DB2-BD59-A6C34878D82A}">
                    <a16:rowId xmlns:a16="http://schemas.microsoft.com/office/drawing/2014/main" val="335389741"/>
                  </a:ext>
                </a:extLst>
              </a:tr>
              <a:tr h="900925">
                <a:tc>
                  <a:txBody>
                    <a:bodyPr/>
                    <a:lstStyle/>
                    <a:p>
                      <a:pPr algn="ctr"/>
                      <a:r>
                        <a:rPr lang="en-US" dirty="0"/>
                        <a:t>Profession</a:t>
                      </a:r>
                      <a:endParaRPr lang="en-US" b="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Profession of the customer.</a:t>
                      </a:r>
                    </a:p>
                  </a:txBody>
                  <a:tcPr anchor="ctr"/>
                </a:tc>
                <a:tc>
                  <a:txBody>
                    <a:bodyPr/>
                    <a:lstStyle/>
                    <a:p>
                      <a:pPr algn="ctr"/>
                      <a:r>
                        <a:rPr lang="en-US" dirty="0"/>
                        <a:t>Healthcare,Engineer,Lawye,rEntertainment,Artist,Executive,Doctor,Homemaker,Marketing</a:t>
                      </a:r>
                      <a:endParaRPr lang="en-US" b="0" dirty="0"/>
                    </a:p>
                  </a:txBody>
                  <a:tcPr anchor="ctr"/>
                </a:tc>
                <a:tc>
                  <a:txBody>
                    <a:bodyPr/>
                    <a:lstStyle/>
                    <a:p>
                      <a:pPr marL="0" indent="0" algn="ctr">
                        <a:buFont typeface="Arial" panose="020B0604020202020204" pitchFamily="34" charset="0"/>
                        <a:buNone/>
                      </a:pPr>
                      <a:r>
                        <a:rPr lang="en-US" dirty="0"/>
                        <a:t>N/A</a:t>
                      </a:r>
                      <a:endParaRPr lang="en-US" b="0" dirty="0"/>
                    </a:p>
                  </a:txBody>
                  <a:tcPr anchor="ctr"/>
                </a:tc>
                <a:extLst>
                  <a:ext uri="{0D108BD9-81ED-4DB2-BD59-A6C34878D82A}">
                    <a16:rowId xmlns:a16="http://schemas.microsoft.com/office/drawing/2014/main" val="115079173"/>
                  </a:ext>
                </a:extLst>
              </a:tr>
              <a:tr h="900925">
                <a:tc>
                  <a:txBody>
                    <a:bodyPr/>
                    <a:lstStyle/>
                    <a:p>
                      <a:pPr algn="ctr"/>
                      <a:r>
                        <a:rPr lang="en-US" dirty="0" err="1"/>
                        <a:t>Work_Experience</a:t>
                      </a:r>
                      <a:endParaRPr lang="en-US" b="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Years of work experience.</a:t>
                      </a:r>
                    </a:p>
                  </a:txBody>
                  <a:tcPr anchor="ctr"/>
                </a:tc>
                <a:tc>
                  <a:txBody>
                    <a:bodyPr/>
                    <a:lstStyle/>
                    <a:p>
                      <a:pPr algn="ctr"/>
                      <a:r>
                        <a:rPr lang="en-US" dirty="0"/>
                        <a:t>INT values</a:t>
                      </a:r>
                      <a:endParaRPr lang="en-US" b="0" dirty="0"/>
                    </a:p>
                  </a:txBody>
                  <a:tcPr anchor="ctr"/>
                </a:tc>
                <a:tc>
                  <a:txBody>
                    <a:bodyPr/>
                    <a:lstStyle/>
                    <a:p>
                      <a:pPr algn="ctr"/>
                      <a:r>
                        <a:rPr lang="en-US" dirty="0"/>
                        <a:t>From 0 to 14 years, with a median of 1 year</a:t>
                      </a:r>
                      <a:endParaRPr lang="en-US" b="0" dirty="0"/>
                    </a:p>
                  </a:txBody>
                  <a:tcPr anchor="ctr"/>
                </a:tc>
                <a:extLst>
                  <a:ext uri="{0D108BD9-81ED-4DB2-BD59-A6C34878D82A}">
                    <a16:rowId xmlns:a16="http://schemas.microsoft.com/office/drawing/2014/main" val="3747554834"/>
                  </a:ext>
                </a:extLst>
              </a:tr>
            </a:tbl>
          </a:graphicData>
        </a:graphic>
      </p:graphicFrame>
    </p:spTree>
    <p:extLst>
      <p:ext uri="{BB962C8B-B14F-4D97-AF65-F5344CB8AC3E}">
        <p14:creationId xmlns:p14="http://schemas.microsoft.com/office/powerpoint/2010/main" val="41276951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B6298-0C27-428F-0F5B-2B519B9963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A15B9F-4C8E-D3E9-7A8C-B42EBCB9AD98}"/>
              </a:ext>
            </a:extLst>
          </p:cNvPr>
          <p:cNvSpPr>
            <a:spLocks noGrp="1"/>
          </p:cNvSpPr>
          <p:nvPr>
            <p:ph type="title"/>
          </p:nvPr>
        </p:nvSpPr>
        <p:spPr>
          <a:xfrm>
            <a:off x="434666" y="1842646"/>
            <a:ext cx="4907740" cy="729763"/>
          </a:xfrm>
        </p:spPr>
        <p:txBody>
          <a:bodyPr anchor="b">
            <a:normAutofit/>
          </a:bodyPr>
          <a:lstStyle/>
          <a:p>
            <a:r>
              <a:rPr lang="en-US" dirty="0"/>
              <a:t>Gradient Boosting</a:t>
            </a:r>
          </a:p>
        </p:txBody>
      </p:sp>
      <p:pic>
        <p:nvPicPr>
          <p:cNvPr id="4" name="Picture 3" descr="A screenshot of a computer program&#10;&#10;Description automatically generated">
            <a:extLst>
              <a:ext uri="{FF2B5EF4-FFF2-40B4-BE49-F238E27FC236}">
                <a16:creationId xmlns:a16="http://schemas.microsoft.com/office/drawing/2014/main" id="{2A0DC3CF-FF5D-E4A2-838E-6850BE675039}"/>
              </a:ext>
            </a:extLst>
          </p:cNvPr>
          <p:cNvPicPr>
            <a:picLocks noChangeAspect="1"/>
          </p:cNvPicPr>
          <p:nvPr/>
        </p:nvPicPr>
        <p:blipFill>
          <a:blip r:embed="rId2"/>
          <a:stretch>
            <a:fillRect/>
          </a:stretch>
        </p:blipFill>
        <p:spPr>
          <a:xfrm>
            <a:off x="4720551" y="4051322"/>
            <a:ext cx="7343775" cy="2638425"/>
          </a:xfrm>
          <a:prstGeom prst="rect">
            <a:avLst/>
          </a:prstGeom>
        </p:spPr>
      </p:pic>
      <p:pic>
        <p:nvPicPr>
          <p:cNvPr id="5" name="Picture 4" descr="A screenshot of a graph&#10;&#10;Description automatically generated">
            <a:extLst>
              <a:ext uri="{FF2B5EF4-FFF2-40B4-BE49-F238E27FC236}">
                <a16:creationId xmlns:a16="http://schemas.microsoft.com/office/drawing/2014/main" id="{13B0C671-A817-A7FD-9D43-7078DF459A91}"/>
              </a:ext>
            </a:extLst>
          </p:cNvPr>
          <p:cNvPicPr>
            <a:picLocks noChangeAspect="1"/>
          </p:cNvPicPr>
          <p:nvPr/>
        </p:nvPicPr>
        <p:blipFill>
          <a:blip r:embed="rId3"/>
          <a:stretch>
            <a:fillRect/>
          </a:stretch>
        </p:blipFill>
        <p:spPr>
          <a:xfrm>
            <a:off x="5774194" y="659223"/>
            <a:ext cx="5988876" cy="2947269"/>
          </a:xfrm>
          <a:prstGeom prst="rect">
            <a:avLst/>
          </a:prstGeom>
        </p:spPr>
      </p:pic>
      <p:sp>
        <p:nvSpPr>
          <p:cNvPr id="8" name="Content Placeholder 3">
            <a:extLst>
              <a:ext uri="{FF2B5EF4-FFF2-40B4-BE49-F238E27FC236}">
                <a16:creationId xmlns:a16="http://schemas.microsoft.com/office/drawing/2014/main" id="{9B760505-D93F-B9A0-7BF3-3E102BC17312}"/>
              </a:ext>
            </a:extLst>
          </p:cNvPr>
          <p:cNvSpPr>
            <a:spLocks noGrp="1"/>
          </p:cNvSpPr>
          <p:nvPr>
            <p:ph sz="quarter" idx="16"/>
          </p:nvPr>
        </p:nvSpPr>
        <p:spPr>
          <a:xfrm>
            <a:off x="433938" y="3089079"/>
            <a:ext cx="5044440" cy="2994415"/>
          </a:xfrm>
        </p:spPr>
        <p:txBody>
          <a:bodyPr vert="horz" lIns="0" tIns="228600" rIns="0" bIns="0" rtlCol="0" anchor="t">
            <a:normAutofit/>
          </a:bodyPr>
          <a:lstStyle/>
          <a:p>
            <a:pPr marL="342900" indent="-342900">
              <a:buChar char="•"/>
            </a:pPr>
            <a:r>
              <a:rPr lang="en-US" dirty="0">
                <a:ea typeface="+mn-lt"/>
                <a:cs typeface="+mn-lt"/>
              </a:rPr>
              <a:t>Performed best and improved with class 3 but Class 0 and Class 1 remain weaker</a:t>
            </a:r>
            <a:endParaRPr lang="en-US" dirty="0"/>
          </a:p>
          <a:p>
            <a:pPr marL="342900" indent="-342900">
              <a:buChar char="•"/>
            </a:pPr>
            <a:r>
              <a:rPr lang="en-US" dirty="0">
                <a:ea typeface="+mn-lt"/>
                <a:cs typeface="+mn-lt"/>
              </a:rPr>
              <a:t>Didn't improve test accuracy</a:t>
            </a:r>
            <a:endParaRPr lang="en-US" dirty="0"/>
          </a:p>
          <a:p>
            <a:pPr marL="342900" indent="-342900">
              <a:buChar char="•"/>
            </a:pPr>
            <a:r>
              <a:rPr lang="en-US" dirty="0">
                <a:ea typeface="+mn-lt"/>
                <a:cs typeface="+mn-lt"/>
              </a:rPr>
              <a:t>Default Gradient Boosting model </a:t>
            </a:r>
            <a:br>
              <a:rPr lang="en-US" dirty="0"/>
            </a:br>
            <a:r>
              <a:rPr lang="en-US" dirty="0">
                <a:ea typeface="+mn-lt"/>
                <a:cs typeface="+mn-lt"/>
              </a:rPr>
              <a:t>had better performance</a:t>
            </a:r>
          </a:p>
        </p:txBody>
      </p:sp>
    </p:spTree>
    <p:extLst>
      <p:ext uri="{BB962C8B-B14F-4D97-AF65-F5344CB8AC3E}">
        <p14:creationId xmlns:p14="http://schemas.microsoft.com/office/powerpoint/2010/main" val="2518032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7EC21-DAB4-8892-8CFF-5DCD74520B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458E06-F707-809F-97FE-B46379B492AD}"/>
              </a:ext>
            </a:extLst>
          </p:cNvPr>
          <p:cNvSpPr>
            <a:spLocks noGrp="1"/>
          </p:cNvSpPr>
          <p:nvPr>
            <p:ph type="title"/>
          </p:nvPr>
        </p:nvSpPr>
        <p:spPr>
          <a:xfrm>
            <a:off x="593671" y="278129"/>
            <a:ext cx="5045129" cy="811665"/>
          </a:xfrm>
        </p:spPr>
        <p:txBody>
          <a:bodyPr anchor="b">
            <a:normAutofit/>
          </a:bodyPr>
          <a:lstStyle/>
          <a:p>
            <a:r>
              <a:rPr lang="en-US" dirty="0"/>
              <a:t>Prediction</a:t>
            </a:r>
          </a:p>
        </p:txBody>
      </p:sp>
      <p:sp>
        <p:nvSpPr>
          <p:cNvPr id="4" name="Content Placeholder 3">
            <a:extLst>
              <a:ext uri="{FF2B5EF4-FFF2-40B4-BE49-F238E27FC236}">
                <a16:creationId xmlns:a16="http://schemas.microsoft.com/office/drawing/2014/main" id="{EC722CDF-A9E7-4133-115C-6682A8C921F4}"/>
              </a:ext>
            </a:extLst>
          </p:cNvPr>
          <p:cNvSpPr>
            <a:spLocks noGrp="1"/>
          </p:cNvSpPr>
          <p:nvPr>
            <p:ph sz="quarter" idx="16"/>
          </p:nvPr>
        </p:nvSpPr>
        <p:spPr/>
        <p:txBody>
          <a:bodyPr vert="horz" lIns="0" tIns="228600" rIns="0" bIns="0" rtlCol="0" anchor="t">
            <a:normAutofit/>
          </a:bodyPr>
          <a:lstStyle/>
          <a:p>
            <a:r>
              <a:rPr lang="en-US" b="1" dirty="0"/>
              <a:t>Demo</a:t>
            </a:r>
          </a:p>
        </p:txBody>
      </p:sp>
      <p:pic>
        <p:nvPicPr>
          <p:cNvPr id="8" name="Picture Placeholder 7" descr="A person holding a glowing globe&#10;&#10;Description automatically generated">
            <a:extLst>
              <a:ext uri="{FF2B5EF4-FFF2-40B4-BE49-F238E27FC236}">
                <a16:creationId xmlns:a16="http://schemas.microsoft.com/office/drawing/2014/main" id="{F1647400-AC10-D76D-AC1B-41E80901C13D}"/>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5333" r="5333"/>
          <a:stretch>
            <a:fillRect/>
          </a:stretch>
        </p:blipFill>
        <p:spPr/>
      </p:pic>
    </p:spTree>
    <p:extLst>
      <p:ext uri="{BB962C8B-B14F-4D97-AF65-F5344CB8AC3E}">
        <p14:creationId xmlns:p14="http://schemas.microsoft.com/office/powerpoint/2010/main" val="10775773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5" name="Text Placeholder 4">
            <a:extLst>
              <a:ext uri="{FF2B5EF4-FFF2-40B4-BE49-F238E27FC236}">
                <a16:creationId xmlns:a16="http://schemas.microsoft.com/office/drawing/2014/main" id="{58F0DC7C-9091-D799-5C6B-FDD2D215A30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26113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F97C87-443E-1862-711F-1A6CE6E2C339}"/>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7957B725-3D7F-1DB0-681B-CBD6C2EB32B1}"/>
              </a:ext>
            </a:extLst>
          </p:cNvPr>
          <p:cNvSpPr>
            <a:spLocks noGrp="1"/>
          </p:cNvSpPr>
          <p:nvPr>
            <p:ph type="title"/>
          </p:nvPr>
        </p:nvSpPr>
        <p:spPr>
          <a:xfrm>
            <a:off x="3661409" y="4661717"/>
            <a:ext cx="7936230" cy="1380760"/>
          </a:xfrm>
        </p:spPr>
        <p:txBody>
          <a:bodyPr/>
          <a:lstStyle/>
          <a:p>
            <a:r>
              <a:rPr lang="en-US" dirty="0"/>
              <a:t>Data Set Description(</a:t>
            </a:r>
            <a:r>
              <a:rPr lang="en-US" dirty="0" err="1"/>
              <a:t>contd</a:t>
            </a:r>
            <a:r>
              <a:rPr lang="en-US" dirty="0"/>
              <a:t>) </a:t>
            </a:r>
          </a:p>
        </p:txBody>
      </p:sp>
      <p:graphicFrame>
        <p:nvGraphicFramePr>
          <p:cNvPr id="8" name="Table Placeholder 2">
            <a:extLst>
              <a:ext uri="{FF2B5EF4-FFF2-40B4-BE49-F238E27FC236}">
                <a16:creationId xmlns:a16="http://schemas.microsoft.com/office/drawing/2014/main" id="{FB167283-C23D-0FCC-D2B4-DDEF99D37FBF}"/>
              </a:ext>
            </a:extLst>
          </p:cNvPr>
          <p:cNvGraphicFramePr>
            <a:graphicFrameLocks noGrp="1"/>
          </p:cNvGraphicFramePr>
          <p:nvPr>
            <p:ph sz="quarter" idx="13"/>
            <p:extLst>
              <p:ext uri="{D42A27DB-BD31-4B8C-83A1-F6EECF244321}">
                <p14:modId xmlns:p14="http://schemas.microsoft.com/office/powerpoint/2010/main" val="2533357818"/>
              </p:ext>
            </p:extLst>
          </p:nvPr>
        </p:nvGraphicFramePr>
        <p:xfrm>
          <a:off x="-3002" y="0"/>
          <a:ext cx="12195000" cy="3998179"/>
        </p:xfrm>
        <a:graphic>
          <a:graphicData uri="http://schemas.openxmlformats.org/drawingml/2006/table">
            <a:tbl>
              <a:tblPr firstRow="1" bandRow="1">
                <a:tableStyleId>{8A107856-5554-42FB-B03E-39F5DBC370BA}</a:tableStyleId>
              </a:tblPr>
              <a:tblGrid>
                <a:gridCol w="3048750">
                  <a:extLst>
                    <a:ext uri="{9D8B030D-6E8A-4147-A177-3AD203B41FA5}">
                      <a16:colId xmlns:a16="http://schemas.microsoft.com/office/drawing/2014/main" val="127040821"/>
                    </a:ext>
                  </a:extLst>
                </a:gridCol>
                <a:gridCol w="3048750">
                  <a:extLst>
                    <a:ext uri="{9D8B030D-6E8A-4147-A177-3AD203B41FA5}">
                      <a16:colId xmlns:a16="http://schemas.microsoft.com/office/drawing/2014/main" val="149845700"/>
                    </a:ext>
                  </a:extLst>
                </a:gridCol>
                <a:gridCol w="3048750">
                  <a:extLst>
                    <a:ext uri="{9D8B030D-6E8A-4147-A177-3AD203B41FA5}">
                      <a16:colId xmlns:a16="http://schemas.microsoft.com/office/drawing/2014/main" val="3119692462"/>
                    </a:ext>
                  </a:extLst>
                </a:gridCol>
                <a:gridCol w="3048750">
                  <a:extLst>
                    <a:ext uri="{9D8B030D-6E8A-4147-A177-3AD203B41FA5}">
                      <a16:colId xmlns:a16="http://schemas.microsoft.com/office/drawing/2014/main" val="596739019"/>
                    </a:ext>
                  </a:extLst>
                </a:gridCol>
              </a:tblGrid>
              <a:tr h="559619">
                <a:tc>
                  <a:txBody>
                    <a:bodyPr/>
                    <a:lstStyle/>
                    <a:p>
                      <a:pPr algn="ctr"/>
                      <a:r>
                        <a:rPr lang="en-US" b="0" dirty="0">
                          <a:latin typeface="+mj-lt"/>
                        </a:rPr>
                        <a:t>Feature</a:t>
                      </a:r>
                    </a:p>
                  </a:txBody>
                  <a:tcPr anchor="ctr"/>
                </a:tc>
                <a:tc>
                  <a:txBody>
                    <a:bodyPr/>
                    <a:lstStyle/>
                    <a:p>
                      <a:pPr algn="ctr"/>
                      <a:r>
                        <a:rPr lang="en-US" b="0" dirty="0">
                          <a:latin typeface="+mj-lt"/>
                        </a:rPr>
                        <a:t>Description</a:t>
                      </a:r>
                    </a:p>
                  </a:txBody>
                  <a:tcPr anchor="ctr"/>
                </a:tc>
                <a:tc>
                  <a:txBody>
                    <a:bodyPr/>
                    <a:lstStyle/>
                    <a:p>
                      <a:pPr algn="ctr"/>
                      <a:r>
                        <a:rPr lang="en-US" b="0" dirty="0">
                          <a:latin typeface="+mj-lt"/>
                        </a:rPr>
                        <a:t>Values</a:t>
                      </a:r>
                    </a:p>
                  </a:txBody>
                  <a:tcPr anchor="ctr"/>
                </a:tc>
                <a:tc>
                  <a:txBody>
                    <a:bodyPr/>
                    <a:lstStyle/>
                    <a:p>
                      <a:pPr algn="ctr"/>
                      <a:r>
                        <a:rPr lang="en-US" b="0" dirty="0">
                          <a:latin typeface="+mj-lt"/>
                        </a:rPr>
                        <a:t>Range</a:t>
                      </a:r>
                    </a:p>
                  </a:txBody>
                  <a:tcPr anchor="ctr"/>
                </a:tc>
                <a:extLst>
                  <a:ext uri="{0D108BD9-81ED-4DB2-BD59-A6C34878D82A}">
                    <a16:rowId xmlns:a16="http://schemas.microsoft.com/office/drawing/2014/main" val="3298013591"/>
                  </a:ext>
                </a:extLst>
              </a:tr>
              <a:tr h="775798">
                <a:tc>
                  <a:txBody>
                    <a:bodyPr/>
                    <a:lstStyle/>
                    <a:p>
                      <a:pPr algn="ctr"/>
                      <a:r>
                        <a:rPr lang="en-US" dirty="0" err="1"/>
                        <a:t>Spending_Score</a:t>
                      </a:r>
                      <a:endParaRPr lang="en-US" b="0" dirty="0"/>
                    </a:p>
                  </a:txBody>
                  <a:tcPr anchor="ctr"/>
                </a:tc>
                <a:tc>
                  <a:txBody>
                    <a:bodyPr/>
                    <a:lstStyle/>
                    <a:p>
                      <a:pPr algn="ctr"/>
                      <a:r>
                        <a:rPr lang="en-US" dirty="0"/>
                        <a:t>Spending score of the customer.</a:t>
                      </a:r>
                      <a:endParaRPr lang="en-US" b="0" dirty="0"/>
                    </a:p>
                  </a:txBody>
                  <a:tcPr anchor="ctr"/>
                </a:tc>
                <a:tc>
                  <a:txBody>
                    <a:bodyPr/>
                    <a:lstStyle/>
                    <a:p>
                      <a:pPr algn="ctr"/>
                      <a:r>
                        <a:rPr lang="en-US" dirty="0"/>
                        <a:t>Low, Average, and High.</a:t>
                      </a:r>
                      <a:endParaRPr lang="en-US" b="0" dirty="0"/>
                    </a:p>
                  </a:txBody>
                  <a:tcPr anchor="ctr"/>
                </a:tc>
                <a:tc>
                  <a:txBody>
                    <a:bodyPr/>
                    <a:lstStyle/>
                    <a:p>
                      <a:pPr algn="ctr"/>
                      <a:r>
                        <a:rPr lang="en-US" dirty="0"/>
                        <a:t>N/A</a:t>
                      </a:r>
                      <a:endParaRPr lang="en-US" b="0" dirty="0"/>
                    </a:p>
                  </a:txBody>
                  <a:tcPr anchor="ctr"/>
                </a:tc>
                <a:extLst>
                  <a:ext uri="{0D108BD9-81ED-4DB2-BD59-A6C34878D82A}">
                    <a16:rowId xmlns:a16="http://schemas.microsoft.com/office/drawing/2014/main" val="3873867931"/>
                  </a:ext>
                </a:extLst>
              </a:tr>
              <a:tr h="775798">
                <a:tc>
                  <a:txBody>
                    <a:bodyPr/>
                    <a:lstStyle/>
                    <a:p>
                      <a:pPr algn="ctr"/>
                      <a:r>
                        <a:rPr lang="en-US" dirty="0" err="1"/>
                        <a:t>Family_Size</a:t>
                      </a:r>
                      <a:endParaRPr lang="en-US" b="0" dirty="0"/>
                    </a:p>
                  </a:txBody>
                  <a:tcPr anchor="ctr"/>
                </a:tc>
                <a:tc>
                  <a:txBody>
                    <a:bodyPr/>
                    <a:lstStyle/>
                    <a:p>
                      <a:pPr lvl="1"/>
                      <a:r>
                        <a:rPr lang="en-US" dirty="0"/>
                        <a:t>Number of family members, including the customer.</a:t>
                      </a:r>
                    </a:p>
                  </a:txBody>
                  <a:tcPr anchor="ctr"/>
                </a:tc>
                <a:tc>
                  <a:txBody>
                    <a:bodyPr/>
                    <a:lstStyle/>
                    <a:p>
                      <a:pPr algn="ctr"/>
                      <a:r>
                        <a:rPr lang="en-US" b="0" dirty="0"/>
                        <a:t>INT values</a:t>
                      </a:r>
                    </a:p>
                  </a:txBody>
                  <a:tcPr anchor="ctr"/>
                </a:tc>
                <a:tc>
                  <a:txBody>
                    <a:bodyPr/>
                    <a:lstStyle/>
                    <a:p>
                      <a:pPr algn="ctr"/>
                      <a:r>
                        <a:rPr lang="en-US" dirty="0"/>
                        <a:t>From 1 to 9 members, with a median of 3 members</a:t>
                      </a:r>
                      <a:endParaRPr lang="en-US" b="0" dirty="0"/>
                    </a:p>
                  </a:txBody>
                  <a:tcPr anchor="ctr"/>
                </a:tc>
                <a:extLst>
                  <a:ext uri="{0D108BD9-81ED-4DB2-BD59-A6C34878D82A}">
                    <a16:rowId xmlns:a16="http://schemas.microsoft.com/office/drawing/2014/main" val="85209771"/>
                  </a:ext>
                </a:extLst>
              </a:tr>
              <a:tr h="5596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Var_1</a:t>
                      </a:r>
                      <a:endParaRPr lang="en-US" b="0" dirty="0"/>
                    </a:p>
                  </a:txBody>
                  <a:tcPr anchor="ctr"/>
                </a:tc>
                <a:tc>
                  <a:txBody>
                    <a:bodyPr/>
                    <a:lstStyle/>
                    <a:p>
                      <a:pPr lvl="1"/>
                      <a:r>
                        <a:rPr lang="en-US" dirty="0"/>
                        <a:t>Anonymized category for the customer.</a:t>
                      </a:r>
                    </a:p>
                  </a:txBody>
                  <a:tcPr anchor="ctr"/>
                </a:tc>
                <a:tc>
                  <a:txBody>
                    <a:bodyPr/>
                    <a:lstStyle/>
                    <a:p>
                      <a:pPr algn="ctr"/>
                      <a:r>
                        <a:rPr lang="en-US" dirty="0"/>
                        <a:t> Cat_1, Cat_2, Cat_3, Cat_4, Cat_5, Cat_6, Cat_7</a:t>
                      </a:r>
                      <a:endParaRPr lang="en-US" b="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N/A</a:t>
                      </a:r>
                      <a:endParaRPr lang="en-US" b="0" dirty="0"/>
                    </a:p>
                  </a:txBody>
                  <a:tcPr anchor="ctr"/>
                </a:tc>
                <a:extLst>
                  <a:ext uri="{0D108BD9-81ED-4DB2-BD59-A6C34878D82A}">
                    <a16:rowId xmlns:a16="http://schemas.microsoft.com/office/drawing/2014/main" val="3591840781"/>
                  </a:ext>
                </a:extLst>
              </a:tr>
              <a:tr h="1108282">
                <a:tc>
                  <a:txBody>
                    <a:bodyPr/>
                    <a:lstStyle/>
                    <a:p>
                      <a:pPr algn="ctr"/>
                      <a:r>
                        <a:rPr lang="en-US" dirty="0"/>
                        <a:t>Segmentation </a:t>
                      </a:r>
                      <a:endParaRPr lang="en-US" b="0" dirty="0"/>
                    </a:p>
                  </a:txBody>
                  <a:tcPr anchor="ctr"/>
                </a:tc>
                <a:tc>
                  <a:txBody>
                    <a:bodyPr/>
                    <a:lstStyle/>
                    <a:p>
                      <a:pPr algn="ctr"/>
                      <a:r>
                        <a:rPr lang="en-US" dirty="0"/>
                        <a:t>The segment to which the customer belongs.</a:t>
                      </a:r>
                      <a:endParaRPr lang="en-US" b="0" dirty="0"/>
                    </a:p>
                  </a:txBody>
                  <a:tcPr anchor="ctr"/>
                </a:tc>
                <a:tc>
                  <a:txBody>
                    <a:bodyPr/>
                    <a:lstStyle/>
                    <a:p>
                      <a:pPr algn="ctr"/>
                      <a:r>
                        <a:rPr lang="en-US" b="0" dirty="0"/>
                        <a:t>A,B,C,D</a:t>
                      </a:r>
                    </a:p>
                  </a:txBody>
                  <a:tcPr anchor="ctr"/>
                </a:tc>
                <a:tc>
                  <a:txBody>
                    <a:bodyPr/>
                    <a:lstStyle/>
                    <a:p>
                      <a:r>
                        <a:rPr lang="en-US" dirty="0"/>
                        <a:t>N/A</a:t>
                      </a:r>
                    </a:p>
                  </a:txBody>
                  <a:tcPr anchor="ctr"/>
                </a:tc>
                <a:extLst>
                  <a:ext uri="{0D108BD9-81ED-4DB2-BD59-A6C34878D82A}">
                    <a16:rowId xmlns:a16="http://schemas.microsoft.com/office/drawing/2014/main" val="335389741"/>
                  </a:ext>
                </a:extLst>
              </a:tr>
            </a:tbl>
          </a:graphicData>
        </a:graphic>
      </p:graphicFrame>
    </p:spTree>
    <p:extLst>
      <p:ext uri="{BB962C8B-B14F-4D97-AF65-F5344CB8AC3E}">
        <p14:creationId xmlns:p14="http://schemas.microsoft.com/office/powerpoint/2010/main" val="959407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4845B8-5DD3-62D2-98F0-91A78567B5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8996FC-7F35-DF18-DB6C-9179429C788B}"/>
              </a:ext>
            </a:extLst>
          </p:cNvPr>
          <p:cNvSpPr>
            <a:spLocks noGrp="1"/>
          </p:cNvSpPr>
          <p:nvPr>
            <p:ph type="title"/>
          </p:nvPr>
        </p:nvSpPr>
        <p:spPr>
          <a:xfrm>
            <a:off x="575310" y="278129"/>
            <a:ext cx="5063490" cy="2354026"/>
          </a:xfrm>
        </p:spPr>
        <p:txBody>
          <a:bodyPr anchor="b">
            <a:normAutofit/>
          </a:bodyPr>
          <a:lstStyle/>
          <a:p>
            <a:r>
              <a:rPr lang="en-US" dirty="0"/>
              <a:t>Data Collection and Preparation</a:t>
            </a:r>
          </a:p>
        </p:txBody>
      </p:sp>
      <p:sp>
        <p:nvSpPr>
          <p:cNvPr id="11" name="Content Placeholder 2">
            <a:extLst>
              <a:ext uri="{FF2B5EF4-FFF2-40B4-BE49-F238E27FC236}">
                <a16:creationId xmlns:a16="http://schemas.microsoft.com/office/drawing/2014/main" id="{2557B1F3-28B4-B0C4-737D-5774B4C61342}"/>
              </a:ext>
            </a:extLst>
          </p:cNvPr>
          <p:cNvSpPr>
            <a:spLocks noGrp="1"/>
          </p:cNvSpPr>
          <p:nvPr>
            <p:ph sz="quarter" idx="16"/>
          </p:nvPr>
        </p:nvSpPr>
        <p:spPr>
          <a:xfrm>
            <a:off x="594360" y="3279579"/>
            <a:ext cx="5044440" cy="2994415"/>
          </a:xfrm>
        </p:spPr>
        <p:txBody>
          <a:bodyPr>
            <a:normAutofit/>
          </a:bodyPr>
          <a:lstStyle/>
          <a:p>
            <a:r>
              <a:rPr lang="en-US" sz="1600"/>
              <a:t>The "Customer Segmentation" dataset from Kaggle is designed to assist in classifying customers into distinct segments based on various attributes.</a:t>
            </a:r>
          </a:p>
          <a:p>
            <a:endParaRPr lang="en-US" sz="1600"/>
          </a:p>
          <a:p>
            <a:r>
              <a:rPr lang="en-US" sz="1600"/>
              <a:t>Two data sets were provided:</a:t>
            </a:r>
          </a:p>
          <a:p>
            <a:pPr marL="457200" indent="-457200">
              <a:buFont typeface="+mj-lt"/>
              <a:buAutoNum type="arabicPeriod"/>
            </a:pPr>
            <a:r>
              <a:rPr lang="en-US" sz="1600" b="0" i="0">
                <a:effectLst/>
              </a:rPr>
              <a:t>Train data with Features and "Segmentation“</a:t>
            </a:r>
          </a:p>
          <a:p>
            <a:pPr marL="457200" indent="-457200">
              <a:buFont typeface="+mj-lt"/>
              <a:buAutoNum type="arabicPeriod"/>
            </a:pPr>
            <a:r>
              <a:rPr lang="en-US" sz="1600" b="0" i="0">
                <a:effectLst/>
              </a:rPr>
              <a:t>Test data with Features and without "Segmentation"</a:t>
            </a:r>
            <a:endParaRPr lang="en-US" sz="1600"/>
          </a:p>
        </p:txBody>
      </p:sp>
      <p:pic>
        <p:nvPicPr>
          <p:cNvPr id="12" name="Picture 11" descr="A person and person looking at a magnifying glass&#10;&#10;Description automatically generated">
            <a:extLst>
              <a:ext uri="{FF2B5EF4-FFF2-40B4-BE49-F238E27FC236}">
                <a16:creationId xmlns:a16="http://schemas.microsoft.com/office/drawing/2014/main" id="{877FCCBA-B5CD-03DC-FBCF-A0F9D3E929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95848"/>
            <a:ext cx="6118225" cy="4466304"/>
          </a:xfrm>
          <a:prstGeom prst="rect">
            <a:avLst/>
          </a:prstGeom>
          <a:noFill/>
        </p:spPr>
      </p:pic>
    </p:spTree>
    <p:extLst>
      <p:ext uri="{BB962C8B-B14F-4D97-AF65-F5344CB8AC3E}">
        <p14:creationId xmlns:p14="http://schemas.microsoft.com/office/powerpoint/2010/main" val="2124694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5037513" y="411479"/>
            <a:ext cx="6758791" cy="3291840"/>
          </a:xfrm>
        </p:spPr>
        <p:txBody>
          <a:bodyPr/>
          <a:lstStyle/>
          <a:p>
            <a:r>
              <a:rPr lang="en-US" dirty="0"/>
              <a:t>Data Collection and Preparation(1)</a:t>
            </a:r>
          </a:p>
        </p:txBody>
      </p:sp>
      <p:sp>
        <p:nvSpPr>
          <p:cNvPr id="8" name="Text Placeholder 7">
            <a:extLst>
              <a:ext uri="{FF2B5EF4-FFF2-40B4-BE49-F238E27FC236}">
                <a16:creationId xmlns:a16="http://schemas.microsoft.com/office/drawing/2014/main" id="{1CF367F2-9A22-1674-DCC4-4ECD4E7C406F}"/>
              </a:ext>
            </a:extLst>
          </p:cNvPr>
          <p:cNvSpPr>
            <a:spLocks noGrp="1"/>
          </p:cNvSpPr>
          <p:nvPr>
            <p:ph type="body" sz="quarter" idx="11"/>
          </p:nvPr>
        </p:nvSpPr>
        <p:spPr/>
        <p:txBody>
          <a:bodyPr/>
          <a:lstStyle/>
          <a:p>
            <a:pPr marL="0" indent="0">
              <a:buNone/>
            </a:pPr>
            <a:r>
              <a:rPr lang="en-US" dirty="0"/>
              <a:t>Data collected from Kaggle: </a:t>
            </a:r>
            <a:r>
              <a:rPr lang="en-US" dirty="0">
                <a:hlinkClick r:id="rId3"/>
              </a:rPr>
              <a:t>Customer Segmentation</a:t>
            </a:r>
            <a:endParaRPr lang="en-US" dirty="0"/>
          </a:p>
        </p:txBody>
      </p:sp>
    </p:spTree>
    <p:extLst>
      <p:ext uri="{BB962C8B-B14F-4D97-AF65-F5344CB8AC3E}">
        <p14:creationId xmlns:p14="http://schemas.microsoft.com/office/powerpoint/2010/main" val="2039059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CF776-A7EA-ACEA-42AD-8B4C567F8ECF}"/>
              </a:ext>
            </a:extLst>
          </p:cNvPr>
          <p:cNvSpPr>
            <a:spLocks noGrp="1"/>
          </p:cNvSpPr>
          <p:nvPr>
            <p:ph type="title"/>
          </p:nvPr>
        </p:nvSpPr>
        <p:spPr/>
        <p:txBody>
          <a:bodyPr/>
          <a:lstStyle/>
          <a:p>
            <a:r>
              <a:rPr lang="en-US" dirty="0"/>
              <a:t>Exploring training and testing data</a:t>
            </a:r>
          </a:p>
        </p:txBody>
      </p:sp>
      <p:pic>
        <p:nvPicPr>
          <p:cNvPr id="6" name="Content Placeholder 5">
            <a:extLst>
              <a:ext uri="{FF2B5EF4-FFF2-40B4-BE49-F238E27FC236}">
                <a16:creationId xmlns:a16="http://schemas.microsoft.com/office/drawing/2014/main" id="{656E4E18-FA0D-A245-B8D6-43E7C41000ED}"/>
              </a:ext>
            </a:extLst>
          </p:cNvPr>
          <p:cNvPicPr>
            <a:picLocks noGrp="1" noChangeAspect="1"/>
          </p:cNvPicPr>
          <p:nvPr>
            <p:ph sz="quarter" idx="15"/>
          </p:nvPr>
        </p:nvPicPr>
        <p:blipFill>
          <a:blip r:embed="rId2"/>
          <a:stretch>
            <a:fillRect/>
          </a:stretch>
        </p:blipFill>
        <p:spPr>
          <a:xfrm>
            <a:off x="202217" y="2990048"/>
            <a:ext cx="4350328" cy="3867951"/>
          </a:xfrm>
        </p:spPr>
      </p:pic>
      <p:pic>
        <p:nvPicPr>
          <p:cNvPr id="8" name="Content Placeholder 7">
            <a:extLst>
              <a:ext uri="{FF2B5EF4-FFF2-40B4-BE49-F238E27FC236}">
                <a16:creationId xmlns:a16="http://schemas.microsoft.com/office/drawing/2014/main" id="{640649B0-BF98-33D6-7BA5-A39C155C565F}"/>
              </a:ext>
            </a:extLst>
          </p:cNvPr>
          <p:cNvPicPr>
            <a:picLocks noGrp="1" noChangeAspect="1"/>
          </p:cNvPicPr>
          <p:nvPr>
            <p:ph sz="quarter" idx="16"/>
          </p:nvPr>
        </p:nvPicPr>
        <p:blipFill>
          <a:blip r:embed="rId3"/>
          <a:stretch>
            <a:fillRect/>
          </a:stretch>
        </p:blipFill>
        <p:spPr>
          <a:xfrm>
            <a:off x="6096000" y="2985414"/>
            <a:ext cx="4691974" cy="3872585"/>
          </a:xfrm>
        </p:spPr>
      </p:pic>
      <p:sp>
        <p:nvSpPr>
          <p:cNvPr id="9" name="TextBox 8">
            <a:extLst>
              <a:ext uri="{FF2B5EF4-FFF2-40B4-BE49-F238E27FC236}">
                <a16:creationId xmlns:a16="http://schemas.microsoft.com/office/drawing/2014/main" id="{7A164D3E-69E1-6DBF-7B8D-A12FD6715B34}"/>
              </a:ext>
            </a:extLst>
          </p:cNvPr>
          <p:cNvSpPr txBox="1"/>
          <p:nvPr/>
        </p:nvSpPr>
        <p:spPr>
          <a:xfrm>
            <a:off x="379379" y="2500009"/>
            <a:ext cx="3608961" cy="369332"/>
          </a:xfrm>
          <a:prstGeom prst="rect">
            <a:avLst/>
          </a:prstGeom>
          <a:noFill/>
        </p:spPr>
        <p:txBody>
          <a:bodyPr wrap="square" rtlCol="0">
            <a:spAutoFit/>
          </a:bodyPr>
          <a:lstStyle/>
          <a:p>
            <a:pPr algn="ctr"/>
            <a:r>
              <a:rPr lang="en-US" b="1" dirty="0">
                <a:solidFill>
                  <a:srgbClr val="00B0F0"/>
                </a:solidFill>
              </a:rPr>
              <a:t>Training Data</a:t>
            </a:r>
          </a:p>
        </p:txBody>
      </p:sp>
      <p:sp>
        <p:nvSpPr>
          <p:cNvPr id="10" name="TextBox 9">
            <a:extLst>
              <a:ext uri="{FF2B5EF4-FFF2-40B4-BE49-F238E27FC236}">
                <a16:creationId xmlns:a16="http://schemas.microsoft.com/office/drawing/2014/main" id="{8EDFADAE-168C-6FCB-D52D-3CE9DADA10A2}"/>
              </a:ext>
            </a:extLst>
          </p:cNvPr>
          <p:cNvSpPr txBox="1"/>
          <p:nvPr/>
        </p:nvSpPr>
        <p:spPr>
          <a:xfrm>
            <a:off x="5823625" y="2500009"/>
            <a:ext cx="3608961" cy="369332"/>
          </a:xfrm>
          <a:prstGeom prst="rect">
            <a:avLst/>
          </a:prstGeom>
          <a:noFill/>
        </p:spPr>
        <p:txBody>
          <a:bodyPr wrap="square" rtlCol="0">
            <a:spAutoFit/>
          </a:bodyPr>
          <a:lstStyle/>
          <a:p>
            <a:pPr algn="ctr"/>
            <a:r>
              <a:rPr lang="en-US" b="1" dirty="0">
                <a:solidFill>
                  <a:srgbClr val="00B0F0"/>
                </a:solidFill>
              </a:rPr>
              <a:t>Testing Data</a:t>
            </a:r>
          </a:p>
        </p:txBody>
      </p:sp>
    </p:spTree>
    <p:extLst>
      <p:ext uri="{BB962C8B-B14F-4D97-AF65-F5344CB8AC3E}">
        <p14:creationId xmlns:p14="http://schemas.microsoft.com/office/powerpoint/2010/main" val="2335568596"/>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21FFAC0-05A2-416A-B06C-C248395482C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{8079B1E4-3B60-47E2-804E-41A457503F32}tf78853419_win32</Template>
  <TotalTime>399</TotalTime>
  <Words>1605</Words>
  <Application>Microsoft Office PowerPoint</Application>
  <PresentationFormat>Widescreen</PresentationFormat>
  <Paragraphs>253</Paragraphs>
  <Slides>52</Slides>
  <Notes>33</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Custom</vt:lpstr>
      <vt:lpstr>Customer Segmentation</vt:lpstr>
      <vt:lpstr>Agenda</vt:lpstr>
      <vt:lpstr>Introduction</vt:lpstr>
      <vt:lpstr>Data Set</vt:lpstr>
      <vt:lpstr>Data Set Description(1) </vt:lpstr>
      <vt:lpstr>Data Set Description(contd) </vt:lpstr>
      <vt:lpstr>Data Collection and Preparation</vt:lpstr>
      <vt:lpstr>Data Collection and Preparation(1)</vt:lpstr>
      <vt:lpstr>Exploring training and testing data</vt:lpstr>
      <vt:lpstr>PowerPoint Presentation</vt:lpstr>
      <vt:lpstr>Exploratory Data Analysis (EDA)</vt:lpstr>
      <vt:lpstr>Target Distribution</vt:lpstr>
      <vt:lpstr>1) Numerical Features</vt:lpstr>
      <vt:lpstr>Age Distribution </vt:lpstr>
      <vt:lpstr>Age Distribution by Var_1 </vt:lpstr>
      <vt:lpstr>Work_Experience and Var_1</vt:lpstr>
      <vt:lpstr>Segmentation and Var_1 with family size</vt:lpstr>
      <vt:lpstr>Numerical statistics </vt:lpstr>
      <vt:lpstr>2) Categorical Features</vt:lpstr>
      <vt:lpstr>Gender</vt:lpstr>
      <vt:lpstr>Ever_Married</vt:lpstr>
      <vt:lpstr>Graduated</vt:lpstr>
      <vt:lpstr>Profession</vt:lpstr>
      <vt:lpstr>Spending Score</vt:lpstr>
      <vt:lpstr>Var_1</vt:lpstr>
      <vt:lpstr>Categorical statistics </vt:lpstr>
      <vt:lpstr>Summary</vt:lpstr>
      <vt:lpstr>Data Collection and Preparation(2)</vt:lpstr>
      <vt:lpstr>Data Leakage Problem</vt:lpstr>
      <vt:lpstr>Data Leakage Problem</vt:lpstr>
      <vt:lpstr>Handling Missing Values</vt:lpstr>
      <vt:lpstr>Encoding Categorical Values</vt:lpstr>
      <vt:lpstr>Data Leakage Solving</vt:lpstr>
      <vt:lpstr>Model Selection and Building</vt:lpstr>
      <vt:lpstr>Logistic Regression</vt:lpstr>
      <vt:lpstr>Decision Tree</vt:lpstr>
      <vt:lpstr>Random Forest</vt:lpstr>
      <vt:lpstr>XGBoost</vt:lpstr>
      <vt:lpstr>Gradient Boosting</vt:lpstr>
      <vt:lpstr>Hyperparameter Tuning</vt:lpstr>
      <vt:lpstr>Logistic Regression</vt:lpstr>
      <vt:lpstr>Logistic Regression</vt:lpstr>
      <vt:lpstr>Decision Tree</vt:lpstr>
      <vt:lpstr>Decision Tree</vt:lpstr>
      <vt:lpstr>Random Forest</vt:lpstr>
      <vt:lpstr>Random Forest</vt:lpstr>
      <vt:lpstr>XGBoost</vt:lpstr>
      <vt:lpstr>XGBoost</vt:lpstr>
      <vt:lpstr>Gradient Boosting</vt:lpstr>
      <vt:lpstr>Gradient Boosting</vt:lpstr>
      <vt:lpstr>Prediction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Batool Altarawneh</dc:creator>
  <cp:lastModifiedBy>Batool Altarawneh</cp:lastModifiedBy>
  <cp:revision>169</cp:revision>
  <dcterms:created xsi:type="dcterms:W3CDTF">2024-12-08T18:39:56Z</dcterms:created>
  <dcterms:modified xsi:type="dcterms:W3CDTF">2024-12-12T04:20:21Z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