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69" d="100"/>
          <a:sy n="6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/>
            <a:t>Implementarea unui algoritm de c</a:t>
          </a:r>
          <a:r>
            <a:rPr lang="ro-RO"/>
            <a:t>ăutare a unei mingi și de șutare în aceasta</a:t>
          </a:r>
          <a:endParaRPr lang="en-US"/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/>
            <a:t>Posibilitatea de control manual prin intermediul unei aplicații mobile</a:t>
          </a:r>
          <a:endParaRPr lang="en-US"/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61DB19-7F2B-4BB7-A483-7EE2561E3A5E}">
      <dgm:prSet/>
      <dgm:spPr/>
      <dgm:t>
        <a:bodyPr/>
        <a:lstStyle/>
        <a:p>
          <a:r>
            <a:rPr lang="en-US"/>
            <a:t>C</a:t>
          </a:r>
          <a:r>
            <a:rPr lang="ro-RO"/>
            <a:t>ăutare automată a obiectului dorit</a:t>
          </a:r>
          <a:endParaRPr lang="en-US"/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/>
      <dgm:spPr/>
      <dgm:t>
        <a:bodyPr/>
        <a:lstStyle/>
        <a:p>
          <a:r>
            <a:rPr lang="ro-RO"/>
            <a:t>Deplasarea în orice direcție</a:t>
          </a:r>
          <a:endParaRPr lang="en-US"/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/>
      <dgm:spPr/>
      <dgm:t>
        <a:bodyPr/>
        <a:lstStyle/>
        <a:p>
          <a:r>
            <a:rPr lang="ro-RO"/>
            <a:t>Lovirea obiectului cu ambele picioare</a:t>
          </a:r>
          <a:endParaRPr lang="en-US"/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/>
      <dgm:spPr/>
      <dgm:t>
        <a:bodyPr/>
        <a:lstStyle/>
        <a:p>
          <a:r>
            <a:rPr lang="ro-RO"/>
            <a:t>Comandă manuală cu ajutorul unei interfețe</a:t>
          </a:r>
          <a:endParaRPr lang="en-US"/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/>
      <dgm:spPr/>
      <dgm:t>
        <a:bodyPr/>
        <a:lstStyle/>
        <a:p>
          <a:r>
            <a:rPr lang="ro-RO"/>
            <a:t>Toate funcțiile executate de căutarea automată</a:t>
          </a:r>
          <a:endParaRPr lang="en-US"/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0" destOrd="0" parTransId="{F6860D8F-5E8F-46C0-97E1-4F3A0B719414}" sibTransId="{4A04AF99-D125-434D-921C-827CFE659E24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427591D7-DCBF-4E95-95B4-B2063A7253C1}" srcId="{4C61DB19-7F2B-4BB7-A483-7EE2561E3A5E}" destId="{0C6D18F3-8E81-4F8F-8BE9-1FCE249D6040}" srcOrd="1" destOrd="0" parTransId="{C303F662-3510-4816-9FB8-B9E48AE0BACE}" sibTransId="{F7E29758-A36A-4CC9-932A-0B4F41F967B2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49D147FA-2D00-4539-867C-9D51E381528D}" type="presOf" srcId="{4DA713F6-2A60-4389-942B-6F118F4FB8DA}" destId="{39E88E37-7A59-475C-B0C9-ED2E6E7CD4B3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1" presId="urn:microsoft.com/office/officeart/2005/8/layout/hList1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813C60-FB87-4E4E-84CB-2D283EB1348A}">
      <dgm:prSet/>
      <dgm:spPr/>
      <dgm:t>
        <a:bodyPr/>
        <a:lstStyle/>
        <a:p>
          <a:r>
            <a:rPr lang="ro-RO" dirty="0"/>
            <a:t>K</a:t>
          </a:r>
          <a:r>
            <a:rPr lang="en-US" dirty="0"/>
            <a:t>it BRAT biped robot</a:t>
          </a: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r>
            <a:rPr lang="en-US" dirty="0"/>
            <a:t>6 grade de libertate</a:t>
          </a: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/>
      <dgm:spPr/>
      <dgm:t>
        <a:bodyPr/>
        <a:lstStyle/>
        <a:p>
          <a:r>
            <a:rPr lang="ro-RO"/>
            <a:t>Placă Arduino Uno</a:t>
          </a:r>
          <a:endParaRPr lang="en-US"/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/>
      <dgm:spPr/>
      <dgm:t>
        <a:bodyPr/>
        <a:lstStyle/>
        <a:p>
          <a:r>
            <a:rPr lang="ro-RO"/>
            <a:t>Placă ESP-32 Thing</a:t>
          </a:r>
          <a:endParaRPr lang="en-US"/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1F94EFD1-0BAF-4F5D-864D-D82A6C59DBC2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D33222-C5D4-4E35-993E-B31A1CC17E41}" type="pres">
      <dgm:prSet presAssocID="{45813C60-FB87-4E4E-84CB-2D283EB134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B04B1-45C7-47D9-90D0-918FC02209FE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BEC3F-8F16-4104-A5A3-A49D25656FB3}" type="pres">
      <dgm:prSet presAssocID="{F2E98D93-1A6A-46F3-B5B6-FC34FAB8B0E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661B3-4D43-47B3-9818-079C79B31ADE}" type="pres">
      <dgm:prSet presAssocID="{75167B2D-CD41-4F0D-BFD5-6A2CA1C0F114}" presName="spacer" presStyleCnt="0"/>
      <dgm:spPr/>
    </dgm:pt>
    <dgm:pt modelId="{AA9D6CE5-E8A0-4B90-AD95-C893AA37B62A}" type="pres">
      <dgm:prSet presAssocID="{2C90FD26-A73D-4B85-8294-2F702AA88A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A9DAF0-4FCB-4BBF-BA0D-B53831ACAEBA}" type="presOf" srcId="{F2E98D93-1A6A-46F3-B5B6-FC34FAB8B0E1}" destId="{F69BEC3F-8F16-4104-A5A3-A49D25656FB3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80D8F629-B08A-4EAF-84A6-C5916903862F}" type="presOf" srcId="{585E25B9-0D17-4414-8AD5-35FB476F3476}" destId="{1F94EFD1-0BAF-4F5D-864D-D82A6C59DBC2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F9E5A314-DAD1-4904-BBE7-A34F539B53D4}" type="presOf" srcId="{C290EF0F-F348-4F79-AF0B-5F03731D8D39}" destId="{E30B04B1-45C7-47D9-90D0-918FC02209FE}" srcOrd="0" destOrd="0" presId="urn:microsoft.com/office/officeart/2005/8/layout/vList2"/>
    <dgm:cxn modelId="{F6564AA8-176B-421A-B219-A8A1F4D75353}" type="presOf" srcId="{45813C60-FB87-4E4E-84CB-2D283EB1348A}" destId="{DED33222-C5D4-4E35-993E-B31A1CC17E41}" srcOrd="0" destOrd="0" presId="urn:microsoft.com/office/officeart/2005/8/layout/vList2"/>
    <dgm:cxn modelId="{E0450073-4D62-48E2-AEC3-EAE4573A25FD}" type="presOf" srcId="{2C90FD26-A73D-4B85-8294-2F702AA88AC2}" destId="{AA9D6CE5-E8A0-4B90-AD95-C893AA37B62A}" srcOrd="0" destOrd="0" presId="urn:microsoft.com/office/officeart/2005/8/layout/vList2"/>
    <dgm:cxn modelId="{A3207D1C-A3FC-43A2-99E8-F7C9893175AF}" type="presParOf" srcId="{1F94EFD1-0BAF-4F5D-864D-D82A6C59DBC2}" destId="{DED33222-C5D4-4E35-993E-B31A1CC17E41}" srcOrd="0" destOrd="0" presId="urn:microsoft.com/office/officeart/2005/8/layout/vList2"/>
    <dgm:cxn modelId="{A9A33BEA-4448-499E-B524-C57DD05B5BB9}" type="presParOf" srcId="{1F94EFD1-0BAF-4F5D-864D-D82A6C59DBC2}" destId="{E30B04B1-45C7-47D9-90D0-918FC02209FE}" srcOrd="1" destOrd="0" presId="urn:microsoft.com/office/officeart/2005/8/layout/vList2"/>
    <dgm:cxn modelId="{4801B8AD-FB44-46BD-B1ED-577EEE7C89A3}" type="presParOf" srcId="{1F94EFD1-0BAF-4F5D-864D-D82A6C59DBC2}" destId="{F69BEC3F-8F16-4104-A5A3-A49D25656FB3}" srcOrd="2" destOrd="0" presId="urn:microsoft.com/office/officeart/2005/8/layout/vList2"/>
    <dgm:cxn modelId="{14766020-2F4C-4955-992F-15106511413D}" type="presParOf" srcId="{1F94EFD1-0BAF-4F5D-864D-D82A6C59DBC2}" destId="{470661B3-4D43-47B3-9818-079C79B31ADE}" srcOrd="3" destOrd="0" presId="urn:microsoft.com/office/officeart/2005/8/layout/vList2"/>
    <dgm:cxn modelId="{D439A835-9910-4A52-BA1A-DF26CA9EF446}" type="presParOf" srcId="{1F94EFD1-0BAF-4F5D-864D-D82A6C59DBC2}" destId="{AA9D6CE5-E8A0-4B90-AD95-C893AA37B6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8EEEB2-5B5A-41D0-A1E3-D54678AE6FF3}">
      <dgm:prSet/>
      <dgm:spPr/>
      <dgm:t>
        <a:bodyPr/>
        <a:lstStyle/>
        <a:p>
          <a:r>
            <a:rPr lang="ro-RO"/>
            <a:t>Sursă tensiune electrică</a:t>
          </a:r>
          <a:endParaRPr lang="en-US"/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/>
      <dgm:spPr/>
      <dgm:t>
        <a:bodyPr/>
        <a:lstStyle/>
        <a:p>
          <a:r>
            <a:rPr lang="ro-RO"/>
            <a:t>Cameră Pixy CMUcam5</a:t>
          </a:r>
          <a:endParaRPr lang="en-US"/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/>
      <dgm:spPr/>
      <dgm:t>
        <a:bodyPr/>
        <a:lstStyle/>
        <a:p>
          <a:r>
            <a:rPr lang="ro-RO"/>
            <a:t>PC</a:t>
          </a:r>
          <a:endParaRPr lang="en-US"/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/>
            <a:t>Arduino IDE – C++</a:t>
          </a:r>
          <a:endParaRPr lang="en-US"/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/>
            <a:t>Android Studio – Java</a:t>
          </a:r>
          <a:endParaRPr lang="en-US"/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/>
            <a:t>GitHub</a:t>
          </a:r>
          <a:endParaRPr lang="en-US"/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/>
            <a:t>LynxTerm</a:t>
          </a:r>
          <a:endParaRPr lang="en-US"/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059CB-7127-400C-B417-4CDF18013AEF}">
      <dgm:prSet/>
      <dgm:spPr/>
      <dgm:t>
        <a:bodyPr/>
        <a:lstStyle/>
        <a:p>
          <a:r>
            <a:rPr lang="ro-RO" dirty="0"/>
            <a:t>Folosit ca server web</a:t>
          </a:r>
          <a:endParaRPr lang="en-US" dirty="0"/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F38B84B0-2108-4FDC-BE0C-C41DBF51DF58}">
      <dgm:prSet/>
      <dgm:spPr/>
      <dgm:t>
        <a:bodyPr/>
        <a:lstStyle/>
        <a:p>
          <a:r>
            <a:rPr lang="ro-RO"/>
            <a:t>Recepționează cererile HTTP de la aplicația Android</a:t>
          </a:r>
          <a:endParaRPr lang="en-US"/>
        </a:p>
      </dgm:t>
    </dgm:pt>
    <dgm:pt modelId="{A0C16DC9-1104-4B89-B152-43E5D0B596DE}" type="parTrans" cxnId="{00FBBE30-1C44-493B-A362-14AEA466334D}">
      <dgm:prSet/>
      <dgm:spPr/>
      <dgm:t>
        <a:bodyPr/>
        <a:lstStyle/>
        <a:p>
          <a:endParaRPr lang="en-US"/>
        </a:p>
      </dgm:t>
    </dgm:pt>
    <dgm:pt modelId="{CB8F555F-E9C1-4332-9291-6EC4CAD83469}" type="sibTrans" cxnId="{00FBBE30-1C44-493B-A362-14AEA466334D}">
      <dgm:prSet/>
      <dgm:spPr/>
      <dgm:t>
        <a:bodyPr/>
        <a:lstStyle/>
        <a:p>
          <a:endParaRPr lang="en-US"/>
        </a:p>
      </dgm:t>
    </dgm:pt>
    <dgm:pt modelId="{44F7F31D-388B-4B4F-86F2-D3A5663432FD}">
      <dgm:prSet/>
      <dgm:spPr/>
      <dgm:t>
        <a:bodyPr/>
        <a:lstStyle/>
        <a:p>
          <a:r>
            <a:rPr lang="ro-RO"/>
            <a:t>Le analizează</a:t>
          </a:r>
          <a:r>
            <a:rPr lang="en-US"/>
            <a:t> parametrii</a:t>
          </a:r>
        </a:p>
      </dgm:t>
    </dgm:pt>
    <dgm:pt modelId="{39CA606D-01EE-46FD-8068-2E34DFFD98D2}" type="parTrans" cxnId="{3A9F6B1A-C962-4C16-BA60-D3751E424052}">
      <dgm:prSet/>
      <dgm:spPr/>
      <dgm:t>
        <a:bodyPr/>
        <a:lstStyle/>
        <a:p>
          <a:endParaRPr lang="en-US"/>
        </a:p>
      </dgm:t>
    </dgm:pt>
    <dgm:pt modelId="{3130AEFA-C955-4F64-B5C2-670DA7CB7DBC}" type="sibTrans" cxnId="{3A9F6B1A-C962-4C16-BA60-D3751E424052}">
      <dgm:prSet/>
      <dgm:spPr/>
      <dgm:t>
        <a:bodyPr/>
        <a:lstStyle/>
        <a:p>
          <a:endParaRPr lang="en-US"/>
        </a:p>
      </dgm:t>
    </dgm:pt>
    <dgm:pt modelId="{079FBC6E-EDF4-4FBC-B959-364CED75F73E}">
      <dgm:prSet/>
      <dgm:spPr/>
      <dgm:t>
        <a:bodyPr/>
        <a:lstStyle/>
        <a:p>
          <a:r>
            <a:rPr lang="ro-RO"/>
            <a:t>Transmite comanda la Arduino</a:t>
          </a:r>
          <a:endParaRPr lang="en-US"/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8EE2E4-BA55-42D8-B46F-696209B3BF32}" type="pres">
      <dgm:prSet presAssocID="{FD9059CB-7127-400C-B417-4CDF18013A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7B0D8-2F11-491F-8F39-750F62606B27}" type="pres">
      <dgm:prSet presAssocID="{079FBC6E-EDF4-4FBC-B959-364CED75F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00FBBE30-1C44-493B-A362-14AEA466334D}" srcId="{FD9059CB-7127-400C-B417-4CDF18013AEF}" destId="{F38B84B0-2108-4FDC-BE0C-C41DBF51DF58}" srcOrd="0" destOrd="0" parTransId="{A0C16DC9-1104-4B89-B152-43E5D0B596DE}" sibTransId="{CB8F555F-E9C1-4332-9291-6EC4CAD83469}"/>
    <dgm:cxn modelId="{862EBD92-B7FC-4C91-BE21-34C37F294B05}" type="presOf" srcId="{F38B84B0-2108-4FDC-BE0C-C41DBF51DF58}" destId="{DA8EE2E4-BA55-42D8-B46F-696209B3BF32}" srcOrd="0" destOrd="0" presId="urn:microsoft.com/office/officeart/2005/8/layout/vList2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3A9F6B1A-C962-4C16-BA60-D3751E424052}" srcId="{FD9059CB-7127-400C-B417-4CDF18013AEF}" destId="{44F7F31D-388B-4B4F-86F2-D3A5663432FD}" srcOrd="1" destOrd="0" parTransId="{39CA606D-01EE-46FD-8068-2E34DFFD98D2}" sibTransId="{3130AEFA-C955-4F64-B5C2-670DA7CB7DBC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9C5B51BF-46FA-472A-91B3-4CB830CF5F0D}" type="presOf" srcId="{44F7F31D-388B-4B4F-86F2-D3A5663432FD}" destId="{DA8EE2E4-BA55-42D8-B46F-696209B3BF32}" srcOrd="0" destOrd="1" presId="urn:microsoft.com/office/officeart/2005/8/layout/vList2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A98D439E-843E-4B8D-8638-4E9E2A6EB32E}" type="presParOf" srcId="{4B94FC1F-CA87-4737-AF8A-B66E59196FD7}" destId="{DA8EE2E4-BA55-42D8-B46F-696209B3BF32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/>
      <dgm:spPr/>
      <dgm:t>
        <a:bodyPr/>
        <a:lstStyle/>
        <a:p>
          <a:r>
            <a:rPr lang="ro-RO"/>
            <a:t>Montarea unei baterii</a:t>
          </a:r>
          <a:endParaRPr lang="en-US"/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/>
      <dgm:spPr/>
      <dgm:t>
        <a:bodyPr/>
        <a:lstStyle/>
        <a:p>
          <a:r>
            <a:rPr lang="ro-RO"/>
            <a:t>Noi funcționalități</a:t>
          </a:r>
          <a:endParaRPr lang="en-US"/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/>
      <dgm:spPr/>
      <dgm:t>
        <a:bodyPr/>
        <a:lstStyle/>
        <a:p>
          <a:r>
            <a:rPr lang="ro-RO"/>
            <a:t>Marcarea unui gol într-o poartă</a:t>
          </a:r>
          <a:endParaRPr lang="en-US"/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/>
      <dgm:spPr/>
      <dgm:t>
        <a:bodyPr/>
        <a:lstStyle/>
        <a:p>
          <a:r>
            <a:rPr lang="ro-RO"/>
            <a:t>Interacțiunea cu alți roboți</a:t>
          </a:r>
          <a:endParaRPr lang="en-US"/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/>
      <dgm:spPr/>
      <dgm:t>
        <a:bodyPr/>
        <a:lstStyle/>
        <a:p>
          <a:r>
            <a:rPr lang="ro-RO"/>
            <a:t>Estetizarea ansamblului</a:t>
          </a:r>
          <a:endParaRPr lang="en-US"/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372D-45D5-4299-A54B-DC2D29350961}">
      <dgm:prSet/>
      <dgm:spPr/>
      <dgm:t>
        <a:bodyPr/>
        <a:lstStyle/>
        <a:p>
          <a:r>
            <a:rPr lang="ro-RO"/>
            <a:t>Proiect interesant și antrenant </a:t>
          </a:r>
          <a:endParaRPr lang="en-US"/>
        </a:p>
      </dgm:t>
    </dgm:pt>
    <dgm:pt modelId="{74B68EE9-B342-4AEB-BE0D-B78492B5A29A}" type="parTrans" cxnId="{B773FA9E-79F6-481B-82FF-1363389100D3}">
      <dgm:prSet/>
      <dgm:spPr/>
      <dgm:t>
        <a:bodyPr/>
        <a:lstStyle/>
        <a:p>
          <a:endParaRPr lang="en-US"/>
        </a:p>
      </dgm:t>
    </dgm:pt>
    <dgm:pt modelId="{D3ABCA82-965A-47EA-A0B5-59F41C1870E9}" type="sibTrans" cxnId="{B773FA9E-79F6-481B-82FF-1363389100D3}">
      <dgm:prSet/>
      <dgm:spPr/>
      <dgm:t>
        <a:bodyPr/>
        <a:lstStyle/>
        <a:p>
          <a:endParaRPr lang="en-US"/>
        </a:p>
      </dgm:t>
    </dgm:pt>
    <dgm:pt modelId="{99D4F466-9F35-4353-A70C-2969F9EDF098}">
      <dgm:prSet/>
      <dgm:spPr/>
      <dgm:t>
        <a:bodyPr/>
        <a:lstStyle/>
        <a:p>
          <a:r>
            <a:rPr lang="ro-RO"/>
            <a:t>Dezvoltare profesională</a:t>
          </a:r>
          <a:endParaRPr lang="en-US"/>
        </a:p>
      </dgm:t>
    </dgm:pt>
    <dgm:pt modelId="{6C9163EB-906E-4852-A059-951709C5BDC0}" type="parTrans" cxnId="{A73652F6-E5F2-4F9E-874F-D0E506B07B38}">
      <dgm:prSet/>
      <dgm:spPr/>
      <dgm:t>
        <a:bodyPr/>
        <a:lstStyle/>
        <a:p>
          <a:endParaRPr lang="en-US"/>
        </a:p>
      </dgm:t>
    </dgm:pt>
    <dgm:pt modelId="{846BA127-E7EA-48AB-ACBB-6984FB73F51C}" type="sibTrans" cxnId="{A73652F6-E5F2-4F9E-874F-D0E506B07B38}">
      <dgm:prSet/>
      <dgm:spPr/>
      <dgm:t>
        <a:bodyPr/>
        <a:lstStyle/>
        <a:p>
          <a:endParaRPr lang="en-US"/>
        </a:p>
      </dgm:t>
    </dgm:pt>
    <dgm:pt modelId="{A7775C9F-A1F6-4D5A-8AAC-A9AD781B6B3E}">
      <dgm:prSet/>
      <dgm:spPr/>
      <dgm:t>
        <a:bodyPr/>
        <a:lstStyle/>
        <a:p>
          <a:r>
            <a:rPr lang="ro-RO"/>
            <a:t>Aplicarea cunoștințelor dobândite la facultate</a:t>
          </a:r>
          <a:endParaRPr lang="en-US"/>
        </a:p>
      </dgm:t>
    </dgm:pt>
    <dgm:pt modelId="{EB1D2788-0B18-48F4-80B1-9F62EF35A1EA}" type="parTrans" cxnId="{A8B90243-255E-4A5D-8589-74C2831A9437}">
      <dgm:prSet/>
      <dgm:spPr/>
      <dgm:t>
        <a:bodyPr/>
        <a:lstStyle/>
        <a:p>
          <a:endParaRPr lang="en-US"/>
        </a:p>
      </dgm:t>
    </dgm:pt>
    <dgm:pt modelId="{A70B26A6-1E86-453D-A90E-2450091C21D9}" type="sibTrans" cxnId="{A8B90243-255E-4A5D-8589-74C2831A9437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FC9707-CED0-4381-8A41-94AADA3386FF}" type="pres">
      <dgm:prSet presAssocID="{7ACC372D-45D5-4299-A54B-DC2D293509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80AB3-9683-4E0B-9879-B63773CDC830}" type="pres">
      <dgm:prSet presAssocID="{D3ABCA82-965A-47EA-A0B5-59F41C1870E9}" presName="spacer" presStyleCnt="0"/>
      <dgm:spPr/>
    </dgm:pt>
    <dgm:pt modelId="{90A0CD36-9528-4C15-B25C-385E8475933D}" type="pres">
      <dgm:prSet presAssocID="{99D4F466-9F35-4353-A70C-2969F9EDF0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1CF4F-5A15-4C81-8EB2-436E333F43BF}" type="pres">
      <dgm:prSet presAssocID="{846BA127-E7EA-48AB-ACBB-6984FB73F51C}" presName="spacer" presStyleCnt="0"/>
      <dgm:spPr/>
    </dgm:pt>
    <dgm:pt modelId="{2BEAF6A0-1FC4-47A7-BE63-D1E6186B22AF}" type="pres">
      <dgm:prSet presAssocID="{A7775C9F-A1F6-4D5A-8AAC-A9AD781B6B3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90243-255E-4A5D-8589-74C2831A9437}" srcId="{4BBD8192-511D-4B93-8444-2591E63168B8}" destId="{A7775C9F-A1F6-4D5A-8AAC-A9AD781B6B3E}" srcOrd="2" destOrd="0" parTransId="{EB1D2788-0B18-48F4-80B1-9F62EF35A1EA}" sibTransId="{A70B26A6-1E86-453D-A90E-2450091C21D9}"/>
    <dgm:cxn modelId="{E28305CA-0896-41C5-8FA9-8AFD81646B09}" type="presOf" srcId="{7ACC372D-45D5-4299-A54B-DC2D29350961}" destId="{30FC9707-CED0-4381-8A41-94AADA3386FF}" srcOrd="0" destOrd="0" presId="urn:microsoft.com/office/officeart/2005/8/layout/vList2"/>
    <dgm:cxn modelId="{9494A504-053D-410E-83FA-021B9E54ECB5}" type="presOf" srcId="{A7775C9F-A1F6-4D5A-8AAC-A9AD781B6B3E}" destId="{2BEAF6A0-1FC4-47A7-BE63-D1E6186B22AF}" srcOrd="0" destOrd="0" presId="urn:microsoft.com/office/officeart/2005/8/layout/vList2"/>
    <dgm:cxn modelId="{EB6261CD-CCFE-4BF7-ADD1-DAD3A10C8C4E}" type="presOf" srcId="{99D4F466-9F35-4353-A70C-2969F9EDF098}" destId="{90A0CD36-9528-4C15-B25C-385E8475933D}" srcOrd="0" destOrd="0" presId="urn:microsoft.com/office/officeart/2005/8/layout/vList2"/>
    <dgm:cxn modelId="{B773FA9E-79F6-481B-82FF-1363389100D3}" srcId="{4BBD8192-511D-4B93-8444-2591E63168B8}" destId="{7ACC372D-45D5-4299-A54B-DC2D29350961}" srcOrd="0" destOrd="0" parTransId="{74B68EE9-B342-4AEB-BE0D-B78492B5A29A}" sibTransId="{D3ABCA82-965A-47EA-A0B5-59F41C1870E9}"/>
    <dgm:cxn modelId="{A73652F6-E5F2-4F9E-874F-D0E506B07B38}" srcId="{4BBD8192-511D-4B93-8444-2591E63168B8}" destId="{99D4F466-9F35-4353-A70C-2969F9EDF098}" srcOrd="1" destOrd="0" parTransId="{6C9163EB-906E-4852-A059-951709C5BDC0}" sibTransId="{846BA127-E7EA-48AB-ACBB-6984FB73F51C}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243C18C0-347D-4EAB-8D56-ADCAD31F2961}" type="presParOf" srcId="{B8F87959-4039-4CE4-A8D5-A964862B3C20}" destId="{30FC9707-CED0-4381-8A41-94AADA3386FF}" srcOrd="0" destOrd="0" presId="urn:microsoft.com/office/officeart/2005/8/layout/vList2"/>
    <dgm:cxn modelId="{7762C85B-C6C2-453C-A139-AD999C9E74F5}" type="presParOf" srcId="{B8F87959-4039-4CE4-A8D5-A964862B3C20}" destId="{BB580AB3-9683-4E0B-9879-B63773CDC830}" srcOrd="1" destOrd="0" presId="urn:microsoft.com/office/officeart/2005/8/layout/vList2"/>
    <dgm:cxn modelId="{B4D0EE72-003F-4C8E-B560-77E3BAFDCD84}" type="presParOf" srcId="{B8F87959-4039-4CE4-A8D5-A964862B3C20}" destId="{90A0CD36-9528-4C15-B25C-385E8475933D}" srcOrd="2" destOrd="0" presId="urn:microsoft.com/office/officeart/2005/8/layout/vList2"/>
    <dgm:cxn modelId="{2972C11B-3065-4E1B-A535-C456C5E1D437}" type="presParOf" srcId="{B8F87959-4039-4CE4-A8D5-A964862B3C20}" destId="{0481CF4F-5A15-4C81-8EB2-436E333F43BF}" srcOrd="3" destOrd="0" presId="urn:microsoft.com/office/officeart/2005/8/layout/vList2"/>
    <dgm:cxn modelId="{0E5DB5F5-0DAE-4E9C-AE29-149078737BB1}" type="presParOf" srcId="{B8F87959-4039-4CE4-A8D5-A964862B3C20}" destId="{2BEAF6A0-1FC4-47A7-BE63-D1E6186B22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Implementarea unui algoritm de c</a:t>
          </a:r>
          <a:r>
            <a:rPr lang="ro-RO" sz="3200" kern="1200"/>
            <a:t>ăutare a unei mingi și de șutare în aceasta</a:t>
          </a:r>
          <a:endParaRPr lang="en-US" sz="3200" kern="1200"/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200" kern="1200"/>
            <a:t>Posibilitatea de control manual prin intermediul unei aplicații mobile</a:t>
          </a:r>
          <a:endParaRPr lang="en-US" sz="3200" kern="1200"/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6" y="121188"/>
          <a:ext cx="3525105" cy="13853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C</a:t>
          </a:r>
          <a:r>
            <a:rPr lang="ro-RO" sz="2900" kern="1200"/>
            <a:t>ăutare automată a obiectului dorit</a:t>
          </a:r>
          <a:endParaRPr lang="en-US" sz="2900" kern="1200"/>
        </a:p>
      </dsp:txBody>
      <dsp:txXfrm>
        <a:off x="36" y="121188"/>
        <a:ext cx="3525105" cy="1385342"/>
      </dsp:txXfrm>
    </dsp:sp>
    <dsp:sp modelId="{39E88E37-7A59-475C-B0C9-ED2E6E7CD4B3}">
      <dsp:nvSpPr>
        <dsp:cNvPr id="0" name=""/>
        <dsp:cNvSpPr/>
      </dsp:nvSpPr>
      <dsp:spPr>
        <a:xfrm>
          <a:off x="36" y="1506531"/>
          <a:ext cx="3525105" cy="1990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/>
            <a:t>Deplasarea în orice direcție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/>
            <a:t>Lovirea obiectului cu ambele picioare</a:t>
          </a:r>
          <a:endParaRPr lang="en-US" sz="2900" kern="1200"/>
        </a:p>
      </dsp:txBody>
      <dsp:txXfrm>
        <a:off x="36" y="1506531"/>
        <a:ext cx="3525105" cy="1990125"/>
      </dsp:txXfrm>
    </dsp:sp>
    <dsp:sp modelId="{54B660C0-3765-4F0D-9266-16112A4CD854}">
      <dsp:nvSpPr>
        <dsp:cNvPr id="0" name=""/>
        <dsp:cNvSpPr/>
      </dsp:nvSpPr>
      <dsp:spPr>
        <a:xfrm>
          <a:off x="4018657" y="121188"/>
          <a:ext cx="3525105" cy="13853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/>
            <a:t>Comandă manuală cu ajutorul unei interfețe</a:t>
          </a:r>
          <a:endParaRPr lang="en-US" sz="2900" kern="1200"/>
        </a:p>
      </dsp:txBody>
      <dsp:txXfrm>
        <a:off x="4018657" y="121188"/>
        <a:ext cx="3525105" cy="1385342"/>
      </dsp:txXfrm>
    </dsp:sp>
    <dsp:sp modelId="{D0FACDE1-EEB7-4178-8955-125C610FF1F0}">
      <dsp:nvSpPr>
        <dsp:cNvPr id="0" name=""/>
        <dsp:cNvSpPr/>
      </dsp:nvSpPr>
      <dsp:spPr>
        <a:xfrm>
          <a:off x="4018657" y="1506531"/>
          <a:ext cx="3525105" cy="1990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900" kern="1200"/>
            <a:t>Toate funcțiile executate de căutarea automată</a:t>
          </a:r>
          <a:endParaRPr lang="en-US" sz="2900" kern="1200"/>
        </a:p>
      </dsp:txBody>
      <dsp:txXfrm>
        <a:off x="4018657" y="1506531"/>
        <a:ext cx="3525105" cy="1990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3222-C5D4-4E35-993E-B31A1CC17E41}">
      <dsp:nvSpPr>
        <dsp:cNvPr id="0" name=""/>
        <dsp:cNvSpPr/>
      </dsp:nvSpPr>
      <dsp:spPr>
        <a:xfrm>
          <a:off x="0" y="16122"/>
          <a:ext cx="75438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 dirty="0"/>
            <a:t>K</a:t>
          </a:r>
          <a:r>
            <a:rPr lang="en-US" sz="4000" kern="1200" dirty="0"/>
            <a:t>it BRAT biped robot</a:t>
          </a:r>
        </a:p>
      </dsp:txBody>
      <dsp:txXfrm>
        <a:off x="45692" y="61814"/>
        <a:ext cx="7452416" cy="844616"/>
      </dsp:txXfrm>
    </dsp:sp>
    <dsp:sp modelId="{E30B04B1-45C7-47D9-90D0-918FC02209FE}">
      <dsp:nvSpPr>
        <dsp:cNvPr id="0" name=""/>
        <dsp:cNvSpPr/>
      </dsp:nvSpPr>
      <dsp:spPr>
        <a:xfrm>
          <a:off x="0" y="952122"/>
          <a:ext cx="754380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/>
            <a:t>6 grade de libertate</a:t>
          </a:r>
        </a:p>
      </dsp:txBody>
      <dsp:txXfrm>
        <a:off x="0" y="952122"/>
        <a:ext cx="7543800" cy="662400"/>
      </dsp:txXfrm>
    </dsp:sp>
    <dsp:sp modelId="{F69BEC3F-8F16-4104-A5A3-A49D25656FB3}">
      <dsp:nvSpPr>
        <dsp:cNvPr id="0" name=""/>
        <dsp:cNvSpPr/>
      </dsp:nvSpPr>
      <dsp:spPr>
        <a:xfrm>
          <a:off x="0" y="1614522"/>
          <a:ext cx="75438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/>
            <a:t>Placă Arduino Uno</a:t>
          </a:r>
          <a:endParaRPr lang="en-US" sz="4000" kern="1200"/>
        </a:p>
      </dsp:txBody>
      <dsp:txXfrm>
        <a:off x="45692" y="1660214"/>
        <a:ext cx="7452416" cy="844616"/>
      </dsp:txXfrm>
    </dsp:sp>
    <dsp:sp modelId="{AA9D6CE5-E8A0-4B90-AD95-C893AA37B62A}">
      <dsp:nvSpPr>
        <dsp:cNvPr id="0" name=""/>
        <dsp:cNvSpPr/>
      </dsp:nvSpPr>
      <dsp:spPr>
        <a:xfrm>
          <a:off x="0" y="2665722"/>
          <a:ext cx="7543800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000" kern="1200"/>
            <a:t>Placă ESP-32 Thing</a:t>
          </a:r>
          <a:endParaRPr lang="en-US" sz="4000" kern="1200"/>
        </a:p>
      </dsp:txBody>
      <dsp:txXfrm>
        <a:off x="45692" y="2711414"/>
        <a:ext cx="7452416" cy="844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23862"/>
          <a:ext cx="754380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700" kern="1200"/>
            <a:t>Sursă tensiune electrică</a:t>
          </a:r>
          <a:endParaRPr lang="en-US" sz="4700" kern="1200"/>
        </a:p>
      </dsp:txBody>
      <dsp:txXfrm>
        <a:off x="53688" y="77550"/>
        <a:ext cx="7436424" cy="992424"/>
      </dsp:txXfrm>
    </dsp:sp>
    <dsp:sp modelId="{7729E7B6-C2AC-4AEA-AF4B-A64ABF1831B5}">
      <dsp:nvSpPr>
        <dsp:cNvPr id="0" name=""/>
        <dsp:cNvSpPr/>
      </dsp:nvSpPr>
      <dsp:spPr>
        <a:xfrm>
          <a:off x="0" y="1259022"/>
          <a:ext cx="754380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700" kern="1200"/>
            <a:t>Cameră Pixy CMUcam5</a:t>
          </a:r>
          <a:endParaRPr lang="en-US" sz="4700" kern="1200"/>
        </a:p>
      </dsp:txBody>
      <dsp:txXfrm>
        <a:off x="53688" y="1312710"/>
        <a:ext cx="7436424" cy="992424"/>
      </dsp:txXfrm>
    </dsp:sp>
    <dsp:sp modelId="{BF0E8671-1471-4BE7-A707-10B3AFE0DF45}">
      <dsp:nvSpPr>
        <dsp:cNvPr id="0" name=""/>
        <dsp:cNvSpPr/>
      </dsp:nvSpPr>
      <dsp:spPr>
        <a:xfrm>
          <a:off x="0" y="2494182"/>
          <a:ext cx="754380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700" kern="1200"/>
            <a:t>PC</a:t>
          </a:r>
          <a:endParaRPr lang="en-US" sz="4700" kern="1200"/>
        </a:p>
      </dsp:txBody>
      <dsp:txXfrm>
        <a:off x="53688" y="2547870"/>
        <a:ext cx="7436424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/>
            <a:t>Arduino IDE – C++</a:t>
          </a:r>
          <a:endParaRPr lang="en-US" sz="3500" kern="1200"/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/>
            <a:t>Android Studio – Java</a:t>
          </a:r>
          <a:endParaRPr lang="en-US" sz="3500" kern="1200"/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/>
            <a:t>GitHub</a:t>
          </a:r>
          <a:endParaRPr lang="en-US" sz="3500" kern="1200"/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/>
            <a:t>LynxTerm</a:t>
          </a:r>
          <a:endParaRPr lang="en-US" sz="3500" kern="1200"/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0" y="23884"/>
          <a:ext cx="7543800" cy="1006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300" kern="1200" dirty="0"/>
            <a:t>Folosit ca server web</a:t>
          </a:r>
          <a:endParaRPr lang="en-US" sz="4300" kern="1200" dirty="0"/>
        </a:p>
      </dsp:txBody>
      <dsp:txXfrm>
        <a:off x="49119" y="73003"/>
        <a:ext cx="7445562" cy="907962"/>
      </dsp:txXfrm>
    </dsp:sp>
    <dsp:sp modelId="{DA8EE2E4-BA55-42D8-B46F-696209B3BF32}">
      <dsp:nvSpPr>
        <dsp:cNvPr id="0" name=""/>
        <dsp:cNvSpPr/>
      </dsp:nvSpPr>
      <dsp:spPr>
        <a:xfrm>
          <a:off x="0" y="1030084"/>
          <a:ext cx="7543800" cy="1557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3400" kern="1200"/>
            <a:t>Recepționează cererile HTTP de la aplicația Android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3400" kern="1200"/>
            <a:t>Le analizează</a:t>
          </a:r>
          <a:r>
            <a:rPr lang="en-US" sz="3400" kern="1200"/>
            <a:t> parametrii</a:t>
          </a:r>
        </a:p>
      </dsp:txBody>
      <dsp:txXfrm>
        <a:off x="0" y="1030084"/>
        <a:ext cx="7543800" cy="1557674"/>
      </dsp:txXfrm>
    </dsp:sp>
    <dsp:sp modelId="{3987B0D8-2F11-491F-8F39-750F62606B27}">
      <dsp:nvSpPr>
        <dsp:cNvPr id="0" name=""/>
        <dsp:cNvSpPr/>
      </dsp:nvSpPr>
      <dsp:spPr>
        <a:xfrm>
          <a:off x="0" y="2587760"/>
          <a:ext cx="7543800" cy="1006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300" kern="1200"/>
            <a:t>Transmite comanda la Arduino</a:t>
          </a:r>
          <a:endParaRPr lang="en-US" sz="4300" kern="1200"/>
        </a:p>
      </dsp:txBody>
      <dsp:txXfrm>
        <a:off x="49119" y="2636879"/>
        <a:ext cx="7445562" cy="9079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37047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600" kern="1200"/>
            <a:t>Montarea unei baterii</a:t>
          </a:r>
          <a:endParaRPr lang="en-US" sz="3600" kern="1200"/>
        </a:p>
      </dsp:txBody>
      <dsp:txXfrm>
        <a:off x="41123" y="78170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3127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600" kern="1200"/>
            <a:t>Noi funcționalități</a:t>
          </a:r>
          <a:endParaRPr lang="en-US" sz="3600" kern="1200"/>
        </a:p>
      </dsp:txBody>
      <dsp:txXfrm>
        <a:off x="41123" y="1024250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5527"/>
          <a:ext cx="7543800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800" kern="1200"/>
            <a:t>Marcarea unui gol într-o poartă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800" kern="1200"/>
            <a:t>Interacțiunea cu alți roboți</a:t>
          </a:r>
          <a:endParaRPr lang="en-US" sz="2800" kern="1200"/>
        </a:p>
      </dsp:txBody>
      <dsp:txXfrm>
        <a:off x="0" y="1825527"/>
        <a:ext cx="7543800" cy="912870"/>
      </dsp:txXfrm>
    </dsp:sp>
    <dsp:sp modelId="{82D23CF7-896C-48BE-9C4C-950AFEAC9C55}">
      <dsp:nvSpPr>
        <dsp:cNvPr id="0" name=""/>
        <dsp:cNvSpPr/>
      </dsp:nvSpPr>
      <dsp:spPr>
        <a:xfrm>
          <a:off x="0" y="2738397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600" kern="1200"/>
            <a:t>Estetizarea ansamblului</a:t>
          </a:r>
          <a:endParaRPr lang="en-US" sz="3600" kern="1200"/>
        </a:p>
      </dsp:txBody>
      <dsp:txXfrm>
        <a:off x="41123" y="2779520"/>
        <a:ext cx="7461554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9707-CED0-4381-8A41-94AADA3386FF}">
      <dsp:nvSpPr>
        <dsp:cNvPr id="0" name=""/>
        <dsp:cNvSpPr/>
      </dsp:nvSpPr>
      <dsp:spPr>
        <a:xfrm>
          <a:off x="0" y="631542"/>
          <a:ext cx="7543800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100" kern="1200"/>
            <a:t>Proiect interesant și antrenant </a:t>
          </a:r>
          <a:endParaRPr lang="en-US" sz="3100" kern="1200"/>
        </a:p>
      </dsp:txBody>
      <dsp:txXfrm>
        <a:off x="35411" y="666953"/>
        <a:ext cx="7472978" cy="654577"/>
      </dsp:txXfrm>
    </dsp:sp>
    <dsp:sp modelId="{90A0CD36-9528-4C15-B25C-385E8475933D}">
      <dsp:nvSpPr>
        <dsp:cNvPr id="0" name=""/>
        <dsp:cNvSpPr/>
      </dsp:nvSpPr>
      <dsp:spPr>
        <a:xfrm>
          <a:off x="0" y="1446222"/>
          <a:ext cx="7543800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100" kern="1200"/>
            <a:t>Dezvoltare profesională</a:t>
          </a:r>
          <a:endParaRPr lang="en-US" sz="3100" kern="1200"/>
        </a:p>
      </dsp:txBody>
      <dsp:txXfrm>
        <a:off x="35411" y="1481633"/>
        <a:ext cx="7472978" cy="654577"/>
      </dsp:txXfrm>
    </dsp:sp>
    <dsp:sp modelId="{2BEAF6A0-1FC4-47A7-BE63-D1E6186B22AF}">
      <dsp:nvSpPr>
        <dsp:cNvPr id="0" name=""/>
        <dsp:cNvSpPr/>
      </dsp:nvSpPr>
      <dsp:spPr>
        <a:xfrm>
          <a:off x="0" y="2260902"/>
          <a:ext cx="7543800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100" kern="1200"/>
            <a:t>Aplicarea cunoștințelor dobândite la facultate</a:t>
          </a:r>
          <a:endParaRPr lang="en-US" sz="3100" kern="1200"/>
        </a:p>
      </dsp:txBody>
      <dsp:txXfrm>
        <a:off x="35411" y="2296313"/>
        <a:ext cx="7472978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ROBOTINHO</a:t>
            </a:r>
            <a:r>
              <a:rPr lang="ro-RO" dirty="0">
                <a:latin typeface="+mn-lt"/>
              </a:rPr>
              <a:t/>
            </a:r>
            <a:br>
              <a:rPr lang="ro-RO" dirty="0">
                <a:latin typeface="+mn-lt"/>
              </a:rPr>
            </a:br>
            <a:r>
              <a:rPr lang="ro-RO" dirty="0">
                <a:latin typeface="+mn-lt"/>
              </a:rPr>
              <a:t/>
            </a:r>
            <a:br>
              <a:rPr lang="ro-RO" dirty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/>
              <a:t>Coordonator: Ș.l.dr.ing. Sorin NANU </a:t>
            </a:r>
            <a:r>
              <a:rPr lang="ro-RO" noProof="1" smtClean="0"/>
              <a:t> 		</a:t>
            </a:r>
            <a:r>
              <a:rPr lang="en-US" dirty="0"/>
              <a:t>Student: </a:t>
            </a:r>
            <a:r>
              <a:rPr lang="en-US" noProof="1"/>
              <a:t>Silviu</a:t>
            </a:r>
            <a:r>
              <a:rPr lang="en-US" dirty="0"/>
              <a:t> </a:t>
            </a:r>
            <a:r>
              <a:rPr lang="ro-RO" dirty="0"/>
              <a:t>BĂTRÎNUȚ</a:t>
            </a:r>
            <a:endParaRPr lang="en-US" dirty="0"/>
          </a:p>
          <a:p>
            <a:pPr algn="l"/>
            <a:r>
              <a:rPr lang="ro-RO" noProof="1" smtClean="0"/>
              <a:t>	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Aplicația ESP32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24102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89761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+mn-lt"/>
              </a:rPr>
              <a:t>Concluzii</a:t>
            </a:r>
            <a:endParaRPr lang="en-US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02617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marL="36576" indent="0" algn="ctr">
              <a:buNone/>
            </a:pPr>
            <a:endParaRPr lang="ro-RO" dirty="0"/>
          </a:p>
          <a:p>
            <a:pPr marL="36576" indent="0" algn="ctr">
              <a:buNone/>
            </a:pPr>
            <a:r>
              <a:rPr lang="ro-RO" sz="4600" dirty="0"/>
              <a:t>     Vă mulțumesc pentru atenție!</a:t>
            </a:r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+mn-lt"/>
              </a:rPr>
              <a:t>Tema proiectului</a:t>
            </a:r>
            <a:endParaRPr lang="en-US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531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6409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  <a:r>
              <a:rPr lang="ro-RO" dirty="0"/>
              <a:t> (1)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7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Hardware (2)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0022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 dirty="0"/>
              <a:t>Tehnologii utilizate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97892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Arduino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40" y="1340768"/>
            <a:ext cx="2072060" cy="3689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E34ECB-BBCC-4298-ADD7-E9AA474BCF5D}"/>
              </a:ext>
            </a:extLst>
          </p:cNvPr>
          <p:cNvSpPr txBox="1"/>
          <p:nvPr/>
        </p:nvSpPr>
        <p:spPr>
          <a:xfrm>
            <a:off x="827584" y="1417638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Mișcare în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Întoarcere 90° stânga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Aplica</a:t>
            </a:r>
            <a:r>
              <a:rPr lang="ro-RO" dirty="0"/>
              <a:t>ția Android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223224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42" y="1541038"/>
            <a:ext cx="2114500" cy="15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CA411E-9A70-468F-8311-B6B05957C2A3}"/>
              </a:ext>
            </a:extLst>
          </p:cNvPr>
          <p:cNvSpPr txBox="1"/>
          <p:nvPr/>
        </p:nvSpPr>
        <p:spPr>
          <a:xfrm>
            <a:off x="611560" y="1556792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deplasare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șut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Comandă pentru schimbarea modului de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Vizualizare </a:t>
            </a:r>
            <a:r>
              <a:rPr lang="en-US" sz="2600" noProof="1"/>
              <a:t>finalizare</a:t>
            </a:r>
            <a:r>
              <a:rPr lang="ro-RO" sz="2600" dirty="0"/>
              <a:t> comenzi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Office PowerPoint</Application>
  <PresentationFormat>On-screen Show (4:3)</PresentationFormat>
  <Paragraphs>68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biped capabil de deplasare și diverse mișcări comandat automat și manual</dc:title>
  <dc:creator>Batrinut, Silviu</dc:creator>
  <cp:lastModifiedBy>Silviu Batrinut</cp:lastModifiedBy>
  <cp:revision>3</cp:revision>
  <dcterms:created xsi:type="dcterms:W3CDTF">2019-05-21T11:49:28Z</dcterms:created>
  <dcterms:modified xsi:type="dcterms:W3CDTF">2019-05-21T14:34:04Z</dcterms:modified>
</cp:coreProperties>
</file>