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5"/>
  </p:notesMasterIdLst>
  <p:sldIdLst>
    <p:sldId id="256" r:id="rId5"/>
    <p:sldId id="450" r:id="rId6"/>
    <p:sldId id="445" r:id="rId7"/>
    <p:sldId id="447" r:id="rId8"/>
    <p:sldId id="451" r:id="rId9"/>
    <p:sldId id="348" r:id="rId10"/>
    <p:sldId id="453" r:id="rId11"/>
    <p:sldId id="452" r:id="rId12"/>
    <p:sldId id="448" r:id="rId13"/>
    <p:sldId id="449" r:id="rId14"/>
  </p:sldIdLst>
  <p:sldSz cx="18288000" cy="10287000"/>
  <p:notesSz cx="6858000" cy="9144000"/>
  <p:embeddedFontLst>
    <p:embeddedFont>
      <p:font typeface="Espa" panose="020B0604020202020204" charset="0"/>
      <p:regular r:id="rId16"/>
    </p:embeddedFont>
    <p:embeddedFont>
      <p:font typeface="Kollektif" panose="020B0604020202020204" charset="0"/>
      <p:regular r:id="rId17"/>
    </p:embeddedFont>
    <p:embeddedFont>
      <p:font typeface="Kollektif Bold" panose="020B0604020202020204" charset="0"/>
      <p:regular r:id="rId18"/>
    </p:embeddedFont>
    <p:embeddedFont>
      <p:font typeface="Kollektif Bold Italics" panose="020B0604020202020204" charset="0"/>
      <p:regular r:id="rId19"/>
    </p:embeddedFont>
    <p:embeddedFont>
      <p:font typeface="Open Sans Bold" panose="020B0604020202020204" charset="0"/>
      <p:regular r:id="rId20"/>
      <p:bold r:id="rId21"/>
    </p:embeddedFont>
    <p:embeddedFont>
      <p:font typeface="Open Sans Extra Bold" panose="020B0604020202020204" charset="0"/>
      <p:regular r:id="rId22"/>
    </p:embeddedFont>
    <p:embeddedFont>
      <p:font typeface="Open Sans Light Bold" panose="020B0604020202020204" charset="0"/>
      <p:regular r:id="rId23"/>
    </p:embeddedFont>
  </p:embeddedFont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4B48"/>
    <a:srgbClr val="D28770"/>
    <a:srgbClr val="E58777"/>
    <a:srgbClr val="E89688"/>
    <a:srgbClr val="F2DC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87" autoAdjust="0"/>
  </p:normalViewPr>
  <p:slideViewPr>
    <p:cSldViewPr snapToGrid="0">
      <p:cViewPr varScale="1">
        <p:scale>
          <a:sx n="42" d="100"/>
          <a:sy n="42" d="100"/>
        </p:scale>
        <p:origin x="78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64A39-C638-4236-B08D-66BEF979A9BB}"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4270C9-83BA-4071-A3DA-6AE73D03EF54}" type="slidenum">
              <a:rPr lang="en-IN" smtClean="0"/>
              <a:t>‹#›</a:t>
            </a:fld>
            <a:endParaRPr lang="en-IN"/>
          </a:p>
        </p:txBody>
      </p:sp>
    </p:spTree>
    <p:extLst>
      <p:ext uri="{BB962C8B-B14F-4D97-AF65-F5344CB8AC3E}">
        <p14:creationId xmlns:p14="http://schemas.microsoft.com/office/powerpoint/2010/main" val="2851551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0020C-34B3-4644-B138-3A9503ECB28E}" type="slidenum">
              <a:rPr lang="en-US" smtClean="0"/>
              <a:pPr/>
              <a:t>6</a:t>
            </a:fld>
            <a:endParaRPr lang="en-US" dirty="0"/>
          </a:p>
        </p:txBody>
      </p:sp>
    </p:spTree>
    <p:extLst>
      <p:ext uri="{BB962C8B-B14F-4D97-AF65-F5344CB8AC3E}">
        <p14:creationId xmlns:p14="http://schemas.microsoft.com/office/powerpoint/2010/main" val="113709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6E0020C-34B3-4644-B138-3A9503ECB28E}" type="slidenum">
              <a:rPr lang="en-US" smtClean="0"/>
              <a:pPr/>
              <a:t>7</a:t>
            </a:fld>
            <a:endParaRPr lang="en-US" dirty="0"/>
          </a:p>
        </p:txBody>
      </p:sp>
    </p:spTree>
    <p:extLst>
      <p:ext uri="{BB962C8B-B14F-4D97-AF65-F5344CB8AC3E}">
        <p14:creationId xmlns:p14="http://schemas.microsoft.com/office/powerpoint/2010/main" val="2035006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5.wmf"/><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package" Target="../embeddings/Microsoft_Excel_Worksheet.xlsx"/></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723430" y="1638300"/>
            <a:ext cx="14841141" cy="2063898"/>
          </a:xfrm>
          <a:prstGeom prst="rect">
            <a:avLst/>
          </a:prstGeom>
        </p:spPr>
        <p:txBody>
          <a:bodyPr lIns="0" tIns="0" rIns="0" bIns="0" rtlCol="0" anchor="t">
            <a:spAutoFit/>
          </a:bodyPr>
          <a:lstStyle/>
          <a:p>
            <a:pPr algn="ctr">
              <a:lnSpc>
                <a:spcPts val="8400"/>
              </a:lnSpc>
            </a:pPr>
            <a:r>
              <a:rPr lang="en-US" sz="5400" dirty="0">
                <a:solidFill>
                  <a:srgbClr val="B01116"/>
                </a:solidFill>
                <a:latin typeface="Open Sans Extra Bold"/>
              </a:rPr>
              <a:t>SUZLON ENERGY LTD </a:t>
            </a:r>
          </a:p>
          <a:p>
            <a:pPr algn="ctr">
              <a:lnSpc>
                <a:spcPts val="8400"/>
              </a:lnSpc>
            </a:pPr>
            <a:endParaRPr lang="en-US" sz="5400" dirty="0">
              <a:solidFill>
                <a:srgbClr val="B01116"/>
              </a:solidFill>
              <a:latin typeface="Open Sans Extra Bold"/>
            </a:endParaRPr>
          </a:p>
        </p:txBody>
      </p:sp>
      <p:sp>
        <p:nvSpPr>
          <p:cNvPr id="6" name="TextBox 6"/>
          <p:cNvSpPr txBox="1"/>
          <p:nvPr/>
        </p:nvSpPr>
        <p:spPr>
          <a:xfrm>
            <a:off x="7631633" y="6087110"/>
            <a:ext cx="3024733" cy="580390"/>
          </a:xfrm>
          <a:prstGeom prst="rect">
            <a:avLst/>
          </a:prstGeom>
        </p:spPr>
        <p:txBody>
          <a:bodyPr lIns="0" tIns="0" rIns="0" bIns="0" rtlCol="0" anchor="t">
            <a:spAutoFit/>
          </a:bodyPr>
          <a:lstStyle/>
          <a:p>
            <a:pPr algn="ctr">
              <a:lnSpc>
                <a:spcPts val="4759"/>
              </a:lnSpc>
            </a:pPr>
            <a:r>
              <a:rPr lang="en-US" sz="3399" dirty="0">
                <a:solidFill>
                  <a:srgbClr val="B01116"/>
                </a:solidFill>
                <a:latin typeface="Open Sans Light Bold"/>
              </a:rPr>
              <a:t>Submitted By:</a:t>
            </a:r>
          </a:p>
        </p:txBody>
      </p:sp>
      <p:sp>
        <p:nvSpPr>
          <p:cNvPr id="7" name="TextBox 7"/>
          <p:cNvSpPr txBox="1"/>
          <p:nvPr/>
        </p:nvSpPr>
        <p:spPr>
          <a:xfrm>
            <a:off x="2786798" y="7645693"/>
            <a:ext cx="12747055" cy="1041888"/>
          </a:xfrm>
          <a:prstGeom prst="rect">
            <a:avLst/>
          </a:prstGeom>
        </p:spPr>
        <p:txBody>
          <a:bodyPr wrap="square" lIns="0" tIns="0" rIns="0" bIns="0" rtlCol="0" anchor="t">
            <a:spAutoFit/>
          </a:bodyPr>
          <a:lstStyle/>
          <a:p>
            <a:pPr algn="ctr">
              <a:lnSpc>
                <a:spcPts val="4200"/>
              </a:lnSpc>
            </a:pPr>
            <a:r>
              <a:rPr lang="en-US" sz="3000">
                <a:solidFill>
                  <a:srgbClr val="000000"/>
                </a:solidFill>
                <a:latin typeface="Open Sans Bold"/>
              </a:rPr>
              <a:t>Devansh</a:t>
            </a:r>
            <a:r>
              <a:rPr lang="en-US" sz="3000" dirty="0">
                <a:solidFill>
                  <a:srgbClr val="000000"/>
                </a:solidFill>
                <a:latin typeface="Open Sans Bold"/>
              </a:rPr>
              <a:t> Bansal</a:t>
            </a:r>
          </a:p>
          <a:p>
            <a:pPr algn="ctr">
              <a:lnSpc>
                <a:spcPts val="4200"/>
              </a:lnSpc>
            </a:pPr>
            <a:r>
              <a:rPr lang="en-US" sz="3000">
                <a:solidFill>
                  <a:srgbClr val="000000"/>
                </a:solidFill>
                <a:latin typeface="Open Sans Bold"/>
                <a:ea typeface="Open Sans Bold"/>
                <a:cs typeface="Open Sans Bold"/>
              </a:rPr>
              <a:t>220342</a:t>
            </a:r>
          </a:p>
        </p:txBody>
      </p:sp>
      <p:sp>
        <p:nvSpPr>
          <p:cNvPr id="2" name="TextBox 5">
            <a:extLst>
              <a:ext uri="{FF2B5EF4-FFF2-40B4-BE49-F238E27FC236}">
                <a16:creationId xmlns:a16="http://schemas.microsoft.com/office/drawing/2014/main" id="{DE20C01E-6513-AD91-4ED6-B4BA0367F76E}"/>
              </a:ext>
            </a:extLst>
          </p:cNvPr>
          <p:cNvSpPr txBox="1"/>
          <p:nvPr/>
        </p:nvSpPr>
        <p:spPr>
          <a:xfrm>
            <a:off x="2059859" y="4030677"/>
            <a:ext cx="14841140" cy="338426"/>
          </a:xfrm>
          <a:prstGeom prst="rect">
            <a:avLst/>
          </a:prstGeom>
        </p:spPr>
        <p:txBody>
          <a:bodyPr wrap="square" lIns="0" tIns="0" rIns="0" bIns="0" rtlCol="0" anchor="t">
            <a:spAutoFit/>
          </a:bodyPr>
          <a:lstStyle/>
          <a:p>
            <a:pPr algn="ctr">
              <a:lnSpc>
                <a:spcPts val="2499"/>
              </a:lnSpc>
            </a:pPr>
            <a:r>
              <a:rPr lang="en-US" sz="4000" spc="24" dirty="0">
                <a:solidFill>
                  <a:srgbClr val="B01116"/>
                </a:solidFill>
                <a:latin typeface="Kollektif Bold"/>
              </a:rPr>
              <a:t>Business Case Analysis: “Financial Foundations”</a:t>
            </a:r>
          </a:p>
        </p:txBody>
      </p:sp>
      <p:sp>
        <p:nvSpPr>
          <p:cNvPr id="3" name="TextBox 2">
            <a:extLst>
              <a:ext uri="{FF2B5EF4-FFF2-40B4-BE49-F238E27FC236}">
                <a16:creationId xmlns:a16="http://schemas.microsoft.com/office/drawing/2014/main" id="{D09C89FC-775A-F063-A433-7EB65E439A5E}"/>
              </a:ext>
            </a:extLst>
          </p:cNvPr>
          <p:cNvSpPr txBox="1"/>
          <p:nvPr/>
        </p:nvSpPr>
        <p:spPr>
          <a:xfrm>
            <a:off x="194750" y="9538496"/>
            <a:ext cx="178277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C00000"/>
                </a:solidFill>
                <a:cs typeface="Calibri"/>
              </a:rPr>
              <a:t>**The latest annual report available is of FY22. Thus, the analysis is limited to the information available till year data only.  </a:t>
            </a:r>
            <a:endParaRPr lang="en-US" sz="2000" dirty="0">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advTm="537"/>
    </mc:Choice>
    <mc:Fallback xmlns="">
      <p:transition spd="slow" advTm="53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0" y="936907"/>
            <a:ext cx="18288000" cy="0"/>
          </a:xfrm>
          <a:prstGeom prst="line">
            <a:avLst/>
          </a:prstGeom>
          <a:ln w="47625" cap="flat">
            <a:solidFill>
              <a:srgbClr val="000000"/>
            </a:solidFill>
            <a:prstDash val="solid"/>
            <a:headEnd type="none" w="sm" len="sm"/>
            <a:tailEnd type="none" w="sm" len="sm"/>
          </a:ln>
        </p:spPr>
      </p:sp>
      <p:sp>
        <p:nvSpPr>
          <p:cNvPr id="4" name="TextBox 4"/>
          <p:cNvSpPr txBox="1"/>
          <p:nvPr/>
        </p:nvSpPr>
        <p:spPr>
          <a:xfrm>
            <a:off x="2952238" y="148600"/>
            <a:ext cx="12383523" cy="636585"/>
          </a:xfrm>
          <a:prstGeom prst="rect">
            <a:avLst/>
          </a:prstGeom>
        </p:spPr>
        <p:txBody>
          <a:bodyPr lIns="0" tIns="0" rIns="0" bIns="0" rtlCol="0" anchor="t">
            <a:spAutoFit/>
          </a:bodyPr>
          <a:lstStyle/>
          <a:p>
            <a:pPr algn="ctr">
              <a:lnSpc>
                <a:spcPts val="5599"/>
              </a:lnSpc>
            </a:pPr>
            <a:r>
              <a:rPr lang="en-US" sz="3999" dirty="0">
                <a:solidFill>
                  <a:srgbClr val="000000"/>
                </a:solidFill>
                <a:latin typeface="Kollektif Bold"/>
              </a:rPr>
              <a:t>Annexure 2: Common Size Analysis  </a:t>
            </a:r>
          </a:p>
        </p:txBody>
      </p:sp>
      <p:pic>
        <p:nvPicPr>
          <p:cNvPr id="6" name="Picture 5">
            <a:extLst>
              <a:ext uri="{FF2B5EF4-FFF2-40B4-BE49-F238E27FC236}">
                <a16:creationId xmlns:a16="http://schemas.microsoft.com/office/drawing/2014/main" id="{3C52B307-B27B-406F-591F-A6BFC17304F2}"/>
              </a:ext>
            </a:extLst>
          </p:cNvPr>
          <p:cNvPicPr>
            <a:picLocks noChangeAspect="1"/>
          </p:cNvPicPr>
          <p:nvPr/>
        </p:nvPicPr>
        <p:blipFill>
          <a:blip r:embed="rId2"/>
          <a:stretch>
            <a:fillRect/>
          </a:stretch>
        </p:blipFill>
        <p:spPr>
          <a:xfrm>
            <a:off x="1158948" y="1769506"/>
            <a:ext cx="15970103" cy="7211874"/>
          </a:xfrm>
          <a:prstGeom prst="rect">
            <a:avLst/>
          </a:prstGeom>
        </p:spPr>
      </p:pic>
    </p:spTree>
    <p:extLst>
      <p:ext uri="{BB962C8B-B14F-4D97-AF65-F5344CB8AC3E}">
        <p14:creationId xmlns:p14="http://schemas.microsoft.com/office/powerpoint/2010/main" val="274674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p:cNvSpPr txBox="1"/>
          <p:nvPr/>
        </p:nvSpPr>
        <p:spPr>
          <a:xfrm>
            <a:off x="78998" y="116928"/>
            <a:ext cx="18209002" cy="626775"/>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Kollektif Bold"/>
              </a:rPr>
              <a:t>GLOBAL OUTLOOK</a:t>
            </a:r>
          </a:p>
        </p:txBody>
      </p:sp>
      <p:sp>
        <p:nvSpPr>
          <p:cNvPr id="19" name="AutoShape 19"/>
          <p:cNvSpPr/>
          <p:nvPr/>
        </p:nvSpPr>
        <p:spPr>
          <a:xfrm>
            <a:off x="0" y="833121"/>
            <a:ext cx="18288000" cy="0"/>
          </a:xfrm>
          <a:prstGeom prst="line">
            <a:avLst/>
          </a:prstGeom>
          <a:ln w="47625" cap="flat">
            <a:solidFill>
              <a:srgbClr val="000000"/>
            </a:solidFill>
            <a:prstDash val="solid"/>
            <a:headEnd type="none" w="sm" len="sm"/>
            <a:tailEnd type="none" w="sm" len="sm"/>
          </a:ln>
        </p:spPr>
      </p:sp>
      <p:sp>
        <p:nvSpPr>
          <p:cNvPr id="16" name="TextBox 32">
            <a:extLst>
              <a:ext uri="{FF2B5EF4-FFF2-40B4-BE49-F238E27FC236}">
                <a16:creationId xmlns:a16="http://schemas.microsoft.com/office/drawing/2014/main" id="{0823CDAE-0568-6E09-F85B-9C788DD53906}"/>
              </a:ext>
            </a:extLst>
          </p:cNvPr>
          <p:cNvSpPr txBox="1"/>
          <p:nvPr/>
        </p:nvSpPr>
        <p:spPr>
          <a:xfrm>
            <a:off x="9718994" y="6128687"/>
            <a:ext cx="5594576" cy="4951468"/>
          </a:xfrm>
          <a:prstGeom prst="rect">
            <a:avLst/>
          </a:prstGeom>
        </p:spPr>
        <p:txBody>
          <a:bodyPr lIns="50800" tIns="50800" rIns="50800" bIns="50800" rtlCol="0" anchor="ctr"/>
          <a:lstStyle/>
          <a:p>
            <a:pPr algn="ctr">
              <a:lnSpc>
                <a:spcPts val="2483"/>
              </a:lnSpc>
            </a:pPr>
            <a:endParaRPr/>
          </a:p>
        </p:txBody>
      </p:sp>
      <p:sp>
        <p:nvSpPr>
          <p:cNvPr id="2" name="TextBox 5">
            <a:extLst>
              <a:ext uri="{FF2B5EF4-FFF2-40B4-BE49-F238E27FC236}">
                <a16:creationId xmlns:a16="http://schemas.microsoft.com/office/drawing/2014/main" id="{A02C558E-9A2B-1608-C740-6EE1B519B845}"/>
              </a:ext>
            </a:extLst>
          </p:cNvPr>
          <p:cNvSpPr txBox="1"/>
          <p:nvPr/>
        </p:nvSpPr>
        <p:spPr>
          <a:xfrm>
            <a:off x="48988" y="4142377"/>
            <a:ext cx="7552701" cy="813043"/>
          </a:xfrm>
          <a:prstGeom prst="rect">
            <a:avLst/>
          </a:prstGeom>
        </p:spPr>
        <p:txBody>
          <a:bodyPr wrap="square" lIns="0" tIns="0" rIns="0" bIns="0" rtlCol="0" anchor="t">
            <a:spAutoFit/>
          </a:bodyPr>
          <a:lstStyle/>
          <a:p>
            <a:pPr marL="742950" lvl="1" indent="-285750">
              <a:buFont typeface="Arial"/>
              <a:buChar char="•"/>
            </a:pPr>
            <a:r>
              <a:rPr lang="en-US" sz="3200" b="1" spc="24" dirty="0">
                <a:solidFill>
                  <a:schemeClr val="accent2"/>
                </a:solidFill>
                <a:ea typeface="+mn-lt"/>
                <a:cs typeface="+mn-lt"/>
              </a:rPr>
              <a:t>Current Status</a:t>
            </a:r>
            <a:endParaRPr lang="en-US" sz="3200" b="1" dirty="0">
              <a:solidFill>
                <a:schemeClr val="accent2"/>
              </a:solidFill>
            </a:endParaRPr>
          </a:p>
          <a:p>
            <a:pPr>
              <a:lnSpc>
                <a:spcPts val="2499"/>
              </a:lnSpc>
            </a:pPr>
            <a:endParaRPr lang="en-US" sz="2450" spc="24" dirty="0">
              <a:solidFill>
                <a:srgbClr val="B01116"/>
              </a:solidFill>
              <a:latin typeface="Kollektif Bold"/>
            </a:endParaRPr>
          </a:p>
        </p:txBody>
      </p:sp>
      <p:sp>
        <p:nvSpPr>
          <p:cNvPr id="3" name="TextBox 6">
            <a:extLst>
              <a:ext uri="{FF2B5EF4-FFF2-40B4-BE49-F238E27FC236}">
                <a16:creationId xmlns:a16="http://schemas.microsoft.com/office/drawing/2014/main" id="{1F049661-90DB-C50E-ACF0-451671274A4D}"/>
              </a:ext>
            </a:extLst>
          </p:cNvPr>
          <p:cNvSpPr txBox="1"/>
          <p:nvPr/>
        </p:nvSpPr>
        <p:spPr>
          <a:xfrm>
            <a:off x="122116" y="1601547"/>
            <a:ext cx="16944378" cy="830164"/>
          </a:xfrm>
          <a:prstGeom prst="rect">
            <a:avLst/>
          </a:prstGeom>
        </p:spPr>
        <p:txBody>
          <a:bodyPr wrap="square" lIns="0" tIns="0" rIns="0" bIns="0" rtlCol="0" anchor="t">
            <a:spAutoFit/>
          </a:bodyPr>
          <a:lstStyle/>
          <a:p>
            <a:pPr marL="742950" lvl="1" indent="-285750">
              <a:buFont typeface="Arial"/>
              <a:buChar char="•"/>
            </a:pPr>
            <a:r>
              <a:rPr lang="en-US" sz="3200" b="1" spc="24" dirty="0">
                <a:solidFill>
                  <a:schemeClr val="accent2"/>
                </a:solidFill>
                <a:ea typeface="+mn-lt"/>
                <a:cs typeface="+mn-lt"/>
              </a:rPr>
              <a:t>Global commitment towards renewable energy</a:t>
            </a:r>
            <a:endParaRPr lang="en-US" sz="3200" b="1" dirty="0">
              <a:solidFill>
                <a:schemeClr val="accent2"/>
              </a:solidFill>
            </a:endParaRPr>
          </a:p>
          <a:p>
            <a:pPr>
              <a:lnSpc>
                <a:spcPts val="2921"/>
              </a:lnSpc>
            </a:pPr>
            <a:endParaRPr lang="en-US" sz="2400" b="1" spc="24" dirty="0">
              <a:solidFill>
                <a:srgbClr val="000000"/>
              </a:solidFill>
              <a:latin typeface="Kollektif Bold Italics"/>
            </a:endParaRPr>
          </a:p>
        </p:txBody>
      </p:sp>
      <p:sp>
        <p:nvSpPr>
          <p:cNvPr id="4" name="TextBox 3">
            <a:extLst>
              <a:ext uri="{FF2B5EF4-FFF2-40B4-BE49-F238E27FC236}">
                <a16:creationId xmlns:a16="http://schemas.microsoft.com/office/drawing/2014/main" id="{99D322EA-A51C-EEC9-F0A6-00758337A51C}"/>
              </a:ext>
            </a:extLst>
          </p:cNvPr>
          <p:cNvSpPr txBox="1"/>
          <p:nvPr/>
        </p:nvSpPr>
        <p:spPr>
          <a:xfrm>
            <a:off x="7772400" y="577030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sp>
        <p:nvSpPr>
          <p:cNvPr id="5" name="TextBox 4">
            <a:extLst>
              <a:ext uri="{FF2B5EF4-FFF2-40B4-BE49-F238E27FC236}">
                <a16:creationId xmlns:a16="http://schemas.microsoft.com/office/drawing/2014/main" id="{31036C99-9176-3D17-4277-B1E959DEC985}"/>
              </a:ext>
            </a:extLst>
          </p:cNvPr>
          <p:cNvSpPr txBox="1"/>
          <p:nvPr/>
        </p:nvSpPr>
        <p:spPr>
          <a:xfrm>
            <a:off x="-114301" y="2251499"/>
            <a:ext cx="1748790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As of 30 September 2021, 120 countries (representing just over half of global greenhouse gas emissions) had communicated new or updated NDCs (Nationally Determined Contributions). In addition, three G20 members have announced other new mitigation pledges for 2030. As an outcome of COP26, a total of </a:t>
            </a:r>
            <a:r>
              <a:rPr lang="en-US" sz="2400" b="1" dirty="0">
                <a:ea typeface="+mn-lt"/>
                <a:cs typeface="+mn-lt"/>
              </a:rPr>
              <a:t>49 countries </a:t>
            </a:r>
            <a:r>
              <a:rPr lang="en-US" sz="2400" dirty="0">
                <a:ea typeface="+mn-lt"/>
                <a:cs typeface="+mn-lt"/>
              </a:rPr>
              <a:t>plus the EU have pledged to a </a:t>
            </a:r>
            <a:r>
              <a:rPr lang="en-US" sz="2400" b="1" dirty="0">
                <a:ea typeface="+mn-lt"/>
                <a:cs typeface="+mn-lt"/>
              </a:rPr>
              <a:t>net-zero target</a:t>
            </a:r>
            <a:r>
              <a:rPr lang="en-US" sz="2400" dirty="0">
                <a:ea typeface="+mn-lt"/>
                <a:cs typeface="+mn-lt"/>
              </a:rPr>
              <a:t>. As per experts, Wind energy is poised to play a vital role in accelerating the global energy transition.</a:t>
            </a:r>
            <a:endParaRPr lang="en-US" sz="2400" dirty="0">
              <a:ea typeface="Calibri"/>
              <a:cs typeface="Calibri"/>
            </a:endParaRPr>
          </a:p>
          <a:p>
            <a:pPr algn="l"/>
            <a:endParaRPr lang="en-US" dirty="0">
              <a:ea typeface="Calibri"/>
              <a:cs typeface="Calibri"/>
            </a:endParaRPr>
          </a:p>
        </p:txBody>
      </p:sp>
      <p:sp>
        <p:nvSpPr>
          <p:cNvPr id="6" name="TextBox 5">
            <a:extLst>
              <a:ext uri="{FF2B5EF4-FFF2-40B4-BE49-F238E27FC236}">
                <a16:creationId xmlns:a16="http://schemas.microsoft.com/office/drawing/2014/main" id="{796DEF3A-71A9-7EB6-DFD2-332512EFEE83}"/>
              </a:ext>
            </a:extLst>
          </p:cNvPr>
          <p:cNvSpPr txBox="1"/>
          <p:nvPr/>
        </p:nvSpPr>
        <p:spPr>
          <a:xfrm>
            <a:off x="-138256" y="4727483"/>
            <a:ext cx="9430266"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New wind energy installations stood at 93.6 GW, 3 times that of 2020. Additionally, wind energy sector registered a </a:t>
            </a:r>
            <a:r>
              <a:rPr lang="en-US" sz="2400" b="1" dirty="0">
                <a:ea typeface="+mn-lt"/>
                <a:cs typeface="+mn-lt"/>
              </a:rPr>
              <a:t>growth of 12% </a:t>
            </a:r>
            <a:r>
              <a:rPr lang="en-US" sz="2400" dirty="0">
                <a:ea typeface="+mn-lt"/>
                <a:cs typeface="+mn-lt"/>
              </a:rPr>
              <a:t>during 2021, which is handsomely more than the renewable energy sector growth of 9.1%. During the same period, renewable energy sector investment grew by 6.5% to reach $366 Billion. </a:t>
            </a:r>
            <a:endParaRPr lang="en-US" dirty="0">
              <a:ea typeface="Calibri"/>
              <a:cs typeface="Calibri"/>
            </a:endParaRPr>
          </a:p>
          <a:p>
            <a:pPr algn="just"/>
            <a:endParaRPr lang="en-US" dirty="0">
              <a:ea typeface="Calibri"/>
              <a:cs typeface="Calibri"/>
            </a:endParaRPr>
          </a:p>
        </p:txBody>
      </p:sp>
      <p:sp>
        <p:nvSpPr>
          <p:cNvPr id="7" name="TextBox 6">
            <a:extLst>
              <a:ext uri="{FF2B5EF4-FFF2-40B4-BE49-F238E27FC236}">
                <a16:creationId xmlns:a16="http://schemas.microsoft.com/office/drawing/2014/main" id="{E09AAD42-C678-3CF6-5B64-B36FCB15348C}"/>
              </a:ext>
            </a:extLst>
          </p:cNvPr>
          <p:cNvSpPr txBox="1"/>
          <p:nvPr/>
        </p:nvSpPr>
        <p:spPr>
          <a:xfrm>
            <a:off x="-56615" y="6948168"/>
            <a:ext cx="494755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r>
              <a:rPr lang="en-US" sz="3200" b="1">
                <a:solidFill>
                  <a:schemeClr val="accent2"/>
                </a:solidFill>
                <a:ea typeface="+mn-lt"/>
                <a:cs typeface="+mn-lt"/>
              </a:rPr>
              <a:t>Future Outlook </a:t>
            </a:r>
            <a:endParaRPr lang="en-US" sz="3200" b="1">
              <a:solidFill>
                <a:schemeClr val="accent2"/>
              </a:solidFill>
            </a:endParaRPr>
          </a:p>
          <a:p>
            <a:pPr algn="l"/>
            <a:endParaRPr lang="en-US">
              <a:ea typeface="Calibri"/>
              <a:cs typeface="Calibri"/>
            </a:endParaRPr>
          </a:p>
        </p:txBody>
      </p:sp>
      <p:sp>
        <p:nvSpPr>
          <p:cNvPr id="8" name="TextBox 7">
            <a:extLst>
              <a:ext uri="{FF2B5EF4-FFF2-40B4-BE49-F238E27FC236}">
                <a16:creationId xmlns:a16="http://schemas.microsoft.com/office/drawing/2014/main" id="{450D16EA-A89F-DF53-56F5-CD543B027645}"/>
              </a:ext>
            </a:extLst>
          </p:cNvPr>
          <p:cNvSpPr txBox="1"/>
          <p:nvPr/>
        </p:nvSpPr>
        <p:spPr>
          <a:xfrm>
            <a:off x="-236228" y="7535997"/>
            <a:ext cx="952823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The wind energy sector </a:t>
            </a:r>
            <a:r>
              <a:rPr lang="en-US" sz="2400" b="1" dirty="0">
                <a:ea typeface="+mn-lt"/>
                <a:cs typeface="+mn-lt"/>
              </a:rPr>
              <a:t>CAGR</a:t>
            </a:r>
            <a:r>
              <a:rPr lang="en-US" sz="2400" dirty="0">
                <a:ea typeface="+mn-lt"/>
                <a:cs typeface="+mn-lt"/>
              </a:rPr>
              <a:t> for the next five years under current policies is forecast as </a:t>
            </a:r>
            <a:r>
              <a:rPr lang="en-US" sz="2400" b="1" dirty="0">
                <a:ea typeface="+mn-lt"/>
                <a:cs typeface="+mn-lt"/>
              </a:rPr>
              <a:t>6.6% </a:t>
            </a:r>
            <a:r>
              <a:rPr lang="en-US" sz="2400" dirty="0">
                <a:ea typeface="+mn-lt"/>
                <a:cs typeface="+mn-lt"/>
              </a:rPr>
              <a:t>that means 557 GW of new capacity is estimated to be added in the next five years – which equates to more than 110 GW of new installations each year until 2026.</a:t>
            </a:r>
            <a:endParaRPr lang="en-US" sz="2400" dirty="0">
              <a:ea typeface="Calibri"/>
              <a:cs typeface="Calibri"/>
            </a:endParaRPr>
          </a:p>
          <a:p>
            <a:pPr algn="just"/>
            <a:endParaRPr lang="en-US" dirty="0">
              <a:ea typeface="Calibri"/>
              <a:cs typeface="Calibri"/>
            </a:endParaRPr>
          </a:p>
        </p:txBody>
      </p:sp>
      <p:pic>
        <p:nvPicPr>
          <p:cNvPr id="9" name="Picture 17" descr="Chart, histogram&#10;&#10;Description automatically generated">
            <a:extLst>
              <a:ext uri="{FF2B5EF4-FFF2-40B4-BE49-F238E27FC236}">
                <a16:creationId xmlns:a16="http://schemas.microsoft.com/office/drawing/2014/main" id="{1F3203F5-76A0-109D-23A5-77305A768F72}"/>
              </a:ext>
            </a:extLst>
          </p:cNvPr>
          <p:cNvPicPr>
            <a:picLocks noChangeAspect="1"/>
          </p:cNvPicPr>
          <p:nvPr/>
        </p:nvPicPr>
        <p:blipFill>
          <a:blip r:embed="rId2"/>
          <a:stretch>
            <a:fillRect/>
          </a:stretch>
        </p:blipFill>
        <p:spPr>
          <a:xfrm>
            <a:off x="9292009" y="4413000"/>
            <a:ext cx="8784770" cy="4849636"/>
          </a:xfrm>
          <a:prstGeom prst="rect">
            <a:avLst/>
          </a:prstGeom>
        </p:spPr>
      </p:pic>
    </p:spTree>
    <p:extLst>
      <p:ext uri="{BB962C8B-B14F-4D97-AF65-F5344CB8AC3E}">
        <p14:creationId xmlns:p14="http://schemas.microsoft.com/office/powerpoint/2010/main" val="266570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9FB80-812B-3F54-5BF6-00CB1FD1BD71}"/>
              </a:ext>
            </a:extLst>
          </p:cNvPr>
          <p:cNvSpPr txBox="1"/>
          <p:nvPr/>
        </p:nvSpPr>
        <p:spPr>
          <a:xfrm>
            <a:off x="-8164" y="1258581"/>
            <a:ext cx="915216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r>
              <a:rPr lang="en-US" sz="3200" b="1">
                <a:solidFill>
                  <a:srgbClr val="C0504D"/>
                </a:solidFill>
                <a:ea typeface="+mn-lt"/>
                <a:cs typeface="+mn-lt"/>
              </a:rPr>
              <a:t>India’s commitment towards renewable energy</a:t>
            </a:r>
            <a:endParaRPr lang="en-US" sz="3200" b="1">
              <a:solidFill>
                <a:srgbClr val="C0504D"/>
              </a:solidFill>
            </a:endParaRPr>
          </a:p>
          <a:p>
            <a:pPr algn="l"/>
            <a:endParaRPr lang="en-US" b="1">
              <a:solidFill>
                <a:srgbClr val="C0504D"/>
              </a:solidFill>
              <a:ea typeface="Calibri"/>
              <a:cs typeface="Calibri"/>
            </a:endParaRPr>
          </a:p>
        </p:txBody>
      </p:sp>
      <p:sp>
        <p:nvSpPr>
          <p:cNvPr id="4" name="TextBox 3">
            <a:extLst>
              <a:ext uri="{FF2B5EF4-FFF2-40B4-BE49-F238E27FC236}">
                <a16:creationId xmlns:a16="http://schemas.microsoft.com/office/drawing/2014/main" id="{5245AE3D-4E0A-1367-61AC-6425AE2CA233}"/>
              </a:ext>
            </a:extLst>
          </p:cNvPr>
          <p:cNvSpPr txBox="1"/>
          <p:nvPr/>
        </p:nvSpPr>
        <p:spPr>
          <a:xfrm>
            <a:off x="-204108" y="1854573"/>
            <a:ext cx="1774915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At COP26, It was announced that the Indian government has set a goal to achieve </a:t>
            </a:r>
            <a:r>
              <a:rPr lang="en-US" sz="2400" b="1" dirty="0">
                <a:ea typeface="+mn-lt"/>
                <a:cs typeface="+mn-lt"/>
              </a:rPr>
              <a:t>"Net Zero" status by 2070</a:t>
            </a:r>
            <a:r>
              <a:rPr lang="en-US" sz="2400" dirty="0">
                <a:ea typeface="+mn-lt"/>
                <a:cs typeface="+mn-lt"/>
              </a:rPr>
              <a:t>. India also committed to build 500 GW of renewable energy capacity by 2030. </a:t>
            </a:r>
            <a:r>
              <a:rPr lang="en-US" sz="2400" b="1" dirty="0">
                <a:ea typeface="+mn-lt"/>
                <a:cs typeface="+mn-lt"/>
              </a:rPr>
              <a:t>To meet this target, wind energy will have to contribute 140 GW.</a:t>
            </a:r>
            <a:endParaRPr lang="en-US" sz="2400" b="1" dirty="0">
              <a:ea typeface="Calibri"/>
              <a:cs typeface="Calibri"/>
            </a:endParaRPr>
          </a:p>
          <a:p>
            <a:pPr algn="just"/>
            <a:endParaRPr lang="en-US" dirty="0">
              <a:ea typeface="Calibri"/>
              <a:cs typeface="Calibri"/>
            </a:endParaRPr>
          </a:p>
        </p:txBody>
      </p:sp>
      <p:sp>
        <p:nvSpPr>
          <p:cNvPr id="5" name="TextBox 4">
            <a:extLst>
              <a:ext uri="{FF2B5EF4-FFF2-40B4-BE49-F238E27FC236}">
                <a16:creationId xmlns:a16="http://schemas.microsoft.com/office/drawing/2014/main" id="{941DE033-917E-4226-2254-86F905D59FE0}"/>
              </a:ext>
            </a:extLst>
          </p:cNvPr>
          <p:cNvSpPr txBox="1"/>
          <p:nvPr/>
        </p:nvSpPr>
        <p:spPr>
          <a:xfrm>
            <a:off x="-97971" y="3426286"/>
            <a:ext cx="395151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r>
              <a:rPr lang="en-US" sz="3200" b="1">
                <a:solidFill>
                  <a:schemeClr val="accent2"/>
                </a:solidFill>
                <a:ea typeface="+mn-lt"/>
                <a:cs typeface="+mn-lt"/>
              </a:rPr>
              <a:t> Current Status</a:t>
            </a:r>
            <a:endParaRPr lang="en-US" sz="3200" b="1">
              <a:solidFill>
                <a:schemeClr val="accent2"/>
              </a:solidFill>
            </a:endParaRPr>
          </a:p>
          <a:p>
            <a:pPr algn="l"/>
            <a:endParaRPr lang="en-US">
              <a:ea typeface="Calibri"/>
              <a:cs typeface="Calibri"/>
            </a:endParaRPr>
          </a:p>
        </p:txBody>
      </p:sp>
      <p:sp>
        <p:nvSpPr>
          <p:cNvPr id="6" name="TextBox 5">
            <a:extLst>
              <a:ext uri="{FF2B5EF4-FFF2-40B4-BE49-F238E27FC236}">
                <a16:creationId xmlns:a16="http://schemas.microsoft.com/office/drawing/2014/main" id="{AE4C9570-E393-439C-E432-DD5DF7A59084}"/>
              </a:ext>
            </a:extLst>
          </p:cNvPr>
          <p:cNvSpPr txBox="1"/>
          <p:nvPr/>
        </p:nvSpPr>
        <p:spPr>
          <a:xfrm>
            <a:off x="-204108" y="4177787"/>
            <a:ext cx="9348107"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As of FY22, India's installed renewable energy capacity stood at 161 GW in June 2022, amounting to 39.8% of the overall installed power capacity in the country. </a:t>
            </a:r>
            <a:r>
              <a:rPr lang="en-US" sz="2400" b="1" dirty="0">
                <a:ea typeface="+mn-lt"/>
                <a:cs typeface="+mn-lt"/>
              </a:rPr>
              <a:t>Within renewable energy, the contribution of wind energy currently stands at just over 25%.</a:t>
            </a:r>
            <a:endParaRPr lang="en-US" sz="2400" dirty="0">
              <a:ea typeface="Calibri"/>
              <a:cs typeface="Calibri"/>
            </a:endParaRPr>
          </a:p>
          <a:p>
            <a:pPr algn="just"/>
            <a:endParaRPr lang="en-US" dirty="0">
              <a:ea typeface="Calibri"/>
              <a:cs typeface="Calibri"/>
            </a:endParaRPr>
          </a:p>
        </p:txBody>
      </p:sp>
      <p:sp>
        <p:nvSpPr>
          <p:cNvPr id="7" name="TextBox 6">
            <a:extLst>
              <a:ext uri="{FF2B5EF4-FFF2-40B4-BE49-F238E27FC236}">
                <a16:creationId xmlns:a16="http://schemas.microsoft.com/office/drawing/2014/main" id="{05A27882-DEC2-E6DB-2E8D-3DDAB5604183}"/>
              </a:ext>
            </a:extLst>
          </p:cNvPr>
          <p:cNvSpPr txBox="1"/>
          <p:nvPr/>
        </p:nvSpPr>
        <p:spPr>
          <a:xfrm>
            <a:off x="-16328" y="6394573"/>
            <a:ext cx="862148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r>
              <a:rPr lang="en-US" sz="3200" b="1" dirty="0">
                <a:solidFill>
                  <a:srgbClr val="BE4B48"/>
                </a:solidFill>
                <a:ea typeface="+mn-lt"/>
                <a:cs typeface="+mn-lt"/>
              </a:rPr>
              <a:t>Future Outlook</a:t>
            </a:r>
            <a:endParaRPr lang="en-US" sz="3200" b="1" dirty="0">
              <a:solidFill>
                <a:srgbClr val="BE4B48"/>
              </a:solidFill>
            </a:endParaRPr>
          </a:p>
          <a:p>
            <a:pPr algn="l"/>
            <a:endParaRPr lang="en-US" dirty="0">
              <a:ea typeface="Calibri"/>
              <a:cs typeface="Calibri"/>
            </a:endParaRPr>
          </a:p>
        </p:txBody>
      </p:sp>
      <p:sp>
        <p:nvSpPr>
          <p:cNvPr id="8" name="TextBox 7">
            <a:extLst>
              <a:ext uri="{FF2B5EF4-FFF2-40B4-BE49-F238E27FC236}">
                <a16:creationId xmlns:a16="http://schemas.microsoft.com/office/drawing/2014/main" id="{748E8609-388C-2245-F443-4212C8D21595}"/>
              </a:ext>
            </a:extLst>
          </p:cNvPr>
          <p:cNvSpPr txBox="1"/>
          <p:nvPr/>
        </p:nvSpPr>
        <p:spPr>
          <a:xfrm>
            <a:off x="-326573" y="7236787"/>
            <a:ext cx="1787162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India with its 7,600 kilometers of coastline, has substantial untapped offshore wind resource potential. </a:t>
            </a:r>
            <a:r>
              <a:rPr lang="en-US" sz="2400" b="1" dirty="0">
                <a:ea typeface="+mn-lt"/>
                <a:cs typeface="+mn-lt"/>
              </a:rPr>
              <a:t>According to National Institute of Wind Energy (NIWE) assessment, India has more than 302 GW of onshore wind potential and 695 GW of onshore wind potential. </a:t>
            </a:r>
          </a:p>
          <a:p>
            <a:pPr lvl="2" algn="just"/>
            <a:endParaRPr lang="en-US" sz="2400" b="1" dirty="0">
              <a:ea typeface="+mn-lt"/>
              <a:cs typeface="+mn-lt"/>
            </a:endParaRPr>
          </a:p>
          <a:p>
            <a:pPr lvl="2" algn="just"/>
            <a:r>
              <a:rPr lang="en-US" sz="2400" b="1" dirty="0">
                <a:ea typeface="+mn-lt"/>
                <a:cs typeface="+mn-lt"/>
              </a:rPr>
              <a:t>Key Drivers-  </a:t>
            </a:r>
            <a:r>
              <a:rPr lang="en-US" sz="2400" dirty="0">
                <a:ea typeface="+mn-lt"/>
                <a:cs typeface="+mn-lt"/>
              </a:rPr>
              <a:t>Rising energy demand (2 times in 20 years), dedication towards "Net Zero", abundant availability of renewable sources, facilitative policies accelerating energy transition, tech maturity and high PLF. </a:t>
            </a:r>
            <a:endParaRPr lang="en-US" dirty="0">
              <a:ea typeface="Calibri"/>
              <a:cs typeface="Calibri"/>
            </a:endParaRPr>
          </a:p>
        </p:txBody>
      </p:sp>
      <p:pic>
        <p:nvPicPr>
          <p:cNvPr id="9" name="Picture 9" descr="Chart, bar chart&#10;&#10;Description automatically generated">
            <a:extLst>
              <a:ext uri="{FF2B5EF4-FFF2-40B4-BE49-F238E27FC236}">
                <a16:creationId xmlns:a16="http://schemas.microsoft.com/office/drawing/2014/main" id="{EA5CA87B-9087-DE57-B4AC-5CBFB558E76E}"/>
              </a:ext>
            </a:extLst>
          </p:cNvPr>
          <p:cNvPicPr>
            <a:picLocks noChangeAspect="1"/>
          </p:cNvPicPr>
          <p:nvPr/>
        </p:nvPicPr>
        <p:blipFill>
          <a:blip r:embed="rId2"/>
          <a:stretch>
            <a:fillRect/>
          </a:stretch>
        </p:blipFill>
        <p:spPr>
          <a:xfrm>
            <a:off x="9250136" y="3183897"/>
            <a:ext cx="8255725" cy="3668048"/>
          </a:xfrm>
          <a:prstGeom prst="rect">
            <a:avLst/>
          </a:prstGeom>
        </p:spPr>
      </p:pic>
      <p:sp>
        <p:nvSpPr>
          <p:cNvPr id="12" name="TextBox 18">
            <a:extLst>
              <a:ext uri="{FF2B5EF4-FFF2-40B4-BE49-F238E27FC236}">
                <a16:creationId xmlns:a16="http://schemas.microsoft.com/office/drawing/2014/main" id="{740D7272-CA1A-262E-37B1-6A46B69A2D9A}"/>
              </a:ext>
            </a:extLst>
          </p:cNvPr>
          <p:cNvSpPr txBox="1"/>
          <p:nvPr/>
        </p:nvSpPr>
        <p:spPr>
          <a:xfrm>
            <a:off x="78998" y="116928"/>
            <a:ext cx="18209002" cy="626775"/>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Kollektif Bold"/>
              </a:rPr>
              <a:t>INDIAN OUTLOOK</a:t>
            </a:r>
          </a:p>
        </p:txBody>
      </p:sp>
      <p:sp>
        <p:nvSpPr>
          <p:cNvPr id="13" name="AutoShape 19">
            <a:extLst>
              <a:ext uri="{FF2B5EF4-FFF2-40B4-BE49-F238E27FC236}">
                <a16:creationId xmlns:a16="http://schemas.microsoft.com/office/drawing/2014/main" id="{427CD2AB-E92E-0983-5217-2E088B0A1464}"/>
              </a:ext>
            </a:extLst>
          </p:cNvPr>
          <p:cNvSpPr/>
          <p:nvPr/>
        </p:nvSpPr>
        <p:spPr>
          <a:xfrm>
            <a:off x="0" y="833121"/>
            <a:ext cx="18288000" cy="0"/>
          </a:xfrm>
          <a:prstGeom prst="line">
            <a:avLst/>
          </a:prstGeom>
          <a:ln w="47625" cap="flat">
            <a:solidFill>
              <a:srgbClr val="000000"/>
            </a:solidFill>
            <a:prstDash val="solid"/>
            <a:headEnd type="none" w="sm" len="sm"/>
            <a:tailEnd type="none" w="sm" len="sm"/>
          </a:ln>
        </p:spPr>
      </p:sp>
    </p:spTree>
    <p:extLst>
      <p:ext uri="{BB962C8B-B14F-4D97-AF65-F5344CB8AC3E}">
        <p14:creationId xmlns:p14="http://schemas.microsoft.com/office/powerpoint/2010/main" val="266064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2">
            <a:extLst>
              <a:ext uri="{FF2B5EF4-FFF2-40B4-BE49-F238E27FC236}">
                <a16:creationId xmlns:a16="http://schemas.microsoft.com/office/drawing/2014/main" id="{0823CDAE-0568-6E09-F85B-9C788DD53906}"/>
              </a:ext>
            </a:extLst>
          </p:cNvPr>
          <p:cNvSpPr txBox="1"/>
          <p:nvPr/>
        </p:nvSpPr>
        <p:spPr>
          <a:xfrm>
            <a:off x="9718994" y="6128687"/>
            <a:ext cx="5594576" cy="4951468"/>
          </a:xfrm>
          <a:prstGeom prst="rect">
            <a:avLst/>
          </a:prstGeom>
        </p:spPr>
        <p:txBody>
          <a:bodyPr lIns="50800" tIns="50800" rIns="50800" bIns="50800" rtlCol="0" anchor="ctr"/>
          <a:lstStyle/>
          <a:p>
            <a:pPr algn="ctr">
              <a:lnSpc>
                <a:spcPts val="2483"/>
              </a:lnSpc>
            </a:pPr>
            <a:endParaRPr/>
          </a:p>
        </p:txBody>
      </p:sp>
      <p:sp>
        <p:nvSpPr>
          <p:cNvPr id="17" name="TextBox 16">
            <a:extLst>
              <a:ext uri="{FF2B5EF4-FFF2-40B4-BE49-F238E27FC236}">
                <a16:creationId xmlns:a16="http://schemas.microsoft.com/office/drawing/2014/main" id="{5BB72EF1-E784-1561-032F-ECA9B6E8D8E9}"/>
              </a:ext>
            </a:extLst>
          </p:cNvPr>
          <p:cNvSpPr txBox="1"/>
          <p:nvPr/>
        </p:nvSpPr>
        <p:spPr>
          <a:xfrm>
            <a:off x="-114300" y="934703"/>
            <a:ext cx="178081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lgn="just"/>
            <a:r>
              <a:rPr lang="en-US" sz="2400" dirty="0">
                <a:ea typeface="+mn-lt"/>
                <a:cs typeface="+mn-lt"/>
              </a:rPr>
              <a:t>The following quantitative analysis were performed to analyze the balance sheet and income statement data of the last five years.</a:t>
            </a:r>
            <a:endParaRPr lang="en-US" dirty="0">
              <a:ea typeface="Calibri"/>
              <a:cs typeface="Calibri"/>
            </a:endParaRPr>
          </a:p>
        </p:txBody>
      </p:sp>
      <p:sp>
        <p:nvSpPr>
          <p:cNvPr id="20" name="Freeform 13">
            <a:extLst>
              <a:ext uri="{FF2B5EF4-FFF2-40B4-BE49-F238E27FC236}">
                <a16:creationId xmlns:a16="http://schemas.microsoft.com/office/drawing/2014/main" id="{49C1BB87-2ED4-C1C5-9CB2-69E98A1A8724}"/>
              </a:ext>
            </a:extLst>
          </p:cNvPr>
          <p:cNvSpPr/>
          <p:nvPr/>
        </p:nvSpPr>
        <p:spPr>
          <a:xfrm>
            <a:off x="889092" y="1709394"/>
            <a:ext cx="4404100" cy="525671"/>
          </a:xfrm>
          <a:custGeom>
            <a:avLst/>
            <a:gdLst/>
            <a:ahLst/>
            <a:cxnLst/>
            <a:rect l="l" t="t" r="r" b="b"/>
            <a:pathLst>
              <a:path w="867753" h="241030">
                <a:moveTo>
                  <a:pt x="0" y="0"/>
                </a:moveTo>
                <a:lnTo>
                  <a:pt x="867753" y="0"/>
                </a:lnTo>
                <a:lnTo>
                  <a:pt x="867753" y="241030"/>
                </a:lnTo>
                <a:lnTo>
                  <a:pt x="0" y="241030"/>
                </a:lnTo>
                <a:close/>
              </a:path>
            </a:pathLst>
          </a:custGeom>
          <a:solidFill>
            <a:schemeClr val="accent2">
              <a:lumMod val="20000"/>
              <a:lumOff val="80000"/>
            </a:schemeClr>
          </a:solidFill>
          <a:ln>
            <a:noFill/>
          </a:ln>
        </p:spPr>
        <p:txBody>
          <a:bodyPr/>
          <a:lstStyle/>
          <a:p>
            <a:endParaRPr lang="en-US" dirty="0"/>
          </a:p>
        </p:txBody>
      </p:sp>
      <p:sp>
        <p:nvSpPr>
          <p:cNvPr id="21" name="TextBox 59">
            <a:extLst>
              <a:ext uri="{FF2B5EF4-FFF2-40B4-BE49-F238E27FC236}">
                <a16:creationId xmlns:a16="http://schemas.microsoft.com/office/drawing/2014/main" id="{36EB2A63-8335-38A7-15BA-2F033113A105}"/>
              </a:ext>
            </a:extLst>
          </p:cNvPr>
          <p:cNvSpPr txBox="1"/>
          <p:nvPr/>
        </p:nvSpPr>
        <p:spPr>
          <a:xfrm>
            <a:off x="766733" y="1900458"/>
            <a:ext cx="4559047" cy="293927"/>
          </a:xfrm>
          <a:prstGeom prst="rect">
            <a:avLst/>
          </a:prstGeom>
        </p:spPr>
        <p:txBody>
          <a:bodyPr wrap="square" lIns="0" tIns="0" rIns="0" bIns="0" rtlCol="0" anchor="t">
            <a:spAutoFit/>
          </a:bodyPr>
          <a:lstStyle/>
          <a:p>
            <a:pPr algn="ctr">
              <a:lnSpc>
                <a:spcPts val="2158"/>
              </a:lnSpc>
            </a:pPr>
            <a:r>
              <a:rPr lang="en-US" sz="2800" spc="17" dirty="0">
                <a:latin typeface="Kollektif"/>
              </a:rPr>
              <a:t>Common Size Analysis</a:t>
            </a:r>
          </a:p>
        </p:txBody>
      </p:sp>
      <p:sp>
        <p:nvSpPr>
          <p:cNvPr id="22" name="TextBox 34">
            <a:extLst>
              <a:ext uri="{FF2B5EF4-FFF2-40B4-BE49-F238E27FC236}">
                <a16:creationId xmlns:a16="http://schemas.microsoft.com/office/drawing/2014/main" id="{0FBC4533-B2EB-19AC-DC5E-6BB59FA5957F}"/>
              </a:ext>
            </a:extLst>
          </p:cNvPr>
          <p:cNvSpPr txBox="1"/>
          <p:nvPr/>
        </p:nvSpPr>
        <p:spPr>
          <a:xfrm>
            <a:off x="5486585" y="1731220"/>
            <a:ext cx="11946192" cy="369332"/>
          </a:xfrm>
          <a:prstGeom prst="rect">
            <a:avLst/>
          </a:prstGeom>
        </p:spPr>
        <p:txBody>
          <a:bodyPr wrap="square" lIns="0" tIns="0" rIns="0" bIns="0" rtlCol="0" anchor="t">
            <a:spAutoFit/>
          </a:bodyPr>
          <a:lstStyle/>
          <a:p>
            <a:pPr algn="just"/>
            <a:r>
              <a:rPr lang="en-US" sz="2400" spc="17" dirty="0">
                <a:ea typeface="+mn-lt"/>
                <a:cs typeface="+mn-lt"/>
              </a:rPr>
              <a:t>Common Size Horizontal (Trend) Analysis of Balance Sheet and Profit &amp; Loss Statement.</a:t>
            </a:r>
          </a:p>
        </p:txBody>
      </p:sp>
      <p:sp>
        <p:nvSpPr>
          <p:cNvPr id="23" name="Freeform 13">
            <a:extLst>
              <a:ext uri="{FF2B5EF4-FFF2-40B4-BE49-F238E27FC236}">
                <a16:creationId xmlns:a16="http://schemas.microsoft.com/office/drawing/2014/main" id="{4E090E65-D569-F15D-C703-AD7AEC887441}"/>
              </a:ext>
            </a:extLst>
          </p:cNvPr>
          <p:cNvSpPr/>
          <p:nvPr/>
        </p:nvSpPr>
        <p:spPr>
          <a:xfrm>
            <a:off x="889092" y="2475005"/>
            <a:ext cx="4404100" cy="525671"/>
          </a:xfrm>
          <a:custGeom>
            <a:avLst/>
            <a:gdLst/>
            <a:ahLst/>
            <a:cxnLst/>
            <a:rect l="l" t="t" r="r" b="b"/>
            <a:pathLst>
              <a:path w="867753" h="241030">
                <a:moveTo>
                  <a:pt x="0" y="0"/>
                </a:moveTo>
                <a:lnTo>
                  <a:pt x="867753" y="0"/>
                </a:lnTo>
                <a:lnTo>
                  <a:pt x="867753" y="241030"/>
                </a:lnTo>
                <a:lnTo>
                  <a:pt x="0" y="241030"/>
                </a:lnTo>
                <a:close/>
              </a:path>
            </a:pathLst>
          </a:custGeom>
          <a:solidFill>
            <a:schemeClr val="accent2">
              <a:lumMod val="20000"/>
              <a:lumOff val="80000"/>
            </a:schemeClr>
          </a:solidFill>
          <a:ln>
            <a:noFill/>
          </a:ln>
        </p:spPr>
        <p:txBody>
          <a:bodyPr/>
          <a:lstStyle/>
          <a:p>
            <a:endParaRPr lang="en-US" dirty="0"/>
          </a:p>
        </p:txBody>
      </p:sp>
      <p:sp>
        <p:nvSpPr>
          <p:cNvPr id="24" name="TextBox 59">
            <a:extLst>
              <a:ext uri="{FF2B5EF4-FFF2-40B4-BE49-F238E27FC236}">
                <a16:creationId xmlns:a16="http://schemas.microsoft.com/office/drawing/2014/main" id="{8BBE1F81-6FD3-E22F-349B-47C479600B3E}"/>
              </a:ext>
            </a:extLst>
          </p:cNvPr>
          <p:cNvSpPr txBox="1"/>
          <p:nvPr/>
        </p:nvSpPr>
        <p:spPr>
          <a:xfrm>
            <a:off x="766733" y="2666069"/>
            <a:ext cx="4559047" cy="293927"/>
          </a:xfrm>
          <a:prstGeom prst="rect">
            <a:avLst/>
          </a:prstGeom>
        </p:spPr>
        <p:txBody>
          <a:bodyPr wrap="square" lIns="0" tIns="0" rIns="0" bIns="0" rtlCol="0" anchor="t">
            <a:spAutoFit/>
          </a:bodyPr>
          <a:lstStyle/>
          <a:p>
            <a:pPr algn="ctr">
              <a:lnSpc>
                <a:spcPts val="2158"/>
              </a:lnSpc>
            </a:pPr>
            <a:r>
              <a:rPr lang="en-US" sz="2800" spc="17" dirty="0">
                <a:latin typeface="Kollektif"/>
              </a:rPr>
              <a:t>Ratio Analysis</a:t>
            </a:r>
          </a:p>
        </p:txBody>
      </p:sp>
      <p:sp>
        <p:nvSpPr>
          <p:cNvPr id="25" name="TextBox 34">
            <a:extLst>
              <a:ext uri="{FF2B5EF4-FFF2-40B4-BE49-F238E27FC236}">
                <a16:creationId xmlns:a16="http://schemas.microsoft.com/office/drawing/2014/main" id="{DD0475A1-6701-7A52-ACED-08593228C70C}"/>
              </a:ext>
            </a:extLst>
          </p:cNvPr>
          <p:cNvSpPr txBox="1"/>
          <p:nvPr/>
        </p:nvSpPr>
        <p:spPr>
          <a:xfrm>
            <a:off x="5486585" y="2496831"/>
            <a:ext cx="11946192" cy="369332"/>
          </a:xfrm>
          <a:prstGeom prst="rect">
            <a:avLst/>
          </a:prstGeom>
        </p:spPr>
        <p:txBody>
          <a:bodyPr wrap="square" lIns="0" tIns="0" rIns="0" bIns="0" rtlCol="0" anchor="t">
            <a:spAutoFit/>
          </a:bodyPr>
          <a:lstStyle/>
          <a:p>
            <a:pPr algn="just"/>
            <a:r>
              <a:rPr lang="en-US" sz="2400" spc="17" dirty="0">
                <a:ea typeface="+mn-lt"/>
                <a:cs typeface="+mn-lt"/>
              </a:rPr>
              <a:t>Calculated and analyzed Liquidity ratios, Solvency ratios, Activity ratios, Profitability ratios. </a:t>
            </a:r>
          </a:p>
        </p:txBody>
      </p:sp>
      <p:cxnSp>
        <p:nvCxnSpPr>
          <p:cNvPr id="36" name="Straight Arrow Connector 35">
            <a:extLst>
              <a:ext uri="{FF2B5EF4-FFF2-40B4-BE49-F238E27FC236}">
                <a16:creationId xmlns:a16="http://schemas.microsoft.com/office/drawing/2014/main" id="{40C774D9-0BEA-531E-4DEF-8FC013E10749}"/>
              </a:ext>
            </a:extLst>
          </p:cNvPr>
          <p:cNvCxnSpPr>
            <a:cxnSpLocks/>
          </p:cNvCxnSpPr>
          <p:nvPr/>
        </p:nvCxnSpPr>
        <p:spPr>
          <a:xfrm flipH="1">
            <a:off x="434983" y="3347883"/>
            <a:ext cx="17460121" cy="0"/>
          </a:xfrm>
          <a:prstGeom prst="straightConnector1">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C25B5A5-4668-554C-5362-B7E67FBD9D72}"/>
              </a:ext>
            </a:extLst>
          </p:cNvPr>
          <p:cNvSpPr txBox="1"/>
          <p:nvPr/>
        </p:nvSpPr>
        <p:spPr>
          <a:xfrm>
            <a:off x="6182595" y="3649519"/>
            <a:ext cx="60018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C00000"/>
                </a:solidFill>
                <a:cs typeface="Calibri"/>
              </a:rPr>
              <a:t>Common Size Analysis Key Insights</a:t>
            </a:r>
            <a:endParaRPr lang="en-US" sz="2800" dirty="0">
              <a:cs typeface="Calibri"/>
            </a:endParaRPr>
          </a:p>
        </p:txBody>
      </p:sp>
      <p:graphicFrame>
        <p:nvGraphicFramePr>
          <p:cNvPr id="50" name="Table 49">
            <a:extLst>
              <a:ext uri="{FF2B5EF4-FFF2-40B4-BE49-F238E27FC236}">
                <a16:creationId xmlns:a16="http://schemas.microsoft.com/office/drawing/2014/main" id="{7F2E6E83-7EE7-87E0-9130-963B9952C128}"/>
              </a:ext>
            </a:extLst>
          </p:cNvPr>
          <p:cNvGraphicFramePr>
            <a:graphicFrameLocks noGrp="1"/>
          </p:cNvGraphicFramePr>
          <p:nvPr>
            <p:extLst>
              <p:ext uri="{D42A27DB-BD31-4B8C-83A1-F6EECF244321}">
                <p14:modId xmlns:p14="http://schemas.microsoft.com/office/powerpoint/2010/main" val="3562512306"/>
              </p:ext>
            </p:extLst>
          </p:nvPr>
        </p:nvGraphicFramePr>
        <p:xfrm>
          <a:off x="824248" y="4407051"/>
          <a:ext cx="16460862" cy="5067158"/>
        </p:xfrm>
        <a:graphic>
          <a:graphicData uri="http://schemas.openxmlformats.org/drawingml/2006/table">
            <a:tbl>
              <a:tblPr/>
              <a:tblGrid>
                <a:gridCol w="8230431">
                  <a:extLst>
                    <a:ext uri="{9D8B030D-6E8A-4147-A177-3AD203B41FA5}">
                      <a16:colId xmlns:a16="http://schemas.microsoft.com/office/drawing/2014/main" val="3659981384"/>
                    </a:ext>
                  </a:extLst>
                </a:gridCol>
                <a:gridCol w="8230431">
                  <a:extLst>
                    <a:ext uri="{9D8B030D-6E8A-4147-A177-3AD203B41FA5}">
                      <a16:colId xmlns:a16="http://schemas.microsoft.com/office/drawing/2014/main" val="3959610312"/>
                    </a:ext>
                  </a:extLst>
                </a:gridCol>
              </a:tblGrid>
              <a:tr h="299840">
                <a:tc>
                  <a:txBody>
                    <a:bodyPr/>
                    <a:lstStyle/>
                    <a:p>
                      <a:pPr algn="ctr">
                        <a:lnSpc>
                          <a:spcPct val="107000"/>
                        </a:lnSpc>
                        <a:spcAft>
                          <a:spcPts val="800"/>
                        </a:spcAft>
                      </a:pPr>
                      <a:r>
                        <a:rPr lang="en-IN" sz="2400" b="1" kern="100" dirty="0">
                          <a:solidFill>
                            <a:schemeClr val="bg1"/>
                          </a:solidFill>
                          <a:effectLst/>
                          <a:latin typeface="+mn-lt"/>
                          <a:ea typeface="Calibri" panose="020F0502020204030204" pitchFamily="34" charset="0"/>
                          <a:cs typeface="Times New Roman" panose="02020603050405020304" pitchFamily="18" charset="0"/>
                        </a:rPr>
                        <a:t>Observations/Issues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tc>
                  <a:txBody>
                    <a:bodyPr/>
                    <a:lstStyle/>
                    <a:p>
                      <a:pPr algn="ctr">
                        <a:lnSpc>
                          <a:spcPct val="107000"/>
                        </a:lnSpc>
                        <a:spcAft>
                          <a:spcPts val="800"/>
                        </a:spcAft>
                      </a:pPr>
                      <a:r>
                        <a:rPr lang="en-IN" sz="2400" b="1" kern="100" dirty="0">
                          <a:solidFill>
                            <a:schemeClr val="bg1"/>
                          </a:solidFill>
                          <a:effectLst/>
                          <a:latin typeface="+mn-lt"/>
                          <a:ea typeface="Calibri" panose="020F0502020204030204" pitchFamily="34" charset="0"/>
                          <a:cs typeface="Times New Roman" panose="02020603050405020304" pitchFamily="18" charset="0"/>
                        </a:rPr>
                        <a:t>Implications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325346218"/>
                  </a:ext>
                </a:extLst>
              </a:tr>
              <a:tr h="515760">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Average trade receivables are ~ 22% of the total asset value.</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a:effectLst/>
                          <a:latin typeface="+mn-lt"/>
                          <a:ea typeface="Calibri" panose="020F0502020204030204" pitchFamily="34" charset="0"/>
                          <a:cs typeface="Times New Roman" panose="02020603050405020304" pitchFamily="18" charset="0"/>
                        </a:rPr>
                        <a:t>High trade receivables mean the firm is exposed to credit risk.</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0839594"/>
                  </a:ext>
                </a:extLst>
              </a:tr>
              <a:tr h="959457">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Total Equity is highly negative.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a:effectLst/>
                          <a:latin typeface="+mn-lt"/>
                          <a:ea typeface="Calibri" panose="020F0502020204030204" pitchFamily="34" charset="0"/>
                          <a:cs typeface="Times New Roman" panose="02020603050405020304" pitchFamily="18" charset="0"/>
                        </a:rPr>
                        <a:t>This could also increase the cost of borrowing for the company as investors or lenders would rethink before lending.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784502"/>
                  </a:ext>
                </a:extLst>
              </a:tr>
              <a:tr h="959457">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On average the debt is much higher than the total assets value.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a:effectLst/>
                          <a:latin typeface="+mn-lt"/>
                          <a:ea typeface="Calibri" panose="020F0502020204030204" pitchFamily="34" charset="0"/>
                          <a:cs typeface="Times New Roman" panose="02020603050405020304" pitchFamily="18" charset="0"/>
                        </a:rPr>
                        <a:t>This implies that the firm is over leveraged with high amount of liabilities. This could worsen the situation for the company if the industry outlook is not great. Because along with bearing the losses, the company needs to pay interest cost.</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476001"/>
                  </a:ext>
                </a:extLst>
              </a:tr>
              <a:tr h="959457">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COGS costs nearly 60% of total sales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This signifies a significant chuck of cost is attributed to the raw material and conversion cost. Thus, it could minimise chance for the firm to earn profit if it doesn’t employee recourses efficiently and uses it capital prudently.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024810"/>
                  </a:ext>
                </a:extLst>
              </a:tr>
              <a:tr h="959457">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Interest cost is nearly 27% of the total sales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dirty="0">
                          <a:effectLst/>
                          <a:latin typeface="+mn-lt"/>
                          <a:ea typeface="Calibri" panose="020F0502020204030204" pitchFamily="34" charset="0"/>
                          <a:cs typeface="Times New Roman" panose="02020603050405020304" pitchFamily="18" charset="0"/>
                        </a:rPr>
                        <a:t>This means a significant (&gt;1/4) chuck of sales is towards the repayment of the borrowings. Which is anticipatory in nature, as the firm capital structure is over leveraged.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3474265"/>
                  </a:ext>
                </a:extLst>
              </a:tr>
            </a:tbl>
          </a:graphicData>
        </a:graphic>
      </p:graphicFrame>
      <p:sp>
        <p:nvSpPr>
          <p:cNvPr id="2" name="TextBox 18">
            <a:extLst>
              <a:ext uri="{FF2B5EF4-FFF2-40B4-BE49-F238E27FC236}">
                <a16:creationId xmlns:a16="http://schemas.microsoft.com/office/drawing/2014/main" id="{0DB3EF8A-8EC1-1574-2A4D-FEC85A6E931B}"/>
              </a:ext>
            </a:extLst>
          </p:cNvPr>
          <p:cNvSpPr txBox="1"/>
          <p:nvPr/>
        </p:nvSpPr>
        <p:spPr>
          <a:xfrm>
            <a:off x="78998" y="116928"/>
            <a:ext cx="18209002" cy="626775"/>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Kollektif Bold"/>
              </a:rPr>
              <a:t>QUANTITATIVE ASSESSMENT</a:t>
            </a:r>
          </a:p>
        </p:txBody>
      </p:sp>
      <p:sp>
        <p:nvSpPr>
          <p:cNvPr id="3" name="AutoShape 19">
            <a:extLst>
              <a:ext uri="{FF2B5EF4-FFF2-40B4-BE49-F238E27FC236}">
                <a16:creationId xmlns:a16="http://schemas.microsoft.com/office/drawing/2014/main" id="{22650E0C-E501-94BC-59B6-19C75843ADF6}"/>
              </a:ext>
            </a:extLst>
          </p:cNvPr>
          <p:cNvSpPr/>
          <p:nvPr/>
        </p:nvSpPr>
        <p:spPr>
          <a:xfrm>
            <a:off x="0" y="833121"/>
            <a:ext cx="18288000" cy="0"/>
          </a:xfrm>
          <a:prstGeom prst="line">
            <a:avLst/>
          </a:prstGeom>
          <a:ln w="47625" cap="flat">
            <a:solidFill>
              <a:srgbClr val="000000"/>
            </a:solidFill>
            <a:prstDash val="solid"/>
            <a:headEnd type="none" w="sm" len="sm"/>
            <a:tailEnd type="none" w="sm" len="sm"/>
          </a:ln>
        </p:spPr>
      </p:sp>
    </p:spTree>
    <p:extLst>
      <p:ext uri="{BB962C8B-B14F-4D97-AF65-F5344CB8AC3E}">
        <p14:creationId xmlns:p14="http://schemas.microsoft.com/office/powerpoint/2010/main" val="73551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32">
            <a:extLst>
              <a:ext uri="{FF2B5EF4-FFF2-40B4-BE49-F238E27FC236}">
                <a16:creationId xmlns:a16="http://schemas.microsoft.com/office/drawing/2014/main" id="{0823CDAE-0568-6E09-F85B-9C788DD53906}"/>
              </a:ext>
            </a:extLst>
          </p:cNvPr>
          <p:cNvSpPr txBox="1"/>
          <p:nvPr/>
        </p:nvSpPr>
        <p:spPr>
          <a:xfrm>
            <a:off x="9718994" y="6128687"/>
            <a:ext cx="5594576" cy="4951468"/>
          </a:xfrm>
          <a:prstGeom prst="rect">
            <a:avLst/>
          </a:prstGeom>
        </p:spPr>
        <p:txBody>
          <a:bodyPr lIns="50800" tIns="50800" rIns="50800" bIns="50800" rtlCol="0" anchor="ctr"/>
          <a:lstStyle/>
          <a:p>
            <a:pPr algn="ctr">
              <a:lnSpc>
                <a:spcPts val="2483"/>
              </a:lnSpc>
            </a:pPr>
            <a:endParaRPr/>
          </a:p>
        </p:txBody>
      </p:sp>
      <p:sp>
        <p:nvSpPr>
          <p:cNvPr id="47" name="TextBox 46">
            <a:extLst>
              <a:ext uri="{FF2B5EF4-FFF2-40B4-BE49-F238E27FC236}">
                <a16:creationId xmlns:a16="http://schemas.microsoft.com/office/drawing/2014/main" id="{7C25B5A5-4668-554C-5362-B7E67FBD9D72}"/>
              </a:ext>
            </a:extLst>
          </p:cNvPr>
          <p:cNvSpPr txBox="1"/>
          <p:nvPr/>
        </p:nvSpPr>
        <p:spPr>
          <a:xfrm>
            <a:off x="6182595" y="1079452"/>
            <a:ext cx="60018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C00000"/>
                </a:solidFill>
                <a:cs typeface="Calibri"/>
              </a:rPr>
              <a:t>Common Size Analysis Key Insights</a:t>
            </a:r>
            <a:endParaRPr lang="en-US" sz="2800" dirty="0">
              <a:cs typeface="Calibri"/>
            </a:endParaRPr>
          </a:p>
        </p:txBody>
      </p:sp>
      <p:graphicFrame>
        <p:nvGraphicFramePr>
          <p:cNvPr id="50" name="Table 49">
            <a:extLst>
              <a:ext uri="{FF2B5EF4-FFF2-40B4-BE49-F238E27FC236}">
                <a16:creationId xmlns:a16="http://schemas.microsoft.com/office/drawing/2014/main" id="{7F2E6E83-7EE7-87E0-9130-963B9952C128}"/>
              </a:ext>
            </a:extLst>
          </p:cNvPr>
          <p:cNvGraphicFramePr>
            <a:graphicFrameLocks noGrp="1"/>
          </p:cNvGraphicFramePr>
          <p:nvPr>
            <p:extLst>
              <p:ext uri="{D42A27DB-BD31-4B8C-83A1-F6EECF244321}">
                <p14:modId xmlns:p14="http://schemas.microsoft.com/office/powerpoint/2010/main" val="1783848529"/>
              </p:ext>
            </p:extLst>
          </p:nvPr>
        </p:nvGraphicFramePr>
        <p:xfrm>
          <a:off x="824248" y="1859070"/>
          <a:ext cx="16460862" cy="1337945"/>
        </p:xfrm>
        <a:graphic>
          <a:graphicData uri="http://schemas.openxmlformats.org/drawingml/2006/table">
            <a:tbl>
              <a:tblPr/>
              <a:tblGrid>
                <a:gridCol w="8230431">
                  <a:extLst>
                    <a:ext uri="{9D8B030D-6E8A-4147-A177-3AD203B41FA5}">
                      <a16:colId xmlns:a16="http://schemas.microsoft.com/office/drawing/2014/main" val="3659981384"/>
                    </a:ext>
                  </a:extLst>
                </a:gridCol>
                <a:gridCol w="8230431">
                  <a:extLst>
                    <a:ext uri="{9D8B030D-6E8A-4147-A177-3AD203B41FA5}">
                      <a16:colId xmlns:a16="http://schemas.microsoft.com/office/drawing/2014/main" val="3959610312"/>
                    </a:ext>
                  </a:extLst>
                </a:gridCol>
              </a:tblGrid>
              <a:tr h="299840">
                <a:tc>
                  <a:txBody>
                    <a:bodyPr/>
                    <a:lstStyle/>
                    <a:p>
                      <a:pPr algn="ctr">
                        <a:lnSpc>
                          <a:spcPct val="107000"/>
                        </a:lnSpc>
                        <a:spcAft>
                          <a:spcPts val="800"/>
                        </a:spcAft>
                      </a:pPr>
                      <a:r>
                        <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Observations/Issues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tc>
                  <a:txBody>
                    <a:bodyPr/>
                    <a:lstStyle/>
                    <a:p>
                      <a:pPr algn="ctr">
                        <a:lnSpc>
                          <a:spcPct val="107000"/>
                        </a:lnSpc>
                        <a:spcAft>
                          <a:spcPts val="800"/>
                        </a:spcAft>
                      </a:pPr>
                      <a:r>
                        <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Implications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325346218"/>
                  </a:ext>
                </a:extLst>
              </a:tr>
              <a:tr h="622573">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Profit after tax is negative in 4 out of last 5 years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As the firms bears (~87% of the sales) towards just COGS and interest payment, the rest of the margin left is relatively small to manage the other costs. Thus results in negative PAT.</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784502"/>
                  </a:ext>
                </a:extLst>
              </a:tr>
            </a:tbl>
          </a:graphicData>
        </a:graphic>
      </p:graphicFrame>
      <p:sp>
        <p:nvSpPr>
          <p:cNvPr id="2" name="TextBox 1">
            <a:extLst>
              <a:ext uri="{FF2B5EF4-FFF2-40B4-BE49-F238E27FC236}">
                <a16:creationId xmlns:a16="http://schemas.microsoft.com/office/drawing/2014/main" id="{0E408A74-55CB-20F7-F182-F80373E196CE}"/>
              </a:ext>
            </a:extLst>
          </p:cNvPr>
          <p:cNvSpPr txBox="1"/>
          <p:nvPr/>
        </p:nvSpPr>
        <p:spPr>
          <a:xfrm>
            <a:off x="6164139" y="3866580"/>
            <a:ext cx="60018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C00000"/>
                </a:solidFill>
                <a:cs typeface="Calibri"/>
              </a:rPr>
              <a:t>Ratio Analysis</a:t>
            </a:r>
            <a:endParaRPr lang="en-US" sz="2800" dirty="0">
              <a:cs typeface="Calibri"/>
            </a:endParaRPr>
          </a:p>
        </p:txBody>
      </p:sp>
      <p:graphicFrame>
        <p:nvGraphicFramePr>
          <p:cNvPr id="3" name="Table 2">
            <a:extLst>
              <a:ext uri="{FF2B5EF4-FFF2-40B4-BE49-F238E27FC236}">
                <a16:creationId xmlns:a16="http://schemas.microsoft.com/office/drawing/2014/main" id="{B629DBB6-444F-0F8B-C8CD-0C185858E14B}"/>
              </a:ext>
            </a:extLst>
          </p:cNvPr>
          <p:cNvGraphicFramePr>
            <a:graphicFrameLocks noGrp="1"/>
          </p:cNvGraphicFramePr>
          <p:nvPr>
            <p:extLst>
              <p:ext uri="{D42A27DB-BD31-4B8C-83A1-F6EECF244321}">
                <p14:modId xmlns:p14="http://schemas.microsoft.com/office/powerpoint/2010/main" val="3705117231"/>
              </p:ext>
            </p:extLst>
          </p:nvPr>
        </p:nvGraphicFramePr>
        <p:xfrm>
          <a:off x="824248" y="4657774"/>
          <a:ext cx="16460862" cy="4555871"/>
        </p:xfrm>
        <a:graphic>
          <a:graphicData uri="http://schemas.openxmlformats.org/drawingml/2006/table">
            <a:tbl>
              <a:tblPr/>
              <a:tblGrid>
                <a:gridCol w="8230431">
                  <a:extLst>
                    <a:ext uri="{9D8B030D-6E8A-4147-A177-3AD203B41FA5}">
                      <a16:colId xmlns:a16="http://schemas.microsoft.com/office/drawing/2014/main" val="3659981384"/>
                    </a:ext>
                  </a:extLst>
                </a:gridCol>
                <a:gridCol w="8230431">
                  <a:extLst>
                    <a:ext uri="{9D8B030D-6E8A-4147-A177-3AD203B41FA5}">
                      <a16:colId xmlns:a16="http://schemas.microsoft.com/office/drawing/2014/main" val="3959610312"/>
                    </a:ext>
                  </a:extLst>
                </a:gridCol>
              </a:tblGrid>
              <a:tr h="299840">
                <a:tc>
                  <a:txBody>
                    <a:bodyPr/>
                    <a:lstStyle/>
                    <a:p>
                      <a:pPr algn="ctr">
                        <a:lnSpc>
                          <a:spcPct val="107000"/>
                        </a:lnSpc>
                        <a:spcAft>
                          <a:spcPts val="800"/>
                        </a:spcAft>
                      </a:pPr>
                      <a:r>
                        <a:rPr lang="en-IN" sz="2400" b="1" kern="100" dirty="0">
                          <a:solidFill>
                            <a:schemeClr val="bg1"/>
                          </a:solidFill>
                          <a:effectLst/>
                          <a:latin typeface="+mn-lt"/>
                          <a:ea typeface="Calibri" panose="020F0502020204030204" pitchFamily="34" charset="0"/>
                          <a:cs typeface="Times New Roman" panose="02020603050405020304" pitchFamily="18" charset="0"/>
                        </a:rPr>
                        <a:t>Observations/Issues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tc>
                  <a:txBody>
                    <a:bodyPr/>
                    <a:lstStyle/>
                    <a:p>
                      <a:pPr algn="ctr">
                        <a:lnSpc>
                          <a:spcPct val="107000"/>
                        </a:lnSpc>
                        <a:spcAft>
                          <a:spcPts val="800"/>
                        </a:spcAft>
                      </a:pPr>
                      <a:r>
                        <a:rPr lang="en-IN" sz="2400" b="1" kern="100" dirty="0">
                          <a:solidFill>
                            <a:schemeClr val="bg1"/>
                          </a:solidFill>
                          <a:effectLst/>
                          <a:latin typeface="+mn-lt"/>
                          <a:ea typeface="Calibri" panose="020F0502020204030204" pitchFamily="34" charset="0"/>
                          <a:cs typeface="Times New Roman" panose="02020603050405020304" pitchFamily="18" charset="0"/>
                        </a:rPr>
                        <a:t>Implications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325346218"/>
                  </a:ext>
                </a:extLst>
              </a:tr>
              <a:tr h="515760">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Current Ratio is less than 1</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a:effectLst/>
                          <a:latin typeface="Calibri" panose="020F0502020204030204" pitchFamily="34" charset="0"/>
                          <a:ea typeface="Calibri" panose="020F0502020204030204" pitchFamily="34" charset="0"/>
                          <a:cs typeface="Times New Roman" panose="02020603050405020304" pitchFamily="18" charset="0"/>
                        </a:rPr>
                        <a:t>This means the current assets are not sufficient to meet the short-term current liabilities. Ideal range is 1.5-2.</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0839594"/>
                  </a:ext>
                </a:extLst>
              </a:tr>
              <a:tr h="959457">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Debt to Equity ratio is negative</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ratio is negative due to negative total equity value. It signifies that the company's liabilities exceed its assets. This can be an indication of financial distress and potential insolvency. This can be an indication of financial distress and potential insolvency.</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8784502"/>
                  </a:ext>
                </a:extLst>
              </a:tr>
              <a:tr h="959457">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Financial leverage is negative in nature.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Due to overreliance on debt financing, company exposes itself to finance risk and could restrict the company's ability to raise additional capital or secure favourable financing terms.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3476001"/>
                  </a:ext>
                </a:extLst>
              </a:tr>
              <a:tr h="959457">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High average receivables days ~150 days </a:t>
                      </a:r>
                    </a:p>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(close to 5 months)</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High receivable days means the it takes long time for the company to collect payment from its customers after making sales. Thus exposes it to credit risk which could result in liquidity issues and hinder the company's ability to fund its operations effectively. </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024810"/>
                  </a:ext>
                </a:extLst>
              </a:tr>
            </a:tbl>
          </a:graphicData>
        </a:graphic>
      </p:graphicFrame>
      <p:cxnSp>
        <p:nvCxnSpPr>
          <p:cNvPr id="4" name="Straight Arrow Connector 3">
            <a:extLst>
              <a:ext uri="{FF2B5EF4-FFF2-40B4-BE49-F238E27FC236}">
                <a16:creationId xmlns:a16="http://schemas.microsoft.com/office/drawing/2014/main" id="{5CA7CF33-5A5A-C5CB-2A79-DF1790682C73}"/>
              </a:ext>
            </a:extLst>
          </p:cNvPr>
          <p:cNvCxnSpPr>
            <a:cxnSpLocks/>
          </p:cNvCxnSpPr>
          <p:nvPr/>
        </p:nvCxnSpPr>
        <p:spPr>
          <a:xfrm flipH="1">
            <a:off x="434983" y="3598606"/>
            <a:ext cx="17460121" cy="0"/>
          </a:xfrm>
          <a:prstGeom prst="straightConnector1">
            <a:avLst/>
          </a:prstGeom>
          <a:ln w="57150">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5" name="TextBox 18">
            <a:extLst>
              <a:ext uri="{FF2B5EF4-FFF2-40B4-BE49-F238E27FC236}">
                <a16:creationId xmlns:a16="http://schemas.microsoft.com/office/drawing/2014/main" id="{46C4780B-A980-81BB-8E01-9B992BFF3464}"/>
              </a:ext>
            </a:extLst>
          </p:cNvPr>
          <p:cNvSpPr txBox="1"/>
          <p:nvPr/>
        </p:nvSpPr>
        <p:spPr>
          <a:xfrm>
            <a:off x="78998" y="116928"/>
            <a:ext cx="18209002" cy="626775"/>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Kollektif Bold"/>
              </a:rPr>
              <a:t>QUANTITATIVE ASSESSMENT</a:t>
            </a:r>
          </a:p>
        </p:txBody>
      </p:sp>
      <p:sp>
        <p:nvSpPr>
          <p:cNvPr id="6" name="AutoShape 19">
            <a:extLst>
              <a:ext uri="{FF2B5EF4-FFF2-40B4-BE49-F238E27FC236}">
                <a16:creationId xmlns:a16="http://schemas.microsoft.com/office/drawing/2014/main" id="{6F4EE463-50D1-2D3C-385D-965624D5B9A5}"/>
              </a:ext>
            </a:extLst>
          </p:cNvPr>
          <p:cNvSpPr/>
          <p:nvPr/>
        </p:nvSpPr>
        <p:spPr>
          <a:xfrm>
            <a:off x="0" y="833121"/>
            <a:ext cx="18288000" cy="0"/>
          </a:xfrm>
          <a:prstGeom prst="line">
            <a:avLst/>
          </a:prstGeom>
          <a:ln w="47625" cap="flat">
            <a:solidFill>
              <a:srgbClr val="000000"/>
            </a:solidFill>
            <a:prstDash val="solid"/>
            <a:headEnd type="none" w="sm" len="sm"/>
            <a:tailEnd type="none" w="sm" len="sm"/>
          </a:ln>
        </p:spPr>
      </p:sp>
    </p:spTree>
    <p:extLst>
      <p:ext uri="{BB962C8B-B14F-4D97-AF65-F5344CB8AC3E}">
        <p14:creationId xmlns:p14="http://schemas.microsoft.com/office/powerpoint/2010/main" val="332612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1DC9E4-0575-E22F-087A-36555936B41A}"/>
              </a:ext>
            </a:extLst>
          </p:cNvPr>
          <p:cNvSpPr txBox="1"/>
          <p:nvPr/>
        </p:nvSpPr>
        <p:spPr>
          <a:xfrm>
            <a:off x="538842" y="1154217"/>
            <a:ext cx="17193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BE4B48"/>
                </a:solidFill>
                <a:ea typeface="Calibri"/>
                <a:cs typeface="Calibri"/>
              </a:rPr>
              <a:t>  PECKING ORDER THEORY</a:t>
            </a:r>
          </a:p>
        </p:txBody>
      </p:sp>
      <p:sp>
        <p:nvSpPr>
          <p:cNvPr id="10" name="TextBox 9">
            <a:extLst>
              <a:ext uri="{FF2B5EF4-FFF2-40B4-BE49-F238E27FC236}">
                <a16:creationId xmlns:a16="http://schemas.microsoft.com/office/drawing/2014/main" id="{8F7990D0-E072-F772-E88C-2C5B07B1F10F}"/>
              </a:ext>
            </a:extLst>
          </p:cNvPr>
          <p:cNvSpPr txBox="1"/>
          <p:nvPr/>
        </p:nvSpPr>
        <p:spPr>
          <a:xfrm>
            <a:off x="775606" y="1738992"/>
            <a:ext cx="1702253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ea typeface="Calibri"/>
                <a:cs typeface="Calibri"/>
              </a:rPr>
              <a:t>The Pecking Order Theory is a theory suggests how a company should ideally finance, based on that indicates how a company is performing and its capital structure. </a:t>
            </a:r>
            <a:endParaRPr lang="en-US" sz="2200" dirty="0"/>
          </a:p>
        </p:txBody>
      </p:sp>
      <p:sp>
        <p:nvSpPr>
          <p:cNvPr id="11" name="TextBox 10">
            <a:extLst>
              <a:ext uri="{FF2B5EF4-FFF2-40B4-BE49-F238E27FC236}">
                <a16:creationId xmlns:a16="http://schemas.microsoft.com/office/drawing/2014/main" id="{55FE8294-0302-3925-AAB1-69B3CB6CAFAD}"/>
              </a:ext>
            </a:extLst>
          </p:cNvPr>
          <p:cNvSpPr txBox="1"/>
          <p:nvPr/>
        </p:nvSpPr>
        <p:spPr>
          <a:xfrm>
            <a:off x="714375" y="2719251"/>
            <a:ext cx="16960514" cy="1251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just" defTabSz="914400" rtl="0" eaLnBrk="1" fontAlgn="auto" latinLnBrk="0" hangingPunct="1">
              <a:lnSpc>
                <a:spcPts val="2499"/>
              </a:lnSpc>
              <a:spcBef>
                <a:spcPts val="0"/>
              </a:spcBef>
              <a:spcAft>
                <a:spcPts val="0"/>
              </a:spcAft>
              <a:buClrTx/>
              <a:buSzTx/>
              <a:buFontTx/>
              <a:buNone/>
              <a:tabLst/>
              <a:defRPr/>
            </a:pPr>
            <a:r>
              <a:rPr kumimoji="0" lang="en-US" sz="2400" b="0" i="0" u="none" strike="noStrike" kern="1200" cap="none" spc="24" normalizeH="0" baseline="0" noProof="0" dirty="0">
                <a:ln>
                  <a:noFill/>
                </a:ln>
                <a:solidFill>
                  <a:srgbClr val="B01116"/>
                </a:solidFill>
                <a:effectLst/>
                <a:uLnTx/>
                <a:uFillTx/>
                <a:latin typeface="Kollektif Bold"/>
                <a:ea typeface="+mn-ea"/>
                <a:cs typeface="+mn-cs"/>
              </a:rPr>
              <a:t>1. Internal Financing </a:t>
            </a:r>
            <a:r>
              <a:rPr kumimoji="0" lang="en-US" sz="2200" b="0" i="0" u="none" strike="noStrike" kern="1200" cap="none" spc="24" normalizeH="0" baseline="0" noProof="0" dirty="0">
                <a:ln>
                  <a:noFill/>
                </a:ln>
                <a:solidFill>
                  <a:srgbClr val="B01116"/>
                </a:solidFill>
                <a:effectLst/>
                <a:uLnTx/>
                <a:uFillTx/>
                <a:latin typeface="Kollektif Bold"/>
                <a:ea typeface="+mn-ea"/>
                <a:cs typeface="+mn-cs"/>
              </a:rPr>
              <a:t>- </a:t>
            </a:r>
            <a:r>
              <a:rPr lang="en-US" sz="2200" dirty="0">
                <a:ea typeface="Calibri"/>
                <a:cs typeface="Calibri"/>
              </a:rPr>
              <a:t>If the company is going strong, it should normally fund itself internally, through retained earnings. </a:t>
            </a:r>
          </a:p>
          <a:p>
            <a:pPr marL="457200" indent="-457200" algn="just">
              <a:buAutoNum type="arabicParenR"/>
            </a:pPr>
            <a:endParaRPr lang="en-US" sz="1050" dirty="0">
              <a:ea typeface="Calibri"/>
              <a:cs typeface="Calibri"/>
            </a:endParaRPr>
          </a:p>
          <a:p>
            <a:pPr algn="just"/>
            <a:r>
              <a:rPr lang="en-US" sz="2200" i="1" dirty="0">
                <a:ea typeface="Calibri"/>
                <a:cs typeface="Calibri"/>
              </a:rPr>
              <a:t> However, in Suzlon case, this is not feasible since their retained earnings are negative, as both its PAT and last year retained earnings are negative in nature. </a:t>
            </a:r>
          </a:p>
        </p:txBody>
      </p:sp>
      <p:sp>
        <p:nvSpPr>
          <p:cNvPr id="16" name="TextBox 15">
            <a:extLst>
              <a:ext uri="{FF2B5EF4-FFF2-40B4-BE49-F238E27FC236}">
                <a16:creationId xmlns:a16="http://schemas.microsoft.com/office/drawing/2014/main" id="{02BF1B24-6E99-E26E-5A88-C1DB8A01C5C3}"/>
              </a:ext>
            </a:extLst>
          </p:cNvPr>
          <p:cNvSpPr txBox="1"/>
          <p:nvPr/>
        </p:nvSpPr>
        <p:spPr>
          <a:xfrm>
            <a:off x="710292" y="4039829"/>
            <a:ext cx="16810792" cy="19774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spc="24" dirty="0">
                <a:solidFill>
                  <a:srgbClr val="B01116"/>
                </a:solidFill>
                <a:latin typeface="Kollektif Bold"/>
              </a:rPr>
              <a:t>2. Debt Financing - </a:t>
            </a:r>
            <a:r>
              <a:rPr lang="en-US" sz="2200" dirty="0">
                <a:ea typeface="Calibri"/>
                <a:cs typeface="Calibri"/>
              </a:rPr>
              <a:t>If the management is confident that the company is consistently able to meet its monthly obligations, it should ideally finance itself through debt. </a:t>
            </a:r>
          </a:p>
          <a:p>
            <a:pPr algn="just"/>
            <a:endParaRPr lang="en-US" sz="600" dirty="0">
              <a:ea typeface="Calibri"/>
              <a:cs typeface="Calibri"/>
            </a:endParaRPr>
          </a:p>
          <a:p>
            <a:pPr algn="just"/>
            <a:r>
              <a:rPr lang="en-US" sz="2200" i="1" dirty="0">
                <a:ea typeface="Calibri"/>
                <a:cs typeface="Calibri"/>
              </a:rPr>
              <a:t>This is also not the ideal way for Suzlon, as its current ratio is less than one, which means that the company is not able to meet even its short-term liabilities with current assets in place. And since its profits and equity value are negative, company would find it difficult to raise debt at favorable terms. </a:t>
            </a:r>
          </a:p>
        </p:txBody>
      </p:sp>
      <p:sp>
        <p:nvSpPr>
          <p:cNvPr id="23" name="TextBox 22">
            <a:extLst>
              <a:ext uri="{FF2B5EF4-FFF2-40B4-BE49-F238E27FC236}">
                <a16:creationId xmlns:a16="http://schemas.microsoft.com/office/drawing/2014/main" id="{3860A034-2C21-9025-5290-51DE2EDA899B}"/>
              </a:ext>
            </a:extLst>
          </p:cNvPr>
          <p:cNvSpPr txBox="1"/>
          <p:nvPr/>
        </p:nvSpPr>
        <p:spPr>
          <a:xfrm>
            <a:off x="710291" y="6019255"/>
            <a:ext cx="17022535"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spc="24" dirty="0">
                <a:solidFill>
                  <a:srgbClr val="B01116"/>
                </a:solidFill>
                <a:latin typeface="Kollektif Bold"/>
              </a:rPr>
              <a:t>3. Equity Financing - </a:t>
            </a:r>
            <a:r>
              <a:rPr lang="en-US" sz="2200" dirty="0">
                <a:ea typeface="Calibri"/>
                <a:cs typeface="Calibri"/>
              </a:rPr>
              <a:t>If the company is not going well and its stock is trading at premium (overvalued), it should try to finance itself by issuing new stocks, in order to make at least some money before its share price takes a huge hit. </a:t>
            </a:r>
          </a:p>
          <a:p>
            <a:pPr algn="just"/>
            <a:endParaRPr lang="en-US" sz="600" dirty="0">
              <a:ea typeface="Calibri"/>
              <a:cs typeface="Calibri"/>
            </a:endParaRPr>
          </a:p>
          <a:p>
            <a:pPr algn="just"/>
            <a:r>
              <a:rPr lang="en-US" sz="2200" i="1" dirty="0">
                <a:ea typeface="Calibri"/>
                <a:cs typeface="Calibri"/>
              </a:rPr>
              <a:t>In Suzlon case, Negative profits and negative equity can make it challenging to attract equity investors as they may perceive a higher level of risk and uncertainty about the company's financial performance. Raising equity capital in such circumstances may result in significant dilution of ownership for existing shareholders.</a:t>
            </a:r>
          </a:p>
        </p:txBody>
      </p:sp>
      <p:sp>
        <p:nvSpPr>
          <p:cNvPr id="28" name="Arrow: Down 27">
            <a:extLst>
              <a:ext uri="{FF2B5EF4-FFF2-40B4-BE49-F238E27FC236}">
                <a16:creationId xmlns:a16="http://schemas.microsoft.com/office/drawing/2014/main" id="{A1C2052F-EBBD-AB6E-FF63-EB0245A96E75}"/>
              </a:ext>
            </a:extLst>
          </p:cNvPr>
          <p:cNvSpPr/>
          <p:nvPr/>
        </p:nvSpPr>
        <p:spPr>
          <a:xfrm>
            <a:off x="8723670" y="3652953"/>
            <a:ext cx="191729" cy="485373"/>
          </a:xfrm>
          <a:prstGeom prst="downArrow">
            <a:avLst/>
          </a:prstGeom>
          <a:solidFill>
            <a:schemeClr val="accent2"/>
          </a:solidFill>
          <a:ln>
            <a:solidFill>
              <a:srgbClr val="BE4B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Arrow: Down 28">
            <a:extLst>
              <a:ext uri="{FF2B5EF4-FFF2-40B4-BE49-F238E27FC236}">
                <a16:creationId xmlns:a16="http://schemas.microsoft.com/office/drawing/2014/main" id="{F8A25B3A-F29D-3612-8943-EA6624837B34}"/>
              </a:ext>
            </a:extLst>
          </p:cNvPr>
          <p:cNvSpPr/>
          <p:nvPr/>
        </p:nvSpPr>
        <p:spPr>
          <a:xfrm>
            <a:off x="8723670" y="5624683"/>
            <a:ext cx="191729" cy="485373"/>
          </a:xfrm>
          <a:prstGeom prst="downArrow">
            <a:avLst/>
          </a:prstGeom>
          <a:solidFill>
            <a:schemeClr val="accent2"/>
          </a:solidFill>
          <a:ln>
            <a:solidFill>
              <a:srgbClr val="BE4B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33">
            <a:extLst>
              <a:ext uri="{FF2B5EF4-FFF2-40B4-BE49-F238E27FC236}">
                <a16:creationId xmlns:a16="http://schemas.microsoft.com/office/drawing/2014/main" id="{1489E097-3849-8FEF-3B2C-CF3B8B795577}"/>
              </a:ext>
            </a:extLst>
          </p:cNvPr>
          <p:cNvSpPr txBox="1"/>
          <p:nvPr/>
        </p:nvSpPr>
        <p:spPr>
          <a:xfrm>
            <a:off x="775607" y="8805126"/>
            <a:ext cx="16899282" cy="1139223"/>
          </a:xfrm>
          <a:prstGeom prst="rect">
            <a:avLst/>
          </a:prstGeom>
        </p:spPr>
        <p:txBody>
          <a:bodyPr wrap="square" lIns="0" tIns="0" rIns="0" bIns="0" rtlCol="0" anchor="t">
            <a:spAutoFit/>
          </a:bodyPr>
          <a:lstStyle/>
          <a:p>
            <a:pPr algn="just">
              <a:lnSpc>
                <a:spcPts val="2200"/>
              </a:lnSpc>
            </a:pPr>
            <a:r>
              <a:rPr lang="en-US" sz="2400" spc="22" dirty="0">
                <a:ea typeface="+mn-lt"/>
                <a:cs typeface="+mn-lt"/>
              </a:rPr>
              <a:t>Considering Suzlon capital structure and performance, it may need to explore a combination of measures, which could include </a:t>
            </a:r>
            <a:r>
              <a:rPr lang="en-US" sz="2400" spc="22" dirty="0">
                <a:solidFill>
                  <a:srgbClr val="C00000"/>
                </a:solidFill>
                <a:ea typeface="+mn-lt"/>
                <a:cs typeface="+mn-lt"/>
              </a:rPr>
              <a:t>cost-cutting measures, restructuring, negotiations with creditors, asset sales, or seeking strategic partnerships through securing long-term orders to seize the growing wind energy capacity in India. </a:t>
            </a:r>
            <a:r>
              <a:rPr lang="en-US" sz="2400" spc="22" dirty="0">
                <a:ea typeface="+mn-lt"/>
                <a:cs typeface="+mn-lt"/>
              </a:rPr>
              <a:t>Once the performance improve, it could opt for one of these financing options based on circumstances and available alternatives at that time. </a:t>
            </a:r>
            <a:endParaRPr lang="en-US" sz="2400" dirty="0">
              <a:cs typeface="Calibri"/>
            </a:endParaRPr>
          </a:p>
        </p:txBody>
      </p:sp>
      <p:sp>
        <p:nvSpPr>
          <p:cNvPr id="31" name="Rectangle 30">
            <a:extLst>
              <a:ext uri="{FF2B5EF4-FFF2-40B4-BE49-F238E27FC236}">
                <a16:creationId xmlns:a16="http://schemas.microsoft.com/office/drawing/2014/main" id="{07A7E675-C790-A6A0-7305-588B6DE394D2}"/>
              </a:ext>
            </a:extLst>
          </p:cNvPr>
          <p:cNvSpPr/>
          <p:nvPr/>
        </p:nvSpPr>
        <p:spPr>
          <a:xfrm>
            <a:off x="435209" y="8614317"/>
            <a:ext cx="17580077" cy="1520840"/>
          </a:xfrm>
          <a:prstGeom prst="rect">
            <a:avLst/>
          </a:prstGeom>
          <a:noFill/>
          <a:ln>
            <a:solidFill>
              <a:srgbClr val="BE4B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55AFD8A7-6CD1-BFBE-AAB2-5735A94B132B}"/>
              </a:ext>
            </a:extLst>
          </p:cNvPr>
          <p:cNvSpPr txBox="1"/>
          <p:nvPr/>
        </p:nvSpPr>
        <p:spPr>
          <a:xfrm>
            <a:off x="538842" y="7969493"/>
            <a:ext cx="1719398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BE4B48"/>
                </a:solidFill>
                <a:ea typeface="Calibri"/>
                <a:cs typeface="Calibri"/>
              </a:rPr>
              <a:t>RECOMMENDATION</a:t>
            </a:r>
          </a:p>
        </p:txBody>
      </p:sp>
      <p:sp>
        <p:nvSpPr>
          <p:cNvPr id="2" name="TextBox 18">
            <a:extLst>
              <a:ext uri="{FF2B5EF4-FFF2-40B4-BE49-F238E27FC236}">
                <a16:creationId xmlns:a16="http://schemas.microsoft.com/office/drawing/2014/main" id="{8AF51797-C329-3C5B-9DBE-0174EA8B3762}"/>
              </a:ext>
            </a:extLst>
          </p:cNvPr>
          <p:cNvSpPr txBox="1"/>
          <p:nvPr/>
        </p:nvSpPr>
        <p:spPr>
          <a:xfrm>
            <a:off x="78998" y="116928"/>
            <a:ext cx="18209002" cy="626775"/>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Kollektif Bold"/>
              </a:rPr>
              <a:t>QUALITATIVE ASSESSMENT</a:t>
            </a:r>
          </a:p>
        </p:txBody>
      </p:sp>
      <p:sp>
        <p:nvSpPr>
          <p:cNvPr id="3" name="AutoShape 19">
            <a:extLst>
              <a:ext uri="{FF2B5EF4-FFF2-40B4-BE49-F238E27FC236}">
                <a16:creationId xmlns:a16="http://schemas.microsoft.com/office/drawing/2014/main" id="{872495F4-4B3A-3847-2A00-2936A78F89CF}"/>
              </a:ext>
            </a:extLst>
          </p:cNvPr>
          <p:cNvSpPr/>
          <p:nvPr/>
        </p:nvSpPr>
        <p:spPr>
          <a:xfrm>
            <a:off x="0" y="833121"/>
            <a:ext cx="18288000" cy="0"/>
          </a:xfrm>
          <a:prstGeom prst="line">
            <a:avLst/>
          </a:prstGeom>
          <a:ln w="47625" cap="flat">
            <a:solidFill>
              <a:srgbClr val="000000"/>
            </a:solidFill>
            <a:prstDash val="solid"/>
            <a:headEnd type="none" w="sm" len="sm"/>
            <a:tailEnd type="none" w="sm" len="sm"/>
          </a:ln>
        </p:spPr>
      </p:sp>
    </p:spTree>
    <p:custDataLst>
      <p:tags r:id="rId1"/>
    </p:custDataLst>
    <p:extLst>
      <p:ext uri="{BB962C8B-B14F-4D97-AF65-F5344CB8AC3E}">
        <p14:creationId xmlns:p14="http://schemas.microsoft.com/office/powerpoint/2010/main" val="107041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8">
            <a:extLst>
              <a:ext uri="{FF2B5EF4-FFF2-40B4-BE49-F238E27FC236}">
                <a16:creationId xmlns:a16="http://schemas.microsoft.com/office/drawing/2014/main" id="{EB76844E-57A0-35FB-CA31-B4D10514CBD0}"/>
              </a:ext>
            </a:extLst>
          </p:cNvPr>
          <p:cNvSpPr txBox="1"/>
          <p:nvPr/>
        </p:nvSpPr>
        <p:spPr>
          <a:xfrm>
            <a:off x="78998" y="116928"/>
            <a:ext cx="18209002" cy="626775"/>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Kollektif Bold"/>
              </a:rPr>
              <a:t>STRATEGY FOR IMPROVEMENT</a:t>
            </a:r>
          </a:p>
        </p:txBody>
      </p:sp>
      <p:sp>
        <p:nvSpPr>
          <p:cNvPr id="3" name="AutoShape 19">
            <a:extLst>
              <a:ext uri="{FF2B5EF4-FFF2-40B4-BE49-F238E27FC236}">
                <a16:creationId xmlns:a16="http://schemas.microsoft.com/office/drawing/2014/main" id="{EB1FB3BE-8259-8BEF-1686-AA606A9DB35A}"/>
              </a:ext>
            </a:extLst>
          </p:cNvPr>
          <p:cNvSpPr/>
          <p:nvPr/>
        </p:nvSpPr>
        <p:spPr>
          <a:xfrm>
            <a:off x="0" y="833121"/>
            <a:ext cx="18288000" cy="0"/>
          </a:xfrm>
          <a:prstGeom prst="line">
            <a:avLst/>
          </a:prstGeom>
          <a:ln w="47625" cap="flat">
            <a:solidFill>
              <a:srgbClr val="000000"/>
            </a:solidFill>
            <a:prstDash val="solid"/>
            <a:headEnd type="none" w="sm" len="sm"/>
            <a:tailEnd type="none" w="sm" len="sm"/>
          </a:ln>
        </p:spPr>
      </p:sp>
      <p:graphicFrame>
        <p:nvGraphicFramePr>
          <p:cNvPr id="6" name="Table 5">
            <a:extLst>
              <a:ext uri="{FF2B5EF4-FFF2-40B4-BE49-F238E27FC236}">
                <a16:creationId xmlns:a16="http://schemas.microsoft.com/office/drawing/2014/main" id="{DF2BB0C5-10C5-3536-FCAC-B507662D2A6D}"/>
              </a:ext>
            </a:extLst>
          </p:cNvPr>
          <p:cNvGraphicFramePr>
            <a:graphicFrameLocks noGrp="1"/>
          </p:cNvGraphicFramePr>
          <p:nvPr>
            <p:extLst>
              <p:ext uri="{D42A27DB-BD31-4B8C-83A1-F6EECF244321}">
                <p14:modId xmlns:p14="http://schemas.microsoft.com/office/powerpoint/2010/main" val="2997778253"/>
              </p:ext>
            </p:extLst>
          </p:nvPr>
        </p:nvGraphicFramePr>
        <p:xfrm>
          <a:off x="457200" y="1534265"/>
          <a:ext cx="17137626" cy="7974225"/>
        </p:xfrm>
        <a:graphic>
          <a:graphicData uri="http://schemas.openxmlformats.org/drawingml/2006/table">
            <a:tbl>
              <a:tblPr/>
              <a:tblGrid>
                <a:gridCol w="2948111">
                  <a:extLst>
                    <a:ext uri="{9D8B030D-6E8A-4147-A177-3AD203B41FA5}">
                      <a16:colId xmlns:a16="http://schemas.microsoft.com/office/drawing/2014/main" val="630418765"/>
                    </a:ext>
                  </a:extLst>
                </a:gridCol>
                <a:gridCol w="14189515">
                  <a:extLst>
                    <a:ext uri="{9D8B030D-6E8A-4147-A177-3AD203B41FA5}">
                      <a16:colId xmlns:a16="http://schemas.microsoft.com/office/drawing/2014/main" val="3273956614"/>
                    </a:ext>
                  </a:extLst>
                </a:gridCol>
              </a:tblGrid>
              <a:tr h="439950">
                <a:tc>
                  <a:txBody>
                    <a:bodyPr/>
                    <a:lstStyle/>
                    <a:p>
                      <a:pPr algn="ctr">
                        <a:lnSpc>
                          <a:spcPct val="107000"/>
                        </a:lnSpc>
                        <a:spcAft>
                          <a:spcPts val="800"/>
                        </a:spcAft>
                      </a:pPr>
                      <a:r>
                        <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Issue</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tc>
                  <a:txBody>
                    <a:bodyPr/>
                    <a:lstStyle/>
                    <a:p>
                      <a:pPr algn="ctr">
                        <a:lnSpc>
                          <a:spcPct val="107000"/>
                        </a:lnSpc>
                        <a:spcAft>
                          <a:spcPts val="800"/>
                        </a:spcAft>
                      </a:pPr>
                      <a:r>
                        <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Strategy for improvement</a:t>
                      </a: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151498857"/>
                  </a:ext>
                </a:extLst>
              </a:tr>
              <a:tr h="622573">
                <a:tc>
                  <a:txBody>
                    <a:bodyPr/>
                    <a:lstStyle/>
                    <a:p>
                      <a:pPr algn="ctr">
                        <a:lnSpc>
                          <a:spcPct val="107000"/>
                        </a:lnSpc>
                        <a:spcAft>
                          <a:spcPts val="800"/>
                        </a:spcAft>
                      </a:pPr>
                      <a:r>
                        <a:rPr lang="en-IN" sz="2400" b="1" kern="100" dirty="0">
                          <a:solidFill>
                            <a:srgbClr val="BE4B48"/>
                          </a:solidFill>
                          <a:effectLst/>
                          <a:latin typeface="Calibri" panose="020F0502020204030204" pitchFamily="34" charset="0"/>
                          <a:ea typeface="Calibri" panose="020F0502020204030204" pitchFamily="34" charset="0"/>
                          <a:cs typeface="Times New Roman" panose="02020603050405020304" pitchFamily="18" charset="0"/>
                        </a:rPr>
                        <a:t>Negative PAT</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457200" indent="-457200" algn="just">
                        <a:lnSpc>
                          <a:spcPct val="107000"/>
                        </a:lnSpc>
                        <a:spcAft>
                          <a:spcPts val="800"/>
                        </a:spcAft>
                        <a:buAutoNum type="arabicPeriod"/>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Cost Reduction and Efficiency Measures: </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Identify and reduce </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operational inefficiencies, unnecessary expenditures, and non-core activities. Along with it streamline operations, renegotiate contracts, and seek early payments from customers without compromising orders.</a:t>
                      </a:r>
                    </a:p>
                    <a:p>
                      <a:pPr marL="457200" indent="-457200" algn="just">
                        <a:lnSpc>
                          <a:spcPct val="107000"/>
                        </a:lnSpc>
                        <a:spcAft>
                          <a:spcPts val="800"/>
                        </a:spcAft>
                        <a:buAutoNum type="arabicPeriod"/>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Seizing the growing market opportunities:</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Develop marketing strategy to target the growing wind energy segment along with product improvement/differentiation. Abreast to this, the company should also secure strategic long-term order in pipeline. </a:t>
                      </a:r>
                    </a:p>
                    <a:p>
                      <a:pPr marL="457200" indent="-457200" algn="just">
                        <a:lnSpc>
                          <a:spcPct val="107000"/>
                        </a:lnSpc>
                        <a:spcAft>
                          <a:spcPts val="800"/>
                        </a:spcAft>
                        <a:buAutoNum type="arabicPeriod"/>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Since COGS + Finance cost </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are nearly </a:t>
                      </a: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~87% </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of the sales, it is advisable to reduce debt levels in order to reduce the interest obligations(~27%)once the profitability starts improving. </a:t>
                      </a:r>
                      <a:endParaRPr lang="en-IN" sz="22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945634"/>
                  </a:ext>
                </a:extLst>
              </a:tr>
              <a:tr h="0">
                <a:tc>
                  <a:txBody>
                    <a:bodyPr/>
                    <a:lstStyle/>
                    <a:p>
                      <a:pPr algn="ctr">
                        <a:lnSpc>
                          <a:spcPct val="107000"/>
                        </a:lnSpc>
                        <a:spcAft>
                          <a:spcPts val="800"/>
                        </a:spcAft>
                      </a:pPr>
                      <a:r>
                        <a:rPr lang="en-IN" sz="2400" b="1" kern="100" dirty="0">
                          <a:solidFill>
                            <a:srgbClr val="BE4B48"/>
                          </a:solidFill>
                          <a:effectLst/>
                          <a:latin typeface="Calibri" panose="020F0502020204030204" pitchFamily="34" charset="0"/>
                          <a:ea typeface="Calibri" panose="020F0502020204030204" pitchFamily="34" charset="0"/>
                          <a:cs typeface="Times New Roman" panose="02020603050405020304" pitchFamily="18" charset="0"/>
                        </a:rPr>
                        <a:t>Poor Liquidity</a:t>
                      </a: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457200" indent="-457200" algn="just">
                        <a:lnSpc>
                          <a:spcPct val="107000"/>
                        </a:lnSpc>
                        <a:spcAft>
                          <a:spcPts val="800"/>
                        </a:spcAft>
                        <a:buAutoNum type="arabicPeriod"/>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Working Capital Optimization: </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Analyze how working capital components like inventories and accounts payable are managed. Reduce inventory levels to save money and prevent overstocking. Optimize accounts payable by taking advantage of early payment discounts where feasible to reduce costs. Along with this, Suzlon could improve the receivables management to reduce credit risk.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654185"/>
                  </a:ext>
                </a:extLst>
              </a:tr>
              <a:tr h="782562">
                <a:tc>
                  <a:txBody>
                    <a:bodyPr/>
                    <a:lstStyle/>
                    <a:p>
                      <a:pPr algn="ctr">
                        <a:lnSpc>
                          <a:spcPct val="107000"/>
                        </a:lnSpc>
                        <a:spcAft>
                          <a:spcPts val="800"/>
                        </a:spcAft>
                      </a:pPr>
                      <a:r>
                        <a:rPr lang="en-IN" sz="2400" b="1" kern="100" dirty="0">
                          <a:solidFill>
                            <a:srgbClr val="BE4B48"/>
                          </a:solidFill>
                          <a:effectLst/>
                          <a:latin typeface="Calibri" panose="020F0502020204030204" pitchFamily="34" charset="0"/>
                          <a:ea typeface="Calibri" panose="020F0502020204030204" pitchFamily="34" charset="0"/>
                          <a:cs typeface="Times New Roman" panose="02020603050405020304" pitchFamily="18" charset="0"/>
                        </a:rPr>
                        <a:t>Concerning Capital Structure </a:t>
                      </a:r>
                    </a:p>
                    <a:p>
                      <a:pPr algn="ctr">
                        <a:lnSpc>
                          <a:spcPct val="107000"/>
                        </a:lnSpc>
                        <a:spcAft>
                          <a:spcPts val="800"/>
                        </a:spcAft>
                      </a:pPr>
                      <a:r>
                        <a:rPr lang="en-IN" sz="2400" b="1" kern="100">
                          <a:solidFill>
                            <a:srgbClr val="BE4B48"/>
                          </a:solidFill>
                          <a:effectLst/>
                          <a:latin typeface="Calibri" panose="020F0502020204030204" pitchFamily="34" charset="0"/>
                          <a:ea typeface="Calibri" panose="020F0502020204030204" pitchFamily="34" charset="0"/>
                          <a:cs typeface="Times New Roman" panose="02020603050405020304" pitchFamily="18" charset="0"/>
                        </a:rPr>
                        <a:t>(Negative </a:t>
                      </a:r>
                      <a:r>
                        <a:rPr lang="en-IN" sz="2400" b="1" kern="100" dirty="0">
                          <a:solidFill>
                            <a:srgbClr val="BE4B48"/>
                          </a:solidFill>
                          <a:effectLst/>
                          <a:latin typeface="Calibri" panose="020F0502020204030204" pitchFamily="34" charset="0"/>
                          <a:ea typeface="Calibri" panose="020F0502020204030204" pitchFamily="34" charset="0"/>
                          <a:cs typeface="Times New Roman" panose="02020603050405020304" pitchFamily="18" charset="0"/>
                        </a:rPr>
                        <a:t>Equity and High </a:t>
                      </a:r>
                      <a:r>
                        <a:rPr lang="en-IN" sz="2400" b="1" kern="100">
                          <a:solidFill>
                            <a:srgbClr val="BE4B48"/>
                          </a:solidFill>
                          <a:effectLst/>
                          <a:latin typeface="Calibri" panose="020F0502020204030204" pitchFamily="34" charset="0"/>
                          <a:ea typeface="Calibri" panose="020F0502020204030204" pitchFamily="34" charset="0"/>
                          <a:cs typeface="Times New Roman" panose="02020603050405020304" pitchFamily="18" charset="0"/>
                        </a:rPr>
                        <a:t>financial leverage)</a:t>
                      </a:r>
                      <a:endParaRPr lang="en-IN" sz="2400" b="1" kern="100" dirty="0">
                        <a:solidFill>
                          <a:srgbClr val="BE4B4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chemeClr val="bg1"/>
                    </a:solidFill>
                  </a:tcPr>
                </a:tc>
                <a:tc>
                  <a:txBody>
                    <a:bodyPr/>
                    <a:lstStyle/>
                    <a:p>
                      <a:pPr marL="457200" indent="-457200" algn="just">
                        <a:lnSpc>
                          <a:spcPct val="107000"/>
                        </a:lnSpc>
                        <a:spcAft>
                          <a:spcPts val="800"/>
                        </a:spcAft>
                        <a:buAutoNum type="arabicPeriod"/>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Debt Refinancing and Negotiation: </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Evaluate options for refinancing existing debt to reduce interest costs or extend repayment terms. Explore opportunities to negotiate with lenders for more favorable terms, such as lower interest rates or relaxed covenants. Engage in constructive discussions with lenders to find mutually beneficial solutions.</a:t>
                      </a:r>
                    </a:p>
                    <a:p>
                      <a:pPr marL="457200" indent="-457200" algn="just">
                        <a:lnSpc>
                          <a:spcPct val="107000"/>
                        </a:lnSpc>
                        <a:spcAft>
                          <a:spcPts val="800"/>
                        </a:spcAft>
                        <a:buAutoNum type="arabicPeriod"/>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Asset Sales or Restructuring</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 Assess the possibility of selling non-core assets or underperforming divisions to generate cash and reduce debt.</a:t>
                      </a:r>
                    </a:p>
                    <a:p>
                      <a:pPr marL="457200" indent="-457200" algn="just">
                        <a:lnSpc>
                          <a:spcPct val="107000"/>
                        </a:lnSpc>
                        <a:spcAft>
                          <a:spcPts val="800"/>
                        </a:spcAft>
                        <a:buAutoNum type="arabicPeriod"/>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Equity Infusion or Capital Injection: </a:t>
                      </a:r>
                      <a:r>
                        <a:rPr lang="en-US" sz="2200" b="0" kern="100" dirty="0">
                          <a:effectLst/>
                          <a:latin typeface="Calibri" panose="020F0502020204030204" pitchFamily="34" charset="0"/>
                          <a:ea typeface="Calibri" panose="020F0502020204030204" pitchFamily="34" charset="0"/>
                          <a:cs typeface="Times New Roman" panose="02020603050405020304" pitchFamily="18" charset="0"/>
                        </a:rPr>
                        <a:t>Explore options to strengthen the company's capital base by attracting additional equity investments. This option reduces leverage and improves the balance sheet. However, it dilutes the ownership and considering current situation of the Suzlon, getting equity infusion is quite difficult as well.  </a:t>
                      </a:r>
                      <a:endParaRPr lang="en-IN" sz="22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3419365"/>
                  </a:ext>
                </a:extLst>
              </a:tr>
            </a:tbl>
          </a:graphicData>
        </a:graphic>
      </p:graphicFrame>
    </p:spTree>
    <p:custDataLst>
      <p:tags r:id="rId1"/>
    </p:custDataLst>
    <p:extLst>
      <p:ext uri="{BB962C8B-B14F-4D97-AF65-F5344CB8AC3E}">
        <p14:creationId xmlns:p14="http://schemas.microsoft.com/office/powerpoint/2010/main" val="41465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71224">
            <a:off x="3828975" y="1455257"/>
            <a:ext cx="11948890" cy="7538663"/>
          </a:xfrm>
          <a:prstGeom prst="rect">
            <a:avLst/>
          </a:prstGeom>
        </p:spPr>
      </p:pic>
      <p:pic>
        <p:nvPicPr>
          <p:cNvPr id="4" name="Picture 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71224">
            <a:off x="3443586" y="1178780"/>
            <a:ext cx="11948890" cy="7538663"/>
          </a:xfrm>
          <a:prstGeom prst="rect">
            <a:avLst/>
          </a:prstGeom>
        </p:spPr>
      </p:pic>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3142184">
            <a:off x="1289013" y="1772373"/>
            <a:ext cx="1447164" cy="918949"/>
          </a:xfrm>
          <a:prstGeom prst="rect">
            <a:avLst/>
          </a:prstGeom>
        </p:spPr>
      </p:pic>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909328" y="6646883"/>
            <a:ext cx="1541998" cy="1073792"/>
          </a:xfrm>
          <a:prstGeom prst="rect">
            <a:avLst/>
          </a:prstGeom>
        </p:spPr>
      </p:pic>
      <p:pic>
        <p:nvPicPr>
          <p:cNvPr id="10" name="Picture 10"/>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328051" flipH="1">
            <a:off x="16632120" y="2947946"/>
            <a:ext cx="554416" cy="1553825"/>
          </a:xfrm>
          <a:prstGeom prst="rect">
            <a:avLst/>
          </a:prstGeom>
        </p:spPr>
      </p:pic>
      <p:pic>
        <p:nvPicPr>
          <p:cNvPr id="11" name="Picture 11"/>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356780" y="6749308"/>
            <a:ext cx="923682" cy="971367"/>
          </a:xfrm>
          <a:prstGeom prst="rect">
            <a:avLst/>
          </a:prstGeom>
        </p:spPr>
      </p:pic>
      <p:pic>
        <p:nvPicPr>
          <p:cNvPr id="12" name="Picture 12"/>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l="41534" b="67057"/>
          <a:stretch>
            <a:fillRect/>
          </a:stretch>
        </p:blipFill>
        <p:spPr>
          <a:xfrm>
            <a:off x="5164265" y="6646883"/>
            <a:ext cx="389547" cy="615149"/>
          </a:xfrm>
          <a:prstGeom prst="rect">
            <a:avLst/>
          </a:prstGeom>
        </p:spPr>
      </p:pic>
      <p:pic>
        <p:nvPicPr>
          <p:cNvPr id="13" name="Picture 13"/>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l="41534" b="67057"/>
          <a:stretch>
            <a:fillRect/>
          </a:stretch>
        </p:blipFill>
        <p:spPr>
          <a:xfrm flipH="1">
            <a:off x="13358172" y="6717472"/>
            <a:ext cx="389547" cy="615149"/>
          </a:xfrm>
          <a:prstGeom prst="rect">
            <a:avLst/>
          </a:prstGeom>
        </p:spPr>
      </p:pic>
      <p:sp>
        <p:nvSpPr>
          <p:cNvPr id="14" name="TextBox 14"/>
          <p:cNvSpPr txBox="1"/>
          <p:nvPr/>
        </p:nvSpPr>
        <p:spPr>
          <a:xfrm>
            <a:off x="4463068" y="4456446"/>
            <a:ext cx="9909925" cy="1646476"/>
          </a:xfrm>
          <a:prstGeom prst="rect">
            <a:avLst/>
          </a:prstGeom>
        </p:spPr>
        <p:txBody>
          <a:bodyPr lIns="0" tIns="0" rIns="0" bIns="0" rtlCol="0" anchor="t">
            <a:spAutoFit/>
          </a:bodyPr>
          <a:lstStyle/>
          <a:p>
            <a:pPr algn="ctr">
              <a:lnSpc>
                <a:spcPts val="11438"/>
              </a:lnSpc>
            </a:pPr>
            <a:r>
              <a:rPr lang="en-US" sz="14298" spc="142" dirty="0">
                <a:solidFill>
                  <a:srgbClr val="000000"/>
                </a:solidFill>
                <a:latin typeface="Espa"/>
              </a:rPr>
              <a:t>Thank You</a:t>
            </a:r>
          </a:p>
        </p:txBody>
      </p:sp>
      <p:graphicFrame>
        <p:nvGraphicFramePr>
          <p:cNvPr id="8" name="Object 7">
            <a:extLst>
              <a:ext uri="{FF2B5EF4-FFF2-40B4-BE49-F238E27FC236}">
                <a16:creationId xmlns:a16="http://schemas.microsoft.com/office/drawing/2014/main" id="{F6D4DD93-7E09-1E70-558B-2BB2F3708922}"/>
              </a:ext>
            </a:extLst>
          </p:cNvPr>
          <p:cNvGraphicFramePr>
            <a:graphicFrameLocks noChangeAspect="1"/>
          </p:cNvGraphicFramePr>
          <p:nvPr>
            <p:extLst>
              <p:ext uri="{D42A27DB-BD31-4B8C-83A1-F6EECF244321}">
                <p14:modId xmlns:p14="http://schemas.microsoft.com/office/powerpoint/2010/main" val="1656259275"/>
              </p:ext>
            </p:extLst>
          </p:nvPr>
        </p:nvGraphicFramePr>
        <p:xfrm>
          <a:off x="10294121" y="6536700"/>
          <a:ext cx="1523000" cy="1319405"/>
        </p:xfrm>
        <a:graphic>
          <a:graphicData uri="http://schemas.openxmlformats.org/presentationml/2006/ole">
            <mc:AlternateContent xmlns:mc="http://schemas.openxmlformats.org/markup-compatibility/2006">
              <mc:Choice xmlns:v="urn:schemas-microsoft-com:vml" Requires="v">
                <p:oleObj name="Worksheet" showAsIcon="1" r:id="rId14" imgW="914400" imgH="792360" progId="Excel.Sheet.12">
                  <p:embed/>
                </p:oleObj>
              </mc:Choice>
              <mc:Fallback>
                <p:oleObj name="Worksheet" showAsIcon="1" r:id="rId14" imgW="914400" imgH="792360" progId="Excel.Sheet.12">
                  <p:embed/>
                  <p:pic>
                    <p:nvPicPr>
                      <p:cNvPr id="0" name=""/>
                      <p:cNvPicPr/>
                      <p:nvPr/>
                    </p:nvPicPr>
                    <p:blipFill>
                      <a:blip r:embed="rId15"/>
                      <a:stretch>
                        <a:fillRect/>
                      </a:stretch>
                    </p:blipFill>
                    <p:spPr>
                      <a:xfrm>
                        <a:off x="10294121" y="6536700"/>
                        <a:ext cx="1523000" cy="1319405"/>
                      </a:xfrm>
                      <a:prstGeom prst="rect">
                        <a:avLst/>
                      </a:prstGeom>
                    </p:spPr>
                  </p:pic>
                </p:oleObj>
              </mc:Fallback>
            </mc:AlternateContent>
          </a:graphicData>
        </a:graphic>
      </p:graphicFrame>
      <p:sp>
        <p:nvSpPr>
          <p:cNvPr id="9" name="TextBox 14">
            <a:extLst>
              <a:ext uri="{FF2B5EF4-FFF2-40B4-BE49-F238E27FC236}">
                <a16:creationId xmlns:a16="http://schemas.microsoft.com/office/drawing/2014/main" id="{8B218B32-B1E4-6CB2-5166-130EEE17B931}"/>
              </a:ext>
            </a:extLst>
          </p:cNvPr>
          <p:cNvSpPr txBox="1"/>
          <p:nvPr/>
        </p:nvSpPr>
        <p:spPr>
          <a:xfrm>
            <a:off x="3752168" y="6329286"/>
            <a:ext cx="9909925" cy="1250342"/>
          </a:xfrm>
          <a:prstGeom prst="rect">
            <a:avLst/>
          </a:prstGeom>
        </p:spPr>
        <p:txBody>
          <a:bodyPr lIns="0" tIns="0" rIns="0" bIns="0" rtlCol="0" anchor="t">
            <a:spAutoFit/>
          </a:bodyPr>
          <a:lstStyle/>
          <a:p>
            <a:pPr algn="ctr">
              <a:lnSpc>
                <a:spcPts val="11438"/>
              </a:lnSpc>
            </a:pPr>
            <a:r>
              <a:rPr lang="en-US" sz="4000" spc="142" dirty="0">
                <a:solidFill>
                  <a:srgbClr val="000000"/>
                </a:solidFill>
                <a:latin typeface="Espa"/>
              </a:rPr>
              <a:t>Analysis Excel</a:t>
            </a:r>
          </a:p>
        </p:txBody>
      </p:sp>
    </p:spTree>
    <p:extLst>
      <p:ext uri="{BB962C8B-B14F-4D97-AF65-F5344CB8AC3E}">
        <p14:creationId xmlns:p14="http://schemas.microsoft.com/office/powerpoint/2010/main" val="290950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0" y="936907"/>
            <a:ext cx="18288000" cy="0"/>
          </a:xfrm>
          <a:prstGeom prst="line">
            <a:avLst/>
          </a:prstGeom>
          <a:ln w="47625" cap="flat">
            <a:solidFill>
              <a:srgbClr val="000000"/>
            </a:solidFill>
            <a:prstDash val="solid"/>
            <a:headEnd type="none" w="sm" len="sm"/>
            <a:tailEnd type="none" w="sm" len="sm"/>
          </a:ln>
        </p:spPr>
      </p:sp>
      <p:sp>
        <p:nvSpPr>
          <p:cNvPr id="4" name="TextBox 4"/>
          <p:cNvSpPr txBox="1"/>
          <p:nvPr/>
        </p:nvSpPr>
        <p:spPr>
          <a:xfrm>
            <a:off x="2952238" y="148600"/>
            <a:ext cx="12383523" cy="636585"/>
          </a:xfrm>
          <a:prstGeom prst="rect">
            <a:avLst/>
          </a:prstGeom>
        </p:spPr>
        <p:txBody>
          <a:bodyPr lIns="0" tIns="0" rIns="0" bIns="0" rtlCol="0" anchor="t">
            <a:spAutoFit/>
          </a:bodyPr>
          <a:lstStyle/>
          <a:p>
            <a:pPr algn="ctr">
              <a:lnSpc>
                <a:spcPts val="5599"/>
              </a:lnSpc>
            </a:pPr>
            <a:r>
              <a:rPr lang="en-US" sz="3999" dirty="0">
                <a:solidFill>
                  <a:srgbClr val="000000"/>
                </a:solidFill>
                <a:latin typeface="Kollektif Bold"/>
              </a:rPr>
              <a:t>Annexure 1: Ratio Analysis</a:t>
            </a:r>
          </a:p>
        </p:txBody>
      </p:sp>
      <p:pic>
        <p:nvPicPr>
          <p:cNvPr id="5" name="Picture 4">
            <a:extLst>
              <a:ext uri="{FF2B5EF4-FFF2-40B4-BE49-F238E27FC236}">
                <a16:creationId xmlns:a16="http://schemas.microsoft.com/office/drawing/2014/main" id="{1F5DC7A1-5FCA-8CB8-847A-2E9507C9CAC6}"/>
              </a:ext>
            </a:extLst>
          </p:cNvPr>
          <p:cNvPicPr>
            <a:picLocks noChangeAspect="1"/>
          </p:cNvPicPr>
          <p:nvPr/>
        </p:nvPicPr>
        <p:blipFill>
          <a:blip r:embed="rId2"/>
          <a:stretch>
            <a:fillRect/>
          </a:stretch>
        </p:blipFill>
        <p:spPr>
          <a:xfrm>
            <a:off x="2273577" y="1438274"/>
            <a:ext cx="13740843" cy="7911819"/>
          </a:xfrm>
          <a:prstGeom prst="rect">
            <a:avLst/>
          </a:prstGeom>
        </p:spPr>
      </p:pic>
    </p:spTree>
    <p:extLst>
      <p:ext uri="{BB962C8B-B14F-4D97-AF65-F5344CB8AC3E}">
        <p14:creationId xmlns:p14="http://schemas.microsoft.com/office/powerpoint/2010/main" val="415984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EE4P_STRETCH" val="2"/>
</p:tagLst>
</file>

<file path=ppt/tags/tag3.xml><?xml version="1.0" encoding="utf-8"?>
<p:tagLst xmlns:a="http://schemas.openxmlformats.org/drawingml/2006/main" xmlns:r="http://schemas.openxmlformats.org/officeDocument/2006/relationships" xmlns:p="http://schemas.openxmlformats.org/presentationml/2006/main">
  <p:tag name="EE4P_STRETCH" val="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BB77192F359543933FFD339D028F8D" ma:contentTypeVersion="11" ma:contentTypeDescription="Create a new document." ma:contentTypeScope="" ma:versionID="b20ffff5d1bfaa45e01e4ff9cf9640eb">
  <xsd:schema xmlns:xsd="http://www.w3.org/2001/XMLSchema" xmlns:xs="http://www.w3.org/2001/XMLSchema" xmlns:p="http://schemas.microsoft.com/office/2006/metadata/properties" xmlns:ns3="2e596d44-f7d7-4ca7-a5a6-bda82b57b67a" targetNamespace="http://schemas.microsoft.com/office/2006/metadata/properties" ma:root="true" ma:fieldsID="340007fe5ae8c95b3c650f96a933cbdd" ns3:_="">
    <xsd:import namespace="2e596d44-f7d7-4ca7-a5a6-bda82b57b67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96d44-f7d7-4ca7-a5a6-bda82b57b6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2909FA-8831-44C0-A7AC-9F4A99952870}">
  <ds:schemaRefs>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schemas.microsoft.com/office/2006/metadata/properties"/>
    <ds:schemaRef ds:uri="2e596d44-f7d7-4ca7-a5a6-bda82b57b67a"/>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667BAA2-9C7F-4B43-96D0-39C7095D0926}">
  <ds:schemaRefs>
    <ds:schemaRef ds:uri="2e596d44-f7d7-4ca7-a5a6-bda82b57b67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C3EEB45-941A-4CF5-BD7F-4209DBE681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1063</TotalTime>
  <Words>1646</Words>
  <Application>Microsoft Office PowerPoint</Application>
  <PresentationFormat>Custom</PresentationFormat>
  <Paragraphs>93</Paragraphs>
  <Slides>10</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1" baseType="lpstr">
      <vt:lpstr>Kollektif Bold Italics</vt:lpstr>
      <vt:lpstr>Espa</vt:lpstr>
      <vt:lpstr>Open Sans Extra Bold</vt:lpstr>
      <vt:lpstr>Open Sans Bold</vt:lpstr>
      <vt:lpstr>Open Sans Light Bold</vt:lpstr>
      <vt:lpstr>Kollektif Bold</vt:lpstr>
      <vt:lpstr>Kollektif</vt:lpstr>
      <vt:lpstr>Calibri</vt:lpstr>
      <vt:lpstr>Arial</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Dry@1</dc:title>
  <dc:creator>Devansh Bansal</dc:creator>
  <cp:lastModifiedBy>Devansh Bansal</cp:lastModifiedBy>
  <cp:revision>7</cp:revision>
  <dcterms:created xsi:type="dcterms:W3CDTF">2006-08-16T00:00:00Z</dcterms:created>
  <dcterms:modified xsi:type="dcterms:W3CDTF">2024-07-21T08:58:50Z</dcterms:modified>
  <dc:identifier>DAFE9gcTE40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0x010100E7BB77192F359543933FFD339D028F8D</vt:lpwstr>
  </property>
</Properties>
</file>