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3" r:id="rId6"/>
    <p:sldId id="260" r:id="rId7"/>
    <p:sldId id="266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4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0:23:4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15.54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1 263,'1045'-260,"-1036"258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16.32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1398 0,'-1377'344,"1356"-339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20.14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20.94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1069 161,'-1037'258,"2714"-676,-3385 844,2046-510,-301 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21.33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1643 0,'-1626'406,"1610"-402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27.68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123 269,'1080'-269,"-2282"569,2172-542,-943 235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28.04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3,'-55'-1,"22"0,0 1,-48 7,70-6,0 2,1 0,-1 0,1 1,0 0,0 0,0 1,0 1,1 0,0 0,-12 11,-36 27,46-38,0 1,1 1,0 0,1 1,-1-1,1 2,1-1,0 1,-9 16,10-11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36.27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1,'4'4,"2"6,-1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36.95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1 301,'15'-2,"0"0,0 0,0-2,-1 0,1 0,-1-2,21-10,49-16,-28 18,398-89,-306 74,61-7,-150 31,0-4,87-24,-235 63,43-14,0-1,-1-3,0-1,-50 4,-125 10,134-13,-130 3,194-16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37.48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648 1,'-2'4,"1"0,-1 1,0-1,-1 0,1-1,-1 1,1 0,-1-1,0 1,-6 4,-3 5,-9 10,-1-1,-1-1,-2-1,0-1,-27 15,-57 48,70-51,-1-1,-65 35,38-40,53-21,0 1,0 0,-20 11,96-32,138-67,202-70,-337 127,-53 19,0 2,1 0,-1 0,27-4,-39 9,0 1,0-1,0 1,0 0,0-1,0 1,0-1,-1 1,1 0,0-1,0 1,0-1,0 1,-1-1,1 1,0-1,-1 1,1-1,0 1,-1-1,1 1,-1-1,1 0,-1 1,1-1,0 0,-1 1,1-1,-1 0,0 0,0 1,-21 19,-206 151,196-151,-41 19,39-22,-37 25,57-32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0:23:4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44.90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0 332,'19'0,"10"1,0-1,0-2,0-1,0-1,49-13,-45 8,52-9,-66 16,0-1,0 0,-1-2,1 0,-1-1,-1-1,1-1,-1-1,19-12,-17 9,2 1,-1 1,1 0,43-13,1 0,-46 17,0 0,1 2,-1 0,29-1,13-3,101-17,13 1,-157 21,0 1,-1 1,20 1,-24 0,-1 0,1 0,0-1,0 0,0-2,-1 1,15-6,-11-1,-4-1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22:24:45.27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1945 0,'-9'1,"1"-1,-1 2,0-1,0 1,1 0,0 1,-1 0,1 1,-11 5,-68 50,11-7,-512 308,179-97,83-49,280-186,2 2,-79 71,-20 14,137-108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0:23:4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2:14:36.96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2:14:40.84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2:14:50.79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2:14:52.42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2:14:52.76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 24575,'4'0'0,"2"0"-8191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2:14:53.12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 24575,'4'0'0,"2"0"-8191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3260-1FC7-6C57-D150-B0AE5ADEB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EE53A-6F5D-5908-9E73-6F37F5F29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13598-EC97-34C4-943B-D833D0DB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BCFA-8023-8C4D-8CA5-72913DDF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3594-6531-7033-8799-1DDDDF0A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1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DE39-0D31-1C65-BAD8-B61B4697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E8F2D-0AC8-150F-1E21-F1D43CAA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8638-9894-0FA9-6E1B-5B666676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9756-6094-02A1-D2A3-BFB73AD4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8BA0-8C05-55F1-A238-B278664C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2ABAD-997B-458C-5A90-A0D1F4D3F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EB344-3A4F-4973-BE16-BC745DE0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6C4F-84DF-286D-7DD9-A0B16158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83868-AB36-CDC9-D136-2696D4DD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C17D6-6663-D3E6-052E-53E3AAE8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5AA2-807C-7E8B-5EB1-46272083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4691-CEA0-5D4E-8734-23DEF923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1DAA-63CC-80E8-CF2E-C7D7701E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2E89-9D10-B879-E3FF-5D187740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B06B-4AF1-6E14-EADF-A9004886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6F08-DCDF-1F9B-7560-05955FB8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8AC38-1DC5-109F-FCC3-986D1B68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BD2A-8C73-0DD1-2BB6-78CFBC02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A24B-9599-FA1F-A250-7D2ABD6D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5535B-B352-5CC8-4CAF-8B1FFAA6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7907-AE3D-C567-00DA-CEBE3B9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B59F-839A-8F2F-AE01-6FEF12196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05A1E-7A8C-D5A3-6CBE-4F8CAB071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C5FCE-F9A3-EB37-57EE-F49E85E4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3EFAE-6330-37F0-C5D8-2996792F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69B04-BC40-F9C4-EF07-86F56CDA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C616-B5B7-0874-1A0C-A48FD6FA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621E-02C0-F3F9-C0F1-302B63E8B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A38E1-CFF2-4458-5C28-5DBD3E7D6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14FC2-D235-A230-68EA-4C4B09C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AAD09-98A9-6B5E-712D-1E0580EA1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0D5B6-445D-67B7-8907-B7E41F8C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CDFD0-247B-C33B-A384-A8D0A083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F80E7-B0FB-0A59-81EE-E7F7154E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7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F661-7725-9C37-9F1F-C89A21F3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EEEF9-25D8-8B1D-ACCB-274EA49A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F4A0D-5BB3-CAF3-DF25-42AC856B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97861-276E-2C5A-66BF-362949AB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A672D-0799-5A24-E355-CA35B1C0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7F1AA-7F3E-8F0B-B20E-B1164CB9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5A6FA-4DFA-0958-AFD0-7FC5D32F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8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EE11-9E41-7379-D579-71E6173F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7249-50C7-2145-6A78-957CA733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C3923-279E-AFAE-ABE9-DADAA7D08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49954-5A33-9353-7CE5-4391115E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D13BD-38D4-92EE-9C5C-E4E38444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D54C-48E9-A8FF-FAB4-E100F9B3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BFA0-94E1-3185-034C-371AEED4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30B3B-2E50-BCE7-0B49-141722582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23F11-B758-B045-9B5B-9D76375B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7E0A0-F589-98D6-CD34-447FFB75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7936-CD19-CF0B-5D8E-7225C87F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F8F9-A49B-AF96-E425-E61420F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07067-5C92-4696-46CA-8B687FCB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55FA-CCFB-C0A6-BAA4-2C54352D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09607-286A-CD89-608C-59F73307F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C9E2-59D6-4211-81A6-5273E7DE0B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EE1B-279A-02FC-6A56-F1F7D6080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1D06-A6DE-7745-93FB-2F52ACF3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9898-6B53-4E39-8585-F539EBE4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chaworld.j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chaworld.j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monotaro.co.th/g/1000162014.html" TargetMode="Externa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4.xml"/><Relationship Id="rId21" Type="http://schemas.openxmlformats.org/officeDocument/2006/relationships/customXml" Target="../ink/ink14.xml"/><Relationship Id="rId34" Type="http://schemas.openxmlformats.org/officeDocument/2006/relationships/image" Target="../media/image19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2" Type="http://schemas.openxmlformats.org/officeDocument/2006/relationships/image" Target="../media/image5.jpeg"/><Relationship Id="rId16" Type="http://schemas.openxmlformats.org/officeDocument/2006/relationships/image" Target="../media/image10.png"/><Relationship Id="rId20" Type="http://schemas.openxmlformats.org/officeDocument/2006/relationships/image" Target="../media/image6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image" Target="../media/image12.png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customXml" Target="../ink/ink8.xml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9" Type="http://schemas.openxmlformats.org/officeDocument/2006/relationships/customXml" Target="../ink/ink7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7.xml"/><Relationship Id="rId30" Type="http://schemas.openxmlformats.org/officeDocument/2006/relationships/image" Target="../media/image17.png"/><Relationship Id="rId35" Type="http://schemas.openxmlformats.org/officeDocument/2006/relationships/customXml" Target="../ink/ink21.xml"/><Relationship Id="rId8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42EA-3055-A3DB-EA2A-3C8B4410A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3600" kern="100" dirty="0">
                <a:effectLst/>
                <a:latin typeface="Century" panose="020406040505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２３ゴーカート用時間計測システムの開発</a:t>
            </a:r>
            <a:br>
              <a:rPr lang="en-US" altLang="ja-JP" sz="2800" kern="100" dirty="0">
                <a:effectLst/>
                <a:latin typeface="Century" panose="020406040505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Century" panose="020406040505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altLang="ja-JP" sz="2400" kern="100" dirty="0">
                <a:effectLst/>
                <a:latin typeface="Century" panose="020406040505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Development Of Time Measurement System for Go-Kart</a:t>
            </a:r>
            <a:br>
              <a:rPr lang="en-US" altLang="ja-JP" sz="2800" kern="100" dirty="0">
                <a:effectLst/>
                <a:latin typeface="Century" panose="020406040505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2661E-093E-162B-8D9E-7F2712E6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123" y="3429000"/>
            <a:ext cx="9144000" cy="1655762"/>
          </a:xfrm>
        </p:spPr>
        <p:txBody>
          <a:bodyPr/>
          <a:lstStyle/>
          <a:p>
            <a:r>
              <a:rPr lang="ja-JP" altLang="en-US" dirty="0"/>
              <a:t>　　　　　　　　　　　</a:t>
            </a:r>
            <a:r>
              <a:rPr lang="en-US" altLang="ja-JP" dirty="0"/>
              <a:t>			</a:t>
            </a:r>
            <a:r>
              <a:rPr lang="ja-JP" altLang="en-US" sz="2000" dirty="0"/>
              <a:t>学生名前：</a:t>
            </a:r>
            <a:r>
              <a:rPr lang="en-US" altLang="ja-JP" sz="2000" dirty="0"/>
              <a:t>Batsaikhan Tuguldur</a:t>
            </a:r>
          </a:p>
          <a:p>
            <a:r>
              <a:rPr lang="en-US" altLang="ja-JP" sz="2000" dirty="0"/>
              <a:t>					</a:t>
            </a:r>
            <a:r>
              <a:rPr lang="ja-JP" altLang="en-US" sz="2000" dirty="0"/>
              <a:t>　　指導教員　名前：阿部林治</a:t>
            </a:r>
            <a:endParaRPr lang="en-US" altLang="ja-JP" sz="2000" dirty="0"/>
          </a:p>
          <a:p>
            <a:r>
              <a:rPr lang="en-US" sz="20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23968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4CDDF-778B-456E-EAD4-D119EB8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課題と</a:t>
            </a:r>
            <a:br>
              <a:rPr lang="en-US" altLang="ja-JP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将来の</a:t>
            </a:r>
            <a:br>
              <a:rPr lang="en-US" altLang="ja-JP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研究方針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47779-1E6C-CDFF-88AA-84D302DAC47D}"/>
              </a:ext>
            </a:extLst>
          </p:cNvPr>
          <p:cNvSpPr txBox="1"/>
          <p:nvPr/>
        </p:nvSpPr>
        <p:spPr>
          <a:xfrm>
            <a:off x="5024672" y="905160"/>
            <a:ext cx="5676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以下に記述する問題点や課題を解決することで研究を続け、 ハードウェアの部分を完成させ、ソフトウェアに移行して最終目標を達成することも可能だ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5F3B-41EB-A68C-A043-300274CE1795}"/>
              </a:ext>
            </a:extLst>
          </p:cNvPr>
          <p:cNvSpPr txBox="1"/>
          <p:nvPr/>
        </p:nvSpPr>
        <p:spPr>
          <a:xfrm>
            <a:off x="5024673" y="2825982"/>
            <a:ext cx="489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以下の事項を解決する必要がある 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ja-JP" altLang="en-US" dirty="0"/>
              <a:t>マットセンサーの置き方 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ja-JP" altLang="en-US" dirty="0"/>
              <a:t>ハードウェアと電源との接続 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ja-JP" altLang="en-US" dirty="0"/>
              <a:t>安全なものにする </a:t>
            </a:r>
            <a:endParaRPr lang="en-US" altLang="ja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7550F-6927-6777-9F3C-2803BEE2015F}"/>
              </a:ext>
            </a:extLst>
          </p:cNvPr>
          <p:cNvSpPr txBox="1"/>
          <p:nvPr/>
        </p:nvSpPr>
        <p:spPr>
          <a:xfrm>
            <a:off x="5024673" y="4593331"/>
            <a:ext cx="5676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さらに研究を進めることで、以下のような実装が可能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ja-JP" altLang="en-US" dirty="0"/>
              <a:t>ユーザ名と成績の表示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ja-JP" altLang="en-US" dirty="0"/>
              <a:t>ユーザデータの保存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9637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94516-1A49-7026-AC36-CDE9AABC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概念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チャチャワールドいしこし">
            <a:extLst>
              <a:ext uri="{FF2B5EF4-FFF2-40B4-BE49-F238E27FC236}">
                <a16:creationId xmlns:a16="http://schemas.microsoft.com/office/drawing/2014/main" id="{030E66EA-DA1D-CF96-6A7D-65A0A915AE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858" y="2915782"/>
            <a:ext cx="30765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903707-9B4F-F6C0-6039-84932373EE08}"/>
              </a:ext>
            </a:extLst>
          </p:cNvPr>
          <p:cNvSpPr txBox="1"/>
          <p:nvPr/>
        </p:nvSpPr>
        <p:spPr>
          <a:xfrm>
            <a:off x="1156851" y="3170986"/>
            <a:ext cx="7580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本研究テーマは、子供向けの遊園地であるチャチャワールド石越から依頼されたテーマである。</a:t>
            </a:r>
            <a:endParaRPr lang="en-US" altLang="ja-JP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36F2B-A9C0-6809-9350-1F723D7763C9}"/>
              </a:ext>
            </a:extLst>
          </p:cNvPr>
          <p:cNvSpPr txBox="1"/>
          <p:nvPr/>
        </p:nvSpPr>
        <p:spPr>
          <a:xfrm>
            <a:off x="1156849" y="4214216"/>
            <a:ext cx="747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パフォーマンスの確認や比較をすることはできない</a:t>
            </a:r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48B2EB-BEE4-A9C3-0A5C-CDBA84B6FC75}"/>
              </a:ext>
            </a:extLst>
          </p:cNvPr>
          <p:cNvSpPr txBox="1"/>
          <p:nvPr/>
        </p:nvSpPr>
        <p:spPr>
          <a:xfrm>
            <a:off x="1156850" y="5230402"/>
            <a:ext cx="74711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お客様にゴーカートをより楽しんでもらうために、ラップタイムを計測し、映すシステムは必須であると考える</a:t>
            </a:r>
            <a:endParaRPr lang="en-US" altLang="ja-JP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73D60-1F22-6ADF-4037-8AE8ADE972C2}"/>
              </a:ext>
            </a:extLst>
          </p:cNvPr>
          <p:cNvSpPr txBox="1"/>
          <p:nvPr/>
        </p:nvSpPr>
        <p:spPr>
          <a:xfrm>
            <a:off x="8735473" y="6263565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参照：</a:t>
            </a:r>
            <a:r>
              <a:rPr lang="en-US" altLang="ja-JP" dirty="0">
                <a:hlinkClick r:id="rId3"/>
              </a:rPr>
              <a:t>https://chachaworld.jp/</a:t>
            </a:r>
            <a:r>
              <a:rPr lang="ja-JP" altLang="en-US" dirty="0"/>
              <a:t>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4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25643-69FD-2300-4E2E-89CB29AD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671933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目的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チャチャワールド">
            <a:extLst>
              <a:ext uri="{FF2B5EF4-FFF2-40B4-BE49-F238E27FC236}">
                <a16:creationId xmlns:a16="http://schemas.microsoft.com/office/drawing/2014/main" id="{E9E26EA7-3E50-B41F-1BA6-9E7E3E0D7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2955" y="1939640"/>
            <a:ext cx="6553545" cy="226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2B48AD-3E04-B7C0-67D9-FB3C8C31DAF3}"/>
              </a:ext>
            </a:extLst>
          </p:cNvPr>
          <p:cNvSpPr txBox="1"/>
          <p:nvPr/>
        </p:nvSpPr>
        <p:spPr>
          <a:xfrm>
            <a:off x="5033062" y="454868"/>
            <a:ext cx="6913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研究の最終目標は、ユーザが自分のパフォーマンスを分析し、ゴーカートをより楽しく体験できるような時間計測システムを作ること。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7D3F0-78EE-E607-C4D3-3146BAFFE8FC}"/>
              </a:ext>
            </a:extLst>
          </p:cNvPr>
          <p:cNvSpPr txBox="1"/>
          <p:nvPr/>
        </p:nvSpPr>
        <p:spPr>
          <a:xfrm>
            <a:off x="5123008" y="4617266"/>
            <a:ext cx="6494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本研究は主にハードウェアに焦点を当て、時間を正確に計測することを目的にした。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A91B3-FBAE-CBB4-883F-D471C6EC5FF1}"/>
              </a:ext>
            </a:extLst>
          </p:cNvPr>
          <p:cNvSpPr txBox="1"/>
          <p:nvPr/>
        </p:nvSpPr>
        <p:spPr>
          <a:xfrm>
            <a:off x="6695716" y="603380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参照：</a:t>
            </a:r>
            <a:r>
              <a:rPr lang="en-US" altLang="ja-JP" dirty="0">
                <a:hlinkClick r:id="rId3"/>
              </a:rPr>
              <a:t>https://chachaworld.jp/</a:t>
            </a:r>
            <a:r>
              <a:rPr lang="ja-JP" altLang="en-US" dirty="0"/>
              <a:t>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742B8-C095-6832-4B67-6D0ED211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背景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7DCA-86D0-9BC3-B145-374D03BC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2996439"/>
            <a:ext cx="9889788" cy="372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陸上競技や自動車・オートバイレースなどのラップタ イム計測：トランスポンダー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1600" dirty="0"/>
              <a:t>高価で複雑なシステムだから子供向けの遊園地には不向き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2400" dirty="0"/>
              <a:t>去年の研究：画像処理による時間計測システム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1800" dirty="0"/>
              <a:t>ゴーカートの前に設置されたカメラでスター トラインを認識し、ゴーカートがスタートラインから離れてから戻ってくるまでの間隔時間（ラップタイム）を測定する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600" dirty="0"/>
              <a:t>良い結果得られなかった理由：認識エラー</a:t>
            </a:r>
            <a:endParaRPr lang="en-US" altLang="ja-JP" sz="1600" dirty="0"/>
          </a:p>
          <a:p>
            <a:pPr marL="0" indent="0">
              <a:buNone/>
            </a:pPr>
            <a:r>
              <a:rPr lang="ja-JP" sz="1600" dirty="0">
                <a:effectLst/>
                <a:latin typeface="+mn-ea"/>
                <a:cs typeface="Times New Roman" panose="02020603050405020304" pitchFamily="18" charset="0"/>
              </a:rPr>
              <a:t>道路に映った木の影と太陽光の始まりが</a:t>
            </a:r>
            <a:r>
              <a:rPr lang="ja-JP" altLang="en-US" sz="1600" dirty="0">
                <a:latin typeface="+mn-ea"/>
                <a:cs typeface="Times New Roman" panose="02020603050405020304" pitchFamily="18" charset="0"/>
              </a:rPr>
              <a:t>スタートライン</a:t>
            </a:r>
            <a:r>
              <a:rPr lang="ja-JP" sz="1600" dirty="0">
                <a:effectLst/>
                <a:latin typeface="+mn-ea"/>
                <a:cs typeface="Times New Roman" panose="02020603050405020304" pitchFamily="18" charset="0"/>
              </a:rPr>
              <a:t>として認識されてしまい、間違った信号を送ってしまうことが多かっ</a:t>
            </a:r>
            <a:r>
              <a:rPr lang="ja-JP" altLang="en-US" sz="1600" dirty="0">
                <a:latin typeface="+mn-ea"/>
                <a:cs typeface="Times New Roman" panose="02020603050405020304" pitchFamily="18" charset="0"/>
              </a:rPr>
              <a:t>た</a:t>
            </a: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ja-JP" altLang="en-US" sz="1600" dirty="0"/>
              <a:t>本研究：マットセンサーと</a:t>
            </a:r>
            <a:r>
              <a:rPr lang="en-US" altLang="ja-JP" sz="1600" dirty="0"/>
              <a:t>Arduino</a:t>
            </a:r>
          </a:p>
          <a:p>
            <a:pPr marL="0" indent="0">
              <a:buNone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7242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6E1BF1-6D49-A77D-F848-CBE77171FD91}"/>
                  </a:ext>
                </a:extLst>
              </p14:cNvPr>
              <p14:cNvContentPartPr/>
              <p14:nvPr/>
            </p14:nvContentPartPr>
            <p14:xfrm>
              <a:off x="3236132" y="44192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6E1BF1-6D49-A77D-F848-CBE77171F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132" y="44106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84ECED6-8E8B-2D4C-7A5F-6059E61EA543}"/>
              </a:ext>
            </a:extLst>
          </p:cNvPr>
          <p:cNvGrpSpPr/>
          <p:nvPr/>
        </p:nvGrpSpPr>
        <p:grpSpPr>
          <a:xfrm>
            <a:off x="2751932" y="2949000"/>
            <a:ext cx="360" cy="360"/>
            <a:chOff x="2751932" y="29490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C466BA-9374-0B38-58A0-7BD2DA04E0BB}"/>
                    </a:ext>
                  </a:extLst>
                </p14:cNvPr>
                <p14:cNvContentPartPr/>
                <p14:nvPr/>
              </p14:nvContentPartPr>
              <p14:xfrm>
                <a:off x="2751932" y="29490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C466BA-9374-0B38-58A0-7BD2DA04E0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2932" y="294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8FA1BC-3D56-8187-6754-70482220EAF9}"/>
                    </a:ext>
                  </a:extLst>
                </p14:cNvPr>
                <p14:cNvContentPartPr/>
                <p14:nvPr/>
              </p14:nvContentPartPr>
              <p14:xfrm>
                <a:off x="2751932" y="294900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8FA1BC-3D56-8187-6754-70482220EA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2932" y="294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11565F4-7947-3110-4E0F-770E904CBE9D}"/>
              </a:ext>
            </a:extLst>
          </p:cNvPr>
          <p:cNvSpPr txBox="1"/>
          <p:nvPr/>
        </p:nvSpPr>
        <p:spPr>
          <a:xfrm flipH="1">
            <a:off x="5181427" y="5676336"/>
            <a:ext cx="63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参照：</a:t>
            </a:r>
            <a:r>
              <a:rPr lang="en-US" altLang="ja-JP" dirty="0">
                <a:hlinkClick r:id="rId6"/>
              </a:rPr>
              <a:t>https://www.monotaro.co.th/g/1000162014.html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4B4FC-BEA6-7D0B-C6FD-87F1C091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103" y="544717"/>
            <a:ext cx="6549793" cy="1004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マットセンサーとは？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FC2FC-3909-1642-8770-200A80892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2507" y="2447784"/>
            <a:ext cx="4409038" cy="3874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2400" dirty="0"/>
              <a:t>圧力がかかるとセンサーが作動するマット型のセンサー（足を踏むとか）</a:t>
            </a:r>
            <a:endParaRPr lang="en-US" altLang="ja-JP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CBFE2-1E67-B960-9E81-DCB612559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194" y="3927543"/>
            <a:ext cx="2657475" cy="1781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40575F-2D07-7C4E-F16C-EF866B7E92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2232" y="1922291"/>
            <a:ext cx="46863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742B8-C095-6832-4B67-6D0ED211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42" y="1353917"/>
            <a:ext cx="2665957" cy="1631641"/>
          </a:xfrm>
        </p:spPr>
        <p:txBody>
          <a:bodyPr anchor="t">
            <a:normAutofit/>
          </a:bodyPr>
          <a:lstStyle/>
          <a:p>
            <a:r>
              <a:rPr lang="ja-JP" altLang="en-US" sz="3200" dirty="0">
                <a:solidFill>
                  <a:schemeClr val="bg1"/>
                </a:solidFill>
              </a:rPr>
              <a:t>研究方法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095FE-4A41-4724-FBAF-1326EE36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65" y="3429000"/>
            <a:ext cx="3589854" cy="3350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</a:rPr>
              <a:t>ゴーカートの前輪がマットに接触するたびに、マットセンサーから</a:t>
            </a:r>
            <a:r>
              <a:rPr lang="en-US" altLang="ja-JP" sz="2000" dirty="0">
                <a:solidFill>
                  <a:schemeClr val="bg1"/>
                </a:solidFill>
              </a:rPr>
              <a:t>Arduino</a:t>
            </a:r>
            <a:r>
              <a:rPr lang="ja-JP" altLang="en-US" sz="2000" dirty="0">
                <a:solidFill>
                  <a:schemeClr val="bg1"/>
                </a:solidFill>
              </a:rPr>
              <a:t>に信号が送られ、名ラップタイムと名ラップ回数を測定します。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4" descr="No description available.">
            <a:extLst>
              <a:ext uri="{FF2B5EF4-FFF2-40B4-BE49-F238E27FC236}">
                <a16:creationId xmlns:a16="http://schemas.microsoft.com/office/drawing/2014/main" id="{71124067-3A37-F841-E859-341E99BCF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" r="6906" b="-1"/>
          <a:stretch/>
        </p:blipFill>
        <p:spPr bwMode="auto">
          <a:xfrm>
            <a:off x="4067749" y="0"/>
            <a:ext cx="76993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0EC10F-4F3A-07CF-5D98-561F86919899}"/>
                  </a:ext>
                </a:extLst>
              </p14:cNvPr>
              <p14:cNvContentPartPr/>
              <p14:nvPr/>
            </p14:nvContentPartPr>
            <p14:xfrm>
              <a:off x="2227103" y="220877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0EC10F-4F3A-07CF-5D98-561F869198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2783" y="220445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C68FFF-90CB-C546-A982-94AB40F967B2}"/>
                  </a:ext>
                </a:extLst>
              </p14:cNvPr>
              <p14:cNvContentPartPr/>
              <p14:nvPr/>
            </p14:nvContentPartPr>
            <p14:xfrm>
              <a:off x="2471543" y="859851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C68FFF-90CB-C546-A982-94AB40F967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7223" y="85553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F744AC-3404-1D8E-5355-573A13387BD4}"/>
                  </a:ext>
                </a:extLst>
              </p14:cNvPr>
              <p14:cNvContentPartPr/>
              <p14:nvPr/>
            </p14:nvContentPartPr>
            <p14:xfrm>
              <a:off x="2335463" y="88685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F744AC-3404-1D8E-5355-573A13387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1143" y="88253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4485932-A59D-F4B5-8E42-F54EA47FC62D}"/>
                  </a:ext>
                </a:extLst>
              </p14:cNvPr>
              <p14:cNvContentPartPr/>
              <p14:nvPr/>
            </p14:nvContentPartPr>
            <p14:xfrm>
              <a:off x="1828583" y="533691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4485932-A59D-F4B5-8E42-F54EA47FC6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4263" y="52937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8F7F96-68C9-9766-5162-D9458DD66FF1}"/>
                  </a:ext>
                </a:extLst>
              </p14:cNvPr>
              <p14:cNvContentPartPr/>
              <p14:nvPr/>
            </p14:nvContentPartPr>
            <p14:xfrm>
              <a:off x="1810223" y="769131"/>
              <a:ext cx="39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8F7F96-68C9-9766-5162-D9458DD66F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05903" y="764811"/>
                <a:ext cx="1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751092-D7C6-013A-F402-98ACE51AEAC6}"/>
                  </a:ext>
                </a:extLst>
              </p14:cNvPr>
              <p14:cNvContentPartPr/>
              <p14:nvPr/>
            </p14:nvContentPartPr>
            <p14:xfrm>
              <a:off x="1837583" y="823491"/>
              <a:ext cx="39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751092-D7C6-013A-F402-98ACE51AEA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3263" y="819171"/>
                <a:ext cx="1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F981826-6EF7-587C-8E96-2ED9030C9D1F}"/>
                  </a:ext>
                </a:extLst>
              </p14:cNvPr>
              <p14:cNvContentPartPr/>
              <p14:nvPr/>
            </p14:nvContentPartPr>
            <p14:xfrm>
              <a:off x="7870823" y="3604491"/>
              <a:ext cx="379800" cy="95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F981826-6EF7-587C-8E96-2ED9030C9D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17183" y="3496851"/>
                <a:ext cx="4874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B26F677-CA5B-BD56-F79B-A742F1DEE9C9}"/>
                  </a:ext>
                </a:extLst>
              </p14:cNvPr>
              <p14:cNvContentPartPr/>
              <p14:nvPr/>
            </p14:nvContentPartPr>
            <p14:xfrm>
              <a:off x="7928063" y="3559491"/>
              <a:ext cx="503640" cy="126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B26F677-CA5B-BD56-F79B-A742F1DEE9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4063" y="3451491"/>
                <a:ext cx="6112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54C0B65-80C7-1571-2387-1F1BD828DE3A}"/>
                  </a:ext>
                </a:extLst>
              </p14:cNvPr>
              <p14:cNvContentPartPr/>
              <p14:nvPr/>
            </p14:nvContentPartPr>
            <p14:xfrm>
              <a:off x="8535743" y="3533571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54C0B65-80C7-1571-2387-1F1BD828DE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81743" y="34255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90B0F2A-E189-F0E7-31B1-B99E59DBD67E}"/>
                  </a:ext>
                </a:extLst>
              </p14:cNvPr>
              <p14:cNvContentPartPr/>
              <p14:nvPr/>
            </p14:nvContentPartPr>
            <p14:xfrm>
              <a:off x="8059463" y="3498651"/>
              <a:ext cx="615600" cy="153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90B0F2A-E189-F0E7-31B1-B99E59DBD6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05431" y="3390651"/>
                <a:ext cx="723303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6A94C59-85DC-45B0-8859-8258092064AC}"/>
                  </a:ext>
                </a:extLst>
              </p14:cNvPr>
              <p14:cNvContentPartPr/>
              <p14:nvPr/>
            </p14:nvContentPartPr>
            <p14:xfrm>
              <a:off x="7916903" y="3540411"/>
              <a:ext cx="591480" cy="147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6A94C59-85DC-45B0-8859-8258092064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3263" y="3432411"/>
                <a:ext cx="6991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A34E9D0-1172-2483-55A7-869C1145516D}"/>
                  </a:ext>
                </a:extLst>
              </p14:cNvPr>
              <p14:cNvContentPartPr/>
              <p14:nvPr/>
            </p14:nvContentPartPr>
            <p14:xfrm>
              <a:off x="6993863" y="3810051"/>
              <a:ext cx="433080" cy="108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A34E9D0-1172-2483-55A7-869C1145516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40223" y="3702051"/>
                <a:ext cx="5407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471A52F-1A00-3FFE-53F7-6D7E140B4F95}"/>
                  </a:ext>
                </a:extLst>
              </p14:cNvPr>
              <p14:cNvContentPartPr/>
              <p14:nvPr/>
            </p14:nvContentPartPr>
            <p14:xfrm>
              <a:off x="7234343" y="3547971"/>
              <a:ext cx="180720" cy="83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471A52F-1A00-3FFE-53F7-6D7E140B4F9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80343" y="3440331"/>
                <a:ext cx="2883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EA4F9B5-08F2-08BD-436B-65F29ED6919E}"/>
                  </a:ext>
                </a:extLst>
              </p14:cNvPr>
              <p14:cNvContentPartPr/>
              <p14:nvPr/>
            </p14:nvContentPartPr>
            <p14:xfrm>
              <a:off x="8175383" y="3657411"/>
              <a:ext cx="5760" cy="9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EA4F9B5-08F2-08BD-436B-65F29ED6919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21383" y="3549771"/>
                <a:ext cx="113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37C2B84-4C1F-78D9-CC6C-F8D2BC55C616}"/>
                  </a:ext>
                </a:extLst>
              </p14:cNvPr>
              <p14:cNvContentPartPr/>
              <p14:nvPr/>
            </p14:nvContentPartPr>
            <p14:xfrm>
              <a:off x="7830863" y="3549411"/>
              <a:ext cx="487440" cy="108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37C2B84-4C1F-78D9-CC6C-F8D2BC55C6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77223" y="3441411"/>
                <a:ext cx="595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EFFCA3D-1730-AEAB-CB85-921B96D00E08}"/>
                  </a:ext>
                </a:extLst>
              </p14:cNvPr>
              <p14:cNvContentPartPr/>
              <p14:nvPr/>
            </p14:nvContentPartPr>
            <p14:xfrm>
              <a:off x="7978463" y="3512331"/>
              <a:ext cx="294480" cy="175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EFFCA3D-1730-AEAB-CB85-921B96D00E0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24463" y="3404691"/>
                <a:ext cx="4021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8F07DF-2353-95CC-A23E-2B118AE7C86C}"/>
                  </a:ext>
                </a:extLst>
              </p14:cNvPr>
              <p14:cNvContentPartPr/>
              <p14:nvPr/>
            </p14:nvContentPartPr>
            <p14:xfrm>
              <a:off x="7822223" y="3574251"/>
              <a:ext cx="549720" cy="119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8F07DF-2353-95CC-A23E-2B118AE7C8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68223" y="3466251"/>
                <a:ext cx="6573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B112351-B300-9E03-9B41-60A263903D8B}"/>
                  </a:ext>
                </a:extLst>
              </p14:cNvPr>
              <p14:cNvContentPartPr/>
              <p14:nvPr/>
            </p14:nvContentPartPr>
            <p14:xfrm>
              <a:off x="7704143" y="3530276"/>
              <a:ext cx="700200" cy="452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B112351-B300-9E03-9B41-60A263903D8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50503" y="3422276"/>
                <a:ext cx="807840" cy="668160"/>
              </a:xfrm>
              <a:prstGeom prst="rect">
                <a:avLst/>
              </a:prstGeom>
            </p:spPr>
          </p:pic>
        </mc:Fallback>
      </mc:AlternateContent>
      <p:pic>
        <p:nvPicPr>
          <p:cNvPr id="87" name="Picture 86">
            <a:extLst>
              <a:ext uri="{FF2B5EF4-FFF2-40B4-BE49-F238E27FC236}">
                <a16:creationId xmlns:a16="http://schemas.microsoft.com/office/drawing/2014/main" id="{8D18FCD4-4A03-7059-C76B-D3227405951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-1380000">
            <a:off x="7837950" y="3692939"/>
            <a:ext cx="781776" cy="1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9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8881-DBF4-4CC6-E4A9-CC28F253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ja-JP" altLang="en-US"/>
              <a:t>問題点と解決案</a:t>
            </a:r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3897-1E5A-B292-9A42-7D98B208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7" y="2270499"/>
            <a:ext cx="3603171" cy="42177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FFFFFF"/>
                </a:solidFill>
              </a:rPr>
              <a:t>１ラップタイム＝前輪がマットセンサーにに乗れてから、また前輪が乗れるまでの時間</a:t>
            </a:r>
            <a:endParaRPr lang="en-US" altLang="ja-JP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FFFFFF"/>
                </a:solidFill>
              </a:rPr>
              <a:t>両タイヤからくる不要な信号のため、前輪がマットに接触したとき、</a:t>
            </a:r>
            <a:r>
              <a:rPr lang="en-US" altLang="ja-JP" sz="2000" dirty="0">
                <a:solidFill>
                  <a:srgbClr val="FFFFFF"/>
                </a:solidFill>
              </a:rPr>
              <a:t>Arduino </a:t>
            </a:r>
            <a:r>
              <a:rPr lang="ja-JP" altLang="en-US" sz="2000" dirty="0">
                <a:solidFill>
                  <a:srgbClr val="FFFFFF"/>
                </a:solidFill>
              </a:rPr>
              <a:t>はタイマーをスタートさせ、</a:t>
            </a:r>
            <a:r>
              <a:rPr lang="en-US" altLang="ja-JP" sz="2000" dirty="0">
                <a:solidFill>
                  <a:srgbClr val="FFFFFF"/>
                </a:solidFill>
              </a:rPr>
              <a:t>10 </a:t>
            </a:r>
            <a:r>
              <a:rPr lang="ja-JP" altLang="en-US" sz="2000" dirty="0">
                <a:solidFill>
                  <a:srgbClr val="FFFFFF"/>
                </a:solidFill>
              </a:rPr>
              <a:t>秒間マットセンサーからの信号を受信しないようにした。</a:t>
            </a:r>
            <a:endParaRPr lang="en-US" altLang="ja-JP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6963F4-9341-38D6-2896-627C50AD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12" y="2950728"/>
            <a:ext cx="6398510" cy="35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4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30E9D-F0CC-E256-F84E-7B5E8AEA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83" y="741743"/>
            <a:ext cx="3345410" cy="1631641"/>
          </a:xfrm>
        </p:spPr>
        <p:txBody>
          <a:bodyPr anchor="t">
            <a:normAutofit/>
          </a:bodyPr>
          <a:lstStyle/>
          <a:p>
            <a:r>
              <a:rPr lang="ja-JP" altLang="en-US" sz="3200" dirty="0">
                <a:solidFill>
                  <a:schemeClr val="bg1"/>
                </a:solidFill>
              </a:rPr>
              <a:t>研究結果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20E8DB-7E4D-41ED-F46A-9A86FB16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83" y="3261009"/>
            <a:ext cx="3345410" cy="3176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chemeClr val="bg1"/>
                </a:solidFill>
              </a:rPr>
              <a:t>ラップ回数とラップ時間を計測し（分とミリ 秒）、</a:t>
            </a:r>
            <a:r>
              <a:rPr lang="en-US" altLang="ja-JP" sz="2000" dirty="0">
                <a:solidFill>
                  <a:schemeClr val="bg1"/>
                </a:solidFill>
              </a:rPr>
              <a:t>Arduino </a:t>
            </a:r>
            <a:r>
              <a:rPr lang="ja-JP" altLang="en-US" sz="2000" dirty="0">
                <a:solidFill>
                  <a:schemeClr val="bg1"/>
                </a:solidFill>
              </a:rPr>
              <a:t>上の </a:t>
            </a:r>
            <a:r>
              <a:rPr lang="en-US" altLang="ja-JP" sz="2000" dirty="0">
                <a:solidFill>
                  <a:schemeClr val="bg1"/>
                </a:solidFill>
              </a:rPr>
              <a:t>LCD </a:t>
            </a:r>
            <a:r>
              <a:rPr lang="ja-JP" altLang="en-US" sz="2000" dirty="0">
                <a:solidFill>
                  <a:schemeClr val="bg1"/>
                </a:solidFill>
              </a:rPr>
              <a:t>に表示することができた。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7320120-2BF0-D480-3581-F08C0862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3789"/>
          <a:stretch/>
        </p:blipFill>
        <p:spPr>
          <a:xfrm rot="-5400000">
            <a:off x="4741093" y="419411"/>
            <a:ext cx="6766319" cy="59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0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No description available.">
            <a:extLst>
              <a:ext uri="{FF2B5EF4-FFF2-40B4-BE49-F238E27FC236}">
                <a16:creationId xmlns:a16="http://schemas.microsoft.com/office/drawing/2014/main" id="{6EA778EC-068F-5563-38D5-2B040D712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" t="9091" r="10850"/>
          <a:stretch/>
        </p:blipFill>
        <p:spPr bwMode="auto">
          <a:xfrm>
            <a:off x="3522468" y="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A754D-35EA-60F8-286A-78ABE122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ja-JP" altLang="en-US" sz="3200" dirty="0"/>
              <a:t>結論</a:t>
            </a:r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9FFD-2855-3356-5AD2-ED230610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530601"/>
            <a:ext cx="6636288" cy="39969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ja-JP" altLang="en-US" sz="2000" b="1" dirty="0"/>
              <a:t>本研究の目的である、マットセンサーによるラップタイ ムの計測は達成された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dirty="0"/>
              <a:t>悪天候のため、チャチャワールドで実際に実験を行うことをできなかった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マットセンサーはゴーカートの重量に耐え、ゴーカートを感知するのに十分な性能をを同じような車重、大きさの車で、</a:t>
            </a:r>
            <a:r>
              <a:rPr lang="en-US" altLang="ja-JP" sz="2000" dirty="0"/>
              <a:t>PIUS</a:t>
            </a:r>
            <a:r>
              <a:rPr lang="ja-JP" altLang="en-US" sz="2000" dirty="0"/>
              <a:t>をマットセンサーの上に走らせて確認した</a:t>
            </a:r>
            <a:endParaRPr lang="en-US" altLang="ja-JP" sz="2000" dirty="0"/>
          </a:p>
          <a:p>
            <a:r>
              <a:rPr lang="ja-JP" altLang="en-US" sz="2000" dirty="0"/>
              <a:t>実際のゴーカートで実験する必要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72111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1162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游ゴシック</vt:lpstr>
      <vt:lpstr>Arial</vt:lpstr>
      <vt:lpstr>Calibri</vt:lpstr>
      <vt:lpstr>Calibri Light</vt:lpstr>
      <vt:lpstr>Century</vt:lpstr>
      <vt:lpstr>Wingdings</vt:lpstr>
      <vt:lpstr>Office Theme</vt:lpstr>
      <vt:lpstr>２３ゴーカート用時間計測システムの開発  Development Of Time Measurement System for Go-Kart </vt:lpstr>
      <vt:lpstr>概念</vt:lpstr>
      <vt:lpstr>目的</vt:lpstr>
      <vt:lpstr>背景</vt:lpstr>
      <vt:lpstr>マットセンサーとは？</vt:lpstr>
      <vt:lpstr>研究方法</vt:lpstr>
      <vt:lpstr>問題点と解決案</vt:lpstr>
      <vt:lpstr>研究結果</vt:lpstr>
      <vt:lpstr>結論</vt:lpstr>
      <vt:lpstr>課題と 将来の 研究方針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23ゴーカート用時間計測システムの開発  Development Of Time Measurement System for Go-Kart</dc:title>
  <dc:creator>tuguldur batsaikhan</dc:creator>
  <cp:lastModifiedBy>tuguldur batsaikhan</cp:lastModifiedBy>
  <cp:revision>14</cp:revision>
  <dcterms:created xsi:type="dcterms:W3CDTF">2023-02-16T21:17:08Z</dcterms:created>
  <dcterms:modified xsi:type="dcterms:W3CDTF">2023-02-23T23:17:30Z</dcterms:modified>
</cp:coreProperties>
</file>