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handoutMasterIdLst>
    <p:handoutMasterId r:id="rId18"/>
  </p:handoutMasterIdLst>
  <p:sldIdLst>
    <p:sldId id="256" r:id="rId2"/>
    <p:sldId id="300" r:id="rId3"/>
    <p:sldId id="283" r:id="rId4"/>
    <p:sldId id="292" r:id="rId5"/>
    <p:sldId id="286" r:id="rId6"/>
    <p:sldId id="287" r:id="rId7"/>
    <p:sldId id="288" r:id="rId8"/>
    <p:sldId id="289" r:id="rId9"/>
    <p:sldId id="290" r:id="rId10"/>
    <p:sldId id="293" r:id="rId11"/>
    <p:sldId id="294" r:id="rId12"/>
    <p:sldId id="295" r:id="rId13"/>
    <p:sldId id="296" r:id="rId14"/>
    <p:sldId id="297" r:id="rId15"/>
    <p:sldId id="298" r:id="rId16"/>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Chandrautama" initials="LC" lastIdx="1" clrIdx="0">
    <p:extLst>
      <p:ext uri="{19B8F6BF-5375-455C-9EA6-DF929625EA0E}">
        <p15:presenceInfo xmlns:p15="http://schemas.microsoft.com/office/powerpoint/2012/main" userId="fa7969b1e59d24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1170" autoAdjust="0"/>
  </p:normalViewPr>
  <p:slideViewPr>
    <p:cSldViewPr snapToGrid="0">
      <p:cViewPr varScale="1">
        <p:scale>
          <a:sx n="93" d="100"/>
          <a:sy n="93" d="100"/>
        </p:scale>
        <p:origin x="128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9BFBC2-2198-46A3-9EB2-B81AB4467C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F91BC7E-0C72-4340-BC40-CB9D7AD0A6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7CB3D3-9682-4CBA-94E8-ED2846373387}" type="datetimeFigureOut">
              <a:rPr lang="en-IN" smtClean="0"/>
              <a:t>12-09-2018</a:t>
            </a:fld>
            <a:endParaRPr lang="en-IN"/>
          </a:p>
        </p:txBody>
      </p:sp>
      <p:sp>
        <p:nvSpPr>
          <p:cNvPr id="4" name="Footer Placeholder 3">
            <a:extLst>
              <a:ext uri="{FF2B5EF4-FFF2-40B4-BE49-F238E27FC236}">
                <a16:creationId xmlns:a16="http://schemas.microsoft.com/office/drawing/2014/main" id="{A4C512CF-A139-416E-8EB7-8606C45647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5FEFB71-1A06-49BD-B2F6-901B54BDF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AFCA8-780F-4711-800D-FE907475D347}" type="slidenum">
              <a:rPr lang="en-IN" smtClean="0"/>
              <a:t>‹Nr.›</a:t>
            </a:fld>
            <a:endParaRPr lang="en-IN"/>
          </a:p>
        </p:txBody>
      </p:sp>
    </p:spTree>
    <p:extLst>
      <p:ext uri="{BB962C8B-B14F-4D97-AF65-F5344CB8AC3E}">
        <p14:creationId xmlns:p14="http://schemas.microsoft.com/office/powerpoint/2010/main" val="3286927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6D931-9A6C-4305-A044-6E643877EFD7}" type="datetimeFigureOut">
              <a:rPr lang="en-IN" smtClean="0"/>
              <a:t>12-09-2018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590F9-2444-4B04-BB06-CCCA1671A106}" type="slidenum">
              <a:rPr lang="en-IN" smtClean="0"/>
              <a:t>‹Nr.›</a:t>
            </a:fld>
            <a:endParaRPr lang="en-IN"/>
          </a:p>
        </p:txBody>
      </p:sp>
    </p:spTree>
    <p:extLst>
      <p:ext uri="{BB962C8B-B14F-4D97-AF65-F5344CB8AC3E}">
        <p14:creationId xmlns:p14="http://schemas.microsoft.com/office/powerpoint/2010/main" val="43200623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a:t>
            </a:fld>
            <a:endParaRPr lang="en-IN"/>
          </a:p>
        </p:txBody>
      </p:sp>
    </p:spTree>
    <p:extLst>
      <p:ext uri="{BB962C8B-B14F-4D97-AF65-F5344CB8AC3E}">
        <p14:creationId xmlns:p14="http://schemas.microsoft.com/office/powerpoint/2010/main" val="186329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15</a:t>
            </a:fld>
            <a:endParaRPr lang="en-IN"/>
          </a:p>
        </p:txBody>
      </p:sp>
    </p:spTree>
    <p:extLst>
      <p:ext uri="{BB962C8B-B14F-4D97-AF65-F5344CB8AC3E}">
        <p14:creationId xmlns:p14="http://schemas.microsoft.com/office/powerpoint/2010/main" val="54406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Raytracing</a:t>
            </a:r>
            <a:r>
              <a:rPr lang="de-DE" dirty="0"/>
              <a:t> ist ein </a:t>
            </a:r>
            <a:r>
              <a:rPr lang="de-DE" dirty="0" err="1"/>
              <a:t>Rendernverfahren</a:t>
            </a:r>
            <a:r>
              <a:rPr lang="de-DE" dirty="0"/>
              <a:t> zur Projektion der dreidimensionale Geometrie zu zweidimensionale Ebene.  Mittels diese Strahlen werden jede Pixel des Bildes in Reihenfolge vor des Kameras gerendert. </a:t>
            </a:r>
            <a:r>
              <a:rPr lang="de-DE" dirty="0" err="1"/>
              <a:t>Dh</a:t>
            </a:r>
            <a:r>
              <a:rPr lang="de-DE" dirty="0"/>
              <a:t> wir rechnen der kleinste </a:t>
            </a:r>
            <a:r>
              <a:rPr lang="de-DE" dirty="0" err="1"/>
              <a:t>Enfernung</a:t>
            </a:r>
            <a:r>
              <a:rPr lang="de-DE" dirty="0"/>
              <a:t> (Distanz) zwischen der Objekte und Standpunkt des Kamera. Danach wird der Ausschnitt bzw. Schnittpunkt der Geometrie mit dem Strahl ermittelt. Dies wird für jede Pixel ausgeführt. </a:t>
            </a:r>
          </a:p>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Unsere </a:t>
            </a:r>
            <a:r>
              <a:rPr lang="de-DE" dirty="0" err="1"/>
              <a:t>Raytracing</a:t>
            </a:r>
            <a:r>
              <a:rPr lang="de-DE" dirty="0"/>
              <a:t> ermöglicht auch Schatten zu rendern. Von diesem Schnittpunkt zur Lichtquelle wird auch einen Strahl erzeugt, schneidet dieser Strahl eine andere Objekt, dann liegt diese Punkt im Schatten.</a:t>
            </a:r>
          </a:p>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2</a:t>
            </a:fld>
            <a:endParaRPr lang="en-IN"/>
          </a:p>
        </p:txBody>
      </p:sp>
    </p:spTree>
    <p:extLst>
      <p:ext uri="{BB962C8B-B14F-4D97-AF65-F5344CB8AC3E}">
        <p14:creationId xmlns:p14="http://schemas.microsoft.com/office/powerpoint/2010/main" val="354315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Raytracing</a:t>
            </a:r>
            <a:r>
              <a:rPr lang="de-DE" dirty="0"/>
              <a:t> ist ein </a:t>
            </a:r>
            <a:r>
              <a:rPr lang="de-DE" dirty="0" err="1"/>
              <a:t>Rendernverfahren</a:t>
            </a:r>
            <a:r>
              <a:rPr lang="de-DE" dirty="0"/>
              <a:t> zur Projektion der dreidimensionale Geometrie zu zweidimensionale Ebene.  Mittels diese Strahlen werden jede Pixel des Bildes in Reihenfolge vor des Kameras gerendert. </a:t>
            </a:r>
            <a:r>
              <a:rPr lang="de-DE" dirty="0" err="1"/>
              <a:t>Dh</a:t>
            </a:r>
            <a:r>
              <a:rPr lang="de-DE" dirty="0"/>
              <a:t> wir rechnen der kleinste </a:t>
            </a:r>
            <a:r>
              <a:rPr lang="de-DE" dirty="0" err="1"/>
              <a:t>Enfernung</a:t>
            </a:r>
            <a:r>
              <a:rPr lang="de-DE" dirty="0"/>
              <a:t> (Distanz) zwischen der Objekte und Standpunkt des Kamera. Danach wird der Ausschnitt bzw. Schnittpunkt der Geometrie mit dem Strahl ermittelt. Dies wird für jede Pixel ausgeführt. </a:t>
            </a:r>
          </a:p>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Unsere </a:t>
            </a:r>
            <a:r>
              <a:rPr lang="de-DE" dirty="0" err="1"/>
              <a:t>Raytracing</a:t>
            </a:r>
            <a:r>
              <a:rPr lang="de-DE" dirty="0"/>
              <a:t> ermöglicht auch Schatten zu rendern. Von diesem Schnittpunkt zur Lichtquelle wird auch einen Strahl erzeugt, schneidet dieser Strahl eine andere Objekt, dann liegt diese Punkt im Schatten.</a:t>
            </a:r>
          </a:p>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3</a:t>
            </a:fld>
            <a:endParaRPr lang="en-IN"/>
          </a:p>
        </p:txBody>
      </p:sp>
    </p:spTree>
    <p:extLst>
      <p:ext uri="{BB962C8B-B14F-4D97-AF65-F5344CB8AC3E}">
        <p14:creationId xmlns:p14="http://schemas.microsoft.com/office/powerpoint/2010/main" val="113189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de-DE" dirty="0"/>
              <a:t>So bisher ist </a:t>
            </a:r>
            <a:r>
              <a:rPr lang="de-DE" dirty="0" err="1"/>
              <a:t>Raytracing</a:t>
            </a:r>
            <a:r>
              <a:rPr lang="de-DE" dirty="0"/>
              <a:t> prinzipiell ähnlich wie eine andere </a:t>
            </a:r>
            <a:r>
              <a:rPr lang="de-DE" dirty="0" err="1"/>
              <a:t>Renderverfahren</a:t>
            </a:r>
            <a:r>
              <a:rPr lang="de-DE" dirty="0"/>
              <a:t> mit ähnlichem Name, </a:t>
            </a:r>
            <a:r>
              <a:rPr lang="de-DE" dirty="0" err="1"/>
              <a:t>Raycasting</a:t>
            </a:r>
            <a:r>
              <a:rPr lang="de-DE" dirty="0"/>
              <a:t>. Der Unterschied liegt auf der Grad visuelle Realismus ihres gerenderte Bilds. </a:t>
            </a:r>
            <a:r>
              <a:rPr lang="de-DE" dirty="0" err="1"/>
              <a:t>Raytracing</a:t>
            </a:r>
            <a:r>
              <a:rPr lang="de-DE" dirty="0"/>
              <a:t> kann die Lichtreflexion/ -brechung/ -streuung und auch Spiegelung berechnen und auf dem Bildebene zeigen. Aber diese Vorteil kommt mit einer Nachteil. </a:t>
            </a:r>
            <a:r>
              <a:rPr lang="de-DE" dirty="0" err="1"/>
              <a:t>Raytracing</a:t>
            </a:r>
            <a:r>
              <a:rPr lang="de-DE" dirty="0"/>
              <a:t> mit Spiegelung ist viel langsamer und benötigt mehrere Rekursion zum Rendern. Aus der Schnittpunkt wird ein neuer Strahl in der Richtung der Reflexion erzeugt und sucht einen weitere Schnittpunkt. Die Reflexion Diese Method läuft rekursiv. </a:t>
            </a:r>
            <a:r>
              <a:rPr lang="de-DE" dirty="0" err="1"/>
              <a:t>Dh</a:t>
            </a:r>
            <a:r>
              <a:rPr lang="de-DE" dirty="0"/>
              <a:t> Es rendern der Pixel wenn dies Rekursion stoppt und nehmt die letzte Schnittpunkt.  </a:t>
            </a:r>
          </a:p>
        </p:txBody>
      </p:sp>
      <p:sp>
        <p:nvSpPr>
          <p:cNvPr id="4" name="Foliennummernplatzhalter 3"/>
          <p:cNvSpPr>
            <a:spLocks noGrp="1"/>
          </p:cNvSpPr>
          <p:nvPr>
            <p:ph type="sldNum" sz="quarter" idx="5"/>
          </p:nvPr>
        </p:nvSpPr>
        <p:spPr/>
        <p:txBody>
          <a:bodyPr/>
          <a:lstStyle/>
          <a:p>
            <a:fld id="{9C9590F9-2444-4B04-BB06-CCCA1671A106}" type="slidenum">
              <a:rPr lang="en-IN" smtClean="0"/>
              <a:t>4</a:t>
            </a:fld>
            <a:endParaRPr lang="en-IN"/>
          </a:p>
        </p:txBody>
      </p:sp>
    </p:spTree>
    <p:extLst>
      <p:ext uri="{BB962C8B-B14F-4D97-AF65-F5344CB8AC3E}">
        <p14:creationId xmlns:p14="http://schemas.microsoft.com/office/powerpoint/2010/main" val="115337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10</a:t>
            </a:fld>
            <a:endParaRPr lang="en-IN"/>
          </a:p>
        </p:txBody>
      </p:sp>
    </p:spTree>
    <p:extLst>
      <p:ext uri="{BB962C8B-B14F-4D97-AF65-F5344CB8AC3E}">
        <p14:creationId xmlns:p14="http://schemas.microsoft.com/office/powerpoint/2010/main" val="3309252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11</a:t>
            </a:fld>
            <a:endParaRPr lang="en-IN"/>
          </a:p>
        </p:txBody>
      </p:sp>
    </p:spTree>
    <p:extLst>
      <p:ext uri="{BB962C8B-B14F-4D97-AF65-F5344CB8AC3E}">
        <p14:creationId xmlns:p14="http://schemas.microsoft.com/office/powerpoint/2010/main" val="276769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12</a:t>
            </a:fld>
            <a:endParaRPr lang="en-IN"/>
          </a:p>
        </p:txBody>
      </p:sp>
    </p:spTree>
    <p:extLst>
      <p:ext uri="{BB962C8B-B14F-4D97-AF65-F5344CB8AC3E}">
        <p14:creationId xmlns:p14="http://schemas.microsoft.com/office/powerpoint/2010/main" val="82691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13</a:t>
            </a:fld>
            <a:endParaRPr lang="en-IN"/>
          </a:p>
        </p:txBody>
      </p:sp>
    </p:spTree>
    <p:extLst>
      <p:ext uri="{BB962C8B-B14F-4D97-AF65-F5344CB8AC3E}">
        <p14:creationId xmlns:p14="http://schemas.microsoft.com/office/powerpoint/2010/main" val="203258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C9590F9-2444-4B04-BB06-CCCA1671A106}" type="slidenum">
              <a:rPr lang="en-IN" smtClean="0"/>
              <a:t>14</a:t>
            </a:fld>
            <a:endParaRPr lang="en-IN"/>
          </a:p>
        </p:txBody>
      </p:sp>
    </p:spTree>
    <p:extLst>
      <p:ext uri="{BB962C8B-B14F-4D97-AF65-F5344CB8AC3E}">
        <p14:creationId xmlns:p14="http://schemas.microsoft.com/office/powerpoint/2010/main" val="2090935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5933-1ACE-460A-8B06-9C453B038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7FD7A1-B949-4B22-98AB-2D7ED90B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B9891-5781-44DE-B496-2AD7FEFCE2D5}"/>
              </a:ext>
            </a:extLst>
          </p:cNvPr>
          <p:cNvSpPr>
            <a:spLocks noGrp="1"/>
          </p:cNvSpPr>
          <p:nvPr>
            <p:ph type="dt" sz="half" idx="10"/>
          </p:nvPr>
        </p:nvSpPr>
        <p:spPr/>
        <p:txBody>
          <a:bodyPr/>
          <a:lstStyle/>
          <a:p>
            <a:fld id="{38D69507-EEEA-4964-AC41-89F1B619239D}" type="datetime1">
              <a:rPr lang="en-US" smtClean="0"/>
              <a:t>9/12/2018</a:t>
            </a:fld>
            <a:endParaRPr lang="en-IN"/>
          </a:p>
        </p:txBody>
      </p:sp>
      <p:sp>
        <p:nvSpPr>
          <p:cNvPr id="5" name="Footer Placeholder 4">
            <a:extLst>
              <a:ext uri="{FF2B5EF4-FFF2-40B4-BE49-F238E27FC236}">
                <a16:creationId xmlns:a16="http://schemas.microsoft.com/office/drawing/2014/main" id="{F1C5BAB4-EC6F-4ADA-AA33-DCA7F62B076C}"/>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77F8F9D2-4D22-47B0-BFD8-D11A180213AB}"/>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400752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BE02-349F-4AF0-A7C6-D687E30FF0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8F0CD-1C88-4713-B96F-10A7B0FBAD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09E75-ACA3-4242-9F10-53E337E3F519}"/>
              </a:ext>
            </a:extLst>
          </p:cNvPr>
          <p:cNvSpPr>
            <a:spLocks noGrp="1"/>
          </p:cNvSpPr>
          <p:nvPr>
            <p:ph type="dt" sz="half" idx="10"/>
          </p:nvPr>
        </p:nvSpPr>
        <p:spPr/>
        <p:txBody>
          <a:bodyPr/>
          <a:lstStyle/>
          <a:p>
            <a:fld id="{4E9420F1-ECC8-4A62-B4FE-4F0906A849DF}" type="datetime1">
              <a:rPr lang="en-US" smtClean="0"/>
              <a:t>9/12/2018</a:t>
            </a:fld>
            <a:endParaRPr lang="en-IN"/>
          </a:p>
        </p:txBody>
      </p:sp>
      <p:sp>
        <p:nvSpPr>
          <p:cNvPr id="5" name="Footer Placeholder 4">
            <a:extLst>
              <a:ext uri="{FF2B5EF4-FFF2-40B4-BE49-F238E27FC236}">
                <a16:creationId xmlns:a16="http://schemas.microsoft.com/office/drawing/2014/main" id="{6D34FAF4-ACC9-4C2E-AA31-742B533C24ED}"/>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159A4F07-AD1F-4D49-B455-3BEAA12454C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24379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F6228-C5DC-43A0-BC0C-0609ACE4AD70}"/>
              </a:ext>
            </a:extLst>
          </p:cNvPr>
          <p:cNvSpPr>
            <a:spLocks noGrp="1"/>
          </p:cNvSpPr>
          <p:nvPr>
            <p:ph type="title" orient="vert"/>
          </p:nvPr>
        </p:nvSpPr>
        <p:spPr>
          <a:xfrm>
            <a:off x="8724901" y="365125"/>
            <a:ext cx="2628900" cy="5811838"/>
          </a:xfrm>
        </p:spPr>
        <p:txBody>
          <a:bodyPr vert="eaVert"/>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ABB8ECC-87EF-4A64-ABCD-EF659B3DEF1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C8D55-DDE8-4EA8-9EB7-78595B31F798}"/>
              </a:ext>
            </a:extLst>
          </p:cNvPr>
          <p:cNvSpPr>
            <a:spLocks noGrp="1"/>
          </p:cNvSpPr>
          <p:nvPr>
            <p:ph type="dt" sz="half" idx="10"/>
          </p:nvPr>
        </p:nvSpPr>
        <p:spPr/>
        <p:txBody>
          <a:bodyPr/>
          <a:lstStyle/>
          <a:p>
            <a:fld id="{6D344871-4617-4FB3-9444-5D41983529EF}" type="datetime1">
              <a:rPr lang="en-US" smtClean="0"/>
              <a:t>9/12/2018</a:t>
            </a:fld>
            <a:endParaRPr lang="en-IN" dirty="0"/>
          </a:p>
        </p:txBody>
      </p:sp>
      <p:sp>
        <p:nvSpPr>
          <p:cNvPr id="5" name="Footer Placeholder 4">
            <a:extLst>
              <a:ext uri="{FF2B5EF4-FFF2-40B4-BE49-F238E27FC236}">
                <a16:creationId xmlns:a16="http://schemas.microsoft.com/office/drawing/2014/main" id="{CDA0D7D7-AEFD-48A8-82E8-9F3577F70CDB}"/>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30008636-19B9-4A6E-848A-BF06D8D7C3E2}"/>
              </a:ext>
            </a:extLst>
          </p:cNvPr>
          <p:cNvSpPr>
            <a:spLocks noGrp="1"/>
          </p:cNvSpPr>
          <p:nvPr>
            <p:ph type="sldNum" sz="quarter" idx="12"/>
          </p:nvPr>
        </p:nvSpPr>
        <p:spPr/>
        <p:txBody>
          <a:bodyPr/>
          <a:lstStyle/>
          <a:p>
            <a:fld id="{30CB2C95-D074-4631-BAB9-32CDA51380C6}" type="slidenum">
              <a:rPr lang="en-IN" smtClean="0"/>
              <a:t>‹Nr.›</a:t>
            </a:fld>
            <a:endParaRPr lang="en-IN" dirty="0"/>
          </a:p>
        </p:txBody>
      </p:sp>
    </p:spTree>
    <p:extLst>
      <p:ext uri="{BB962C8B-B14F-4D97-AF65-F5344CB8AC3E}">
        <p14:creationId xmlns:p14="http://schemas.microsoft.com/office/powerpoint/2010/main" val="64827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37D7-4D3B-4254-AF22-BD6028D4A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83D8D3-69CB-453B-A1B2-A1A4AF30BB91}"/>
              </a:ext>
            </a:extLst>
          </p:cNvPr>
          <p:cNvSpPr>
            <a:spLocks noGrp="1"/>
          </p:cNvSpPr>
          <p:nvPr>
            <p:ph type="dt" sz="half" idx="10"/>
          </p:nvPr>
        </p:nvSpPr>
        <p:spPr>
          <a:xfrm>
            <a:off x="9047331" y="6310314"/>
            <a:ext cx="2743200" cy="365125"/>
          </a:xfrm>
        </p:spPr>
        <p:txBody>
          <a:bodyPr/>
          <a:lstStyle>
            <a:lvl1pPr>
              <a:defRPr>
                <a:solidFill>
                  <a:schemeClr val="tx1"/>
                </a:solidFill>
                <a:latin typeface="Arial" panose="020B0604020202020204" pitchFamily="34" charset="0"/>
                <a:cs typeface="Arial" panose="020B0604020202020204" pitchFamily="34" charset="0"/>
              </a:defRPr>
            </a:lvl1pPr>
          </a:lstStyle>
          <a:p>
            <a:fld id="{F0D933B1-412D-4EA3-B377-EABE8112DA30}" type="datetime1">
              <a:rPr lang="en-US" smtClean="0">
                <a:solidFill>
                  <a:schemeClr val="tx1">
                    <a:lumMod val="50000"/>
                    <a:lumOff val="50000"/>
                  </a:schemeClr>
                </a:solidFill>
              </a:rPr>
              <a:t>9/12/2018</a:t>
            </a:fld>
            <a:endParaRPr lang="en-IN" dirty="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54C28752-9E2E-41FD-8AFB-7C3BC0EB2744}"/>
              </a:ext>
            </a:extLst>
          </p:cNvPr>
          <p:cNvSpPr>
            <a:spLocks noGrp="1"/>
          </p:cNvSpPr>
          <p:nvPr>
            <p:ph type="ftr" sz="quarter" idx="11"/>
          </p:nvPr>
        </p:nvSpPr>
        <p:spPr>
          <a:xfrm>
            <a:off x="401470" y="6320455"/>
            <a:ext cx="2123367"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a:t>Bauhaus-Universitat Weimar</a:t>
            </a:r>
            <a:endParaRPr lang="en-IN" dirty="0"/>
          </a:p>
        </p:txBody>
      </p:sp>
      <p:cxnSp>
        <p:nvCxnSpPr>
          <p:cNvPr id="8" name="Straight Connector 7">
            <a:extLst>
              <a:ext uri="{FF2B5EF4-FFF2-40B4-BE49-F238E27FC236}">
                <a16:creationId xmlns:a16="http://schemas.microsoft.com/office/drawing/2014/main" id="{5E6E1919-081F-4F3A-A8D9-1A7B4644E713}"/>
              </a:ext>
            </a:extLst>
          </p:cNvPr>
          <p:cNvCxnSpPr>
            <a:cxnSpLocks/>
          </p:cNvCxnSpPr>
          <p:nvPr userDrawn="1"/>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10" name="Date Placeholder 2">
            <a:extLst>
              <a:ext uri="{FF2B5EF4-FFF2-40B4-BE49-F238E27FC236}">
                <a16:creationId xmlns:a16="http://schemas.microsoft.com/office/drawing/2014/main" id="{E00F0969-157C-4AE6-B3F2-76049D02A109}"/>
              </a:ext>
            </a:extLst>
          </p:cNvPr>
          <p:cNvSpPr txBox="1">
            <a:spLocks/>
          </p:cNvSpPr>
          <p:nvPr userDrawn="1"/>
        </p:nvSpPr>
        <p:spPr>
          <a:xfrm>
            <a:off x="2553253" y="6326233"/>
            <a:ext cx="388849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t>Advanced Urbanism | </a:t>
            </a:r>
            <a:r>
              <a:rPr lang="en-IN" sz="1200" dirty="0">
                <a:solidFill>
                  <a:schemeClr val="tx1">
                    <a:lumMod val="50000"/>
                    <a:lumOff val="50000"/>
                  </a:schemeClr>
                </a:solidFill>
              </a:rPr>
              <a:t>Perspectives on Urban Planning</a:t>
            </a:r>
          </a:p>
        </p:txBody>
      </p:sp>
    </p:spTree>
    <p:extLst>
      <p:ext uri="{BB962C8B-B14F-4D97-AF65-F5344CB8AC3E}">
        <p14:creationId xmlns:p14="http://schemas.microsoft.com/office/powerpoint/2010/main" val="1654101777"/>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31F7-58A9-40B7-9D74-8809AC614B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87D5B-C3D2-43B4-804F-EC97B7520B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59530-7A8F-4CD7-B8B2-B0B957B28EF0}"/>
              </a:ext>
            </a:extLst>
          </p:cNvPr>
          <p:cNvSpPr>
            <a:spLocks noGrp="1"/>
          </p:cNvSpPr>
          <p:nvPr>
            <p:ph type="dt" sz="half" idx="10"/>
          </p:nvPr>
        </p:nvSpPr>
        <p:spPr/>
        <p:txBody>
          <a:bodyPr/>
          <a:lstStyle/>
          <a:p>
            <a:fld id="{9C93AF68-106E-4554-A295-DF583C47C4C5}" type="datetime1">
              <a:rPr lang="en-US" smtClean="0"/>
              <a:t>9/12/2018</a:t>
            </a:fld>
            <a:endParaRPr lang="en-IN"/>
          </a:p>
        </p:txBody>
      </p:sp>
      <p:sp>
        <p:nvSpPr>
          <p:cNvPr id="5" name="Footer Placeholder 4">
            <a:extLst>
              <a:ext uri="{FF2B5EF4-FFF2-40B4-BE49-F238E27FC236}">
                <a16:creationId xmlns:a16="http://schemas.microsoft.com/office/drawing/2014/main" id="{352C0661-BC9D-4B8E-A94C-BFD488A3E8E9}"/>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1FD04A23-3071-41D6-96F9-BE13738682D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322069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5A87-D79F-4245-95E2-D7B778EAA7CA}"/>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35C8A4-B9DC-4126-8508-3AB17BB85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3F5ED3-888B-44D8-AEA3-760C5E03C503}"/>
              </a:ext>
            </a:extLst>
          </p:cNvPr>
          <p:cNvSpPr>
            <a:spLocks noGrp="1"/>
          </p:cNvSpPr>
          <p:nvPr>
            <p:ph type="dt" sz="half" idx="10"/>
          </p:nvPr>
        </p:nvSpPr>
        <p:spPr/>
        <p:txBody>
          <a:bodyPr/>
          <a:lstStyle/>
          <a:p>
            <a:fld id="{4349FF82-B85A-4F04-B66A-EE752464CB47}" type="datetime1">
              <a:rPr lang="en-US" smtClean="0"/>
              <a:t>9/12/2018</a:t>
            </a:fld>
            <a:endParaRPr lang="en-IN"/>
          </a:p>
        </p:txBody>
      </p:sp>
      <p:sp>
        <p:nvSpPr>
          <p:cNvPr id="5" name="Footer Placeholder 4">
            <a:extLst>
              <a:ext uri="{FF2B5EF4-FFF2-40B4-BE49-F238E27FC236}">
                <a16:creationId xmlns:a16="http://schemas.microsoft.com/office/drawing/2014/main" id="{8F5B650E-833B-49D6-9601-855398677C8F}"/>
              </a:ext>
            </a:extLst>
          </p:cNvPr>
          <p:cNvSpPr>
            <a:spLocks noGrp="1"/>
          </p:cNvSpPr>
          <p:nvPr>
            <p:ph type="ftr" sz="quarter" idx="11"/>
          </p:nvPr>
        </p:nvSpPr>
        <p:spPr/>
        <p:txBody>
          <a:bodyPr/>
          <a:lstStyle/>
          <a:p>
            <a:r>
              <a:rPr lang="en-IN"/>
              <a:t>Bauhaus-Universitat Weimar</a:t>
            </a:r>
          </a:p>
        </p:txBody>
      </p:sp>
      <p:sp>
        <p:nvSpPr>
          <p:cNvPr id="6" name="Slide Number Placeholder 5">
            <a:extLst>
              <a:ext uri="{FF2B5EF4-FFF2-40B4-BE49-F238E27FC236}">
                <a16:creationId xmlns:a16="http://schemas.microsoft.com/office/drawing/2014/main" id="{ADE76E39-7854-44CF-B5EF-1A018E2CA182}"/>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361018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055-7F02-4EF3-82EC-0B3E9127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BFE6EC-5AC1-4C2E-BEE4-4D24B8E960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10FE51-262F-46F0-80CC-FEB1647A93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328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C8D0-A076-4F4D-8DE7-D79DDA651F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8532B-D279-4DD4-B484-8219644118A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3A4C21-69C4-4207-80B5-1BE7EDE238AB}"/>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05F242-8C3C-4E15-A1FA-3B76D6B67A2D}"/>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73F289-1237-4F44-9727-AFB134F5EA5D}"/>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E86BB1-13C4-4813-B8CE-D32F0B50FDA9}"/>
              </a:ext>
            </a:extLst>
          </p:cNvPr>
          <p:cNvSpPr>
            <a:spLocks noGrp="1"/>
          </p:cNvSpPr>
          <p:nvPr>
            <p:ph type="dt" sz="half" idx="10"/>
          </p:nvPr>
        </p:nvSpPr>
        <p:spPr/>
        <p:txBody>
          <a:bodyPr/>
          <a:lstStyle/>
          <a:p>
            <a:fld id="{A6050B9B-1BC8-4CA3-82DA-6F77721A2CD7}" type="datetime1">
              <a:rPr lang="en-US" smtClean="0"/>
              <a:t>9/12/2018</a:t>
            </a:fld>
            <a:endParaRPr lang="en-IN"/>
          </a:p>
        </p:txBody>
      </p:sp>
      <p:sp>
        <p:nvSpPr>
          <p:cNvPr id="8" name="Footer Placeholder 7">
            <a:extLst>
              <a:ext uri="{FF2B5EF4-FFF2-40B4-BE49-F238E27FC236}">
                <a16:creationId xmlns:a16="http://schemas.microsoft.com/office/drawing/2014/main" id="{EBF1F5FF-240A-45A7-9EEF-DC692A2A788F}"/>
              </a:ext>
            </a:extLst>
          </p:cNvPr>
          <p:cNvSpPr>
            <a:spLocks noGrp="1"/>
          </p:cNvSpPr>
          <p:nvPr>
            <p:ph type="ftr" sz="quarter" idx="11"/>
          </p:nvPr>
        </p:nvSpPr>
        <p:spPr/>
        <p:txBody>
          <a:bodyPr/>
          <a:lstStyle/>
          <a:p>
            <a:r>
              <a:rPr lang="en-IN"/>
              <a:t>Bauhaus-Universitat Weimar</a:t>
            </a:r>
          </a:p>
        </p:txBody>
      </p:sp>
      <p:sp>
        <p:nvSpPr>
          <p:cNvPr id="9" name="Slide Number Placeholder 8">
            <a:extLst>
              <a:ext uri="{FF2B5EF4-FFF2-40B4-BE49-F238E27FC236}">
                <a16:creationId xmlns:a16="http://schemas.microsoft.com/office/drawing/2014/main" id="{18DCA60C-18B5-4E65-AE47-E0A9F13AA2EB}"/>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22446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A510-AEB8-4128-9EA1-2842F183F8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7611F6-736E-4C77-AEBB-EC129B6996C2}"/>
              </a:ext>
            </a:extLst>
          </p:cNvPr>
          <p:cNvSpPr>
            <a:spLocks noGrp="1"/>
          </p:cNvSpPr>
          <p:nvPr>
            <p:ph type="dt" sz="half" idx="10"/>
          </p:nvPr>
        </p:nvSpPr>
        <p:spPr/>
        <p:txBody>
          <a:bodyPr/>
          <a:lstStyle/>
          <a:p>
            <a:fld id="{7BB3DCEF-6C7C-4D94-B98B-4760A5E4E479}" type="datetime1">
              <a:rPr lang="en-US" smtClean="0"/>
              <a:t>9/12/2018</a:t>
            </a:fld>
            <a:endParaRPr lang="en-IN"/>
          </a:p>
        </p:txBody>
      </p:sp>
      <p:sp>
        <p:nvSpPr>
          <p:cNvPr id="4" name="Footer Placeholder 3">
            <a:extLst>
              <a:ext uri="{FF2B5EF4-FFF2-40B4-BE49-F238E27FC236}">
                <a16:creationId xmlns:a16="http://schemas.microsoft.com/office/drawing/2014/main" id="{62933F78-2CEA-4DCE-AAA6-CF20AA95C26C}"/>
              </a:ext>
            </a:extLst>
          </p:cNvPr>
          <p:cNvSpPr>
            <a:spLocks noGrp="1"/>
          </p:cNvSpPr>
          <p:nvPr>
            <p:ph type="ftr" sz="quarter" idx="11"/>
          </p:nvPr>
        </p:nvSpPr>
        <p:spPr/>
        <p:txBody>
          <a:bodyPr/>
          <a:lstStyle/>
          <a:p>
            <a:r>
              <a:rPr lang="en-IN"/>
              <a:t>Bauhaus-Universitat Weimar</a:t>
            </a:r>
          </a:p>
        </p:txBody>
      </p:sp>
      <p:sp>
        <p:nvSpPr>
          <p:cNvPr id="5" name="Slide Number Placeholder 4">
            <a:extLst>
              <a:ext uri="{FF2B5EF4-FFF2-40B4-BE49-F238E27FC236}">
                <a16:creationId xmlns:a16="http://schemas.microsoft.com/office/drawing/2014/main" id="{FDCB1C38-B552-4594-A0C6-19E123633E87}"/>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58250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5A8BD-EB5C-4AE7-AC1C-C92F49D2A5A9}"/>
              </a:ext>
            </a:extLst>
          </p:cNvPr>
          <p:cNvSpPr>
            <a:spLocks noGrp="1"/>
          </p:cNvSpPr>
          <p:nvPr>
            <p:ph type="dt" sz="half" idx="10"/>
          </p:nvPr>
        </p:nvSpPr>
        <p:spPr/>
        <p:txBody>
          <a:bodyPr/>
          <a:lstStyle/>
          <a:p>
            <a:fld id="{27EA8829-E4BB-4FB8-829A-9DEDDC97D24F}" type="datetime1">
              <a:rPr lang="en-US" smtClean="0"/>
              <a:t>9/12/2018</a:t>
            </a:fld>
            <a:endParaRPr lang="en-IN"/>
          </a:p>
        </p:txBody>
      </p:sp>
      <p:sp>
        <p:nvSpPr>
          <p:cNvPr id="3" name="Footer Placeholder 2">
            <a:extLst>
              <a:ext uri="{FF2B5EF4-FFF2-40B4-BE49-F238E27FC236}">
                <a16:creationId xmlns:a16="http://schemas.microsoft.com/office/drawing/2014/main" id="{5DA128EA-B032-4074-BC07-E3D01FBA308D}"/>
              </a:ext>
            </a:extLst>
          </p:cNvPr>
          <p:cNvSpPr>
            <a:spLocks noGrp="1"/>
          </p:cNvSpPr>
          <p:nvPr>
            <p:ph type="ftr" sz="quarter" idx="11"/>
          </p:nvPr>
        </p:nvSpPr>
        <p:spPr/>
        <p:txBody>
          <a:bodyPr/>
          <a:lstStyle/>
          <a:p>
            <a:r>
              <a:rPr lang="en-IN"/>
              <a:t>Bauhaus-Universitat Weimar</a:t>
            </a:r>
          </a:p>
        </p:txBody>
      </p:sp>
      <p:sp>
        <p:nvSpPr>
          <p:cNvPr id="4" name="Slide Number Placeholder 3">
            <a:extLst>
              <a:ext uri="{FF2B5EF4-FFF2-40B4-BE49-F238E27FC236}">
                <a16:creationId xmlns:a16="http://schemas.microsoft.com/office/drawing/2014/main" id="{E657A638-4080-4865-AD33-09DE6E90D001}"/>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5604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B78C-4287-4A9D-9364-3F918CA72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550577-4DBB-4D22-9D7F-A701C3DF3A25}"/>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22999-BACF-4582-AB3E-59D3E4A86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E5E98F-521F-426F-92EB-49F91CAF1A2D}"/>
              </a:ext>
            </a:extLst>
          </p:cNvPr>
          <p:cNvSpPr>
            <a:spLocks noGrp="1"/>
          </p:cNvSpPr>
          <p:nvPr>
            <p:ph type="dt" sz="half" idx="10"/>
          </p:nvPr>
        </p:nvSpPr>
        <p:spPr/>
        <p:txBody>
          <a:bodyPr/>
          <a:lstStyle/>
          <a:p>
            <a:fld id="{339E292C-70A2-466B-A6AA-073D34F79EBD}" type="datetime1">
              <a:rPr lang="en-US" smtClean="0"/>
              <a:t>9/12/2018</a:t>
            </a:fld>
            <a:endParaRPr lang="en-IN"/>
          </a:p>
        </p:txBody>
      </p:sp>
      <p:sp>
        <p:nvSpPr>
          <p:cNvPr id="6" name="Footer Placeholder 5">
            <a:extLst>
              <a:ext uri="{FF2B5EF4-FFF2-40B4-BE49-F238E27FC236}">
                <a16:creationId xmlns:a16="http://schemas.microsoft.com/office/drawing/2014/main" id="{94F9DCA8-05E0-4CEC-9003-CC7329DB777E}"/>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id="{B52D49E5-39E9-450E-9BAC-1902FFA40648}"/>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62545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7FCC-384F-420A-993E-54D2583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4ECFE1-69BD-4341-A317-3791147537D1}"/>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2AD758-7601-4A87-AF7B-600FDD6D1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A6082D-8C4A-4BB7-9AFE-16DADD6B7B6F}"/>
              </a:ext>
            </a:extLst>
          </p:cNvPr>
          <p:cNvSpPr>
            <a:spLocks noGrp="1"/>
          </p:cNvSpPr>
          <p:nvPr>
            <p:ph type="dt" sz="half" idx="10"/>
          </p:nvPr>
        </p:nvSpPr>
        <p:spPr/>
        <p:txBody>
          <a:bodyPr/>
          <a:lstStyle/>
          <a:p>
            <a:fld id="{7F96983B-C021-4463-AEEB-0487B7DE15FC}" type="datetime1">
              <a:rPr lang="en-US" smtClean="0"/>
              <a:t>9/12/2018</a:t>
            </a:fld>
            <a:endParaRPr lang="en-IN"/>
          </a:p>
        </p:txBody>
      </p:sp>
      <p:sp>
        <p:nvSpPr>
          <p:cNvPr id="6" name="Footer Placeholder 5">
            <a:extLst>
              <a:ext uri="{FF2B5EF4-FFF2-40B4-BE49-F238E27FC236}">
                <a16:creationId xmlns:a16="http://schemas.microsoft.com/office/drawing/2014/main" id="{15FF11C7-F99A-447F-9D49-B09DCF645860}"/>
              </a:ext>
            </a:extLst>
          </p:cNvPr>
          <p:cNvSpPr>
            <a:spLocks noGrp="1"/>
          </p:cNvSpPr>
          <p:nvPr>
            <p:ph type="ftr" sz="quarter" idx="11"/>
          </p:nvPr>
        </p:nvSpPr>
        <p:spPr/>
        <p:txBody>
          <a:bodyPr/>
          <a:lstStyle/>
          <a:p>
            <a:r>
              <a:rPr lang="en-IN"/>
              <a:t>Bauhaus-Universitat Weimar</a:t>
            </a:r>
          </a:p>
        </p:txBody>
      </p:sp>
      <p:sp>
        <p:nvSpPr>
          <p:cNvPr id="7" name="Slide Number Placeholder 6">
            <a:extLst>
              <a:ext uri="{FF2B5EF4-FFF2-40B4-BE49-F238E27FC236}">
                <a16:creationId xmlns:a16="http://schemas.microsoft.com/office/drawing/2014/main" id="{03DA21CD-1E89-4E9D-8076-56FF6054F325}"/>
              </a:ext>
            </a:extLst>
          </p:cNvPr>
          <p:cNvSpPr>
            <a:spLocks noGrp="1"/>
          </p:cNvSpPr>
          <p:nvPr>
            <p:ph type="sldNum" sz="quarter" idx="12"/>
          </p:nvPr>
        </p:nvSpPr>
        <p:spPr/>
        <p:txBody>
          <a:bodyPr/>
          <a:lstStyle/>
          <a:p>
            <a:fld id="{30CB2C95-D074-4631-BAB9-32CDA51380C6}" type="slidenum">
              <a:rPr lang="en-IN" smtClean="0"/>
              <a:t>‹Nr.›</a:t>
            </a:fld>
            <a:endParaRPr lang="en-IN"/>
          </a:p>
        </p:txBody>
      </p:sp>
    </p:spTree>
    <p:extLst>
      <p:ext uri="{BB962C8B-B14F-4D97-AF65-F5344CB8AC3E}">
        <p14:creationId xmlns:p14="http://schemas.microsoft.com/office/powerpoint/2010/main" val="70661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622CE-8CA6-494D-94A6-BC43BC13C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897D63F-B318-4D28-9EAD-6A1B1FD36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84D99BC-6479-4914-AF03-F0ED15CDB36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68366-01C1-4B35-AF5D-CCC67BA95106}" type="datetime1">
              <a:rPr lang="en-US" smtClean="0"/>
              <a:t>9/12/2018</a:t>
            </a:fld>
            <a:endParaRPr lang="en-IN"/>
          </a:p>
        </p:txBody>
      </p:sp>
      <p:sp>
        <p:nvSpPr>
          <p:cNvPr id="5" name="Footer Placeholder 4">
            <a:extLst>
              <a:ext uri="{FF2B5EF4-FFF2-40B4-BE49-F238E27FC236}">
                <a16:creationId xmlns:a16="http://schemas.microsoft.com/office/drawing/2014/main" id="{4345C3BD-3D0D-4E8D-AC47-299937A47A5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Bauhaus-Universitat Weimar</a:t>
            </a:r>
          </a:p>
        </p:txBody>
      </p:sp>
      <p:sp>
        <p:nvSpPr>
          <p:cNvPr id="6" name="Slide Number Placeholder 5">
            <a:extLst>
              <a:ext uri="{FF2B5EF4-FFF2-40B4-BE49-F238E27FC236}">
                <a16:creationId xmlns:a16="http://schemas.microsoft.com/office/drawing/2014/main" id="{6E801136-EAB4-444B-A0E7-33399A7BEB3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B2C95-D074-4631-BAB9-32CDA51380C6}" type="slidenum">
              <a:rPr lang="en-IN" smtClean="0"/>
              <a:t>‹Nr.›</a:t>
            </a:fld>
            <a:endParaRPr lang="en-IN"/>
          </a:p>
        </p:txBody>
      </p:sp>
    </p:spTree>
    <p:extLst>
      <p:ext uri="{BB962C8B-B14F-4D97-AF65-F5344CB8AC3E}">
        <p14:creationId xmlns:p14="http://schemas.microsoft.com/office/powerpoint/2010/main" val="267458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51C950A-E31E-416F-8640-D2B78EAD4B9B}"/>
              </a:ext>
            </a:extLst>
          </p:cNvPr>
          <p:cNvSpPr/>
          <p:nvPr/>
        </p:nvSpPr>
        <p:spPr>
          <a:xfrm>
            <a:off x="8281946" y="5022377"/>
            <a:ext cx="2732351" cy="369332"/>
          </a:xfrm>
          <a:prstGeom prst="rect">
            <a:avLst/>
          </a:prstGeom>
        </p:spPr>
        <p:txBody>
          <a:bodyPr wrap="square">
            <a:spAutoFit/>
          </a:bodyPr>
          <a:lstStyle/>
          <a:p>
            <a:r>
              <a:rPr lang="en-IN" dirty="0" err="1"/>
              <a:t>Nhu</a:t>
            </a:r>
            <a:r>
              <a:rPr lang="en-IN" dirty="0"/>
              <a:t> </a:t>
            </a:r>
            <a:r>
              <a:rPr lang="en-IN" dirty="0" err="1"/>
              <a:t>Quang</a:t>
            </a:r>
            <a:r>
              <a:rPr lang="en-IN" dirty="0"/>
              <a:t> Dang (113814)</a:t>
            </a:r>
          </a:p>
        </p:txBody>
      </p:sp>
      <p:sp>
        <p:nvSpPr>
          <p:cNvPr id="6" name="Rectangle 5">
            <a:extLst>
              <a:ext uri="{FF2B5EF4-FFF2-40B4-BE49-F238E27FC236}">
                <a16:creationId xmlns:a16="http://schemas.microsoft.com/office/drawing/2014/main" id="{24E7FFBD-1F79-4309-9FA2-375DF46F9F10}"/>
              </a:ext>
            </a:extLst>
          </p:cNvPr>
          <p:cNvSpPr/>
          <p:nvPr/>
        </p:nvSpPr>
        <p:spPr>
          <a:xfrm>
            <a:off x="8281947" y="5484412"/>
            <a:ext cx="3099375" cy="369332"/>
          </a:xfrm>
          <a:prstGeom prst="rect">
            <a:avLst/>
          </a:prstGeom>
        </p:spPr>
        <p:txBody>
          <a:bodyPr wrap="none">
            <a:spAutoFit/>
          </a:bodyPr>
          <a:lstStyle/>
          <a:p>
            <a:r>
              <a:rPr lang="en-IN" dirty="0" err="1"/>
              <a:t>Chandrautama</a:t>
            </a:r>
            <a:r>
              <a:rPr lang="en-IN" dirty="0"/>
              <a:t> Lucky (113864) </a:t>
            </a:r>
          </a:p>
        </p:txBody>
      </p:sp>
      <p:sp>
        <p:nvSpPr>
          <p:cNvPr id="13" name="Date Placeholder 2">
            <a:extLst>
              <a:ext uri="{FF2B5EF4-FFF2-40B4-BE49-F238E27FC236}">
                <a16:creationId xmlns:a16="http://schemas.microsoft.com/office/drawing/2014/main" id="{CF0E13E0-3A7C-4B34-8560-EB7544F93A86}"/>
              </a:ext>
            </a:extLst>
          </p:cNvPr>
          <p:cNvSpPr txBox="1">
            <a:spLocks/>
          </p:cNvSpPr>
          <p:nvPr/>
        </p:nvSpPr>
        <p:spPr>
          <a:xfrm>
            <a:off x="1273581" y="1592064"/>
            <a:ext cx="9571032"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b="1" dirty="0"/>
              <a:t>Programmiersprachen und Softwarentwicklung</a:t>
            </a:r>
            <a:endParaRPr lang="en-IN" sz="3200" dirty="0">
              <a:solidFill>
                <a:schemeClr val="tx1">
                  <a:lumMod val="50000"/>
                  <a:lumOff val="50000"/>
                </a:schemeClr>
              </a:solidFill>
            </a:endParaRPr>
          </a:p>
        </p:txBody>
      </p:sp>
      <p:sp>
        <p:nvSpPr>
          <p:cNvPr id="14" name="Date Placeholder 2">
            <a:extLst>
              <a:ext uri="{FF2B5EF4-FFF2-40B4-BE49-F238E27FC236}">
                <a16:creationId xmlns:a16="http://schemas.microsoft.com/office/drawing/2014/main" id="{FEFC45B0-A45F-4AD1-9B02-07D26B99CABB}"/>
              </a:ext>
            </a:extLst>
          </p:cNvPr>
          <p:cNvSpPr txBox="1">
            <a:spLocks/>
          </p:cNvSpPr>
          <p:nvPr/>
        </p:nvSpPr>
        <p:spPr>
          <a:xfrm>
            <a:off x="3505843" y="2453659"/>
            <a:ext cx="5106507" cy="108457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3200" dirty="0"/>
              <a:t>Ray-Tracing-System</a:t>
            </a:r>
            <a:endParaRPr lang="en-IN" sz="3200" b="1" dirty="0">
              <a:solidFill>
                <a:schemeClr val="tx1">
                  <a:lumMod val="50000"/>
                  <a:lumOff val="50000"/>
                </a:schemeClr>
              </a:solidFill>
            </a:endParaRPr>
          </a:p>
        </p:txBody>
      </p:sp>
      <p:sp>
        <p:nvSpPr>
          <p:cNvPr id="2" name="Textfeld 1">
            <a:extLst>
              <a:ext uri="{FF2B5EF4-FFF2-40B4-BE49-F238E27FC236}">
                <a16:creationId xmlns:a16="http://schemas.microsoft.com/office/drawing/2014/main" id="{7A249C66-5B7C-4DC5-AF63-4F38BD679EFF}"/>
              </a:ext>
            </a:extLst>
          </p:cNvPr>
          <p:cNvSpPr txBox="1"/>
          <p:nvPr/>
        </p:nvSpPr>
        <p:spPr>
          <a:xfrm>
            <a:off x="0" y="3429000"/>
            <a:ext cx="12192000" cy="369332"/>
          </a:xfrm>
          <a:prstGeom prst="rect">
            <a:avLst/>
          </a:prstGeom>
          <a:noFill/>
        </p:spPr>
        <p:txBody>
          <a:bodyPr wrap="square" rtlCol="0">
            <a:spAutoFit/>
          </a:bodyPr>
          <a:lstStyle/>
          <a:p>
            <a:pPr algn="ctr"/>
            <a:r>
              <a:rPr lang="de-DE" dirty="0"/>
              <a:t>https://github.com/Batshaw/Coorp</a:t>
            </a:r>
          </a:p>
        </p:txBody>
      </p:sp>
    </p:spTree>
    <p:extLst>
      <p:ext uri="{BB962C8B-B14F-4D97-AF65-F5344CB8AC3E}">
        <p14:creationId xmlns:p14="http://schemas.microsoft.com/office/powerpoint/2010/main" val="357529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a:t>
            </a:r>
          </a:p>
        </p:txBody>
      </p:sp>
      <p:sp>
        <p:nvSpPr>
          <p:cNvPr id="8" name="TextBox 7"/>
          <p:cNvSpPr txBox="1"/>
          <p:nvPr/>
        </p:nvSpPr>
        <p:spPr>
          <a:xfrm>
            <a:off x="401470" y="1799970"/>
            <a:ext cx="11389060" cy="369332"/>
          </a:xfrm>
          <a:prstGeom prst="rect">
            <a:avLst/>
          </a:prstGeom>
          <a:noFill/>
        </p:spPr>
        <p:txBody>
          <a:bodyPr wrap="square" rtlCol="0">
            <a:spAutoFit/>
          </a:bodyPr>
          <a:lstStyle/>
          <a:p>
            <a:r>
              <a:rPr lang="de-DE" dirty="0"/>
              <a:t>Erfolgt durch </a:t>
            </a:r>
            <a:r>
              <a:rPr lang="de-DE" dirty="0" err="1"/>
              <a:t>Matrixmultiplication</a:t>
            </a:r>
            <a:r>
              <a:rPr lang="de-DE" dirty="0"/>
              <a:t>. Besteht aus 3 Arten: Translation, Rotation und Skalierung. </a:t>
            </a:r>
          </a:p>
        </p:txBody>
      </p:sp>
      <p:pic>
        <p:nvPicPr>
          <p:cNvPr id="10" name="Grafik 9">
            <a:extLst>
              <a:ext uri="{FF2B5EF4-FFF2-40B4-BE49-F238E27FC236}">
                <a16:creationId xmlns:a16="http://schemas.microsoft.com/office/drawing/2014/main" id="{6D241597-0D5E-4681-A6FD-E5ADD6FBD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59" y="2607750"/>
            <a:ext cx="1552792" cy="1524213"/>
          </a:xfrm>
          <a:prstGeom prst="rect">
            <a:avLst/>
          </a:prstGeom>
        </p:spPr>
      </p:pic>
      <p:pic>
        <p:nvPicPr>
          <p:cNvPr id="12" name="Grafik 11">
            <a:extLst>
              <a:ext uri="{FF2B5EF4-FFF2-40B4-BE49-F238E27FC236}">
                <a16:creationId xmlns:a16="http://schemas.microsoft.com/office/drawing/2014/main" id="{DB60B5E5-2178-4D4C-9E90-8EF09C098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5590" y="2585807"/>
            <a:ext cx="1600423" cy="1552792"/>
          </a:xfrm>
          <a:prstGeom prst="rect">
            <a:avLst/>
          </a:prstGeom>
        </p:spPr>
      </p:pic>
      <p:sp>
        <p:nvSpPr>
          <p:cNvPr id="17" name="Textfeld 16">
            <a:extLst>
              <a:ext uri="{FF2B5EF4-FFF2-40B4-BE49-F238E27FC236}">
                <a16:creationId xmlns:a16="http://schemas.microsoft.com/office/drawing/2014/main" id="{4E12FCC4-6251-47D5-9F5F-78CC6484915A}"/>
              </a:ext>
            </a:extLst>
          </p:cNvPr>
          <p:cNvSpPr txBox="1"/>
          <p:nvPr/>
        </p:nvSpPr>
        <p:spPr>
          <a:xfrm>
            <a:off x="516764" y="2206164"/>
            <a:ext cx="1468987" cy="369332"/>
          </a:xfrm>
          <a:prstGeom prst="rect">
            <a:avLst/>
          </a:prstGeom>
          <a:noFill/>
        </p:spPr>
        <p:txBody>
          <a:bodyPr wrap="square" rtlCol="0">
            <a:spAutoFit/>
          </a:bodyPr>
          <a:lstStyle/>
          <a:p>
            <a:r>
              <a:rPr lang="de-DE" dirty="0"/>
              <a:t>Translation</a:t>
            </a:r>
          </a:p>
        </p:txBody>
      </p:sp>
      <p:sp>
        <p:nvSpPr>
          <p:cNvPr id="20" name="Textfeld 19">
            <a:extLst>
              <a:ext uri="{FF2B5EF4-FFF2-40B4-BE49-F238E27FC236}">
                <a16:creationId xmlns:a16="http://schemas.microsoft.com/office/drawing/2014/main" id="{295BCA8A-DAA5-46FD-BDA6-337C33BCFDC7}"/>
              </a:ext>
            </a:extLst>
          </p:cNvPr>
          <p:cNvSpPr txBox="1"/>
          <p:nvPr/>
        </p:nvSpPr>
        <p:spPr>
          <a:xfrm>
            <a:off x="2411309" y="2221471"/>
            <a:ext cx="1468987" cy="369332"/>
          </a:xfrm>
          <a:prstGeom prst="rect">
            <a:avLst/>
          </a:prstGeom>
          <a:noFill/>
        </p:spPr>
        <p:txBody>
          <a:bodyPr wrap="square" rtlCol="0">
            <a:spAutoFit/>
          </a:bodyPr>
          <a:lstStyle/>
          <a:p>
            <a:r>
              <a:rPr lang="de-DE" dirty="0"/>
              <a:t>Skalierung</a:t>
            </a:r>
          </a:p>
        </p:txBody>
      </p:sp>
      <p:pic>
        <p:nvPicPr>
          <p:cNvPr id="24" name="Grafik 23">
            <a:extLst>
              <a:ext uri="{FF2B5EF4-FFF2-40B4-BE49-F238E27FC236}">
                <a16:creationId xmlns:a16="http://schemas.microsoft.com/office/drawing/2014/main" id="{87626871-2EC6-46B7-B66F-F1FA1B5646BD}"/>
              </a:ext>
            </a:extLst>
          </p:cNvPr>
          <p:cNvPicPr>
            <a:picLocks noChangeAspect="1"/>
          </p:cNvPicPr>
          <p:nvPr/>
        </p:nvPicPr>
        <p:blipFill rotWithShape="1">
          <a:blip r:embed="rId5">
            <a:extLst>
              <a:ext uri="{28A0092B-C50C-407E-A947-70E740481C1C}">
                <a14:useLocalDpi xmlns:a14="http://schemas.microsoft.com/office/drawing/2010/main" val="0"/>
              </a:ext>
            </a:extLst>
          </a:blip>
          <a:srcRect l="49476" t="18769" r="20742" b="54758"/>
          <a:stretch/>
        </p:blipFill>
        <p:spPr>
          <a:xfrm>
            <a:off x="8540337" y="2919397"/>
            <a:ext cx="2006908" cy="1337938"/>
          </a:xfrm>
          <a:prstGeom prst="rect">
            <a:avLst/>
          </a:prstGeom>
        </p:spPr>
      </p:pic>
      <p:pic>
        <p:nvPicPr>
          <p:cNvPr id="26" name="Grafik 25">
            <a:extLst>
              <a:ext uri="{FF2B5EF4-FFF2-40B4-BE49-F238E27FC236}">
                <a16:creationId xmlns:a16="http://schemas.microsoft.com/office/drawing/2014/main" id="{F68704CB-1B7E-40F6-AB58-9274307ABD5F}"/>
              </a:ext>
            </a:extLst>
          </p:cNvPr>
          <p:cNvPicPr>
            <a:picLocks noChangeAspect="1"/>
          </p:cNvPicPr>
          <p:nvPr/>
        </p:nvPicPr>
        <p:blipFill rotWithShape="1">
          <a:blip r:embed="rId5">
            <a:extLst>
              <a:ext uri="{28A0092B-C50C-407E-A947-70E740481C1C}">
                <a14:useLocalDpi xmlns:a14="http://schemas.microsoft.com/office/drawing/2010/main" val="0"/>
              </a:ext>
            </a:extLst>
          </a:blip>
          <a:srcRect l="50000" t="46426" r="21157" b="27935"/>
          <a:stretch/>
        </p:blipFill>
        <p:spPr>
          <a:xfrm>
            <a:off x="6302082" y="2923599"/>
            <a:ext cx="1943907" cy="1295978"/>
          </a:xfrm>
          <a:prstGeom prst="rect">
            <a:avLst/>
          </a:prstGeom>
        </p:spPr>
      </p:pic>
      <p:pic>
        <p:nvPicPr>
          <p:cNvPr id="30" name="Grafik 29">
            <a:extLst>
              <a:ext uri="{FF2B5EF4-FFF2-40B4-BE49-F238E27FC236}">
                <a16:creationId xmlns:a16="http://schemas.microsoft.com/office/drawing/2014/main" id="{8364FC87-9017-455D-AB68-8BD6862B3A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3612" y="2951317"/>
            <a:ext cx="1824122" cy="1221045"/>
          </a:xfrm>
          <a:prstGeom prst="rect">
            <a:avLst/>
          </a:prstGeom>
        </p:spPr>
      </p:pic>
      <p:sp>
        <p:nvSpPr>
          <p:cNvPr id="31" name="Textfeld 30">
            <a:extLst>
              <a:ext uri="{FF2B5EF4-FFF2-40B4-BE49-F238E27FC236}">
                <a16:creationId xmlns:a16="http://schemas.microsoft.com/office/drawing/2014/main" id="{FA3A8E9E-14D4-4998-AE0E-62167A82F5E9}"/>
              </a:ext>
            </a:extLst>
          </p:cNvPr>
          <p:cNvSpPr txBox="1"/>
          <p:nvPr/>
        </p:nvSpPr>
        <p:spPr>
          <a:xfrm>
            <a:off x="4183612" y="2216861"/>
            <a:ext cx="1243930" cy="369332"/>
          </a:xfrm>
          <a:prstGeom prst="rect">
            <a:avLst/>
          </a:prstGeom>
          <a:noFill/>
        </p:spPr>
        <p:txBody>
          <a:bodyPr wrap="none" rtlCol="0">
            <a:spAutoFit/>
          </a:bodyPr>
          <a:lstStyle/>
          <a:p>
            <a:r>
              <a:rPr lang="de-DE" dirty="0"/>
              <a:t>Drehmatrix</a:t>
            </a:r>
          </a:p>
        </p:txBody>
      </p:sp>
      <p:sp>
        <p:nvSpPr>
          <p:cNvPr id="32" name="Textfeld 31">
            <a:extLst>
              <a:ext uri="{FF2B5EF4-FFF2-40B4-BE49-F238E27FC236}">
                <a16:creationId xmlns:a16="http://schemas.microsoft.com/office/drawing/2014/main" id="{39BB9B0D-25F5-4E5A-9037-F575FB6EE128}"/>
              </a:ext>
            </a:extLst>
          </p:cNvPr>
          <p:cNvSpPr txBox="1"/>
          <p:nvPr/>
        </p:nvSpPr>
        <p:spPr>
          <a:xfrm>
            <a:off x="4249329" y="2539800"/>
            <a:ext cx="896399" cy="369332"/>
          </a:xfrm>
          <a:prstGeom prst="rect">
            <a:avLst/>
          </a:prstGeom>
          <a:noFill/>
        </p:spPr>
        <p:txBody>
          <a:bodyPr wrap="none" rtlCol="0">
            <a:spAutoFit/>
          </a:bodyPr>
          <a:lstStyle/>
          <a:p>
            <a:r>
              <a:rPr lang="de-DE" dirty="0"/>
              <a:t>X -Ache</a:t>
            </a:r>
          </a:p>
        </p:txBody>
      </p:sp>
      <p:sp>
        <p:nvSpPr>
          <p:cNvPr id="33" name="Textfeld 32">
            <a:extLst>
              <a:ext uri="{FF2B5EF4-FFF2-40B4-BE49-F238E27FC236}">
                <a16:creationId xmlns:a16="http://schemas.microsoft.com/office/drawing/2014/main" id="{E38B3C6C-B824-4629-BFE7-8FF4FE673B26}"/>
              </a:ext>
            </a:extLst>
          </p:cNvPr>
          <p:cNvSpPr txBox="1"/>
          <p:nvPr/>
        </p:nvSpPr>
        <p:spPr>
          <a:xfrm>
            <a:off x="6302082" y="2540098"/>
            <a:ext cx="888385" cy="369332"/>
          </a:xfrm>
          <a:prstGeom prst="rect">
            <a:avLst/>
          </a:prstGeom>
          <a:noFill/>
        </p:spPr>
        <p:txBody>
          <a:bodyPr wrap="none" rtlCol="0">
            <a:spAutoFit/>
          </a:bodyPr>
          <a:lstStyle/>
          <a:p>
            <a:r>
              <a:rPr lang="de-DE" dirty="0"/>
              <a:t>Y -Ache</a:t>
            </a:r>
          </a:p>
        </p:txBody>
      </p:sp>
      <p:sp>
        <p:nvSpPr>
          <p:cNvPr id="34" name="Textfeld 33">
            <a:extLst>
              <a:ext uri="{FF2B5EF4-FFF2-40B4-BE49-F238E27FC236}">
                <a16:creationId xmlns:a16="http://schemas.microsoft.com/office/drawing/2014/main" id="{98000A08-627D-4C74-9B83-456248FF213E}"/>
              </a:ext>
            </a:extLst>
          </p:cNvPr>
          <p:cNvSpPr txBox="1"/>
          <p:nvPr/>
        </p:nvSpPr>
        <p:spPr>
          <a:xfrm>
            <a:off x="8660216" y="2522013"/>
            <a:ext cx="883575" cy="369332"/>
          </a:xfrm>
          <a:prstGeom prst="rect">
            <a:avLst/>
          </a:prstGeom>
          <a:noFill/>
        </p:spPr>
        <p:txBody>
          <a:bodyPr wrap="none" rtlCol="0">
            <a:spAutoFit/>
          </a:bodyPr>
          <a:lstStyle/>
          <a:p>
            <a:r>
              <a:rPr lang="de-DE" dirty="0"/>
              <a:t>Z -Ache</a:t>
            </a:r>
          </a:p>
        </p:txBody>
      </p:sp>
      <p:pic>
        <p:nvPicPr>
          <p:cNvPr id="36" name="Grafik 35">
            <a:extLst>
              <a:ext uri="{FF2B5EF4-FFF2-40B4-BE49-F238E27FC236}">
                <a16:creationId xmlns:a16="http://schemas.microsoft.com/office/drawing/2014/main" id="{ED4CBBD4-35AE-48C6-90A9-7A5209C4F5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990" y="4515060"/>
            <a:ext cx="3848637" cy="438211"/>
          </a:xfrm>
          <a:prstGeom prst="rect">
            <a:avLst/>
          </a:prstGeom>
        </p:spPr>
      </p:pic>
      <p:pic>
        <p:nvPicPr>
          <p:cNvPr id="38" name="Grafik 37">
            <a:extLst>
              <a:ext uri="{FF2B5EF4-FFF2-40B4-BE49-F238E27FC236}">
                <a16:creationId xmlns:a16="http://schemas.microsoft.com/office/drawing/2014/main" id="{9D4F19DF-1F98-467F-A328-C3E4B874C7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30" y="5042698"/>
            <a:ext cx="2505425" cy="342948"/>
          </a:xfrm>
          <a:prstGeom prst="rect">
            <a:avLst/>
          </a:prstGeom>
        </p:spPr>
      </p:pic>
      <p:pic>
        <p:nvPicPr>
          <p:cNvPr id="40" name="Grafik 39">
            <a:extLst>
              <a:ext uri="{FF2B5EF4-FFF2-40B4-BE49-F238E27FC236}">
                <a16:creationId xmlns:a16="http://schemas.microsoft.com/office/drawing/2014/main" id="{4F60236F-67E4-42E8-8E66-33B95BF9664C}"/>
              </a:ext>
            </a:extLst>
          </p:cNvPr>
          <p:cNvPicPr>
            <a:picLocks noChangeAspect="1"/>
          </p:cNvPicPr>
          <p:nvPr/>
        </p:nvPicPr>
        <p:blipFill rotWithShape="1">
          <a:blip r:embed="rId9">
            <a:extLst>
              <a:ext uri="{28A0092B-C50C-407E-A947-70E740481C1C}">
                <a14:useLocalDpi xmlns:a14="http://schemas.microsoft.com/office/drawing/2010/main" val="0"/>
              </a:ext>
            </a:extLst>
          </a:blip>
          <a:srcRect t="22659" b="31093"/>
          <a:stretch/>
        </p:blipFill>
        <p:spPr>
          <a:xfrm>
            <a:off x="486990" y="5306056"/>
            <a:ext cx="5401429" cy="202662"/>
          </a:xfrm>
          <a:prstGeom prst="rect">
            <a:avLst/>
          </a:prstGeom>
        </p:spPr>
      </p:pic>
    </p:spTree>
    <p:extLst>
      <p:ext uri="{BB962C8B-B14F-4D97-AF65-F5344CB8AC3E}">
        <p14:creationId xmlns:p14="http://schemas.microsoft.com/office/powerpoint/2010/main" val="12948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pic>
        <p:nvPicPr>
          <p:cNvPr id="14" name="Grafik 13">
            <a:extLst>
              <a:ext uri="{FF2B5EF4-FFF2-40B4-BE49-F238E27FC236}">
                <a16:creationId xmlns:a16="http://schemas.microsoft.com/office/drawing/2014/main" id="{30070DF8-EFCF-4015-A828-CC61A45D2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693683"/>
            <a:ext cx="2857500" cy="2857500"/>
          </a:xfrm>
          <a:prstGeom prst="rect">
            <a:avLst/>
          </a:prstGeom>
        </p:spPr>
      </p:pic>
      <p:pic>
        <p:nvPicPr>
          <p:cNvPr id="16" name="Grafik 15">
            <a:extLst>
              <a:ext uri="{FF2B5EF4-FFF2-40B4-BE49-F238E27FC236}">
                <a16:creationId xmlns:a16="http://schemas.microsoft.com/office/drawing/2014/main" id="{7B3E85BF-5263-4DF3-85A9-188892BAEA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70" y="5074139"/>
            <a:ext cx="7240010" cy="704948"/>
          </a:xfrm>
          <a:prstGeom prst="rect">
            <a:avLst/>
          </a:prstGeom>
        </p:spPr>
      </p:pic>
      <p:sp>
        <p:nvSpPr>
          <p:cNvPr id="18" name="Textfeld 17">
            <a:extLst>
              <a:ext uri="{FF2B5EF4-FFF2-40B4-BE49-F238E27FC236}">
                <a16:creationId xmlns:a16="http://schemas.microsoft.com/office/drawing/2014/main"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pic>
        <p:nvPicPr>
          <p:cNvPr id="23" name="Grafik 22">
            <a:extLst>
              <a:ext uri="{FF2B5EF4-FFF2-40B4-BE49-F238E27FC236}">
                <a16:creationId xmlns:a16="http://schemas.microsoft.com/office/drawing/2014/main" id="{1B86C143-8F14-4123-874B-C18126AAB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2161756"/>
            <a:ext cx="7792537" cy="1762371"/>
          </a:xfrm>
          <a:prstGeom prst="rect">
            <a:avLst/>
          </a:prstGeom>
        </p:spPr>
      </p:pic>
      <p:pic>
        <p:nvPicPr>
          <p:cNvPr id="28" name="Grafik 27">
            <a:extLst>
              <a:ext uri="{FF2B5EF4-FFF2-40B4-BE49-F238E27FC236}">
                <a16:creationId xmlns:a16="http://schemas.microsoft.com/office/drawing/2014/main" id="{01633D3A-3FB7-42F0-9526-F79359EB0224}"/>
              </a:ext>
            </a:extLst>
          </p:cNvPr>
          <p:cNvPicPr>
            <a:picLocks noChangeAspect="1"/>
          </p:cNvPicPr>
          <p:nvPr/>
        </p:nvPicPr>
        <p:blipFill rotWithShape="1">
          <a:blip r:embed="rId6">
            <a:extLst>
              <a:ext uri="{28A0092B-C50C-407E-A947-70E740481C1C}">
                <a14:useLocalDpi xmlns:a14="http://schemas.microsoft.com/office/drawing/2010/main" val="0"/>
              </a:ext>
            </a:extLst>
          </a:blip>
          <a:srcRect r="23342" b="79544"/>
          <a:stretch/>
        </p:blipFill>
        <p:spPr>
          <a:xfrm>
            <a:off x="397128" y="4032798"/>
            <a:ext cx="7602099" cy="241635"/>
          </a:xfrm>
          <a:prstGeom prst="rect">
            <a:avLst/>
          </a:prstGeom>
        </p:spPr>
      </p:pic>
      <p:sp>
        <p:nvSpPr>
          <p:cNvPr id="29" name="Textfeld 28">
            <a:extLst>
              <a:ext uri="{FF2B5EF4-FFF2-40B4-BE49-F238E27FC236}">
                <a16:creationId xmlns:a16="http://schemas.microsoft.com/office/drawing/2014/main" id="{26DBC978-DA98-49EE-947B-DFABC2995D06}"/>
              </a:ext>
            </a:extLst>
          </p:cNvPr>
          <p:cNvSpPr txBox="1"/>
          <p:nvPr/>
        </p:nvSpPr>
        <p:spPr>
          <a:xfrm>
            <a:off x="342333" y="1745486"/>
            <a:ext cx="1120820" cy="369332"/>
          </a:xfrm>
          <a:prstGeom prst="rect">
            <a:avLst/>
          </a:prstGeom>
          <a:noFill/>
        </p:spPr>
        <p:txBody>
          <a:bodyPr wrap="none" rtlCol="0">
            <a:spAutoFit/>
          </a:bodyPr>
          <a:lstStyle/>
          <a:p>
            <a:r>
              <a:rPr lang="de-DE" dirty="0"/>
              <a:t>Für Shape</a:t>
            </a:r>
          </a:p>
        </p:txBody>
      </p:sp>
      <p:sp>
        <p:nvSpPr>
          <p:cNvPr id="39" name="Textfeld 38">
            <a:extLst>
              <a:ext uri="{FF2B5EF4-FFF2-40B4-BE49-F238E27FC236}">
                <a16:creationId xmlns:a16="http://schemas.microsoft.com/office/drawing/2014/main" id="{A76B2EDC-7430-4925-83E0-432D71121C96}"/>
              </a:ext>
            </a:extLst>
          </p:cNvPr>
          <p:cNvSpPr txBox="1"/>
          <p:nvPr/>
        </p:nvSpPr>
        <p:spPr>
          <a:xfrm>
            <a:off x="342333" y="4704807"/>
            <a:ext cx="1265155" cy="369332"/>
          </a:xfrm>
          <a:prstGeom prst="rect">
            <a:avLst/>
          </a:prstGeom>
          <a:noFill/>
        </p:spPr>
        <p:txBody>
          <a:bodyPr wrap="none" rtlCol="0">
            <a:spAutoFit/>
          </a:bodyPr>
          <a:lstStyle/>
          <a:p>
            <a:r>
              <a:rPr lang="de-DE" dirty="0"/>
              <a:t>Für </a:t>
            </a:r>
            <a:r>
              <a:rPr lang="de-DE" dirty="0" err="1"/>
              <a:t>Camera</a:t>
            </a:r>
            <a:endParaRPr lang="de-DE" dirty="0"/>
          </a:p>
        </p:txBody>
      </p:sp>
    </p:spTree>
    <p:extLst>
      <p:ext uri="{BB962C8B-B14F-4D97-AF65-F5344CB8AC3E}">
        <p14:creationId xmlns:p14="http://schemas.microsoft.com/office/powerpoint/2010/main" val="193756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E7A12F0A-3879-4BE1-ACBD-89901B1FC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680" y="1701643"/>
            <a:ext cx="2857500" cy="2857500"/>
          </a:xfrm>
          <a:prstGeom prst="rect">
            <a:avLst/>
          </a:prstGeom>
        </p:spPr>
      </p:pic>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Transformation </a:t>
            </a:r>
          </a:p>
        </p:txBody>
      </p:sp>
      <p:sp>
        <p:nvSpPr>
          <p:cNvPr id="18" name="Textfeld 17">
            <a:extLst>
              <a:ext uri="{FF2B5EF4-FFF2-40B4-BE49-F238E27FC236}">
                <a16:creationId xmlns:a16="http://schemas.microsoft.com/office/drawing/2014/main" id="{B876B811-5ABD-4E20-9CB1-12A5781F5738}"/>
              </a:ext>
            </a:extLst>
          </p:cNvPr>
          <p:cNvSpPr txBox="1"/>
          <p:nvPr/>
        </p:nvSpPr>
        <p:spPr>
          <a:xfrm>
            <a:off x="8726680" y="1324351"/>
            <a:ext cx="2646812" cy="369332"/>
          </a:xfrm>
          <a:prstGeom prst="rect">
            <a:avLst/>
          </a:prstGeom>
          <a:noFill/>
        </p:spPr>
        <p:txBody>
          <a:bodyPr wrap="square" rtlCol="0">
            <a:spAutoFit/>
          </a:bodyPr>
          <a:lstStyle/>
          <a:p>
            <a:r>
              <a:rPr lang="de-DE" dirty="0"/>
              <a:t>Fehler!</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923330"/>
          </a:xfrm>
          <a:prstGeom prst="rect">
            <a:avLst/>
          </a:prstGeom>
          <a:noFill/>
        </p:spPr>
        <p:txBody>
          <a:bodyPr wrap="square" rtlCol="0">
            <a:spAutoFit/>
          </a:bodyPr>
          <a:lstStyle/>
          <a:p>
            <a:r>
              <a:rPr lang="de-DE" dirty="0"/>
              <a:t>Lösung 1:</a:t>
            </a:r>
          </a:p>
          <a:p>
            <a:r>
              <a:rPr lang="de-DE" dirty="0"/>
              <a:t>Statt selbst implementierten Skalierung, Rotation und Translation, nutzen wir von GLM gegebenen Funktion. </a:t>
            </a:r>
          </a:p>
        </p:txBody>
      </p:sp>
      <p:pic>
        <p:nvPicPr>
          <p:cNvPr id="10" name="Grafik 9">
            <a:extLst>
              <a:ext uri="{FF2B5EF4-FFF2-40B4-BE49-F238E27FC236}">
                <a16:creationId xmlns:a16="http://schemas.microsoft.com/office/drawing/2014/main" id="{7C1DF412-F438-4913-BD7E-78DB51915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49" y="3176779"/>
            <a:ext cx="6430272" cy="352474"/>
          </a:xfrm>
          <a:prstGeom prst="rect">
            <a:avLst/>
          </a:prstGeom>
        </p:spPr>
      </p:pic>
      <p:pic>
        <p:nvPicPr>
          <p:cNvPr id="12" name="Grafik 11">
            <a:extLst>
              <a:ext uri="{FF2B5EF4-FFF2-40B4-BE49-F238E27FC236}">
                <a16:creationId xmlns:a16="http://schemas.microsoft.com/office/drawing/2014/main" id="{1853E116-1907-4CEC-BF91-6A2DE4EDD2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49" y="2897331"/>
            <a:ext cx="4887007" cy="333422"/>
          </a:xfrm>
          <a:prstGeom prst="rect">
            <a:avLst/>
          </a:prstGeom>
        </p:spPr>
      </p:pic>
      <p:pic>
        <p:nvPicPr>
          <p:cNvPr id="15" name="Grafik 14">
            <a:extLst>
              <a:ext uri="{FF2B5EF4-FFF2-40B4-BE49-F238E27FC236}">
                <a16:creationId xmlns:a16="http://schemas.microsoft.com/office/drawing/2014/main" id="{92CA5C78-9D5D-46F6-BA91-B793858B1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449" y="2598831"/>
            <a:ext cx="5744377" cy="323895"/>
          </a:xfrm>
          <a:prstGeom prst="rect">
            <a:avLst/>
          </a:prstGeom>
        </p:spPr>
      </p:pic>
      <p:sp>
        <p:nvSpPr>
          <p:cNvPr id="19" name="Textfeld 18">
            <a:extLst>
              <a:ext uri="{FF2B5EF4-FFF2-40B4-BE49-F238E27FC236}">
                <a16:creationId xmlns:a16="http://schemas.microsoft.com/office/drawing/2014/main" id="{8C60D714-A774-4CF8-9E81-77BDC1BB7CB7}"/>
              </a:ext>
            </a:extLst>
          </p:cNvPr>
          <p:cNvSpPr txBox="1"/>
          <p:nvPr/>
        </p:nvSpPr>
        <p:spPr>
          <a:xfrm>
            <a:off x="556449" y="3748577"/>
            <a:ext cx="6513816" cy="646331"/>
          </a:xfrm>
          <a:prstGeom prst="rect">
            <a:avLst/>
          </a:prstGeom>
          <a:noFill/>
        </p:spPr>
        <p:txBody>
          <a:bodyPr wrap="square" rtlCol="0">
            <a:spAutoFit/>
          </a:bodyPr>
          <a:lstStyle/>
          <a:p>
            <a:r>
              <a:rPr lang="de-DE" dirty="0"/>
              <a:t>Lösung 2:</a:t>
            </a:r>
          </a:p>
          <a:p>
            <a:r>
              <a:rPr lang="de-DE" dirty="0"/>
              <a:t>Wir korrigieren den transformierte Strahl.</a:t>
            </a:r>
          </a:p>
        </p:txBody>
      </p:sp>
      <p:pic>
        <p:nvPicPr>
          <p:cNvPr id="20" name="Grafik 19">
            <a:extLst>
              <a:ext uri="{FF2B5EF4-FFF2-40B4-BE49-F238E27FC236}">
                <a16:creationId xmlns:a16="http://schemas.microsoft.com/office/drawing/2014/main" id="{637D8D4A-162B-44CA-9F73-F2CF478D07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449" y="5768890"/>
            <a:ext cx="9097645" cy="485843"/>
          </a:xfrm>
          <a:prstGeom prst="rect">
            <a:avLst/>
          </a:prstGeom>
        </p:spPr>
      </p:pic>
      <p:sp>
        <p:nvSpPr>
          <p:cNvPr id="24" name="Textfeld 23">
            <a:extLst>
              <a:ext uri="{FF2B5EF4-FFF2-40B4-BE49-F238E27FC236}">
                <a16:creationId xmlns:a16="http://schemas.microsoft.com/office/drawing/2014/main" id="{0EB49B03-61D4-4E6D-ACB5-0FE502B6E022}"/>
              </a:ext>
            </a:extLst>
          </p:cNvPr>
          <p:cNvSpPr txBox="1"/>
          <p:nvPr/>
        </p:nvSpPr>
        <p:spPr>
          <a:xfrm>
            <a:off x="520613" y="4877892"/>
            <a:ext cx="6513816" cy="923330"/>
          </a:xfrm>
          <a:prstGeom prst="rect">
            <a:avLst/>
          </a:prstGeom>
          <a:noFill/>
        </p:spPr>
        <p:txBody>
          <a:bodyPr wrap="square" rtlCol="0">
            <a:spAutoFit/>
          </a:bodyPr>
          <a:lstStyle/>
          <a:p>
            <a:r>
              <a:rPr lang="de-DE" dirty="0"/>
              <a:t>Lösung 3:</a:t>
            </a:r>
          </a:p>
          <a:p>
            <a:r>
              <a:rPr lang="de-DE" dirty="0"/>
              <a:t>Wir rechnen die Distanz zwischen Schnittpunkt der transformierten Geometrie und Kamera wieder.</a:t>
            </a:r>
          </a:p>
        </p:txBody>
      </p:sp>
      <p:pic>
        <p:nvPicPr>
          <p:cNvPr id="25" name="Grafik 24">
            <a:extLst>
              <a:ext uri="{FF2B5EF4-FFF2-40B4-BE49-F238E27FC236}">
                <a16:creationId xmlns:a16="http://schemas.microsoft.com/office/drawing/2014/main" id="{A37E6C8D-0BE4-4454-8BD2-E3A7B6312D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820" y="4397631"/>
            <a:ext cx="5925377" cy="276264"/>
          </a:xfrm>
          <a:prstGeom prst="rect">
            <a:avLst/>
          </a:prstGeom>
        </p:spPr>
      </p:pic>
      <p:pic>
        <p:nvPicPr>
          <p:cNvPr id="28" name="Grafik 27">
            <a:extLst>
              <a:ext uri="{FF2B5EF4-FFF2-40B4-BE49-F238E27FC236}">
                <a16:creationId xmlns:a16="http://schemas.microsoft.com/office/drawing/2014/main" id="{6D8BB6AB-0D3C-407A-A1BC-DDE56C59A5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820" y="4656815"/>
            <a:ext cx="7087589" cy="238158"/>
          </a:xfrm>
          <a:prstGeom prst="rect">
            <a:avLst/>
          </a:prstGeom>
        </p:spPr>
      </p:pic>
    </p:spTree>
    <p:extLst>
      <p:ext uri="{BB962C8B-B14F-4D97-AF65-F5344CB8AC3E}">
        <p14:creationId xmlns:p14="http://schemas.microsoft.com/office/powerpoint/2010/main" val="90706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Animation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01470" y="1666534"/>
            <a:ext cx="4178993" cy="2585323"/>
          </a:xfrm>
          <a:prstGeom prst="rect">
            <a:avLst/>
          </a:prstGeom>
          <a:noFill/>
        </p:spPr>
        <p:txBody>
          <a:bodyPr wrap="square" rtlCol="0">
            <a:spAutoFit/>
          </a:bodyPr>
          <a:lstStyle/>
          <a:p>
            <a:r>
              <a:rPr lang="de-DE" dirty="0"/>
              <a:t>Wir erweitern </a:t>
            </a:r>
            <a:r>
              <a:rPr lang="de-DE" dirty="0" err="1"/>
              <a:t>load_sdf</a:t>
            </a:r>
            <a:r>
              <a:rPr lang="de-DE" dirty="0"/>
              <a:t> </a:t>
            </a:r>
            <a:r>
              <a:rPr lang="de-DE" dirty="0" err="1"/>
              <a:t>funktion</a:t>
            </a:r>
            <a:r>
              <a:rPr lang="de-DE" dirty="0"/>
              <a:t> sodass es mehrere .ppm Bildner bei Ausführung des </a:t>
            </a:r>
            <a:r>
              <a:rPr lang="de-DE" dirty="0" err="1"/>
              <a:t>Program</a:t>
            </a:r>
            <a:r>
              <a:rPr lang="de-DE" dirty="0"/>
              <a:t> nur mit einer SDF </a:t>
            </a:r>
            <a:r>
              <a:rPr lang="de-DE" dirty="0" err="1"/>
              <a:t>file</a:t>
            </a:r>
            <a:r>
              <a:rPr lang="de-DE" dirty="0"/>
              <a:t>.</a:t>
            </a:r>
          </a:p>
          <a:p>
            <a:endParaRPr lang="de-DE" dirty="0"/>
          </a:p>
          <a:p>
            <a:r>
              <a:rPr lang="de-DE" dirty="0"/>
              <a:t>Zusätzlich brauchen wir:</a:t>
            </a:r>
          </a:p>
          <a:p>
            <a:r>
              <a:rPr lang="de-DE" dirty="0"/>
              <a:t>1. neue SDF </a:t>
            </a:r>
            <a:r>
              <a:rPr lang="de-DE" dirty="0" err="1"/>
              <a:t>keyword</a:t>
            </a:r>
            <a:r>
              <a:rPr lang="de-DE" dirty="0"/>
              <a:t> zum Animieren.</a:t>
            </a:r>
          </a:p>
          <a:p>
            <a:r>
              <a:rPr lang="de-DE" dirty="0"/>
              <a:t>2. Boolean temporäre/</a:t>
            </a:r>
            <a:r>
              <a:rPr lang="de-DE" dirty="0" err="1"/>
              <a:t>local</a:t>
            </a:r>
            <a:r>
              <a:rPr lang="de-DE" dirty="0"/>
              <a:t> variable</a:t>
            </a:r>
          </a:p>
          <a:p>
            <a:r>
              <a:rPr lang="de-DE" dirty="0"/>
              <a:t>3. Schleife</a:t>
            </a:r>
          </a:p>
          <a:p>
            <a:r>
              <a:rPr lang="de-DE" dirty="0"/>
              <a:t>4. Neue </a:t>
            </a:r>
            <a:r>
              <a:rPr lang="de-DE" dirty="0" err="1"/>
              <a:t>renderer</a:t>
            </a:r>
            <a:r>
              <a:rPr lang="de-DE" dirty="0"/>
              <a:t> Instanz jede Iteration </a:t>
            </a:r>
          </a:p>
        </p:txBody>
      </p:sp>
      <p:pic>
        <p:nvPicPr>
          <p:cNvPr id="11" name="Grafik 10">
            <a:extLst>
              <a:ext uri="{FF2B5EF4-FFF2-40B4-BE49-F238E27FC236}">
                <a16:creationId xmlns:a16="http://schemas.microsoft.com/office/drawing/2014/main" id="{9DDA2B9E-0559-4EDC-BF95-AE46DE03A0B8}"/>
              </a:ext>
            </a:extLst>
          </p:cNvPr>
          <p:cNvPicPr>
            <a:picLocks noChangeAspect="1"/>
          </p:cNvPicPr>
          <p:nvPr/>
        </p:nvPicPr>
        <p:blipFill rotWithShape="1">
          <a:blip r:embed="rId3">
            <a:extLst>
              <a:ext uri="{28A0092B-C50C-407E-A947-70E740481C1C}">
                <a14:useLocalDpi xmlns:a14="http://schemas.microsoft.com/office/drawing/2010/main" val="0"/>
              </a:ext>
            </a:extLst>
          </a:blip>
          <a:srcRect b="11456"/>
          <a:stretch/>
        </p:blipFill>
        <p:spPr>
          <a:xfrm>
            <a:off x="4580463" y="1175329"/>
            <a:ext cx="7611537" cy="4926053"/>
          </a:xfrm>
          <a:prstGeom prst="rect">
            <a:avLst/>
          </a:prstGeom>
        </p:spPr>
      </p:pic>
    </p:spTree>
    <p:extLst>
      <p:ext uri="{BB962C8B-B14F-4D97-AF65-F5344CB8AC3E}">
        <p14:creationId xmlns:p14="http://schemas.microsoft.com/office/powerpoint/2010/main" val="264922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142670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10491118" cy="523220"/>
          </a:xfrm>
          <a:prstGeom prst="rect">
            <a:avLst/>
          </a:prstGeom>
          <a:noFill/>
        </p:spPr>
        <p:txBody>
          <a:bodyPr wrap="square" rtlCol="0">
            <a:spAutoFit/>
          </a:bodyPr>
          <a:lstStyle/>
          <a:p>
            <a:r>
              <a:rPr lang="de-DE" sz="2800" dirty="0"/>
              <a:t>Weitere Schwierigkeiten </a:t>
            </a:r>
          </a:p>
        </p:txBody>
      </p:sp>
      <p:sp>
        <p:nvSpPr>
          <p:cNvPr id="8" name="Textfeld 7">
            <a:extLst>
              <a:ext uri="{FF2B5EF4-FFF2-40B4-BE49-F238E27FC236}">
                <a16:creationId xmlns:a16="http://schemas.microsoft.com/office/drawing/2014/main" id="{BD9D6613-68FA-4599-9D1C-E43BCCB5BB8E}"/>
              </a:ext>
            </a:extLst>
          </p:cNvPr>
          <p:cNvSpPr txBox="1"/>
          <p:nvPr/>
        </p:nvSpPr>
        <p:spPr>
          <a:xfrm>
            <a:off x="472905" y="1635168"/>
            <a:ext cx="6513816" cy="369332"/>
          </a:xfrm>
          <a:prstGeom prst="rect">
            <a:avLst/>
          </a:prstGeom>
          <a:noFill/>
        </p:spPr>
        <p:txBody>
          <a:bodyPr wrap="square" rtlCol="0">
            <a:spAutoFit/>
          </a:bodyPr>
          <a:lstStyle/>
          <a:p>
            <a:r>
              <a:rPr lang="de-DE" dirty="0"/>
              <a:t>Mehrdeutige Definition der freien Funktionen bei Linking</a:t>
            </a:r>
          </a:p>
        </p:txBody>
      </p:sp>
      <p:pic>
        <p:nvPicPr>
          <p:cNvPr id="10" name="Grafik 9">
            <a:extLst>
              <a:ext uri="{FF2B5EF4-FFF2-40B4-BE49-F238E27FC236}">
                <a16:creationId xmlns:a16="http://schemas.microsoft.com/office/drawing/2014/main" id="{2188F699-9324-43DF-9A72-EC70EC11E93F}"/>
              </a:ext>
            </a:extLst>
          </p:cNvPr>
          <p:cNvPicPr>
            <a:picLocks noChangeAspect="1"/>
          </p:cNvPicPr>
          <p:nvPr/>
        </p:nvPicPr>
        <p:blipFill rotWithShape="1">
          <a:blip r:embed="rId3">
            <a:extLst>
              <a:ext uri="{28A0092B-C50C-407E-A947-70E740481C1C}">
                <a14:useLocalDpi xmlns:a14="http://schemas.microsoft.com/office/drawing/2010/main" val="0"/>
              </a:ext>
            </a:extLst>
          </a:blip>
          <a:srcRect r="6842"/>
          <a:stretch/>
        </p:blipFill>
        <p:spPr>
          <a:xfrm>
            <a:off x="475462" y="2016532"/>
            <a:ext cx="11357811" cy="1357745"/>
          </a:xfrm>
          <a:prstGeom prst="rect">
            <a:avLst/>
          </a:prstGeom>
        </p:spPr>
      </p:pic>
      <p:pic>
        <p:nvPicPr>
          <p:cNvPr id="12" name="Grafik 11">
            <a:extLst>
              <a:ext uri="{FF2B5EF4-FFF2-40B4-BE49-F238E27FC236}">
                <a16:creationId xmlns:a16="http://schemas.microsoft.com/office/drawing/2014/main" id="{96C03D2F-DE01-4199-B55B-494C4C7E4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05" y="4249421"/>
            <a:ext cx="8049748" cy="1171739"/>
          </a:xfrm>
          <a:prstGeom prst="rect">
            <a:avLst/>
          </a:prstGeom>
        </p:spPr>
      </p:pic>
      <p:sp>
        <p:nvSpPr>
          <p:cNvPr id="13" name="Textfeld 12">
            <a:extLst>
              <a:ext uri="{FF2B5EF4-FFF2-40B4-BE49-F238E27FC236}">
                <a16:creationId xmlns:a16="http://schemas.microsoft.com/office/drawing/2014/main" id="{D04B3264-0AA8-4A65-A0DF-FB57CEC1E492}"/>
              </a:ext>
            </a:extLst>
          </p:cNvPr>
          <p:cNvSpPr txBox="1"/>
          <p:nvPr/>
        </p:nvSpPr>
        <p:spPr>
          <a:xfrm>
            <a:off x="472905" y="3819764"/>
            <a:ext cx="6811473" cy="369332"/>
          </a:xfrm>
          <a:prstGeom prst="rect">
            <a:avLst/>
          </a:prstGeom>
          <a:noFill/>
        </p:spPr>
        <p:txBody>
          <a:bodyPr wrap="square" rtlCol="0">
            <a:spAutoFit/>
          </a:bodyPr>
          <a:lstStyle/>
          <a:p>
            <a:r>
              <a:rPr lang="de-DE" dirty="0"/>
              <a:t>Windows und Linux </a:t>
            </a:r>
            <a:r>
              <a:rPr lang="de-DE" dirty="0" err="1"/>
              <a:t>Konflict</a:t>
            </a:r>
            <a:endParaRPr lang="de-DE" dirty="0"/>
          </a:p>
        </p:txBody>
      </p:sp>
    </p:spTree>
    <p:extLst>
      <p:ext uri="{BB962C8B-B14F-4D97-AF65-F5344CB8AC3E}">
        <p14:creationId xmlns:p14="http://schemas.microsoft.com/office/powerpoint/2010/main" val="93046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7"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a:t>Raytracing</a:t>
            </a:r>
          </a:p>
          <a:p>
            <a:endParaRPr lang="de-DE" sz="3600" dirty="0"/>
          </a:p>
        </p:txBody>
      </p:sp>
      <p:pic>
        <p:nvPicPr>
          <p:cNvPr id="5" name="Grafik 4">
            <a:extLst>
              <a:ext uri="{FF2B5EF4-FFF2-40B4-BE49-F238E27FC236}">
                <a16:creationId xmlns:a16="http://schemas.microsoft.com/office/drawing/2014/main" id="{4A93780C-CA26-46D6-8237-78A650F38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578" y="605453"/>
            <a:ext cx="5715000" cy="5715000"/>
          </a:xfrm>
          <a:prstGeom prst="rect">
            <a:avLst/>
          </a:prstGeom>
        </p:spPr>
      </p:pic>
      <p:pic>
        <p:nvPicPr>
          <p:cNvPr id="16" name="Grafik 15">
            <a:extLst>
              <a:ext uri="{FF2B5EF4-FFF2-40B4-BE49-F238E27FC236}">
                <a16:creationId xmlns:a16="http://schemas.microsoft.com/office/drawing/2014/main" id="{5A8B1AA3-C7CC-4765-9F8E-121DCB4D6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892" y="1103787"/>
            <a:ext cx="4876800" cy="4876800"/>
          </a:xfrm>
          <a:prstGeom prst="rect">
            <a:avLst/>
          </a:prstGeom>
        </p:spPr>
      </p:pic>
      <p:sp>
        <p:nvSpPr>
          <p:cNvPr id="17" name="Textfeld 16">
            <a:extLst>
              <a:ext uri="{FF2B5EF4-FFF2-40B4-BE49-F238E27FC236}">
                <a16:creationId xmlns:a16="http://schemas.microsoft.com/office/drawing/2014/main" id="{6950562D-25F3-42C0-9B98-3957B5DF6C7C}"/>
              </a:ext>
            </a:extLst>
          </p:cNvPr>
          <p:cNvSpPr txBox="1"/>
          <p:nvPr/>
        </p:nvSpPr>
        <p:spPr>
          <a:xfrm>
            <a:off x="1273996" y="870116"/>
            <a:ext cx="2583718" cy="369332"/>
          </a:xfrm>
          <a:prstGeom prst="rect">
            <a:avLst/>
          </a:prstGeom>
          <a:noFill/>
        </p:spPr>
        <p:txBody>
          <a:bodyPr wrap="square" rtlCol="0">
            <a:spAutoFit/>
          </a:bodyPr>
          <a:lstStyle/>
          <a:p>
            <a:r>
              <a:rPr lang="de-DE" dirty="0"/>
              <a:t>Am 5. August anfangen…</a:t>
            </a:r>
          </a:p>
        </p:txBody>
      </p:sp>
    </p:spTree>
    <p:extLst>
      <p:ext uri="{BB962C8B-B14F-4D97-AF65-F5344CB8AC3E}">
        <p14:creationId xmlns:p14="http://schemas.microsoft.com/office/powerpoint/2010/main" val="120588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7"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9"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10" name="Straight Connector 9">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2" name="Subtitle 1"/>
          <p:cNvSpPr>
            <a:spLocks noGrp="1"/>
          </p:cNvSpPr>
          <p:nvPr>
            <p:ph type="subTitle" idx="1"/>
          </p:nvPr>
        </p:nvSpPr>
        <p:spPr>
          <a:xfrm>
            <a:off x="4238714" y="260632"/>
            <a:ext cx="3714572" cy="952870"/>
          </a:xfrm>
        </p:spPr>
        <p:txBody>
          <a:bodyPr>
            <a:normAutofit/>
          </a:bodyPr>
          <a:lstStyle/>
          <a:p>
            <a:r>
              <a:rPr lang="de-DE" sz="3600" dirty="0"/>
              <a:t>Raytracing</a:t>
            </a:r>
          </a:p>
          <a:p>
            <a:endParaRPr lang="de-DE" sz="3600" dirty="0"/>
          </a:p>
        </p:txBody>
      </p:sp>
      <p:sp>
        <p:nvSpPr>
          <p:cNvPr id="4" name="TextBox 3"/>
          <p:cNvSpPr txBox="1"/>
          <p:nvPr/>
        </p:nvSpPr>
        <p:spPr>
          <a:xfrm>
            <a:off x="888761" y="1404677"/>
            <a:ext cx="6486259" cy="2862322"/>
          </a:xfrm>
          <a:prstGeom prst="rect">
            <a:avLst/>
          </a:prstGeom>
          <a:noFill/>
        </p:spPr>
        <p:txBody>
          <a:bodyPr wrap="square" rtlCol="0">
            <a:spAutoFit/>
          </a:bodyPr>
          <a:lstStyle/>
          <a:p>
            <a:r>
              <a:rPr lang="de-DE" dirty="0"/>
              <a:t>Raytracing ist ein </a:t>
            </a:r>
            <a:r>
              <a:rPr lang="de-DE" dirty="0" err="1"/>
              <a:t>Rendernverfahren</a:t>
            </a:r>
            <a:r>
              <a:rPr lang="de-DE" dirty="0"/>
              <a:t> zur Projektion der dreidimensionale Geometrie zu zweidimensionale </a:t>
            </a:r>
            <a:r>
              <a:rPr lang="de-DE" dirty="0" err="1"/>
              <a:t>BIldebene</a:t>
            </a:r>
            <a:r>
              <a:rPr lang="de-DE" dirty="0"/>
              <a:t>.</a:t>
            </a:r>
          </a:p>
          <a:p>
            <a:endParaRPr lang="de-DE" dirty="0"/>
          </a:p>
          <a:p>
            <a:r>
              <a:rPr lang="de-DE" dirty="0"/>
              <a:t>Dies Verfahren erfolgt anhand Strahlen, die von Kamera für jede Pixel der Bildebene erzeugt werden.</a:t>
            </a:r>
          </a:p>
          <a:p>
            <a:endParaRPr lang="de-DE" dirty="0"/>
          </a:p>
          <a:p>
            <a:pPr marL="285750" indent="-285750">
              <a:buFont typeface="Arial" panose="020B0604020202020204" pitchFamily="34" charset="0"/>
              <a:buChar char="•"/>
            </a:pPr>
            <a:r>
              <a:rPr lang="de-DE" dirty="0"/>
              <a:t>In Bildreihenfolge rendern</a:t>
            </a:r>
          </a:p>
          <a:p>
            <a:pPr marL="285750" indent="-285750">
              <a:buFont typeface="Arial" panose="020B0604020202020204" pitchFamily="34" charset="0"/>
              <a:buChar char="•"/>
            </a:pPr>
            <a:r>
              <a:rPr lang="de-DE" dirty="0"/>
              <a:t>Ermittlung eines Ausschnitts</a:t>
            </a:r>
          </a:p>
          <a:p>
            <a:pPr marL="285750" indent="-285750">
              <a:buFont typeface="Arial" panose="020B0604020202020204" pitchFamily="34" charset="0"/>
              <a:buChar char="•"/>
            </a:pPr>
            <a:r>
              <a:rPr lang="de-DE" dirty="0" err="1"/>
              <a:t>Shading</a:t>
            </a:r>
            <a:endParaRPr lang="de-DE" dirty="0"/>
          </a:p>
          <a:p>
            <a:pPr marL="285750" indent="-285750">
              <a:buFont typeface="Arial" panose="020B0604020202020204" pitchFamily="34" charset="0"/>
              <a:buChar char="•"/>
            </a:pPr>
            <a:r>
              <a:rPr lang="de-DE" dirty="0"/>
              <a:t>Zwischen Schnittpunkt und Lichtquelle, gibt es Objekt?</a:t>
            </a:r>
          </a:p>
        </p:txBody>
      </p:sp>
      <p:pic>
        <p:nvPicPr>
          <p:cNvPr id="12" name="Grafik 11">
            <a:extLst>
              <a:ext uri="{FF2B5EF4-FFF2-40B4-BE49-F238E27FC236}">
                <a16:creationId xmlns:a16="http://schemas.microsoft.com/office/drawing/2014/main" id="{F35D5867-6F2F-4B32-AEFB-F7B07A4DF8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4940" y="3685862"/>
            <a:ext cx="2554021" cy="2259326"/>
          </a:xfrm>
          <a:prstGeom prst="rect">
            <a:avLst/>
          </a:prstGeom>
        </p:spPr>
      </p:pic>
      <p:pic>
        <p:nvPicPr>
          <p:cNvPr id="13" name="Picture 10">
            <a:extLst>
              <a:ext uri="{FF2B5EF4-FFF2-40B4-BE49-F238E27FC236}">
                <a16:creationId xmlns:a16="http://schemas.microsoft.com/office/drawing/2014/main" id="{794EC1BC-7AB7-40AF-91C8-F500C223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078" y="1243974"/>
            <a:ext cx="2747829" cy="2259326"/>
          </a:xfrm>
          <a:prstGeom prst="rect">
            <a:avLst/>
          </a:prstGeom>
        </p:spPr>
      </p:pic>
      <p:sp>
        <p:nvSpPr>
          <p:cNvPr id="14" name="Textfeld 13">
            <a:extLst>
              <a:ext uri="{FF2B5EF4-FFF2-40B4-BE49-F238E27FC236}">
                <a16:creationId xmlns:a16="http://schemas.microsoft.com/office/drawing/2014/main" id="{C023F1D0-61D4-4CE1-8AAF-F3053FC9239D}"/>
              </a:ext>
            </a:extLst>
          </p:cNvPr>
          <p:cNvSpPr txBox="1"/>
          <p:nvPr/>
        </p:nvSpPr>
        <p:spPr>
          <a:xfrm>
            <a:off x="10305292" y="2142804"/>
            <a:ext cx="763669" cy="461665"/>
          </a:xfrm>
          <a:prstGeom prst="rect">
            <a:avLst/>
          </a:prstGeom>
          <a:noFill/>
        </p:spPr>
        <p:txBody>
          <a:bodyPr wrap="square" rtlCol="0">
            <a:spAutoFit/>
          </a:bodyPr>
          <a:lstStyle/>
          <a:p>
            <a:r>
              <a:rPr lang="de-DE" sz="2400" dirty="0">
                <a:solidFill>
                  <a:srgbClr val="FF0000"/>
                </a:solidFill>
              </a:rPr>
              <a:t>A</a:t>
            </a:r>
          </a:p>
        </p:txBody>
      </p:sp>
    </p:spTree>
    <p:extLst>
      <p:ext uri="{BB962C8B-B14F-4D97-AF65-F5344CB8AC3E}">
        <p14:creationId xmlns:p14="http://schemas.microsoft.com/office/powerpoint/2010/main" val="98627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3600" dirty="0" err="1"/>
              <a:t>Raytracing</a:t>
            </a:r>
            <a:r>
              <a:rPr lang="de-DE" sz="3600" dirty="0"/>
              <a:t> </a:t>
            </a:r>
            <a:r>
              <a:rPr lang="de-DE" sz="3600" dirty="0" err="1"/>
              <a:t>vs</a:t>
            </a:r>
            <a:r>
              <a:rPr lang="de-DE" sz="3600" dirty="0"/>
              <a:t> </a:t>
            </a:r>
            <a:r>
              <a:rPr lang="de-DE" sz="3600" dirty="0" err="1"/>
              <a:t>Raycasting</a:t>
            </a:r>
            <a:endParaRPr lang="de-DE" sz="3600" dirty="0"/>
          </a:p>
          <a:p>
            <a:endParaRPr lang="de-DE" sz="3600" dirty="0"/>
          </a:p>
        </p:txBody>
      </p:sp>
      <p:sp>
        <p:nvSpPr>
          <p:cNvPr id="9" name="Textfeld 8">
            <a:extLst>
              <a:ext uri="{FF2B5EF4-FFF2-40B4-BE49-F238E27FC236}">
                <a16:creationId xmlns:a16="http://schemas.microsoft.com/office/drawing/2014/main" id="{A3791A9E-10F3-43F6-B7C8-BA586DAA83A9}"/>
              </a:ext>
            </a:extLst>
          </p:cNvPr>
          <p:cNvSpPr txBox="1"/>
          <p:nvPr/>
        </p:nvSpPr>
        <p:spPr>
          <a:xfrm>
            <a:off x="401470" y="1515987"/>
            <a:ext cx="7490031" cy="1754326"/>
          </a:xfrm>
          <a:prstGeom prst="rect">
            <a:avLst/>
          </a:prstGeom>
          <a:noFill/>
        </p:spPr>
        <p:txBody>
          <a:bodyPr wrap="square" rtlCol="0">
            <a:spAutoFit/>
          </a:bodyPr>
          <a:lstStyle/>
          <a:p>
            <a:r>
              <a:rPr lang="de-DE" dirty="0" err="1"/>
              <a:t>Raytracing</a:t>
            </a:r>
            <a:r>
              <a:rPr lang="de-DE" dirty="0"/>
              <a:t> rendern die Bildern </a:t>
            </a:r>
            <a:r>
              <a:rPr lang="de-DE" b="1" dirty="0"/>
              <a:t>rekursiv</a:t>
            </a:r>
            <a:r>
              <a:rPr lang="de-DE" dirty="0"/>
              <a:t> und hoch detaillierten Materialeffekte.</a:t>
            </a:r>
          </a:p>
          <a:p>
            <a:r>
              <a:rPr lang="de-DE" dirty="0" err="1"/>
              <a:t>Raytracing</a:t>
            </a:r>
            <a:r>
              <a:rPr lang="de-DE" dirty="0"/>
              <a:t> kann die Lichtreflexion/ -brechung/ -streuung und auch Spiegelung berechnen und auf dem Bildebene zeigen.</a:t>
            </a:r>
          </a:p>
          <a:p>
            <a:endParaRPr lang="de-DE" dirty="0"/>
          </a:p>
          <a:p>
            <a:endParaRPr lang="de-DE" dirty="0"/>
          </a:p>
          <a:p>
            <a:r>
              <a:rPr lang="de-DE" dirty="0"/>
              <a:t>ABER: langsam</a:t>
            </a:r>
          </a:p>
        </p:txBody>
      </p:sp>
      <p:pic>
        <p:nvPicPr>
          <p:cNvPr id="12" name="Picture 7">
            <a:extLst>
              <a:ext uri="{FF2B5EF4-FFF2-40B4-BE49-F238E27FC236}">
                <a16:creationId xmlns:a16="http://schemas.microsoft.com/office/drawing/2014/main" id="{48A34A4D-CA32-4DC5-BFDA-5BE327B077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4439" y="1166947"/>
            <a:ext cx="2942435" cy="2465705"/>
          </a:xfrm>
          <a:prstGeom prst="rect">
            <a:avLst/>
          </a:prstGeom>
        </p:spPr>
      </p:pic>
      <p:pic>
        <p:nvPicPr>
          <p:cNvPr id="14" name="Picture 10">
            <a:extLst>
              <a:ext uri="{FF2B5EF4-FFF2-40B4-BE49-F238E27FC236}">
                <a16:creationId xmlns:a16="http://schemas.microsoft.com/office/drawing/2014/main" id="{AE27490B-CDC9-42CE-B741-E5C16EF0D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882" y="3877130"/>
            <a:ext cx="2970853" cy="2188704"/>
          </a:xfrm>
          <a:prstGeom prst="rect">
            <a:avLst/>
          </a:prstGeom>
        </p:spPr>
      </p:pic>
      <p:pic>
        <p:nvPicPr>
          <p:cNvPr id="16" name="Picture 11">
            <a:extLst>
              <a:ext uri="{FF2B5EF4-FFF2-40B4-BE49-F238E27FC236}">
                <a16:creationId xmlns:a16="http://schemas.microsoft.com/office/drawing/2014/main" id="{6963F8D3-2D67-46BC-A0CA-1B9919ED8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210826"/>
            <a:ext cx="2970853" cy="2334966"/>
          </a:xfrm>
          <a:prstGeom prst="rect">
            <a:avLst/>
          </a:prstGeom>
        </p:spPr>
      </p:pic>
      <p:sp>
        <p:nvSpPr>
          <p:cNvPr id="7" name="Textfeld 6">
            <a:extLst>
              <a:ext uri="{FF2B5EF4-FFF2-40B4-BE49-F238E27FC236}">
                <a16:creationId xmlns:a16="http://schemas.microsoft.com/office/drawing/2014/main" id="{555BF977-9614-458D-A21D-C397D873A095}"/>
              </a:ext>
            </a:extLst>
          </p:cNvPr>
          <p:cNvSpPr txBox="1"/>
          <p:nvPr/>
        </p:nvSpPr>
        <p:spPr>
          <a:xfrm>
            <a:off x="4274506" y="2888858"/>
            <a:ext cx="3400746" cy="1754326"/>
          </a:xfrm>
          <a:prstGeom prst="rect">
            <a:avLst/>
          </a:prstGeom>
          <a:noFill/>
        </p:spPr>
        <p:txBody>
          <a:bodyPr wrap="square" rtlCol="0">
            <a:spAutoFit/>
          </a:bodyPr>
          <a:lstStyle/>
          <a:p>
            <a:r>
              <a:rPr lang="de-DE" dirty="0"/>
              <a:t>Anwendung:</a:t>
            </a:r>
          </a:p>
          <a:p>
            <a:pPr marL="285750" indent="-285750">
              <a:buFont typeface="Arial" panose="020B0604020202020204" pitchFamily="34" charset="0"/>
              <a:buChar char="•"/>
            </a:pPr>
            <a:r>
              <a:rPr lang="de-DE" dirty="0" err="1"/>
              <a:t>Racytraycing</a:t>
            </a:r>
            <a:r>
              <a:rPr lang="de-DE" dirty="0"/>
              <a:t> ist nicht geeignet für real time </a:t>
            </a:r>
            <a:r>
              <a:rPr lang="de-DE" dirty="0" err="1"/>
              <a:t>Renderverfahren</a:t>
            </a:r>
            <a:endParaRPr lang="de-DE" dirty="0"/>
          </a:p>
          <a:p>
            <a:pPr marL="285750" indent="-285750">
              <a:buFont typeface="Arial" panose="020B0604020202020204" pitchFamily="34" charset="0"/>
              <a:buChar char="•"/>
            </a:pPr>
            <a:r>
              <a:rPr lang="de-DE" dirty="0"/>
              <a:t>Gut für Standbilder oder </a:t>
            </a:r>
            <a:r>
              <a:rPr lang="de-DE" dirty="0" err="1"/>
              <a:t>Visuelleffekt</a:t>
            </a:r>
            <a:endParaRPr lang="de-DE" dirty="0"/>
          </a:p>
          <a:p>
            <a:endParaRPr lang="de-DE" dirty="0"/>
          </a:p>
        </p:txBody>
      </p:sp>
      <p:sp>
        <p:nvSpPr>
          <p:cNvPr id="17" name="Textfeld 16">
            <a:extLst>
              <a:ext uri="{FF2B5EF4-FFF2-40B4-BE49-F238E27FC236}">
                <a16:creationId xmlns:a16="http://schemas.microsoft.com/office/drawing/2014/main" id="{9958ADC4-4193-4E16-8E74-54E00AB2BFA8}"/>
              </a:ext>
            </a:extLst>
          </p:cNvPr>
          <p:cNvSpPr txBox="1"/>
          <p:nvPr/>
        </p:nvSpPr>
        <p:spPr>
          <a:xfrm>
            <a:off x="2435288" y="4147476"/>
            <a:ext cx="763669" cy="461665"/>
          </a:xfrm>
          <a:prstGeom prst="rect">
            <a:avLst/>
          </a:prstGeom>
          <a:noFill/>
        </p:spPr>
        <p:txBody>
          <a:bodyPr wrap="square" rtlCol="0">
            <a:spAutoFit/>
          </a:bodyPr>
          <a:lstStyle/>
          <a:p>
            <a:r>
              <a:rPr lang="de-DE" sz="2400" dirty="0">
                <a:solidFill>
                  <a:srgbClr val="FF0000"/>
                </a:solidFill>
              </a:rPr>
              <a:t>A</a:t>
            </a:r>
          </a:p>
        </p:txBody>
      </p:sp>
      <p:sp>
        <p:nvSpPr>
          <p:cNvPr id="18" name="Textfeld 17">
            <a:extLst>
              <a:ext uri="{FF2B5EF4-FFF2-40B4-BE49-F238E27FC236}">
                <a16:creationId xmlns:a16="http://schemas.microsoft.com/office/drawing/2014/main" id="{3272F5B2-D8C9-4FAA-9031-EB9322CFFC1C}"/>
              </a:ext>
            </a:extLst>
          </p:cNvPr>
          <p:cNvSpPr txBox="1"/>
          <p:nvPr/>
        </p:nvSpPr>
        <p:spPr>
          <a:xfrm>
            <a:off x="1882713" y="3346970"/>
            <a:ext cx="763669" cy="461665"/>
          </a:xfrm>
          <a:prstGeom prst="rect">
            <a:avLst/>
          </a:prstGeom>
          <a:noFill/>
        </p:spPr>
        <p:txBody>
          <a:bodyPr wrap="square" rtlCol="0">
            <a:spAutoFit/>
          </a:bodyPr>
          <a:lstStyle/>
          <a:p>
            <a:r>
              <a:rPr lang="de-DE" sz="2400" dirty="0">
                <a:solidFill>
                  <a:srgbClr val="FF0000"/>
                </a:solidFill>
              </a:rPr>
              <a:t>B</a:t>
            </a:r>
          </a:p>
        </p:txBody>
      </p:sp>
    </p:spTree>
    <p:extLst>
      <p:ext uri="{BB962C8B-B14F-4D97-AF65-F5344CB8AC3E}">
        <p14:creationId xmlns:p14="http://schemas.microsoft.com/office/powerpoint/2010/main" val="62855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UML - Klassendiagramm</a:t>
            </a:r>
          </a:p>
        </p:txBody>
      </p:sp>
    </p:spTree>
    <p:extLst>
      <p:ext uri="{BB962C8B-B14F-4D97-AF65-F5344CB8AC3E}">
        <p14:creationId xmlns:p14="http://schemas.microsoft.com/office/powerpoint/2010/main" val="322249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406" y="1392964"/>
            <a:ext cx="2981123" cy="2196270"/>
          </a:xfrm>
          <a:prstGeom prst="rect">
            <a:avLst/>
          </a:prstGeom>
        </p:spPr>
      </p:pic>
      <p:sp>
        <p:nvSpPr>
          <p:cNvPr id="10" name="TextBox 9"/>
          <p:cNvSpPr txBox="1"/>
          <p:nvPr/>
        </p:nvSpPr>
        <p:spPr>
          <a:xfrm>
            <a:off x="247828" y="1392964"/>
            <a:ext cx="7340837" cy="646331"/>
          </a:xfrm>
          <a:prstGeom prst="rect">
            <a:avLst/>
          </a:prstGeom>
          <a:noFill/>
        </p:spPr>
        <p:txBody>
          <a:bodyPr wrap="square" rtlCol="0">
            <a:spAutoFit/>
          </a:bodyPr>
          <a:lstStyle/>
          <a:p>
            <a:r>
              <a:rPr lang="en-US" dirty="0"/>
              <a:t>Mit </a:t>
            </a:r>
            <a:r>
              <a:rPr lang="en-US" dirty="0" err="1"/>
              <a:t>Hilfe</a:t>
            </a:r>
            <a:r>
              <a:rPr lang="en-US" dirty="0"/>
              <a:t> der </a:t>
            </a:r>
            <a:r>
              <a:rPr lang="en-US" dirty="0" err="1"/>
              <a:t>Methode</a:t>
            </a:r>
            <a:r>
              <a:rPr lang="en-US" dirty="0"/>
              <a:t> </a:t>
            </a:r>
            <a:r>
              <a:rPr lang="en-US" dirty="0" err="1"/>
              <a:t>load_sdf</a:t>
            </a:r>
            <a:r>
              <a:rPr lang="en-US" dirty="0"/>
              <a:t>, die von Lucky </a:t>
            </a:r>
            <a:r>
              <a:rPr lang="de-DE" dirty="0"/>
              <a:t>geschrieben wird, können wir erstmal Objekten mit Farbe ohne Beleuchtung auf dem Bildebene zeigen.</a:t>
            </a:r>
          </a:p>
        </p:txBody>
      </p:sp>
      <p:sp>
        <p:nvSpPr>
          <p:cNvPr id="12" name="TextBox 11"/>
          <p:cNvSpPr txBox="1"/>
          <p:nvPr/>
        </p:nvSpPr>
        <p:spPr>
          <a:xfrm>
            <a:off x="247829" y="2066426"/>
            <a:ext cx="7340836" cy="1754326"/>
          </a:xfrm>
          <a:prstGeom prst="rect">
            <a:avLst/>
          </a:prstGeom>
          <a:noFill/>
        </p:spPr>
        <p:txBody>
          <a:bodyPr wrap="square" rtlCol="0">
            <a:spAutoFit/>
          </a:bodyPr>
          <a:lstStyle/>
          <a:p>
            <a:r>
              <a:rPr lang="de-DE" dirty="0"/>
              <a:t>Weiterhin habe ich die Beleuchtung von nur einer Lichtquelle ohne Schatten gemacht, weil ich finde: Die Rechnung von diffusse, ambiente und spekulare Reflexion ist nicht so schwer. Ich hatte Problem mit der Richtung des Strahls von Lichtquelle oder von Kamera zur Objekt. Der Strahl muss immer von Objekt weg gehen, genau wie die Theorie Skript.</a:t>
            </a:r>
          </a:p>
          <a:p>
            <a:endParaRPr lang="de-DE"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406" y="3824385"/>
            <a:ext cx="2981123" cy="21962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829" y="4760373"/>
            <a:ext cx="5251698" cy="1534020"/>
          </a:xfrm>
          <a:prstGeom prst="rect">
            <a:avLst/>
          </a:prstGeom>
        </p:spPr>
      </p:pic>
      <p:sp>
        <p:nvSpPr>
          <p:cNvPr id="15" name="TextBox 14"/>
          <p:cNvSpPr txBox="1"/>
          <p:nvPr/>
        </p:nvSpPr>
        <p:spPr>
          <a:xfrm>
            <a:off x="241829" y="3928690"/>
            <a:ext cx="7571629" cy="1200329"/>
          </a:xfrm>
          <a:prstGeom prst="rect">
            <a:avLst/>
          </a:prstGeom>
          <a:noFill/>
        </p:spPr>
        <p:txBody>
          <a:bodyPr wrap="square" rtlCol="0">
            <a:spAutoFit/>
          </a:bodyPr>
          <a:lstStyle/>
          <a:p>
            <a:r>
              <a:rPr lang="de-DE" dirty="0"/>
              <a:t>Noch eine Problem: wir müssen die normale Vektor und Schnittpunkt von der Objekt immer wieder rechnen und nutzen, so habe ich eine Hit Klasse definiert, die alle Information von Schnittpunkt – Hit speichern.</a:t>
            </a:r>
          </a:p>
          <a:p>
            <a:endParaRPr lang="de-DE"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470" y="3614965"/>
            <a:ext cx="6416040" cy="251460"/>
          </a:xfrm>
          <a:prstGeom prst="rect">
            <a:avLst/>
          </a:prstGeom>
        </p:spPr>
      </p:pic>
    </p:spTree>
    <p:extLst>
      <p:ext uri="{BB962C8B-B14F-4D97-AF65-F5344CB8AC3E}">
        <p14:creationId xmlns:p14="http://schemas.microsoft.com/office/powerpoint/2010/main" val="104854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80" y="1296290"/>
            <a:ext cx="2962685" cy="2182686"/>
          </a:xfrm>
          <a:prstGeom prst="rect">
            <a:avLst/>
          </a:prstGeom>
        </p:spPr>
      </p:pic>
      <p:sp>
        <p:nvSpPr>
          <p:cNvPr id="8" name="TextBox 7"/>
          <p:cNvSpPr txBox="1"/>
          <p:nvPr/>
        </p:nvSpPr>
        <p:spPr>
          <a:xfrm>
            <a:off x="502634" y="1296290"/>
            <a:ext cx="7751035" cy="1754326"/>
          </a:xfrm>
          <a:prstGeom prst="rect">
            <a:avLst/>
          </a:prstGeom>
          <a:noFill/>
        </p:spPr>
        <p:txBody>
          <a:bodyPr wrap="square" rtlCol="0">
            <a:spAutoFit/>
          </a:bodyPr>
          <a:lstStyle/>
          <a:p>
            <a:r>
              <a:rPr lang="de-DE" dirty="0"/>
              <a:t>Beim Schatten habe ich Problem: Die Schatten und alle Lichten zeigen in falscher Richtung und haben die Boxen überhaupt kein Schatten.</a:t>
            </a:r>
          </a:p>
          <a:p>
            <a:r>
              <a:rPr lang="de-DE" dirty="0"/>
              <a:t>Am Anfang dachte ich: Das Problem ist unsere Richtung des normalen Vektors oder des Strahls von Lichtquelle zum Objekten.</a:t>
            </a:r>
          </a:p>
          <a:p>
            <a:r>
              <a:rPr lang="de-DE" dirty="0"/>
              <a:t>Aber nach einer Konsultation mit Adrian haben wir gefunden: Wenn die Entfernung von Objekten zu Kamera kleiner als 0 ist, gibt es kein Schatten.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074" y="3783789"/>
            <a:ext cx="3063850" cy="2257217"/>
          </a:xfrm>
          <a:prstGeom prst="rect">
            <a:avLst/>
          </a:prstGeom>
        </p:spPr>
      </p:pic>
      <p:sp>
        <p:nvSpPr>
          <p:cNvPr id="10" name="TextBox 9"/>
          <p:cNvSpPr txBox="1"/>
          <p:nvPr/>
        </p:nvSpPr>
        <p:spPr>
          <a:xfrm>
            <a:off x="502634" y="3728483"/>
            <a:ext cx="3462615" cy="584775"/>
          </a:xfrm>
          <a:prstGeom prst="rect">
            <a:avLst/>
          </a:prstGeom>
          <a:noFill/>
        </p:spPr>
        <p:txBody>
          <a:bodyPr wrap="square" rtlCol="0">
            <a:spAutoFit/>
          </a:bodyPr>
          <a:lstStyle/>
          <a:p>
            <a:r>
              <a:rPr lang="de-DE" dirty="0"/>
              <a:t>Hier zeigt Ergebniss von 2 Lichten:</a:t>
            </a:r>
          </a:p>
          <a:p>
            <a:r>
              <a:rPr lang="de-DE" sz="1400" dirty="0"/>
              <a:t>(Jede Objekte hat 2 Schatten)</a:t>
            </a:r>
          </a:p>
        </p:txBody>
      </p:sp>
    </p:spTree>
    <p:extLst>
      <p:ext uri="{BB962C8B-B14F-4D97-AF65-F5344CB8AC3E}">
        <p14:creationId xmlns:p14="http://schemas.microsoft.com/office/powerpoint/2010/main" val="27209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256272" cy="523220"/>
          </a:xfrm>
          <a:prstGeom prst="rect">
            <a:avLst/>
          </a:prstGeom>
          <a:noFill/>
        </p:spPr>
        <p:txBody>
          <a:bodyPr wrap="square" rtlCol="0">
            <a:spAutoFit/>
          </a:bodyPr>
          <a:lstStyle/>
          <a:p>
            <a:r>
              <a:rPr lang="de-DE" sz="2800" dirty="0"/>
              <a:t>Spiegelung:</a:t>
            </a:r>
          </a:p>
        </p:txBody>
      </p:sp>
      <p:sp>
        <p:nvSpPr>
          <p:cNvPr id="8" name="TextBox 7"/>
          <p:cNvSpPr txBox="1"/>
          <p:nvPr/>
        </p:nvSpPr>
        <p:spPr>
          <a:xfrm>
            <a:off x="401470" y="1708689"/>
            <a:ext cx="8391970" cy="646331"/>
          </a:xfrm>
          <a:prstGeom prst="rect">
            <a:avLst/>
          </a:prstGeom>
          <a:noFill/>
        </p:spPr>
        <p:txBody>
          <a:bodyPr wrap="square" rtlCol="0">
            <a:spAutoFit/>
          </a:bodyPr>
          <a:lstStyle/>
          <a:p>
            <a:r>
              <a:rPr lang="de-DE" dirty="0"/>
              <a:t>Erstmal rechne ich reflektVector des ankommenden Strahl von Objekt, und dann werden alle Lichten und Schatten mit raytrace rekursiv nochmal rechnen: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70" y="2355020"/>
            <a:ext cx="8325210" cy="1775327"/>
          </a:xfrm>
          <a:prstGeom prst="rect">
            <a:avLst/>
          </a:prstGeom>
        </p:spPr>
      </p:pic>
      <p:sp>
        <p:nvSpPr>
          <p:cNvPr id="10" name="TextBox 9"/>
          <p:cNvSpPr txBox="1"/>
          <p:nvPr/>
        </p:nvSpPr>
        <p:spPr>
          <a:xfrm>
            <a:off x="8878898" y="2697804"/>
            <a:ext cx="2911632" cy="369332"/>
          </a:xfrm>
          <a:prstGeom prst="rect">
            <a:avLst/>
          </a:prstGeom>
          <a:noFill/>
        </p:spPr>
        <p:txBody>
          <a:bodyPr wrap="square" rtlCol="0">
            <a:spAutoFit/>
          </a:bodyPr>
          <a:lstStyle/>
          <a:p>
            <a:r>
              <a:rPr lang="de-DE" dirty="0"/>
              <a:t>Wenn depth &lt; 0, aufhören!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179" y="4130348"/>
            <a:ext cx="2854034" cy="2102640"/>
          </a:xfrm>
          <a:prstGeom prst="rect">
            <a:avLst/>
          </a:prstGeom>
        </p:spPr>
      </p:pic>
      <p:sp>
        <p:nvSpPr>
          <p:cNvPr id="12" name="TextBox 11"/>
          <p:cNvSpPr txBox="1"/>
          <p:nvPr/>
        </p:nvSpPr>
        <p:spPr>
          <a:xfrm>
            <a:off x="3657601" y="5051052"/>
            <a:ext cx="5069080" cy="338554"/>
          </a:xfrm>
          <a:prstGeom prst="rect">
            <a:avLst/>
          </a:prstGeom>
          <a:noFill/>
        </p:spPr>
        <p:txBody>
          <a:bodyPr wrap="square" rtlCol="0">
            <a:spAutoFit/>
          </a:bodyPr>
          <a:lstStyle/>
          <a:p>
            <a:r>
              <a:rPr lang="de-DE" sz="1600" dirty="0"/>
              <a:t>Ergebnis, wenn nur einmal die Spiegelung berechnet wird:</a:t>
            </a:r>
          </a:p>
        </p:txBody>
      </p:sp>
    </p:spTree>
    <p:extLst>
      <p:ext uri="{BB962C8B-B14F-4D97-AF65-F5344CB8AC3E}">
        <p14:creationId xmlns:p14="http://schemas.microsoft.com/office/powerpoint/2010/main" val="139725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180FC470-B565-4FB6-B0D5-7C8F5744990B}"/>
              </a:ext>
            </a:extLst>
          </p:cNvPr>
          <p:cNvSpPr>
            <a:spLocks noGrp="1"/>
          </p:cNvSpPr>
          <p:nvPr>
            <p:ph type="dt" sz="half" idx="10"/>
          </p:nvPr>
        </p:nvSpPr>
        <p:spPr>
          <a:xfrm>
            <a:off x="7819457" y="6310312"/>
            <a:ext cx="3971073" cy="365125"/>
          </a:xfrm>
        </p:spPr>
        <p:txBody>
          <a:bodyPr/>
          <a:lstStyle>
            <a:lvl1pPr>
              <a:defRPr>
                <a:solidFill>
                  <a:schemeClr val="tx1"/>
                </a:solidFill>
                <a:latin typeface="Arial" panose="020B0604020202020204" pitchFamily="34" charset="0"/>
                <a:cs typeface="Arial" panose="020B0604020202020204" pitchFamily="34" charset="0"/>
              </a:defRPr>
            </a:lvl1pPr>
          </a:lstStyle>
          <a:p>
            <a:r>
              <a:rPr lang="en-IN" dirty="0" err="1"/>
              <a:t>Nhu</a:t>
            </a:r>
            <a:r>
              <a:rPr lang="en-IN" dirty="0"/>
              <a:t> </a:t>
            </a:r>
            <a:r>
              <a:rPr lang="en-IN" dirty="0" err="1"/>
              <a:t>Quang</a:t>
            </a:r>
            <a:r>
              <a:rPr lang="en-IN" dirty="0"/>
              <a:t> Dang, </a:t>
            </a:r>
            <a:r>
              <a:rPr lang="en-IN" dirty="0" err="1"/>
              <a:t>Chandrautama</a:t>
            </a:r>
            <a:r>
              <a:rPr lang="en-IN" dirty="0"/>
              <a:t> Lucky| </a:t>
            </a:r>
            <a:r>
              <a:rPr lang="en-IN" dirty="0" err="1">
                <a:solidFill>
                  <a:schemeClr val="tx1">
                    <a:lumMod val="50000"/>
                    <a:lumOff val="50000"/>
                  </a:schemeClr>
                </a:solidFill>
              </a:rPr>
              <a:t>Sose</a:t>
            </a:r>
            <a:r>
              <a:rPr lang="en-IN" dirty="0">
                <a:solidFill>
                  <a:schemeClr val="tx1">
                    <a:lumMod val="50000"/>
                    <a:lumOff val="50000"/>
                  </a:schemeClr>
                </a:solidFill>
              </a:rPr>
              <a:t> 2018</a:t>
            </a:r>
          </a:p>
        </p:txBody>
      </p:sp>
      <p:sp>
        <p:nvSpPr>
          <p:cNvPr id="3" name="Footer Placeholder 3">
            <a:extLst>
              <a:ext uri="{FF2B5EF4-FFF2-40B4-BE49-F238E27FC236}">
                <a16:creationId xmlns:a16="http://schemas.microsoft.com/office/drawing/2014/main" id="{AA1A078D-2DA1-41AC-A894-48E19FF3FAE3}"/>
              </a:ext>
            </a:extLst>
          </p:cNvPr>
          <p:cNvSpPr>
            <a:spLocks noGrp="1"/>
          </p:cNvSpPr>
          <p:nvPr>
            <p:ph type="ftr" sz="quarter" idx="11"/>
          </p:nvPr>
        </p:nvSpPr>
        <p:spPr>
          <a:xfrm>
            <a:off x="401470" y="6320453"/>
            <a:ext cx="2123366" cy="365125"/>
          </a:xfrm>
        </p:spPr>
        <p:style>
          <a:lnRef idx="2">
            <a:schemeClr val="dk1">
              <a:shade val="50000"/>
            </a:schemeClr>
          </a:lnRef>
          <a:fillRef idx="1">
            <a:schemeClr val="dk1"/>
          </a:fillRef>
          <a:effectRef idx="0">
            <a:schemeClr val="dk1"/>
          </a:effectRef>
          <a:fontRef idx="minor">
            <a:schemeClr val="lt1"/>
          </a:fontRef>
        </p:style>
        <p:txBody>
          <a:bodyPr/>
          <a:lstStyle>
            <a:lvl1pPr>
              <a:defRPr>
                <a:solidFill>
                  <a:schemeClr val="bg1"/>
                </a:solidFill>
                <a:latin typeface="Arial" panose="020B0604020202020204" pitchFamily="34" charset="0"/>
                <a:cs typeface="Arial" panose="020B0604020202020204" pitchFamily="34" charset="0"/>
              </a:defRPr>
            </a:lvl1pPr>
          </a:lstStyle>
          <a:p>
            <a:r>
              <a:rPr lang="en-IN" dirty="0"/>
              <a:t>Bauhaus-Universit</a:t>
            </a:r>
            <a:r>
              <a:rPr lang="en-IN" b="1" dirty="0"/>
              <a:t>ä</a:t>
            </a:r>
            <a:r>
              <a:rPr lang="en-IN" dirty="0"/>
              <a:t>t Weimar</a:t>
            </a:r>
          </a:p>
        </p:txBody>
      </p:sp>
      <p:sp>
        <p:nvSpPr>
          <p:cNvPr id="4" name="Date Placeholder 2">
            <a:extLst>
              <a:ext uri="{FF2B5EF4-FFF2-40B4-BE49-F238E27FC236}">
                <a16:creationId xmlns:a16="http://schemas.microsoft.com/office/drawing/2014/main" id="{254BB5F0-2280-4072-A92F-9321101FB009}"/>
              </a:ext>
            </a:extLst>
          </p:cNvPr>
          <p:cNvSpPr txBox="1">
            <a:spLocks/>
          </p:cNvSpPr>
          <p:nvPr/>
        </p:nvSpPr>
        <p:spPr>
          <a:xfrm>
            <a:off x="2553252" y="6326232"/>
            <a:ext cx="4271618"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Raytracing-System</a:t>
            </a:r>
            <a:endParaRPr lang="en-IN" b="1" dirty="0">
              <a:solidFill>
                <a:schemeClr val="tx1">
                  <a:lumMod val="50000"/>
                  <a:lumOff val="50000"/>
                </a:schemeClr>
              </a:solidFill>
            </a:endParaRPr>
          </a:p>
        </p:txBody>
      </p:sp>
      <p:cxnSp>
        <p:nvCxnSpPr>
          <p:cNvPr id="5" name="Straight Connector 4">
            <a:extLst>
              <a:ext uri="{FF2B5EF4-FFF2-40B4-BE49-F238E27FC236}">
                <a16:creationId xmlns:a16="http://schemas.microsoft.com/office/drawing/2014/main" id="{0B6697B4-1AD9-4089-92FD-6CFE29B6E807}"/>
              </a:ext>
            </a:extLst>
          </p:cNvPr>
          <p:cNvCxnSpPr>
            <a:cxnSpLocks/>
          </p:cNvCxnSpPr>
          <p:nvPr/>
        </p:nvCxnSpPr>
        <p:spPr>
          <a:xfrm>
            <a:off x="0" y="6310312"/>
            <a:ext cx="12192000" cy="0"/>
          </a:xfrm>
          <a:prstGeom prst="line">
            <a:avLst/>
          </a:prstGeom>
          <a:ln/>
        </p:spPr>
        <p:style>
          <a:lnRef idx="3">
            <a:schemeClr val="dk1"/>
          </a:lnRef>
          <a:fillRef idx="0">
            <a:schemeClr val="dk1"/>
          </a:fillRef>
          <a:effectRef idx="2">
            <a:schemeClr val="dk1"/>
          </a:effectRef>
          <a:fontRef idx="minor">
            <a:schemeClr val="tx1"/>
          </a:fontRef>
        </p:style>
      </p:cxnSp>
      <p:sp>
        <p:nvSpPr>
          <p:cNvPr id="6" name="Subtitle 1"/>
          <p:cNvSpPr txBox="1">
            <a:spLocks/>
          </p:cNvSpPr>
          <p:nvPr/>
        </p:nvSpPr>
        <p:spPr>
          <a:xfrm>
            <a:off x="3465319" y="563117"/>
            <a:ext cx="5261361" cy="95287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600" dirty="0"/>
              <a:t>Evolution des Systems</a:t>
            </a:r>
          </a:p>
        </p:txBody>
      </p:sp>
      <p:sp>
        <p:nvSpPr>
          <p:cNvPr id="7" name="TextBox 6"/>
          <p:cNvSpPr txBox="1"/>
          <p:nvPr/>
        </p:nvSpPr>
        <p:spPr>
          <a:xfrm>
            <a:off x="401471" y="1175329"/>
            <a:ext cx="2529736" cy="523220"/>
          </a:xfrm>
          <a:prstGeom prst="rect">
            <a:avLst/>
          </a:prstGeom>
          <a:noFill/>
        </p:spPr>
        <p:txBody>
          <a:bodyPr wrap="square" rtlCol="0">
            <a:spAutoFit/>
          </a:bodyPr>
          <a:lstStyle/>
          <a:p>
            <a:r>
              <a:rPr lang="de-DE" sz="2800" dirty="0"/>
              <a:t>Tone Mapping:</a:t>
            </a:r>
          </a:p>
        </p:txBody>
      </p:sp>
      <p:sp>
        <p:nvSpPr>
          <p:cNvPr id="8" name="TextBox 7"/>
          <p:cNvSpPr txBox="1"/>
          <p:nvPr/>
        </p:nvSpPr>
        <p:spPr>
          <a:xfrm>
            <a:off x="401470" y="1799970"/>
            <a:ext cx="8391970" cy="1200329"/>
          </a:xfrm>
          <a:prstGeom prst="rect">
            <a:avLst/>
          </a:prstGeom>
          <a:noFill/>
        </p:spPr>
        <p:txBody>
          <a:bodyPr wrap="square" rtlCol="0">
            <a:spAutoFit/>
          </a:bodyPr>
          <a:lstStyle/>
          <a:p>
            <a:r>
              <a:rPr lang="de-DE" dirty="0"/>
              <a:t>Ist die Kompression des Dynamikumfangs von Hockontrasbildern, also von digitalen Bildern mit hohem Helligkeitsumfang. Beim Tone Mapping wird der Kontrastumfang eines Hochkontrastbildes verringert, um es auf herkömmlichen Ausgabegeräten darstellen zu können.</a:t>
            </a:r>
          </a:p>
        </p:txBody>
      </p:sp>
      <p:sp>
        <p:nvSpPr>
          <p:cNvPr id="13" name="TextBox 12"/>
          <p:cNvSpPr txBox="1"/>
          <p:nvPr/>
        </p:nvSpPr>
        <p:spPr>
          <a:xfrm>
            <a:off x="401470" y="3101720"/>
            <a:ext cx="3973794" cy="369332"/>
          </a:xfrm>
          <a:prstGeom prst="rect">
            <a:avLst/>
          </a:prstGeom>
          <a:noFill/>
        </p:spPr>
        <p:txBody>
          <a:bodyPr wrap="square" rtlCol="0">
            <a:spAutoFit/>
          </a:bodyPr>
          <a:lstStyle/>
          <a:p>
            <a:r>
              <a:rPr lang="de-DE" dirty="0"/>
              <a:t>Die Rechnung erfolgt mit dieser Formel: </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264" y="3071089"/>
            <a:ext cx="1808290" cy="42638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0" y="3557270"/>
            <a:ext cx="3444240" cy="253746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6488" y="3284282"/>
            <a:ext cx="3822962" cy="2816474"/>
          </a:xfrm>
          <a:prstGeom prst="rect">
            <a:avLst/>
          </a:prstGeom>
        </p:spPr>
      </p:pic>
      <p:cxnSp>
        <p:nvCxnSpPr>
          <p:cNvPr id="18" name="Straight Arrow Connector 17"/>
          <p:cNvCxnSpPr/>
          <p:nvPr/>
        </p:nvCxnSpPr>
        <p:spPr>
          <a:xfrm>
            <a:off x="4076344" y="4824330"/>
            <a:ext cx="28286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77830" y="4486280"/>
            <a:ext cx="3036337" cy="369332"/>
          </a:xfrm>
          <a:prstGeom prst="rect">
            <a:avLst/>
          </a:prstGeom>
          <a:noFill/>
        </p:spPr>
        <p:txBody>
          <a:bodyPr wrap="square" rtlCol="0">
            <a:spAutoFit/>
          </a:bodyPr>
          <a:lstStyle/>
          <a:p>
            <a:r>
              <a:rPr lang="de-DE" dirty="0"/>
              <a:t>toneMapping();</a:t>
            </a:r>
          </a:p>
        </p:txBody>
      </p:sp>
    </p:spTree>
    <p:extLst>
      <p:ext uri="{BB962C8B-B14F-4D97-AF65-F5344CB8AC3E}">
        <p14:creationId xmlns:p14="http://schemas.microsoft.com/office/powerpoint/2010/main" val="1645730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1080</Words>
  <Application>Microsoft Office PowerPoint</Application>
  <PresentationFormat>Breitbild</PresentationFormat>
  <Paragraphs>146</Paragraphs>
  <Slides>15</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harneet.kaur.harneet.kaur</dc:creator>
  <cp:lastModifiedBy>Lucky Chandrautama</cp:lastModifiedBy>
  <cp:revision>213</cp:revision>
  <dcterms:created xsi:type="dcterms:W3CDTF">2017-12-12T13:50:10Z</dcterms:created>
  <dcterms:modified xsi:type="dcterms:W3CDTF">2018-09-12T21:03:34Z</dcterms:modified>
</cp:coreProperties>
</file>