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0"/>
  </p:notesMasterIdLst>
  <p:handoutMasterIdLst>
    <p:handoutMasterId r:id="rId11"/>
  </p:handoutMasterIdLst>
  <p:sldIdLst>
    <p:sldId id="256" r:id="rId2"/>
    <p:sldId id="283" r:id="rId3"/>
    <p:sldId id="285" r:id="rId4"/>
    <p:sldId id="286" r:id="rId5"/>
    <p:sldId id="287" r:id="rId6"/>
    <p:sldId id="288" r:id="rId7"/>
    <p:sldId id="289" r:id="rId8"/>
    <p:sldId id="290" r:id="rId9"/>
  </p:sldIdLst>
  <p:sldSz cx="12192000"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89" d="100"/>
          <a:sy n="89" d="100"/>
        </p:scale>
        <p:origin x="44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9BFBC2-2198-46A3-9EB2-B81AB4467C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FF91BC7E-0C72-4340-BC40-CB9D7AD0A6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7CB3D3-9682-4CBA-94E8-ED2846373387}" type="datetimeFigureOut">
              <a:rPr lang="en-IN" smtClean="0"/>
              <a:t>11-09-2018</a:t>
            </a:fld>
            <a:endParaRPr lang="en-IN"/>
          </a:p>
        </p:txBody>
      </p:sp>
      <p:sp>
        <p:nvSpPr>
          <p:cNvPr id="4" name="Footer Placeholder 3">
            <a:extLst>
              <a:ext uri="{FF2B5EF4-FFF2-40B4-BE49-F238E27FC236}">
                <a16:creationId xmlns:a16="http://schemas.microsoft.com/office/drawing/2014/main" xmlns="" id="{A4C512CF-A139-416E-8EB7-8606C45647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35FEFB71-1A06-49BD-B2F6-901B54BDF8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8AFCA8-780F-4711-800D-FE907475D347}" type="slidenum">
              <a:rPr lang="en-IN" smtClean="0"/>
              <a:t>‹#›</a:t>
            </a:fld>
            <a:endParaRPr lang="en-IN"/>
          </a:p>
        </p:txBody>
      </p:sp>
    </p:spTree>
    <p:extLst>
      <p:ext uri="{BB962C8B-B14F-4D97-AF65-F5344CB8AC3E}">
        <p14:creationId xmlns:p14="http://schemas.microsoft.com/office/powerpoint/2010/main" val="3286927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6D931-9A6C-4305-A044-6E643877EFD7}" type="datetimeFigureOut">
              <a:rPr lang="en-IN" smtClean="0"/>
              <a:t>11-09-2018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590F9-2444-4B04-BB06-CCCA1671A106}" type="slidenum">
              <a:rPr lang="en-IN" smtClean="0"/>
              <a:t>‹#›</a:t>
            </a:fld>
            <a:endParaRPr lang="en-IN"/>
          </a:p>
        </p:txBody>
      </p:sp>
    </p:spTree>
    <p:extLst>
      <p:ext uri="{BB962C8B-B14F-4D97-AF65-F5344CB8AC3E}">
        <p14:creationId xmlns:p14="http://schemas.microsoft.com/office/powerpoint/2010/main" val="432006235"/>
      </p:ext>
    </p:extLst>
  </p:cSld>
  <p:clrMap bg1="lt1" tx1="dk1" bg2="lt2" tx2="dk2" accent1="accent1" accent2="accent2" accent3="accent3" accent4="accent4" accent5="accent5" accent6="accent6" hlink="hlink" folHlink="folHlink"/>
  <p:notesStyle>
    <a:lvl1pPr marL="0" algn="l" defTabSz="914363" rtl="0" eaLnBrk="1" latinLnBrk="0" hangingPunct="1">
      <a:defRPr sz="1200" kern="1200">
        <a:solidFill>
          <a:schemeClr val="tx1"/>
        </a:solidFill>
        <a:latin typeface="+mn-lt"/>
        <a:ea typeface="+mn-ea"/>
        <a:cs typeface="+mn-cs"/>
      </a:defRPr>
    </a:lvl1pPr>
    <a:lvl2pPr marL="457182" algn="l" defTabSz="914363" rtl="0" eaLnBrk="1" latinLnBrk="0" hangingPunct="1">
      <a:defRPr sz="1200" kern="1200">
        <a:solidFill>
          <a:schemeClr val="tx1"/>
        </a:solidFill>
        <a:latin typeface="+mn-lt"/>
        <a:ea typeface="+mn-ea"/>
        <a:cs typeface="+mn-cs"/>
      </a:defRPr>
    </a:lvl2pPr>
    <a:lvl3pPr marL="914363" algn="l" defTabSz="914363" rtl="0" eaLnBrk="1" latinLnBrk="0" hangingPunct="1">
      <a:defRPr sz="1200" kern="1200">
        <a:solidFill>
          <a:schemeClr val="tx1"/>
        </a:solidFill>
        <a:latin typeface="+mn-lt"/>
        <a:ea typeface="+mn-ea"/>
        <a:cs typeface="+mn-cs"/>
      </a:defRPr>
    </a:lvl3pPr>
    <a:lvl4pPr marL="1371545" algn="l" defTabSz="914363" rtl="0" eaLnBrk="1" latinLnBrk="0" hangingPunct="1">
      <a:defRPr sz="1200" kern="1200">
        <a:solidFill>
          <a:schemeClr val="tx1"/>
        </a:solidFill>
        <a:latin typeface="+mn-lt"/>
        <a:ea typeface="+mn-ea"/>
        <a:cs typeface="+mn-cs"/>
      </a:defRPr>
    </a:lvl4pPr>
    <a:lvl5pPr marL="1828727" algn="l" defTabSz="914363" rtl="0" eaLnBrk="1" latinLnBrk="0" hangingPunct="1">
      <a:defRPr sz="1200" kern="1200">
        <a:solidFill>
          <a:schemeClr val="tx1"/>
        </a:solidFill>
        <a:latin typeface="+mn-lt"/>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BC5933-1ACE-460A-8B06-9C453B038B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D7FD7A1-B949-4B22-98AB-2D7ED90B1F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AAB9891-5781-44DE-B496-2AD7FEFCE2D5}"/>
              </a:ext>
            </a:extLst>
          </p:cNvPr>
          <p:cNvSpPr>
            <a:spLocks noGrp="1"/>
          </p:cNvSpPr>
          <p:nvPr>
            <p:ph type="dt" sz="half" idx="10"/>
          </p:nvPr>
        </p:nvSpPr>
        <p:spPr/>
        <p:txBody>
          <a:bodyPr/>
          <a:lstStyle/>
          <a:p>
            <a:fld id="{38D69507-EEEA-4964-AC41-89F1B619239D}" type="datetime1">
              <a:rPr lang="en-US" smtClean="0"/>
              <a:t>9/11/2018</a:t>
            </a:fld>
            <a:endParaRPr lang="en-IN"/>
          </a:p>
        </p:txBody>
      </p:sp>
      <p:sp>
        <p:nvSpPr>
          <p:cNvPr id="5" name="Footer Placeholder 4">
            <a:extLst>
              <a:ext uri="{FF2B5EF4-FFF2-40B4-BE49-F238E27FC236}">
                <a16:creationId xmlns:a16="http://schemas.microsoft.com/office/drawing/2014/main" xmlns="" id="{F1C5BAB4-EC6F-4ADA-AA33-DCA7F62B076C}"/>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a16="http://schemas.microsoft.com/office/drawing/2014/main" xmlns="" id="{77F8F9D2-4D22-47B0-BFD8-D11A180213AB}"/>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4007529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52BE02-349F-4AF0-A7C6-D687E30FF0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F78F0CD-1C88-4713-B96F-10A7B0FBAD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6309E75-ACA3-4242-9F10-53E337E3F519}"/>
              </a:ext>
            </a:extLst>
          </p:cNvPr>
          <p:cNvSpPr>
            <a:spLocks noGrp="1"/>
          </p:cNvSpPr>
          <p:nvPr>
            <p:ph type="dt" sz="half" idx="10"/>
          </p:nvPr>
        </p:nvSpPr>
        <p:spPr/>
        <p:txBody>
          <a:bodyPr/>
          <a:lstStyle/>
          <a:p>
            <a:fld id="{4E9420F1-ECC8-4A62-B4FE-4F0906A849DF}" type="datetime1">
              <a:rPr lang="en-US" smtClean="0"/>
              <a:t>9/11/2018</a:t>
            </a:fld>
            <a:endParaRPr lang="en-IN"/>
          </a:p>
        </p:txBody>
      </p:sp>
      <p:sp>
        <p:nvSpPr>
          <p:cNvPr id="5" name="Footer Placeholder 4">
            <a:extLst>
              <a:ext uri="{FF2B5EF4-FFF2-40B4-BE49-F238E27FC236}">
                <a16:creationId xmlns:a16="http://schemas.microsoft.com/office/drawing/2014/main" xmlns="" id="{6D34FAF4-ACC9-4C2E-AA31-742B533C24ED}"/>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a16="http://schemas.microsoft.com/office/drawing/2014/main" xmlns="" id="{159A4F07-AD1F-4D49-B455-3BEAA12454C8}"/>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243795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73F6228-C5DC-43A0-BC0C-0609ACE4AD70}"/>
              </a:ext>
            </a:extLst>
          </p:cNvPr>
          <p:cNvSpPr>
            <a:spLocks noGrp="1"/>
          </p:cNvSpPr>
          <p:nvPr>
            <p:ph type="title" orient="vert"/>
          </p:nvPr>
        </p:nvSpPr>
        <p:spPr>
          <a:xfrm>
            <a:off x="8724901" y="365125"/>
            <a:ext cx="2628900" cy="5811838"/>
          </a:xfrm>
        </p:spPr>
        <p:txBody>
          <a:bodyPr vert="eaVert"/>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xmlns="" id="{5ABB8ECC-87EF-4A64-ABCD-EF659B3DEF1B}"/>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DFC8D55-DDE8-4EA8-9EB7-78595B31F798}"/>
              </a:ext>
            </a:extLst>
          </p:cNvPr>
          <p:cNvSpPr>
            <a:spLocks noGrp="1"/>
          </p:cNvSpPr>
          <p:nvPr>
            <p:ph type="dt" sz="half" idx="10"/>
          </p:nvPr>
        </p:nvSpPr>
        <p:spPr/>
        <p:txBody>
          <a:bodyPr/>
          <a:lstStyle/>
          <a:p>
            <a:fld id="{6D344871-4617-4FB3-9444-5D41983529EF}" type="datetime1">
              <a:rPr lang="en-US" smtClean="0"/>
              <a:t>9/11/2018</a:t>
            </a:fld>
            <a:endParaRPr lang="en-IN" dirty="0"/>
          </a:p>
        </p:txBody>
      </p:sp>
      <p:sp>
        <p:nvSpPr>
          <p:cNvPr id="5" name="Footer Placeholder 4">
            <a:extLst>
              <a:ext uri="{FF2B5EF4-FFF2-40B4-BE49-F238E27FC236}">
                <a16:creationId xmlns:a16="http://schemas.microsoft.com/office/drawing/2014/main" xmlns="" id="{CDA0D7D7-AEFD-48A8-82E8-9F3577F70CDB}"/>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a16="http://schemas.microsoft.com/office/drawing/2014/main" xmlns="" id="{30008636-19B9-4A6E-848A-BF06D8D7C3E2}"/>
              </a:ext>
            </a:extLst>
          </p:cNvPr>
          <p:cNvSpPr>
            <a:spLocks noGrp="1"/>
          </p:cNvSpPr>
          <p:nvPr>
            <p:ph type="sldNum" sz="quarter" idx="12"/>
          </p:nvPr>
        </p:nvSpPr>
        <p:spPr/>
        <p:txBody>
          <a:bodyPr/>
          <a:lstStyle/>
          <a:p>
            <a:fld id="{30CB2C95-D074-4631-BAB9-32CDA51380C6}" type="slidenum">
              <a:rPr lang="en-IN" smtClean="0"/>
              <a:t>‹#›</a:t>
            </a:fld>
            <a:endParaRPr lang="en-IN" dirty="0"/>
          </a:p>
        </p:txBody>
      </p:sp>
    </p:spTree>
    <p:extLst>
      <p:ext uri="{BB962C8B-B14F-4D97-AF65-F5344CB8AC3E}">
        <p14:creationId xmlns:p14="http://schemas.microsoft.com/office/powerpoint/2010/main" val="648276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437D7-4D3B-4254-AF22-BD6028D4A2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983D8D3-69CB-453B-A1B2-A1A4AF30BB91}"/>
              </a:ext>
            </a:extLst>
          </p:cNvPr>
          <p:cNvSpPr>
            <a:spLocks noGrp="1"/>
          </p:cNvSpPr>
          <p:nvPr>
            <p:ph type="dt" sz="half" idx="10"/>
          </p:nvPr>
        </p:nvSpPr>
        <p:spPr>
          <a:xfrm>
            <a:off x="9047331" y="6310314"/>
            <a:ext cx="2743200" cy="365125"/>
          </a:xfrm>
        </p:spPr>
        <p:txBody>
          <a:bodyPr/>
          <a:lstStyle>
            <a:lvl1pPr>
              <a:defRPr>
                <a:solidFill>
                  <a:schemeClr val="tx1"/>
                </a:solidFill>
                <a:latin typeface="Arial" panose="020B0604020202020204" pitchFamily="34" charset="0"/>
                <a:cs typeface="Arial" panose="020B0604020202020204" pitchFamily="34" charset="0"/>
              </a:defRPr>
            </a:lvl1pPr>
          </a:lstStyle>
          <a:p>
            <a:fld id="{F0D933B1-412D-4EA3-B377-EABE8112DA30}" type="datetime1">
              <a:rPr lang="en-US" smtClean="0">
                <a:solidFill>
                  <a:schemeClr val="tx1">
                    <a:lumMod val="50000"/>
                    <a:lumOff val="50000"/>
                  </a:schemeClr>
                </a:solidFill>
              </a:rPr>
              <a:t>9/11/2018</a:t>
            </a:fld>
            <a:endParaRPr lang="en-IN" dirty="0">
              <a:solidFill>
                <a:schemeClr val="tx1">
                  <a:lumMod val="50000"/>
                  <a:lumOff val="50000"/>
                </a:schemeClr>
              </a:solidFill>
            </a:endParaRPr>
          </a:p>
        </p:txBody>
      </p:sp>
      <p:sp>
        <p:nvSpPr>
          <p:cNvPr id="4" name="Footer Placeholder 3">
            <a:extLst>
              <a:ext uri="{FF2B5EF4-FFF2-40B4-BE49-F238E27FC236}">
                <a16:creationId xmlns:a16="http://schemas.microsoft.com/office/drawing/2014/main" xmlns="" id="{54C28752-9E2E-41FD-8AFB-7C3BC0EB2744}"/>
              </a:ext>
            </a:extLst>
          </p:cNvPr>
          <p:cNvSpPr>
            <a:spLocks noGrp="1"/>
          </p:cNvSpPr>
          <p:nvPr>
            <p:ph type="ftr" sz="quarter" idx="11"/>
          </p:nvPr>
        </p:nvSpPr>
        <p:spPr>
          <a:xfrm>
            <a:off x="401470" y="6320455"/>
            <a:ext cx="2123367"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a:t>Bauhaus-Universitat Weimar</a:t>
            </a:r>
            <a:endParaRPr lang="en-IN" dirty="0"/>
          </a:p>
        </p:txBody>
      </p:sp>
      <p:cxnSp>
        <p:nvCxnSpPr>
          <p:cNvPr id="8" name="Straight Connector 7">
            <a:extLst>
              <a:ext uri="{FF2B5EF4-FFF2-40B4-BE49-F238E27FC236}">
                <a16:creationId xmlns:a16="http://schemas.microsoft.com/office/drawing/2014/main" xmlns="" id="{5E6E1919-081F-4F3A-A8D9-1A7B4644E713}"/>
              </a:ext>
            </a:extLst>
          </p:cNvPr>
          <p:cNvCxnSpPr>
            <a:cxnSpLocks/>
          </p:cNvCxnSpPr>
          <p:nvPr userDrawn="1"/>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10" name="Date Placeholder 2">
            <a:extLst>
              <a:ext uri="{FF2B5EF4-FFF2-40B4-BE49-F238E27FC236}">
                <a16:creationId xmlns:a16="http://schemas.microsoft.com/office/drawing/2014/main" xmlns="" id="{E00F0969-157C-4AE6-B3F2-76049D02A109}"/>
              </a:ext>
            </a:extLst>
          </p:cNvPr>
          <p:cNvSpPr txBox="1">
            <a:spLocks/>
          </p:cNvSpPr>
          <p:nvPr userDrawn="1"/>
        </p:nvSpPr>
        <p:spPr>
          <a:xfrm>
            <a:off x="2553253" y="6326233"/>
            <a:ext cx="388849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dirty="0"/>
              <a:t>Advanced Urbanism | </a:t>
            </a:r>
            <a:r>
              <a:rPr lang="en-IN" sz="1200" dirty="0">
                <a:solidFill>
                  <a:schemeClr val="tx1">
                    <a:lumMod val="50000"/>
                    <a:lumOff val="50000"/>
                  </a:schemeClr>
                </a:solidFill>
              </a:rPr>
              <a:t>Perspectives on Urban Planning</a:t>
            </a:r>
          </a:p>
        </p:txBody>
      </p:sp>
    </p:spTree>
    <p:extLst>
      <p:ext uri="{BB962C8B-B14F-4D97-AF65-F5344CB8AC3E}">
        <p14:creationId xmlns:p14="http://schemas.microsoft.com/office/powerpoint/2010/main" val="1654101777"/>
      </p:ext>
    </p:extLst>
  </p:cSld>
  <p:clrMapOvr>
    <a:masterClrMapping/>
  </p:clrMapOvr>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7531F7-58A9-40B7-9D74-8809AC614B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6487D5B-C3D2-43B4-804F-EC97B7520B5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3D59530-7A8F-4CD7-B8B2-B0B957B28EF0}"/>
              </a:ext>
            </a:extLst>
          </p:cNvPr>
          <p:cNvSpPr>
            <a:spLocks noGrp="1"/>
          </p:cNvSpPr>
          <p:nvPr>
            <p:ph type="dt" sz="half" idx="10"/>
          </p:nvPr>
        </p:nvSpPr>
        <p:spPr/>
        <p:txBody>
          <a:bodyPr/>
          <a:lstStyle/>
          <a:p>
            <a:fld id="{9C93AF68-106E-4554-A295-DF583C47C4C5}" type="datetime1">
              <a:rPr lang="en-US" smtClean="0"/>
              <a:t>9/11/2018</a:t>
            </a:fld>
            <a:endParaRPr lang="en-IN"/>
          </a:p>
        </p:txBody>
      </p:sp>
      <p:sp>
        <p:nvSpPr>
          <p:cNvPr id="5" name="Footer Placeholder 4">
            <a:extLst>
              <a:ext uri="{FF2B5EF4-FFF2-40B4-BE49-F238E27FC236}">
                <a16:creationId xmlns:a16="http://schemas.microsoft.com/office/drawing/2014/main" xmlns="" id="{352C0661-BC9D-4B8E-A94C-BFD488A3E8E9}"/>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a16="http://schemas.microsoft.com/office/drawing/2014/main" xmlns="" id="{1FD04A23-3071-41D6-96F9-BE13738682D8}"/>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3220697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DD5A87-D79F-4245-95E2-D7B778EAA7CA}"/>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835C8A4-B9DC-4126-8508-3AB17BB85594}"/>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63F5ED3-888B-44D8-AEA3-760C5E03C503}"/>
              </a:ext>
            </a:extLst>
          </p:cNvPr>
          <p:cNvSpPr>
            <a:spLocks noGrp="1"/>
          </p:cNvSpPr>
          <p:nvPr>
            <p:ph type="dt" sz="half" idx="10"/>
          </p:nvPr>
        </p:nvSpPr>
        <p:spPr/>
        <p:txBody>
          <a:bodyPr/>
          <a:lstStyle/>
          <a:p>
            <a:fld id="{4349FF82-B85A-4F04-B66A-EE752464CB47}" type="datetime1">
              <a:rPr lang="en-US" smtClean="0"/>
              <a:t>9/11/2018</a:t>
            </a:fld>
            <a:endParaRPr lang="en-IN"/>
          </a:p>
        </p:txBody>
      </p:sp>
      <p:sp>
        <p:nvSpPr>
          <p:cNvPr id="5" name="Footer Placeholder 4">
            <a:extLst>
              <a:ext uri="{FF2B5EF4-FFF2-40B4-BE49-F238E27FC236}">
                <a16:creationId xmlns:a16="http://schemas.microsoft.com/office/drawing/2014/main" xmlns="" id="{8F5B650E-833B-49D6-9601-855398677C8F}"/>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a16="http://schemas.microsoft.com/office/drawing/2014/main" xmlns="" id="{ADE76E39-7854-44CF-B5EF-1A018E2CA182}"/>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361018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D7055-7F02-4EF3-82EC-0B3E912720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2BFE6EC-5AC1-4C2E-BEE4-4D24B8E960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710FE51-262F-46F0-80CC-FEB1647A93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3289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1BC8D0-A076-4F4D-8DE7-D79DDA651F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AF8532B-D279-4DD4-B484-8219644118A8}"/>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DD3A4C21-69C4-4207-80B5-1BE7EDE238AB}"/>
              </a:ext>
            </a:extLst>
          </p:cNvPr>
          <p:cNvSpPr>
            <a:spLocks noGrp="1"/>
          </p:cNvSpPr>
          <p:nvPr>
            <p:ph sz="half" idx="2"/>
          </p:nvPr>
        </p:nvSpPr>
        <p:spPr>
          <a:xfrm>
            <a:off x="839789"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605F242-8C3C-4E15-A1FA-3B76D6B67A2D}"/>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A073F289-1237-4F44-9727-AFB134F5EA5D}"/>
              </a:ext>
            </a:extLst>
          </p:cNvPr>
          <p:cNvSpPr>
            <a:spLocks noGrp="1"/>
          </p:cNvSpPr>
          <p:nvPr>
            <p:ph sz="quarter" idx="4"/>
          </p:nvPr>
        </p:nvSpPr>
        <p:spPr>
          <a:xfrm>
            <a:off x="6172201"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FE86BB1-13C4-4813-B8CE-D32F0B50FDA9}"/>
              </a:ext>
            </a:extLst>
          </p:cNvPr>
          <p:cNvSpPr>
            <a:spLocks noGrp="1"/>
          </p:cNvSpPr>
          <p:nvPr>
            <p:ph type="dt" sz="half" idx="10"/>
          </p:nvPr>
        </p:nvSpPr>
        <p:spPr/>
        <p:txBody>
          <a:bodyPr/>
          <a:lstStyle/>
          <a:p>
            <a:fld id="{A6050B9B-1BC8-4CA3-82DA-6F77721A2CD7}" type="datetime1">
              <a:rPr lang="en-US" smtClean="0"/>
              <a:t>9/11/2018</a:t>
            </a:fld>
            <a:endParaRPr lang="en-IN"/>
          </a:p>
        </p:txBody>
      </p:sp>
      <p:sp>
        <p:nvSpPr>
          <p:cNvPr id="8" name="Footer Placeholder 7">
            <a:extLst>
              <a:ext uri="{FF2B5EF4-FFF2-40B4-BE49-F238E27FC236}">
                <a16:creationId xmlns:a16="http://schemas.microsoft.com/office/drawing/2014/main" xmlns="" id="{EBF1F5FF-240A-45A7-9EEF-DC692A2A788F}"/>
              </a:ext>
            </a:extLst>
          </p:cNvPr>
          <p:cNvSpPr>
            <a:spLocks noGrp="1"/>
          </p:cNvSpPr>
          <p:nvPr>
            <p:ph type="ftr" sz="quarter" idx="11"/>
          </p:nvPr>
        </p:nvSpPr>
        <p:spPr/>
        <p:txBody>
          <a:bodyPr/>
          <a:lstStyle/>
          <a:p>
            <a:r>
              <a:rPr lang="en-IN"/>
              <a:t>Bauhaus-Universitat Weimar</a:t>
            </a:r>
          </a:p>
        </p:txBody>
      </p:sp>
      <p:sp>
        <p:nvSpPr>
          <p:cNvPr id="9" name="Slide Number Placeholder 8">
            <a:extLst>
              <a:ext uri="{FF2B5EF4-FFF2-40B4-BE49-F238E27FC236}">
                <a16:creationId xmlns:a16="http://schemas.microsoft.com/office/drawing/2014/main" xmlns="" id="{18DCA60C-18B5-4E65-AE47-E0A9F13AA2EB}"/>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2244639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5CA510-AEB8-4128-9EA1-2842F183F8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77611F6-736E-4C77-AEBB-EC129B6996C2}"/>
              </a:ext>
            </a:extLst>
          </p:cNvPr>
          <p:cNvSpPr>
            <a:spLocks noGrp="1"/>
          </p:cNvSpPr>
          <p:nvPr>
            <p:ph type="dt" sz="half" idx="10"/>
          </p:nvPr>
        </p:nvSpPr>
        <p:spPr/>
        <p:txBody>
          <a:bodyPr/>
          <a:lstStyle/>
          <a:p>
            <a:fld id="{7BB3DCEF-6C7C-4D94-B98B-4760A5E4E479}" type="datetime1">
              <a:rPr lang="en-US" smtClean="0"/>
              <a:t>9/11/2018</a:t>
            </a:fld>
            <a:endParaRPr lang="en-IN"/>
          </a:p>
        </p:txBody>
      </p:sp>
      <p:sp>
        <p:nvSpPr>
          <p:cNvPr id="4" name="Footer Placeholder 3">
            <a:extLst>
              <a:ext uri="{FF2B5EF4-FFF2-40B4-BE49-F238E27FC236}">
                <a16:creationId xmlns:a16="http://schemas.microsoft.com/office/drawing/2014/main" xmlns="" id="{62933F78-2CEA-4DCE-AAA6-CF20AA95C26C}"/>
              </a:ext>
            </a:extLst>
          </p:cNvPr>
          <p:cNvSpPr>
            <a:spLocks noGrp="1"/>
          </p:cNvSpPr>
          <p:nvPr>
            <p:ph type="ftr" sz="quarter" idx="11"/>
          </p:nvPr>
        </p:nvSpPr>
        <p:spPr/>
        <p:txBody>
          <a:bodyPr/>
          <a:lstStyle/>
          <a:p>
            <a:r>
              <a:rPr lang="en-IN"/>
              <a:t>Bauhaus-Universitat Weimar</a:t>
            </a:r>
          </a:p>
        </p:txBody>
      </p:sp>
      <p:sp>
        <p:nvSpPr>
          <p:cNvPr id="5" name="Slide Number Placeholder 4">
            <a:extLst>
              <a:ext uri="{FF2B5EF4-FFF2-40B4-BE49-F238E27FC236}">
                <a16:creationId xmlns:a16="http://schemas.microsoft.com/office/drawing/2014/main" xmlns="" id="{FDCB1C38-B552-4594-A0C6-19E123633E87}"/>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58250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ED5A8BD-EB5C-4AE7-AC1C-C92F49D2A5A9}"/>
              </a:ext>
            </a:extLst>
          </p:cNvPr>
          <p:cNvSpPr>
            <a:spLocks noGrp="1"/>
          </p:cNvSpPr>
          <p:nvPr>
            <p:ph type="dt" sz="half" idx="10"/>
          </p:nvPr>
        </p:nvSpPr>
        <p:spPr/>
        <p:txBody>
          <a:bodyPr/>
          <a:lstStyle/>
          <a:p>
            <a:fld id="{27EA8829-E4BB-4FB8-829A-9DEDDC97D24F}" type="datetime1">
              <a:rPr lang="en-US" smtClean="0"/>
              <a:t>9/11/2018</a:t>
            </a:fld>
            <a:endParaRPr lang="en-IN"/>
          </a:p>
        </p:txBody>
      </p:sp>
      <p:sp>
        <p:nvSpPr>
          <p:cNvPr id="3" name="Footer Placeholder 2">
            <a:extLst>
              <a:ext uri="{FF2B5EF4-FFF2-40B4-BE49-F238E27FC236}">
                <a16:creationId xmlns:a16="http://schemas.microsoft.com/office/drawing/2014/main" xmlns="" id="{5DA128EA-B032-4074-BC07-E3D01FBA308D}"/>
              </a:ext>
            </a:extLst>
          </p:cNvPr>
          <p:cNvSpPr>
            <a:spLocks noGrp="1"/>
          </p:cNvSpPr>
          <p:nvPr>
            <p:ph type="ftr" sz="quarter" idx="11"/>
          </p:nvPr>
        </p:nvSpPr>
        <p:spPr/>
        <p:txBody>
          <a:bodyPr/>
          <a:lstStyle/>
          <a:p>
            <a:r>
              <a:rPr lang="en-IN"/>
              <a:t>Bauhaus-Universitat Weimar</a:t>
            </a:r>
          </a:p>
        </p:txBody>
      </p:sp>
      <p:sp>
        <p:nvSpPr>
          <p:cNvPr id="4" name="Slide Number Placeholder 3">
            <a:extLst>
              <a:ext uri="{FF2B5EF4-FFF2-40B4-BE49-F238E27FC236}">
                <a16:creationId xmlns:a16="http://schemas.microsoft.com/office/drawing/2014/main" xmlns="" id="{E657A638-4080-4865-AD33-09DE6E90D001}"/>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56040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98B78C-4287-4A9D-9364-3F918CA72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3550577-4DBB-4D22-9D7F-A701C3DF3A25}"/>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7522999-BACF-4582-AB3E-59D3E4A867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AE5E98F-521F-426F-92EB-49F91CAF1A2D}"/>
              </a:ext>
            </a:extLst>
          </p:cNvPr>
          <p:cNvSpPr>
            <a:spLocks noGrp="1"/>
          </p:cNvSpPr>
          <p:nvPr>
            <p:ph type="dt" sz="half" idx="10"/>
          </p:nvPr>
        </p:nvSpPr>
        <p:spPr/>
        <p:txBody>
          <a:bodyPr/>
          <a:lstStyle/>
          <a:p>
            <a:fld id="{339E292C-70A2-466B-A6AA-073D34F79EBD}" type="datetime1">
              <a:rPr lang="en-US" smtClean="0"/>
              <a:t>9/11/2018</a:t>
            </a:fld>
            <a:endParaRPr lang="en-IN"/>
          </a:p>
        </p:txBody>
      </p:sp>
      <p:sp>
        <p:nvSpPr>
          <p:cNvPr id="6" name="Footer Placeholder 5">
            <a:extLst>
              <a:ext uri="{FF2B5EF4-FFF2-40B4-BE49-F238E27FC236}">
                <a16:creationId xmlns:a16="http://schemas.microsoft.com/office/drawing/2014/main" xmlns="" id="{94F9DCA8-05E0-4CEC-9003-CC7329DB777E}"/>
              </a:ext>
            </a:extLst>
          </p:cNvPr>
          <p:cNvSpPr>
            <a:spLocks noGrp="1"/>
          </p:cNvSpPr>
          <p:nvPr>
            <p:ph type="ftr" sz="quarter" idx="11"/>
          </p:nvPr>
        </p:nvSpPr>
        <p:spPr/>
        <p:txBody>
          <a:bodyPr/>
          <a:lstStyle/>
          <a:p>
            <a:r>
              <a:rPr lang="en-IN"/>
              <a:t>Bauhaus-Universitat Weimar</a:t>
            </a:r>
          </a:p>
        </p:txBody>
      </p:sp>
      <p:sp>
        <p:nvSpPr>
          <p:cNvPr id="7" name="Slide Number Placeholder 6">
            <a:extLst>
              <a:ext uri="{FF2B5EF4-FFF2-40B4-BE49-F238E27FC236}">
                <a16:creationId xmlns:a16="http://schemas.microsoft.com/office/drawing/2014/main" xmlns="" id="{B52D49E5-39E9-450E-9BAC-1902FFA40648}"/>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625459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8A7FCC-384F-420A-993E-54D258385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E4ECFE1-69BD-4341-A317-3791147537D1}"/>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B82AD758-7601-4A87-AF7B-600FDD6D1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DA6082D-8C4A-4BB7-9AFE-16DADD6B7B6F}"/>
              </a:ext>
            </a:extLst>
          </p:cNvPr>
          <p:cNvSpPr>
            <a:spLocks noGrp="1"/>
          </p:cNvSpPr>
          <p:nvPr>
            <p:ph type="dt" sz="half" idx="10"/>
          </p:nvPr>
        </p:nvSpPr>
        <p:spPr/>
        <p:txBody>
          <a:bodyPr/>
          <a:lstStyle/>
          <a:p>
            <a:fld id="{7F96983B-C021-4463-AEEB-0487B7DE15FC}" type="datetime1">
              <a:rPr lang="en-US" smtClean="0"/>
              <a:t>9/11/2018</a:t>
            </a:fld>
            <a:endParaRPr lang="en-IN"/>
          </a:p>
        </p:txBody>
      </p:sp>
      <p:sp>
        <p:nvSpPr>
          <p:cNvPr id="6" name="Footer Placeholder 5">
            <a:extLst>
              <a:ext uri="{FF2B5EF4-FFF2-40B4-BE49-F238E27FC236}">
                <a16:creationId xmlns:a16="http://schemas.microsoft.com/office/drawing/2014/main" xmlns="" id="{15FF11C7-F99A-447F-9D49-B09DCF645860}"/>
              </a:ext>
            </a:extLst>
          </p:cNvPr>
          <p:cNvSpPr>
            <a:spLocks noGrp="1"/>
          </p:cNvSpPr>
          <p:nvPr>
            <p:ph type="ftr" sz="quarter" idx="11"/>
          </p:nvPr>
        </p:nvSpPr>
        <p:spPr/>
        <p:txBody>
          <a:bodyPr/>
          <a:lstStyle/>
          <a:p>
            <a:r>
              <a:rPr lang="en-IN"/>
              <a:t>Bauhaus-Universitat Weimar</a:t>
            </a:r>
          </a:p>
        </p:txBody>
      </p:sp>
      <p:sp>
        <p:nvSpPr>
          <p:cNvPr id="7" name="Slide Number Placeholder 6">
            <a:extLst>
              <a:ext uri="{FF2B5EF4-FFF2-40B4-BE49-F238E27FC236}">
                <a16:creationId xmlns:a16="http://schemas.microsoft.com/office/drawing/2014/main" xmlns="" id="{03DA21CD-1E89-4E9D-8076-56FF6054F325}"/>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70661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0A622CE-8CA6-494D-94A6-BC43BC13C3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xmlns="" id="{2897D63F-B318-4D28-9EAD-6A1B1FD369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xmlns="" id="{184D99BC-6479-4914-AF03-F0ED15CDB36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68366-01C1-4B35-AF5D-CCC67BA95106}" type="datetime1">
              <a:rPr lang="en-US" smtClean="0"/>
              <a:t>9/11/2018</a:t>
            </a:fld>
            <a:endParaRPr lang="en-IN"/>
          </a:p>
        </p:txBody>
      </p:sp>
      <p:sp>
        <p:nvSpPr>
          <p:cNvPr id="5" name="Footer Placeholder 4">
            <a:extLst>
              <a:ext uri="{FF2B5EF4-FFF2-40B4-BE49-F238E27FC236}">
                <a16:creationId xmlns:a16="http://schemas.microsoft.com/office/drawing/2014/main" xmlns="" id="{4345C3BD-3D0D-4E8D-AC47-299937A47A58}"/>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Bauhaus-Universitat Weimar</a:t>
            </a:r>
          </a:p>
        </p:txBody>
      </p:sp>
      <p:sp>
        <p:nvSpPr>
          <p:cNvPr id="6" name="Slide Number Placeholder 5">
            <a:extLst>
              <a:ext uri="{FF2B5EF4-FFF2-40B4-BE49-F238E27FC236}">
                <a16:creationId xmlns:a16="http://schemas.microsoft.com/office/drawing/2014/main" xmlns="" id="{6E801136-EAB4-444B-A0E7-33399A7BEB3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B2C95-D074-4631-BAB9-32CDA51380C6}" type="slidenum">
              <a:rPr lang="en-IN" smtClean="0"/>
              <a:t>‹#›</a:t>
            </a:fld>
            <a:endParaRPr lang="en-IN"/>
          </a:p>
        </p:txBody>
      </p:sp>
    </p:spTree>
    <p:extLst>
      <p:ext uri="{BB962C8B-B14F-4D97-AF65-F5344CB8AC3E}">
        <p14:creationId xmlns:p14="http://schemas.microsoft.com/office/powerpoint/2010/main" val="2674586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51C950A-E31E-416F-8640-D2B78EAD4B9B}"/>
              </a:ext>
            </a:extLst>
          </p:cNvPr>
          <p:cNvSpPr/>
          <p:nvPr/>
        </p:nvSpPr>
        <p:spPr>
          <a:xfrm>
            <a:off x="8281946" y="5022377"/>
            <a:ext cx="2732351" cy="369332"/>
          </a:xfrm>
          <a:prstGeom prst="rect">
            <a:avLst/>
          </a:prstGeom>
        </p:spPr>
        <p:txBody>
          <a:bodyPr wrap="square">
            <a:spAutoFit/>
          </a:bodyPr>
          <a:lstStyle/>
          <a:p>
            <a:r>
              <a:rPr lang="en-IN" dirty="0" err="1" smtClean="0"/>
              <a:t>Nhu</a:t>
            </a:r>
            <a:r>
              <a:rPr lang="en-IN" dirty="0" smtClean="0"/>
              <a:t> </a:t>
            </a:r>
            <a:r>
              <a:rPr lang="en-IN" dirty="0" err="1" smtClean="0"/>
              <a:t>Quang</a:t>
            </a:r>
            <a:r>
              <a:rPr lang="en-IN" dirty="0" smtClean="0"/>
              <a:t> Dang (113814)</a:t>
            </a:r>
            <a:endParaRPr lang="en-IN" dirty="0"/>
          </a:p>
        </p:txBody>
      </p:sp>
      <p:sp>
        <p:nvSpPr>
          <p:cNvPr id="6" name="Rectangle 5">
            <a:extLst>
              <a:ext uri="{FF2B5EF4-FFF2-40B4-BE49-F238E27FC236}">
                <a16:creationId xmlns:a16="http://schemas.microsoft.com/office/drawing/2014/main" xmlns="" id="{24E7FFBD-1F79-4309-9FA2-375DF46F9F10}"/>
              </a:ext>
            </a:extLst>
          </p:cNvPr>
          <p:cNvSpPr/>
          <p:nvPr/>
        </p:nvSpPr>
        <p:spPr>
          <a:xfrm>
            <a:off x="8281947" y="5484412"/>
            <a:ext cx="3099375" cy="369332"/>
          </a:xfrm>
          <a:prstGeom prst="rect">
            <a:avLst/>
          </a:prstGeom>
        </p:spPr>
        <p:txBody>
          <a:bodyPr wrap="none">
            <a:spAutoFit/>
          </a:bodyPr>
          <a:lstStyle/>
          <a:p>
            <a:r>
              <a:rPr lang="en-IN" dirty="0" err="1" smtClean="0"/>
              <a:t>Chandrautama</a:t>
            </a:r>
            <a:r>
              <a:rPr lang="en-IN" dirty="0" smtClean="0"/>
              <a:t> Lucky (113864) </a:t>
            </a:r>
            <a:endParaRPr lang="en-IN" dirty="0"/>
          </a:p>
        </p:txBody>
      </p:sp>
      <p:sp>
        <p:nvSpPr>
          <p:cNvPr id="13" name="Date Placeholder 2">
            <a:extLst>
              <a:ext uri="{FF2B5EF4-FFF2-40B4-BE49-F238E27FC236}">
                <a16:creationId xmlns:a16="http://schemas.microsoft.com/office/drawing/2014/main" xmlns="" id="{CF0E13E0-3A7C-4B34-8560-EB7544F93A86}"/>
              </a:ext>
            </a:extLst>
          </p:cNvPr>
          <p:cNvSpPr txBox="1">
            <a:spLocks/>
          </p:cNvSpPr>
          <p:nvPr/>
        </p:nvSpPr>
        <p:spPr>
          <a:xfrm>
            <a:off x="1273581" y="1592064"/>
            <a:ext cx="9571032" cy="1084579"/>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3200" b="1" dirty="0"/>
              <a:t>Programmiersprachen und Softwarentwicklung</a:t>
            </a:r>
            <a:endParaRPr lang="en-IN" sz="3200" dirty="0">
              <a:solidFill>
                <a:schemeClr val="tx1">
                  <a:lumMod val="50000"/>
                  <a:lumOff val="50000"/>
                </a:schemeClr>
              </a:solidFill>
            </a:endParaRPr>
          </a:p>
        </p:txBody>
      </p:sp>
      <p:sp>
        <p:nvSpPr>
          <p:cNvPr id="14" name="Date Placeholder 2">
            <a:extLst>
              <a:ext uri="{FF2B5EF4-FFF2-40B4-BE49-F238E27FC236}">
                <a16:creationId xmlns:a16="http://schemas.microsoft.com/office/drawing/2014/main" xmlns="" id="{FEFC45B0-A45F-4AD1-9B02-07D26B99CABB}"/>
              </a:ext>
            </a:extLst>
          </p:cNvPr>
          <p:cNvSpPr txBox="1">
            <a:spLocks/>
          </p:cNvSpPr>
          <p:nvPr/>
        </p:nvSpPr>
        <p:spPr>
          <a:xfrm>
            <a:off x="3505843" y="2453659"/>
            <a:ext cx="5106507" cy="1084579"/>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3200" dirty="0"/>
              <a:t>Ray-Tracing-System</a:t>
            </a:r>
            <a:endParaRPr lang="en-IN" sz="3200" b="1" dirty="0">
              <a:solidFill>
                <a:schemeClr val="tx1">
                  <a:lumMod val="50000"/>
                  <a:lumOff val="50000"/>
                </a:schemeClr>
              </a:solidFill>
            </a:endParaRPr>
          </a:p>
        </p:txBody>
      </p:sp>
    </p:spTree>
    <p:extLst>
      <p:ext uri="{BB962C8B-B14F-4D97-AF65-F5344CB8AC3E}">
        <p14:creationId xmlns:p14="http://schemas.microsoft.com/office/powerpoint/2010/main" val="3575294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a:extLst>
              <a:ext uri="{FF2B5EF4-FFF2-40B4-BE49-F238E27FC236}">
                <a16:creationId xmlns:a16="http://schemas.microsoft.com/office/drawing/2014/main" xmlns=""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smtClean="0"/>
              <a:t>Nhu</a:t>
            </a:r>
            <a:r>
              <a:rPr lang="en-IN" dirty="0" smtClean="0"/>
              <a:t> </a:t>
            </a:r>
            <a:r>
              <a:rPr lang="en-IN" dirty="0" err="1" smtClean="0"/>
              <a:t>Quang</a:t>
            </a:r>
            <a:r>
              <a:rPr lang="en-IN" dirty="0" smtClean="0"/>
              <a:t> Dang</a:t>
            </a:r>
            <a:r>
              <a:rPr lang="en-IN" dirty="0" smtClean="0"/>
              <a:t>, </a:t>
            </a:r>
            <a:r>
              <a:rPr lang="en-IN" dirty="0" err="1" smtClean="0"/>
              <a:t>Chandrautama</a:t>
            </a:r>
            <a:r>
              <a:rPr lang="en-IN" dirty="0" smtClean="0"/>
              <a:t> Lucky| </a:t>
            </a:r>
            <a:r>
              <a:rPr lang="en-IN" dirty="0" err="1" smtClean="0">
                <a:solidFill>
                  <a:schemeClr val="tx1">
                    <a:lumMod val="50000"/>
                    <a:lumOff val="50000"/>
                  </a:schemeClr>
                </a:solidFill>
              </a:rPr>
              <a:t>Sose</a:t>
            </a:r>
            <a:r>
              <a:rPr lang="en-IN" dirty="0" smtClean="0">
                <a:solidFill>
                  <a:schemeClr val="tx1">
                    <a:lumMod val="50000"/>
                    <a:lumOff val="50000"/>
                  </a:schemeClr>
                </a:solidFill>
              </a:rPr>
              <a:t> 2018</a:t>
            </a:r>
            <a:endParaRPr lang="en-IN" dirty="0">
              <a:solidFill>
                <a:schemeClr val="tx1">
                  <a:lumMod val="50000"/>
                  <a:lumOff val="50000"/>
                </a:schemeClr>
              </a:solidFill>
            </a:endParaRPr>
          </a:p>
        </p:txBody>
      </p:sp>
      <p:sp>
        <p:nvSpPr>
          <p:cNvPr id="7" name="Footer Placeholder 3">
            <a:extLst>
              <a:ext uri="{FF2B5EF4-FFF2-40B4-BE49-F238E27FC236}">
                <a16:creationId xmlns:a16="http://schemas.microsoft.com/office/drawing/2014/main" xmlns=""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9" name="Date Placeholder 2">
            <a:extLst>
              <a:ext uri="{FF2B5EF4-FFF2-40B4-BE49-F238E27FC236}">
                <a16:creationId xmlns:a16="http://schemas.microsoft.com/office/drawing/2014/main" xmlns=""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Raytracing-System</a:t>
            </a:r>
            <a:endParaRPr lang="en-IN" b="1" dirty="0">
              <a:solidFill>
                <a:schemeClr val="tx1">
                  <a:lumMod val="50000"/>
                  <a:lumOff val="50000"/>
                </a:schemeClr>
              </a:solidFill>
            </a:endParaRPr>
          </a:p>
        </p:txBody>
      </p:sp>
      <p:cxnSp>
        <p:nvCxnSpPr>
          <p:cNvPr id="10" name="Straight Connector 9">
            <a:extLst>
              <a:ext uri="{FF2B5EF4-FFF2-40B4-BE49-F238E27FC236}">
                <a16:creationId xmlns:a16="http://schemas.microsoft.com/office/drawing/2014/main" xmlns=""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2" name="Subtitle 1"/>
          <p:cNvSpPr>
            <a:spLocks noGrp="1"/>
          </p:cNvSpPr>
          <p:nvPr>
            <p:ph type="subTitle" idx="1"/>
          </p:nvPr>
        </p:nvSpPr>
        <p:spPr>
          <a:xfrm>
            <a:off x="4238714" y="260632"/>
            <a:ext cx="3714572" cy="952870"/>
          </a:xfrm>
        </p:spPr>
        <p:txBody>
          <a:bodyPr>
            <a:normAutofit/>
          </a:bodyPr>
          <a:lstStyle/>
          <a:p>
            <a:r>
              <a:rPr lang="de-DE" sz="3600" dirty="0" smtClean="0"/>
              <a:t>Raytracing</a:t>
            </a:r>
          </a:p>
          <a:p>
            <a:endParaRPr lang="de-DE" sz="3600" dirty="0"/>
          </a:p>
        </p:txBody>
      </p:sp>
      <p:sp>
        <p:nvSpPr>
          <p:cNvPr id="4" name="TextBox 3"/>
          <p:cNvSpPr txBox="1"/>
          <p:nvPr/>
        </p:nvSpPr>
        <p:spPr>
          <a:xfrm>
            <a:off x="888761" y="1404677"/>
            <a:ext cx="6486259" cy="923330"/>
          </a:xfrm>
          <a:prstGeom prst="rect">
            <a:avLst/>
          </a:prstGeom>
          <a:noFill/>
        </p:spPr>
        <p:txBody>
          <a:bodyPr wrap="square" rtlCol="0">
            <a:spAutoFit/>
          </a:bodyPr>
          <a:lstStyle/>
          <a:p>
            <a:r>
              <a:rPr lang="de-DE" dirty="0"/>
              <a:t>Raytracing ist ein Programm zur Ermittlung der Sichtbarkeit von dreidimensionalen Objekten von einem bestimmten </a:t>
            </a:r>
            <a:r>
              <a:rPr lang="de-DE" dirty="0" smtClean="0"/>
              <a:t>Beobachtungs- punkt </a:t>
            </a:r>
            <a:r>
              <a:rPr lang="de-DE" dirty="0"/>
              <a:t>mit Beleuchtung im Raum.</a:t>
            </a:r>
          </a:p>
        </p:txBody>
      </p:sp>
      <p:sp>
        <p:nvSpPr>
          <p:cNvPr id="5" name="TextBox 4"/>
          <p:cNvSpPr txBox="1"/>
          <p:nvPr/>
        </p:nvSpPr>
        <p:spPr>
          <a:xfrm>
            <a:off x="888762" y="3995994"/>
            <a:ext cx="6101697" cy="646331"/>
          </a:xfrm>
          <a:prstGeom prst="rect">
            <a:avLst/>
          </a:prstGeom>
          <a:noFill/>
        </p:spPr>
        <p:txBody>
          <a:bodyPr wrap="square" rtlCol="0">
            <a:spAutoFit/>
          </a:bodyPr>
          <a:lstStyle/>
          <a:p>
            <a:r>
              <a:rPr lang="de-DE" dirty="0" smtClean="0"/>
              <a:t>Raytracing kann die Lichtreflexion/ -brechung/ -streuung und auch Spiegelung berechnen und auf dem Bildebene zeigen.</a:t>
            </a:r>
            <a:endParaRPr lang="de-DE"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6526" y="1404676"/>
            <a:ext cx="2942435" cy="2465705"/>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6526" y="3995995"/>
            <a:ext cx="2970853" cy="2188704"/>
          </a:xfrm>
          <a:prstGeom prst="rect">
            <a:avLst/>
          </a:prstGeom>
        </p:spPr>
      </p:pic>
    </p:spTree>
    <p:extLst>
      <p:ext uri="{BB962C8B-B14F-4D97-AF65-F5344CB8AC3E}">
        <p14:creationId xmlns:p14="http://schemas.microsoft.com/office/powerpoint/2010/main" val="986275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xmlns=""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smtClean="0"/>
              <a:t>Nhu</a:t>
            </a:r>
            <a:r>
              <a:rPr lang="en-IN" dirty="0" smtClean="0"/>
              <a:t> </a:t>
            </a:r>
            <a:r>
              <a:rPr lang="en-IN" dirty="0" err="1" smtClean="0"/>
              <a:t>Quang</a:t>
            </a:r>
            <a:r>
              <a:rPr lang="en-IN" dirty="0" smtClean="0"/>
              <a:t> Dang</a:t>
            </a:r>
            <a:r>
              <a:rPr lang="en-IN" dirty="0" smtClean="0"/>
              <a:t>, </a:t>
            </a:r>
            <a:r>
              <a:rPr lang="en-IN" dirty="0" err="1" smtClean="0"/>
              <a:t>Chandrautama</a:t>
            </a:r>
            <a:r>
              <a:rPr lang="en-IN" dirty="0" smtClean="0"/>
              <a:t> Lucky| </a:t>
            </a:r>
            <a:r>
              <a:rPr lang="en-IN" dirty="0" err="1" smtClean="0">
                <a:solidFill>
                  <a:schemeClr val="tx1">
                    <a:lumMod val="50000"/>
                    <a:lumOff val="50000"/>
                  </a:schemeClr>
                </a:solidFill>
              </a:rPr>
              <a:t>Sose</a:t>
            </a:r>
            <a:r>
              <a:rPr lang="en-IN" dirty="0" smtClean="0">
                <a:solidFill>
                  <a:schemeClr val="tx1">
                    <a:lumMod val="50000"/>
                    <a:lumOff val="50000"/>
                  </a:schemeClr>
                </a:solidFill>
              </a:rPr>
              <a:t> 2018</a:t>
            </a:r>
            <a:endParaRPr lang="en-IN" dirty="0">
              <a:solidFill>
                <a:schemeClr val="tx1">
                  <a:lumMod val="50000"/>
                  <a:lumOff val="50000"/>
                </a:schemeClr>
              </a:solidFill>
            </a:endParaRPr>
          </a:p>
        </p:txBody>
      </p:sp>
      <p:sp>
        <p:nvSpPr>
          <p:cNvPr id="3" name="Footer Placeholder 3">
            <a:extLst>
              <a:ext uri="{FF2B5EF4-FFF2-40B4-BE49-F238E27FC236}">
                <a16:creationId xmlns:a16="http://schemas.microsoft.com/office/drawing/2014/main" xmlns=""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xmlns=""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xmlns=""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smtClean="0"/>
              <a:t>Die theoretische Grundlagen </a:t>
            </a:r>
          </a:p>
          <a:p>
            <a:endParaRPr lang="de-DE" sz="36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9710" y="1250578"/>
            <a:ext cx="2747829" cy="225932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9710" y="3610222"/>
            <a:ext cx="2747829" cy="2334966"/>
          </a:xfrm>
          <a:prstGeom prst="rect">
            <a:avLst/>
          </a:prstGeom>
        </p:spPr>
      </p:pic>
      <p:sp>
        <p:nvSpPr>
          <p:cNvPr id="13" name="TextBox 12"/>
          <p:cNvSpPr txBox="1"/>
          <p:nvPr/>
        </p:nvSpPr>
        <p:spPr>
          <a:xfrm>
            <a:off x="944045" y="1250578"/>
            <a:ext cx="7490031" cy="2308324"/>
          </a:xfrm>
          <a:prstGeom prst="rect">
            <a:avLst/>
          </a:prstGeom>
          <a:noFill/>
        </p:spPr>
        <p:txBody>
          <a:bodyPr wrap="square" rtlCol="0">
            <a:spAutoFit/>
          </a:bodyPr>
          <a:lstStyle/>
          <a:p>
            <a:r>
              <a:rPr lang="de-DE" dirty="0"/>
              <a:t>Für jeden Pixel auf dem Bildebene </a:t>
            </a:r>
            <a:r>
              <a:rPr lang="de-DE" dirty="0" smtClean="0"/>
              <a:t>erzeugt </a:t>
            </a:r>
            <a:r>
              <a:rPr lang="de-DE" dirty="0"/>
              <a:t>die Kamera  einen Strahl. Dieser Strahl wird von Kamera durch Pixel verfolgt und rechnet Raytracing die Schnittpunkt von diesem Strahl und Objekten. Die Schnittpunkt mit kleinster Entfernung wird auf dem Bildebene gezeigt</a:t>
            </a:r>
            <a:r>
              <a:rPr lang="de-DE" dirty="0" smtClean="0"/>
              <a:t>.</a:t>
            </a:r>
          </a:p>
          <a:p>
            <a:endParaRPr lang="de-DE" dirty="0" smtClean="0"/>
          </a:p>
          <a:p>
            <a:r>
              <a:rPr lang="de-DE" dirty="0" smtClean="0"/>
              <a:t>Von diesem Schnittpunkt zur Lichtquelle wird auch einen Strahl erzeugt, schneidet dieser Strahl eine andere Objekt, dann liegt diese Punkt im Schatten.</a:t>
            </a:r>
          </a:p>
        </p:txBody>
      </p:sp>
      <p:sp>
        <p:nvSpPr>
          <p:cNvPr id="14" name="TextBox 13"/>
          <p:cNvSpPr txBox="1"/>
          <p:nvPr/>
        </p:nvSpPr>
        <p:spPr>
          <a:xfrm>
            <a:off x="944045" y="3784698"/>
            <a:ext cx="7605665" cy="646331"/>
          </a:xfrm>
          <a:prstGeom prst="rect">
            <a:avLst/>
          </a:prstGeom>
          <a:noFill/>
        </p:spPr>
        <p:txBody>
          <a:bodyPr wrap="square" rtlCol="0">
            <a:spAutoFit/>
          </a:bodyPr>
          <a:lstStyle/>
          <a:p>
            <a:r>
              <a:rPr lang="de-DE" dirty="0" smtClean="0"/>
              <a:t>Spiegelung heißt: Es wird der ankommende Strahl gespiegelt und ein neuer Strahl in Spiegelungsrichtung losgeschickt.</a:t>
            </a:r>
            <a:endParaRPr lang="de-DE" dirty="0"/>
          </a:p>
        </p:txBody>
      </p:sp>
    </p:spTree>
    <p:extLst>
      <p:ext uri="{BB962C8B-B14F-4D97-AF65-F5344CB8AC3E}">
        <p14:creationId xmlns:p14="http://schemas.microsoft.com/office/powerpoint/2010/main" val="318692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xmlns=""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smtClean="0"/>
              <a:t>Nhu</a:t>
            </a:r>
            <a:r>
              <a:rPr lang="en-IN" dirty="0" smtClean="0"/>
              <a:t> </a:t>
            </a:r>
            <a:r>
              <a:rPr lang="en-IN" dirty="0" err="1" smtClean="0"/>
              <a:t>Quang</a:t>
            </a:r>
            <a:r>
              <a:rPr lang="en-IN" dirty="0" smtClean="0"/>
              <a:t> Dang</a:t>
            </a:r>
            <a:r>
              <a:rPr lang="en-IN" dirty="0" smtClean="0"/>
              <a:t>, </a:t>
            </a:r>
            <a:r>
              <a:rPr lang="en-IN" dirty="0" err="1" smtClean="0"/>
              <a:t>Chandrautama</a:t>
            </a:r>
            <a:r>
              <a:rPr lang="en-IN" dirty="0" smtClean="0"/>
              <a:t> Lucky| </a:t>
            </a:r>
            <a:r>
              <a:rPr lang="en-IN" dirty="0" err="1" smtClean="0">
                <a:solidFill>
                  <a:schemeClr val="tx1">
                    <a:lumMod val="50000"/>
                    <a:lumOff val="50000"/>
                  </a:schemeClr>
                </a:solidFill>
              </a:rPr>
              <a:t>Sose</a:t>
            </a:r>
            <a:r>
              <a:rPr lang="en-IN" dirty="0" smtClean="0">
                <a:solidFill>
                  <a:schemeClr val="tx1">
                    <a:lumMod val="50000"/>
                    <a:lumOff val="50000"/>
                  </a:schemeClr>
                </a:solidFill>
              </a:rPr>
              <a:t> 2018</a:t>
            </a:r>
            <a:endParaRPr lang="en-IN" dirty="0">
              <a:solidFill>
                <a:schemeClr val="tx1">
                  <a:lumMod val="50000"/>
                  <a:lumOff val="50000"/>
                </a:schemeClr>
              </a:solidFill>
            </a:endParaRPr>
          </a:p>
        </p:txBody>
      </p:sp>
      <p:sp>
        <p:nvSpPr>
          <p:cNvPr id="3" name="Footer Placeholder 3">
            <a:extLst>
              <a:ext uri="{FF2B5EF4-FFF2-40B4-BE49-F238E27FC236}">
                <a16:creationId xmlns:a16="http://schemas.microsoft.com/office/drawing/2014/main" xmlns=""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xmlns=""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xmlns=""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smtClean="0"/>
              <a:t>UML - Klassendiagramm</a:t>
            </a:r>
            <a:endParaRPr lang="de-DE" sz="3600" dirty="0"/>
          </a:p>
        </p:txBody>
      </p:sp>
    </p:spTree>
    <p:extLst>
      <p:ext uri="{BB962C8B-B14F-4D97-AF65-F5344CB8AC3E}">
        <p14:creationId xmlns:p14="http://schemas.microsoft.com/office/powerpoint/2010/main" val="3222494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xmlns=""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smtClean="0"/>
              <a:t>Nhu</a:t>
            </a:r>
            <a:r>
              <a:rPr lang="en-IN" dirty="0" smtClean="0"/>
              <a:t> </a:t>
            </a:r>
            <a:r>
              <a:rPr lang="en-IN" dirty="0" err="1" smtClean="0"/>
              <a:t>Quang</a:t>
            </a:r>
            <a:r>
              <a:rPr lang="en-IN" dirty="0" smtClean="0"/>
              <a:t> Dang</a:t>
            </a:r>
            <a:r>
              <a:rPr lang="en-IN" dirty="0" smtClean="0"/>
              <a:t>, </a:t>
            </a:r>
            <a:r>
              <a:rPr lang="en-IN" dirty="0" err="1" smtClean="0"/>
              <a:t>Chandrautama</a:t>
            </a:r>
            <a:r>
              <a:rPr lang="en-IN" dirty="0" smtClean="0"/>
              <a:t> Lucky| </a:t>
            </a:r>
            <a:r>
              <a:rPr lang="en-IN" dirty="0" err="1" smtClean="0">
                <a:solidFill>
                  <a:schemeClr val="tx1">
                    <a:lumMod val="50000"/>
                    <a:lumOff val="50000"/>
                  </a:schemeClr>
                </a:solidFill>
              </a:rPr>
              <a:t>Sose</a:t>
            </a:r>
            <a:r>
              <a:rPr lang="en-IN" dirty="0" smtClean="0">
                <a:solidFill>
                  <a:schemeClr val="tx1">
                    <a:lumMod val="50000"/>
                    <a:lumOff val="50000"/>
                  </a:schemeClr>
                </a:solidFill>
              </a:rPr>
              <a:t> 2018</a:t>
            </a:r>
            <a:endParaRPr lang="en-IN" dirty="0">
              <a:solidFill>
                <a:schemeClr val="tx1">
                  <a:lumMod val="50000"/>
                  <a:lumOff val="50000"/>
                </a:schemeClr>
              </a:solidFill>
            </a:endParaRPr>
          </a:p>
        </p:txBody>
      </p:sp>
      <p:sp>
        <p:nvSpPr>
          <p:cNvPr id="3" name="Footer Placeholder 3">
            <a:extLst>
              <a:ext uri="{FF2B5EF4-FFF2-40B4-BE49-F238E27FC236}">
                <a16:creationId xmlns:a16="http://schemas.microsoft.com/office/drawing/2014/main" xmlns=""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xmlns=""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xmlns=""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smtClean="0"/>
              <a:t>Evolution des Systems</a:t>
            </a:r>
            <a:endParaRPr lang="de-DE" sz="36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406" y="1392964"/>
            <a:ext cx="2981123" cy="2196270"/>
          </a:xfrm>
          <a:prstGeom prst="rect">
            <a:avLst/>
          </a:prstGeom>
        </p:spPr>
      </p:pic>
      <p:sp>
        <p:nvSpPr>
          <p:cNvPr id="10" name="TextBox 9"/>
          <p:cNvSpPr txBox="1"/>
          <p:nvPr/>
        </p:nvSpPr>
        <p:spPr>
          <a:xfrm>
            <a:off x="247828" y="1392964"/>
            <a:ext cx="7340837" cy="646331"/>
          </a:xfrm>
          <a:prstGeom prst="rect">
            <a:avLst/>
          </a:prstGeom>
          <a:noFill/>
        </p:spPr>
        <p:txBody>
          <a:bodyPr wrap="square" rtlCol="0">
            <a:spAutoFit/>
          </a:bodyPr>
          <a:lstStyle/>
          <a:p>
            <a:r>
              <a:rPr lang="en-US" dirty="0" err="1" smtClean="0"/>
              <a:t>Mit</a:t>
            </a:r>
            <a:r>
              <a:rPr lang="en-US" dirty="0" smtClean="0"/>
              <a:t> </a:t>
            </a:r>
            <a:r>
              <a:rPr lang="en-US" dirty="0" err="1" smtClean="0"/>
              <a:t>Hilfe</a:t>
            </a:r>
            <a:r>
              <a:rPr lang="en-US" dirty="0" smtClean="0"/>
              <a:t> der </a:t>
            </a:r>
            <a:r>
              <a:rPr lang="en-US" dirty="0" err="1" smtClean="0"/>
              <a:t>Methode</a:t>
            </a:r>
            <a:r>
              <a:rPr lang="en-US" dirty="0" smtClean="0"/>
              <a:t> </a:t>
            </a:r>
            <a:r>
              <a:rPr lang="en-US" dirty="0" err="1" smtClean="0"/>
              <a:t>sdfloader</a:t>
            </a:r>
            <a:r>
              <a:rPr lang="en-US" dirty="0" smtClean="0"/>
              <a:t>, die von Lucky </a:t>
            </a:r>
            <a:r>
              <a:rPr lang="de-DE" dirty="0" smtClean="0"/>
              <a:t>geschrieben wird, können wir erstmal Objekten mit Farbe ohne Beleuchtung auf dem Bildebene zeigen.</a:t>
            </a:r>
            <a:endParaRPr lang="de-DE" dirty="0"/>
          </a:p>
        </p:txBody>
      </p:sp>
      <p:sp>
        <p:nvSpPr>
          <p:cNvPr id="12" name="TextBox 11"/>
          <p:cNvSpPr txBox="1"/>
          <p:nvPr/>
        </p:nvSpPr>
        <p:spPr>
          <a:xfrm>
            <a:off x="247829" y="2066426"/>
            <a:ext cx="7340836" cy="1754326"/>
          </a:xfrm>
          <a:prstGeom prst="rect">
            <a:avLst/>
          </a:prstGeom>
          <a:noFill/>
        </p:spPr>
        <p:txBody>
          <a:bodyPr wrap="square" rtlCol="0">
            <a:spAutoFit/>
          </a:bodyPr>
          <a:lstStyle/>
          <a:p>
            <a:r>
              <a:rPr lang="de-DE" dirty="0" smtClean="0"/>
              <a:t>Weiterhin habe ich die Beleuchtung von nur einer Lichtquelle ohne Schatten gemacht, weil ich finde: Die Rechnung von diffusse, ambiente und spekulare Reflexion ist nicht so schwer. Ich hatte Problem mit der Richtung des Strahls von Lichtquelle oder von Kamera zur Objekt. Der Strahl muss immer von Objekt weg gehen, genau wie die Theorie Skript.</a:t>
            </a:r>
          </a:p>
          <a:p>
            <a:endParaRPr lang="de-DE" dirty="0" smtClean="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9406" y="3824385"/>
            <a:ext cx="2981123" cy="219626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829" y="4760373"/>
            <a:ext cx="5251698" cy="1534020"/>
          </a:xfrm>
          <a:prstGeom prst="rect">
            <a:avLst/>
          </a:prstGeom>
        </p:spPr>
      </p:pic>
      <p:sp>
        <p:nvSpPr>
          <p:cNvPr id="15" name="TextBox 14"/>
          <p:cNvSpPr txBox="1"/>
          <p:nvPr/>
        </p:nvSpPr>
        <p:spPr>
          <a:xfrm>
            <a:off x="241829" y="3928690"/>
            <a:ext cx="7571629" cy="1200329"/>
          </a:xfrm>
          <a:prstGeom prst="rect">
            <a:avLst/>
          </a:prstGeom>
          <a:noFill/>
        </p:spPr>
        <p:txBody>
          <a:bodyPr wrap="square" rtlCol="0">
            <a:spAutoFit/>
          </a:bodyPr>
          <a:lstStyle/>
          <a:p>
            <a:r>
              <a:rPr lang="de-DE" dirty="0"/>
              <a:t>Noch eine Problem: wir müssen die normale Vektor und Schnittpunkt von der Objekt immer wieder rechnen und nutzen, so habe ich eine Hit Klasse definiert, die alle Information von Schnittpunkt – Hit speichern.</a:t>
            </a:r>
          </a:p>
          <a:p>
            <a:endParaRPr lang="de-DE" dirty="0"/>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470" y="3614965"/>
            <a:ext cx="6416040" cy="251460"/>
          </a:xfrm>
          <a:prstGeom prst="rect">
            <a:avLst/>
          </a:prstGeom>
        </p:spPr>
      </p:pic>
    </p:spTree>
    <p:extLst>
      <p:ext uri="{BB962C8B-B14F-4D97-AF65-F5344CB8AC3E}">
        <p14:creationId xmlns:p14="http://schemas.microsoft.com/office/powerpoint/2010/main" val="1048546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xmlns=""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smtClean="0"/>
              <a:t>Nhu</a:t>
            </a:r>
            <a:r>
              <a:rPr lang="en-IN" dirty="0" smtClean="0"/>
              <a:t> </a:t>
            </a:r>
            <a:r>
              <a:rPr lang="en-IN" dirty="0" err="1" smtClean="0"/>
              <a:t>Quang</a:t>
            </a:r>
            <a:r>
              <a:rPr lang="en-IN" dirty="0" smtClean="0"/>
              <a:t> Dang</a:t>
            </a:r>
            <a:r>
              <a:rPr lang="en-IN" dirty="0" smtClean="0"/>
              <a:t>, </a:t>
            </a:r>
            <a:r>
              <a:rPr lang="en-IN" dirty="0" err="1" smtClean="0"/>
              <a:t>Chandrautama</a:t>
            </a:r>
            <a:r>
              <a:rPr lang="en-IN" dirty="0" smtClean="0"/>
              <a:t> Lucky| </a:t>
            </a:r>
            <a:r>
              <a:rPr lang="en-IN" dirty="0" err="1" smtClean="0">
                <a:solidFill>
                  <a:schemeClr val="tx1">
                    <a:lumMod val="50000"/>
                    <a:lumOff val="50000"/>
                  </a:schemeClr>
                </a:solidFill>
              </a:rPr>
              <a:t>Sose</a:t>
            </a:r>
            <a:r>
              <a:rPr lang="en-IN" dirty="0" smtClean="0">
                <a:solidFill>
                  <a:schemeClr val="tx1">
                    <a:lumMod val="50000"/>
                    <a:lumOff val="50000"/>
                  </a:schemeClr>
                </a:solidFill>
              </a:rPr>
              <a:t> 2018</a:t>
            </a:r>
            <a:endParaRPr lang="en-IN" dirty="0">
              <a:solidFill>
                <a:schemeClr val="tx1">
                  <a:lumMod val="50000"/>
                  <a:lumOff val="50000"/>
                </a:schemeClr>
              </a:solidFill>
            </a:endParaRPr>
          </a:p>
        </p:txBody>
      </p:sp>
      <p:sp>
        <p:nvSpPr>
          <p:cNvPr id="3" name="Footer Placeholder 3">
            <a:extLst>
              <a:ext uri="{FF2B5EF4-FFF2-40B4-BE49-F238E27FC236}">
                <a16:creationId xmlns:a16="http://schemas.microsoft.com/office/drawing/2014/main" xmlns=""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xmlns=""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xmlns=""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endParaRPr lang="de-DE" sz="3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6680" y="1296290"/>
            <a:ext cx="2962685" cy="2182686"/>
          </a:xfrm>
          <a:prstGeom prst="rect">
            <a:avLst/>
          </a:prstGeom>
        </p:spPr>
      </p:pic>
      <p:sp>
        <p:nvSpPr>
          <p:cNvPr id="8" name="TextBox 7"/>
          <p:cNvSpPr txBox="1"/>
          <p:nvPr/>
        </p:nvSpPr>
        <p:spPr>
          <a:xfrm>
            <a:off x="502634" y="1296290"/>
            <a:ext cx="7751035" cy="1754326"/>
          </a:xfrm>
          <a:prstGeom prst="rect">
            <a:avLst/>
          </a:prstGeom>
          <a:noFill/>
        </p:spPr>
        <p:txBody>
          <a:bodyPr wrap="square" rtlCol="0">
            <a:spAutoFit/>
          </a:bodyPr>
          <a:lstStyle/>
          <a:p>
            <a:r>
              <a:rPr lang="de-DE" dirty="0" smtClean="0"/>
              <a:t>Beim Schatten habe ich Problem: Die Schatten und alle Lichten zeigen in falscher Richtung und haben die Boxen überhaupt kein Schatten.</a:t>
            </a:r>
          </a:p>
          <a:p>
            <a:r>
              <a:rPr lang="de-DE" dirty="0" smtClean="0"/>
              <a:t>Am Anfang dachte ich: Das Problem ist unsere Richtung des normalen Vektors oder des Strahls von Lichtquelle zum Objekten.</a:t>
            </a:r>
          </a:p>
          <a:p>
            <a:r>
              <a:rPr lang="de-DE" dirty="0" smtClean="0"/>
              <a:t>Aber nach einer Konsultation mit Adrian haben wir gefunden: Wenn die Entfernung von Objekten zu Kamera kleiner als 0 ist, gibt es kein Schatten.</a:t>
            </a:r>
            <a:endParaRPr lang="de-DE"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074" y="3783789"/>
            <a:ext cx="3063850" cy="2257217"/>
          </a:xfrm>
          <a:prstGeom prst="rect">
            <a:avLst/>
          </a:prstGeom>
        </p:spPr>
      </p:pic>
      <p:sp>
        <p:nvSpPr>
          <p:cNvPr id="10" name="TextBox 9"/>
          <p:cNvSpPr txBox="1"/>
          <p:nvPr/>
        </p:nvSpPr>
        <p:spPr>
          <a:xfrm>
            <a:off x="502634" y="3728483"/>
            <a:ext cx="3462615" cy="584775"/>
          </a:xfrm>
          <a:prstGeom prst="rect">
            <a:avLst/>
          </a:prstGeom>
          <a:noFill/>
        </p:spPr>
        <p:txBody>
          <a:bodyPr wrap="square" rtlCol="0">
            <a:spAutoFit/>
          </a:bodyPr>
          <a:lstStyle/>
          <a:p>
            <a:r>
              <a:rPr lang="de-DE" dirty="0" smtClean="0"/>
              <a:t>Hier zeigt Ergebniss von 2 Lichten:</a:t>
            </a:r>
          </a:p>
          <a:p>
            <a:r>
              <a:rPr lang="de-DE" sz="1400" dirty="0" smtClean="0"/>
              <a:t>(Jede Objekte hat 2 Schatten)</a:t>
            </a:r>
            <a:endParaRPr lang="de-DE" sz="1400" dirty="0"/>
          </a:p>
        </p:txBody>
      </p:sp>
    </p:spTree>
    <p:extLst>
      <p:ext uri="{BB962C8B-B14F-4D97-AF65-F5344CB8AC3E}">
        <p14:creationId xmlns:p14="http://schemas.microsoft.com/office/powerpoint/2010/main" val="2720940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xmlns=""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smtClean="0"/>
              <a:t>Nhu</a:t>
            </a:r>
            <a:r>
              <a:rPr lang="en-IN" dirty="0" smtClean="0"/>
              <a:t> </a:t>
            </a:r>
            <a:r>
              <a:rPr lang="en-IN" dirty="0" err="1" smtClean="0"/>
              <a:t>Quang</a:t>
            </a:r>
            <a:r>
              <a:rPr lang="en-IN" dirty="0" smtClean="0"/>
              <a:t> Dang</a:t>
            </a:r>
            <a:r>
              <a:rPr lang="en-IN" dirty="0" smtClean="0"/>
              <a:t>, </a:t>
            </a:r>
            <a:r>
              <a:rPr lang="en-IN" dirty="0" err="1" smtClean="0"/>
              <a:t>Chandrautama</a:t>
            </a:r>
            <a:r>
              <a:rPr lang="en-IN" dirty="0" smtClean="0"/>
              <a:t> Lucky| </a:t>
            </a:r>
            <a:r>
              <a:rPr lang="en-IN" dirty="0" err="1" smtClean="0">
                <a:solidFill>
                  <a:schemeClr val="tx1">
                    <a:lumMod val="50000"/>
                    <a:lumOff val="50000"/>
                  </a:schemeClr>
                </a:solidFill>
              </a:rPr>
              <a:t>Sose</a:t>
            </a:r>
            <a:r>
              <a:rPr lang="en-IN" dirty="0" smtClean="0">
                <a:solidFill>
                  <a:schemeClr val="tx1">
                    <a:lumMod val="50000"/>
                    <a:lumOff val="50000"/>
                  </a:schemeClr>
                </a:solidFill>
              </a:rPr>
              <a:t> 2018</a:t>
            </a:r>
            <a:endParaRPr lang="en-IN" dirty="0">
              <a:solidFill>
                <a:schemeClr val="tx1">
                  <a:lumMod val="50000"/>
                  <a:lumOff val="50000"/>
                </a:schemeClr>
              </a:solidFill>
            </a:endParaRPr>
          </a:p>
        </p:txBody>
      </p:sp>
      <p:sp>
        <p:nvSpPr>
          <p:cNvPr id="3" name="Footer Placeholder 3">
            <a:extLst>
              <a:ext uri="{FF2B5EF4-FFF2-40B4-BE49-F238E27FC236}">
                <a16:creationId xmlns:a16="http://schemas.microsoft.com/office/drawing/2014/main" xmlns=""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xmlns=""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xmlns=""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endParaRPr lang="de-DE" sz="3600" dirty="0"/>
          </a:p>
        </p:txBody>
      </p:sp>
      <p:sp>
        <p:nvSpPr>
          <p:cNvPr id="7" name="TextBox 6"/>
          <p:cNvSpPr txBox="1"/>
          <p:nvPr/>
        </p:nvSpPr>
        <p:spPr>
          <a:xfrm>
            <a:off x="401471" y="1175329"/>
            <a:ext cx="2256272" cy="523220"/>
          </a:xfrm>
          <a:prstGeom prst="rect">
            <a:avLst/>
          </a:prstGeom>
          <a:noFill/>
        </p:spPr>
        <p:txBody>
          <a:bodyPr wrap="square" rtlCol="0">
            <a:spAutoFit/>
          </a:bodyPr>
          <a:lstStyle/>
          <a:p>
            <a:r>
              <a:rPr lang="de-DE" sz="2800" dirty="0" smtClean="0"/>
              <a:t>Spiegelung:</a:t>
            </a:r>
            <a:endParaRPr lang="de-DE" sz="2800" dirty="0"/>
          </a:p>
        </p:txBody>
      </p:sp>
      <p:sp>
        <p:nvSpPr>
          <p:cNvPr id="8" name="TextBox 7"/>
          <p:cNvSpPr txBox="1"/>
          <p:nvPr/>
        </p:nvSpPr>
        <p:spPr>
          <a:xfrm>
            <a:off x="401470" y="1708689"/>
            <a:ext cx="8391970" cy="646331"/>
          </a:xfrm>
          <a:prstGeom prst="rect">
            <a:avLst/>
          </a:prstGeom>
          <a:noFill/>
        </p:spPr>
        <p:txBody>
          <a:bodyPr wrap="square" rtlCol="0">
            <a:spAutoFit/>
          </a:bodyPr>
          <a:lstStyle/>
          <a:p>
            <a:r>
              <a:rPr lang="de-DE" dirty="0" smtClean="0"/>
              <a:t>Erstmal rechne ich reflektVector des ankommenden Strahl von Objekt, und dann werden alle Lichten und Schatten mit raytrace rekursiv nochmal rechnen:</a:t>
            </a:r>
            <a:endParaRPr lang="de-DE"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70" y="2355020"/>
            <a:ext cx="8325210" cy="1775327"/>
          </a:xfrm>
          <a:prstGeom prst="rect">
            <a:avLst/>
          </a:prstGeom>
        </p:spPr>
      </p:pic>
      <p:sp>
        <p:nvSpPr>
          <p:cNvPr id="10" name="TextBox 9"/>
          <p:cNvSpPr txBox="1"/>
          <p:nvPr/>
        </p:nvSpPr>
        <p:spPr>
          <a:xfrm>
            <a:off x="8878898" y="2697804"/>
            <a:ext cx="2911632" cy="369332"/>
          </a:xfrm>
          <a:prstGeom prst="rect">
            <a:avLst/>
          </a:prstGeom>
          <a:noFill/>
        </p:spPr>
        <p:txBody>
          <a:bodyPr wrap="square" rtlCol="0">
            <a:spAutoFit/>
          </a:bodyPr>
          <a:lstStyle/>
          <a:p>
            <a:r>
              <a:rPr lang="de-DE" dirty="0" smtClean="0"/>
              <a:t>Wenn depth &lt; 0, aufhören!</a:t>
            </a:r>
            <a:endParaRPr lang="de-DE"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4179" y="4130348"/>
            <a:ext cx="2854034" cy="2102640"/>
          </a:xfrm>
          <a:prstGeom prst="rect">
            <a:avLst/>
          </a:prstGeom>
        </p:spPr>
      </p:pic>
      <p:sp>
        <p:nvSpPr>
          <p:cNvPr id="12" name="TextBox 11"/>
          <p:cNvSpPr txBox="1"/>
          <p:nvPr/>
        </p:nvSpPr>
        <p:spPr>
          <a:xfrm>
            <a:off x="3657601" y="5051052"/>
            <a:ext cx="5069080" cy="338554"/>
          </a:xfrm>
          <a:prstGeom prst="rect">
            <a:avLst/>
          </a:prstGeom>
          <a:noFill/>
        </p:spPr>
        <p:txBody>
          <a:bodyPr wrap="square" rtlCol="0">
            <a:spAutoFit/>
          </a:bodyPr>
          <a:lstStyle/>
          <a:p>
            <a:r>
              <a:rPr lang="de-DE" sz="1600" dirty="0"/>
              <a:t>Ergebnis, wenn nur einmal die Spiegelung berechnet wird:</a:t>
            </a:r>
          </a:p>
        </p:txBody>
      </p:sp>
    </p:spTree>
    <p:extLst>
      <p:ext uri="{BB962C8B-B14F-4D97-AF65-F5344CB8AC3E}">
        <p14:creationId xmlns:p14="http://schemas.microsoft.com/office/powerpoint/2010/main" val="1397251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xmlns=""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smtClean="0"/>
              <a:t>Nhu</a:t>
            </a:r>
            <a:r>
              <a:rPr lang="en-IN" dirty="0" smtClean="0"/>
              <a:t> </a:t>
            </a:r>
            <a:r>
              <a:rPr lang="en-IN" dirty="0" err="1" smtClean="0"/>
              <a:t>Quang</a:t>
            </a:r>
            <a:r>
              <a:rPr lang="en-IN" dirty="0" smtClean="0"/>
              <a:t> Dang</a:t>
            </a:r>
            <a:r>
              <a:rPr lang="en-IN" dirty="0" smtClean="0"/>
              <a:t>, </a:t>
            </a:r>
            <a:r>
              <a:rPr lang="en-IN" dirty="0" err="1" smtClean="0"/>
              <a:t>Chandrautama</a:t>
            </a:r>
            <a:r>
              <a:rPr lang="en-IN" dirty="0" smtClean="0"/>
              <a:t> Lucky| </a:t>
            </a:r>
            <a:r>
              <a:rPr lang="en-IN" dirty="0" err="1" smtClean="0">
                <a:solidFill>
                  <a:schemeClr val="tx1">
                    <a:lumMod val="50000"/>
                    <a:lumOff val="50000"/>
                  </a:schemeClr>
                </a:solidFill>
              </a:rPr>
              <a:t>Sose</a:t>
            </a:r>
            <a:r>
              <a:rPr lang="en-IN" dirty="0" smtClean="0">
                <a:solidFill>
                  <a:schemeClr val="tx1">
                    <a:lumMod val="50000"/>
                    <a:lumOff val="50000"/>
                  </a:schemeClr>
                </a:solidFill>
              </a:rPr>
              <a:t> 2018</a:t>
            </a:r>
            <a:endParaRPr lang="en-IN" dirty="0">
              <a:solidFill>
                <a:schemeClr val="tx1">
                  <a:lumMod val="50000"/>
                  <a:lumOff val="50000"/>
                </a:schemeClr>
              </a:solidFill>
            </a:endParaRPr>
          </a:p>
        </p:txBody>
      </p:sp>
      <p:sp>
        <p:nvSpPr>
          <p:cNvPr id="3" name="Footer Placeholder 3">
            <a:extLst>
              <a:ext uri="{FF2B5EF4-FFF2-40B4-BE49-F238E27FC236}">
                <a16:creationId xmlns:a16="http://schemas.microsoft.com/office/drawing/2014/main" xmlns=""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xmlns=""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xmlns=""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endParaRPr lang="de-DE" sz="3600" dirty="0"/>
          </a:p>
        </p:txBody>
      </p:sp>
      <p:sp>
        <p:nvSpPr>
          <p:cNvPr id="7" name="TextBox 6"/>
          <p:cNvSpPr txBox="1"/>
          <p:nvPr/>
        </p:nvSpPr>
        <p:spPr>
          <a:xfrm>
            <a:off x="401471" y="1175329"/>
            <a:ext cx="2529736" cy="523220"/>
          </a:xfrm>
          <a:prstGeom prst="rect">
            <a:avLst/>
          </a:prstGeom>
          <a:noFill/>
        </p:spPr>
        <p:txBody>
          <a:bodyPr wrap="square" rtlCol="0">
            <a:spAutoFit/>
          </a:bodyPr>
          <a:lstStyle/>
          <a:p>
            <a:r>
              <a:rPr lang="de-DE" sz="2800" dirty="0" smtClean="0"/>
              <a:t>Tone Mapping:</a:t>
            </a:r>
            <a:endParaRPr lang="de-DE" sz="2800" dirty="0"/>
          </a:p>
        </p:txBody>
      </p:sp>
      <p:sp>
        <p:nvSpPr>
          <p:cNvPr id="8" name="TextBox 7"/>
          <p:cNvSpPr txBox="1"/>
          <p:nvPr/>
        </p:nvSpPr>
        <p:spPr>
          <a:xfrm>
            <a:off x="401470" y="1799970"/>
            <a:ext cx="8391970" cy="1200329"/>
          </a:xfrm>
          <a:prstGeom prst="rect">
            <a:avLst/>
          </a:prstGeom>
          <a:noFill/>
        </p:spPr>
        <p:txBody>
          <a:bodyPr wrap="square" rtlCol="0">
            <a:spAutoFit/>
          </a:bodyPr>
          <a:lstStyle/>
          <a:p>
            <a:r>
              <a:rPr lang="de-DE" dirty="0" smtClean="0"/>
              <a:t>Ist die </a:t>
            </a:r>
            <a:r>
              <a:rPr lang="de-DE" dirty="0"/>
              <a:t>Kompression des </a:t>
            </a:r>
            <a:r>
              <a:rPr lang="de-DE" dirty="0" smtClean="0"/>
              <a:t>Dynamikumfangs</a:t>
            </a:r>
            <a:r>
              <a:rPr lang="de-DE" dirty="0"/>
              <a:t> von </a:t>
            </a:r>
            <a:r>
              <a:rPr lang="de-DE" dirty="0" smtClean="0"/>
              <a:t>Hockontrasbildern, </a:t>
            </a:r>
            <a:r>
              <a:rPr lang="de-DE" dirty="0"/>
              <a:t>also von digitalen Bildern mit hohem Helligkeitsumfang. Beim Tone Mapping wird der Kontrastumfang eines Hochkontrastbildes verringert, um es auf herkömmlichen Ausgabegeräten darstellen zu können.</a:t>
            </a:r>
            <a:endParaRPr lang="de-DE" dirty="0"/>
          </a:p>
        </p:txBody>
      </p:sp>
      <p:sp>
        <p:nvSpPr>
          <p:cNvPr id="13" name="TextBox 12"/>
          <p:cNvSpPr txBox="1"/>
          <p:nvPr/>
        </p:nvSpPr>
        <p:spPr>
          <a:xfrm>
            <a:off x="401470" y="3101720"/>
            <a:ext cx="3973794" cy="369332"/>
          </a:xfrm>
          <a:prstGeom prst="rect">
            <a:avLst/>
          </a:prstGeom>
          <a:noFill/>
        </p:spPr>
        <p:txBody>
          <a:bodyPr wrap="square" rtlCol="0">
            <a:spAutoFit/>
          </a:bodyPr>
          <a:lstStyle/>
          <a:p>
            <a:r>
              <a:rPr lang="de-DE" dirty="0" smtClean="0"/>
              <a:t>Die Rechnung erfolgt mit dieser Formel: </a:t>
            </a:r>
            <a:endParaRPr lang="de-DE"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264" y="3071089"/>
            <a:ext cx="1808290" cy="426386"/>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70" y="3557270"/>
            <a:ext cx="3444240" cy="2537460"/>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6488" y="3284282"/>
            <a:ext cx="3822962" cy="2816474"/>
          </a:xfrm>
          <a:prstGeom prst="rect">
            <a:avLst/>
          </a:prstGeom>
        </p:spPr>
      </p:pic>
      <p:cxnSp>
        <p:nvCxnSpPr>
          <p:cNvPr id="18" name="Straight Arrow Connector 17"/>
          <p:cNvCxnSpPr/>
          <p:nvPr/>
        </p:nvCxnSpPr>
        <p:spPr>
          <a:xfrm>
            <a:off x="4076344" y="4824330"/>
            <a:ext cx="28286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77830" y="4486280"/>
            <a:ext cx="3036337" cy="369332"/>
          </a:xfrm>
          <a:prstGeom prst="rect">
            <a:avLst/>
          </a:prstGeom>
          <a:noFill/>
        </p:spPr>
        <p:txBody>
          <a:bodyPr wrap="square" rtlCol="0">
            <a:spAutoFit/>
          </a:bodyPr>
          <a:lstStyle/>
          <a:p>
            <a:r>
              <a:rPr lang="de-DE" dirty="0" smtClean="0"/>
              <a:t>toneMapping();</a:t>
            </a:r>
            <a:endParaRPr lang="de-DE" dirty="0"/>
          </a:p>
        </p:txBody>
      </p:sp>
    </p:spTree>
    <p:extLst>
      <p:ext uri="{BB962C8B-B14F-4D97-AF65-F5344CB8AC3E}">
        <p14:creationId xmlns:p14="http://schemas.microsoft.com/office/powerpoint/2010/main" val="1645730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510</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harneet.kaur.harneet.kaur</dc:creator>
  <cp:lastModifiedBy>Windows-Benutzer</cp:lastModifiedBy>
  <cp:revision>175</cp:revision>
  <dcterms:created xsi:type="dcterms:W3CDTF">2017-12-12T13:50:10Z</dcterms:created>
  <dcterms:modified xsi:type="dcterms:W3CDTF">2018-09-11T15:22:28Z</dcterms:modified>
</cp:coreProperties>
</file>