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91" r:id="rId1"/>
    <p:sldMasterId id="2147484005" r:id="rId2"/>
  </p:sldMasterIdLst>
  <p:notesMasterIdLst>
    <p:notesMasterId r:id="rId77"/>
  </p:notesMasterIdLst>
  <p:handoutMasterIdLst>
    <p:handoutMasterId r:id="rId78"/>
  </p:handoutMasterIdLst>
  <p:sldIdLst>
    <p:sldId id="835" r:id="rId3"/>
    <p:sldId id="836" r:id="rId4"/>
    <p:sldId id="837" r:id="rId5"/>
    <p:sldId id="838" r:id="rId6"/>
    <p:sldId id="839" r:id="rId7"/>
    <p:sldId id="840" r:id="rId8"/>
    <p:sldId id="841" r:id="rId9"/>
    <p:sldId id="842" r:id="rId10"/>
    <p:sldId id="843" r:id="rId11"/>
    <p:sldId id="844" r:id="rId12"/>
    <p:sldId id="845" r:id="rId13"/>
    <p:sldId id="846" r:id="rId14"/>
    <p:sldId id="847" r:id="rId15"/>
    <p:sldId id="848" r:id="rId16"/>
    <p:sldId id="849" r:id="rId17"/>
    <p:sldId id="850" r:id="rId18"/>
    <p:sldId id="851" r:id="rId19"/>
    <p:sldId id="852" r:id="rId20"/>
    <p:sldId id="853" r:id="rId21"/>
    <p:sldId id="854" r:id="rId22"/>
    <p:sldId id="855" r:id="rId23"/>
    <p:sldId id="856" r:id="rId24"/>
    <p:sldId id="857" r:id="rId25"/>
    <p:sldId id="858" r:id="rId26"/>
    <p:sldId id="859" r:id="rId27"/>
    <p:sldId id="860" r:id="rId28"/>
    <p:sldId id="909" r:id="rId29"/>
    <p:sldId id="861" r:id="rId30"/>
    <p:sldId id="862" r:id="rId31"/>
    <p:sldId id="863" r:id="rId32"/>
    <p:sldId id="864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76" r:id="rId45"/>
    <p:sldId id="877" r:id="rId46"/>
    <p:sldId id="878" r:id="rId47"/>
    <p:sldId id="907" r:id="rId48"/>
    <p:sldId id="908" r:id="rId49"/>
    <p:sldId id="880" r:id="rId50"/>
    <p:sldId id="881" r:id="rId51"/>
    <p:sldId id="882" r:id="rId52"/>
    <p:sldId id="883" r:id="rId53"/>
    <p:sldId id="884" r:id="rId54"/>
    <p:sldId id="885" r:id="rId55"/>
    <p:sldId id="886" r:id="rId56"/>
    <p:sldId id="887" r:id="rId57"/>
    <p:sldId id="888" r:id="rId58"/>
    <p:sldId id="889" r:id="rId59"/>
    <p:sldId id="890" r:id="rId60"/>
    <p:sldId id="891" r:id="rId61"/>
    <p:sldId id="892" r:id="rId62"/>
    <p:sldId id="893" r:id="rId63"/>
    <p:sldId id="894" r:id="rId64"/>
    <p:sldId id="895" r:id="rId65"/>
    <p:sldId id="896" r:id="rId66"/>
    <p:sldId id="897" r:id="rId67"/>
    <p:sldId id="898" r:id="rId68"/>
    <p:sldId id="899" r:id="rId69"/>
    <p:sldId id="900" r:id="rId70"/>
    <p:sldId id="901" r:id="rId71"/>
    <p:sldId id="902" r:id="rId72"/>
    <p:sldId id="903" r:id="rId73"/>
    <p:sldId id="904" r:id="rId74"/>
    <p:sldId id="905" r:id="rId75"/>
    <p:sldId id="906" r:id="rId76"/>
  </p:sldIdLst>
  <p:sldSz cx="9144000" cy="6858000" type="screen4x3"/>
  <p:notesSz cx="6797675" cy="9926638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>
        <p:scale>
          <a:sx n="100" d="100"/>
          <a:sy n="100" d="100"/>
        </p:scale>
        <p:origin x="-122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142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72F8BB-E6F8-4E58-8F0E-A890198A597C}" type="datetimeFigureOut">
              <a:rPr lang="he-IL"/>
              <a:pPr>
                <a:defRPr/>
              </a:pPr>
              <a:t>י"א/חשון/תשפ"ב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1275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49A17B1-B452-44D2-BDBC-17A7F23494E0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89461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4677AE-3F9B-4D27-913B-94C0FBCA0DFA}" type="datetimeFigureOut">
              <a:rPr lang="he-IL"/>
              <a:pPr>
                <a:defRPr/>
              </a:pPr>
              <a:t>י"א/חשון/תשפ"ב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1275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F42A8E4-5E7B-48B6-B7B3-9A38136E39E3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3858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D275D-1733-4018-88A4-BE9DA392ACD0}" type="slidenum">
              <a:rPr lang="he-IL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45,63,71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8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23382-6896-484F-BC88-EC72D63FDA25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68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 userDrawn="1"/>
        </p:nvSpPr>
        <p:spPr>
          <a:xfrm>
            <a:off x="8460432" y="404664"/>
            <a:ext cx="683568" cy="4968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53374" y="3915224"/>
            <a:ext cx="2634353" cy="365760"/>
          </a:xfrm>
        </p:spPr>
        <p:txBody>
          <a:bodyPr/>
          <a:lstStyle>
            <a:lvl1pPr>
              <a:defRPr sz="16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76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345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04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511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70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386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8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altLang="he-IL" dirty="0"/>
          </a:p>
        </p:txBody>
      </p:sp>
      <p:sp>
        <p:nvSpPr>
          <p:cNvPr id="8" name="מלבן 7"/>
          <p:cNvSpPr/>
          <p:nvPr userDrawn="1"/>
        </p:nvSpPr>
        <p:spPr>
          <a:xfrm>
            <a:off x="8460432" y="404664"/>
            <a:ext cx="683568" cy="4968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 rot="16200000">
            <a:off x="7453374" y="3915224"/>
            <a:ext cx="263435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he-IL" smtClean="0"/>
              <a:t>ניתוח אלגוריתמים תשפ"ב</a:t>
            </a:r>
            <a:endParaRPr lang="he-IL" dirty="0"/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408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8925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05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8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7" name="מלבן 6"/>
          <p:cNvSpPr/>
          <p:nvPr userDrawn="1"/>
        </p:nvSpPr>
        <p:spPr>
          <a:xfrm>
            <a:off x="8460432" y="404664"/>
            <a:ext cx="683568" cy="4968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7453374" y="3915224"/>
            <a:ext cx="263435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he-IL" smtClean="0"/>
              <a:t>ניתוח אלגוריתמים תשפ"ב</a:t>
            </a:r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532440" y="0"/>
            <a:ext cx="611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ב"ה</a:t>
            </a:r>
            <a:endParaRPr lang="he-IL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532440" y="0"/>
            <a:ext cx="611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ב"ה</a:t>
            </a:r>
            <a:endParaRPr lang="he-IL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he-I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532440" y="0"/>
            <a:ext cx="611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ב"ה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מלבן 9"/>
          <p:cNvSpPr/>
          <p:nvPr userDrawn="1"/>
        </p:nvSpPr>
        <p:spPr>
          <a:xfrm>
            <a:off x="8460432" y="404664"/>
            <a:ext cx="683568" cy="4968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 rot="16200000">
            <a:off x="7453374" y="3915224"/>
            <a:ext cx="2634353" cy="365760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rtl="1">
              <a:defRPr/>
            </a:pPr>
            <a:r>
              <a:rPr lang="he-IL" dirty="0" smtClean="0"/>
              <a:t>ניתוח אלגוריתמים תשפ"ב</a:t>
            </a:r>
            <a:r>
              <a:rPr lang="en-US" dirty="0" smtClean="0"/>
              <a:t>  </a:t>
            </a:r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4" r:id="rId1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F76E-FA0A-4492-B277-1732B473D3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4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תכנות דינאמי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buFont typeface="Wingdings" pitchFamily="2" charset="2"/>
              <a:buChar char="n"/>
            </a:pPr>
            <a:r>
              <a:rPr lang="he-IL" dirty="0" smtClean="0"/>
              <a:t>פסי ייצור</a:t>
            </a:r>
          </a:p>
          <a:p>
            <a:pPr algn="ctr">
              <a:buFont typeface="Wingdings" pitchFamily="2" charset="2"/>
              <a:buChar char="n"/>
            </a:pPr>
            <a:r>
              <a:rPr lang="he-IL" dirty="0" smtClean="0"/>
              <a:t>כפל מטריצות</a:t>
            </a: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9C93645-1314-45C6-A930-306B7FED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בעיית תכנון הרכבת מכונית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A4ECB52C-3633-4A88-99B5-AE7F5CAF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נתון מפעל ובו שני פסי יצור בשיטת הסרט </a:t>
            </a:r>
            <a:r>
              <a:rPr lang="he-IL" dirty="0" smtClean="0"/>
              <a:t>הנע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בכל פס יצור יש </a:t>
            </a:r>
            <a:r>
              <a:rPr lang="en-US" dirty="0"/>
              <a:t>n </a:t>
            </a:r>
            <a:r>
              <a:rPr lang="he-IL" dirty="0"/>
              <a:t> תחנות יצור. </a:t>
            </a:r>
          </a:p>
          <a:p>
            <a:pPr algn="r" rtl="1"/>
            <a:r>
              <a:rPr lang="he-IL" dirty="0"/>
              <a:t>שלד המכונית מגיע לתחנה הראשונה, והמכונית יוצאת מהפס אחרי התחנה </a:t>
            </a:r>
            <a:r>
              <a:rPr lang="he-IL" dirty="0" smtClean="0"/>
              <a:t>ה- </a:t>
            </a:r>
            <a:r>
              <a:rPr lang="en-US" dirty="0" smtClean="0"/>
              <a:t>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בכל פס יצור נעשית עבודה זהה, אך זמן העבודה שונה לכל תחנה בפסים השונים. </a:t>
            </a:r>
          </a:p>
          <a:p>
            <a:pPr algn="r" rtl="1"/>
            <a:r>
              <a:rPr lang="he-IL" dirty="0"/>
              <a:t>בנוסף, העברת מכונית מפס יצור אחד לשני דורשת זמן נוסף. </a:t>
            </a:r>
          </a:p>
          <a:p>
            <a:pPr algn="r" rtl="1"/>
            <a:r>
              <a:rPr lang="he-IL" dirty="0"/>
              <a:t>המטרה: מציאת אופן תכנון הרכבת המכונית במינימום זמן.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10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1FB51AF-F4E9-4F7A-97B3-C3F06B81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rtl="1"/>
            <a:r>
              <a:rPr lang="he-IL" dirty="0" smtClean="0"/>
              <a:t>הקלט – הנתונים: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3961C183-A900-4A59-B110-CB95CD08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he-IL" dirty="0"/>
              <a:t>: תחנה </a:t>
            </a:r>
            <a:r>
              <a:rPr lang="en-US" dirty="0"/>
              <a:t>j</a:t>
            </a:r>
            <a:r>
              <a:rPr lang="he-IL" dirty="0"/>
              <a:t> בפס יצור </a:t>
            </a:r>
            <a:r>
              <a:rPr lang="en-US" dirty="0" err="1" smtClean="0"/>
              <a:t>i</a:t>
            </a:r>
            <a:r>
              <a:rPr lang="he-IL" dirty="0" smtClean="0"/>
              <a:t> </a:t>
            </a:r>
            <a:r>
              <a:rPr lang="he-IL" dirty="0"/>
              <a:t>(</a:t>
            </a:r>
            <a:r>
              <a:rPr lang="en-US" dirty="0"/>
              <a:t>j=1..n</a:t>
            </a:r>
            <a:r>
              <a:rPr lang="he-IL" dirty="0"/>
              <a:t>  </a:t>
            </a:r>
            <a:r>
              <a:rPr lang="en-US" dirty="0" err="1"/>
              <a:t>i</a:t>
            </a:r>
            <a:r>
              <a:rPr lang="en-US" dirty="0"/>
              <a:t>=1,2</a:t>
            </a:r>
            <a:r>
              <a:rPr lang="he-IL" dirty="0"/>
              <a:t>). </a:t>
            </a:r>
          </a:p>
          <a:p>
            <a:pPr algn="r" rtl="1"/>
            <a:r>
              <a:rPr lang="he-IL" dirty="0"/>
              <a:t>הזמן לביצוע עבודה בתחנה 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he-IL" dirty="0"/>
              <a:t> מסומן ע"י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הזמן להעברת מכונית מתחנה 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he-IL" dirty="0"/>
              <a:t> לתחנה הבאה בפס השני: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זמן הכנסת שלד המכונית לתחנה הראשונה בפס</a:t>
            </a:r>
            <a:r>
              <a:rPr lang="en-US" dirty="0"/>
              <a:t>   </a:t>
            </a:r>
            <a:r>
              <a:rPr lang="he-IL" dirty="0"/>
              <a:t> </a:t>
            </a:r>
            <a:r>
              <a:rPr lang="en-US" dirty="0" err="1"/>
              <a:t>i</a:t>
            </a:r>
            <a:r>
              <a:rPr lang="he-IL" dirty="0"/>
              <a:t> הוא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זמן הוצאת מכונית </a:t>
            </a:r>
            <a:r>
              <a:rPr lang="he-IL" dirty="0" smtClean="0"/>
              <a:t>בנויה מהפס </a:t>
            </a:r>
            <a:r>
              <a:rPr lang="he-IL" dirty="0"/>
              <a:t>ה-</a:t>
            </a:r>
            <a:r>
              <a:rPr lang="en-US" dirty="0" err="1"/>
              <a:t>i</a:t>
            </a:r>
            <a:r>
              <a:rPr lang="he-IL" dirty="0"/>
              <a:t> הוא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 למצוא את המסלול המהיר ביותר להרכבת המכונית.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A7B523E-B26A-4505-B838-617A5234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תיאור גרפי של הזמנים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9A32C3FF-E53F-4FB8-852B-D9CF8135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52536" y="2132856"/>
            <a:ext cx="9001000" cy="26339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1191" flipH="1">
            <a:off x="611559" y="5733256"/>
            <a:ext cx="842367" cy="4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1191" flipH="1">
            <a:off x="2670691" y="5678136"/>
            <a:ext cx="842367" cy="4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1191" flipH="1">
            <a:off x="4830931" y="5655439"/>
            <a:ext cx="842367" cy="4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1191" flipH="1">
            <a:off x="7207196" y="5655440"/>
            <a:ext cx="842367" cy="4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F485EF9-1475-447F-A264-ACEA4C83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125760"/>
            <a:ext cx="7834579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אופן פתרון הבעיה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xmlns="" id="{A1B91C4F-0C39-4312-8645-0A45A4D1C4E4}"/>
              </a:ext>
            </a:extLst>
          </p:cNvPr>
          <p:cNvSpPr/>
          <p:nvPr/>
        </p:nvSpPr>
        <p:spPr>
          <a:xfrm>
            <a:off x="-36512" y="1268760"/>
            <a:ext cx="85689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/>
              <a:t>נסמן ב- </a:t>
            </a:r>
            <a:r>
              <a:rPr lang="en-US" sz="2400" dirty="0"/>
              <a:t>f[</a:t>
            </a:r>
            <a:r>
              <a:rPr lang="en-US" sz="2400" dirty="0" err="1"/>
              <a:t>i,j</a:t>
            </a:r>
            <a:r>
              <a:rPr lang="en-US" sz="2400" dirty="0"/>
              <a:t>]</a:t>
            </a:r>
            <a:r>
              <a:rPr lang="he-IL" sz="2400" dirty="0"/>
              <a:t> את הזמן המינימלי הדרוש כדי </a:t>
            </a:r>
            <a:r>
              <a:rPr lang="he-IL" sz="2400" dirty="0" smtClean="0"/>
              <a:t>: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2400" dirty="0" smtClean="0"/>
              <a:t>לסיים </a:t>
            </a:r>
            <a:r>
              <a:rPr lang="he-IL" sz="2400" dirty="0"/>
              <a:t>את </a:t>
            </a:r>
            <a:r>
              <a:rPr lang="en-US" sz="2400" dirty="0"/>
              <a:t>j </a:t>
            </a:r>
            <a:r>
              <a:rPr lang="he-IL" sz="2400" dirty="0" smtClean="0"/>
              <a:t> שלבים </a:t>
            </a:r>
            <a:r>
              <a:rPr lang="he-IL" sz="2400" dirty="0"/>
              <a:t>ראשונים </a:t>
            </a:r>
            <a:endParaRPr lang="he-IL" sz="2400" dirty="0" smtClean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2400" dirty="0" smtClean="0"/>
              <a:t>כאשר </a:t>
            </a:r>
            <a:r>
              <a:rPr lang="en-US" sz="2400" dirty="0" err="1"/>
              <a:t>S</a:t>
            </a:r>
            <a:r>
              <a:rPr lang="en-US" sz="2400" baseline="-25000" dirty="0" err="1"/>
              <a:t>ij</a:t>
            </a:r>
            <a:r>
              <a:rPr lang="en-US" sz="2400" dirty="0"/>
              <a:t> </a:t>
            </a:r>
            <a:r>
              <a:rPr lang="he-IL" sz="2400" dirty="0"/>
              <a:t> היא תחנת סיום </a:t>
            </a:r>
            <a:r>
              <a:rPr lang="he-IL" sz="2400" dirty="0" smtClean="0"/>
              <a:t>של </a:t>
            </a:r>
            <a:r>
              <a:rPr lang="he-IL" sz="2400" dirty="0"/>
              <a:t>השלב ה</a:t>
            </a:r>
            <a:r>
              <a:rPr lang="en-US" sz="2400" dirty="0"/>
              <a:t>j-</a:t>
            </a:r>
            <a:r>
              <a:rPr lang="he-IL" sz="2400" dirty="0"/>
              <a:t>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/>
              <a:t>במונחים האלה הזמן המינימלי הדרוש להרכבת המכונית הוא </a:t>
            </a:r>
            <a:r>
              <a:rPr lang="en-US" sz="2400" dirty="0"/>
              <a:t>F=min(f[1,n]+x</a:t>
            </a:r>
            <a:r>
              <a:rPr lang="en-US" sz="2400" baseline="-25000" dirty="0"/>
              <a:t>1</a:t>
            </a:r>
            <a:r>
              <a:rPr lang="en-US" sz="2400" dirty="0"/>
              <a:t>, f[2,n]+x</a:t>
            </a:r>
            <a:r>
              <a:rPr lang="en-US" sz="2400" baseline="-25000" dirty="0"/>
              <a:t>2</a:t>
            </a:r>
            <a:r>
              <a:rPr lang="en-US" sz="2400" dirty="0"/>
              <a:t>). </a:t>
            </a:r>
            <a:endParaRPr lang="he-IL" sz="24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/>
              <a:t>נגדיר פונקציה [</a:t>
            </a:r>
            <a:r>
              <a:rPr lang="en-US" sz="2400" dirty="0" err="1"/>
              <a:t>i,j</a:t>
            </a:r>
            <a:r>
              <a:rPr lang="he-IL" sz="2400" dirty="0"/>
              <a:t>]</a:t>
            </a:r>
            <a:r>
              <a:rPr lang="en-US" sz="2400" dirty="0"/>
              <a:t> </a:t>
            </a:r>
            <a:r>
              <a:rPr lang="en-US" sz="2400" dirty="0" err="1"/>
              <a:t>pred</a:t>
            </a:r>
            <a:r>
              <a:rPr lang="en-US" sz="2400" dirty="0"/>
              <a:t> </a:t>
            </a:r>
            <a:r>
              <a:rPr lang="he-IL" sz="2400" dirty="0"/>
              <a:t>שערכיה יכולים להיות שווים ל- 1 או ל- 2 בהתאם לפס יצור שממנו מגיעים ל- </a:t>
            </a:r>
            <a:r>
              <a:rPr lang="en-US" sz="2400" dirty="0" err="1"/>
              <a:t>S</a:t>
            </a:r>
            <a:r>
              <a:rPr lang="en-US" sz="2400" baseline="-25000" dirty="0" err="1"/>
              <a:t>ij</a:t>
            </a:r>
            <a:r>
              <a:rPr lang="en-US" sz="2400" dirty="0"/>
              <a:t> </a:t>
            </a:r>
            <a:r>
              <a:rPr lang="he-IL" sz="2400" dirty="0"/>
              <a:t> במסלול ההרכבה המהיר.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/>
              <a:t>נסמן ב- </a:t>
            </a:r>
            <a:r>
              <a:rPr lang="en-US" sz="2400" dirty="0"/>
              <a:t>last </a:t>
            </a:r>
            <a:r>
              <a:rPr lang="he-IL" sz="2400" dirty="0"/>
              <a:t> את הסרט שממנו יוצאת המכונית המורכבת במסלול המהיר.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/>
              <a:t>כדי למצוא את המסלול ההרכבה המהיר ביותר בדרך ישירה יש לבדוק את כל אפשרויות המעבר בין שני הסרטים.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/>
              <a:t>יש בסך הכול </a:t>
            </a:r>
            <a:r>
              <a:rPr lang="en-US" sz="2400" baseline="30000" dirty="0"/>
              <a:t>n</a:t>
            </a:r>
            <a:r>
              <a:rPr lang="he-IL" sz="2400" dirty="0"/>
              <a:t>2 אפשרויות כאלה ולכן זאת שיטה לא סבירה.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/>
              <a:t>נפתור את הבעיה בשיטת תכנון דינאמי. נעבור על 4 שלבים של בניית פתרון המרכיבים את השיטה.</a:t>
            </a:r>
          </a:p>
          <a:p>
            <a:pPr algn="r" rtl="1"/>
            <a:endParaRPr lang="he-IL" sz="3200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3DA7AD6E-7CDC-42C6-8A0D-9C3D4E84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אפיון של מבנה הבעיה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7F351580-6D31-49E8-8B86-164702EF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8363272" cy="538661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לתחנה </a:t>
            </a:r>
            <a:r>
              <a:rPr lang="he-IL" dirty="0" smtClean="0"/>
              <a:t>הראשונה </a:t>
            </a:r>
            <a:r>
              <a:rPr lang="he-IL" dirty="0"/>
              <a:t>השלד יכול להגיע רק ממקום אחד, </a:t>
            </a:r>
          </a:p>
          <a:p>
            <a:pPr algn="r" rtl="1"/>
            <a:r>
              <a:rPr lang="he-IL" dirty="0"/>
              <a:t>לכן אם 1=</a:t>
            </a:r>
            <a:r>
              <a:rPr lang="en-US" dirty="0"/>
              <a:t>n </a:t>
            </a:r>
            <a:r>
              <a:rPr lang="he-IL" dirty="0"/>
              <a:t> :</a:t>
            </a:r>
          </a:p>
          <a:p>
            <a:pPr lvl="1" algn="r" rtl="1"/>
            <a:r>
              <a:rPr lang="he-IL" dirty="0"/>
              <a:t>יש לבחור בין הזמנים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+a</a:t>
            </a:r>
            <a:r>
              <a:rPr lang="en-US" baseline="-25000" dirty="0"/>
              <a:t>11</a:t>
            </a:r>
            <a:r>
              <a:rPr lang="en-US" dirty="0"/>
              <a:t>+e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he-IL" dirty="0"/>
              <a:t> או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+a</a:t>
            </a:r>
            <a:r>
              <a:rPr lang="en-US" baseline="-25000" dirty="0"/>
              <a:t>21</a:t>
            </a:r>
            <a:r>
              <a:rPr lang="en-US" dirty="0"/>
              <a:t>+e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pPr lvl="1" algn="r" rtl="1"/>
            <a:r>
              <a:rPr lang="he-IL" dirty="0"/>
              <a:t>ובהתאם לתוצאת ההשוואה לקבוע מיקום ההרכבה. </a:t>
            </a:r>
          </a:p>
          <a:p>
            <a:pPr algn="r" rtl="1"/>
            <a:r>
              <a:rPr lang="he-IL" dirty="0"/>
              <a:t>אם 1&lt;</a:t>
            </a:r>
            <a:r>
              <a:rPr lang="en-US" dirty="0"/>
              <a:t>n 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 אז יש רק דרך אחת להגיע לתחנה הראשונה בכל אחד מפסי היצור וזמן הדרוש להשלמת השלב הראשון הוא </a:t>
            </a:r>
            <a:r>
              <a:rPr lang="en-US" dirty="0" err="1"/>
              <a:t>i</a:t>
            </a:r>
            <a:r>
              <a:rPr lang="en-US" dirty="0"/>
              <a:t>=1,2 ,e</a:t>
            </a:r>
            <a:r>
              <a:rPr lang="en-US" baseline="-25000" dirty="0"/>
              <a:t>i</a:t>
            </a:r>
            <a:r>
              <a:rPr lang="en-US" dirty="0"/>
              <a:t>+a</a:t>
            </a:r>
            <a:r>
              <a:rPr lang="en-US" baseline="-25000" dirty="0"/>
              <a:t>i1</a:t>
            </a:r>
            <a:endParaRPr lang="he-IL" baseline="-25000" dirty="0"/>
          </a:p>
          <a:p>
            <a:pPr lvl="1" algn="r" rtl="1"/>
            <a:r>
              <a:rPr lang="he-IL" dirty="0"/>
              <a:t>ואם </a:t>
            </a:r>
            <a:r>
              <a:rPr lang="en-US" dirty="0"/>
              <a:t>j&gt;1</a:t>
            </a:r>
            <a:r>
              <a:rPr lang="he-IL" dirty="0"/>
              <a:t> המכונית עשויה להגיע לתחנה 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he-IL" dirty="0" smtClean="0"/>
              <a:t> משני </a:t>
            </a:r>
            <a:r>
              <a:rPr lang="he-IL" dirty="0"/>
              <a:t>כיוונים: </a:t>
            </a:r>
            <a:endParaRPr lang="he-IL" dirty="0" smtClean="0"/>
          </a:p>
          <a:p>
            <a:pPr lvl="2" algn="r" rtl="1"/>
            <a:r>
              <a:rPr lang="he-IL" dirty="0" smtClean="0"/>
              <a:t>או מהתחנה </a:t>
            </a:r>
            <a:r>
              <a:rPr lang="he-IL" dirty="0"/>
              <a:t>הקודמת על הפס </a:t>
            </a:r>
            <a:r>
              <a:rPr lang="he-IL" dirty="0" smtClean="0"/>
              <a:t>שלה.</a:t>
            </a:r>
          </a:p>
          <a:p>
            <a:pPr lvl="2" algn="r" rtl="1"/>
            <a:r>
              <a:rPr lang="he-IL" dirty="0" smtClean="0"/>
              <a:t>או </a:t>
            </a:r>
            <a:r>
              <a:rPr lang="he-IL" dirty="0"/>
              <a:t>מהתחנה הקודמת מהפס </a:t>
            </a:r>
            <a:r>
              <a:rPr lang="he-IL" dirty="0" smtClean="0"/>
              <a:t>המקביל.</a:t>
            </a:r>
          </a:p>
          <a:p>
            <a:pPr lvl="2" algn="r" rtl="1"/>
            <a:r>
              <a:rPr lang="he-IL" dirty="0" smtClean="0"/>
              <a:t>במקרה </a:t>
            </a:r>
            <a:r>
              <a:rPr lang="he-IL" dirty="0"/>
              <a:t>הראשון הפתרון מורכב מפתרון אופטימלי להשלמת 1-</a:t>
            </a:r>
            <a:r>
              <a:rPr lang="en-US" dirty="0"/>
              <a:t>j </a:t>
            </a:r>
            <a:r>
              <a:rPr lang="he-IL" dirty="0"/>
              <a:t> שלבים בתחנה </a:t>
            </a:r>
            <a:r>
              <a:rPr lang="en-US" dirty="0" smtClean="0"/>
              <a:t>Si,j-1</a:t>
            </a:r>
            <a:r>
              <a:rPr lang="he-IL" dirty="0" smtClean="0"/>
              <a:t> בתוספת </a:t>
            </a:r>
            <a:r>
              <a:rPr lang="he-IL" dirty="0"/>
              <a:t>הזמן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he-IL" dirty="0" smtClean="0"/>
              <a:t> הנחוץ </a:t>
            </a:r>
            <a:r>
              <a:rPr lang="he-IL" dirty="0"/>
              <a:t>להשלמת השלב ה </a:t>
            </a:r>
            <a:r>
              <a:rPr lang="en-US" dirty="0"/>
              <a:t>j-</a:t>
            </a:r>
            <a:r>
              <a:rPr lang="he-IL" dirty="0"/>
              <a:t>; </a:t>
            </a:r>
          </a:p>
          <a:p>
            <a:pPr lvl="2" algn="r" rtl="1"/>
            <a:r>
              <a:rPr lang="he-IL" dirty="0"/>
              <a:t>במקרה השני הפתרון מורכב מפתרון אופטימלי 1-</a:t>
            </a:r>
            <a:r>
              <a:rPr lang="en-US" dirty="0"/>
              <a:t>j </a:t>
            </a:r>
            <a:r>
              <a:rPr lang="he-IL" dirty="0"/>
              <a:t> שלבים על הפס </a:t>
            </a:r>
            <a:r>
              <a:rPr lang="he-IL" dirty="0" smtClean="0"/>
              <a:t>המקביל </a:t>
            </a:r>
            <a:r>
              <a:rPr lang="he-IL" dirty="0"/>
              <a:t>בתוספת של המעבר מהפס המקביל והזמן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he-IL" dirty="0" smtClean="0"/>
              <a:t> הנחוץ </a:t>
            </a:r>
            <a:r>
              <a:rPr lang="he-IL" dirty="0"/>
              <a:t>להשלמת השלב ה- </a:t>
            </a:r>
            <a:r>
              <a:rPr lang="en-US" dirty="0" smtClean="0"/>
              <a:t>j</a:t>
            </a:r>
            <a:r>
              <a:rPr lang="he-IL" dirty="0" smtClean="0"/>
              <a:t>.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89D6148-8708-4F38-B0BA-E627BB2A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מבנה הבעיה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E418E1DB-9D67-4BBC-9469-31AC5C94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ובכן לבעיות משנה יש מבנה דומה לזה של הבעיה הראשית: </a:t>
            </a:r>
          </a:p>
          <a:p>
            <a:pPr lvl="1" algn="r" rtl="1"/>
            <a:r>
              <a:rPr lang="he-IL" dirty="0"/>
              <a:t>יהיה אשר יהיה פתרון עבור 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he-IL" dirty="0"/>
              <a:t>, הוא מורכב מהפתרון האופטימלי עבור אחת משתי התחנות בשלב 1-</a:t>
            </a:r>
            <a:r>
              <a:rPr lang="en-US" dirty="0"/>
              <a:t>j </a:t>
            </a:r>
            <a:r>
              <a:rPr lang="he-IL" dirty="0" smtClean="0"/>
              <a:t> בתוספת הזמן </a:t>
            </a:r>
            <a:r>
              <a:rPr lang="he-IL" dirty="0"/>
              <a:t>הדרוש למעבר, אם יש לעבור בין הפסים, וסיום השלב ה- </a:t>
            </a:r>
            <a:r>
              <a:rPr lang="en-US" dirty="0" smtClean="0"/>
              <a:t>j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15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31D8800C-277D-4363-A0EF-5C7F4069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e-IL" dirty="0"/>
              <a:t>הגדרה רקורסיבית של הערך של הפתרון האופטימלי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8AE4AA78-8752-43AC-B954-C13808DA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נגדיר את הפונקציה </a:t>
            </a:r>
            <a:r>
              <a:rPr lang="en-US" dirty="0" smtClean="0"/>
              <a:t>f</a:t>
            </a:r>
            <a:r>
              <a:rPr lang="he-IL" dirty="0" smtClean="0"/>
              <a:t> באופן </a:t>
            </a:r>
            <a:r>
              <a:rPr lang="he-IL" dirty="0"/>
              <a:t>רקורסיבי. </a:t>
            </a:r>
            <a:endParaRPr lang="he-IL" dirty="0" smtClean="0"/>
          </a:p>
          <a:p>
            <a:pPr algn="r" rtl="1"/>
            <a:r>
              <a:rPr lang="he-IL" dirty="0" smtClean="0"/>
              <a:t>לשם </a:t>
            </a:r>
            <a:r>
              <a:rPr lang="he-IL" dirty="0"/>
              <a:t>נוחות הכתיבה נגדיר את הערכים </a:t>
            </a:r>
            <a:r>
              <a:rPr lang="en-US" dirty="0" smtClean="0"/>
              <a:t>f[1,j]</a:t>
            </a:r>
            <a:r>
              <a:rPr lang="he-IL" dirty="0" smtClean="0"/>
              <a:t> </a:t>
            </a:r>
            <a:r>
              <a:rPr lang="he-IL" dirty="0"/>
              <a:t>ו-</a:t>
            </a:r>
            <a:r>
              <a:rPr lang="en-US" dirty="0" smtClean="0"/>
              <a:t>f[2,j]</a:t>
            </a:r>
            <a:r>
              <a:rPr lang="he-IL" dirty="0" smtClean="0"/>
              <a:t> </a:t>
            </a:r>
            <a:r>
              <a:rPr lang="he-IL" dirty="0"/>
              <a:t>בנפרד.</a:t>
            </a:r>
          </a:p>
          <a:p>
            <a:pPr algn="r" rtl="1"/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D9F77E12-B999-4E6E-AE4A-EE0EF7F5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96" y="2852936"/>
            <a:ext cx="8549812" cy="2232248"/>
          </a:xfrm>
          <a:prstGeom prst="rect">
            <a:avLst/>
          </a:prstGeom>
        </p:spPr>
      </p:pic>
      <p:sp>
        <p:nvSpPr>
          <p:cNvPr id="6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16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BA99890-7916-45FF-BB0D-590C2711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הערות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7B121528-8BB2-45D9-A17C-5719F740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א' הפונקציות מוגדרות כך שבמידה ושני ערכים המופיעים בחישוב המינימום שווים אין צורך במעבר מפס לפס. </a:t>
            </a:r>
          </a:p>
          <a:p>
            <a:pPr algn="r" rtl="1"/>
            <a:r>
              <a:rPr lang="he-IL" dirty="0"/>
              <a:t>ב' חישוב של הפונקציה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he-IL" dirty="0" smtClean="0"/>
              <a:t> הוא </a:t>
            </a:r>
            <a:r>
              <a:rPr lang="he-IL" dirty="0"/>
              <a:t>במקביל לחישוב הפונקציה </a:t>
            </a:r>
            <a:r>
              <a:rPr lang="en-US" dirty="0"/>
              <a:t>f</a:t>
            </a:r>
            <a:r>
              <a:rPr lang="he-IL" dirty="0"/>
              <a:t> (חישוב המינימום), לכן בפועל אין צורך לחשב את ההתניה פעם נוספת. </a:t>
            </a:r>
          </a:p>
          <a:p>
            <a:pPr algn="r" rtl="1"/>
            <a:r>
              <a:rPr lang="he-IL" dirty="0"/>
              <a:t>ג' בחישוב המינימום בפונקציה </a:t>
            </a:r>
            <a:r>
              <a:rPr lang="en-US" dirty="0"/>
              <a:t>f[</a:t>
            </a:r>
            <a:r>
              <a:rPr lang="en-US" dirty="0" err="1"/>
              <a:t>i,j</a:t>
            </a:r>
            <a:r>
              <a:rPr lang="en-US" dirty="0"/>
              <a:t>]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בשני הגורמים מופיע ערך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he-IL" dirty="0"/>
              <a:t>. הערך הזה כמובן לא משפיע על הבחירה.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17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42E87A0-0C81-4B73-8389-707D0336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rtl="1"/>
            <a:r>
              <a:rPr lang="he-IL" dirty="0"/>
              <a:t>חישוב </a:t>
            </a:r>
            <a:r>
              <a:rPr lang="en-US" dirty="0"/>
              <a:t>last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5A39D96-5C6B-485E-9507-9E7F07B0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בנוסף יש לחשב את הערך של </a:t>
            </a:r>
            <a:r>
              <a:rPr lang="en-US" dirty="0" smtClean="0"/>
              <a:t>last</a:t>
            </a:r>
            <a:r>
              <a:rPr lang="he-IL" dirty="0" smtClean="0"/>
              <a:t>: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F4367312-0DFA-41F0-B970-2CFBF16C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48880"/>
            <a:ext cx="7006951" cy="1714500"/>
          </a:xfrm>
          <a:prstGeom prst="rect">
            <a:avLst/>
          </a:prstGeom>
        </p:spPr>
      </p:pic>
      <p:sp>
        <p:nvSpPr>
          <p:cNvPr id="6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18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62D6E04-3A74-4975-8B63-92DAF9FF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e-IL" dirty="0"/>
              <a:t>חישוב הערך של הפתרון האופטימלי </a:t>
            </a:r>
            <a:r>
              <a:rPr lang="he-IL" dirty="0" smtClean="0"/>
              <a:t>בשיטה </a:t>
            </a:r>
            <a:r>
              <a:rPr lang="en-US" dirty="0" smtClean="0"/>
              <a:t>up-bottom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CBAB036-373C-4813-9598-CE0FA0C2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257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חישוב ישיר של הפונקציות שהגדרנו בשלב הקודם דורש שתי קריאות רקורסיביות בכל שלב, </a:t>
            </a:r>
          </a:p>
          <a:p>
            <a:pPr algn="r" rtl="1"/>
            <a:r>
              <a:rPr lang="he-IL" dirty="0"/>
              <a:t>לכן סיבוכיות </a:t>
            </a:r>
            <a:r>
              <a:rPr lang="en-US" dirty="0"/>
              <a:t>n </a:t>
            </a:r>
            <a:r>
              <a:rPr lang="he-IL" dirty="0" smtClean="0"/>
              <a:t> אלגוריתם </a:t>
            </a:r>
            <a:r>
              <a:rPr lang="he-IL" dirty="0"/>
              <a:t>החישוב היא </a:t>
            </a:r>
            <a:r>
              <a:rPr lang="he-IL" dirty="0">
                <a:sym typeface="Symbol" panose="05050102010706020507" pitchFamily="18" charset="2"/>
              </a:rPr>
              <a:t>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he-IL" dirty="0" smtClean="0">
                <a:sym typeface="Symbol" panose="05050102010706020507" pitchFamily="18" charset="2"/>
              </a:rPr>
              <a:t>.</a:t>
            </a:r>
            <a:endParaRPr lang="he-IL" dirty="0"/>
          </a:p>
          <a:p>
            <a:pPr algn="r" rtl="1"/>
            <a:r>
              <a:rPr lang="he-IL" dirty="0"/>
              <a:t>כדי להקטין את הסיבוכיות נלך בדרך אחרת. </a:t>
            </a:r>
          </a:p>
          <a:p>
            <a:pPr algn="r" rtl="1"/>
            <a:r>
              <a:rPr lang="he-IL" dirty="0"/>
              <a:t>נשים לב שכל ערך של הפונקציה </a:t>
            </a:r>
            <a:r>
              <a:rPr lang="en-US" dirty="0"/>
              <a:t>f </a:t>
            </a:r>
            <a:r>
              <a:rPr lang="he-IL" dirty="0"/>
              <a:t> נחוץ לשני חישובים שונים: </a:t>
            </a:r>
          </a:p>
          <a:p>
            <a:pPr lvl="1" algn="r" rtl="1"/>
            <a:r>
              <a:rPr lang="he-IL" dirty="0"/>
              <a:t>בערך </a:t>
            </a:r>
            <a:r>
              <a:rPr lang="en-US" dirty="0" smtClean="0"/>
              <a:t>f[</a:t>
            </a:r>
            <a:r>
              <a:rPr lang="en-US" dirty="0"/>
              <a:t>1</a:t>
            </a:r>
            <a:r>
              <a:rPr lang="en-US" dirty="0" smtClean="0"/>
              <a:t>,j</a:t>
            </a:r>
            <a:r>
              <a:rPr lang="en-US" dirty="0"/>
              <a:t>]</a:t>
            </a:r>
            <a:r>
              <a:rPr lang="he-IL" dirty="0"/>
              <a:t> משתמשים לחישוב של </a:t>
            </a:r>
            <a:r>
              <a:rPr lang="en-US" dirty="0"/>
              <a:t>f[1,j+1]</a:t>
            </a:r>
            <a:r>
              <a:rPr lang="he-IL" dirty="0"/>
              <a:t> ושל </a:t>
            </a:r>
            <a:r>
              <a:rPr lang="en-US" dirty="0"/>
              <a:t>f[2,j+1]</a:t>
            </a:r>
          </a:p>
          <a:p>
            <a:pPr lvl="1" algn="r" rtl="1"/>
            <a:r>
              <a:rPr lang="he-IL" dirty="0"/>
              <a:t>כדי לחסוך בזמן החישוב אפשר לחשב את הערכים האלה פעם אחת ולשמור אותם בטבלה מיוחדת </a:t>
            </a:r>
            <a:r>
              <a:rPr lang="he-IL" dirty="0" smtClean="0"/>
              <a:t>לשימוש </a:t>
            </a:r>
            <a:r>
              <a:rPr lang="he-IL" dirty="0"/>
              <a:t>הבא. </a:t>
            </a:r>
          </a:p>
          <a:p>
            <a:pPr algn="r" rtl="1"/>
            <a:r>
              <a:rPr lang="he-IL" dirty="0" smtClean="0"/>
              <a:t>כך </a:t>
            </a:r>
            <a:r>
              <a:rPr lang="he-IL" dirty="0"/>
              <a:t>נקבל בסך הכול </a:t>
            </a:r>
            <a:r>
              <a:rPr lang="en-US" dirty="0" smtClean="0"/>
              <a:t>2n</a:t>
            </a:r>
            <a:r>
              <a:rPr lang="he-IL" dirty="0" smtClean="0"/>
              <a:t> ערכים </a:t>
            </a:r>
            <a:r>
              <a:rPr lang="he-IL" dirty="0"/>
              <a:t>שצריך </a:t>
            </a:r>
            <a:r>
              <a:rPr lang="he-IL" dirty="0" smtClean="0"/>
              <a:t>לחשב.</a:t>
            </a:r>
            <a:endParaRPr lang="he-IL" dirty="0"/>
          </a:p>
          <a:p>
            <a:pPr algn="r" rtl="1"/>
            <a:r>
              <a:rPr lang="he-IL" dirty="0" smtClean="0"/>
              <a:t>חישוב הערך </a:t>
            </a:r>
            <a:r>
              <a:rPr lang="he-IL" dirty="0"/>
              <a:t>הבא </a:t>
            </a:r>
            <a:r>
              <a:rPr lang="he-IL" dirty="0" smtClean="0"/>
              <a:t>הוא מתוך הערכים הקודמים: </a:t>
            </a:r>
            <a:r>
              <a:rPr lang="he-IL" dirty="0"/>
              <a:t>כרוך בחיבור של 2 או 3 מספרים והשוואה בין שני מספרים, כלומר הוא </a:t>
            </a:r>
            <a:r>
              <a:rPr lang="en-US" dirty="0"/>
              <a:t>O(1</a:t>
            </a:r>
            <a:r>
              <a:rPr lang="en-US" dirty="0" smtClean="0"/>
              <a:t>)</a:t>
            </a:r>
            <a:r>
              <a:rPr lang="he-IL" dirty="0" smtClean="0"/>
              <a:t>.</a:t>
            </a:r>
            <a:endParaRPr lang="he-IL" dirty="0"/>
          </a:p>
          <a:p>
            <a:pPr algn="r" rtl="1"/>
            <a:r>
              <a:rPr lang="he-IL" dirty="0"/>
              <a:t>לכן בדרך הזאת האלגוריתם </a:t>
            </a:r>
            <a:r>
              <a:rPr lang="he-IL" dirty="0" smtClean="0"/>
              <a:t>ליניארי!!!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19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/>
              <a:t>CS222 Algorithms</a:t>
            </a:r>
            <a:br>
              <a:rPr lang="en-US" dirty="0"/>
            </a:br>
            <a:r>
              <a:rPr lang="en-US" sz="2000" dirty="0"/>
              <a:t>First Semester 2003/2004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Dr. </a:t>
            </a:r>
            <a:r>
              <a:rPr lang="en-US" sz="2800" dirty="0" err="1"/>
              <a:t>Sanath</a:t>
            </a:r>
            <a:r>
              <a:rPr lang="en-US" sz="2800" dirty="0"/>
              <a:t> </a:t>
            </a:r>
            <a:r>
              <a:rPr lang="en-US" sz="2800" dirty="0" err="1"/>
              <a:t>Jayasena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000" dirty="0"/>
              <a:t>Dept. of Computer Science &amp; Eng.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University of </a:t>
            </a:r>
            <a:r>
              <a:rPr lang="en-US" sz="2000" dirty="0" err="1"/>
              <a:t>Moratuwa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Lecture 11 (25/11/2003)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Dynamic Programming 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Part 1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693AE1F-6324-470E-9EA2-B87780A9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בניית הפתרון האופטימלי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70A81795-DDD1-4C1A-87EE-16191DC3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00201"/>
            <a:ext cx="8075240" cy="328291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מימוש הפתרון </a:t>
            </a:r>
            <a:r>
              <a:rPr lang="he-IL" dirty="0" smtClean="0"/>
              <a:t>האופטימלי:</a:t>
            </a:r>
          </a:p>
          <a:p>
            <a:pPr lvl="1" algn="r" rtl="1"/>
            <a:r>
              <a:rPr lang="he-IL" dirty="0" smtClean="0"/>
              <a:t>נבנה </a:t>
            </a:r>
            <a:r>
              <a:rPr lang="he-IL" dirty="0"/>
              <a:t>במקביל לחישוב של הערך של הפתרון </a:t>
            </a:r>
            <a:r>
              <a:rPr lang="he-IL" dirty="0" smtClean="0"/>
              <a:t>הזה.</a:t>
            </a:r>
          </a:p>
          <a:p>
            <a:pPr lvl="1" algn="r" rtl="1"/>
            <a:r>
              <a:rPr lang="he-IL" dirty="0" smtClean="0"/>
              <a:t>מימוש </a:t>
            </a:r>
            <a:r>
              <a:rPr lang="he-IL" dirty="0"/>
              <a:t>הפתרון האופטימלי מתקבל מהערך של </a:t>
            </a:r>
            <a:r>
              <a:rPr lang="en-US" dirty="0"/>
              <a:t> last </a:t>
            </a:r>
            <a:r>
              <a:rPr lang="he-IL" dirty="0"/>
              <a:t>והערכים של הפונקציה </a:t>
            </a:r>
            <a:r>
              <a:rPr lang="en-US" dirty="0" err="1"/>
              <a:t>pred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הפתרון נבנה בסדר הפוך (מהסוף להתחלה).</a:t>
            </a:r>
          </a:p>
          <a:p>
            <a:pPr lvl="1" algn="r" rtl="1"/>
            <a:r>
              <a:rPr lang="he-IL" dirty="0"/>
              <a:t>לפני שנכתוב האלגוריתם נדגים את השיטה על-ידי דוגמה. 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20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3C84C0A-37D6-48F3-8788-B1DB0026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דוגמה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8DDF55F4-E351-453D-BCC8-B6D68636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80365"/>
            <a:ext cx="7139168" cy="185919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66A11136-4B41-4D95-A357-F5E53EF23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70088"/>
            <a:ext cx="6832001" cy="1974888"/>
          </a:xfrm>
          <a:prstGeom prst="rect">
            <a:avLst/>
          </a:prstGeom>
        </p:spPr>
      </p:pic>
      <p:sp>
        <p:nvSpPr>
          <p:cNvPr id="6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1B24047-C606-40A2-93F6-7A705808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e-IL" dirty="0"/>
              <a:t>הצגת הנתונים על גרף המתאר שני פסי ייצור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AA4F3DFC-EF0D-4DA4-AFB6-E77524B13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56"/>
          <a:stretch/>
        </p:blipFill>
        <p:spPr>
          <a:xfrm>
            <a:off x="0" y="2151316"/>
            <a:ext cx="8407400" cy="2555368"/>
          </a:xfrm>
          <a:prstGeom prst="rect">
            <a:avLst/>
          </a:prstGeom>
        </p:spPr>
      </p:pic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44B2A23-D0E3-424E-B010-C99C9500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32948" cy="70609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e-IL" dirty="0"/>
              <a:t>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CACE0B8-3308-489E-BAE9-D51D6C08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63277"/>
            <a:ext cx="8229600" cy="4525963"/>
          </a:xfrm>
        </p:spPr>
        <p:txBody>
          <a:bodyPr/>
          <a:lstStyle/>
          <a:p>
            <a:pPr algn="r" rtl="1"/>
            <a:r>
              <a:rPr lang="he-IL" dirty="0"/>
              <a:t>נבנה טבלה לחישוב של הפונקציות </a:t>
            </a:r>
            <a:r>
              <a:rPr lang="en-US" dirty="0"/>
              <a:t>f[1,j] f[2,j]</a:t>
            </a:r>
            <a:endParaRPr lang="he-IL" dirty="0"/>
          </a:p>
          <a:p>
            <a:pPr algn="r" rtl="1"/>
            <a:r>
              <a:rPr lang="he-IL" dirty="0"/>
              <a:t>ובמקביל נבנה את הפונקציות </a:t>
            </a:r>
            <a:r>
              <a:rPr lang="en-US" dirty="0" err="1"/>
              <a:t>pred</a:t>
            </a:r>
            <a:r>
              <a:rPr lang="en-US" dirty="0"/>
              <a:t>[1]</a:t>
            </a:r>
            <a:r>
              <a:rPr lang="he-IL" dirty="0"/>
              <a:t> </a:t>
            </a:r>
            <a:r>
              <a:rPr lang="en-US" dirty="0" err="1"/>
              <a:t>pred</a:t>
            </a:r>
            <a:r>
              <a:rPr lang="en-US" dirty="0"/>
              <a:t>[2]</a:t>
            </a:r>
            <a:r>
              <a:rPr lang="he-IL" dirty="0"/>
              <a:t> המתארות יישום של המסלול היעיל. </a:t>
            </a:r>
          </a:p>
          <a:p>
            <a:pPr algn="r" rtl="1"/>
            <a:r>
              <a:rPr lang="he-IL" dirty="0"/>
              <a:t>שימו לב שערכי </a:t>
            </a:r>
            <a:r>
              <a:rPr lang="en-US" dirty="0"/>
              <a:t>f[</a:t>
            </a:r>
            <a:r>
              <a:rPr lang="en-US" dirty="0" err="1"/>
              <a:t>i,j</a:t>
            </a:r>
            <a:r>
              <a:rPr lang="en-US" dirty="0"/>
              <a:t>]</a:t>
            </a:r>
            <a:r>
              <a:rPr lang="he-IL" dirty="0"/>
              <a:t> נקבעים בהתאם לערכים של עמודה </a:t>
            </a:r>
            <a:r>
              <a:rPr lang="en-US" dirty="0"/>
              <a:t>j-1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כלומר הטבלה נבנית על-ידי מילוי עמודות משמאל לימין.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6B423F19-BF98-44D0-970E-666C79B9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2" y="3429000"/>
            <a:ext cx="7236296" cy="2702987"/>
          </a:xfrm>
          <a:prstGeom prst="rect">
            <a:avLst/>
          </a:prstGeom>
        </p:spPr>
      </p:pic>
      <p:sp>
        <p:nvSpPr>
          <p:cNvPr id="6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D6018C9-185F-4E06-98BE-D2DF7C19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הרכבת המסלול האופטימלי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448B31DE-CE15-4406-A7B2-7004E519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68" y="5949280"/>
            <a:ext cx="7362376" cy="863600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xmlns="" id="{65815871-803C-4300-830F-BB6B5990B08D}"/>
              </a:ext>
            </a:extLst>
          </p:cNvPr>
          <p:cNvSpPr/>
          <p:nvPr/>
        </p:nvSpPr>
        <p:spPr>
          <a:xfrm>
            <a:off x="-36512" y="1340768"/>
            <a:ext cx="83884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/>
              <a:t>מכאן אפשר להרכיב את המסלול האופטימלי:</a:t>
            </a:r>
          </a:p>
          <a:p>
            <a:pPr algn="r" rtl="1">
              <a:lnSpc>
                <a:spcPct val="150000"/>
              </a:lnSpc>
            </a:pPr>
            <a:r>
              <a:rPr lang="he-IL" sz="2000" dirty="0"/>
              <a:t> 1=</a:t>
            </a:r>
            <a:r>
              <a:rPr lang="en-US" sz="2000" dirty="0"/>
              <a:t> last </a:t>
            </a:r>
            <a:r>
              <a:rPr lang="he-IL" sz="2000" dirty="0"/>
              <a:t>כלומר המסלול האופטימלי עובר דרך תחנה 1</a:t>
            </a:r>
          </a:p>
          <a:p>
            <a:pPr algn="r" rtl="1">
              <a:lnSpc>
                <a:spcPct val="150000"/>
              </a:lnSpc>
            </a:pPr>
            <a:r>
              <a:rPr lang="en-US" sz="2000" dirty="0" err="1"/>
              <a:t>Pred</a:t>
            </a:r>
            <a:r>
              <a:rPr lang="en-US" sz="2000" dirty="0"/>
              <a:t>[1,6]=2</a:t>
            </a:r>
            <a:r>
              <a:rPr lang="he-IL" sz="2000" dirty="0"/>
              <a:t> כלומר, במסלול האופטימלי אל התחנה </a:t>
            </a:r>
            <a:r>
              <a:rPr lang="he-IL" sz="2000" baseline="-25000" dirty="0"/>
              <a:t>6,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he-IL" sz="2000" dirty="0"/>
              <a:t> מגיעים מהפס השני, כלומר מהתחנה </a:t>
            </a:r>
            <a:r>
              <a:rPr lang="en-US" sz="2000" dirty="0"/>
              <a:t>S</a:t>
            </a:r>
            <a:r>
              <a:rPr lang="en-US" sz="2000" baseline="-25000" dirty="0"/>
              <a:t>2,5</a:t>
            </a:r>
            <a:endParaRPr lang="he-IL" sz="2000" baseline="-25000" dirty="0"/>
          </a:p>
          <a:p>
            <a:pPr algn="r" rtl="1">
              <a:lnSpc>
                <a:spcPct val="150000"/>
              </a:lnSpc>
            </a:pPr>
            <a:r>
              <a:rPr lang="en-US" sz="2000" dirty="0" err="1"/>
              <a:t>Pred</a:t>
            </a:r>
            <a:r>
              <a:rPr lang="en-US" sz="2000" dirty="0"/>
              <a:t>[2,5]=2  </a:t>
            </a:r>
            <a:r>
              <a:rPr lang="he-IL" sz="2000" dirty="0"/>
              <a:t> כלומר, אל התחנה </a:t>
            </a:r>
            <a:r>
              <a:rPr lang="en-US" sz="2000" dirty="0"/>
              <a:t>S</a:t>
            </a:r>
            <a:r>
              <a:rPr lang="en-US" sz="2000" baseline="-25000" dirty="0"/>
              <a:t>2,5</a:t>
            </a:r>
            <a:r>
              <a:rPr lang="he-IL" sz="2000" baseline="-25000" dirty="0"/>
              <a:t> </a:t>
            </a:r>
            <a:r>
              <a:rPr lang="he-IL" sz="2000" dirty="0"/>
              <a:t>מגיעים, במסלול האופטימלי, דרך תחנה </a:t>
            </a:r>
            <a:r>
              <a:rPr lang="en-US" sz="2000" dirty="0"/>
              <a:t>S</a:t>
            </a:r>
            <a:r>
              <a:rPr lang="en-US" sz="2000" baseline="-25000" dirty="0"/>
              <a:t>2,4</a:t>
            </a:r>
            <a:r>
              <a:rPr lang="he-IL" sz="20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en-US" sz="2000" dirty="0" err="1"/>
              <a:t>Pred</a:t>
            </a:r>
            <a:r>
              <a:rPr lang="en-US" sz="2000" dirty="0"/>
              <a:t>[2,4]=1</a:t>
            </a:r>
            <a:r>
              <a:rPr lang="he-IL" sz="2000" dirty="0"/>
              <a:t> כלומר אל התחנה </a:t>
            </a:r>
            <a:r>
              <a:rPr lang="en-US" sz="2000" dirty="0"/>
              <a:t>S</a:t>
            </a:r>
            <a:r>
              <a:rPr lang="en-US" sz="2000" baseline="-25000" dirty="0"/>
              <a:t>2,4</a:t>
            </a:r>
            <a:r>
              <a:rPr lang="he-IL" sz="2000" dirty="0"/>
              <a:t> מגיעים, במסלול האופטימלי, מהתחנה </a:t>
            </a:r>
            <a:r>
              <a:rPr lang="en-US" sz="2000" dirty="0"/>
              <a:t>S</a:t>
            </a:r>
            <a:r>
              <a:rPr lang="en-US" sz="2000" baseline="-25000" dirty="0"/>
              <a:t>1,3</a:t>
            </a:r>
            <a:endParaRPr lang="he-IL" sz="2000" dirty="0"/>
          </a:p>
          <a:p>
            <a:pPr algn="r" rtl="1">
              <a:lnSpc>
                <a:spcPct val="150000"/>
              </a:lnSpc>
            </a:pPr>
            <a:r>
              <a:rPr lang="en-US" sz="2000" dirty="0" err="1"/>
              <a:t>Pred</a:t>
            </a:r>
            <a:r>
              <a:rPr lang="en-US" sz="2000" dirty="0"/>
              <a:t>[1,3]=2</a:t>
            </a:r>
            <a:r>
              <a:rPr lang="he-IL" sz="2000" dirty="0"/>
              <a:t> כלומר אל התחנה </a:t>
            </a:r>
            <a:r>
              <a:rPr lang="en-US" sz="2000" dirty="0"/>
              <a:t>S</a:t>
            </a:r>
            <a:r>
              <a:rPr lang="en-US" sz="2000" baseline="-25000" dirty="0"/>
              <a:t>1,3</a:t>
            </a:r>
            <a:r>
              <a:rPr lang="he-IL" sz="2000" dirty="0"/>
              <a:t> מגיעים, במסלול האופטימלי, מהתחנה </a:t>
            </a:r>
            <a:r>
              <a:rPr lang="en-US" sz="2000" dirty="0"/>
              <a:t>S</a:t>
            </a:r>
            <a:r>
              <a:rPr lang="en-US" sz="2000" baseline="-25000" dirty="0"/>
              <a:t>2,2</a:t>
            </a:r>
          </a:p>
          <a:p>
            <a:pPr algn="r" rtl="1">
              <a:lnSpc>
                <a:spcPct val="150000"/>
              </a:lnSpc>
            </a:pPr>
            <a:r>
              <a:rPr lang="en-US" sz="2000" dirty="0" err="1"/>
              <a:t>Pred</a:t>
            </a:r>
            <a:r>
              <a:rPr lang="en-US" sz="2000" dirty="0"/>
              <a:t>[2,2]=1</a:t>
            </a:r>
            <a:r>
              <a:rPr lang="he-IL" sz="2000" dirty="0"/>
              <a:t> כלומר במסלול האופטימלי אל </a:t>
            </a:r>
            <a:r>
              <a:rPr lang="en-US" sz="2000" dirty="0"/>
              <a:t>S</a:t>
            </a:r>
            <a:r>
              <a:rPr lang="en-US" sz="2000" baseline="-25000" dirty="0"/>
              <a:t>2,2</a:t>
            </a:r>
            <a:r>
              <a:rPr lang="he-IL" sz="2000" dirty="0"/>
              <a:t> מגיעים מהתחנה </a:t>
            </a:r>
            <a:r>
              <a:rPr lang="en-US" sz="2000" dirty="0"/>
              <a:t>S</a:t>
            </a:r>
            <a:r>
              <a:rPr lang="en-US" sz="2000" baseline="-25000" dirty="0"/>
              <a:t>1,1</a:t>
            </a:r>
            <a:r>
              <a:rPr lang="he-IL" sz="20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000" dirty="0"/>
              <a:t>ובכן, בנינו את המסלול האופטימלי:</a:t>
            </a: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C4CC34A-3335-479F-AD23-1361C9A9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סיבוכיות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172BCF1-50BA-408C-A7C2-AB975DFD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סיבוכיות האלגוריתם: בכל שלב האלגוריתם ממלא ערך אחד בטבלה עבור שתי פונקציות </a:t>
            </a:r>
            <a:r>
              <a:rPr lang="en-US" dirty="0"/>
              <a:t>f </a:t>
            </a:r>
            <a:r>
              <a:rPr lang="he-IL" dirty="0"/>
              <a:t> ו-</a:t>
            </a:r>
            <a:r>
              <a:rPr lang="en-US" dirty="0" err="1"/>
              <a:t>pred</a:t>
            </a:r>
            <a:endParaRPr lang="en-US" dirty="0"/>
          </a:p>
          <a:p>
            <a:pPr lvl="1" algn="r" rtl="1"/>
            <a:r>
              <a:rPr lang="he-IL" dirty="0"/>
              <a:t>חישוב הערך הוא </a:t>
            </a:r>
            <a:r>
              <a:rPr lang="en-US" dirty="0"/>
              <a:t>O(1)</a:t>
            </a:r>
            <a:r>
              <a:rPr lang="he-IL" dirty="0"/>
              <a:t> 	</a:t>
            </a:r>
          </a:p>
          <a:p>
            <a:pPr lvl="1" algn="r" rtl="1"/>
            <a:r>
              <a:rPr lang="he-IL" dirty="0"/>
              <a:t>מספר המשבצות בטבלה </a:t>
            </a:r>
            <a:r>
              <a:rPr lang="en-US" dirty="0"/>
              <a:t>2n</a:t>
            </a:r>
            <a:r>
              <a:rPr lang="he-IL" dirty="0"/>
              <a:t> </a:t>
            </a:r>
          </a:p>
          <a:p>
            <a:pPr lvl="1" algn="r" rtl="1"/>
            <a:r>
              <a:rPr lang="he-IL" dirty="0"/>
              <a:t>על כן מדובר באלגוריתם ליניארי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25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BF711ED-D482-4B0B-9F5C-6A6D9200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e-IL" dirty="0"/>
              <a:t>ההבדל בין השיטה של תכנון דינאמי לבין השיטה החמדנית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1DA6C48-8BC6-4927-AB8E-8F0B02C0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בשיטה החמדנית אם מצאנו שפתרון ביניים כלשהו שהוא טוב מפתרונות אחרים באותו שלב, אז הפתרון הזה נבחר ואי-אפשר לשנות אותו לאור תוצאות שמתקבלות יותר מאוחר. </a:t>
            </a:r>
          </a:p>
          <a:p>
            <a:pPr algn="r" rtl="1"/>
            <a:r>
              <a:rPr lang="he-IL" dirty="0"/>
              <a:t>לא כך הוא המצב בשיטה של תכנון דינאמי: עד לפני השלב האחרון לא ידוע אילו שלבי ביניים ייבחרו לפתרון הסופי.</a:t>
            </a:r>
          </a:p>
          <a:p>
            <a:pPr algn="r" rtl="1"/>
            <a:r>
              <a:rPr lang="he-IL" dirty="0" smtClean="0"/>
              <a:t>כך </a:t>
            </a:r>
            <a:r>
              <a:rPr lang="he-IL" dirty="0"/>
              <a:t>הפתרון האופטימלי עבור 4 תחנות הוא לסיים בתחנה בפס ייצור ראשון (כי הזמן הכולל לסיום בפס הראשון הוא 24 מול 25 בפס השני), אך בסופו של דבר הפתרון האופטימלי משתמש בתחנה 4 בפס השני ולא בפס הראשון.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26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מתקיים תת מבנה אופטימלי- </a:t>
            </a:r>
            <a:endParaRPr lang="he-I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7" t="21570" r="17133" b="24246"/>
          <a:stretch/>
        </p:blipFill>
        <p:spPr bwMode="auto">
          <a:xfrm>
            <a:off x="502671" y="1556792"/>
            <a:ext cx="748882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27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0E5FB0B-C688-48DB-9BEF-A1131C06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err="1"/>
              <a:t>פסאודו</a:t>
            </a:r>
            <a:r>
              <a:rPr lang="he-IL" dirty="0"/>
              <a:t> קוד של האלגוריתם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679E1617-172C-403A-B6F1-7FD10BEE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8073226" cy="4749801"/>
          </a:xfrm>
          <a:prstGeom prst="rect">
            <a:avLst/>
          </a:prstGeom>
        </p:spPr>
      </p:pic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28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FB724DF-566A-4672-A7FB-B115DE85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rtl="1"/>
            <a:r>
              <a:rPr lang="he-IL" dirty="0"/>
              <a:t>המשך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xmlns="" id="{88575AC0-2DDA-4C8D-8526-284E3022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37" y="2021681"/>
            <a:ext cx="7920901" cy="3683000"/>
          </a:xfrm>
          <a:prstGeom prst="rect">
            <a:avLst/>
          </a:prstGeom>
        </p:spPr>
      </p:pic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29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r" rtl="1"/>
            <a:r>
              <a:rPr lang="he-IL" dirty="0" smtClean="0"/>
              <a:t>מה זה תכנון דינמי</a:t>
            </a:r>
            <a:r>
              <a:rPr lang="en-US" dirty="0" smtClean="0"/>
              <a:t>?</a:t>
            </a:r>
            <a:endParaRPr lang="en-US" dirty="0"/>
          </a:p>
          <a:p>
            <a:pPr marL="1009650" lvl="1" indent="-609600" algn="r" rtl="1"/>
            <a:r>
              <a:rPr lang="he-IL" dirty="0" smtClean="0"/>
              <a:t>תזמון קווי ייצור</a:t>
            </a:r>
            <a:endParaRPr lang="en-US" dirty="0"/>
          </a:p>
          <a:p>
            <a:pPr marL="1009650" lvl="1" indent="-609600" algn="r" rtl="1"/>
            <a:r>
              <a:rPr lang="he-IL" dirty="0" smtClean="0"/>
              <a:t>כפל מטריצות</a:t>
            </a:r>
            <a:endParaRPr lang="en-US" dirty="0"/>
          </a:p>
          <a:p>
            <a:pPr marL="1009650" lvl="1" indent="-609600" algn="r" rtl="1"/>
            <a:r>
              <a:rPr lang="he-IL" dirty="0" smtClean="0"/>
              <a:t>אלמנטים של תכנון דינמי.</a:t>
            </a:r>
            <a:endParaRPr lang="en-US" dirty="0"/>
          </a:p>
        </p:txBody>
      </p:sp>
      <p:sp>
        <p:nvSpPr>
          <p:cNvPr id="6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3CE22D8B-53C8-4B53-9E8F-331FB49F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שחזור הפתרון האופטימלי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8C3E755E-1DC5-420D-BF64-89600AE1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7638"/>
            <a:ext cx="5796136" cy="229920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17CE19DA-87AB-4BD5-948D-70A2007C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96" y="3789040"/>
            <a:ext cx="8383832" cy="2204864"/>
          </a:xfrm>
          <a:prstGeom prst="rect">
            <a:avLst/>
          </a:prstGeom>
        </p:spPr>
      </p:pic>
      <p:sp>
        <p:nvSpPr>
          <p:cNvPr id="8" name="מציין מיקום של מספר שקופית 3"/>
          <p:cNvSpPr txBox="1">
            <a:spLocks/>
          </p:cNvSpPr>
          <p:nvPr/>
        </p:nvSpPr>
        <p:spPr>
          <a:xfrm>
            <a:off x="8532440" y="5625048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30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3EE5849-203D-4804-96A3-794A493DC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תכנון הכפלת סדרת מטריצות</a:t>
            </a:r>
          </a:p>
        </p:txBody>
      </p:sp>
      <p:sp>
        <p:nvSpPr>
          <p:cNvPr id="3" name="מלבן 2"/>
          <p:cNvSpPr/>
          <p:nvPr/>
        </p:nvSpPr>
        <p:spPr>
          <a:xfrm>
            <a:off x="2915816" y="4726885"/>
            <a:ext cx="3206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600" dirty="0"/>
              <a:t>דוגמא מספר </a:t>
            </a:r>
            <a:r>
              <a:rPr lang="he-IL" sz="3600" dirty="0" smtClean="0"/>
              <a:t>2 </a:t>
            </a:r>
            <a:r>
              <a:rPr lang="he-IL" sz="3600" dirty="0"/>
              <a:t>-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31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כפל מטריצות</a:t>
            </a:r>
            <a:endParaRPr 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r" rtl="1">
              <a:lnSpc>
                <a:spcPct val="90000"/>
              </a:lnSpc>
            </a:pPr>
            <a:r>
              <a:rPr lang="he-IL" dirty="0"/>
              <a:t>נניח שיש לנו רצף או </a:t>
            </a:r>
            <a:r>
              <a:rPr lang="he-IL" dirty="0" err="1" smtClean="0"/>
              <a:t>שירשור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i="1" baseline="-25000" dirty="0"/>
              <a:t>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של </a:t>
            </a:r>
            <a:r>
              <a:rPr lang="en-US" dirty="0"/>
              <a:t>n </a:t>
            </a:r>
            <a:r>
              <a:rPr lang="he-IL" dirty="0" smtClean="0"/>
              <a:t> מטריצות </a:t>
            </a:r>
            <a:r>
              <a:rPr lang="he-IL" dirty="0"/>
              <a:t>שיש </a:t>
            </a:r>
            <a:r>
              <a:rPr lang="he-IL" dirty="0" smtClean="0"/>
              <a:t>להכפיל.</a:t>
            </a:r>
            <a:endParaRPr lang="he-IL" dirty="0"/>
          </a:p>
          <a:p>
            <a:pPr marL="609600" indent="-609600" algn="r" rtl="1">
              <a:lnSpc>
                <a:spcPct val="90000"/>
              </a:lnSpc>
            </a:pPr>
            <a:r>
              <a:rPr lang="he-IL" dirty="0"/>
              <a:t>כלומר, אנו רוצים לחשב את </a:t>
            </a:r>
            <a:r>
              <a:rPr lang="he-IL" dirty="0" smtClean="0"/>
              <a:t>התוצאה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  <a:r>
              <a:rPr lang="he-IL" i="1" baseline="-25000" dirty="0" smtClean="0"/>
              <a:t>.</a:t>
            </a:r>
            <a:endParaRPr lang="en-US" i="1" baseline="-25000" dirty="0"/>
          </a:p>
          <a:p>
            <a:pPr marL="609600" indent="-609600">
              <a:lnSpc>
                <a:spcPct val="90000"/>
              </a:lnSpc>
            </a:pPr>
            <a:endParaRPr lang="en-US" dirty="0"/>
          </a:p>
          <a:p>
            <a:pPr marL="609600" indent="-609600" algn="r" rtl="1">
              <a:lnSpc>
                <a:spcPct val="90000"/>
              </a:lnSpc>
            </a:pPr>
            <a:r>
              <a:rPr lang="he-IL" dirty="0"/>
              <a:t>ישנן דרכים רבות אפשריות </a:t>
            </a:r>
            <a:r>
              <a:rPr lang="he-IL" dirty="0" smtClean="0"/>
              <a:t>(הצבת סוגריים שונות סוגריים</a:t>
            </a:r>
            <a:r>
              <a:rPr lang="he-IL" dirty="0"/>
              <a:t>) לחשב את </a:t>
            </a:r>
            <a:r>
              <a:rPr lang="he-IL" dirty="0" smtClean="0"/>
              <a:t>התוצאה.</a:t>
            </a:r>
            <a:endParaRPr lang="he-IL" dirty="0"/>
          </a:p>
          <a:p>
            <a:pPr marL="609600" indent="-609600" algn="r" rtl="1">
              <a:lnSpc>
                <a:spcPct val="90000"/>
              </a:lnSpc>
            </a:pPr>
            <a:endParaRPr lang="he-IL" dirty="0"/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כפל מטריצות  המשך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algn="r" rtl="1"/>
            <a:r>
              <a:rPr lang="he-IL" dirty="0" smtClean="0"/>
              <a:t>לדוגמא, בהינתן רצף המטריצות: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he-IL" dirty="0" smtClean="0"/>
              <a:t>של 4 מטריצות-</a:t>
            </a:r>
            <a:endParaRPr lang="en-US" dirty="0"/>
          </a:p>
          <a:p>
            <a:pPr marL="990600" lvl="1" indent="-533400" algn="r" rtl="1"/>
            <a:r>
              <a:rPr lang="he-IL" dirty="0" smtClean="0"/>
              <a:t>בואו נחשב את התוצאה של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he-IL" baseline="-25000" dirty="0" smtClean="0"/>
              <a:t>:</a:t>
            </a:r>
            <a:endParaRPr lang="en-US" dirty="0"/>
          </a:p>
          <a:p>
            <a:pPr marL="609600" indent="-609600" algn="r" rtl="1"/>
            <a:r>
              <a:rPr lang="he-IL" dirty="0" smtClean="0"/>
              <a:t>יש 5 דרכים אפשריות לבצע את זה-</a:t>
            </a:r>
            <a:endParaRPr lang="en-US" dirty="0"/>
          </a:p>
          <a:p>
            <a:pPr marL="990600" lvl="1" indent="-533400">
              <a:buFontTx/>
              <a:buAutoNum type="arabicPeriod"/>
            </a:pPr>
            <a:r>
              <a:rPr lang="en-US" dirty="0">
                <a:solidFill>
                  <a:srgbClr val="CC6600"/>
                </a:solidFill>
              </a:rPr>
              <a:t>(A</a:t>
            </a:r>
            <a:r>
              <a:rPr lang="en-US" baseline="-25000" dirty="0">
                <a:solidFill>
                  <a:srgbClr val="CC6600"/>
                </a:solidFill>
              </a:rPr>
              <a:t>1</a:t>
            </a:r>
            <a:r>
              <a:rPr lang="en-US" dirty="0">
                <a:solidFill>
                  <a:srgbClr val="CC6600"/>
                </a:solidFill>
              </a:rPr>
              <a:t>(A</a:t>
            </a:r>
            <a:r>
              <a:rPr lang="en-US" baseline="-25000" dirty="0">
                <a:solidFill>
                  <a:srgbClr val="CC6600"/>
                </a:solidFill>
              </a:rPr>
              <a:t>2</a:t>
            </a:r>
            <a:r>
              <a:rPr lang="en-US" dirty="0">
                <a:solidFill>
                  <a:srgbClr val="CC6600"/>
                </a:solidFill>
              </a:rPr>
              <a:t>(A</a:t>
            </a:r>
            <a:r>
              <a:rPr lang="en-US" baseline="-25000" dirty="0">
                <a:solidFill>
                  <a:srgbClr val="CC6600"/>
                </a:solidFill>
              </a:rPr>
              <a:t>3</a:t>
            </a:r>
            <a:r>
              <a:rPr lang="en-US" dirty="0">
                <a:solidFill>
                  <a:srgbClr val="CC6600"/>
                </a:solidFill>
              </a:rPr>
              <a:t>A</a:t>
            </a:r>
            <a:r>
              <a:rPr lang="en-US" baseline="-25000" dirty="0">
                <a:solidFill>
                  <a:srgbClr val="CC6600"/>
                </a:solidFill>
              </a:rPr>
              <a:t>4</a:t>
            </a:r>
            <a:r>
              <a:rPr lang="en-US" dirty="0">
                <a:solidFill>
                  <a:srgbClr val="CC6600"/>
                </a:solidFill>
              </a:rPr>
              <a:t>)))</a:t>
            </a:r>
            <a:endParaRPr lang="en-US" baseline="-25000" dirty="0">
              <a:solidFill>
                <a:srgbClr val="CC6600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dirty="0">
                <a:solidFill>
                  <a:srgbClr val="009900"/>
                </a:solidFill>
              </a:rPr>
              <a:t>(A</a:t>
            </a:r>
            <a:r>
              <a:rPr lang="en-US" baseline="-25000" dirty="0">
                <a:solidFill>
                  <a:srgbClr val="009900"/>
                </a:solidFill>
              </a:rPr>
              <a:t>1</a:t>
            </a:r>
            <a:r>
              <a:rPr lang="en-US" dirty="0">
                <a:solidFill>
                  <a:srgbClr val="009900"/>
                </a:solidFill>
              </a:rPr>
              <a:t>((A</a:t>
            </a:r>
            <a:r>
              <a:rPr lang="en-US" baseline="-25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A</a:t>
            </a:r>
            <a:r>
              <a:rPr lang="en-US" baseline="-25000" dirty="0">
                <a:solidFill>
                  <a:srgbClr val="009900"/>
                </a:solidFill>
              </a:rPr>
              <a:t>3</a:t>
            </a:r>
            <a:r>
              <a:rPr lang="en-US" dirty="0">
                <a:solidFill>
                  <a:srgbClr val="009900"/>
                </a:solidFill>
              </a:rPr>
              <a:t>)A</a:t>
            </a:r>
            <a:r>
              <a:rPr lang="en-US" baseline="-25000" dirty="0">
                <a:solidFill>
                  <a:srgbClr val="009900"/>
                </a:solidFill>
              </a:rPr>
              <a:t>4</a:t>
            </a:r>
            <a:r>
              <a:rPr lang="en-US" dirty="0">
                <a:solidFill>
                  <a:srgbClr val="009900"/>
                </a:solidFill>
              </a:rPr>
              <a:t>))</a:t>
            </a:r>
            <a:endParaRPr lang="en-US" baseline="-25000" dirty="0">
              <a:solidFill>
                <a:srgbClr val="009900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((A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)(A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))</a:t>
            </a:r>
            <a:endParaRPr lang="en-US" baseline="-25000" dirty="0">
              <a:solidFill>
                <a:srgbClr val="FF0000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dirty="0">
                <a:solidFill>
                  <a:srgbClr val="3333FF"/>
                </a:solidFill>
              </a:rPr>
              <a:t>((A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(A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A</a:t>
            </a:r>
            <a:r>
              <a:rPr lang="en-US" baseline="-25000" dirty="0">
                <a:solidFill>
                  <a:srgbClr val="3333FF"/>
                </a:solidFill>
              </a:rPr>
              <a:t>3</a:t>
            </a:r>
            <a:r>
              <a:rPr lang="en-US" dirty="0">
                <a:solidFill>
                  <a:srgbClr val="3333FF"/>
                </a:solidFill>
              </a:rPr>
              <a:t>))A</a:t>
            </a:r>
            <a:r>
              <a:rPr lang="en-US" baseline="-25000" dirty="0">
                <a:solidFill>
                  <a:srgbClr val="3333FF"/>
                </a:solidFill>
              </a:rPr>
              <a:t>4</a:t>
            </a:r>
            <a:r>
              <a:rPr lang="en-US" dirty="0">
                <a:solidFill>
                  <a:srgbClr val="3333FF"/>
                </a:solidFill>
              </a:rPr>
              <a:t>)</a:t>
            </a:r>
            <a:endParaRPr lang="en-US" baseline="-25000" dirty="0">
              <a:solidFill>
                <a:srgbClr val="3333FF"/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dirty="0">
                <a:solidFill>
                  <a:srgbClr val="D60093"/>
                </a:solidFill>
              </a:rPr>
              <a:t>(((A</a:t>
            </a:r>
            <a:r>
              <a:rPr lang="en-US" baseline="-25000" dirty="0">
                <a:solidFill>
                  <a:srgbClr val="D60093"/>
                </a:solidFill>
              </a:rPr>
              <a:t>1</a:t>
            </a:r>
            <a:r>
              <a:rPr lang="en-US" dirty="0">
                <a:solidFill>
                  <a:srgbClr val="D60093"/>
                </a:solidFill>
              </a:rPr>
              <a:t>A</a:t>
            </a:r>
            <a:r>
              <a:rPr lang="en-US" baseline="-25000" dirty="0">
                <a:solidFill>
                  <a:srgbClr val="D60093"/>
                </a:solidFill>
              </a:rPr>
              <a:t>2</a:t>
            </a:r>
            <a:r>
              <a:rPr lang="en-US" dirty="0">
                <a:solidFill>
                  <a:srgbClr val="D60093"/>
                </a:solidFill>
              </a:rPr>
              <a:t>)A</a:t>
            </a:r>
            <a:r>
              <a:rPr lang="en-US" baseline="-25000" dirty="0">
                <a:solidFill>
                  <a:srgbClr val="D60093"/>
                </a:solidFill>
              </a:rPr>
              <a:t>3</a:t>
            </a:r>
            <a:r>
              <a:rPr lang="en-US" dirty="0">
                <a:solidFill>
                  <a:srgbClr val="D60093"/>
                </a:solidFill>
              </a:rPr>
              <a:t>)A</a:t>
            </a:r>
            <a:r>
              <a:rPr lang="en-US" baseline="-25000" dirty="0">
                <a:solidFill>
                  <a:srgbClr val="D60093"/>
                </a:solidFill>
              </a:rPr>
              <a:t>4</a:t>
            </a:r>
            <a:r>
              <a:rPr lang="en-US" dirty="0">
                <a:solidFill>
                  <a:srgbClr val="D60093"/>
                </a:solidFill>
              </a:rPr>
              <a:t>)</a:t>
            </a: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0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כפל מטריצות  המשך</a:t>
            </a:r>
            <a:r>
              <a:rPr lang="en-US" dirty="0"/>
              <a:t>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609600" indent="-609600" algn="r" rtl="1"/>
            <a:r>
              <a:rPr lang="he-IL" dirty="0"/>
              <a:t>כדי לחשב את מספר </a:t>
            </a:r>
            <a:r>
              <a:rPr lang="he-IL" dirty="0" smtClean="0"/>
              <a:t>המכפלות </a:t>
            </a:r>
            <a:r>
              <a:rPr lang="he-IL" dirty="0" err="1" smtClean="0"/>
              <a:t>הסקלריות</a:t>
            </a:r>
            <a:r>
              <a:rPr lang="he-IL" dirty="0" smtClean="0"/>
              <a:t> הנחוצות עלינו </a:t>
            </a:r>
            <a:r>
              <a:rPr lang="he-IL" dirty="0"/>
              <a:t>לדעת:</a:t>
            </a:r>
          </a:p>
          <a:p>
            <a:pPr marL="1009650" lvl="1" indent="-609600"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אלגוריתם להכפלת 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שתי מטריצות.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1009650" lvl="1" indent="-609600" algn="r" rtl="1"/>
            <a:r>
              <a:rPr lang="he-IL" dirty="0" err="1" smtClean="0">
                <a:solidFill>
                  <a:schemeClr val="accent6">
                    <a:lumMod val="75000"/>
                  </a:schemeClr>
                </a:solidFill>
              </a:rPr>
              <a:t>מימדי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 המטריצה.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609600" indent="-609600"/>
            <a:endParaRPr lang="he-IL" dirty="0"/>
          </a:p>
          <a:p>
            <a:pPr marL="609600" indent="-609600" algn="r" rtl="1"/>
            <a:r>
              <a:rPr lang="he-IL" dirty="0"/>
              <a:t>האם </a:t>
            </a:r>
            <a:r>
              <a:rPr lang="he-IL" dirty="0" smtClean="0"/>
              <a:t>תוכל לכתוב אלגוריתם כפל מטריצות</a:t>
            </a:r>
            <a:r>
              <a:rPr lang="he-IL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אלגוריתם לכפל 2 מטריצות:</a:t>
            </a: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95400"/>
            <a:ext cx="7992888" cy="4114800"/>
          </a:xfrm>
          <a:noFill/>
        </p:spPr>
        <p:txBody>
          <a:bodyPr>
            <a:normAutofit lnSpcReduction="10000"/>
          </a:bodyPr>
          <a:lstStyle/>
          <a:p>
            <a:pPr marL="609600" indent="-609600" algn="r" rtl="1">
              <a:lnSpc>
                <a:spcPct val="90000"/>
              </a:lnSpc>
              <a:buFontTx/>
              <a:buNone/>
            </a:pPr>
            <a:r>
              <a:rPr lang="he-IL" sz="2400" b="1" dirty="0" smtClean="0">
                <a:solidFill>
                  <a:schemeClr val="tx2"/>
                </a:solidFill>
                <a:latin typeface="Times New Roman" pitchFamily="18" charset="0"/>
              </a:rPr>
              <a:t>קלט: </a:t>
            </a:r>
            <a:r>
              <a:rPr lang="he-IL" sz="2400" dirty="0">
                <a:latin typeface="Times New Roman" pitchFamily="18" charset="0"/>
              </a:rPr>
              <a:t>מטריצה</a:t>
            </a:r>
            <a:r>
              <a:rPr lang="en-US" sz="2400" i="1" dirty="0" err="1" smtClean="0">
                <a:latin typeface="Times New Roman" pitchFamily="18" charset="0"/>
              </a:rPr>
              <a:t>A</a:t>
            </a:r>
            <a:r>
              <a:rPr lang="en-US" sz="2400" i="1" baseline="-25000" dirty="0" err="1" smtClean="0">
                <a:latin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 smtClean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</a:rPr>
              <a:t> ומטריצה 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</a:rPr>
              <a:t>B</a:t>
            </a:r>
            <a:r>
              <a:rPr lang="en-US" sz="2400" i="1" baseline="-25000" dirty="0" err="1">
                <a:latin typeface="Times New Roman" pitchFamily="18" charset="0"/>
              </a:rPr>
              <a:t>q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>
                <a:latin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</a:rPr>
            </a:br>
            <a:r>
              <a:rPr lang="he-IL" sz="2400" dirty="0" smtClean="0">
                <a:latin typeface="Times New Roman" pitchFamily="18" charset="0"/>
              </a:rPr>
              <a:t>(בעלות </a:t>
            </a:r>
            <a:r>
              <a:rPr lang="he-IL" sz="2400" dirty="0" err="1" smtClean="0">
                <a:latin typeface="Times New Roman" pitchFamily="18" charset="0"/>
              </a:rPr>
              <a:t>מימדים</a:t>
            </a:r>
            <a:r>
              <a:rPr lang="he-IL" sz="2400" dirty="0" smtClean="0">
                <a:latin typeface="Times New Roman" pitchFamily="18" charset="0"/>
              </a:rPr>
              <a:t> של 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</a:rPr>
              <a:t>p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dirty="0" err="1">
                <a:latin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</a:rPr>
              <a:t> </a:t>
            </a:r>
            <a:r>
              <a:rPr lang="he-IL" sz="2400" dirty="0" err="1" smtClean="0">
                <a:latin typeface="Times New Roman" pitchFamily="18" charset="0"/>
              </a:rPr>
              <a:t>ומימדים</a:t>
            </a:r>
            <a:r>
              <a:rPr lang="he-IL" sz="2400" dirty="0" smtClean="0">
                <a:latin typeface="Times New Roman" pitchFamily="18" charset="0"/>
              </a:rPr>
              <a:t> של </a:t>
            </a:r>
            <a:r>
              <a:rPr lang="en-US" sz="2400" i="1" dirty="0" err="1" smtClean="0">
                <a:latin typeface="Times New Roman" pitchFamily="18" charset="0"/>
              </a:rPr>
              <a:t>q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dirty="0" err="1" smtClean="0">
                <a:latin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</a:rPr>
              <a:t>)</a:t>
            </a:r>
            <a:endParaRPr lang="en-US" sz="2400" dirty="0">
              <a:solidFill>
                <a:srgbClr val="3333FF"/>
              </a:solidFill>
            </a:endParaRPr>
          </a:p>
          <a:p>
            <a:pPr marL="609600" indent="-609600" algn="r" rtl="1">
              <a:lnSpc>
                <a:spcPct val="90000"/>
              </a:lnSpc>
              <a:buFontTx/>
              <a:buNone/>
            </a:pPr>
            <a:r>
              <a:rPr lang="he-IL" sz="2400" b="1" dirty="0" smtClean="0">
                <a:solidFill>
                  <a:schemeClr val="tx2"/>
                </a:solidFill>
                <a:latin typeface="Times New Roman" pitchFamily="18" charset="0"/>
              </a:rPr>
              <a:t>פלט: 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</a:rPr>
              <a:t>מטריצה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 smtClean="0">
                <a:latin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</a:rPr>
              <a:t> שהתקבלה מהכפלת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i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2619CB"/>
                </a:solidFill>
                <a:latin typeface="Times New Roman" pitchFamily="18" charset="0"/>
              </a:rPr>
              <a:t>MATRIX-MULTIPLY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</a:rPr>
              <a:t>p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>
                <a:latin typeface="Times New Roman" pitchFamily="18" charset="0"/>
              </a:rPr>
              <a:t>q</a:t>
            </a:r>
            <a:r>
              <a:rPr lang="en-US" sz="2400" i="1" baseline="-25000" dirty="0"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</a:rPr>
              <a:t>B</a:t>
            </a:r>
            <a:r>
              <a:rPr lang="en-US" sz="2400" i="1" baseline="-25000" dirty="0" err="1">
                <a:latin typeface="Times New Roman" pitchFamily="18" charset="0"/>
              </a:rPr>
              <a:t>q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>
                <a:latin typeface="Times New Roman" pitchFamily="18" charset="0"/>
              </a:rPr>
              <a:t>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</a:rPr>
              <a:t>1.</a:t>
            </a:r>
            <a:r>
              <a:rPr lang="en-US" sz="2400" b="1" dirty="0">
                <a:latin typeface="Times New Roman" pitchFamily="18" charset="0"/>
              </a:rPr>
              <a:t>	for </a:t>
            </a:r>
            <a:r>
              <a:rPr lang="en-US" sz="2400" i="1" dirty="0">
                <a:latin typeface="Times New Roman" pitchFamily="18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</a:rPr>
              <a:t>2.			</a:t>
            </a:r>
            <a:r>
              <a:rPr lang="en-US" sz="2400" b="1" dirty="0">
                <a:latin typeface="Times New Roman" pitchFamily="18" charset="0"/>
              </a:rPr>
              <a:t>for </a:t>
            </a:r>
            <a:r>
              <a:rPr lang="en-US" sz="2400" i="1" dirty="0">
                <a:latin typeface="Times New Roman" pitchFamily="18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  <a:endParaRPr lang="en-US" sz="2400" dirty="0"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</a:rPr>
              <a:t>3.				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← 0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4.				</a:t>
            </a:r>
            <a:r>
              <a:rPr lang="en-US" sz="2400" b="1" dirty="0">
                <a:latin typeface="Times New Roman" pitchFamily="18" charset="0"/>
              </a:rPr>
              <a:t>for </a:t>
            </a:r>
            <a:r>
              <a:rPr lang="en-US" sz="2400" i="1" dirty="0">
                <a:latin typeface="Times New Roman" pitchFamily="18" charset="0"/>
              </a:rPr>
              <a:t>k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  <a:endParaRPr lang="en-US" sz="2400" dirty="0"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5.					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>
                <a:latin typeface="Times New Roman" pitchFamily="18" charset="0"/>
              </a:rPr>
              <a:t> 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</a:rPr>
              <a:t>6.	</a:t>
            </a:r>
            <a:r>
              <a:rPr lang="en-US" sz="2400" b="1" dirty="0">
                <a:latin typeface="Times New Roman" pitchFamily="18" charset="0"/>
              </a:rPr>
              <a:t>return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</a:rPr>
              <a:t>C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81000" y="5486400"/>
            <a:ext cx="7863408" cy="7571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2400" dirty="0" smtClean="0">
                <a:solidFill>
                  <a:schemeClr val="bg1"/>
                </a:solidFill>
              </a:rPr>
              <a:t>המכפלה </a:t>
            </a:r>
            <a:r>
              <a:rPr lang="he-IL" sz="2400" dirty="0" err="1" smtClean="0">
                <a:solidFill>
                  <a:schemeClr val="bg1"/>
                </a:solidFill>
              </a:rPr>
              <a:t>הסקלרית</a:t>
            </a:r>
            <a:r>
              <a:rPr lang="he-IL" sz="2400" dirty="0" smtClean="0">
                <a:solidFill>
                  <a:schemeClr val="bg1"/>
                </a:solidFill>
              </a:rPr>
              <a:t>  בשורה </a:t>
            </a:r>
            <a:r>
              <a:rPr lang="en-US" sz="2400" dirty="0" smtClean="0">
                <a:solidFill>
                  <a:schemeClr val="bg1"/>
                </a:solidFill>
              </a:rPr>
              <a:t>5 </a:t>
            </a:r>
            <a:r>
              <a:rPr lang="he-IL" sz="2400" dirty="0" smtClean="0">
                <a:solidFill>
                  <a:schemeClr val="bg1"/>
                </a:solidFill>
              </a:rPr>
              <a:t> קובעת את זמן הריצה לחישוב </a:t>
            </a:r>
            <a:r>
              <a:rPr lang="en-US" sz="2400" i="1" dirty="0" smtClean="0">
                <a:solidFill>
                  <a:schemeClr val="bg1"/>
                </a:solidFill>
              </a:rPr>
              <a:t>C</a:t>
            </a:r>
            <a:r>
              <a:rPr lang="he-IL" sz="2400" i="1" dirty="0" smtClean="0">
                <a:solidFill>
                  <a:schemeClr val="bg1"/>
                </a:solidFill>
              </a:rPr>
              <a:t>,</a:t>
            </a:r>
            <a:endParaRPr lang="en-US" sz="2400" i="1" dirty="0">
              <a:solidFill>
                <a:schemeClr val="bg1"/>
              </a:solidFill>
            </a:endParaRPr>
          </a:p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2400" dirty="0" smtClean="0">
                <a:solidFill>
                  <a:schemeClr val="bg1"/>
                </a:solidFill>
              </a:rPr>
              <a:t>מספר המכפלות </a:t>
            </a:r>
            <a:r>
              <a:rPr lang="he-IL" sz="2400" dirty="0" err="1" smtClean="0">
                <a:solidFill>
                  <a:schemeClr val="bg1"/>
                </a:solidFill>
              </a:rPr>
              <a:t>הסקלריות</a:t>
            </a:r>
            <a:r>
              <a:rPr lang="he-IL" sz="2400" dirty="0" smtClean="0">
                <a:solidFill>
                  <a:schemeClr val="bg1"/>
                </a:solidFill>
              </a:rPr>
              <a:t> הוא </a:t>
            </a:r>
            <a:r>
              <a:rPr lang="en-US" sz="2400" i="1" dirty="0" err="1" smtClean="0">
                <a:solidFill>
                  <a:schemeClr val="bg1"/>
                </a:solidFill>
              </a:rPr>
              <a:t>pqr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he-IL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8/87/Matrix_multiplication_qtl2.svg/250px-Matrix_multiplication_qtl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36912"/>
            <a:ext cx="23812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 1"/>
          <p:cNvSpPr/>
          <p:nvPr/>
        </p:nvSpPr>
        <p:spPr>
          <a:xfrm>
            <a:off x="6012160" y="2996952"/>
            <a:ext cx="576064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7020272" y="2996952"/>
            <a:ext cx="216024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7884368" y="2965140"/>
            <a:ext cx="216024" cy="24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444208" y="3824988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ציור </a:t>
            </a:r>
            <a:r>
              <a:rPr lang="he-IL" dirty="0" err="1" smtClean="0"/>
              <a:t>מויקיפדיה</a:t>
            </a:r>
            <a:endParaRPr lang="he-IL" dirty="0"/>
          </a:p>
        </p:txBody>
      </p:sp>
      <p:sp>
        <p:nvSpPr>
          <p:cNvPr id="13" name="מציין מיקום של מספר שקופית 3"/>
          <p:cNvSpPr txBox="1">
            <a:spLocks/>
          </p:cNvSpPr>
          <p:nvPr/>
        </p:nvSpPr>
        <p:spPr>
          <a:xfrm>
            <a:off x="8531788" y="5625048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35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609600" indent="-609600" algn="r" rtl="1"/>
            <a:r>
              <a:rPr lang="he-IL" dirty="0" smtClean="0"/>
              <a:t>לדוגמא נתונות המטריצות:</a:t>
            </a:r>
          </a:p>
          <a:p>
            <a:pPr marL="0" indent="0" algn="r" rtl="1">
              <a:buNone/>
            </a:pPr>
            <a:r>
              <a:rPr lang="he-IL" dirty="0" smtClean="0"/>
              <a:t>		</a:t>
            </a:r>
            <a:r>
              <a:rPr lang="en-US" dirty="0" smtClean="0"/>
              <a:t>A</a:t>
            </a:r>
            <a:r>
              <a:rPr lang="en-US" baseline="-25000" dirty="0" smtClean="0"/>
              <a:t>10</a:t>
            </a:r>
            <a:r>
              <a:rPr lang="en-US" baseline="-25000" dirty="0">
                <a:sym typeface="Symbol" pitchFamily="18" charset="2"/>
              </a:rPr>
              <a:t></a:t>
            </a:r>
            <a:r>
              <a:rPr lang="en-US" baseline="-25000" dirty="0"/>
              <a:t>100</a:t>
            </a:r>
            <a:r>
              <a:rPr lang="en-US" dirty="0"/>
              <a:t>, B</a:t>
            </a:r>
            <a:r>
              <a:rPr lang="en-US" baseline="-25000" dirty="0"/>
              <a:t>100</a:t>
            </a:r>
            <a:r>
              <a:rPr lang="en-US" baseline="-25000" dirty="0">
                <a:sym typeface="Symbol" pitchFamily="18" charset="2"/>
              </a:rPr>
              <a:t></a:t>
            </a:r>
            <a:r>
              <a:rPr lang="en-US" baseline="-25000" dirty="0"/>
              <a:t>5</a:t>
            </a:r>
            <a:r>
              <a:rPr lang="en-US" dirty="0"/>
              <a:t>, and C</a:t>
            </a:r>
            <a:r>
              <a:rPr lang="en-US" baseline="-25000" dirty="0"/>
              <a:t>5</a:t>
            </a:r>
            <a:r>
              <a:rPr lang="en-US" baseline="-25000" dirty="0">
                <a:sym typeface="Symbol" pitchFamily="18" charset="2"/>
              </a:rPr>
              <a:t></a:t>
            </a:r>
            <a:r>
              <a:rPr lang="en-US" baseline="-25000" dirty="0"/>
              <a:t>50</a:t>
            </a:r>
          </a:p>
          <a:p>
            <a:pPr marL="609600" indent="-609600" algn="r" rtl="1"/>
            <a:r>
              <a:rPr lang="he-IL" dirty="0" smtClean="0"/>
              <a:t>ישנן 2 דרכים לבצע מכפלה לחישוב </a:t>
            </a:r>
            <a:r>
              <a:rPr lang="en-US" dirty="0" smtClean="0"/>
              <a:t>ABC</a:t>
            </a:r>
            <a:r>
              <a:rPr lang="he-IL" dirty="0" smtClean="0"/>
              <a:t>:</a:t>
            </a:r>
          </a:p>
          <a:p>
            <a:pPr marL="990600" lvl="1" indent="-533400" algn="l" rtl="0"/>
            <a:r>
              <a:rPr lang="en-US" dirty="0" smtClean="0">
                <a:solidFill>
                  <a:srgbClr val="3333FF"/>
                </a:solidFill>
              </a:rPr>
              <a:t>((</a:t>
            </a:r>
            <a:r>
              <a:rPr lang="en-US" dirty="0">
                <a:solidFill>
                  <a:srgbClr val="3333FF"/>
                </a:solidFill>
              </a:rPr>
              <a:t>AB)C) = D</a:t>
            </a:r>
            <a:r>
              <a:rPr lang="en-US" baseline="-25000" dirty="0">
                <a:solidFill>
                  <a:srgbClr val="3333FF"/>
                </a:solidFill>
              </a:rPr>
              <a:t>10</a:t>
            </a:r>
            <a:r>
              <a:rPr lang="en-US" baseline="-25000" dirty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3333FF"/>
                </a:solidFill>
              </a:rPr>
              <a:t>5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3333FF"/>
                </a:solidFill>
              </a:rPr>
              <a:t>C</a:t>
            </a:r>
            <a:r>
              <a:rPr lang="en-US" baseline="-25000" dirty="0">
                <a:solidFill>
                  <a:srgbClr val="3333FF"/>
                </a:solidFill>
              </a:rPr>
              <a:t>5</a:t>
            </a:r>
            <a:r>
              <a:rPr lang="en-US" baseline="-25000" dirty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3333FF"/>
                </a:solidFill>
              </a:rPr>
              <a:t>50</a:t>
            </a:r>
            <a:endParaRPr lang="en-US" dirty="0">
              <a:solidFill>
                <a:srgbClr val="3333FF"/>
              </a:solidFill>
            </a:endParaRPr>
          </a:p>
          <a:p>
            <a:pPr marL="1371600" lvl="2" indent="-457200" algn="l" rtl="0"/>
            <a:r>
              <a:rPr lang="en-US" dirty="0">
                <a:solidFill>
                  <a:srgbClr val="CC6600"/>
                </a:solidFill>
              </a:rPr>
              <a:t>AB </a:t>
            </a:r>
            <a:r>
              <a:rPr lang="en-US" dirty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CC6600"/>
                </a:solidFill>
              </a:rPr>
              <a:t> 10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100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5=5,000 scalar multiplications</a:t>
            </a:r>
          </a:p>
          <a:p>
            <a:pPr marL="1371600" lvl="2" indent="-457200" algn="l" rtl="0"/>
            <a:r>
              <a:rPr lang="en-US" dirty="0">
                <a:solidFill>
                  <a:srgbClr val="CC6600"/>
                </a:solidFill>
              </a:rPr>
              <a:t>DC </a:t>
            </a:r>
            <a:r>
              <a:rPr lang="en-US" dirty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CC6600"/>
                </a:solidFill>
              </a:rPr>
              <a:t> 10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5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50 =2,500 scalar multiplications</a:t>
            </a:r>
          </a:p>
          <a:p>
            <a:pPr marL="990600" lvl="1" indent="-533400" algn="l" rtl="0"/>
            <a:r>
              <a:rPr lang="en-US" dirty="0">
                <a:solidFill>
                  <a:srgbClr val="009900"/>
                </a:solidFill>
              </a:rPr>
              <a:t>(A</a:t>
            </a:r>
            <a:r>
              <a:rPr lang="en-US" dirty="0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dirty="0">
                <a:solidFill>
                  <a:srgbClr val="009900"/>
                </a:solidFill>
              </a:rPr>
              <a:t>BC)) = A</a:t>
            </a:r>
            <a:r>
              <a:rPr lang="en-US" baseline="-25000" dirty="0">
                <a:solidFill>
                  <a:srgbClr val="009900"/>
                </a:solidFill>
              </a:rPr>
              <a:t>10</a:t>
            </a:r>
            <a:r>
              <a:rPr lang="en-US" baseline="-25000" dirty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009900"/>
                </a:solidFill>
              </a:rPr>
              <a:t>100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E</a:t>
            </a:r>
            <a:r>
              <a:rPr lang="en-US" baseline="-25000" dirty="0">
                <a:solidFill>
                  <a:srgbClr val="009900"/>
                </a:solidFill>
              </a:rPr>
              <a:t>100</a:t>
            </a:r>
            <a:r>
              <a:rPr lang="en-US" baseline="-25000" dirty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009900"/>
                </a:solidFill>
              </a:rPr>
              <a:t>50</a:t>
            </a:r>
            <a:endParaRPr lang="en-US" dirty="0">
              <a:solidFill>
                <a:srgbClr val="009900"/>
              </a:solidFill>
            </a:endParaRPr>
          </a:p>
          <a:p>
            <a:pPr marL="1371600" lvl="2" indent="-457200" algn="l" rtl="0"/>
            <a:r>
              <a:rPr lang="en-US" dirty="0">
                <a:solidFill>
                  <a:srgbClr val="D60093"/>
                </a:solidFill>
              </a:rPr>
              <a:t>BC </a:t>
            </a:r>
            <a:r>
              <a:rPr lang="en-US" dirty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D60093"/>
                </a:solidFill>
              </a:rPr>
              <a:t> 100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5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50=25,000 scalar multiplications</a:t>
            </a:r>
          </a:p>
          <a:p>
            <a:pPr marL="1371600" lvl="2" indent="-457200" algn="l" rtl="0"/>
            <a:r>
              <a:rPr lang="en-US" dirty="0">
                <a:solidFill>
                  <a:srgbClr val="D60093"/>
                </a:solidFill>
              </a:rPr>
              <a:t>AE </a:t>
            </a:r>
            <a:r>
              <a:rPr lang="en-US" dirty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D60093"/>
                </a:solidFill>
              </a:rPr>
              <a:t> 10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100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50 =50,000 scalar multiplications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515100" y="3212976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Total: 7,500 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732240" y="4302621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Total: 75,000 </a:t>
            </a:r>
          </a:p>
        </p:txBody>
      </p:sp>
      <p:sp>
        <p:nvSpPr>
          <p:cNvPr id="214022" name="AutoShape 6"/>
          <p:cNvSpPr>
            <a:spLocks/>
          </p:cNvSpPr>
          <p:nvPr/>
        </p:nvSpPr>
        <p:spPr bwMode="auto">
          <a:xfrm>
            <a:off x="6286500" y="3212976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4023" name="AutoShape 7"/>
          <p:cNvSpPr>
            <a:spLocks/>
          </p:cNvSpPr>
          <p:nvPr/>
        </p:nvSpPr>
        <p:spPr bwMode="auto">
          <a:xfrm>
            <a:off x="6438900" y="4293096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36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 animBg="1"/>
      <p:bldP spid="2140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Matrix-chain Multiplication   </a:t>
            </a:r>
            <a:r>
              <a:rPr lang="en-US" sz="2000" dirty="0"/>
              <a:t>…</a:t>
            </a:r>
            <a:r>
              <a:rPr lang="en-US" sz="2000" dirty="0" err="1"/>
              <a:t>contd</a:t>
            </a:r>
            <a:r>
              <a:rPr lang="en-US" dirty="0"/>
              <a:t> 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609600" indent="-609600" algn="r" rtl="1"/>
            <a:r>
              <a:rPr lang="he-IL" dirty="0" smtClean="0"/>
              <a:t>בעיית כפל רצף מטריצות - </a:t>
            </a:r>
            <a:endParaRPr lang="en-US" dirty="0"/>
          </a:p>
          <a:p>
            <a:pPr marL="990600" lvl="1" indent="-533400" algn="r" rtl="1"/>
            <a:r>
              <a:rPr lang="he-IL" dirty="0" smtClean="0"/>
              <a:t>בהינתן </a:t>
            </a:r>
            <a:r>
              <a:rPr lang="he-IL" dirty="0" err="1" smtClean="0"/>
              <a:t>שירשור</a:t>
            </a:r>
            <a:r>
              <a:rPr lang="he-IL" dirty="0" smtClean="0"/>
              <a:t> של </a:t>
            </a:r>
            <a:r>
              <a:rPr lang="en-US" dirty="0" smtClean="0"/>
              <a:t>n</a:t>
            </a:r>
            <a:r>
              <a:rPr lang="he-IL" dirty="0" smtClean="0"/>
              <a:t> מטריצות,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i="1" baseline="-25000" dirty="0"/>
              <a:t>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כאשר לכל מטריצה </a:t>
            </a:r>
            <a:r>
              <a:rPr lang="en-US" i="1" dirty="0" err="1" smtClean="0"/>
              <a:t>i</a:t>
            </a:r>
            <a:r>
              <a:rPr lang="en-US" dirty="0" smtClean="0"/>
              <a:t>=1</a:t>
            </a:r>
            <a:r>
              <a:rPr lang="en-US" dirty="0"/>
              <a:t>, 2, …,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he-IL" dirty="0" smtClean="0"/>
              <a:t> </a:t>
            </a:r>
            <a:r>
              <a:rPr lang="he-IL" dirty="0" err="1" smtClean="0"/>
              <a:t>מימדי</a:t>
            </a:r>
            <a:r>
              <a:rPr lang="he-IL" dirty="0" smtClean="0"/>
              <a:t> המטריצה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he-IL" dirty="0" smtClean="0"/>
              <a:t> הם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-1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</a:p>
          <a:p>
            <a:pPr marL="990600" lvl="1" indent="-533400" algn="r" rtl="1"/>
            <a:r>
              <a:rPr lang="he-IL" dirty="0" smtClean="0">
                <a:solidFill>
                  <a:srgbClr val="3333FF"/>
                </a:solidFill>
              </a:rPr>
              <a:t>מחפשים את החלוקה של </a:t>
            </a:r>
            <a:r>
              <a:rPr lang="he-IL" dirty="0" err="1" smtClean="0">
                <a:solidFill>
                  <a:srgbClr val="3333FF"/>
                </a:solidFill>
              </a:rPr>
              <a:t>השירשור</a:t>
            </a:r>
            <a:r>
              <a:rPr lang="he-IL" dirty="0" smtClean="0">
                <a:solidFill>
                  <a:srgbClr val="3333FF"/>
                </a:solidFill>
              </a:rPr>
              <a:t> כך שביצוע הכפל יתן מספר מינימלי דרוש של מכפלות </a:t>
            </a:r>
            <a:r>
              <a:rPr lang="he-IL" dirty="0" err="1" smtClean="0">
                <a:solidFill>
                  <a:srgbClr val="3333FF"/>
                </a:solidFill>
              </a:rPr>
              <a:t>סקלריות</a:t>
            </a:r>
            <a:r>
              <a:rPr lang="he-IL" dirty="0" smtClean="0">
                <a:solidFill>
                  <a:srgbClr val="3333FF"/>
                </a:solidFill>
              </a:rPr>
              <a:t> לביצוע המכפלה של </a:t>
            </a:r>
            <a:r>
              <a:rPr lang="en-US" dirty="0" smtClean="0">
                <a:solidFill>
                  <a:srgbClr val="3333FF"/>
                </a:solidFill>
              </a:rPr>
              <a:t> 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>
                <a:solidFill>
                  <a:srgbClr val="3333FF"/>
                </a:solidFill>
              </a:rPr>
              <a:t>…A</a:t>
            </a:r>
            <a:r>
              <a:rPr lang="en-US" i="1" baseline="-25000" dirty="0" smtClean="0">
                <a:solidFill>
                  <a:srgbClr val="3333FF"/>
                </a:solidFill>
              </a:rPr>
              <a:t>n</a:t>
            </a:r>
            <a:endParaRPr lang="en-US" dirty="0" smtClean="0">
              <a:solidFill>
                <a:srgbClr val="3333FF"/>
              </a:solidFill>
            </a:endParaRPr>
          </a:p>
          <a:p>
            <a:pPr marL="609600" indent="-609600" algn="r" rtl="1"/>
            <a:r>
              <a:rPr lang="he-IL" dirty="0" smtClean="0"/>
              <a:t>חיפוש של כל האפשרויות ובדיקה מה הכי משתלם לוקח זמן מעריכי, לא רלוונטי.</a:t>
            </a:r>
            <a:endParaRPr lang="en-US" i="1" dirty="0"/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37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sz="4000" dirty="0" smtClean="0"/>
              <a:t>שיטת התכנון הדינמי</a:t>
            </a:r>
            <a:endParaRPr lang="en-US" sz="18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marL="609600" indent="-609600" algn="r" rtl="1"/>
            <a:r>
              <a:rPr lang="he-IL" dirty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מבנה </a:t>
            </a:r>
            <a:r>
              <a:rPr lang="he-IL" dirty="0" err="1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פיתרון</a:t>
            </a:r>
            <a:r>
              <a:rPr lang="he-IL" dirty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אופטימלי-</a:t>
            </a:r>
          </a:p>
          <a:p>
            <a:pPr marL="1009650" lvl="1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נסמן ב </a:t>
            </a:r>
            <a:r>
              <a:rPr lang="en-US" dirty="0" err="1" smtClean="0">
                <a:cs typeface="Arial" pitchFamily="34" charset="0"/>
                <a:sym typeface="Symbol" pitchFamily="18" charset="2"/>
              </a:rPr>
              <a:t>A</a:t>
            </a:r>
            <a:r>
              <a:rPr lang="en-US" baseline="-25000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..j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את המטריצה הנוצרת מהכפלת המטריצות  </a:t>
            </a:r>
            <a:r>
              <a:rPr lang="en-US" dirty="0">
                <a:cs typeface="Arial" pitchFamily="34" charset="0"/>
                <a:sym typeface="Symbol" pitchFamily="18" charset="2"/>
              </a:rPr>
              <a:t>A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en-US" dirty="0" err="1">
                <a:cs typeface="Arial" pitchFamily="34" charset="0"/>
                <a:sym typeface="Symbol" pitchFamily="18" charset="2"/>
              </a:rPr>
              <a:t>A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 + 1</a:t>
            </a:r>
            <a:r>
              <a:rPr lang="en-US" dirty="0">
                <a:cs typeface="Arial" pitchFamily="34" charset="0"/>
                <a:sym typeface="Symbol" pitchFamily="18" charset="2"/>
              </a:rPr>
              <a:t>… </a:t>
            </a:r>
            <a:r>
              <a:rPr lang="en-US" dirty="0" err="1" smtClean="0">
                <a:cs typeface="Arial" pitchFamily="34" charset="0"/>
                <a:sym typeface="Symbol" pitchFamily="18" charset="2"/>
              </a:rPr>
              <a:t>A</a:t>
            </a:r>
            <a:r>
              <a:rPr lang="en-US" baseline="-25000" dirty="0" err="1" smtClean="0">
                <a:cs typeface="Arial" pitchFamily="34" charset="0"/>
                <a:sym typeface="Symbol" pitchFamily="18" charset="2"/>
              </a:rPr>
              <a:t>j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1009650" lvl="1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הכפלה אופטימלית של המטריצות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מחלקת את רצף המטריצות לשני רצפים, בין </a:t>
            </a:r>
            <a:r>
              <a:rPr lang="en-US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he-IL" dirty="0" smtClean="0"/>
              <a:t> לבין </a:t>
            </a:r>
            <a:r>
              <a:rPr lang="en-US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+1</a:t>
            </a:r>
            <a:r>
              <a:rPr lang="en-US" dirty="0" smtClean="0"/>
              <a:t> </a:t>
            </a:r>
            <a:r>
              <a:rPr lang="he-IL" dirty="0" smtClean="0"/>
              <a:t>,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עבור מספר שלם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כלשהו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1 </a:t>
            </a:r>
            <a:r>
              <a:rPr lang="en-US" dirty="0">
                <a:cs typeface="Arial" pitchFamily="34" charset="0"/>
                <a:sym typeface="Symbol" pitchFamily="18" charset="2"/>
              </a:rPr>
              <a:t>≤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&lt;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n </a:t>
            </a:r>
            <a:r>
              <a:rPr lang="en-US" i="1" dirty="0" smtClean="0">
                <a:cs typeface="Arial" pitchFamily="34" charset="0"/>
                <a:sym typeface="Symbol" pitchFamily="18" charset="2"/>
              </a:rPr>
              <a:t>:</a:t>
            </a:r>
          </a:p>
          <a:p>
            <a:pPr marL="609600" indent="-609600"/>
            <a:endParaRPr lang="he-IL" dirty="0" smtClean="0"/>
          </a:p>
          <a:p>
            <a:pPr marL="0" indent="0" algn="ctr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  <a:r>
              <a:rPr lang="en-US" i="1" dirty="0" smtClean="0"/>
              <a:t>=</a:t>
            </a:r>
            <a:r>
              <a:rPr lang="en-US" dirty="0"/>
              <a:t> 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)(A</a:t>
            </a:r>
            <a:r>
              <a:rPr lang="en-US" baseline="-25000" dirty="0" smtClean="0"/>
              <a:t>k+1….</a:t>
            </a:r>
            <a:r>
              <a:rPr lang="en-US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)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endParaRPr lang="he-IL" dirty="0" smtClean="0"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לחישוב התוצאה מחשבים את התוצאה של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A</a:t>
            </a:r>
            <a:r>
              <a:rPr lang="en-US" baseline="-25000" dirty="0" smtClean="0">
                <a:cs typeface="Arial" pitchFamily="34" charset="0"/>
                <a:sym typeface="Symbol" pitchFamily="18" charset="2"/>
              </a:rPr>
              <a:t>1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/>
            </a:r>
            <a:br>
              <a:rPr lang="en-US" dirty="0" smtClean="0">
                <a:cs typeface="Arial" pitchFamily="34" charset="0"/>
                <a:sym typeface="Symbol" pitchFamily="18" charset="2"/>
              </a:rPr>
            </a:br>
            <a:r>
              <a:rPr lang="he-IL" dirty="0" smtClean="0">
                <a:cs typeface="Arial" pitchFamily="34" charset="0"/>
                <a:sym typeface="Symbol" pitchFamily="18" charset="2"/>
              </a:rPr>
              <a:t>ואת התוצאה של 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dirty="0" smtClean="0">
                <a:cs typeface="Arial" pitchFamily="34" charset="0"/>
                <a:sym typeface="Symbol" pitchFamily="18" charset="2"/>
              </a:rPr>
              <a:t>+1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,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/>
            </a:r>
            <a:br>
              <a:rPr lang="en-US" dirty="0" smtClean="0">
                <a:cs typeface="Arial" pitchFamily="34" charset="0"/>
                <a:sym typeface="Symbol" pitchFamily="18" charset="2"/>
              </a:rPr>
            </a:br>
            <a:r>
              <a:rPr lang="he-IL" dirty="0" smtClean="0">
                <a:cs typeface="Arial" pitchFamily="34" charset="0"/>
                <a:sym typeface="Symbol" pitchFamily="18" charset="2"/>
              </a:rPr>
              <a:t>אחר כך ניתן לחשב את התוצאה הסופית,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cs typeface="Arial" pitchFamily="34" charset="0"/>
                <a:sym typeface="Symbol" pitchFamily="18" charset="2"/>
              </a:rPr>
              <a:t>A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38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dirty="0"/>
              <a:t>Dynamic Programming Approach   </a:t>
            </a:r>
            <a:r>
              <a:rPr lang="en-US" sz="2000" dirty="0"/>
              <a:t>…</a:t>
            </a:r>
            <a:r>
              <a:rPr lang="en-US" sz="2000" dirty="0" err="1"/>
              <a:t>contd</a:t>
            </a:r>
            <a:endParaRPr lang="en-US" sz="2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marL="990600" lvl="1" indent="-533400" algn="r" rtl="1"/>
            <a:r>
              <a:rPr lang="he-IL" b="1" dirty="0" smtClean="0">
                <a:cs typeface="Arial" pitchFamily="34" charset="0"/>
                <a:sym typeface="Symbol" pitchFamily="18" charset="2"/>
              </a:rPr>
              <a:t>המפתח לפתרון האופטימלי:</a:t>
            </a:r>
            <a:r>
              <a:rPr lang="en-US" b="1" dirty="0" smtClean="0">
                <a:cs typeface="Arial" pitchFamily="34" charset="0"/>
                <a:sym typeface="Symbol" pitchFamily="18" charset="2"/>
              </a:rPr>
              <a:t/>
            </a:r>
            <a:br>
              <a:rPr lang="en-US" b="1" dirty="0" smtClean="0">
                <a:cs typeface="Arial" pitchFamily="34" charset="0"/>
                <a:sym typeface="Symbol" pitchFamily="18" charset="2"/>
              </a:rPr>
            </a:br>
            <a:r>
              <a:rPr lang="he-IL" dirty="0" smtClean="0">
                <a:cs typeface="Arial" pitchFamily="34" charset="0"/>
                <a:sym typeface="Symbol" pitchFamily="18" charset="2"/>
              </a:rPr>
              <a:t>הכפלה של תת הפתרון של מטריצות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A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ושל מטריצות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+1</a:t>
            </a:r>
            <a:r>
              <a:rPr lang="en-US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+2</a:t>
            </a:r>
            <a:r>
              <a:rPr lang="en-US" dirty="0"/>
              <a:t>…A</a:t>
            </a:r>
            <a:r>
              <a:rPr lang="en-US" i="1" baseline="-25000" dirty="0"/>
              <a:t>n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חייבת להיות אופטימלית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בחישוב אופטימלי של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  <a:r>
              <a:rPr lang="he-IL" i="1" baseline="-25000" dirty="0" smtClean="0"/>
              <a:t> (למה?)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כלומר – פתרון אופטימלי של הבעיה מכיל בתוכו פתרונות אופטימליים לתתי הבעיות המוכלים בו.</a:t>
            </a:r>
          </a:p>
          <a:p>
            <a:pPr marL="990600" lvl="1" indent="-533400" algn="r" rtl="1"/>
            <a:endParaRPr lang="he-IL" dirty="0">
              <a:cs typeface="Arial" pitchFamily="34" charset="0"/>
              <a:sym typeface="Symbol" pitchFamily="18" charset="2"/>
            </a:endParaRPr>
          </a:p>
          <a:p>
            <a:pPr marL="457200" lvl="1" indent="0" algn="r" rtl="1">
              <a:buNone/>
            </a:pPr>
            <a:r>
              <a:rPr lang="he-IL" sz="4800" b="1" dirty="0" smtClean="0">
                <a:cs typeface="Arial" pitchFamily="34" charset="0"/>
                <a:sym typeface="Symbol" pitchFamily="18" charset="2"/>
              </a:rPr>
              <a:t>	מתקיים תת מבנה אופטימלי</a:t>
            </a:r>
            <a:endParaRPr lang="en-US" sz="4800" b="1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2" name="חץ ימינה 1"/>
          <p:cNvSpPr/>
          <p:nvPr/>
        </p:nvSpPr>
        <p:spPr>
          <a:xfrm rot="10800000">
            <a:off x="7812360" y="465313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39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rtl="1"/>
            <a:r>
              <a:rPr lang="he-IL" dirty="0" smtClean="0"/>
              <a:t>מהו תכנון דינמי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תכנון דינמי פותר בעיות אופטימיזציה על ידי שימוש בצירופי פתרונות של תתי בעיות.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algn="r" rtl="1"/>
            <a:r>
              <a:rPr lang="he-IL" dirty="0" smtClean="0">
                <a:latin typeface="Times New Roman"/>
                <a:cs typeface="Arial" pitchFamily="34" charset="0"/>
                <a:sym typeface="Symbol" pitchFamily="18" charset="2"/>
              </a:rPr>
              <a:t>המילה "תכנון" מתייחסת לבניית טבלה ובה פתרונות של תתי בעיות, אין הכוונה לקוד.</a:t>
            </a:r>
            <a:endParaRPr lang="el-GR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dirty="0"/>
              <a:t>Dynamic Programming Approach </a:t>
            </a:r>
            <a:r>
              <a:rPr lang="en-US" sz="2000" dirty="0"/>
              <a:t>…</a:t>
            </a:r>
            <a:r>
              <a:rPr lang="en-US" sz="2000" dirty="0" err="1"/>
              <a:t>contd</a:t>
            </a:r>
            <a:endParaRPr lang="en-US" sz="2000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marL="609600" indent="-609600" algn="r" rtl="1"/>
            <a:r>
              <a:rPr lang="he-IL" b="1" dirty="0" smtClean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הגדרה רקורסיבית לפתרון האופטימלי:</a:t>
            </a:r>
            <a:endParaRPr lang="en-US" b="1" dirty="0">
              <a:solidFill>
                <a:srgbClr val="009900"/>
              </a:solidFill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יהי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m</a:t>
            </a:r>
            <a:r>
              <a:rPr lang="en-US" dirty="0"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j</a:t>
            </a:r>
            <a:r>
              <a:rPr lang="en-US" dirty="0">
                <a:cs typeface="Arial" pitchFamily="34" charset="0"/>
                <a:sym typeface="Symbol" pitchFamily="18" charset="2"/>
              </a:rPr>
              <a:t>]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מספר המכפלות </a:t>
            </a:r>
            <a:r>
              <a:rPr lang="he-IL" dirty="0" err="1" smtClean="0">
                <a:cs typeface="Arial" pitchFamily="34" charset="0"/>
                <a:sym typeface="Symbol" pitchFamily="18" charset="2"/>
              </a:rPr>
              <a:t>הסקאלריות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המינימלי הנדרש בחישוב </a:t>
            </a:r>
            <a:r>
              <a:rPr lang="en-US" dirty="0" err="1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 err="1" smtClean="0">
                <a:cs typeface="Arial" pitchFamily="34" charset="0"/>
                <a:sym typeface="Symbol" pitchFamily="18" charset="2"/>
              </a:rPr>
              <a:t>j</a:t>
            </a:r>
            <a:r>
              <a:rPr lang="he-IL" i="1" baseline="-25000" dirty="0" smtClean="0"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העלות המינימלית של חישוב מכפלת המטריצות </a:t>
            </a:r>
            <a:r>
              <a:rPr lang="en-US" dirty="0">
                <a:cs typeface="Arial" pitchFamily="34" charset="0"/>
                <a:sym typeface="Symbol" pitchFamily="18" charset="2"/>
              </a:rPr>
              <a:t>A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n </a:t>
            </a:r>
            <a:r>
              <a:rPr lang="he-IL" i="1" baseline="-250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תסומן ב </a:t>
            </a:r>
            <a:r>
              <a:rPr lang="en-US" i="1" dirty="0" smtClean="0">
                <a:cs typeface="Arial" pitchFamily="34" charset="0"/>
                <a:sym typeface="Symbol" pitchFamily="18" charset="2"/>
              </a:rPr>
              <a:t>m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[1</a:t>
            </a:r>
            <a:r>
              <a:rPr lang="en-US" dirty="0"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]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/>
              <a:t>נניח כי המכפלה האופטימלית של המטריצות </a:t>
            </a:r>
            <a:r>
              <a:rPr lang="en-US" dirty="0" err="1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 err="1" smtClean="0">
                <a:cs typeface="Arial" pitchFamily="34" charset="0"/>
                <a:sym typeface="Symbol" pitchFamily="18" charset="2"/>
              </a:rPr>
              <a:t>j</a:t>
            </a:r>
            <a:r>
              <a:rPr lang="he-IL" i="1" baseline="-250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מפוצלת לשתיים אחרי המטריצה ה –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, והסוגריים יוצבו בין </a:t>
            </a:r>
            <a:r>
              <a:rPr lang="en-US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he-IL" dirty="0" smtClean="0"/>
              <a:t> לבין  </a:t>
            </a:r>
            <a:r>
              <a:rPr lang="en-US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+1</a:t>
            </a:r>
            <a:r>
              <a:rPr lang="he-IL" baseline="-25000" dirty="0" smtClean="0"/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עבור מספר שלם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כלשהו כך ש: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 ≤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&lt; </a:t>
            </a:r>
            <a:r>
              <a:rPr lang="en-US" i="1" dirty="0" smtClean="0">
                <a:cs typeface="Arial" pitchFamily="34" charset="0"/>
                <a:sym typeface="Symbol" pitchFamily="18" charset="2"/>
              </a:rPr>
              <a:t>j</a:t>
            </a:r>
            <a:r>
              <a:rPr lang="he-IL" i="1" dirty="0" smtClean="0">
                <a:cs typeface="Arial" pitchFamily="34" charset="0"/>
                <a:sym typeface="Symbol" pitchFamily="18" charset="2"/>
              </a:rPr>
              <a:t>.</a:t>
            </a:r>
            <a:endParaRPr lang="en-US" dirty="0"/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40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/>
              <a:t>Dynamic Programming Approach </a:t>
            </a:r>
            <a:r>
              <a:rPr lang="en-US" sz="2000"/>
              <a:t>…contd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marL="990600" lvl="1" indent="-533400" algn="l" rtl="0"/>
            <a:r>
              <a:rPr lang="en-US" dirty="0" err="1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j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en-US" dirty="0"/>
              <a:t>= (A</a:t>
            </a:r>
            <a:r>
              <a:rPr lang="en-US" i="1" baseline="-25000" dirty="0"/>
              <a:t>i </a:t>
            </a:r>
            <a:r>
              <a:rPr lang="en-US" dirty="0"/>
              <a:t>A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…</a:t>
            </a:r>
            <a:r>
              <a:rPr lang="en-US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r>
              <a:rPr lang="en-US" dirty="0">
                <a:cs typeface="Arial" pitchFamily="34" charset="0"/>
              </a:rPr>
              <a:t>·</a:t>
            </a:r>
            <a:r>
              <a:rPr lang="en-US" dirty="0"/>
              <a:t>(A</a:t>
            </a:r>
            <a:r>
              <a:rPr lang="en-US" i="1" baseline="-25000" dirty="0"/>
              <a:t>k</a:t>
            </a:r>
            <a:r>
              <a:rPr lang="en-US" baseline="-25000" dirty="0"/>
              <a:t>+1</a:t>
            </a:r>
            <a:r>
              <a:rPr lang="en-US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+2</a:t>
            </a:r>
            <a:r>
              <a:rPr lang="en-US" dirty="0"/>
              <a:t>…</a:t>
            </a:r>
            <a:r>
              <a:rPr lang="en-US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n-US" dirty="0" err="1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cs typeface="Arial" pitchFamily="34" charset="0"/>
              </a:rPr>
              <a:t>· </a:t>
            </a:r>
            <a:r>
              <a:rPr lang="en-US" dirty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j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</a:p>
          <a:p>
            <a:pPr marL="990600" lvl="1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עלות חישוב כפל המטריצות</a:t>
            </a:r>
            <a:r>
              <a:rPr lang="en-US" dirty="0" err="1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 err="1" smtClean="0">
                <a:cs typeface="Arial" pitchFamily="34" charset="0"/>
                <a:sym typeface="Symbol" pitchFamily="18" charset="2"/>
              </a:rPr>
              <a:t>j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יהיה: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1390650" lvl="2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עלות החישוב של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 err="1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endParaRPr lang="he-IL" dirty="0" smtClean="0">
              <a:cs typeface="Arial" pitchFamily="34" charset="0"/>
              <a:sym typeface="Symbol" pitchFamily="18" charset="2"/>
            </a:endParaRPr>
          </a:p>
          <a:p>
            <a:pPr marL="1390650" lvl="2" indent="-533400" algn="r" rtl="1"/>
            <a:r>
              <a:rPr lang="he-IL" dirty="0">
                <a:cs typeface="Arial" pitchFamily="34" charset="0"/>
                <a:sym typeface="Symbol" pitchFamily="18" charset="2"/>
              </a:rPr>
              <a:t>עלות החישוב של </a:t>
            </a:r>
            <a:r>
              <a:rPr lang="en-US" dirty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dirty="0" smtClean="0">
                <a:cs typeface="Arial" pitchFamily="34" charset="0"/>
                <a:sym typeface="Symbol" pitchFamily="18" charset="2"/>
              </a:rPr>
              <a:t>j</a:t>
            </a:r>
            <a:endParaRPr lang="he-IL" i="1" baseline="-25000" dirty="0" smtClean="0">
              <a:cs typeface="Arial" pitchFamily="34" charset="0"/>
              <a:sym typeface="Symbol" pitchFamily="18" charset="2"/>
            </a:endParaRPr>
          </a:p>
          <a:p>
            <a:pPr marL="1390650" lvl="2" indent="-533400" algn="r" rtl="1"/>
            <a:r>
              <a:rPr lang="he-IL" dirty="0">
                <a:cs typeface="Arial" pitchFamily="34" charset="0"/>
                <a:sym typeface="Symbol" pitchFamily="18" charset="2"/>
              </a:rPr>
              <a:t>עלות ההכפלה של המטריצות </a:t>
            </a:r>
            <a:r>
              <a:rPr lang="en-US" dirty="0" err="1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 err="1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עם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j </a:t>
            </a:r>
            <a:r>
              <a:rPr lang="en-US" i="1" baseline="-25000" dirty="0" smtClean="0">
                <a:cs typeface="Arial" pitchFamily="34" charset="0"/>
                <a:sym typeface="Symbol" pitchFamily="18" charset="2"/>
              </a:rPr>
              <a:t/>
            </a:r>
            <a:br>
              <a:rPr lang="en-US" i="1" baseline="-25000" dirty="0" smtClean="0">
                <a:cs typeface="Arial" pitchFamily="34" charset="0"/>
                <a:sym typeface="Symbol" pitchFamily="18" charset="2"/>
              </a:rPr>
            </a:br>
            <a:r>
              <a:rPr lang="he-IL" dirty="0" smtClean="0">
                <a:cs typeface="Arial" pitchFamily="34" charset="0"/>
                <a:sym typeface="Symbol" pitchFamily="18" charset="2"/>
              </a:rPr>
              <a:t>ששווה ל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-1</a:t>
            </a:r>
            <a:r>
              <a:rPr lang="en-US" i="1" dirty="0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dirty="0">
                <a:cs typeface="Arial" pitchFamily="34" charset="0"/>
                <a:sym typeface="Symbol" pitchFamily="18" charset="2"/>
              </a:rPr>
              <a:t>k </a:t>
            </a:r>
            <a:r>
              <a:rPr lang="en-US" i="1" dirty="0" err="1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dirty="0" err="1">
                <a:cs typeface="Arial" pitchFamily="34" charset="0"/>
                <a:sym typeface="Symbol" pitchFamily="18" charset="2"/>
              </a:rPr>
              <a:t>j</a:t>
            </a:r>
            <a:endParaRPr lang="en-US" i="1" baseline="-25000" dirty="0">
              <a:cs typeface="Arial" pitchFamily="34" charset="0"/>
              <a:sym typeface="Symbol" pitchFamily="18" charset="2"/>
            </a:endParaRPr>
          </a:p>
          <a:p>
            <a:pPr marL="990600" lvl="1" indent="-533400"/>
            <a:endParaRPr lang="en-US" i="1" baseline="-25000" dirty="0">
              <a:cs typeface="Arial" pitchFamily="34" charset="0"/>
              <a:sym typeface="Symbol" pitchFamily="18" charset="2"/>
            </a:endParaRPr>
          </a:p>
          <a:p>
            <a:pPr marL="990600" lvl="1" indent="-533400" algn="l" rtl="0"/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=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+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+1,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+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-1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 </a:t>
            </a:r>
            <a:r>
              <a:rPr lang="en-US" i="1" dirty="0" err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dirty="0" err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</a:t>
            </a:r>
            <a:r>
              <a:rPr lang="en-US" i="1" baseline="-250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   </a:t>
            </a:r>
            <a:r>
              <a:rPr lang="en-US" i="1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/>
            </a:r>
            <a:br>
              <a:rPr lang="en-US" i="1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</a:br>
            <a:r>
              <a:rPr lang="en-US" i="1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    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for i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≤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&lt; </a:t>
            </a:r>
            <a:r>
              <a:rPr lang="en-US" i="1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</a:t>
            </a:r>
            <a:endParaRPr lang="en-US" dirty="0">
              <a:solidFill>
                <a:srgbClr val="CC6600"/>
              </a:solidFill>
            </a:endParaRPr>
          </a:p>
          <a:p>
            <a:pPr marL="990600" lvl="1" indent="-533400"/>
            <a:r>
              <a:rPr lang="en-US" i="1" dirty="0">
                <a:cs typeface="Arial" pitchFamily="34" charset="0"/>
                <a:sym typeface="Symbol" pitchFamily="18" charset="2"/>
              </a:rPr>
              <a:t>m</a:t>
            </a:r>
            <a:r>
              <a:rPr lang="en-US" dirty="0"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i </a:t>
            </a:r>
            <a:r>
              <a:rPr lang="en-US" dirty="0">
                <a:cs typeface="Arial" pitchFamily="34" charset="0"/>
                <a:sym typeface="Symbol" pitchFamily="18" charset="2"/>
              </a:rPr>
              <a:t>] = 0 for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=1,2,…,</a:t>
            </a:r>
            <a:r>
              <a:rPr lang="en-US" i="1" dirty="0">
                <a:cs typeface="Arial" pitchFamily="34" charset="0"/>
                <a:sym typeface="Symbol" pitchFamily="18" charset="2"/>
              </a:rPr>
              <a:t>n</a:t>
            </a:r>
          </a:p>
        </p:txBody>
      </p:sp>
      <p:sp>
        <p:nvSpPr>
          <p:cNvPr id="2" name="הסבר אליפטי 1"/>
          <p:cNvSpPr/>
          <p:nvPr/>
        </p:nvSpPr>
        <p:spPr>
          <a:xfrm>
            <a:off x="3347864" y="5018988"/>
            <a:ext cx="2664296" cy="1656184"/>
          </a:xfrm>
          <a:prstGeom prst="wedgeEllipseCallout">
            <a:avLst>
              <a:gd name="adj1" fmla="val -92720"/>
              <a:gd name="adj2" fmla="val -31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כאן כבר רואים את הנוסחה הרקורסיבית.</a:t>
            </a:r>
            <a:endParaRPr lang="he-IL" dirty="0"/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dirty="0"/>
              <a:t>Dynamic Programming Approach </a:t>
            </a:r>
            <a:r>
              <a:rPr lang="en-US" sz="2000" dirty="0"/>
              <a:t>…</a:t>
            </a:r>
            <a:r>
              <a:rPr lang="en-US" sz="2000" dirty="0" err="1"/>
              <a:t>contd</a:t>
            </a:r>
            <a:endParaRPr lang="en-US" sz="20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pPr marL="990600" lvl="1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אך ההכפלה האופטימלית תתקבל עבור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כלשהו אפשרי בטווח: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 ≤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&lt; </a:t>
            </a:r>
            <a:r>
              <a:rPr lang="en-US" i="1" dirty="0" smtClean="0">
                <a:cs typeface="Arial" pitchFamily="34" charset="0"/>
                <a:sym typeface="Symbol" pitchFamily="18" charset="2"/>
              </a:rPr>
              <a:t>j</a:t>
            </a:r>
            <a:r>
              <a:rPr lang="he-IL" i="1" dirty="0" smtClean="0">
                <a:cs typeface="Arial" pitchFamily="34" charset="0"/>
                <a:sym typeface="Symbol" pitchFamily="18" charset="2"/>
              </a:rPr>
              <a:t>, </a:t>
            </a:r>
            <a:r>
              <a:rPr lang="he-IL" sz="3200" b="1" i="1" u="sng" dirty="0" smtClean="0">
                <a:cs typeface="Arial" pitchFamily="34" charset="0"/>
                <a:sym typeface="Symbol" pitchFamily="18" charset="2"/>
              </a:rPr>
              <a:t>לא ידוע איזה </a:t>
            </a:r>
            <a:r>
              <a:rPr lang="en-US" sz="3200" b="1" i="1" u="sng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he-IL" sz="3200" b="1" i="1" u="sng" dirty="0" smtClean="0">
                <a:cs typeface="Arial" pitchFamily="34" charset="0"/>
                <a:sym typeface="Symbol" pitchFamily="18" charset="2"/>
              </a:rPr>
              <a:t>!!</a:t>
            </a:r>
            <a:endParaRPr lang="en-US" b="1" u="sng" dirty="0"/>
          </a:p>
          <a:p>
            <a:pPr marL="990600" lvl="1" indent="-5334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יש לבדוק כל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אפשרי ולבחור את האופטימלי.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/>
            <a:endParaRPr lang="en-US" i="1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rgbClr val="3333FF"/>
                </a:solidFill>
              </a:rPr>
              <a:t>m</a:t>
            </a:r>
            <a:r>
              <a:rPr lang="en-US" sz="2800">
                <a:solidFill>
                  <a:srgbClr val="3333FF"/>
                </a:solidFill>
              </a:rPr>
              <a:t>[</a:t>
            </a:r>
            <a:r>
              <a:rPr lang="en-US" sz="2800" i="1">
                <a:solidFill>
                  <a:srgbClr val="3333FF"/>
                </a:solidFill>
              </a:rPr>
              <a:t>i</a:t>
            </a:r>
            <a:r>
              <a:rPr lang="en-US" sz="2800">
                <a:solidFill>
                  <a:srgbClr val="3333FF"/>
                </a:solidFill>
              </a:rPr>
              <a:t>, </a:t>
            </a:r>
            <a:r>
              <a:rPr lang="en-US" sz="2800" i="1">
                <a:solidFill>
                  <a:srgbClr val="3333FF"/>
                </a:solidFill>
              </a:rPr>
              <a:t>j</a:t>
            </a:r>
            <a:r>
              <a:rPr lang="en-US" sz="2800">
                <a:solidFill>
                  <a:srgbClr val="3333FF"/>
                </a:solidFill>
              </a:rPr>
              <a:t> ] =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763688" y="3962400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solidFill>
                  <a:srgbClr val="3333FF"/>
                </a:solidFill>
              </a:rPr>
              <a:t>0 					</a:t>
            </a:r>
            <a:r>
              <a:rPr lang="en-US" sz="2400" dirty="0" smtClean="0">
                <a:solidFill>
                  <a:srgbClr val="3333FF"/>
                </a:solidFill>
              </a:rPr>
              <a:t>   </a:t>
            </a:r>
            <a:r>
              <a:rPr lang="en-US" sz="2400" dirty="0">
                <a:solidFill>
                  <a:srgbClr val="3333FF"/>
                </a:solidFill>
              </a:rPr>
              <a:t>if </a:t>
            </a:r>
            <a:r>
              <a:rPr lang="en-US" sz="2400" i="1" dirty="0" err="1">
                <a:solidFill>
                  <a:srgbClr val="3333FF"/>
                </a:solidFill>
              </a:rPr>
              <a:t>i</a:t>
            </a:r>
            <a:r>
              <a:rPr lang="en-US" sz="2400" dirty="0">
                <a:solidFill>
                  <a:srgbClr val="3333FF"/>
                </a:solidFill>
              </a:rPr>
              <a:t>=</a:t>
            </a:r>
            <a:r>
              <a:rPr lang="en-US" sz="2400" i="1" dirty="0">
                <a:solidFill>
                  <a:srgbClr val="3333FF"/>
                </a:solidFill>
              </a:rPr>
              <a:t>j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1691680" y="4572000"/>
            <a:ext cx="68580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min 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{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400" i="1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+1, 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j 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400" i="1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400" baseline="-25000" dirty="0">
                <a:solidFill>
                  <a:srgbClr val="3333FF"/>
                </a:solidFill>
                <a:sym typeface="Symbol" pitchFamily="18" charset="2"/>
              </a:rPr>
              <a:t>-1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400" i="1" baseline="-25000" dirty="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z="2400" i="1" dirty="0" err="1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400" i="1" baseline="-25000" dirty="0" err="1">
                <a:solidFill>
                  <a:srgbClr val="3333FF"/>
                </a:solidFill>
                <a:sym typeface="Symbol" pitchFamily="18" charset="2"/>
              </a:rPr>
              <a:t>j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}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     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if </a:t>
            </a:r>
            <a:r>
              <a:rPr lang="en-US" sz="2400" i="1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400" dirty="0">
                <a:solidFill>
                  <a:srgbClr val="3333FF"/>
                </a:solidFill>
                <a:sym typeface="Symbol" pitchFamily="18" charset="2"/>
              </a:rPr>
              <a:t>&lt;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1524000" y="5105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e-IL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988840" y="5013176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err="1">
                <a:solidFill>
                  <a:srgbClr val="3333FF"/>
                </a:solidFill>
              </a:rPr>
              <a:t>i</a:t>
            </a:r>
            <a:r>
              <a:rPr lang="en-US" dirty="0">
                <a:solidFill>
                  <a:srgbClr val="3333FF"/>
                </a:solidFill>
              </a:rPr>
              <a:t> ≤ </a:t>
            </a:r>
            <a:r>
              <a:rPr lang="en-US" i="1" dirty="0">
                <a:solidFill>
                  <a:srgbClr val="3333FF"/>
                </a:solidFill>
              </a:rPr>
              <a:t>k</a:t>
            </a:r>
            <a:r>
              <a:rPr lang="en-US" dirty="0">
                <a:solidFill>
                  <a:srgbClr val="3333FF"/>
                </a:solidFill>
              </a:rPr>
              <a:t>&lt;j</a:t>
            </a:r>
          </a:p>
        </p:txBody>
      </p:sp>
      <p:sp>
        <p:nvSpPr>
          <p:cNvPr id="221194" name="AutoShape 10"/>
          <p:cNvSpPr>
            <a:spLocks/>
          </p:cNvSpPr>
          <p:nvPr/>
        </p:nvSpPr>
        <p:spPr bwMode="auto">
          <a:xfrm>
            <a:off x="1547664" y="4191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3333FF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228600" y="3717032"/>
            <a:ext cx="7655768" cy="2226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3" grpId="0"/>
      <p:bldP spid="221194" grpId="0" animBg="1"/>
      <p:bldP spid="22119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/>
              <a:t>Dynamic Programming Approach </a:t>
            </a:r>
            <a:r>
              <a:rPr lang="en-US" sz="2000"/>
              <a:t>…contd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229600" cy="4724400"/>
          </a:xfrm>
        </p:spPr>
        <p:txBody>
          <a:bodyPr>
            <a:normAutofit/>
          </a:bodyPr>
          <a:lstStyle/>
          <a:p>
            <a:pPr marL="609600" indent="-609600" algn="r" rtl="1">
              <a:buClr>
                <a:schemeClr val="tx1"/>
              </a:buClr>
            </a:pPr>
            <a:r>
              <a:rPr lang="he-IL" dirty="0">
                <a:cs typeface="Arial" pitchFamily="34" charset="0"/>
                <a:sym typeface="Symbol" pitchFamily="18" charset="2"/>
              </a:rPr>
              <a:t>כדי לעקוב אחר בניית </a:t>
            </a:r>
            <a:r>
              <a:rPr lang="he-IL" dirty="0" err="1">
                <a:cs typeface="Arial" pitchFamily="34" charset="0"/>
                <a:sym typeface="Symbol" pitchFamily="18" charset="2"/>
              </a:rPr>
              <a:t>פיתרון</a:t>
            </a:r>
            <a:r>
              <a:rPr lang="he-IL" dirty="0">
                <a:cs typeface="Arial" pitchFamily="34" charset="0"/>
                <a:sym typeface="Symbol" pitchFamily="18" charset="2"/>
              </a:rPr>
              <a:t> אופטימלי,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משתמשים בטבלאות.</a:t>
            </a:r>
          </a:p>
          <a:p>
            <a:pPr marL="609600" indent="-609600" algn="r" rtl="1">
              <a:buClr>
                <a:schemeClr val="tx1"/>
              </a:buClr>
            </a:pPr>
            <a:r>
              <a:rPr lang="en-US" i="1" dirty="0" smtClean="0">
                <a:cs typeface="Arial" pitchFamily="34" charset="0"/>
                <a:sym typeface="Symbol" pitchFamily="18" charset="2"/>
              </a:rPr>
              <a:t>s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j </a:t>
            </a:r>
            <a:r>
              <a:rPr lang="en-US" dirty="0">
                <a:cs typeface="Arial" pitchFamily="34" charset="0"/>
                <a:sym typeface="Symbol" pitchFamily="18" charset="2"/>
              </a:rPr>
              <a:t>]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יהיה הערך של </a:t>
            </a:r>
            <a:r>
              <a:rPr lang="en-US" i="1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כך שפיצול הרצף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-</a:t>
            </a:r>
            <a:br>
              <a:rPr lang="en-US" dirty="0" smtClean="0">
                <a:cs typeface="Arial" pitchFamily="34" charset="0"/>
                <a:sym typeface="Symbol" pitchFamily="18" charset="2"/>
              </a:rPr>
            </a:b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/>
              <a:t>A</a:t>
            </a:r>
            <a:r>
              <a:rPr lang="en-US" i="1" baseline="-25000" dirty="0"/>
              <a:t>i</a:t>
            </a:r>
            <a:r>
              <a:rPr lang="en-US" dirty="0"/>
              <a:t> A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… </a:t>
            </a:r>
            <a:r>
              <a:rPr lang="en-US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אחריו ייתן מכפלה אופטימלית.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בשקופית הבאה – האלגוריתם.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בהתחלה נחשב את עלות הכפלת מטריצה בודדה-</a:t>
            </a:r>
          </a:p>
          <a:p>
            <a:pPr marL="1390650" lvl="2" indent="-5334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זאת אומרת - רצף של מטריצות באורך </a:t>
            </a:r>
            <a:r>
              <a:rPr lang="en-US" i="1" dirty="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=1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אחר כך נגדיל בהדרגה את אורך הרצף עבורו נחפש את מספר ההכפלות הנדרש:</a:t>
            </a:r>
          </a:p>
          <a:p>
            <a:pPr marL="1390650" lvl="2" indent="-533400" algn="r" rtl="1">
              <a:buClr>
                <a:schemeClr val="tx1"/>
              </a:buClr>
            </a:pPr>
            <a:r>
              <a:rPr lang="en-US" i="1" dirty="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=2,3</a:t>
            </a:r>
            <a:r>
              <a:rPr lang="en-US" dirty="0">
                <a:cs typeface="Arial" pitchFamily="34" charset="0"/>
                <a:sym typeface="Symbol" pitchFamily="18" charset="2"/>
              </a:rPr>
              <a:t>, … and so on</a:t>
            </a:r>
          </a:p>
          <a:p>
            <a:pPr marL="990600" lvl="1" indent="-5334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חישוב הפתרון האופטימלי מלמטה למעלה.</a:t>
            </a:r>
            <a:endParaRPr lang="en-US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he-IL" dirty="0" smtClean="0"/>
              <a:t>הסבר כיוון מילוי המטריצה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12588"/>
              </p:ext>
            </p:extLst>
          </p:nvPr>
        </p:nvGraphicFramePr>
        <p:xfrm>
          <a:off x="395540" y="1556790"/>
          <a:ext cx="7344812" cy="403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189"/>
                <a:gridCol w="1704189"/>
                <a:gridCol w="1704189"/>
                <a:gridCol w="720077"/>
                <a:gridCol w="720080"/>
                <a:gridCol w="792088"/>
              </a:tblGrid>
              <a:tr h="672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lang="en-US" sz="12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1..2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m[1,1]+m[2,2]+p</a:t>
                      </a:r>
                      <a:r>
                        <a:rPr lang="en-US" sz="12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xp</a:t>
                      </a:r>
                      <a:r>
                        <a:rPr lang="en-US" sz="12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xp</a:t>
                      </a:r>
                      <a:r>
                        <a:rPr lang="en-US" sz="12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he-IL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lang="en-US" sz="12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1..3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</a:t>
                      </a:r>
                    </a:p>
                    <a:p>
                      <a:pPr algn="ctr" fontAlgn="b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Min(m[1,1]+m[2,3]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lang="en-US" sz="12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2..3</a:t>
                      </a:r>
                      <a:endParaRPr lang="he-IL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99648" cy="762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dirty="0"/>
              <a:t>Algorithm to Compute Optimal Cost</a:t>
            </a:r>
            <a:endParaRPr lang="en-US" sz="1800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609600" indent="-609600" algn="l" rtl="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Input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: Array </a:t>
            </a:r>
            <a:r>
              <a:rPr lang="en-US" sz="20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[0…</a:t>
            </a:r>
            <a:r>
              <a:rPr lang="en-US" sz="20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] containing matrix dimensions and </a:t>
            </a:r>
            <a:r>
              <a:rPr lang="en-US" sz="20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</a:p>
          <a:p>
            <a:pPr marL="609600" indent="-609600" algn="l" rtl="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Result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: Minimum-cost table </a:t>
            </a:r>
            <a:r>
              <a:rPr lang="en-US" sz="20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 and split table </a:t>
            </a:r>
            <a:r>
              <a:rPr lang="en-US" sz="20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</a:p>
          <a:p>
            <a:pPr marL="609600" indent="-609600" algn="l" rtl="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dirty="0">
              <a:latin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609600" indent="-609600" algn="l" rtl="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MATRIX-CHAIN-ORDER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0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[ ], </a:t>
            </a:r>
            <a:r>
              <a:rPr lang="en-US" sz="20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09600" indent="-609600" algn="l" rtl="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z="2000" b="1" dirty="0">
                <a:latin typeface="Times New Roman" pitchFamily="18" charset="0"/>
              </a:rPr>
              <a:t>for </a:t>
            </a:r>
            <a:r>
              <a:rPr lang="en-US" sz="2000" i="1" dirty="0">
                <a:latin typeface="Times New Roman" pitchFamily="18" charset="0"/>
              </a:rPr>
              <a:t>i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</a:p>
          <a:p>
            <a:pPr marL="609600" indent="-609600" algn="l" rtl="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		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i, 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0 </a:t>
            </a:r>
            <a:endParaRPr lang="en-US" sz="2000" i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for </a:t>
            </a:r>
            <a:r>
              <a:rPr lang="en-US" sz="2000" i="1" dirty="0">
                <a:latin typeface="Times New Roman" pitchFamily="18" charset="0"/>
              </a:rPr>
              <a:t>l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2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n  //  </a:t>
            </a:r>
            <a:r>
              <a:rPr lang="he-IL" sz="2000" i="1" dirty="0" smtClean="0">
                <a:solidFill>
                  <a:schemeClr val="tx2"/>
                </a:solidFill>
                <a:latin typeface="Times New Roman" pitchFamily="18" charset="0"/>
              </a:rPr>
              <a:t>מספר האלכסון</a:t>
            </a:r>
            <a:endParaRPr lang="en-US" sz="2000" dirty="0"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for </a:t>
            </a:r>
            <a:r>
              <a:rPr lang="en-US" sz="2000" i="1" dirty="0">
                <a:latin typeface="Times New Roman" pitchFamily="18" charset="0"/>
              </a:rPr>
              <a:t>i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n-l+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1   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//  </a:t>
            </a:r>
            <a:r>
              <a:rPr lang="he-IL" sz="2000" i="1" dirty="0" smtClean="0">
                <a:solidFill>
                  <a:schemeClr val="tx2"/>
                </a:solidFill>
                <a:latin typeface="Times New Roman" pitchFamily="18" charset="0"/>
              </a:rPr>
              <a:t>מספר השורה</a:t>
            </a:r>
            <a:endParaRPr lang="en-US" sz="2000" i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+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-1      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//</a:t>
            </a:r>
            <a:r>
              <a:rPr lang="he-IL" sz="2000" i="1" dirty="0" smtClean="0">
                <a:solidFill>
                  <a:schemeClr val="tx2"/>
                </a:solidFill>
                <a:latin typeface="Times New Roman" pitchFamily="18" charset="0"/>
              </a:rPr>
              <a:t>מספר העמודה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b="1" dirty="0">
                <a:sym typeface="Symbol" pitchFamily="18" charset="2"/>
              </a:rPr>
              <a:t>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b="1" dirty="0">
                <a:latin typeface="Times New Roman" pitchFamily="18" charset="0"/>
              </a:rPr>
              <a:t>for </a:t>
            </a:r>
            <a:r>
              <a:rPr lang="en-US" sz="2000" i="1" dirty="0">
                <a:latin typeface="Times New Roman" pitchFamily="18" charset="0"/>
              </a:rPr>
              <a:t>k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j-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1      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</a:rPr>
              <a:t>//</a:t>
            </a:r>
            <a:r>
              <a:rPr lang="he-IL" sz="2000" i="1" dirty="0" smtClean="0">
                <a:solidFill>
                  <a:schemeClr val="tx2"/>
                </a:solidFill>
                <a:latin typeface="Times New Roman" pitchFamily="18" charset="0"/>
              </a:rPr>
              <a:t> כל מקום שאפשר להציב בו סוגריים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←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i, k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 + 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+1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, j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 + p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-1]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baseline="-25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&lt;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i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					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				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</a:p>
          <a:p>
            <a:pPr marL="990600" lvl="1" indent="-533400"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and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508104" y="5825576"/>
            <a:ext cx="2880320" cy="86177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Takes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) time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Requires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) space</a:t>
            </a:r>
          </a:p>
        </p:txBody>
      </p:sp>
      <p:sp>
        <p:nvSpPr>
          <p:cNvPr id="8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45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6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עבור כל </a:t>
            </a:r>
            <a:r>
              <a:rPr lang="he-IL" dirty="0" err="1" smtClean="0"/>
              <a:t>איטרציה</a:t>
            </a:r>
            <a:r>
              <a:rPr lang="he-IL" dirty="0" smtClean="0"/>
              <a:t> של לולאה </a:t>
            </a:r>
            <a:r>
              <a:rPr lang="en-US" i="1" dirty="0" smtClean="0"/>
              <a:t>l</a:t>
            </a:r>
            <a:r>
              <a:rPr lang="he-IL" i="1" dirty="0" smtClean="0"/>
              <a:t> </a:t>
            </a:r>
            <a:r>
              <a:rPr lang="he-IL" dirty="0" smtClean="0"/>
              <a:t> לולאה </a:t>
            </a:r>
            <a:r>
              <a:rPr lang="en-US" i="1" dirty="0" err="1" smtClean="0"/>
              <a:t>i</a:t>
            </a:r>
            <a:r>
              <a:rPr lang="he-IL" i="1" dirty="0" smtClean="0"/>
              <a:t> </a:t>
            </a:r>
            <a:r>
              <a:rPr lang="he-IL" dirty="0" smtClean="0"/>
              <a:t>מתבצעת </a:t>
            </a:r>
            <a:r>
              <a:rPr lang="en-US" i="1" dirty="0"/>
              <a:t>n-l+1</a:t>
            </a:r>
            <a:r>
              <a:rPr lang="he-IL" dirty="0"/>
              <a:t> </a:t>
            </a:r>
            <a:r>
              <a:rPr lang="he-IL" dirty="0" smtClean="0"/>
              <a:t>פעמים.</a:t>
            </a:r>
          </a:p>
          <a:p>
            <a:r>
              <a:rPr lang="he-IL" dirty="0" smtClean="0"/>
              <a:t>מספר הפעמים שלולאה </a:t>
            </a:r>
            <a:r>
              <a:rPr lang="en-US" i="1" dirty="0" smtClean="0"/>
              <a:t>j</a:t>
            </a:r>
            <a:r>
              <a:rPr lang="he-IL" dirty="0" smtClean="0"/>
              <a:t> מתבצעת הוא פעם אחת (עבור כל שורה נקבעת מי העמודה המתאימה באלכסון זה).</a:t>
            </a:r>
          </a:p>
          <a:p>
            <a:r>
              <a:rPr lang="he-IL" dirty="0" smtClean="0"/>
              <a:t>מספר הפעמים שלולאה </a:t>
            </a:r>
            <a:r>
              <a:rPr lang="en-US" dirty="0" smtClean="0"/>
              <a:t>k</a:t>
            </a:r>
            <a:r>
              <a:rPr lang="he-IL" dirty="0" smtClean="0"/>
              <a:t> מתבצעת הוא  </a:t>
            </a:r>
            <a:r>
              <a:rPr lang="en-US" dirty="0" smtClean="0"/>
              <a:t>j-</a:t>
            </a:r>
            <a:r>
              <a:rPr lang="en-US" dirty="0" err="1" smtClean="0"/>
              <a:t>i</a:t>
            </a:r>
            <a:r>
              <a:rPr lang="he-IL" dirty="0" smtClean="0"/>
              <a:t> (מספר המקומות בהם ניתן לעשות את החלוקה). ערך זה שווה ל – </a:t>
            </a:r>
            <a:r>
              <a:rPr lang="en-US" dirty="0" smtClean="0"/>
              <a:t>l-1</a:t>
            </a:r>
            <a:r>
              <a:rPr lang="he-IL" dirty="0" smtClean="0"/>
              <a:t> (מספר המקומות בהם ניתן לעשות את החלוקה תלוי במספר האלכסון).</a:t>
            </a:r>
          </a:p>
          <a:p>
            <a:r>
              <a:rPr lang="he-IL" dirty="0" smtClean="0"/>
              <a:t>בכל פעם כזאת ניגשים ל – </a:t>
            </a:r>
            <a:r>
              <a:rPr lang="en-US" dirty="0" smtClean="0"/>
              <a:t>m</a:t>
            </a:r>
            <a:r>
              <a:rPr lang="he-IL" dirty="0" smtClean="0"/>
              <a:t> פעמיים – במקומות שכבר חושבו.</a:t>
            </a:r>
          </a:p>
          <a:p>
            <a:r>
              <a:rPr lang="he-IL" dirty="0" smtClean="0"/>
              <a:t>לכן, מספר הגישות ל – </a:t>
            </a:r>
            <a:r>
              <a:rPr lang="en-US" dirty="0" smtClean="0"/>
              <a:t>m</a:t>
            </a:r>
            <a:r>
              <a:rPr lang="he-IL" dirty="0" smtClean="0"/>
              <a:t> יהיה:</a:t>
            </a:r>
          </a:p>
          <a:p>
            <a:endParaRPr lang="he-IL" dirty="0" smtClean="0"/>
          </a:p>
          <a:p>
            <a:endParaRPr lang="he-IL" i="1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חישוב זמן הריצה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2855" t="22597" r="38369" b="69472"/>
          <a:stretch/>
        </p:blipFill>
        <p:spPr bwMode="auto">
          <a:xfrm>
            <a:off x="1803326" y="4293095"/>
            <a:ext cx="2362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46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כותרת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חישוב זמן </a:t>
            </a:r>
            <a:r>
              <a:rPr lang="he-IL" dirty="0" smtClean="0"/>
              <a:t>הריצה – המשך-</a:t>
            </a:r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410" t="29715" r="31175" b="5819"/>
          <a:stretch/>
        </p:blipFill>
        <p:spPr bwMode="auto">
          <a:xfrm>
            <a:off x="539552" y="2060848"/>
            <a:ext cx="55340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47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דוגמא:</a:t>
            </a:r>
            <a:endParaRPr lang="en-US" sz="2000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600200"/>
            <a:ext cx="4724400" cy="4525963"/>
          </a:xfrm>
        </p:spPr>
        <p:txBody>
          <a:bodyPr/>
          <a:lstStyle/>
          <a:p>
            <a:pPr marL="609600" indent="-609600">
              <a:buClr>
                <a:schemeClr val="tx1"/>
              </a:buClr>
            </a:pPr>
            <a:r>
              <a:rPr lang="he-IL" sz="2800" dirty="0" smtClean="0">
                <a:cs typeface="Arial" pitchFamily="34" charset="0"/>
                <a:sym typeface="Symbol" pitchFamily="18" charset="2"/>
              </a:rPr>
              <a:t>הראה איך כדאי לבצע את מכפלת המטריצות הבאות:</a:t>
            </a:r>
            <a:endParaRPr lang="en-US" sz="2800" dirty="0">
              <a:cs typeface="Arial" pitchFamily="34" charset="0"/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</a:pPr>
            <a:endParaRPr lang="en-US" sz="2800" dirty="0">
              <a:cs typeface="Arial" pitchFamily="34" charset="0"/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</a:pPr>
            <a:r>
              <a:rPr lang="en-US" sz="2800" dirty="0">
                <a:cs typeface="Arial" pitchFamily="34" charset="0"/>
                <a:sym typeface="Symbol" pitchFamily="18" charset="2"/>
              </a:rPr>
              <a:t>Solution on the board</a:t>
            </a:r>
          </a:p>
          <a:p>
            <a:pPr marL="990600" lvl="1" indent="-533400">
              <a:buClr>
                <a:schemeClr val="tx1"/>
              </a:buClr>
            </a:pPr>
            <a:r>
              <a:rPr lang="he-IL" sz="2400" dirty="0" smtClean="0">
                <a:cs typeface="Arial" pitchFamily="34" charset="0"/>
                <a:sym typeface="Symbol" pitchFamily="18" charset="2"/>
              </a:rPr>
              <a:t>מספר המכפלות המינימלי הוא: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he-IL" sz="2400" dirty="0" smtClean="0">
                <a:cs typeface="Arial" pitchFamily="34" charset="0"/>
                <a:sym typeface="Symbol" pitchFamily="18" charset="2"/>
              </a:rPr>
              <a:t>		</a:t>
            </a:r>
            <a:r>
              <a:rPr lang="en-US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15,125</a:t>
            </a:r>
          </a:p>
          <a:p>
            <a:pPr marL="990600" lvl="1" indent="-533400">
              <a:buClr>
                <a:schemeClr val="tx1"/>
              </a:buClr>
            </a:pPr>
            <a:r>
              <a:rPr lang="he-IL" sz="2400" dirty="0" smtClean="0">
                <a:cs typeface="Arial" pitchFamily="34" charset="0"/>
                <a:sym typeface="Symbol" pitchFamily="18" charset="2"/>
              </a:rPr>
              <a:t>הצבת הסוגריים האופטימלית היא: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he-IL" sz="2400" dirty="0" smtClean="0">
                <a:cs typeface="Arial" pitchFamily="34" charset="0"/>
                <a:sym typeface="Symbol" pitchFamily="18" charset="2"/>
              </a:rPr>
              <a:t>		</a:t>
            </a:r>
            <a:r>
              <a:rPr lang="en-US" sz="2400" dirty="0" smtClean="0">
                <a:cs typeface="Arial" pitchFamily="34" charset="0"/>
                <a:sym typeface="Symbol" pitchFamily="18" charset="2"/>
              </a:rPr>
              <a:t>((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(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3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))((</a:t>
            </a:r>
            <a:r>
              <a:rPr lang="en-US" sz="2400" dirty="0"/>
              <a:t>A</a:t>
            </a:r>
            <a:r>
              <a:rPr lang="en-US" sz="2400" baseline="-25000" dirty="0"/>
              <a:t>4 </a:t>
            </a:r>
            <a:r>
              <a:rPr lang="en-US" sz="2400" dirty="0"/>
              <a:t>A</a:t>
            </a:r>
            <a:r>
              <a:rPr lang="en-US" sz="2400" baseline="-25000" dirty="0"/>
              <a:t>5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)</a:t>
            </a:r>
            <a:r>
              <a:rPr lang="en-US" sz="2400" dirty="0"/>
              <a:t>A</a:t>
            </a:r>
            <a:r>
              <a:rPr lang="en-US" sz="2400" baseline="-25000" dirty="0"/>
              <a:t>6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))</a:t>
            </a:r>
          </a:p>
        </p:txBody>
      </p:sp>
      <p:graphicFrame>
        <p:nvGraphicFramePr>
          <p:cNvPr id="223266" name="Group 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2708196"/>
              </p:ext>
            </p:extLst>
          </p:nvPr>
        </p:nvGraphicFramePr>
        <p:xfrm>
          <a:off x="5076056" y="1600200"/>
          <a:ext cx="3276600" cy="4525963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×35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×15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×5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×10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×20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×25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3267" name="Line 35"/>
          <p:cNvSpPr>
            <a:spLocks noChangeShapeType="1"/>
          </p:cNvSpPr>
          <p:nvPr/>
        </p:nvSpPr>
        <p:spPr bwMode="auto">
          <a:xfrm>
            <a:off x="4114800" y="2438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48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בניית הפתרון האופטימלי</a:t>
            </a:r>
            <a:endParaRPr lang="en-US" sz="2000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00200"/>
            <a:ext cx="8301608" cy="4495800"/>
          </a:xfrm>
        </p:spPr>
        <p:txBody>
          <a:bodyPr/>
          <a:lstStyle/>
          <a:p>
            <a:pPr marL="609600" indent="-6096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האלגוריתם שלנו מחשב שתי טבלאות: </a:t>
            </a:r>
          </a:p>
          <a:p>
            <a:pPr marL="1009650" lvl="1" indent="-6096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טבלת עלות מינימלית-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m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.</a:t>
            </a:r>
          </a:p>
          <a:p>
            <a:pPr marL="1009650" lvl="1" indent="-6096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טבלת ערכי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k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, הצבות סוגריים -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s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הפתרון האופטימלי יחושב מתוך הטבלה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s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.</a:t>
            </a:r>
            <a:endParaRPr lang="en-US" i="1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>
              <a:buClr>
                <a:schemeClr val="tx1"/>
              </a:buClr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בכל תא </a:t>
            </a:r>
            <a:r>
              <a:rPr lang="en-US" i="1" dirty="0" smtClean="0">
                <a:cs typeface="Arial" pitchFamily="34" charset="0"/>
                <a:sym typeface="Symbol" pitchFamily="18" charset="2"/>
              </a:rPr>
              <a:t>s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j</a:t>
            </a:r>
            <a:r>
              <a:rPr lang="en-US" dirty="0">
                <a:cs typeface="Arial" pitchFamily="34" charset="0"/>
                <a:sym typeface="Symbol" pitchFamily="18" charset="2"/>
              </a:rPr>
              <a:t> ]=</a:t>
            </a:r>
            <a:r>
              <a:rPr lang="en-US" i="1" dirty="0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ניתן לראות את מיקום החלוקה של רצף המטריצות ל–2.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/>
            </a:r>
            <a:br>
              <a:rPr lang="en-US" dirty="0" smtClean="0">
                <a:cs typeface="Arial" pitchFamily="34" charset="0"/>
                <a:sym typeface="Symbol" pitchFamily="18" charset="2"/>
              </a:rPr>
            </a:br>
            <a:r>
              <a:rPr lang="en-US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cs typeface="Arial" pitchFamily="34" charset="0"/>
                <a:sym typeface="Symbol" pitchFamily="18" charset="2"/>
              </a:rPr>
              <a:t>product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for </a:t>
            </a:r>
            <a:r>
              <a:rPr lang="en-US" dirty="0">
                <a:cs typeface="Arial" pitchFamily="34" charset="0"/>
                <a:sym typeface="Symbol" pitchFamily="18" charset="2"/>
              </a:rPr>
              <a:t>the minimum cost</a:t>
            </a: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49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sz="4000" dirty="0" smtClean="0"/>
              <a:t>מהו תכנון דינמי, המשך.</a:t>
            </a:r>
            <a:endParaRPr lang="en-US" sz="2400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סדרת בחירות חייבת להוביל לפתרון אופטימלי עבור הבעיה.</a:t>
            </a:r>
          </a:p>
          <a:p>
            <a:pPr marL="609600" indent="-609600" algn="r" rtl="1"/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הבחירות שאנו מבצעים משאירות אותנו פעמים רבות עם המשך </a:t>
            </a:r>
            <a:r>
              <a:rPr lang="he-IL" dirty="0" err="1" smtClean="0">
                <a:cs typeface="Arial" pitchFamily="34" charset="0"/>
                <a:sym typeface="Symbol" pitchFamily="18" charset="2"/>
              </a:rPr>
              <a:t>פיתרון</a:t>
            </a:r>
            <a:r>
              <a:rPr lang="he-IL" dirty="0" smtClean="0">
                <a:cs typeface="Arial" pitchFamily="34" charset="0"/>
                <a:sym typeface="Symbol" pitchFamily="18" charset="2"/>
              </a:rPr>
              <a:t> לתת בעיה שנראית אותו דבר כמו הבעיה המקורית (מוכר?)</a:t>
            </a:r>
          </a:p>
          <a:p>
            <a:pPr marL="609600" indent="-609600" algn="r" rtl="1"/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המפתח לפתרון בעיות אלו הוא בשמירת הפתרונות של תתי הבעיות בצורה מתאימה.</a:t>
            </a:r>
            <a:endParaRPr lang="el-GR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86834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400" dirty="0"/>
              <a:t>Constructing an optimal solution</a:t>
            </a:r>
            <a:endParaRPr lang="he-IL" sz="440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357158" y="1357298"/>
            <a:ext cx="8043890" cy="528641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אומנם </a:t>
            </a:r>
            <a:r>
              <a:rPr lang="en-US" dirty="0" smtClean="0"/>
              <a:t>MATRIX-CHAIN-ORDER</a:t>
            </a:r>
            <a:r>
              <a:rPr lang="he-IL" dirty="0" smtClean="0"/>
              <a:t> קובע </a:t>
            </a:r>
            <a:r>
              <a:rPr lang="he-IL" dirty="0"/>
              <a:t>את המספר האופטימלי של </a:t>
            </a:r>
            <a:r>
              <a:rPr lang="he-IL" dirty="0" smtClean="0"/>
              <a:t>המכפלות, </a:t>
            </a:r>
            <a:r>
              <a:rPr lang="he-IL" dirty="0"/>
              <a:t>אך הוא אינו מראה ישירות כיצד להכפיל את המטריצות</a:t>
            </a:r>
            <a:r>
              <a:rPr lang="he-IL" dirty="0" smtClean="0"/>
              <a:t>.</a:t>
            </a:r>
          </a:p>
          <a:p>
            <a:r>
              <a:rPr lang="he-IL" dirty="0"/>
              <a:t>לא קשה לבנות </a:t>
            </a:r>
            <a:r>
              <a:rPr lang="he-IL" dirty="0" err="1"/>
              <a:t>פיתרון</a:t>
            </a:r>
            <a:r>
              <a:rPr lang="he-IL" dirty="0"/>
              <a:t> אופטימלי מהמידע המחושב המאוחסן בטבלה</a:t>
            </a:r>
            <a:r>
              <a:rPr lang="en-US" dirty="0" smtClean="0"/>
              <a:t> </a:t>
            </a:r>
            <a:r>
              <a:rPr lang="en-US" dirty="0"/>
              <a:t>s[1..n, 1..n</a:t>
            </a:r>
            <a:r>
              <a:rPr lang="en-US" dirty="0" smtClean="0"/>
              <a:t>] </a:t>
            </a:r>
            <a:r>
              <a:rPr lang="he-IL" dirty="0" smtClean="0"/>
              <a:t>.</a:t>
            </a:r>
            <a:endParaRPr lang="en-US" dirty="0"/>
          </a:p>
          <a:p>
            <a:pPr lvl="1"/>
            <a:r>
              <a:rPr lang="he-IL" dirty="0"/>
              <a:t>כל </a:t>
            </a:r>
            <a:r>
              <a:rPr lang="he-IL" dirty="0" smtClean="0"/>
              <a:t>תא </a:t>
            </a:r>
            <a:r>
              <a:rPr lang="en-US" dirty="0"/>
              <a:t>s [</a:t>
            </a:r>
            <a:r>
              <a:rPr lang="en-US" dirty="0" err="1"/>
              <a:t>i</a:t>
            </a:r>
            <a:r>
              <a:rPr lang="en-US" dirty="0"/>
              <a:t>, j] </a:t>
            </a:r>
            <a:r>
              <a:rPr lang="he-IL" dirty="0" smtClean="0"/>
              <a:t> מתעד </a:t>
            </a:r>
            <a:r>
              <a:rPr lang="he-IL" dirty="0"/>
              <a:t>את הערך של </a:t>
            </a:r>
            <a:r>
              <a:rPr lang="en-US" dirty="0"/>
              <a:t>k </a:t>
            </a:r>
            <a:r>
              <a:rPr lang="he-IL" dirty="0" smtClean="0"/>
              <a:t> כך </a:t>
            </a:r>
            <a:r>
              <a:rPr lang="he-IL" dirty="0"/>
              <a:t>שהסוגריים האופטימליים של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sz="2400" baseline="-25000" dirty="0"/>
              <a:t>i</a:t>
            </a:r>
            <a:r>
              <a:rPr lang="en-US" dirty="0"/>
              <a:t> A</a:t>
            </a:r>
            <a:r>
              <a:rPr lang="en-US" sz="2400" baseline="-25000" dirty="0"/>
              <a:t>i+1</a:t>
            </a:r>
            <a:r>
              <a:rPr lang="en-US" dirty="0"/>
              <a:t> ··· </a:t>
            </a:r>
            <a:r>
              <a:rPr lang="en-US" dirty="0" err="1"/>
              <a:t>A</a:t>
            </a:r>
            <a:r>
              <a:rPr lang="en-US" sz="2400" baseline="-25000" dirty="0" err="1"/>
              <a:t>j</a:t>
            </a:r>
            <a:r>
              <a:rPr lang="en-US" dirty="0"/>
              <a:t> </a:t>
            </a:r>
            <a:r>
              <a:rPr lang="he-IL" dirty="0" smtClean="0"/>
              <a:t> מפצלים את הרצף בין 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sz="2400" baseline="-25000" dirty="0" err="1"/>
              <a:t>k</a:t>
            </a:r>
            <a:r>
              <a:rPr lang="en-US" dirty="0"/>
              <a:t> </a:t>
            </a:r>
            <a:r>
              <a:rPr lang="he-IL" dirty="0" smtClean="0"/>
              <a:t> לבין </a:t>
            </a:r>
            <a:r>
              <a:rPr lang="en-US" dirty="0" smtClean="0"/>
              <a:t> A</a:t>
            </a:r>
            <a:r>
              <a:rPr lang="en-US" sz="2400" baseline="-25000" dirty="0" smtClean="0"/>
              <a:t>k+1</a:t>
            </a:r>
            <a:r>
              <a:rPr lang="he-IL" sz="2400" dirty="0" smtClean="0"/>
              <a:t>.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50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Constructing an optimal solution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600200"/>
            <a:ext cx="8507288" cy="45259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ניתן לחשב את </a:t>
            </a:r>
            <a:r>
              <a:rPr lang="he-IL" dirty="0" smtClean="0"/>
              <a:t>מספר המכפלות הנדרשות </a:t>
            </a:r>
            <a:r>
              <a:rPr lang="he-IL" dirty="0"/>
              <a:t>באופן רקורסיבי.</a:t>
            </a:r>
          </a:p>
          <a:p>
            <a:pPr algn="r" rtl="1"/>
            <a:r>
              <a:rPr lang="he-IL" dirty="0" smtClean="0"/>
              <a:t>הפונקציה הרקורסיבית </a:t>
            </a:r>
            <a:r>
              <a:rPr lang="he-IL" dirty="0"/>
              <a:t>שלהלן מדפיס את </a:t>
            </a:r>
            <a:r>
              <a:rPr lang="he-IL" dirty="0" smtClean="0"/>
              <a:t>החלוקה </a:t>
            </a:r>
            <a:r>
              <a:rPr lang="he-IL" dirty="0"/>
              <a:t>האופטימלית </a:t>
            </a:r>
            <a:r>
              <a:rPr lang="he-IL" dirty="0" smtClean="0"/>
              <a:t>של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, A</a:t>
            </a:r>
            <a:r>
              <a:rPr lang="en-US" baseline="-25000" dirty="0"/>
              <a:t>i+1</a:t>
            </a:r>
            <a:r>
              <a:rPr lang="en-US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</a:p>
          <a:p>
            <a:pPr lvl="1" algn="r" rtl="1"/>
            <a:r>
              <a:rPr lang="he-IL" dirty="0" smtClean="0"/>
              <a:t>בהינתן בטבלת </a:t>
            </a:r>
            <a:r>
              <a:rPr lang="he-IL" dirty="0"/>
              <a:t>ה- </a:t>
            </a:r>
            <a:r>
              <a:rPr lang="en-US" dirty="0"/>
              <a:t>s </a:t>
            </a:r>
            <a:r>
              <a:rPr lang="he-IL" dirty="0" smtClean="0"/>
              <a:t> המחושבת </a:t>
            </a:r>
            <a:r>
              <a:rPr lang="he-IL" dirty="0"/>
              <a:t>על </a:t>
            </a:r>
            <a:r>
              <a:rPr lang="he-IL" dirty="0" smtClean="0"/>
              <a:t>ידי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en-US" dirty="0" smtClean="0"/>
              <a:t>MATRIX-CHAIN-ORDER</a:t>
            </a:r>
            <a:r>
              <a:rPr lang="he-IL" dirty="0" smtClean="0"/>
              <a:t> והערכים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e-IL" dirty="0" smtClean="0"/>
              <a:t> ו- </a:t>
            </a:r>
            <a:r>
              <a:rPr lang="en-US" dirty="0" smtClean="0"/>
              <a:t>j</a:t>
            </a:r>
            <a:r>
              <a:rPr lang="he-IL" dirty="0" smtClean="0"/>
              <a:t>.</a:t>
            </a:r>
          </a:p>
          <a:p>
            <a:pPr lvl="1" algn="r" rtl="1"/>
            <a:endParaRPr lang="en-US" dirty="0"/>
          </a:p>
          <a:p>
            <a:pPr algn="r" rtl="1"/>
            <a:r>
              <a:rPr lang="he-IL" dirty="0" smtClean="0"/>
              <a:t>הקריאה הראשונית ל: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PRINT-OPTIMAL-PARENS(s</a:t>
            </a:r>
            <a:r>
              <a:rPr lang="en-US" dirty="0"/>
              <a:t>, 1, n) </a:t>
            </a:r>
            <a:r>
              <a:rPr lang="he-IL" dirty="0" smtClean="0"/>
              <a:t> </a:t>
            </a:r>
          </a:p>
          <a:p>
            <a:pPr marL="0" indent="0" algn="r" rtl="1">
              <a:buNone/>
            </a:pPr>
            <a:r>
              <a:rPr lang="he-IL" dirty="0" smtClean="0"/>
              <a:t>	תדפיס את הצבת הסוגריים האופטימלית ל-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he-IL" dirty="0" smtClean="0"/>
              <a:t>.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PRINT-OPTIMAL-PARENS(s, </a:t>
            </a:r>
            <a:r>
              <a:rPr lang="en-US" dirty="0" err="1"/>
              <a:t>i</a:t>
            </a:r>
            <a:r>
              <a:rPr lang="en-US" dirty="0"/>
              <a:t>, j) </a:t>
            </a:r>
            <a:endParaRPr lang="he-IL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2071678"/>
            <a:ext cx="8808248" cy="258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1" y="24036"/>
            <a:ext cx="9252263" cy="68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he-IL" sz="4000" dirty="0" smtClean="0"/>
              <a:t>מאפייני תכנות דינמי</a:t>
            </a:r>
            <a:endParaRPr lang="he-IL" sz="4000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229600" cy="4495800"/>
          </a:xfrm>
        </p:spPr>
        <p:txBody>
          <a:bodyPr/>
          <a:lstStyle/>
          <a:p>
            <a:pPr marL="609600" indent="-609600" algn="r" rtl="1">
              <a:buClr>
                <a:schemeClr val="tx1"/>
              </a:buClr>
            </a:pPr>
            <a:r>
              <a:rPr lang="he-IL" sz="2800" dirty="0" smtClean="0">
                <a:cs typeface="Arial" pitchFamily="34" charset="0"/>
                <a:sym typeface="Symbol" pitchFamily="18" charset="2"/>
              </a:rPr>
              <a:t>פתרון דינמי מתאים לבעיות בהן:</a:t>
            </a:r>
            <a:endParaRPr lang="he-IL" sz="2800" dirty="0">
              <a:cs typeface="Arial" pitchFamily="34" charset="0"/>
              <a:sym typeface="Symbol" pitchFamily="18" charset="2"/>
            </a:endParaRPr>
          </a:p>
          <a:p>
            <a:pPr marL="609600" indent="-609600" algn="r" rtl="1">
              <a:buClr>
                <a:schemeClr val="tx1"/>
              </a:buClr>
            </a:pPr>
            <a:r>
              <a:rPr lang="he-IL" sz="2800" i="1" dirty="0" smtClean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מתקיים תת </a:t>
            </a:r>
            <a:r>
              <a:rPr lang="he-IL" sz="2800" i="1" dirty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מבנה אופטימלי</a:t>
            </a:r>
          </a:p>
          <a:p>
            <a:pPr marL="990600" lvl="1" indent="-533400" algn="r" rtl="1">
              <a:buClr>
                <a:schemeClr val="tx1"/>
              </a:buClr>
            </a:pPr>
            <a:r>
              <a:rPr lang="he-IL" sz="2400" dirty="0" err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פיתרון</a:t>
            </a:r>
            <a:r>
              <a:rPr lang="he-IL" sz="24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אופטימלי לבעיה מכיל בתוכו </a:t>
            </a:r>
            <a:r>
              <a:rPr lang="he-IL" sz="2400" dirty="0" err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פיתרונות</a:t>
            </a:r>
            <a:r>
              <a:rPr lang="he-IL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אופטימליים </a:t>
            </a:r>
            <a:r>
              <a:rPr lang="he-IL" sz="24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לבעיות משנה </a:t>
            </a:r>
            <a:r>
              <a:rPr lang="he-IL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(נכון, זה גם בחמדני, אך אם מתקיימת גם תכונת הבחירה החמדנית וודאי שנבחר בתכנון חמדני).</a:t>
            </a:r>
            <a:endParaRPr lang="he-IL" sz="2400" dirty="0">
              <a:solidFill>
                <a:srgbClr val="CC6600"/>
              </a:solidFill>
              <a:cs typeface="Arial" pitchFamily="34" charset="0"/>
              <a:sym typeface="Symbol" pitchFamily="18" charset="2"/>
            </a:endParaRPr>
          </a:p>
          <a:p>
            <a:pPr marL="609600" indent="-609600" algn="r" rtl="1">
              <a:buClr>
                <a:schemeClr val="tx1"/>
              </a:buClr>
              <a:buFontTx/>
              <a:buAutoNum type="arabicPeriod"/>
            </a:pPr>
            <a:r>
              <a:rPr lang="he-IL" sz="2800" i="1" dirty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בעיות משנה חופפות</a:t>
            </a:r>
          </a:p>
          <a:p>
            <a:pPr marL="990600" lvl="1" indent="-533400" algn="r" rtl="1">
              <a:buClr>
                <a:schemeClr val="tx1"/>
              </a:buClr>
            </a:pPr>
            <a:r>
              <a:rPr lang="he-IL" sz="24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מרחב </a:t>
            </a:r>
            <a:r>
              <a:rPr lang="he-IL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תתי הבעיות </a:t>
            </a:r>
            <a:r>
              <a:rPr lang="he-IL" sz="24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חייב להיות קטן; </a:t>
            </a:r>
            <a:r>
              <a:rPr lang="en-US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/>
            </a:r>
            <a:br>
              <a:rPr lang="en-US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</a:br>
            <a:r>
              <a:rPr lang="he-IL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כלומר</a:t>
            </a:r>
            <a:r>
              <a:rPr lang="he-IL" sz="24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, אותן בעיות משנה </a:t>
            </a:r>
            <a:r>
              <a:rPr lang="he-IL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מתקבלות </a:t>
            </a:r>
            <a:r>
              <a:rPr lang="he-IL" sz="2400" dirty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שוב </a:t>
            </a:r>
            <a:r>
              <a:rPr lang="he-IL" sz="2400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ושוב.</a:t>
            </a:r>
            <a:endParaRPr lang="he-IL" sz="2400" dirty="0">
              <a:solidFill>
                <a:srgbClr val="CC6600"/>
              </a:solidFill>
              <a:cs typeface="Arial" pitchFamily="34" charset="0"/>
              <a:sym typeface="Symbol" pitchFamily="18" charset="2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he-IL" sz="2400" dirty="0">
              <a:solidFill>
                <a:srgbClr val="CC6600"/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Optimal Substructure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פתרון אופטימלי עבור הבעיה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A</a:t>
            </a:r>
            <a:r>
              <a:rPr lang="en-US" baseline="-25000" dirty="0"/>
              <a:t>i+1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אשר מחלק את המטריצות בין המטריצות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he-IL" dirty="0" smtClean="0"/>
              <a:t>ו-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k+1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מכיל בתוכו פתרונות אופטימליים לתתי הבעיות הבאים: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A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en-US" dirty="0" smtClean="0"/>
              <a:t>….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and A</a:t>
            </a:r>
            <a:r>
              <a:rPr lang="en-US" baseline="-25000" dirty="0"/>
              <a:t>k+1</a:t>
            </a:r>
            <a:r>
              <a:rPr lang="en-US" dirty="0"/>
              <a:t> A</a:t>
            </a:r>
            <a:r>
              <a:rPr lang="en-US" baseline="-25000" dirty="0"/>
              <a:t>k+2</a:t>
            </a:r>
            <a:r>
              <a:rPr lang="en-US" dirty="0"/>
              <a:t> </a:t>
            </a:r>
            <a:r>
              <a:rPr lang="en-US" dirty="0" smtClean="0"/>
              <a:t>…..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55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e-IL" dirty="0" smtClean="0"/>
              <a:t>הוכחת תת מבנה אופטימלי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הפתרון לבעיה מורכב מבחירת צעד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נוכיח כי מתקיימת תכונת תת המבנה האופטימלי - </a:t>
            </a:r>
            <a:endParaRPr lang="he-IL" dirty="0"/>
          </a:p>
          <a:p>
            <a:pPr algn="r" rtl="1"/>
            <a:r>
              <a:rPr lang="he-IL" dirty="0" smtClean="0"/>
              <a:t>על מנת להוכיח מניחים כי קיים פתרון אופטימלי כלשהו (לא משנה איך הוא נוצר).</a:t>
            </a:r>
            <a:endParaRPr lang="he-IL" dirty="0"/>
          </a:p>
          <a:p>
            <a:pPr algn="r" rtl="1"/>
            <a:r>
              <a:rPr lang="he-IL" dirty="0" smtClean="0"/>
              <a:t>בהוכחה לא מתייחסים לצורה בה נקבע הצעד הראשון.</a:t>
            </a:r>
            <a:endParaRPr lang="he-IL" dirty="0"/>
          </a:p>
          <a:p>
            <a:pPr algn="r" rtl="1"/>
            <a:r>
              <a:rPr lang="he-IL" dirty="0" smtClean="0"/>
              <a:t>בהינתן פתרון אופטימלי לבעיה – נראה איזה תת-בעיות הוא מכיל, </a:t>
            </a:r>
            <a:r>
              <a:rPr lang="he-IL" dirty="0"/>
              <a:t>ואיך לאפיין בצורה הטובה ביותר את המרחב המתקבל של </a:t>
            </a:r>
            <a:r>
              <a:rPr lang="he-IL" dirty="0" smtClean="0"/>
              <a:t>תתי הבעיות.</a:t>
            </a:r>
            <a:endParaRPr lang="he-IL" dirty="0"/>
          </a:p>
          <a:p>
            <a:pPr algn="r" rtl="1"/>
            <a:r>
              <a:rPr lang="he-IL" dirty="0" smtClean="0"/>
              <a:t>נראה </a:t>
            </a:r>
            <a:r>
              <a:rPr lang="he-IL" dirty="0"/>
              <a:t>שהפתרונות </a:t>
            </a:r>
            <a:r>
              <a:rPr lang="he-IL" dirty="0" smtClean="0"/>
              <a:t>לתתי הבעיות הכלולים </a:t>
            </a:r>
            <a:r>
              <a:rPr lang="he-IL" dirty="0"/>
              <a:t>בפתרון האופטימלי </a:t>
            </a:r>
            <a:r>
              <a:rPr lang="he-IL" dirty="0" smtClean="0"/>
              <a:t>חייבים להיות פתרונות אופטימליים עבור תתי הבעיות.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56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 solution to the problem consists of making a choice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72208"/>
            <a:ext cx="8229600" cy="4997152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ההוכחה מתבצעת על ידי "חיתוך והדבקה" של ווקטור הפתרון האופטימלי.</a:t>
            </a:r>
            <a:endParaRPr lang="en-US" dirty="0"/>
          </a:p>
          <a:p>
            <a:pPr algn="r" rtl="1"/>
            <a:r>
              <a:rPr lang="he-IL" dirty="0" smtClean="0"/>
              <a:t>נעשה זאת כך: נניח כי ווקטור הפתרון האופטימלי מכיל פתרון שאינו אופטימלי עבור תת בעיה, ונקבל סתירה להנחת האופטימליות הכוללת. </a:t>
            </a:r>
            <a:endParaRPr lang="en-US" dirty="0"/>
          </a:p>
          <a:p>
            <a:pPr algn="r" rtl="1"/>
            <a:r>
              <a:rPr lang="he-IL" dirty="0" smtClean="0"/>
              <a:t>"נשתול" פתרון טוב יותר לתת בעיה כלשהי בתוך הפתרון האופטימלי הכולל, ונסתור את אופטימליות הפתרון הכולל.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57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7158" y="116632"/>
            <a:ext cx="7959258" cy="15716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rtl="1"/>
            <a:r>
              <a:rPr lang="he-IL" sz="3600" dirty="0" smtClean="0"/>
              <a:t>שני דברים המשפיעים על תת המבנה האופטימלי: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2040521"/>
            <a:ext cx="8229600" cy="4268799"/>
          </a:xfrm>
        </p:spPr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 smtClean="0"/>
              <a:t>בכמה תתי בעיות משתמשים בפתרון הבעיה הכוללת.</a:t>
            </a:r>
          </a:p>
          <a:p>
            <a:pPr marL="514350" indent="-514350" algn="r" rtl="1">
              <a:buAutoNum type="arabicPeriod"/>
            </a:pPr>
            <a:r>
              <a:rPr lang="he-IL" dirty="0" smtClean="0"/>
              <a:t>כמה אפשרויות יש לנו לבחירת תת פתרון אופטימלי.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58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7142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rtl="1"/>
            <a:r>
              <a:rPr lang="he-IL" sz="4000" dirty="0" smtClean="0"/>
              <a:t>לא פורמלי, ישנם שני דברים המשפיעים על זמן הריצה של האלגוריתם הדינמי: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963953"/>
            <a:ext cx="8229600" cy="369729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 rtl="1"/>
            <a:r>
              <a:rPr lang="he-IL" dirty="0" smtClean="0"/>
              <a:t>מספר תתי הבעיות הכולל.</a:t>
            </a:r>
          </a:p>
          <a:p>
            <a:pPr algn="r" rtl="1"/>
            <a:r>
              <a:rPr lang="he-IL" dirty="0" smtClean="0"/>
              <a:t>כמה אפשרויות פתרון יש לכל תת בעיה.</a:t>
            </a:r>
            <a:endParaRPr lang="en-US" dirty="0"/>
          </a:p>
          <a:p>
            <a:endParaRPr lang="en-US" dirty="0"/>
          </a:p>
          <a:p>
            <a:pPr algn="r" rtl="1"/>
            <a:r>
              <a:rPr lang="he-IL" dirty="0" smtClean="0"/>
              <a:t>לדוגמא, בכפל מטריצות:</a:t>
            </a:r>
            <a:endParaRPr lang="en-US" dirty="0"/>
          </a:p>
          <a:p>
            <a:pPr lvl="1" algn="r" rtl="1"/>
            <a:r>
              <a:rPr lang="he-IL" dirty="0" smtClean="0"/>
              <a:t>ישנן </a:t>
            </a:r>
            <a:r>
              <a:rPr lang="en-US" dirty="0" smtClean="0"/>
              <a:t> </a:t>
            </a:r>
            <a:r>
              <a:rPr lang="en-US" dirty="0"/>
              <a:t>Θ(n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he-IL" dirty="0" smtClean="0"/>
              <a:t> תת בעיות בסך הכל (כמה </a:t>
            </a:r>
            <a:r>
              <a:rPr lang="he-IL" dirty="0" err="1" smtClean="0"/>
              <a:t>במדוייק</a:t>
            </a:r>
            <a:r>
              <a:rPr lang="he-IL" dirty="0" smtClean="0"/>
              <a:t>?).</a:t>
            </a:r>
            <a:endParaRPr lang="en-US" dirty="0"/>
          </a:p>
          <a:p>
            <a:pPr lvl="1" algn="r" rtl="1"/>
            <a:r>
              <a:rPr lang="he-IL" dirty="0" smtClean="0"/>
              <a:t>לכל אחת מהן יש לכל היותר </a:t>
            </a:r>
            <a:r>
              <a:rPr lang="en-US" dirty="0" smtClean="0"/>
              <a:t>n-1</a:t>
            </a:r>
            <a:r>
              <a:rPr lang="he-IL" dirty="0" smtClean="0"/>
              <a:t> דרכים להגיע לפתרון אופטימלי עבורה.</a:t>
            </a:r>
            <a:endParaRPr lang="en-US" dirty="0"/>
          </a:p>
          <a:p>
            <a:pPr lvl="1" algn="r" rtl="1"/>
            <a:r>
              <a:rPr lang="he-IL" dirty="0" smtClean="0"/>
              <a:t>זה בדיוק מה שנותן לנו את זמן הריצה: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59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dirty="0"/>
              <a:t>What is Dynamic Programming?   </a:t>
            </a:r>
            <a:r>
              <a:rPr lang="en-US" sz="2400" dirty="0"/>
              <a:t>…</a:t>
            </a:r>
            <a:r>
              <a:rPr lang="en-US" sz="2400" dirty="0" err="1"/>
              <a:t>contd</a:t>
            </a:r>
            <a:endParaRPr lang="en-US" sz="24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משתמשים בשיטת "הפרד ומשול"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מחלקים את הבעיה לתתי בעיות בלתי תלויות.</a:t>
            </a:r>
          </a:p>
          <a:p>
            <a:pPr marL="990600" lvl="1" indent="-533400" algn="r" rtl="1"/>
            <a:r>
              <a:rPr lang="he-IL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פותרים את תתי הבעיות בצורה רקורסיבית.</a:t>
            </a:r>
            <a:endParaRPr lang="en-US" dirty="0">
              <a:solidFill>
                <a:srgbClr val="CC6600"/>
              </a:solidFill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מאחדים את תתי הפתרונות לפתרון כולל לבעיה הכוללת.</a:t>
            </a:r>
            <a:endParaRPr lang="en-US" dirty="0">
              <a:solidFill>
                <a:srgbClr val="CC6600"/>
              </a:solidFill>
              <a:cs typeface="Arial" pitchFamily="34" charset="0"/>
              <a:sym typeface="Symbol" pitchFamily="18" charset="2"/>
            </a:endParaRPr>
          </a:p>
          <a:p>
            <a:pPr marL="609600" indent="-609600"/>
            <a:endParaRPr lang="en-US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e-IL" dirty="0"/>
              <a:t>תכנות דינמי משתמש בתת מבנה אופטימלי </a:t>
            </a:r>
            <a:r>
              <a:rPr lang="he-IL" dirty="0" smtClean="0"/>
              <a:t>מלמטה </a:t>
            </a:r>
            <a:r>
              <a:rPr lang="he-IL" dirty="0"/>
              <a:t>למעלה.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ראשית אנו מוצאים פתרונות </a:t>
            </a:r>
            <a:r>
              <a:rPr lang="he-IL" dirty="0" smtClean="0"/>
              <a:t>אופטימליים לתתי הבעיות.</a:t>
            </a:r>
            <a:endParaRPr lang="he-IL" dirty="0"/>
          </a:p>
          <a:p>
            <a:pPr algn="r" rtl="1"/>
            <a:r>
              <a:rPr lang="he-IL" dirty="0"/>
              <a:t>לאחר שפתרנו את </a:t>
            </a:r>
            <a:r>
              <a:rPr lang="he-IL" dirty="0" smtClean="0"/>
              <a:t>תתי הבעיות המשנה.</a:t>
            </a:r>
            <a:endParaRPr lang="he-IL" dirty="0"/>
          </a:p>
          <a:p>
            <a:pPr algn="r" rtl="1"/>
            <a:r>
              <a:rPr lang="he-IL" dirty="0"/>
              <a:t>מציאת </a:t>
            </a:r>
            <a:r>
              <a:rPr lang="he-IL" dirty="0" err="1"/>
              <a:t>פיתרון</a:t>
            </a:r>
            <a:r>
              <a:rPr lang="he-IL" dirty="0"/>
              <a:t> אופטימלי לבעיה כרוכה בבחירה בין </a:t>
            </a:r>
            <a:r>
              <a:rPr lang="he-IL" dirty="0" smtClean="0"/>
              <a:t>פתרונות תת-בעיות </a:t>
            </a:r>
            <a:r>
              <a:rPr lang="he-IL" dirty="0"/>
              <a:t>בהן נשתמש בפתרון </a:t>
            </a:r>
            <a:r>
              <a:rPr lang="he-IL" dirty="0" smtClean="0"/>
              <a:t>הבעיה (אותן כבר פתרנו!).</a:t>
            </a:r>
            <a:endParaRPr lang="he-IL" dirty="0"/>
          </a:p>
          <a:p>
            <a:pPr algn="r" rtl="1"/>
            <a:r>
              <a:rPr lang="he-IL" dirty="0" smtClean="0"/>
              <a:t>עלות </a:t>
            </a:r>
            <a:r>
              <a:rPr lang="he-IL" dirty="0" err="1"/>
              <a:t>הפיתרון</a:t>
            </a:r>
            <a:r>
              <a:rPr lang="he-IL" dirty="0"/>
              <a:t> </a:t>
            </a:r>
            <a:r>
              <a:rPr lang="he-IL" dirty="0" smtClean="0"/>
              <a:t>הכולל </a:t>
            </a:r>
            <a:r>
              <a:rPr lang="he-IL" dirty="0"/>
              <a:t>היא בדרך כלל עלויות תת-הבעיה בתוספת עלות המיוחסת ישירות לבחירה עצמה.</a:t>
            </a:r>
          </a:p>
          <a:p>
            <a:pPr algn="r" rtl="1"/>
            <a:r>
              <a:rPr lang="he-IL" dirty="0" smtClean="0"/>
              <a:t>בכפל מטריצות – קבענו כך בצורה אופטימלית את הצבת הסוגריים בין המטריצות, ואת מספר המכפלות הנדרש לרצף המכפלות, אשר יתקבל מבחירה זו.</a:t>
            </a:r>
            <a:endParaRPr lang="en-US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60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תתי בעיות חופפות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3412976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he-IL" sz="2400" dirty="0"/>
              <a:t>המרכיב השני שיש לבעיית אופטימיזציה כדי </a:t>
            </a:r>
            <a:r>
              <a:rPr lang="he-IL" sz="2400" dirty="0" smtClean="0"/>
              <a:t>שיתאים לתכנון דינמי, הוא שמרחב תתי-הבעיות </a:t>
            </a:r>
            <a:r>
              <a:rPr lang="he-IL" sz="2400" dirty="0"/>
              <a:t>חייב להיות "קטן</a:t>
            </a:r>
            <a:r>
              <a:rPr lang="he-IL" sz="2400" dirty="0" smtClean="0"/>
              <a:t>",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זאת אומרת שהאלגוריתם הרקורסיבי </a:t>
            </a:r>
            <a:r>
              <a:rPr lang="he-IL" sz="2400" dirty="0"/>
              <a:t>לבעיה פותר את אותן </a:t>
            </a:r>
            <a:r>
              <a:rPr lang="he-IL" sz="2400" dirty="0" smtClean="0"/>
              <a:t>תתי-בעיות </a:t>
            </a:r>
            <a:r>
              <a:rPr lang="he-IL" sz="2400" dirty="0"/>
              <a:t>שוב ושוב, ולא </a:t>
            </a:r>
            <a:r>
              <a:rPr lang="he-IL" sz="2400" dirty="0" smtClean="0"/>
              <a:t>כל פעם מייצר תתי-בעיות </a:t>
            </a:r>
            <a:r>
              <a:rPr lang="he-IL" sz="2400" dirty="0"/>
              <a:t>חדשות</a:t>
            </a:r>
            <a:r>
              <a:rPr lang="he-IL" sz="2400" dirty="0" smtClean="0"/>
              <a:t>.</a:t>
            </a:r>
            <a:endParaRPr lang="he-IL" sz="2400" dirty="0"/>
          </a:p>
          <a:p>
            <a:pPr algn="r" rtl="1">
              <a:spcAft>
                <a:spcPts val="600"/>
              </a:spcAft>
            </a:pPr>
            <a:r>
              <a:rPr lang="he-IL" sz="2400" dirty="0"/>
              <a:t>בדרך כלל, המספר הכולל של </a:t>
            </a:r>
            <a:r>
              <a:rPr lang="he-IL" sz="2400" dirty="0" smtClean="0"/>
              <a:t>תתי הבעיות הוא </a:t>
            </a:r>
            <a:r>
              <a:rPr lang="he-IL" sz="2400" dirty="0"/>
              <a:t>פולינום בגודל הקלט.</a:t>
            </a:r>
          </a:p>
          <a:p>
            <a:pPr algn="r" rtl="1">
              <a:spcAft>
                <a:spcPts val="600"/>
              </a:spcAft>
            </a:pPr>
            <a:r>
              <a:rPr lang="he-IL" sz="2400" dirty="0"/>
              <a:t>כאשר אלגוריתם רקורסיבי </a:t>
            </a:r>
            <a:r>
              <a:rPr lang="he-IL" sz="2400" dirty="0" smtClean="0"/>
              <a:t>קורא </a:t>
            </a:r>
            <a:r>
              <a:rPr lang="he-IL" sz="2400" dirty="0"/>
              <a:t>שוב ושוב </a:t>
            </a:r>
            <a:r>
              <a:rPr lang="he-IL" sz="2400" dirty="0" smtClean="0"/>
              <a:t>לאותה תת בעיה</a:t>
            </a:r>
            <a:r>
              <a:rPr lang="he-IL" sz="2400" dirty="0"/>
              <a:t>, אנו אומרים שבעיית האופטימיזציה </a:t>
            </a:r>
            <a:r>
              <a:rPr lang="he-IL" sz="2400" dirty="0" smtClean="0"/>
              <a:t>מכילה תתי בעיות חופפות.</a:t>
            </a:r>
            <a:endParaRPr lang="he-IL" sz="2400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זה בניגוד לבעיות בהן חלוקת הבעיות לתתי בעיות יוצרת כל פעם בעיות שונות וחדשות לפתרון.</a:t>
            </a:r>
            <a:endParaRPr lang="en-US" dirty="0"/>
          </a:p>
          <a:p>
            <a:pPr algn="r" rtl="1"/>
            <a:r>
              <a:rPr lang="he-IL" dirty="0" smtClean="0"/>
              <a:t>אלגוריתמי תכנון </a:t>
            </a:r>
            <a:r>
              <a:rPr lang="he-IL" dirty="0"/>
              <a:t>דינאמי מנצלים בדרך כלל את </a:t>
            </a:r>
            <a:r>
              <a:rPr lang="he-IL" dirty="0" smtClean="0"/>
              <a:t>תתי הבעיות החופפות </a:t>
            </a:r>
            <a:r>
              <a:rPr lang="he-IL" dirty="0"/>
              <a:t>על ידי פתרון של כל </a:t>
            </a:r>
            <a:r>
              <a:rPr lang="he-IL" dirty="0" smtClean="0"/>
              <a:t>תת בעיה, אחסון של </a:t>
            </a:r>
            <a:r>
              <a:rPr lang="he-IL" dirty="0" err="1" smtClean="0"/>
              <a:t>הפיתרון</a:t>
            </a:r>
            <a:r>
              <a:rPr lang="he-IL" dirty="0" smtClean="0"/>
              <a:t> </a:t>
            </a:r>
            <a:r>
              <a:rPr lang="he-IL" dirty="0"/>
              <a:t>בטבלה בה ניתן יהיה לחפש אותה במידת הצורך, </a:t>
            </a:r>
            <a:r>
              <a:rPr lang="he-IL" dirty="0" smtClean="0"/>
              <a:t>ושימוש </a:t>
            </a:r>
            <a:r>
              <a:rPr lang="he-IL" dirty="0"/>
              <a:t>בזמן קבוע לכל </a:t>
            </a:r>
            <a:r>
              <a:rPr lang="he-IL" dirty="0" smtClean="0"/>
              <a:t>חיפוש</a:t>
            </a:r>
            <a:r>
              <a:rPr lang="he-IL" dirty="0"/>
              <a:t>.</a:t>
            </a: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357158" y="357166"/>
            <a:ext cx="7959258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תתי בעיות חופפות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 Recursive Solution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RECURSIVE-MATRIX-CHAIN(p, </a:t>
            </a:r>
            <a:r>
              <a:rPr lang="en-US" dirty="0" err="1"/>
              <a:t>i</a:t>
            </a:r>
            <a:r>
              <a:rPr lang="en-US" dirty="0"/>
              <a:t>, j) </a:t>
            </a:r>
          </a:p>
          <a:p>
            <a:pPr algn="l" rtl="0">
              <a:buNone/>
            </a:pPr>
            <a:r>
              <a:rPr lang="en-US" dirty="0"/>
              <a:t>1 if </a:t>
            </a:r>
            <a:r>
              <a:rPr lang="en-US" dirty="0" err="1"/>
              <a:t>i</a:t>
            </a:r>
            <a:r>
              <a:rPr lang="en-US" dirty="0"/>
              <a:t> = j </a:t>
            </a:r>
          </a:p>
          <a:p>
            <a:pPr algn="l" rtl="0">
              <a:buNone/>
            </a:pPr>
            <a:r>
              <a:rPr lang="en-US" dirty="0"/>
              <a:t>2     then return 0 </a:t>
            </a:r>
          </a:p>
          <a:p>
            <a:pPr algn="l" rtl="0">
              <a:buNone/>
            </a:pPr>
            <a:r>
              <a:rPr lang="en-US" dirty="0"/>
              <a:t>3 m[</a:t>
            </a:r>
            <a:r>
              <a:rPr lang="en-US" dirty="0" err="1"/>
              <a:t>i</a:t>
            </a:r>
            <a:r>
              <a:rPr lang="en-US" dirty="0"/>
              <a:t>, j] ← ∞ </a:t>
            </a:r>
          </a:p>
          <a:p>
            <a:pPr algn="l" rtl="0">
              <a:buNone/>
            </a:pPr>
            <a:r>
              <a:rPr lang="en-US" dirty="0"/>
              <a:t>4 for k ← </a:t>
            </a:r>
            <a:r>
              <a:rPr lang="en-US" dirty="0" err="1"/>
              <a:t>i</a:t>
            </a:r>
            <a:r>
              <a:rPr lang="en-US" dirty="0"/>
              <a:t> to j - 1 </a:t>
            </a:r>
          </a:p>
          <a:p>
            <a:pPr algn="l" rtl="0">
              <a:buNone/>
            </a:pPr>
            <a:r>
              <a:rPr lang="en-US" dirty="0"/>
              <a:t>5      do q ← RECURSIVE-MATRIX-CHAIN(p, </a:t>
            </a:r>
            <a:r>
              <a:rPr lang="en-US" dirty="0" err="1"/>
              <a:t>i</a:t>
            </a:r>
            <a:r>
              <a:rPr lang="en-US" dirty="0"/>
              <a:t>, k) </a:t>
            </a:r>
          </a:p>
          <a:p>
            <a:pPr algn="l" rtl="0">
              <a:buNone/>
            </a:pPr>
            <a:r>
              <a:rPr lang="en-US" dirty="0"/>
              <a:t>                 + RECURSIVE-MATRIX-CHAIN(</a:t>
            </a:r>
            <a:r>
              <a:rPr lang="en-US" dirty="0" err="1"/>
              <a:t>p,k</a:t>
            </a:r>
            <a:r>
              <a:rPr lang="en-US" dirty="0"/>
              <a:t> + 1, j) </a:t>
            </a:r>
          </a:p>
          <a:p>
            <a:pPr algn="l" rtl="0">
              <a:buNone/>
            </a:pPr>
            <a:r>
              <a:rPr lang="en-US" dirty="0"/>
              <a:t>                 + p</a:t>
            </a:r>
            <a:r>
              <a:rPr lang="en-US" baseline="-25000" dirty="0"/>
              <a:t>i-1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en-US" dirty="0"/>
          </a:p>
          <a:p>
            <a:pPr algn="l" rtl="0">
              <a:buNone/>
            </a:pPr>
            <a:r>
              <a:rPr lang="en-US" dirty="0"/>
              <a:t>6         if q &lt; m[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 algn="l" rtl="0">
              <a:buNone/>
            </a:pPr>
            <a:r>
              <a:rPr lang="en-US" dirty="0"/>
              <a:t>7            then m[</a:t>
            </a:r>
            <a:r>
              <a:rPr lang="en-US" dirty="0" err="1"/>
              <a:t>i</a:t>
            </a:r>
            <a:r>
              <a:rPr lang="en-US" dirty="0"/>
              <a:t>, j] ← q </a:t>
            </a:r>
          </a:p>
          <a:p>
            <a:pPr algn="l" rtl="0">
              <a:buNone/>
            </a:pPr>
            <a:r>
              <a:rPr lang="en-US" dirty="0"/>
              <a:t>8 return m[</a:t>
            </a:r>
            <a:r>
              <a:rPr lang="en-US" dirty="0" err="1"/>
              <a:t>i</a:t>
            </a:r>
            <a:r>
              <a:rPr lang="en-US" dirty="0"/>
              <a:t>, j]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9399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recursion tree produced by the call RECURSIVE-MATRIX-CHAIN(p, </a:t>
            </a:r>
            <a:br>
              <a:rPr lang="en-US" dirty="0"/>
            </a:br>
            <a:r>
              <a:rPr lang="en-US" dirty="0"/>
              <a:t>1, 4).</a:t>
            </a:r>
            <a:endParaRPr lang="he-IL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r="6274"/>
          <a:stretch/>
        </p:blipFill>
        <p:spPr bwMode="auto">
          <a:xfrm>
            <a:off x="-1" y="2000240"/>
            <a:ext cx="891540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97" y="1415770"/>
            <a:ext cx="8496292" cy="438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65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40" y="642919"/>
            <a:ext cx="843149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66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שיטת התזכור</a:t>
            </a:r>
          </a:p>
        </p:txBody>
      </p:sp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67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זו צורה של </a:t>
            </a:r>
            <a:r>
              <a:rPr lang="he-IL" dirty="0"/>
              <a:t>תכנות </a:t>
            </a:r>
            <a:r>
              <a:rPr lang="he-IL" dirty="0" smtClean="0"/>
              <a:t>דינמי.</a:t>
            </a:r>
            <a:endParaRPr lang="he-IL" dirty="0"/>
          </a:p>
          <a:p>
            <a:pPr algn="r" rtl="1"/>
            <a:r>
              <a:rPr lang="he-IL" dirty="0" smtClean="0"/>
              <a:t>נותן </a:t>
            </a:r>
            <a:r>
              <a:rPr lang="he-IL" dirty="0"/>
              <a:t>את היעילות של הגישה הרגילה-תכנותית </a:t>
            </a:r>
            <a:r>
              <a:rPr lang="he-IL" dirty="0" smtClean="0"/>
              <a:t>דינאמי, אך:</a:t>
            </a:r>
            <a:endParaRPr lang="he-IL" dirty="0"/>
          </a:p>
          <a:p>
            <a:pPr algn="r" rtl="1"/>
            <a:r>
              <a:rPr lang="he-IL" dirty="0"/>
              <a:t>תוך שמירה על אסטרטגיה מלמעלה </a:t>
            </a:r>
            <a:r>
              <a:rPr lang="he-IL" dirty="0" smtClean="0"/>
              <a:t>למטה!</a:t>
            </a:r>
            <a:endParaRPr lang="he-IL" dirty="0"/>
          </a:p>
          <a:p>
            <a:pPr algn="r" rtl="1"/>
            <a:r>
              <a:rPr lang="he-IL" dirty="0"/>
              <a:t>הרעיון הוא </a:t>
            </a:r>
            <a:r>
              <a:rPr lang="he-IL" dirty="0" smtClean="0"/>
              <a:t>להשתמש באלגוריתם </a:t>
            </a:r>
            <a:r>
              <a:rPr lang="he-IL" dirty="0"/>
              <a:t>הטבעי, </a:t>
            </a:r>
            <a:r>
              <a:rPr lang="he-IL" dirty="0" smtClean="0"/>
              <a:t>הלא </a:t>
            </a:r>
            <a:r>
              <a:rPr lang="he-IL" dirty="0"/>
              <a:t>היעיל, </a:t>
            </a:r>
            <a:r>
              <a:rPr lang="he-IL" dirty="0" smtClean="0"/>
              <a:t>הרקורסיבי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כמו בתכנות </a:t>
            </a:r>
            <a:r>
              <a:rPr lang="he-IL" dirty="0" smtClean="0"/>
              <a:t>דינמי רגיל, </a:t>
            </a:r>
            <a:r>
              <a:rPr lang="he-IL" dirty="0"/>
              <a:t>אנו </a:t>
            </a:r>
            <a:r>
              <a:rPr lang="he-IL" dirty="0" smtClean="0"/>
              <a:t>בונים </a:t>
            </a:r>
            <a:r>
              <a:rPr lang="he-IL" dirty="0"/>
              <a:t>טבלה עם פתרונות </a:t>
            </a:r>
            <a:r>
              <a:rPr lang="he-IL" dirty="0" smtClean="0"/>
              <a:t>של תתי-הבעיות</a:t>
            </a:r>
            <a:r>
              <a:rPr lang="he-IL" dirty="0"/>
              <a:t>,</a:t>
            </a:r>
          </a:p>
          <a:p>
            <a:pPr algn="r" rtl="1"/>
            <a:r>
              <a:rPr lang="he-IL" dirty="0"/>
              <a:t>אך מבנה הבקרה למילוי הטבלה דומה יותר לאלגוריתם הרקורסיבי.</a:t>
            </a:r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68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rtl="1" eaLnBrk="1" hangingPunct="1"/>
            <a:r>
              <a:rPr lang="he-IL" dirty="0" smtClean="0"/>
              <a:t>שיטת התזכור- </a:t>
            </a:r>
            <a:r>
              <a:rPr lang="en-US" dirty="0" err="1" smtClean="0"/>
              <a:t>Memoization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80000"/>
              </a:lnSpc>
            </a:pPr>
            <a:r>
              <a:rPr lang="he-IL" sz="2800" dirty="0" smtClean="0"/>
              <a:t>סוג של תכנון דינמי.</a:t>
            </a:r>
            <a:endParaRPr lang="en-US" sz="2800" dirty="0"/>
          </a:p>
          <a:p>
            <a:pPr algn="r" rtl="1" eaLnBrk="1" hangingPunct="1">
              <a:lnSpc>
                <a:spcPct val="80000"/>
              </a:lnSpc>
            </a:pPr>
            <a:r>
              <a:rPr lang="he-IL" sz="2800" dirty="0" smtClean="0"/>
              <a:t>אותה יעילות כמו תכנון דינמי.</a:t>
            </a:r>
            <a:endParaRPr lang="en-US" sz="2800" dirty="0"/>
          </a:p>
          <a:p>
            <a:pPr algn="r" rtl="1" eaLnBrk="1" hangingPunct="1">
              <a:lnSpc>
                <a:spcPct val="80000"/>
              </a:lnSpc>
            </a:pPr>
            <a:r>
              <a:rPr lang="he-IL" sz="2800" dirty="0" smtClean="0"/>
              <a:t>פועל "מלמעלה למטה".</a:t>
            </a:r>
            <a:endParaRPr lang="en-US" sz="2800" dirty="0"/>
          </a:p>
          <a:p>
            <a:pPr algn="r" rtl="1" eaLnBrk="1" hangingPunct="1">
              <a:lnSpc>
                <a:spcPct val="80000"/>
              </a:lnSpc>
            </a:pPr>
            <a:r>
              <a:rPr lang="he-IL" sz="2800" dirty="0" smtClean="0"/>
              <a:t>הרעיון:</a:t>
            </a:r>
          </a:p>
          <a:p>
            <a:pPr lvl="1" algn="r" rtl="1">
              <a:lnSpc>
                <a:spcPct val="80000"/>
              </a:lnSpc>
            </a:pPr>
            <a:r>
              <a:rPr lang="he-IL" sz="2400" dirty="0"/>
              <a:t>בכל תא במטריצה יהיה בהתחלה סימן כי הערך עדיין לא חושב.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sz="2400" dirty="0"/>
              <a:t>בכל פעם שנתקלים בתת בעיה שעדיין לא נתקלו בה – התוצאה של הפתרון עבורה מחושבת ומוצבת בתא המתאים במטריצה.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sz="2400" dirty="0"/>
              <a:t>בפעמים הבאות שנקרא לתת הבעיה – יתבצע שימוש בערך המאוחסן במטריצה</a:t>
            </a:r>
            <a:r>
              <a:rPr lang="he-IL" sz="2400" dirty="0" smtClean="0"/>
              <a:t>.</a:t>
            </a:r>
            <a:endParaRPr lang="en-US" sz="2400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69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dirty="0"/>
              <a:t>What is Dynamic Programming?   </a:t>
            </a:r>
            <a:r>
              <a:rPr lang="en-US" sz="2400" dirty="0"/>
              <a:t>…</a:t>
            </a:r>
            <a:r>
              <a:rPr lang="en-US" sz="2400" dirty="0" err="1"/>
              <a:t>contd</a:t>
            </a:r>
            <a:endParaRPr lang="en-US" sz="2400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תכנון דינמי מתאים במקרים של תתי בעיות בלתי תלויות.</a:t>
            </a:r>
            <a:endParaRPr lang="en-US" i="1" dirty="0">
              <a:solidFill>
                <a:srgbClr val="009900"/>
              </a:solidFill>
              <a:cs typeface="Arial" pitchFamily="34" charset="0"/>
              <a:sym typeface="Symbol" pitchFamily="18" charset="2"/>
            </a:endParaRPr>
          </a:p>
          <a:p>
            <a:pPr marL="990600" lvl="1" indent="-533400" algn="r" rtl="1"/>
            <a:r>
              <a:rPr lang="he-IL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לכן, ניתן לשמור פתרון של כל תת בעיה – </a:t>
            </a:r>
            <a:r>
              <a:rPr lang="he-IL" dirty="0" err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ולהתשמש</a:t>
            </a:r>
            <a:r>
              <a:rPr lang="he-IL" dirty="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בו בכל אפשרות של בעיה "גדולה" שמשתמשת בתת הבעיה.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algn="r" rtl="1"/>
            <a:r>
              <a:rPr lang="he-IL" dirty="0" smtClean="0">
                <a:cs typeface="Arial" pitchFamily="34" charset="0"/>
                <a:sym typeface="Symbol" pitchFamily="18" charset="2"/>
              </a:rPr>
              <a:t>במקרים כאלה, שיטת הפרד ומשול תעשה יותר עבודה מהנדרש, כי היא לא תשתף פתרונות של תתי בעיות.</a:t>
            </a:r>
            <a:endParaRPr lang="el-GR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7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eaLnBrk="1" hangingPunct="1"/>
            <a:r>
              <a:rPr lang="he-IL" dirty="0" smtClean="0"/>
              <a:t>תכנון דינמי מול שיטת התזכור</a:t>
            </a:r>
            <a:endParaRPr 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 eaLnBrk="1" hangingPunct="1">
              <a:lnSpc>
                <a:spcPct val="150000"/>
              </a:lnSpc>
            </a:pPr>
            <a:r>
              <a:rPr lang="he-IL" sz="2000" dirty="0" smtClean="0"/>
              <a:t>בעיית כפל המטריצות ניתנת לפתרון בעזרת </a:t>
            </a:r>
            <a:r>
              <a:rPr lang="en-US" sz="2000" dirty="0" smtClean="0"/>
              <a:t> </a:t>
            </a:r>
            <a:r>
              <a:rPr lang="en-US" sz="2000" dirty="0"/>
              <a:t>DP </a:t>
            </a:r>
            <a:r>
              <a:rPr lang="he-IL" sz="2000" dirty="0" smtClean="0"/>
              <a:t> או בעזרת שיטת </a:t>
            </a:r>
            <a:r>
              <a:rPr lang="en-US" sz="2000" dirty="0" smtClean="0"/>
              <a:t> </a:t>
            </a:r>
            <a:r>
              <a:rPr lang="en-US" sz="2000" dirty="0" err="1"/>
              <a:t>Memoized</a:t>
            </a:r>
            <a:r>
              <a:rPr lang="en-US" sz="2000" dirty="0"/>
              <a:t> </a:t>
            </a:r>
            <a:r>
              <a:rPr lang="he-IL" sz="2000" dirty="0" smtClean="0"/>
              <a:t> כל אחד מהם בזמן של </a:t>
            </a:r>
            <a:r>
              <a:rPr lang="en-US" sz="2000" dirty="0" smtClean="0"/>
              <a:t>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baseline="30000" dirty="0"/>
              <a:t>3</a:t>
            </a:r>
            <a:r>
              <a:rPr lang="en-US" sz="2000" dirty="0" smtClean="0"/>
              <a:t>)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 lvl="1" algn="r" rtl="1" eaLnBrk="1" hangingPunct="1">
              <a:lnSpc>
                <a:spcPct val="150000"/>
              </a:lnSpc>
            </a:pPr>
            <a:r>
              <a:rPr lang="he-IL" sz="1800" dirty="0" smtClean="0"/>
              <a:t>בשניהם יש </a:t>
            </a:r>
            <a:r>
              <a:rPr lang="en-US" sz="1800" i="1" dirty="0" smtClean="0">
                <a:sym typeface="Symbol" pitchFamily="18" charset="2"/>
              </a:rPr>
              <a:t></a:t>
            </a:r>
            <a:r>
              <a:rPr lang="en-US" sz="1800" dirty="0" smtClean="0"/>
              <a:t>(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</a:t>
            </a:r>
            <a:r>
              <a:rPr lang="he-IL" sz="1800" dirty="0" smtClean="0"/>
              <a:t>תתי בעיות עם </a:t>
            </a:r>
            <a:r>
              <a:rPr lang="en-US" sz="1800" dirty="0" smtClean="0"/>
              <a:t> </a:t>
            </a:r>
            <a:r>
              <a:rPr lang="en-US" sz="1800" i="1" dirty="0" smtClean="0"/>
              <a:t>O</a:t>
            </a:r>
            <a:r>
              <a:rPr lang="en-US" sz="1800" dirty="0" smtClean="0"/>
              <a:t>(</a:t>
            </a:r>
            <a:r>
              <a:rPr lang="en-US" sz="1800" i="1" dirty="0" smtClean="0"/>
              <a:t>n</a:t>
            </a:r>
            <a:r>
              <a:rPr lang="en-US" sz="1800" dirty="0" smtClean="0"/>
              <a:t>) </a:t>
            </a:r>
            <a:r>
              <a:rPr lang="he-IL" sz="1800" dirty="0"/>
              <a:t> </a:t>
            </a:r>
            <a:r>
              <a:rPr lang="he-IL" sz="1800" dirty="0" smtClean="0"/>
              <a:t>לחישוב כל פתרון תת בעיה.</a:t>
            </a:r>
            <a:endParaRPr lang="en-US" sz="1800" dirty="0" smtClean="0"/>
          </a:p>
          <a:p>
            <a:pPr algn="r" rtl="1" eaLnBrk="1" hangingPunct="1">
              <a:lnSpc>
                <a:spcPct val="150000"/>
              </a:lnSpc>
            </a:pPr>
            <a:r>
              <a:rPr lang="he-IL" sz="2000" dirty="0" smtClean="0"/>
              <a:t>אם בפתרון הבעיה צריך לפתור את כל תתי הבעיות לפחות פעם אחת -  </a:t>
            </a:r>
            <a:r>
              <a:rPr lang="en-US" sz="2000" dirty="0" smtClean="0"/>
              <a:t> </a:t>
            </a:r>
            <a:r>
              <a:rPr lang="en-US" sz="2000" dirty="0"/>
              <a:t>DP </a:t>
            </a:r>
            <a:r>
              <a:rPr lang="he-IL" sz="2000" dirty="0" smtClean="0"/>
              <a:t> היא שיטה טובה יותר, בגלל שהיא לא משתמשת ברקורסיה, בניגוד לשיטת התזכור.</a:t>
            </a:r>
            <a:endParaRPr lang="en-US" sz="2000" dirty="0"/>
          </a:p>
          <a:p>
            <a:pPr algn="r" rtl="1" eaLnBrk="1" hangingPunct="1">
              <a:lnSpc>
                <a:spcPct val="150000"/>
              </a:lnSpc>
            </a:pPr>
            <a:r>
              <a:rPr lang="he-IL" sz="2000" dirty="0" smtClean="0"/>
              <a:t>אם יש סיכוי טוב שהפתרון לא יצטרך לכלול את הפתרונות האופטימליים לכל תתי הבעיות – שיטת התזכור עדיפה, כי היא לא תקרא לפתרון של תתי הבעיות שלא יצטרכו לחשב בשביל הפתרון הכולל.</a:t>
            </a:r>
            <a:endParaRPr lang="en-US" sz="2000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70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972072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האלגוריתם הרקורסיבי שומר בטבלה </a:t>
            </a:r>
            <a:r>
              <a:rPr lang="he-IL" dirty="0" err="1" smtClean="0"/>
              <a:t>פיתרון</a:t>
            </a:r>
            <a:r>
              <a:rPr lang="he-IL" dirty="0" smtClean="0"/>
              <a:t> לכל </a:t>
            </a:r>
            <a:r>
              <a:rPr lang="he-IL" dirty="0"/>
              <a:t>תת-בעיה.</a:t>
            </a:r>
          </a:p>
          <a:p>
            <a:pPr algn="r" rtl="1"/>
            <a:r>
              <a:rPr lang="he-IL" dirty="0"/>
              <a:t>כל </a:t>
            </a:r>
            <a:r>
              <a:rPr lang="he-IL" dirty="0" smtClean="0"/>
              <a:t>תא </a:t>
            </a:r>
            <a:r>
              <a:rPr lang="he-IL" dirty="0"/>
              <a:t>בטבלה </a:t>
            </a:r>
            <a:r>
              <a:rPr lang="he-IL" dirty="0" smtClean="0"/>
              <a:t>כולל </a:t>
            </a:r>
            <a:r>
              <a:rPr lang="he-IL" dirty="0"/>
              <a:t>תחילה ערך מיוחד כדי לציין כי הערך טרם </a:t>
            </a:r>
            <a:r>
              <a:rPr lang="he-IL" dirty="0" smtClean="0"/>
              <a:t>התמלא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כאשר </a:t>
            </a:r>
            <a:r>
              <a:rPr lang="he-IL" dirty="0" smtClean="0"/>
              <a:t>נתקלים </a:t>
            </a:r>
            <a:r>
              <a:rPr lang="he-IL" dirty="0"/>
              <a:t>לראשונה </a:t>
            </a:r>
            <a:r>
              <a:rPr lang="he-IL" dirty="0" smtClean="0"/>
              <a:t>בתת-בעיה </a:t>
            </a:r>
            <a:r>
              <a:rPr lang="he-IL" dirty="0"/>
              <a:t>במהלך ביצוע האלגוריתם הרקורסיבי, </a:t>
            </a:r>
            <a:r>
              <a:rPr lang="he-IL" dirty="0" err="1"/>
              <a:t>הפיתרון</a:t>
            </a:r>
            <a:r>
              <a:rPr lang="he-IL" dirty="0"/>
              <a:t> שלו מחושב ואז נשמר בטבלה.</a:t>
            </a:r>
          </a:p>
          <a:p>
            <a:pPr algn="r" rtl="1"/>
            <a:r>
              <a:rPr lang="he-IL" dirty="0"/>
              <a:t>בכל </a:t>
            </a:r>
            <a:r>
              <a:rPr lang="he-IL" dirty="0" smtClean="0"/>
              <a:t>פעם מכאן והלאה שנתקל בתת הבעיה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הערך השמור </a:t>
            </a:r>
            <a:r>
              <a:rPr lang="he-IL" dirty="0"/>
              <a:t>בטבלה פשוט </a:t>
            </a:r>
            <a:r>
              <a:rPr lang="he-IL" dirty="0" smtClean="0"/>
              <a:t>מוחזר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71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u="sng" dirty="0"/>
              <a:t>MEMOIZED-MATRIX-CHAIN(p) </a:t>
            </a:r>
          </a:p>
          <a:p>
            <a:pPr algn="l" rtl="0">
              <a:buNone/>
            </a:pPr>
            <a:r>
              <a:rPr lang="en-US" sz="2000" dirty="0"/>
              <a:t>1 n ← length[p] - 1 </a:t>
            </a:r>
          </a:p>
          <a:p>
            <a:pPr algn="l" rtl="0">
              <a:buNone/>
            </a:pPr>
            <a:r>
              <a:rPr lang="en-US" sz="2000" dirty="0"/>
              <a:t>2 for </a:t>
            </a:r>
            <a:r>
              <a:rPr lang="en-US" sz="2000" dirty="0" err="1"/>
              <a:t>i</a:t>
            </a:r>
            <a:r>
              <a:rPr lang="en-US" sz="2000" dirty="0"/>
              <a:t> ← 1 to n </a:t>
            </a:r>
          </a:p>
          <a:p>
            <a:pPr algn="l" rtl="0">
              <a:buNone/>
            </a:pPr>
            <a:r>
              <a:rPr lang="en-US" sz="2000" dirty="0"/>
              <a:t>3      do for j ← </a:t>
            </a:r>
            <a:r>
              <a:rPr lang="en-US" sz="2000" dirty="0" err="1"/>
              <a:t>i</a:t>
            </a:r>
            <a:r>
              <a:rPr lang="en-US" sz="2000" dirty="0"/>
              <a:t> to n </a:t>
            </a:r>
          </a:p>
          <a:p>
            <a:pPr algn="l" rtl="0">
              <a:buNone/>
            </a:pPr>
            <a:r>
              <a:rPr lang="en-US" sz="2000" dirty="0"/>
              <a:t>4             do m[</a:t>
            </a:r>
            <a:r>
              <a:rPr lang="en-US" sz="2000" dirty="0" err="1"/>
              <a:t>i</a:t>
            </a:r>
            <a:r>
              <a:rPr lang="en-US" sz="2000" dirty="0"/>
              <a:t>, j] ← ∞ </a:t>
            </a:r>
          </a:p>
          <a:p>
            <a:pPr algn="l" rtl="0">
              <a:buNone/>
            </a:pPr>
            <a:r>
              <a:rPr lang="en-US" sz="2000" dirty="0"/>
              <a:t>5 return LOOKUP-CHAIN(p, 1, n) </a:t>
            </a:r>
          </a:p>
          <a:p>
            <a:pPr algn="l" rtl="0">
              <a:buNone/>
            </a:pPr>
            <a:r>
              <a:rPr lang="en-US" sz="2000" b="1" u="sng" dirty="0"/>
              <a:t>LOOKUP-CHAIN(p, </a:t>
            </a:r>
            <a:r>
              <a:rPr lang="en-US" sz="2000" b="1" u="sng" dirty="0" err="1"/>
              <a:t>i</a:t>
            </a:r>
            <a:r>
              <a:rPr lang="en-US" sz="2000" b="1" u="sng" dirty="0"/>
              <a:t>, j) </a:t>
            </a:r>
          </a:p>
          <a:p>
            <a:pPr algn="l" rtl="0">
              <a:buNone/>
            </a:pPr>
            <a:r>
              <a:rPr lang="en-US" sz="2000" dirty="0"/>
              <a:t>1 if m[</a:t>
            </a:r>
            <a:r>
              <a:rPr lang="en-US" sz="2000" dirty="0" err="1"/>
              <a:t>i</a:t>
            </a:r>
            <a:r>
              <a:rPr lang="en-US" sz="2000" dirty="0"/>
              <a:t>, j] &lt; ∞ </a:t>
            </a:r>
          </a:p>
          <a:p>
            <a:pPr algn="l" rtl="0">
              <a:buNone/>
            </a:pPr>
            <a:r>
              <a:rPr lang="en-US" sz="2000" dirty="0"/>
              <a:t>2    then return m[</a:t>
            </a:r>
            <a:r>
              <a:rPr lang="en-US" sz="2000" dirty="0" err="1"/>
              <a:t>i</a:t>
            </a:r>
            <a:r>
              <a:rPr lang="en-US" sz="2000" dirty="0"/>
              <a:t>, j] </a:t>
            </a:r>
          </a:p>
          <a:p>
            <a:pPr algn="l" rtl="0">
              <a:buNone/>
            </a:pPr>
            <a:r>
              <a:rPr lang="en-US" sz="2000" dirty="0"/>
              <a:t>3 if </a:t>
            </a:r>
            <a:r>
              <a:rPr lang="en-US" sz="2000" dirty="0" err="1"/>
              <a:t>i</a:t>
            </a:r>
            <a:r>
              <a:rPr lang="en-US" sz="2000" dirty="0"/>
              <a:t> = j </a:t>
            </a:r>
          </a:p>
          <a:p>
            <a:pPr algn="l" rtl="0">
              <a:buNone/>
            </a:pPr>
            <a:r>
              <a:rPr lang="en-US" sz="2000" dirty="0"/>
              <a:t>4     then m[</a:t>
            </a:r>
            <a:r>
              <a:rPr lang="en-US" sz="2000" dirty="0" err="1"/>
              <a:t>i</a:t>
            </a:r>
            <a:r>
              <a:rPr lang="en-US" sz="2000" dirty="0"/>
              <a:t>, j] ← 0 </a:t>
            </a:r>
          </a:p>
          <a:p>
            <a:pPr algn="l" rtl="0">
              <a:buNone/>
            </a:pPr>
            <a:r>
              <a:rPr lang="en-US" sz="2000" dirty="0"/>
              <a:t>5 else for k ← </a:t>
            </a:r>
            <a:r>
              <a:rPr lang="en-US" sz="2000" dirty="0" err="1"/>
              <a:t>i</a:t>
            </a:r>
            <a:r>
              <a:rPr lang="en-US" sz="2000" dirty="0"/>
              <a:t> to j - 1 </a:t>
            </a:r>
          </a:p>
          <a:p>
            <a:pPr algn="l" rtl="0">
              <a:buNone/>
            </a:pPr>
            <a:r>
              <a:rPr lang="en-US" sz="2000" dirty="0"/>
              <a:t>6  </a:t>
            </a:r>
            <a:r>
              <a:rPr lang="en-US" sz="2000" dirty="0" smtClean="0"/>
              <a:t>      </a:t>
            </a:r>
            <a:r>
              <a:rPr lang="en-US" sz="2000" dirty="0"/>
              <a:t>do q ← LOOKUP-CHAIN(p, </a:t>
            </a:r>
            <a:r>
              <a:rPr lang="en-US" sz="2000" dirty="0" err="1"/>
              <a:t>i</a:t>
            </a:r>
            <a:r>
              <a:rPr lang="en-US" sz="2000" dirty="0"/>
              <a:t>, k) </a:t>
            </a:r>
            <a:r>
              <a:rPr lang="en-US" sz="2000" dirty="0" smtClean="0"/>
              <a:t>+ </a:t>
            </a:r>
            <a:r>
              <a:rPr lang="en-US" sz="2000" dirty="0"/>
              <a:t>LOOKUP-CHAIN(</a:t>
            </a:r>
            <a:r>
              <a:rPr lang="en-US" sz="2000" dirty="0" err="1"/>
              <a:t>p,k</a:t>
            </a:r>
            <a:r>
              <a:rPr lang="en-US" sz="2000" dirty="0"/>
              <a:t> + 1, j) + </a:t>
            </a:r>
            <a:r>
              <a:rPr lang="en-US" sz="2800" dirty="0"/>
              <a:t>p</a:t>
            </a:r>
            <a:r>
              <a:rPr lang="en-US" sz="1800" dirty="0"/>
              <a:t>i-1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1800" dirty="0" err="1"/>
              <a:t>k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1800" dirty="0" err="1"/>
              <a:t>j</a:t>
            </a:r>
            <a:r>
              <a:rPr lang="en-US" sz="2800" dirty="0"/>
              <a:t> </a:t>
            </a:r>
            <a:endParaRPr lang="en-US" sz="2000" dirty="0"/>
          </a:p>
          <a:p>
            <a:pPr algn="l" rtl="0">
              <a:buNone/>
            </a:pPr>
            <a:r>
              <a:rPr lang="en-US" sz="2000" dirty="0"/>
              <a:t>7       </a:t>
            </a:r>
            <a:r>
              <a:rPr lang="en-US" sz="2000" dirty="0" smtClean="0"/>
              <a:t> </a:t>
            </a:r>
            <a:r>
              <a:rPr lang="en-US" sz="2000" dirty="0"/>
              <a:t>if q &lt; m[</a:t>
            </a:r>
            <a:r>
              <a:rPr lang="en-US" sz="2000" dirty="0" err="1"/>
              <a:t>i</a:t>
            </a:r>
            <a:r>
              <a:rPr lang="en-US" sz="2000" dirty="0"/>
              <a:t>, j] </a:t>
            </a:r>
          </a:p>
          <a:p>
            <a:pPr algn="l" rtl="0">
              <a:buNone/>
            </a:pPr>
            <a:r>
              <a:rPr lang="en-US" sz="2000" dirty="0"/>
              <a:t>8       </a:t>
            </a:r>
            <a:r>
              <a:rPr lang="en-US" sz="2000" dirty="0" smtClean="0"/>
              <a:t>        </a:t>
            </a:r>
            <a:r>
              <a:rPr lang="en-US" sz="2000" dirty="0"/>
              <a:t>then m[</a:t>
            </a:r>
            <a:r>
              <a:rPr lang="en-US" sz="2000" dirty="0" err="1"/>
              <a:t>i</a:t>
            </a:r>
            <a:r>
              <a:rPr lang="en-US" sz="2000" dirty="0"/>
              <a:t>, j] ← q </a:t>
            </a:r>
          </a:p>
          <a:p>
            <a:pPr algn="l" rtl="0">
              <a:buNone/>
            </a:pPr>
            <a:r>
              <a:rPr lang="en-US" sz="2000" dirty="0"/>
              <a:t>9 return m[</a:t>
            </a:r>
            <a:r>
              <a:rPr lang="en-US" sz="2000" dirty="0" err="1"/>
              <a:t>i</a:t>
            </a:r>
            <a:r>
              <a:rPr lang="en-US" sz="2000" dirty="0"/>
              <a:t>, j] </a:t>
            </a:r>
            <a:endParaRPr lang="he-IL" sz="2000" dirty="0"/>
          </a:p>
        </p:txBody>
      </p:sp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72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Time Complexity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Like the dynamic-programming algorithm MATRIX-CHAIN-ORDER, the procedure  MEMOIZED-MATRIX-CHAIN runs in O(n</a:t>
            </a:r>
            <a:r>
              <a:rPr lang="en-US" baseline="30000" dirty="0"/>
              <a:t>3</a:t>
            </a:r>
            <a:r>
              <a:rPr lang="en-US" dirty="0"/>
              <a:t>) time. </a:t>
            </a:r>
          </a:p>
          <a:p>
            <a:pPr algn="l" rtl="0"/>
            <a:r>
              <a:rPr lang="en-US" dirty="0"/>
              <a:t>Each of Θ(n</a:t>
            </a:r>
            <a:r>
              <a:rPr lang="en-US" baseline="30000" dirty="0"/>
              <a:t>2</a:t>
            </a:r>
            <a:r>
              <a:rPr lang="en-US" dirty="0"/>
              <a:t>) table entries is initialized once in line 4 of MEMOIZED-MATRIX-CHAIN. </a:t>
            </a:r>
          </a:p>
          <a:p>
            <a:pPr algn="l" rtl="0"/>
            <a:r>
              <a:rPr lang="en-US" dirty="0"/>
              <a:t>We can categorize the calls of LOOKUP-CHAIN into two types: </a:t>
            </a:r>
          </a:p>
          <a:p>
            <a:pPr algn="l" rtl="0">
              <a:buNone/>
            </a:pPr>
            <a:r>
              <a:rPr lang="en-US" dirty="0"/>
              <a:t>	1.  calls in which m[</a:t>
            </a:r>
            <a:r>
              <a:rPr lang="en-US" dirty="0" err="1"/>
              <a:t>i</a:t>
            </a:r>
            <a:r>
              <a:rPr lang="en-US" dirty="0"/>
              <a:t>, j] = ∞, so that lines 3–9 are executed, and </a:t>
            </a:r>
          </a:p>
          <a:p>
            <a:pPr algn="l" rtl="0">
              <a:buNone/>
            </a:pPr>
            <a:r>
              <a:rPr lang="en-US" dirty="0"/>
              <a:t>	2.  calls in which m[</a:t>
            </a:r>
            <a:r>
              <a:rPr lang="en-US" dirty="0" err="1"/>
              <a:t>i</a:t>
            </a:r>
            <a:r>
              <a:rPr lang="en-US" dirty="0"/>
              <a:t>, j] &lt; ∞, so that LOOKUP-CHAIN simply returns in line 2. 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73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7455202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סוף</a:t>
            </a:r>
          </a:p>
        </p:txBody>
      </p:sp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74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4 השלבים של פתרון הבעיה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609600" indent="-609600" algn="r" rtl="1">
              <a:lnSpc>
                <a:spcPct val="90000"/>
              </a:lnSpc>
            </a:pPr>
            <a:r>
              <a:rPr lang="he-IL" dirty="0" smtClean="0">
                <a:cs typeface="Arial" pitchFamily="34" charset="0"/>
                <a:sym typeface="Symbol" pitchFamily="18" charset="2"/>
              </a:rPr>
              <a:t>גישת התכנון הדינמי כוללת 4 שלבים בפתרון הבעיה: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990600" lvl="1" indent="-533400" algn="r" rtl="1">
              <a:lnSpc>
                <a:spcPct val="90000"/>
              </a:lnSpc>
              <a:buFontTx/>
              <a:buAutoNum type="arabicPeriod"/>
            </a:pP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נאפיין </a:t>
            </a:r>
            <a:r>
              <a:rPr lang="he-IL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את מבנה </a:t>
            </a:r>
            <a:r>
              <a:rPr lang="he-IL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הפיתרון</a:t>
            </a:r>
            <a:r>
              <a:rPr lang="he-IL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האופטימלי.</a:t>
            </a:r>
            <a:endParaRPr lang="he-IL" dirty="0">
              <a:solidFill>
                <a:schemeClr val="accent2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  <a:p>
            <a:pPr marL="990600" lvl="1" indent="-533400" algn="r" rtl="1">
              <a:lnSpc>
                <a:spcPct val="90000"/>
              </a:lnSpc>
              <a:buFontTx/>
              <a:buAutoNum type="arabicPeriod"/>
            </a:pP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נגדיר </a:t>
            </a:r>
            <a:r>
              <a:rPr lang="he-IL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רקורסיבית את הערך של </a:t>
            </a:r>
            <a:r>
              <a:rPr lang="he-IL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הפיתרון</a:t>
            </a: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 האופטימלי.</a:t>
            </a:r>
            <a:endParaRPr lang="he-IL" dirty="0">
              <a:solidFill>
                <a:schemeClr val="accent2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  <a:p>
            <a:pPr marL="990600" lvl="1" indent="-533400" algn="r" rtl="1">
              <a:lnSpc>
                <a:spcPct val="90000"/>
              </a:lnSpc>
              <a:buFontTx/>
              <a:buAutoNum type="arabicPeriod"/>
            </a:pP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נחשב </a:t>
            </a:r>
            <a:r>
              <a:rPr lang="he-IL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את הערך של </a:t>
            </a:r>
            <a:r>
              <a:rPr lang="he-IL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פיתרון</a:t>
            </a:r>
            <a:r>
              <a:rPr lang="he-IL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 אופטימלי </a:t>
            </a: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מלמטה למעלה.</a:t>
            </a:r>
            <a:endParaRPr lang="he-IL" dirty="0">
              <a:solidFill>
                <a:schemeClr val="accent2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  <a:p>
            <a:pPr marL="990600" lvl="1" indent="-533400" algn="r" rtl="1">
              <a:lnSpc>
                <a:spcPct val="90000"/>
              </a:lnSpc>
              <a:buFontTx/>
              <a:buAutoNum type="arabicPeriod"/>
            </a:pP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נבנה </a:t>
            </a:r>
            <a:r>
              <a:rPr lang="he-IL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פיתרון</a:t>
            </a:r>
            <a:r>
              <a:rPr lang="he-IL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 אופטימלי </a:t>
            </a: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מהמידע המחושב –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</a:br>
            <a:r>
              <a:rPr lang="he-IL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פתרון של תתי הבעיות הרלוונטיים.</a:t>
            </a:r>
            <a:endParaRPr lang="el-GR" dirty="0">
              <a:solidFill>
                <a:schemeClr val="accent2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8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3EE5849-203D-4804-96A3-794A493DC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תכנון הרכבת מכונית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9A88ADC7-10DE-4101-976C-4AA14459F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 smtClean="0"/>
              <a:t>דוגמא מספר 1 - </a:t>
            </a:r>
            <a:endParaRPr lang="he-IL" dirty="0"/>
          </a:p>
        </p:txBody>
      </p:sp>
      <p:sp>
        <p:nvSpPr>
          <p:cNvPr id="5" name="מציין מיקום של מספר שקופית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803D823C-E6AD-41E0-A2B5-A3D180419292}" type="slidenum">
              <a:rPr lang="he-IL" altLang="he-IL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defRPr/>
              </a:pPr>
              <a:t>9</a:t>
            </a:fld>
            <a:endParaRPr lang="he-IL" altLang="he-I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קירבה">
  <a:themeElements>
    <a:clrScheme name="קירבה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קירבה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12186</TotalTime>
  <Words>3171</Words>
  <Application>Microsoft Office PowerPoint</Application>
  <PresentationFormat>‫הצגה על המסך (4:3)</PresentationFormat>
  <Paragraphs>494</Paragraphs>
  <Slides>74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74</vt:i4>
      </vt:variant>
    </vt:vector>
  </HeadingPairs>
  <TitlesOfParts>
    <vt:vector size="76" baseType="lpstr">
      <vt:lpstr>קירבה</vt:lpstr>
      <vt:lpstr>עיצוב מותאם אישית</vt:lpstr>
      <vt:lpstr>תכנות דינאמי</vt:lpstr>
      <vt:lpstr>CS222 Algorithms First Semester 2003/2004</vt:lpstr>
      <vt:lpstr>Overview</vt:lpstr>
      <vt:lpstr>מהו תכנון דינמי?</vt:lpstr>
      <vt:lpstr>מהו תכנון דינמי, המשך.</vt:lpstr>
      <vt:lpstr>What is Dynamic Programming?   …contd</vt:lpstr>
      <vt:lpstr>What is Dynamic Programming?   …contd</vt:lpstr>
      <vt:lpstr>4 השלבים של פתרון הבעיה</vt:lpstr>
      <vt:lpstr>תכנון הרכבת מכונית</vt:lpstr>
      <vt:lpstr>בעיית תכנון הרכבת מכונית</vt:lpstr>
      <vt:lpstr>הקלט – הנתונים:</vt:lpstr>
      <vt:lpstr>תיאור גרפי של הזמנים</vt:lpstr>
      <vt:lpstr>אופן פתרון הבעיה</vt:lpstr>
      <vt:lpstr>אפיון של מבנה הבעיה</vt:lpstr>
      <vt:lpstr>מבנה הבעיה</vt:lpstr>
      <vt:lpstr>הגדרה רקורסיבית של הערך של הפתרון האופטימלי </vt:lpstr>
      <vt:lpstr>הערות</vt:lpstr>
      <vt:lpstr>חישוב last</vt:lpstr>
      <vt:lpstr>חישוב הערך של הפתרון האופטימלי בשיטה up-bottom</vt:lpstr>
      <vt:lpstr>בניית הפתרון האופטימלי</vt:lpstr>
      <vt:lpstr>דוגמה</vt:lpstr>
      <vt:lpstr>הצגת הנתונים על גרף המתאר שני פסי ייצור</vt:lpstr>
      <vt:lpstr>הפתרון</vt:lpstr>
      <vt:lpstr>הרכבת המסלול האופטימלי</vt:lpstr>
      <vt:lpstr>סיבוכיות</vt:lpstr>
      <vt:lpstr>ההבדל בין השיטה של תכנון דינאמי לבין השיטה החמדנית</vt:lpstr>
      <vt:lpstr>מתקיים תת מבנה אופטימלי- </vt:lpstr>
      <vt:lpstr>פסאודו קוד של האלגוריתם</vt:lpstr>
      <vt:lpstr>המשך</vt:lpstr>
      <vt:lpstr>שחזור הפתרון האופטימלי</vt:lpstr>
      <vt:lpstr>תכנון הכפלת סדרת מטריצות</vt:lpstr>
      <vt:lpstr>כפל מטריצות</vt:lpstr>
      <vt:lpstr>כפל מטריצות  המשך  </vt:lpstr>
      <vt:lpstr>כפל מטריצות  המשך </vt:lpstr>
      <vt:lpstr>אלגוריתם לכפל 2 מטריצות:</vt:lpstr>
      <vt:lpstr>Matrix-chain Multiplication   …contd  </vt:lpstr>
      <vt:lpstr>Matrix-chain Multiplication   …contd  </vt:lpstr>
      <vt:lpstr>שיטת התכנון הדינמי</vt:lpstr>
      <vt:lpstr>Dynamic Programming Approach   …contd</vt:lpstr>
      <vt:lpstr>Dynamic Programming Approach …contd</vt:lpstr>
      <vt:lpstr>Dynamic Programming Approach …contd</vt:lpstr>
      <vt:lpstr>Dynamic Programming Approach …contd</vt:lpstr>
      <vt:lpstr>Dynamic Programming Approach …contd</vt:lpstr>
      <vt:lpstr>הסבר כיוון מילוי המטריצה</vt:lpstr>
      <vt:lpstr>Algorithm to Compute Optimal Cost</vt:lpstr>
      <vt:lpstr>חישוב זמן הריצה</vt:lpstr>
      <vt:lpstr>חישוב זמן הריצה – המשך-</vt:lpstr>
      <vt:lpstr>דוגמא:</vt:lpstr>
      <vt:lpstr>בניית הפתרון האופטימלי</vt:lpstr>
      <vt:lpstr>Constructing an optimal solution</vt:lpstr>
      <vt:lpstr>Constructing an optimal solution</vt:lpstr>
      <vt:lpstr>PRINT-OPTIMAL-PARENS(s, i, j) </vt:lpstr>
      <vt:lpstr>מצגת של PowerPoint</vt:lpstr>
      <vt:lpstr>מאפייני תכנות דינמי</vt:lpstr>
      <vt:lpstr>Optimal Substructure</vt:lpstr>
      <vt:lpstr>הוכחת תת מבנה אופטימלי –  הפתרון לבעיה מורכב מבחירת צעד</vt:lpstr>
      <vt:lpstr>A solution to the problem consists of making a choice</vt:lpstr>
      <vt:lpstr>שני דברים המשפיעים על תת המבנה האופטימלי:</vt:lpstr>
      <vt:lpstr>לא פורמלי, ישנם שני דברים המשפיעים על זמן הריצה של האלגוריתם הדינמי:</vt:lpstr>
      <vt:lpstr>תכנות דינמי משתמש בתת מבנה אופטימלי מלמטה למעלה.</vt:lpstr>
      <vt:lpstr>תתי בעיות חופפות</vt:lpstr>
      <vt:lpstr>מצגת של PowerPoint</vt:lpstr>
      <vt:lpstr>A Recursive Solution</vt:lpstr>
      <vt:lpstr>The recursion tree produced by the call RECURSIVE-MATRIX-CHAIN(p,  1, 4).</vt:lpstr>
      <vt:lpstr>מצגת של PowerPoint</vt:lpstr>
      <vt:lpstr>מצגת של PowerPoint</vt:lpstr>
      <vt:lpstr>שיטת התזכור</vt:lpstr>
      <vt:lpstr>Memoization</vt:lpstr>
      <vt:lpstr>שיטת התזכור- Memoization </vt:lpstr>
      <vt:lpstr>תכנון דינמי מול שיטת התזכור</vt:lpstr>
      <vt:lpstr>Memoization</vt:lpstr>
      <vt:lpstr>מצגת של PowerPoint</vt:lpstr>
      <vt:lpstr>Time Complexity</vt:lpstr>
      <vt:lpstr>סוף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Happy Client</dc:creator>
  <cp:lastModifiedBy>Emuna</cp:lastModifiedBy>
  <cp:revision>259</cp:revision>
  <cp:lastPrinted>2020-03-06T08:48:32Z</cp:lastPrinted>
  <dcterms:created xsi:type="dcterms:W3CDTF">2009-10-15T18:22:26Z</dcterms:created>
  <dcterms:modified xsi:type="dcterms:W3CDTF">2021-10-21T05:13:12Z</dcterms:modified>
</cp:coreProperties>
</file>