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44" r:id="rId13"/>
    <p:sldId id="318" r:id="rId14"/>
    <p:sldId id="320" r:id="rId15"/>
    <p:sldId id="338" r:id="rId16"/>
    <p:sldId id="339" r:id="rId17"/>
    <p:sldId id="267" r:id="rId18"/>
    <p:sldId id="268" r:id="rId19"/>
    <p:sldId id="337" r:id="rId20"/>
    <p:sldId id="269" r:id="rId21"/>
    <p:sldId id="270" r:id="rId22"/>
    <p:sldId id="271" r:id="rId23"/>
    <p:sldId id="336" r:id="rId24"/>
    <p:sldId id="332" r:id="rId25"/>
    <p:sldId id="333" r:id="rId26"/>
    <p:sldId id="334" r:id="rId27"/>
    <p:sldId id="321" r:id="rId28"/>
    <p:sldId id="340" r:id="rId29"/>
    <p:sldId id="323" r:id="rId30"/>
    <p:sldId id="341" r:id="rId31"/>
    <p:sldId id="324" r:id="rId32"/>
    <p:sldId id="325" r:id="rId33"/>
    <p:sldId id="326" r:id="rId34"/>
    <p:sldId id="327" r:id="rId35"/>
    <p:sldId id="328" r:id="rId36"/>
    <p:sldId id="329" r:id="rId37"/>
    <p:sldId id="330" r:id="rId38"/>
    <p:sldId id="331" r:id="rId39"/>
    <p:sldId id="342" r:id="rId40"/>
    <p:sldId id="309" r:id="rId41"/>
    <p:sldId id="310" r:id="rId42"/>
    <p:sldId id="311" r:id="rId43"/>
    <p:sldId id="343" r:id="rId44"/>
    <p:sldId id="312" r:id="rId45"/>
    <p:sldId id="313" r:id="rId46"/>
    <p:sldId id="314" r:id="rId47"/>
    <p:sldId id="315" r:id="rId48"/>
    <p:sldId id="316" r:id="rId49"/>
    <p:sldId id="317" r:id="rId5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503E2C55-2A1E-4B77-9ED0-F697F9D5C16F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1568830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defTabSz="966788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defTabSz="966788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defTabSz="966788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defTabSz="966788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DB9461FE-A099-4C8E-B43B-DAE54CA7947D}" type="slidenum">
              <a:rPr lang="he-IL" altLang="he-IL" sz="1300" smtClean="0"/>
              <a:pPr>
                <a:spcBef>
                  <a:spcPct val="0"/>
                </a:spcBef>
              </a:pPr>
              <a:t>1</a:t>
            </a:fld>
            <a:endParaRPr lang="en-US" altLang="he-IL" sz="13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8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/>
          </a:p>
        </p:txBody>
      </p:sp>
      <p:sp>
        <p:nvSpPr>
          <p:cNvPr id="5427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617DD057-2950-4A2D-87EE-EC6CDD832A37}" type="slidenum">
              <a:rPr lang="he-IL" altLang="he-IL" smtClean="0"/>
              <a:pPr/>
              <a:t>13</a:t>
            </a:fld>
            <a:endParaRPr lang="en-US" altLang="he-I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/>
          </a:p>
        </p:txBody>
      </p:sp>
      <p:sp>
        <p:nvSpPr>
          <p:cNvPr id="5530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defTabSz="966788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defTabSz="966788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defTabSz="966788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defTabSz="966788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3A6CA6FC-81D0-4B00-AD9A-1EE82B32CC0A}" type="slidenum">
              <a:rPr lang="he-IL" altLang="he-IL" sz="1300" smtClean="0"/>
              <a:pPr>
                <a:spcBef>
                  <a:spcPct val="0"/>
                </a:spcBef>
              </a:pPr>
              <a:t>23</a:t>
            </a:fld>
            <a:endParaRPr lang="en-US" altLang="he-IL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BF1F0-6CE5-430A-A4F9-AC33542BD8B4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52491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566D69-DB66-4BA8-83B8-7A7BEB789020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785418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59E1B2-6EC1-4647-8E34-664B97461002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672776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כותרת, טקסט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9D7B73-CAF7-44E4-976C-2EE9C600400A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000856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כותרת, תוכן ו- 2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2"/>
          </p:nvPr>
        </p:nvSpPr>
        <p:spPr>
          <a:xfrm>
            <a:off x="4876800" y="1600200"/>
            <a:ext cx="3810000" cy="218916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sz="quarter" idx="3"/>
          </p:nvPr>
        </p:nvSpPr>
        <p:spPr>
          <a:xfrm>
            <a:off x="4876800" y="3941763"/>
            <a:ext cx="3810000" cy="218916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A311FF-BC8C-49AC-8C29-7025227AEDC3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812018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/>
          </p:nvPr>
        </p:nvSpPr>
        <p:spPr>
          <a:xfrm>
            <a:off x="914400" y="277813"/>
            <a:ext cx="7772400" cy="585311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5C9D82-93C4-4F59-8868-BB36AF9A6074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164914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dirty="0"/>
              <a:t>לחץ כדי לערוך סגנונות טקסט של תבנית בסיס</a:t>
            </a:r>
          </a:p>
          <a:p>
            <a:pPr lvl="1"/>
            <a:r>
              <a:rPr lang="he-IL" dirty="0"/>
              <a:t>רמה שנייה</a:t>
            </a:r>
          </a:p>
          <a:p>
            <a:pPr lvl="2"/>
            <a:r>
              <a:rPr lang="he-IL" dirty="0"/>
              <a:t>רמה שלישית</a:t>
            </a:r>
          </a:p>
          <a:p>
            <a:pPr lvl="3"/>
            <a:r>
              <a:rPr lang="he-IL" dirty="0"/>
              <a:t>רמה רביעית</a:t>
            </a:r>
          </a:p>
          <a:p>
            <a:pPr lvl="4"/>
            <a:r>
              <a:rPr lang="he-IL" dirty="0"/>
              <a:t>רמה חמישית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5244DB-6ABB-4043-A702-A1BD9A182F1F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52271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6545DD-BCC4-4B47-A985-F4B365660EEC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03746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2D6C78-B895-4832-BC43-6A319E4D063F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770429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E18261-A66C-4D8F-8FCA-3F9FEA0A1219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3091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BACD1-0358-4925-A29B-72C3921E3922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899587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AC56D1-1EC6-45F8-90EC-EF7AAAA2D499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11136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11B9DB-A045-464D-98E4-BBFFA55E06B9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011880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C357FE-E27D-4F23-9139-A05BE3E6697A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296062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103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defRPr/>
              </a:pPr>
              <a:endParaRPr lang="he-IL" sz="2400"/>
            </a:p>
          </p:txBody>
        </p:sp>
        <p:grpSp>
          <p:nvGrpSpPr>
            <p:cNvPr id="1034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035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defRPr/>
                </a:pPr>
                <a:endParaRPr lang="he-IL" sz="2400"/>
              </a:p>
            </p:txBody>
          </p:sp>
          <p:sp>
            <p:nvSpPr>
              <p:cNvPr id="1036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text styles</a:t>
            </a:r>
          </a:p>
          <a:p>
            <a:pPr lvl="1"/>
            <a:r>
              <a:rPr lang="en-US" altLang="he-IL"/>
              <a:t>Second level</a:t>
            </a:r>
          </a:p>
          <a:p>
            <a:pPr lvl="2"/>
            <a:r>
              <a:rPr lang="en-US" altLang="he-IL"/>
              <a:t>Third level</a:t>
            </a:r>
          </a:p>
          <a:p>
            <a:pPr lvl="3"/>
            <a:r>
              <a:rPr lang="en-US" altLang="he-IL"/>
              <a:t>Fourth level</a:t>
            </a:r>
          </a:p>
          <a:p>
            <a:pPr lvl="4"/>
            <a:r>
              <a:rPr lang="en-US" altLang="he-IL"/>
              <a:t>Fifth level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0A4D1639-EA08-44DB-82CE-B31B43580C72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  <p:sp>
        <p:nvSpPr>
          <p:cNvPr id="1032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3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14BCF2-C2EA-4CF6-84BB-209320423708}" type="slidenum">
              <a:rPr lang="he-IL" altLang="he-IL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he-IL" sz="100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marL="25400" algn="ctr" eaLnBrk="1" hangingPunct="1"/>
            <a:r>
              <a:rPr lang="en-US" altLang="he-IL" dirty="0"/>
              <a:t>Graph Algorithms</a:t>
            </a:r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1770063" y="4005263"/>
            <a:ext cx="612140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1" tIns="45711" rIns="91421" bIns="45711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e-IL" altLang="he-IL" sz="2400" b="1"/>
              <a:t>עץ פורש מינימלי-</a:t>
            </a:r>
            <a:endParaRPr lang="en-US" altLang="he-IL" sz="2400" b="1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400" b="1"/>
              <a:t>Minimum Spanning Trees (MST)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he-IL" altLang="he-IL" sz="2400" b="1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e-IL" altLang="he-IL" sz="2400" b="1"/>
              <a:t>בנוי ממצגת של פרופ' דנה שפירא, ובנוסף מחומר של: </a:t>
            </a:r>
            <a:br>
              <a:rPr lang="en-US" altLang="he-IL" sz="2400" b="1"/>
            </a:br>
            <a:r>
              <a:rPr lang="he-IL" altLang="he-IL" sz="2400" b="1"/>
              <a:t>ד"ר תרצה הרסט, ד"ר יוסי פרץ, ד"ר ראובן קאשי</a:t>
            </a:r>
            <a:endParaRPr lang="en-US" altLang="he-IL" sz="2400" b="1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9CA399-C24F-4528-85B2-25BC413758ED}" type="slidenum">
              <a:rPr lang="he-IL" altLang="he-IL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he-IL" sz="1000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8463" y="2270125"/>
            <a:ext cx="8440737" cy="3673475"/>
          </a:xfrm>
        </p:spPr>
        <p:txBody>
          <a:bodyPr/>
          <a:lstStyle/>
          <a:p>
            <a:pPr algn="r" rtl="1" eaLnBrk="1" hangingPunct="1"/>
            <a:r>
              <a:rPr lang="he-IL" altLang="he-IL" sz="2400" dirty="0"/>
              <a:t>יהי </a:t>
            </a:r>
            <a:r>
              <a:rPr lang="en-US" altLang="he-IL" sz="2400" i="1" dirty="0"/>
              <a:t>T</a:t>
            </a:r>
            <a:r>
              <a:rPr lang="en-US" altLang="he-IL" sz="2400" dirty="0"/>
              <a:t> </a:t>
            </a:r>
            <a:r>
              <a:rPr lang="he-IL" altLang="he-IL" sz="2400" dirty="0"/>
              <a:t> עץ פורש מינימלי כך ש: </a:t>
            </a:r>
            <a:r>
              <a:rPr lang="en-US" altLang="he-IL" sz="2400" dirty="0"/>
              <a:t> </a:t>
            </a:r>
            <a:r>
              <a:rPr lang="en-US" altLang="he-IL" sz="2400" i="1" dirty="0"/>
              <a:t>A</a:t>
            </a:r>
            <a:r>
              <a:rPr lang="en-US" altLang="he-IL" sz="2400" dirty="0">
                <a:sym typeface="Symbol" pitchFamily="18" charset="2"/>
              </a:rPr>
              <a:t></a:t>
            </a:r>
            <a:r>
              <a:rPr lang="en-US" altLang="he-IL" sz="2400" i="1" dirty="0">
                <a:sym typeface="Symbol" pitchFamily="18" charset="2"/>
              </a:rPr>
              <a:t>T</a:t>
            </a:r>
            <a:r>
              <a:rPr lang="he-IL" altLang="he-IL" sz="2400" i="1" dirty="0">
                <a:sym typeface="Symbol" pitchFamily="18" charset="2"/>
              </a:rPr>
              <a:t>.</a:t>
            </a:r>
            <a:endParaRPr lang="en-US" altLang="he-IL" sz="2400" dirty="0"/>
          </a:p>
          <a:p>
            <a:pPr algn="r" rtl="1" eaLnBrk="1" hangingPunct="1"/>
            <a:r>
              <a:rPr lang="he-IL" altLang="he-IL" sz="2400" dirty="0"/>
              <a:t>אם </a:t>
            </a:r>
            <a:r>
              <a:rPr lang="en-US" altLang="he-IL" sz="2400" i="1" dirty="0"/>
              <a:t>e</a:t>
            </a:r>
            <a:r>
              <a:rPr lang="en-US" altLang="he-IL" sz="2400" dirty="0"/>
              <a:t> = (</a:t>
            </a:r>
            <a:r>
              <a:rPr lang="en-US" altLang="he-IL" sz="2400" i="1" dirty="0" err="1"/>
              <a:t>u,v</a:t>
            </a:r>
            <a:r>
              <a:rPr lang="en-US" altLang="he-IL" sz="2400" dirty="0"/>
              <a:t>) </a:t>
            </a:r>
            <a:r>
              <a:rPr lang="en-US" altLang="he-IL" sz="2400" dirty="0">
                <a:sym typeface="Symbol" pitchFamily="18" charset="2"/>
              </a:rPr>
              <a:t></a:t>
            </a:r>
            <a:r>
              <a:rPr lang="en-US" altLang="he-IL" sz="2400" dirty="0"/>
              <a:t> </a:t>
            </a:r>
            <a:r>
              <a:rPr lang="en-US" altLang="he-IL" sz="2400" i="1" dirty="0"/>
              <a:t>T</a:t>
            </a:r>
            <a:r>
              <a:rPr lang="he-IL" altLang="he-IL" sz="2400" dirty="0"/>
              <a:t>- הסף את </a:t>
            </a:r>
            <a:r>
              <a:rPr lang="en-US" altLang="he-IL" sz="2400" dirty="0"/>
              <a:t> </a:t>
            </a:r>
            <a:r>
              <a:rPr lang="en-US" altLang="he-IL" sz="2400" i="1" dirty="0"/>
              <a:t>e</a:t>
            </a:r>
            <a:r>
              <a:rPr lang="en-US" altLang="he-IL" sz="2400" dirty="0"/>
              <a:t> </a:t>
            </a:r>
            <a:r>
              <a:rPr lang="he-IL" altLang="he-IL" sz="2400" dirty="0"/>
              <a:t>לתוך </a:t>
            </a:r>
            <a:r>
              <a:rPr lang="en-US" altLang="he-IL" sz="2400" i="1" dirty="0"/>
              <a:t>T</a:t>
            </a:r>
            <a:r>
              <a:rPr lang="he-IL" altLang="he-IL" sz="2400" i="1" dirty="0"/>
              <a:t>.</a:t>
            </a:r>
            <a:endParaRPr lang="en-US" altLang="he-IL" sz="2400" dirty="0"/>
          </a:p>
          <a:p>
            <a:pPr algn="r" rtl="1" eaLnBrk="1" hangingPunct="1"/>
            <a:r>
              <a:rPr lang="he-IL" altLang="he-IL" sz="2400" dirty="0">
                <a:sym typeface="Symbol" pitchFamily="18" charset="2"/>
              </a:rPr>
              <a:t>הצלע </a:t>
            </a:r>
            <a:r>
              <a:rPr lang="en-US" altLang="he-IL" sz="2400" dirty="0">
                <a:sym typeface="Symbol" pitchFamily="18" charset="2"/>
              </a:rPr>
              <a:t> </a:t>
            </a:r>
            <a:r>
              <a:rPr lang="en-US" altLang="he-IL" sz="2400" i="1" dirty="0"/>
              <a:t>e</a:t>
            </a:r>
            <a:r>
              <a:rPr lang="en-US" altLang="he-IL" sz="2400" dirty="0"/>
              <a:t> = (</a:t>
            </a:r>
            <a:r>
              <a:rPr lang="en-US" altLang="he-IL" sz="2400" i="1" dirty="0" err="1"/>
              <a:t>u,v</a:t>
            </a:r>
            <a:r>
              <a:rPr lang="en-US" altLang="he-IL" sz="2400" dirty="0"/>
              <a:t>)</a:t>
            </a:r>
            <a:r>
              <a:rPr lang="en-US" altLang="he-IL" sz="2400" dirty="0">
                <a:sym typeface="Symbol" pitchFamily="18" charset="2"/>
              </a:rPr>
              <a:t> </a:t>
            </a:r>
            <a:r>
              <a:rPr lang="he-IL" altLang="he-IL" sz="2400" dirty="0">
                <a:sym typeface="Symbol" pitchFamily="18" charset="2"/>
              </a:rPr>
              <a:t>יוצרת מעגל עם צלעות במסלול </a:t>
            </a:r>
            <a:r>
              <a:rPr lang="en-US" altLang="he-IL" sz="2400" i="1" dirty="0">
                <a:sym typeface="Symbol" pitchFamily="18" charset="2"/>
              </a:rPr>
              <a:t>p</a:t>
            </a:r>
            <a:r>
              <a:rPr lang="en-US" altLang="he-IL" sz="2400" dirty="0">
                <a:sym typeface="Symbol" pitchFamily="18" charset="2"/>
              </a:rPr>
              <a:t> </a:t>
            </a:r>
            <a:r>
              <a:rPr lang="he-IL" altLang="he-IL" sz="2400" dirty="0">
                <a:sym typeface="Symbol" pitchFamily="18" charset="2"/>
              </a:rPr>
              <a:t> מקוד' </a:t>
            </a:r>
            <a:r>
              <a:rPr lang="en-US" altLang="he-IL" sz="2400" dirty="0">
                <a:sym typeface="Symbol" pitchFamily="18" charset="2"/>
              </a:rPr>
              <a:t> </a:t>
            </a:r>
            <a:r>
              <a:rPr lang="en-US" altLang="he-IL" sz="2400" i="1" dirty="0">
                <a:sym typeface="Symbol" pitchFamily="18" charset="2"/>
              </a:rPr>
              <a:t>u</a:t>
            </a:r>
            <a:r>
              <a:rPr lang="en-US" altLang="he-IL" sz="2400" dirty="0">
                <a:sym typeface="Symbol" pitchFamily="18" charset="2"/>
              </a:rPr>
              <a:t> </a:t>
            </a:r>
            <a:r>
              <a:rPr lang="he-IL" altLang="he-IL" sz="2400" dirty="0">
                <a:sym typeface="Symbol" pitchFamily="18" charset="2"/>
              </a:rPr>
              <a:t>לקוד' </a:t>
            </a:r>
            <a:r>
              <a:rPr lang="en-US" altLang="he-IL" sz="2400" dirty="0">
                <a:sym typeface="Symbol" pitchFamily="18" charset="2"/>
              </a:rPr>
              <a:t> </a:t>
            </a:r>
            <a:r>
              <a:rPr lang="en-US" altLang="he-IL" sz="2400" i="1" dirty="0">
                <a:sym typeface="Symbol" pitchFamily="18" charset="2"/>
              </a:rPr>
              <a:t>v</a:t>
            </a:r>
            <a:r>
              <a:rPr lang="en-US" altLang="he-IL" sz="2400" dirty="0">
                <a:sym typeface="Symbol" pitchFamily="18" charset="2"/>
              </a:rPr>
              <a:t> </a:t>
            </a:r>
            <a:r>
              <a:rPr lang="he-IL" altLang="he-IL" sz="2400" dirty="0">
                <a:sym typeface="Symbol" pitchFamily="18" charset="2"/>
              </a:rPr>
              <a:t>ב-</a:t>
            </a:r>
            <a:r>
              <a:rPr lang="en-US" altLang="he-IL" sz="2400" dirty="0">
                <a:sym typeface="Symbol" pitchFamily="18" charset="2"/>
              </a:rPr>
              <a:t> </a:t>
            </a:r>
            <a:r>
              <a:rPr lang="en-US" altLang="he-IL" sz="2400" i="1" dirty="0">
                <a:sym typeface="Symbol" pitchFamily="18" charset="2"/>
              </a:rPr>
              <a:t>T</a:t>
            </a:r>
            <a:r>
              <a:rPr lang="he-IL" altLang="he-IL" sz="2400" i="1" dirty="0">
                <a:sym typeface="Symbol" pitchFamily="18" charset="2"/>
              </a:rPr>
              <a:t>.</a:t>
            </a:r>
            <a:endParaRPr lang="en-US" altLang="he-IL" sz="2400" dirty="0">
              <a:sym typeface="Symbol" pitchFamily="18" charset="2"/>
            </a:endParaRPr>
          </a:p>
          <a:p>
            <a:pPr algn="r" rtl="1" eaLnBrk="1" hangingPunct="1"/>
            <a:r>
              <a:rPr lang="he-IL" altLang="he-IL" sz="2400" dirty="0">
                <a:sym typeface="Symbol" pitchFamily="18" charset="2"/>
              </a:rPr>
              <a:t>כיוון ש – </a:t>
            </a:r>
            <a:r>
              <a:rPr lang="en-US" altLang="he-IL" sz="2400" i="1" dirty="0">
                <a:sym typeface="Symbol" pitchFamily="18" charset="2"/>
              </a:rPr>
              <a:t>u</a:t>
            </a:r>
            <a:r>
              <a:rPr lang="he-IL" altLang="he-IL" sz="2400" i="1" dirty="0">
                <a:sym typeface="Symbol" pitchFamily="18" charset="2"/>
              </a:rPr>
              <a:t> </a:t>
            </a:r>
            <a:r>
              <a:rPr lang="he-IL" altLang="he-IL" sz="2400" dirty="0">
                <a:sym typeface="Symbol" pitchFamily="18" charset="2"/>
              </a:rPr>
              <a:t>ו - </a:t>
            </a:r>
            <a:r>
              <a:rPr lang="en-US" altLang="he-IL" sz="2400" dirty="0">
                <a:sym typeface="Symbol" pitchFamily="18" charset="2"/>
              </a:rPr>
              <a:t> </a:t>
            </a:r>
            <a:r>
              <a:rPr lang="en-US" altLang="he-IL" sz="2400" i="1" dirty="0">
                <a:sym typeface="Symbol" pitchFamily="18" charset="2"/>
              </a:rPr>
              <a:t>v</a:t>
            </a:r>
            <a:r>
              <a:rPr lang="en-US" altLang="he-IL" sz="2400" dirty="0">
                <a:sym typeface="Symbol" pitchFamily="18" charset="2"/>
              </a:rPr>
              <a:t> </a:t>
            </a:r>
            <a:r>
              <a:rPr lang="he-IL" altLang="he-IL" sz="2400" dirty="0">
                <a:sym typeface="Symbol" pitchFamily="18" charset="2"/>
              </a:rPr>
              <a:t>הן בצדדים שונים של החתך – ישנה לפחות צלע אחת, </a:t>
            </a:r>
            <a:br>
              <a:rPr lang="en-US" altLang="he-IL" sz="2400" dirty="0">
                <a:sym typeface="Symbol" pitchFamily="18" charset="2"/>
              </a:rPr>
            </a:br>
            <a:r>
              <a:rPr lang="en-US" altLang="he-IL" sz="2400" dirty="0">
                <a:sym typeface="Symbol" pitchFamily="18" charset="2"/>
              </a:rPr>
              <a:t> </a:t>
            </a:r>
            <a:r>
              <a:rPr lang="en-US" altLang="he-IL" sz="2400" i="1" dirty="0">
                <a:sym typeface="Symbol" pitchFamily="18" charset="2"/>
              </a:rPr>
              <a:t>f</a:t>
            </a:r>
            <a:r>
              <a:rPr lang="en-US" altLang="he-IL" sz="2400" dirty="0">
                <a:sym typeface="Symbol" pitchFamily="18" charset="2"/>
              </a:rPr>
              <a:t> = (</a:t>
            </a:r>
            <a:r>
              <a:rPr lang="en-US" altLang="he-IL" sz="2400" i="1" dirty="0" err="1">
                <a:sym typeface="Symbol" pitchFamily="18" charset="2"/>
              </a:rPr>
              <a:t>x,y</a:t>
            </a:r>
            <a:r>
              <a:rPr lang="en-US" altLang="he-IL" sz="2400" dirty="0">
                <a:sym typeface="Symbol" pitchFamily="18" charset="2"/>
              </a:rPr>
              <a:t>) </a:t>
            </a:r>
            <a:r>
              <a:rPr lang="he-IL" altLang="he-IL" sz="2400" dirty="0">
                <a:sym typeface="Symbol" pitchFamily="18" charset="2"/>
              </a:rPr>
              <a:t>ב - </a:t>
            </a:r>
            <a:r>
              <a:rPr lang="en-US" altLang="he-IL" sz="2400" dirty="0">
                <a:sym typeface="Symbol" pitchFamily="18" charset="2"/>
              </a:rPr>
              <a:t> </a:t>
            </a:r>
            <a:r>
              <a:rPr lang="en-US" altLang="he-IL" sz="2400" i="1" dirty="0">
                <a:sym typeface="Symbol" pitchFamily="18" charset="2"/>
              </a:rPr>
              <a:t>T</a:t>
            </a:r>
            <a:r>
              <a:rPr lang="en-US" altLang="he-IL" sz="2400" dirty="0">
                <a:sym typeface="Symbol" pitchFamily="18" charset="2"/>
              </a:rPr>
              <a:t> </a:t>
            </a:r>
            <a:r>
              <a:rPr lang="he-IL" altLang="he-IL" sz="2400" dirty="0">
                <a:sym typeface="Symbol" pitchFamily="18" charset="2"/>
              </a:rPr>
              <a:t>במסלול </a:t>
            </a:r>
            <a:r>
              <a:rPr lang="en-US" altLang="he-IL" sz="2400" dirty="0">
                <a:sym typeface="Symbol" pitchFamily="18" charset="2"/>
              </a:rPr>
              <a:t> </a:t>
            </a:r>
            <a:r>
              <a:rPr lang="en-US" altLang="he-IL" sz="2400" i="1" dirty="0">
                <a:sym typeface="Symbol" pitchFamily="18" charset="2"/>
              </a:rPr>
              <a:t>p</a:t>
            </a:r>
            <a:r>
              <a:rPr lang="en-US" altLang="he-IL" sz="2400" dirty="0">
                <a:sym typeface="Symbol" pitchFamily="18" charset="2"/>
              </a:rPr>
              <a:t> </a:t>
            </a:r>
            <a:r>
              <a:rPr lang="he-IL" altLang="he-IL" sz="2400" dirty="0">
                <a:sym typeface="Symbol" pitchFamily="18" charset="2"/>
              </a:rPr>
              <a:t>שחוצה גם היא את החתך</a:t>
            </a:r>
            <a:r>
              <a:rPr lang="en-US" altLang="he-IL" sz="2400" dirty="0">
                <a:sym typeface="Symbol" pitchFamily="18" charset="2"/>
              </a:rPr>
              <a:t>. </a:t>
            </a:r>
          </a:p>
          <a:p>
            <a:pPr algn="r" rtl="1" eaLnBrk="1" hangingPunct="1"/>
            <a:r>
              <a:rPr lang="en-US" altLang="he-IL" sz="2400" i="1" dirty="0">
                <a:sym typeface="Symbol" pitchFamily="18" charset="2"/>
              </a:rPr>
              <a:t>f</a:t>
            </a:r>
            <a:r>
              <a:rPr lang="en-US" altLang="he-IL" sz="2400" dirty="0">
                <a:sym typeface="Symbol" pitchFamily="18" charset="2"/>
              </a:rPr>
              <a:t> </a:t>
            </a:r>
            <a:r>
              <a:rPr lang="en-US" altLang="he-IL" sz="2400" i="1" dirty="0">
                <a:sym typeface="Symbol" pitchFamily="18" charset="2"/>
              </a:rPr>
              <a:t>A</a:t>
            </a:r>
            <a:r>
              <a:rPr lang="en-US" altLang="he-IL" sz="2400" dirty="0">
                <a:sym typeface="Symbol" pitchFamily="18" charset="2"/>
              </a:rPr>
              <a:t> </a:t>
            </a:r>
            <a:r>
              <a:rPr lang="he-IL" altLang="he-IL" sz="2400" dirty="0">
                <a:sym typeface="Symbol" pitchFamily="18" charset="2"/>
              </a:rPr>
              <a:t>כיוון שהחתך מכבד את </a:t>
            </a:r>
            <a:r>
              <a:rPr lang="en-US" altLang="he-IL" sz="2400" dirty="0">
                <a:sym typeface="Symbol" pitchFamily="18" charset="2"/>
              </a:rPr>
              <a:t>A </a:t>
            </a:r>
            <a:r>
              <a:rPr lang="he-IL" altLang="he-IL" sz="2400" dirty="0">
                <a:sym typeface="Symbol" pitchFamily="18" charset="2"/>
              </a:rPr>
              <a:t>. כיוון ש - </a:t>
            </a:r>
            <a:r>
              <a:rPr lang="en-US" altLang="he-IL" sz="2400" i="1" dirty="0">
                <a:sym typeface="Symbol" pitchFamily="18" charset="2"/>
              </a:rPr>
              <a:t>f </a:t>
            </a:r>
            <a:r>
              <a:rPr lang="he-IL" altLang="he-IL" sz="2400" i="1" dirty="0">
                <a:sym typeface="Symbol" pitchFamily="18" charset="2"/>
              </a:rPr>
              <a:t> </a:t>
            </a:r>
            <a:r>
              <a:rPr lang="he-IL" altLang="he-IL" sz="2400" dirty="0">
                <a:sym typeface="Symbol" pitchFamily="18" charset="2"/>
              </a:rPr>
              <a:t>נמצאת על המסלול היחיד מ - </a:t>
            </a:r>
            <a:r>
              <a:rPr lang="en-US" altLang="he-IL" sz="2400" dirty="0">
                <a:sym typeface="Symbol" pitchFamily="18" charset="2"/>
              </a:rPr>
              <a:t> </a:t>
            </a:r>
            <a:r>
              <a:rPr lang="en-US" altLang="he-IL" sz="2400" i="1" dirty="0">
                <a:sym typeface="Symbol" pitchFamily="18" charset="2"/>
              </a:rPr>
              <a:t>u</a:t>
            </a:r>
            <a:r>
              <a:rPr lang="en-US" altLang="he-IL" sz="2400" dirty="0">
                <a:sym typeface="Symbol" pitchFamily="18" charset="2"/>
              </a:rPr>
              <a:t> </a:t>
            </a:r>
            <a:r>
              <a:rPr lang="he-IL" altLang="he-IL" sz="2400" dirty="0">
                <a:sym typeface="Symbol" pitchFamily="18" charset="2"/>
              </a:rPr>
              <a:t>ל - </a:t>
            </a:r>
            <a:r>
              <a:rPr lang="en-US" altLang="he-IL" sz="2400" dirty="0">
                <a:sym typeface="Symbol" pitchFamily="18" charset="2"/>
              </a:rPr>
              <a:t> </a:t>
            </a:r>
            <a:r>
              <a:rPr lang="en-US" altLang="he-IL" sz="2400" i="1" dirty="0">
                <a:sym typeface="Symbol" pitchFamily="18" charset="2"/>
              </a:rPr>
              <a:t>v</a:t>
            </a:r>
            <a:r>
              <a:rPr lang="en-US" altLang="he-IL" sz="2400" dirty="0">
                <a:sym typeface="Symbol" pitchFamily="18" charset="2"/>
              </a:rPr>
              <a:t> </a:t>
            </a:r>
            <a:r>
              <a:rPr lang="he-IL" altLang="he-IL" sz="2400" dirty="0">
                <a:sym typeface="Symbol" pitchFamily="18" charset="2"/>
              </a:rPr>
              <a:t>ב –</a:t>
            </a:r>
            <a:r>
              <a:rPr lang="en-US" altLang="he-IL" sz="2400" dirty="0">
                <a:sym typeface="Symbol" pitchFamily="18" charset="2"/>
              </a:rPr>
              <a:t> </a:t>
            </a:r>
            <a:r>
              <a:rPr lang="en-US" altLang="he-IL" sz="2400" i="1" dirty="0">
                <a:sym typeface="Symbol" pitchFamily="18" charset="2"/>
              </a:rPr>
              <a:t>T</a:t>
            </a:r>
            <a:r>
              <a:rPr lang="he-IL" altLang="he-IL" sz="2400" dirty="0">
                <a:sym typeface="Symbol" pitchFamily="18" charset="2"/>
              </a:rPr>
              <a:t>הסרת </a:t>
            </a:r>
            <a:r>
              <a:rPr lang="en-US" altLang="he-IL" sz="2400" dirty="0">
                <a:sym typeface="Symbol" pitchFamily="18" charset="2"/>
              </a:rPr>
              <a:t>f</a:t>
            </a:r>
            <a:r>
              <a:rPr lang="he-IL" altLang="he-IL" sz="2400" dirty="0">
                <a:sym typeface="Symbol" pitchFamily="18" charset="2"/>
              </a:rPr>
              <a:t> תהרוס את </a:t>
            </a:r>
            <a:r>
              <a:rPr lang="en-US" altLang="he-IL" sz="2400" dirty="0">
                <a:sym typeface="Symbol" pitchFamily="18" charset="2"/>
              </a:rPr>
              <a:t>T</a:t>
            </a:r>
            <a:r>
              <a:rPr lang="he-IL" altLang="he-IL" sz="2400" dirty="0">
                <a:sym typeface="Symbol" pitchFamily="18" charset="2"/>
              </a:rPr>
              <a:t> ותפצל אותו לשני רכיבי קשירות.</a:t>
            </a:r>
            <a:endParaRPr lang="en-US" altLang="he-IL" sz="2400" dirty="0"/>
          </a:p>
          <a:p>
            <a:pPr algn="r" rtl="1" eaLnBrk="1" hangingPunct="1"/>
            <a:r>
              <a:rPr lang="en-US" altLang="he-IL" sz="2400" i="1" dirty="0"/>
              <a:t>w</a:t>
            </a:r>
            <a:r>
              <a:rPr lang="en-US" altLang="he-IL" sz="2400" dirty="0"/>
              <a:t>(</a:t>
            </a:r>
            <a:r>
              <a:rPr lang="en-US" altLang="he-IL" sz="2400" i="1" dirty="0"/>
              <a:t>e</a:t>
            </a:r>
            <a:r>
              <a:rPr lang="en-US" altLang="he-IL" sz="2400" dirty="0"/>
              <a:t>) ≤ </a:t>
            </a:r>
            <a:r>
              <a:rPr lang="en-US" altLang="he-IL" sz="2400" i="1" dirty="0"/>
              <a:t>w</a:t>
            </a:r>
            <a:r>
              <a:rPr lang="en-US" altLang="he-IL" sz="2400" dirty="0"/>
              <a:t>(</a:t>
            </a:r>
            <a:r>
              <a:rPr lang="en-US" altLang="he-IL" sz="2400" i="1" dirty="0"/>
              <a:t>f</a:t>
            </a:r>
            <a:r>
              <a:rPr lang="en-US" altLang="he-IL" sz="2400" dirty="0"/>
              <a:t>)</a:t>
            </a:r>
            <a:r>
              <a:rPr lang="he-IL" altLang="he-IL" sz="2400" dirty="0"/>
              <a:t> (למה?)</a:t>
            </a:r>
            <a:endParaRPr lang="en-US" altLang="he-IL" sz="2400" dirty="0"/>
          </a:p>
          <a:p>
            <a:pPr lvl="3" eaLnBrk="1" hangingPunct="1"/>
            <a:r>
              <a:rPr lang="en-US" altLang="he-IL" sz="2400" dirty="0"/>
              <a:t>Let </a:t>
            </a:r>
            <a:r>
              <a:rPr lang="en-US" altLang="he-IL" sz="2400" i="1" dirty="0"/>
              <a:t>T </a:t>
            </a:r>
            <a:r>
              <a:rPr lang="en-US" altLang="he-IL" sz="2400" dirty="0"/>
              <a:t>' = </a:t>
            </a:r>
            <a:r>
              <a:rPr lang="en-US" altLang="he-IL" sz="2400" i="1" dirty="0"/>
              <a:t>T – </a:t>
            </a:r>
            <a:r>
              <a:rPr lang="en-US" altLang="he-IL" sz="2400" dirty="0"/>
              <a:t>{</a:t>
            </a:r>
            <a:r>
              <a:rPr lang="en-US" altLang="he-IL" sz="2400" i="1" dirty="0"/>
              <a:t>f</a:t>
            </a:r>
            <a:r>
              <a:rPr lang="en-US" altLang="he-IL" sz="2400" dirty="0"/>
              <a:t>}</a:t>
            </a:r>
            <a:r>
              <a:rPr lang="en-US" altLang="he-IL" sz="2400" i="1" dirty="0"/>
              <a:t> </a:t>
            </a:r>
            <a:r>
              <a:rPr lang="en-US" altLang="he-IL" sz="2400" dirty="0">
                <a:sym typeface="Symbol" pitchFamily="18" charset="2"/>
              </a:rPr>
              <a:t></a:t>
            </a:r>
            <a:r>
              <a:rPr lang="en-US" altLang="he-IL" sz="2400" dirty="0"/>
              <a:t>{</a:t>
            </a:r>
            <a:r>
              <a:rPr lang="en-US" altLang="he-IL" sz="2400" i="1" dirty="0"/>
              <a:t>e</a:t>
            </a:r>
            <a:r>
              <a:rPr lang="en-US" altLang="he-IL" sz="2400" dirty="0"/>
              <a:t>} </a:t>
            </a:r>
            <a:r>
              <a:rPr lang="en-US" altLang="he-IL" sz="2400" dirty="0">
                <a:sym typeface="Symbol" pitchFamily="18" charset="2"/>
              </a:rPr>
              <a:t></a:t>
            </a:r>
            <a:r>
              <a:rPr lang="en-US" altLang="he-IL" sz="2400" i="1" dirty="0"/>
              <a:t>w</a:t>
            </a:r>
            <a:r>
              <a:rPr lang="en-US" altLang="he-IL" sz="2400" dirty="0"/>
              <a:t>(</a:t>
            </a:r>
            <a:r>
              <a:rPr lang="en-US" altLang="he-IL" sz="2400" i="1" dirty="0"/>
              <a:t>T </a:t>
            </a:r>
            <a:r>
              <a:rPr lang="en-US" altLang="he-IL" sz="2400" dirty="0"/>
              <a:t>') ≤</a:t>
            </a:r>
            <a:r>
              <a:rPr lang="he-IL" altLang="he-IL" sz="2400" i="1" dirty="0"/>
              <a:t> </a:t>
            </a:r>
            <a:r>
              <a:rPr lang="en-US" altLang="he-IL" sz="2400" i="1" dirty="0"/>
              <a:t>w</a:t>
            </a:r>
            <a:r>
              <a:rPr lang="en-US" altLang="he-IL" sz="2400" dirty="0"/>
              <a:t>(</a:t>
            </a:r>
            <a:r>
              <a:rPr lang="en-US" altLang="he-IL" sz="2400" i="1" dirty="0"/>
              <a:t>T</a:t>
            </a:r>
            <a:r>
              <a:rPr lang="en-US" altLang="he-IL" sz="2400" dirty="0"/>
              <a:t>).</a:t>
            </a:r>
          </a:p>
        </p:txBody>
      </p:sp>
      <p:sp>
        <p:nvSpPr>
          <p:cNvPr id="12292" name="Freeform 3"/>
          <p:cNvSpPr>
            <a:spLocks/>
          </p:cNvSpPr>
          <p:nvPr/>
        </p:nvSpPr>
        <p:spPr bwMode="auto">
          <a:xfrm>
            <a:off x="268288" y="750888"/>
            <a:ext cx="8602662" cy="1289050"/>
          </a:xfrm>
          <a:custGeom>
            <a:avLst/>
            <a:gdLst>
              <a:gd name="T0" fmla="*/ 0 w 10000"/>
              <a:gd name="T1" fmla="*/ 0 h 10000"/>
              <a:gd name="T2" fmla="*/ 2147483647 w 10000"/>
              <a:gd name="T3" fmla="*/ 0 h 10000"/>
              <a:gd name="T4" fmla="*/ 2147483647 w 10000"/>
              <a:gd name="T5" fmla="*/ 2147483647 h 10000"/>
              <a:gd name="T6" fmla="*/ 0 w 10000"/>
              <a:gd name="T7" fmla="*/ 2147483647 h 10000"/>
              <a:gd name="T8" fmla="*/ 0 w 10000"/>
              <a:gd name="T9" fmla="*/ 0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/>
          <a:lstStyle/>
          <a:p>
            <a:endParaRPr lang="he-IL"/>
          </a:p>
        </p:txBody>
      </p:sp>
      <p:sp>
        <p:nvSpPr>
          <p:cNvPr id="12293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838200"/>
            <a:ext cx="7772400" cy="1143000"/>
          </a:xfrm>
        </p:spPr>
        <p:txBody>
          <a:bodyPr/>
          <a:lstStyle/>
          <a:p>
            <a:pPr algn="ctr" eaLnBrk="1" hangingPunct="1"/>
            <a:r>
              <a:rPr lang="he-IL" altLang="he-IL" dirty="0"/>
              <a:t>הוכחה- </a:t>
            </a:r>
            <a:endParaRPr lang="en-US" altLang="he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15A7E4C-0176-44DE-943A-CA785117570E}" type="slidenum">
              <a:rPr lang="he-IL" altLang="he-IL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he-IL" sz="1000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869160"/>
            <a:ext cx="8001000" cy="1600200"/>
          </a:xfrm>
        </p:spPr>
        <p:txBody>
          <a:bodyPr/>
          <a:lstStyle/>
          <a:p>
            <a:pPr algn="r" rtl="1" eaLnBrk="1" hangingPunct="1">
              <a:buFont typeface="Wingdings" pitchFamily="2" charset="2"/>
              <a:buNone/>
            </a:pPr>
            <a:r>
              <a:rPr lang="he-IL" altLang="he-IL" sz="2400" b="1" u="sng" dirty="0">
                <a:solidFill>
                  <a:srgbClr val="FF9900"/>
                </a:solidFill>
              </a:rPr>
              <a:t>הוכחה:</a:t>
            </a:r>
            <a:r>
              <a:rPr lang="en-US" altLang="he-IL" sz="2400" dirty="0"/>
              <a:t> </a:t>
            </a:r>
            <a:r>
              <a:rPr lang="he-IL" altLang="he-IL" sz="2400" dirty="0"/>
              <a:t>החתך </a:t>
            </a:r>
            <a:r>
              <a:rPr lang="en-US" altLang="he-IL" sz="2400" dirty="0"/>
              <a:t>(V</a:t>
            </a:r>
            <a:r>
              <a:rPr lang="en-US" altLang="he-IL" sz="2400" baseline="-25000" dirty="0"/>
              <a:t>C</a:t>
            </a:r>
            <a:r>
              <a:rPr lang="en-US" altLang="he-IL" sz="2400" dirty="0"/>
              <a:t>, V–V</a:t>
            </a:r>
            <a:r>
              <a:rPr lang="en-US" altLang="he-IL" sz="2400" baseline="-25000" dirty="0"/>
              <a:t>C</a:t>
            </a:r>
            <a:r>
              <a:rPr lang="en-US" altLang="he-IL" sz="2400" dirty="0"/>
              <a:t>)</a:t>
            </a:r>
            <a:r>
              <a:rPr lang="he-IL" altLang="he-IL" sz="2400" dirty="0"/>
              <a:t> מכבד את </a:t>
            </a:r>
            <a:r>
              <a:rPr lang="en-US" altLang="he-IL" sz="2400" dirty="0"/>
              <a:t>A</a:t>
            </a:r>
            <a:r>
              <a:rPr lang="he-IL" altLang="he-IL" sz="2400" dirty="0"/>
              <a:t>, והצלע </a:t>
            </a:r>
            <a:r>
              <a:rPr lang="en-US" altLang="he-IL" sz="2400" dirty="0"/>
              <a:t>e</a:t>
            </a:r>
            <a:r>
              <a:rPr lang="he-IL" altLang="he-IL" sz="2400" dirty="0"/>
              <a:t> היא הקלה החתך זה, לכן </a:t>
            </a:r>
            <a:r>
              <a:rPr lang="en-US" altLang="he-IL" sz="2400" dirty="0"/>
              <a:t>e</a:t>
            </a:r>
            <a:r>
              <a:rPr lang="he-IL" altLang="he-IL" sz="2400" dirty="0"/>
              <a:t> היא צלע בטוחה.</a:t>
            </a:r>
          </a:p>
          <a:p>
            <a:pPr eaLnBrk="1" hangingPunct="1">
              <a:buFont typeface="Wingdings" pitchFamily="2" charset="2"/>
              <a:buNone/>
            </a:pPr>
            <a:endParaRPr lang="en-US" altLang="he-IL" sz="2400" dirty="0"/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685800" y="1952625"/>
            <a:ext cx="82296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rtl="1">
              <a:spcBef>
                <a:spcPct val="0"/>
              </a:spcBef>
              <a:buClrTx/>
              <a:buSzTx/>
              <a:buFontTx/>
              <a:buNone/>
            </a:pPr>
            <a:r>
              <a:rPr lang="he-IL" altLang="he-IL" sz="2400" b="1" dirty="0">
                <a:solidFill>
                  <a:srgbClr val="FF9900"/>
                </a:solidFill>
              </a:rPr>
              <a:t>מסקנה:</a:t>
            </a:r>
          </a:p>
          <a:p>
            <a:pPr algn="r" rtl="1">
              <a:spcBef>
                <a:spcPct val="0"/>
              </a:spcBef>
              <a:buClrTx/>
              <a:buSzTx/>
              <a:buNone/>
            </a:pPr>
            <a:r>
              <a:rPr lang="he-IL" altLang="he-IL" sz="2400" dirty="0"/>
              <a:t>יהי </a:t>
            </a:r>
            <a:r>
              <a:rPr lang="en-US" altLang="he-IL" sz="2400" dirty="0"/>
              <a:t>G=(V,E) </a:t>
            </a:r>
            <a:r>
              <a:rPr lang="he-IL" altLang="he-IL" sz="2400" dirty="0"/>
              <a:t>גרף </a:t>
            </a:r>
            <a:r>
              <a:rPr lang="he-IL" altLang="he-IL" sz="2400" dirty="0" err="1"/>
              <a:t>קשיר</a:t>
            </a:r>
            <a:r>
              <a:rPr lang="he-IL" altLang="he-IL" sz="2400" dirty="0"/>
              <a:t> לא מכוון ו – </a:t>
            </a:r>
            <a:r>
              <a:rPr lang="en-US" altLang="he-IL" sz="2400" dirty="0"/>
              <a:t>A</a:t>
            </a:r>
            <a:r>
              <a:rPr lang="he-IL" altLang="he-IL" sz="2400" dirty="0"/>
              <a:t> תת קבוצה של </a:t>
            </a:r>
            <a:r>
              <a:rPr lang="en-US" altLang="he-IL" sz="2400" dirty="0"/>
              <a:t> E </a:t>
            </a:r>
            <a:r>
              <a:rPr lang="he-IL" altLang="he-IL" sz="2400" dirty="0"/>
              <a:t>הנכללת בעץ פורש המינימלי </a:t>
            </a:r>
            <a:r>
              <a:rPr lang="en-US" altLang="he-IL" sz="2400" dirty="0"/>
              <a:t>T</a:t>
            </a:r>
            <a:r>
              <a:rPr lang="he-IL" altLang="he-IL" sz="2400" dirty="0"/>
              <a:t> עבור </a:t>
            </a:r>
            <a:r>
              <a:rPr lang="en-US" altLang="he-IL" sz="2400" dirty="0"/>
              <a:t>G</a:t>
            </a:r>
            <a:r>
              <a:rPr lang="he-IL" altLang="he-IL" sz="2400" dirty="0"/>
              <a:t>,</a:t>
            </a:r>
            <a:endParaRPr lang="en-US" altLang="he-IL" sz="2400" dirty="0"/>
          </a:p>
          <a:p>
            <a:pPr algn="r" rtl="1">
              <a:spcBef>
                <a:spcPct val="0"/>
              </a:spcBef>
              <a:buClrTx/>
              <a:buSzTx/>
              <a:buFontTx/>
              <a:buNone/>
            </a:pPr>
            <a:r>
              <a:rPr lang="he-IL" altLang="he-IL" sz="2400" dirty="0"/>
              <a:t>יהי </a:t>
            </a:r>
            <a:r>
              <a:rPr lang="en-US" altLang="he-IL" sz="2400" dirty="0"/>
              <a:t>C=(V</a:t>
            </a:r>
            <a:r>
              <a:rPr lang="en-US" altLang="he-IL" sz="2400" baseline="-25000" dirty="0"/>
              <a:t>C</a:t>
            </a:r>
            <a:r>
              <a:rPr lang="en-US" altLang="he-IL" sz="2400" dirty="0"/>
              <a:t>,E</a:t>
            </a:r>
            <a:r>
              <a:rPr lang="en-US" altLang="he-IL" sz="2400" baseline="-25000" dirty="0"/>
              <a:t>C</a:t>
            </a:r>
            <a:r>
              <a:rPr lang="en-US" altLang="he-IL" sz="2400" dirty="0"/>
              <a:t>)  </a:t>
            </a:r>
            <a:r>
              <a:rPr lang="he-IL" altLang="he-IL" sz="2400" dirty="0"/>
              <a:t> עץ ביער </a:t>
            </a:r>
            <a:r>
              <a:rPr lang="en-US" altLang="he-IL" sz="2400" dirty="0"/>
              <a:t> G</a:t>
            </a:r>
            <a:r>
              <a:rPr lang="en-US" altLang="he-IL" sz="2400" baseline="-25000" dirty="0"/>
              <a:t>A</a:t>
            </a:r>
            <a:r>
              <a:rPr lang="en-US" altLang="he-IL" sz="2400" dirty="0"/>
              <a:t>=(V,A)</a:t>
            </a:r>
            <a:r>
              <a:rPr lang="he-IL" altLang="he-IL" sz="2400" dirty="0"/>
              <a:t>.</a:t>
            </a:r>
          </a:p>
          <a:p>
            <a:pPr algn="r" rtl="1">
              <a:spcBef>
                <a:spcPct val="0"/>
              </a:spcBef>
              <a:buClrTx/>
              <a:buSzTx/>
              <a:buFontTx/>
              <a:buNone/>
            </a:pPr>
            <a:r>
              <a:rPr lang="he-IL" altLang="he-IL" sz="2400" dirty="0"/>
              <a:t>אם </a:t>
            </a:r>
            <a:r>
              <a:rPr lang="en-US" altLang="he-IL" sz="2400" dirty="0"/>
              <a:t>e </a:t>
            </a:r>
            <a:r>
              <a:rPr lang="he-IL" altLang="he-IL" sz="2400" dirty="0"/>
              <a:t> היא הצלע הקלה המחברת בין </a:t>
            </a:r>
            <a:r>
              <a:rPr lang="en-US" altLang="he-IL" sz="2400" dirty="0"/>
              <a:t>C</a:t>
            </a:r>
            <a:r>
              <a:rPr lang="he-IL" altLang="he-IL" sz="2400" dirty="0"/>
              <a:t> לבין עץ אחר ביער - </a:t>
            </a:r>
            <a:r>
              <a:rPr lang="en-US" altLang="he-IL" sz="2400" dirty="0"/>
              <a:t>G</a:t>
            </a:r>
            <a:r>
              <a:rPr lang="en-US" altLang="he-IL" sz="2400" baseline="-25000" dirty="0"/>
              <a:t>A</a:t>
            </a:r>
            <a:r>
              <a:rPr lang="en-US" altLang="he-IL" sz="2400" dirty="0"/>
              <a:t>,</a:t>
            </a:r>
            <a:r>
              <a:rPr lang="he-IL" altLang="he-IL" sz="2400" dirty="0"/>
              <a:t> </a:t>
            </a:r>
            <a:r>
              <a:rPr lang="en-US" altLang="he-IL" sz="2400" dirty="0"/>
              <a:t> </a:t>
            </a:r>
            <a:r>
              <a:rPr lang="he-IL" altLang="he-IL" sz="2400" dirty="0"/>
              <a:t>אז </a:t>
            </a:r>
            <a:r>
              <a:rPr lang="en-US" altLang="he-IL" sz="2400" dirty="0"/>
              <a:t>e</a:t>
            </a:r>
            <a:r>
              <a:rPr lang="he-IL" altLang="he-IL" sz="2400" dirty="0"/>
              <a:t> היא צלע בטוחה ל – </a:t>
            </a:r>
            <a:r>
              <a:rPr lang="en-US" altLang="he-IL" sz="2400" dirty="0"/>
              <a:t>A</a:t>
            </a:r>
            <a:r>
              <a:rPr lang="he-IL" altLang="he-IL" sz="2400" dirty="0"/>
              <a:t>.</a:t>
            </a:r>
            <a:endParaRPr lang="en-US" altLang="he-IL" sz="2400" dirty="0"/>
          </a:p>
        </p:txBody>
      </p:sp>
      <p:sp>
        <p:nvSpPr>
          <p:cNvPr id="13317" name="Freeform 4"/>
          <p:cNvSpPr>
            <a:spLocks/>
          </p:cNvSpPr>
          <p:nvPr/>
        </p:nvSpPr>
        <p:spPr bwMode="auto">
          <a:xfrm>
            <a:off x="268288" y="457200"/>
            <a:ext cx="8602662" cy="1289050"/>
          </a:xfrm>
          <a:custGeom>
            <a:avLst/>
            <a:gdLst>
              <a:gd name="T0" fmla="*/ 0 w 10000"/>
              <a:gd name="T1" fmla="*/ 0 h 10000"/>
              <a:gd name="T2" fmla="*/ 2147483647 w 10000"/>
              <a:gd name="T3" fmla="*/ 0 h 10000"/>
              <a:gd name="T4" fmla="*/ 2147483647 w 10000"/>
              <a:gd name="T5" fmla="*/ 2147483647 h 10000"/>
              <a:gd name="T6" fmla="*/ 0 w 10000"/>
              <a:gd name="T7" fmla="*/ 2147483647 h 10000"/>
              <a:gd name="T8" fmla="*/ 0 w 10000"/>
              <a:gd name="T9" fmla="*/ 0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/>
          <a:lstStyle/>
          <a:p>
            <a:endParaRPr lang="he-IL"/>
          </a:p>
        </p:txBody>
      </p:sp>
      <p:sp>
        <p:nvSpPr>
          <p:cNvPr id="13318" name="Rectangle 5"/>
          <p:cNvSpPr>
            <a:spLocks noGrp="1" noChangeArrowheads="1"/>
          </p:cNvSpPr>
          <p:nvPr>
            <p:ph type="title"/>
          </p:nvPr>
        </p:nvSpPr>
        <p:spPr>
          <a:xfrm>
            <a:off x="9144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he-IL"/>
              <a:t>A Cut Theorem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9900358-1B95-4439-976B-2F8BA8C4AB7C}" type="slidenum">
              <a:rPr lang="he-IL" altLang="he-IL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he-IL" sz="1000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191000"/>
            <a:ext cx="8001000" cy="1600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he-IL" sz="2400" b="1" u="sng">
                <a:solidFill>
                  <a:srgbClr val="FF9900"/>
                </a:solidFill>
              </a:rPr>
              <a:t>Proof</a:t>
            </a:r>
            <a:r>
              <a:rPr lang="en-US" altLang="he-IL" sz="2400" b="1">
                <a:solidFill>
                  <a:srgbClr val="FF9900"/>
                </a:solidFill>
              </a:rPr>
              <a:t>:</a:t>
            </a:r>
            <a:r>
              <a:rPr lang="en-US" altLang="he-IL" sz="2400"/>
              <a:t> The cut (</a:t>
            </a:r>
            <a:r>
              <a:rPr lang="en-US" altLang="he-IL" sz="2400" i="1"/>
              <a:t>V</a:t>
            </a:r>
            <a:r>
              <a:rPr lang="en-US" altLang="he-IL" sz="2400" i="1" baseline="-25000"/>
              <a:t>C</a:t>
            </a:r>
            <a:r>
              <a:rPr lang="en-US" altLang="he-IL" sz="2400"/>
              <a:t>, </a:t>
            </a:r>
            <a:r>
              <a:rPr lang="en-US" altLang="he-IL" sz="2400" i="1"/>
              <a:t>V</a:t>
            </a:r>
            <a:r>
              <a:rPr lang="en-US" altLang="he-IL" sz="2400"/>
              <a:t>–</a:t>
            </a:r>
            <a:r>
              <a:rPr lang="en-US" altLang="he-IL" sz="2400" i="1"/>
              <a:t>V</a:t>
            </a:r>
            <a:r>
              <a:rPr lang="en-US" altLang="he-IL" sz="2400" i="1" baseline="-25000"/>
              <a:t>C</a:t>
            </a:r>
            <a:r>
              <a:rPr lang="en-US" altLang="he-IL" sz="2400"/>
              <a:t>) respects </a:t>
            </a:r>
            <a:r>
              <a:rPr lang="en-US" altLang="he-IL" sz="2400" i="1"/>
              <a:t>A</a:t>
            </a:r>
            <a:r>
              <a:rPr lang="en-US" altLang="he-IL" sz="2400"/>
              <a:t>, and </a:t>
            </a:r>
            <a:r>
              <a:rPr lang="en-US" altLang="he-IL" sz="2400" i="1"/>
              <a:t>e</a:t>
            </a:r>
            <a:r>
              <a:rPr lang="en-US" altLang="he-IL" sz="2400"/>
              <a:t> is a light edge for this cut. Therefore, </a:t>
            </a:r>
            <a:r>
              <a:rPr lang="en-US" altLang="he-IL" sz="2400" i="1"/>
              <a:t>e</a:t>
            </a:r>
            <a:r>
              <a:rPr lang="en-US" altLang="he-IL" sz="2400"/>
              <a:t> is safe. </a:t>
            </a:r>
            <a:endParaRPr lang="he-IL" altLang="he-IL" sz="2400"/>
          </a:p>
          <a:p>
            <a:pPr eaLnBrk="1" hangingPunct="1">
              <a:buFont typeface="Wingdings" pitchFamily="2" charset="2"/>
              <a:buNone/>
            </a:pPr>
            <a:endParaRPr lang="en-US" altLang="he-IL" sz="2400"/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685800" y="1952625"/>
            <a:ext cx="82296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400" b="1" dirty="0">
                <a:solidFill>
                  <a:srgbClr val="FF9900"/>
                </a:solidFill>
              </a:rPr>
              <a:t>Corollary:</a:t>
            </a:r>
            <a:r>
              <a:rPr lang="en-US" altLang="he-IL" sz="2400" dirty="0"/>
              <a:t> </a:t>
            </a:r>
            <a:r>
              <a:rPr lang="en-US" altLang="he-IL" sz="2400" i="1" dirty="0"/>
              <a:t>Let G=</a:t>
            </a:r>
            <a:r>
              <a:rPr lang="en-US" altLang="he-IL" sz="2400" dirty="0"/>
              <a:t>(</a:t>
            </a:r>
            <a:r>
              <a:rPr lang="en-US" altLang="he-IL" sz="2400" i="1" dirty="0"/>
              <a:t>V,E</a:t>
            </a:r>
            <a:r>
              <a:rPr lang="en-US" altLang="he-IL" sz="2400" dirty="0"/>
              <a:t>)</a:t>
            </a:r>
            <a:r>
              <a:rPr lang="en-US" altLang="he-IL" sz="2400" i="1" dirty="0"/>
              <a:t> be a connected undirected graph and A </a:t>
            </a:r>
            <a:r>
              <a:rPr lang="en-US" altLang="he-IL" sz="2400" i="1" dirty="0" err="1"/>
              <a:t>a</a:t>
            </a:r>
            <a:r>
              <a:rPr lang="en-US" altLang="he-IL" sz="2400" i="1" dirty="0"/>
              <a:t> subset of E included in a minimum spanning tree T for G, and let  C=</a:t>
            </a:r>
            <a:r>
              <a:rPr lang="en-US" altLang="he-IL" sz="2400" dirty="0"/>
              <a:t>(</a:t>
            </a:r>
            <a:r>
              <a:rPr lang="en-US" altLang="he-IL" sz="2400" i="1" dirty="0"/>
              <a:t>V</a:t>
            </a:r>
            <a:r>
              <a:rPr lang="en-US" altLang="he-IL" sz="2400" i="1" baseline="-25000" dirty="0"/>
              <a:t>C</a:t>
            </a:r>
            <a:r>
              <a:rPr lang="en-US" altLang="he-IL" sz="2400" i="1" dirty="0"/>
              <a:t>,E</a:t>
            </a:r>
            <a:r>
              <a:rPr lang="en-US" altLang="he-IL" sz="2400" i="1" baseline="-25000" dirty="0"/>
              <a:t>C</a:t>
            </a:r>
            <a:r>
              <a:rPr lang="en-US" altLang="he-IL" sz="2400" dirty="0"/>
              <a:t>)</a:t>
            </a:r>
            <a:r>
              <a:rPr lang="en-US" altLang="he-IL" sz="2400" i="1" dirty="0"/>
              <a:t>  be a tree in the forest G</a:t>
            </a:r>
            <a:r>
              <a:rPr lang="en-US" altLang="he-IL" sz="2400" i="1" baseline="-25000" dirty="0"/>
              <a:t>A</a:t>
            </a:r>
            <a:r>
              <a:rPr lang="en-US" altLang="he-IL" sz="2400" i="1" dirty="0"/>
              <a:t>=</a:t>
            </a:r>
            <a:r>
              <a:rPr lang="en-US" altLang="he-IL" sz="2400" dirty="0"/>
              <a:t>(</a:t>
            </a:r>
            <a:r>
              <a:rPr lang="en-US" altLang="he-IL" sz="2400" i="1" dirty="0"/>
              <a:t>V,A</a:t>
            </a:r>
            <a:r>
              <a:rPr lang="en-US" altLang="he-IL" sz="2400" dirty="0"/>
              <a:t>)</a:t>
            </a:r>
            <a:r>
              <a:rPr lang="en-US" altLang="he-IL" sz="2400" i="1" dirty="0"/>
              <a:t>. If e is a light edge connecting C to some other component in G</a:t>
            </a:r>
            <a:r>
              <a:rPr lang="en-US" altLang="he-IL" sz="2400" i="1" baseline="-25000" dirty="0"/>
              <a:t>A</a:t>
            </a:r>
            <a:r>
              <a:rPr lang="en-US" altLang="he-IL" sz="2400" i="1" dirty="0"/>
              <a:t>, then e is safe for A.</a:t>
            </a:r>
          </a:p>
        </p:txBody>
      </p:sp>
      <p:sp>
        <p:nvSpPr>
          <p:cNvPr id="13317" name="Freeform 4"/>
          <p:cNvSpPr>
            <a:spLocks/>
          </p:cNvSpPr>
          <p:nvPr/>
        </p:nvSpPr>
        <p:spPr bwMode="auto">
          <a:xfrm>
            <a:off x="268288" y="457200"/>
            <a:ext cx="8602662" cy="1289050"/>
          </a:xfrm>
          <a:custGeom>
            <a:avLst/>
            <a:gdLst>
              <a:gd name="T0" fmla="*/ 0 w 10000"/>
              <a:gd name="T1" fmla="*/ 0 h 10000"/>
              <a:gd name="T2" fmla="*/ 2147483647 w 10000"/>
              <a:gd name="T3" fmla="*/ 0 h 10000"/>
              <a:gd name="T4" fmla="*/ 2147483647 w 10000"/>
              <a:gd name="T5" fmla="*/ 2147483647 h 10000"/>
              <a:gd name="T6" fmla="*/ 0 w 10000"/>
              <a:gd name="T7" fmla="*/ 2147483647 h 10000"/>
              <a:gd name="T8" fmla="*/ 0 w 10000"/>
              <a:gd name="T9" fmla="*/ 0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/>
          <a:lstStyle/>
          <a:p>
            <a:endParaRPr lang="he-IL"/>
          </a:p>
        </p:txBody>
      </p:sp>
      <p:sp>
        <p:nvSpPr>
          <p:cNvPr id="13318" name="Rectangle 5"/>
          <p:cNvSpPr>
            <a:spLocks noGrp="1" noChangeArrowheads="1"/>
          </p:cNvSpPr>
          <p:nvPr>
            <p:ph type="title"/>
          </p:nvPr>
        </p:nvSpPr>
        <p:spPr>
          <a:xfrm>
            <a:off x="9144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he-IL"/>
              <a:t>A Cut Theorem</a:t>
            </a:r>
          </a:p>
        </p:txBody>
      </p:sp>
    </p:spTree>
    <p:extLst>
      <p:ext uri="{BB962C8B-B14F-4D97-AF65-F5344CB8AC3E}">
        <p14:creationId xmlns:p14="http://schemas.microsoft.com/office/powerpoint/2010/main" val="171547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03C4331-AA46-43F1-B615-46A1665DA210}" type="slidenum">
              <a:rPr lang="he-IL" altLang="he-IL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he-IL" sz="1000"/>
          </a:p>
        </p:txBody>
      </p:sp>
      <p:pic>
        <p:nvPicPr>
          <p:cNvPr id="1433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412875"/>
            <a:ext cx="5111750" cy="544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TextBox 1"/>
          <p:cNvSpPr txBox="1">
            <a:spLocks noChangeArrowheads="1"/>
          </p:cNvSpPr>
          <p:nvPr/>
        </p:nvSpPr>
        <p:spPr bwMode="auto">
          <a:xfrm>
            <a:off x="3348038" y="476250"/>
            <a:ext cx="3822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e-IL" altLang="he-IL" b="1"/>
              <a:t>תכונת תת המבנה האופטימלי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BBB92B-BD77-498E-944E-6D13538FA218}" type="slidenum">
              <a:rPr lang="he-IL" altLang="he-IL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he-IL" sz="1000"/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2060575"/>
            <a:ext cx="5999163" cy="309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altLang="he-IL"/>
              <a:t>אלגוריתמים למציאת עץ פורש מינימלי</a:t>
            </a:r>
          </a:p>
        </p:txBody>
      </p:sp>
      <p:sp>
        <p:nvSpPr>
          <p:cNvPr id="16387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altLang="he-IL"/>
              <a:t>האלגוריתם של </a:t>
            </a:r>
            <a:r>
              <a:rPr lang="en-US" altLang="he-IL"/>
              <a:t>Kruskal</a:t>
            </a:r>
          </a:p>
          <a:p>
            <a:pPr algn="r" rtl="1"/>
            <a:r>
              <a:rPr lang="he-IL" altLang="he-IL"/>
              <a:t>האלגוריתמים של </a:t>
            </a:r>
            <a:r>
              <a:rPr lang="en-US" altLang="he-IL"/>
              <a:t>Prim</a:t>
            </a:r>
            <a:endParaRPr lang="he-IL" altLang="he-IL"/>
          </a:p>
        </p:txBody>
      </p:sp>
      <p:sp>
        <p:nvSpPr>
          <p:cNvPr id="16388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C1C54CC-4E89-49FB-A392-EFBB0C20506B}" type="slidenum">
              <a:rPr lang="he-IL" altLang="he-IL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he-IL"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כותרת 1"/>
          <p:cNvSpPr>
            <a:spLocks noGrp="1"/>
          </p:cNvSpPr>
          <p:nvPr>
            <p:ph type="ctrTitle"/>
          </p:nvPr>
        </p:nvSpPr>
        <p:spPr>
          <a:xfrm>
            <a:off x="971550" y="1412875"/>
            <a:ext cx="6629400" cy="2209800"/>
          </a:xfrm>
        </p:spPr>
        <p:txBody>
          <a:bodyPr/>
          <a:lstStyle/>
          <a:p>
            <a:pPr algn="ctr" rtl="1" eaLnBrk="1" hangingPunct="1"/>
            <a:r>
              <a:rPr lang="he-IL" altLang="he-IL" b="1"/>
              <a:t>אלגוריתם  </a:t>
            </a:r>
            <a:r>
              <a:rPr lang="en-US" altLang="he-IL" b="1"/>
              <a:t>Kruskal</a:t>
            </a:r>
            <a:endParaRPr lang="he-IL" altLang="he-IL" b="1"/>
          </a:p>
        </p:txBody>
      </p:sp>
      <p:sp>
        <p:nvSpPr>
          <p:cNvPr id="17411" name="TextBox 3"/>
          <p:cNvSpPr txBox="1">
            <a:spLocks noChangeArrowheads="1"/>
          </p:cNvSpPr>
          <p:nvPr/>
        </p:nvSpPr>
        <p:spPr bwMode="auto">
          <a:xfrm>
            <a:off x="8220075" y="549275"/>
            <a:ext cx="641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e-IL" altLang="he-IL" sz="1800"/>
              <a:t>בס"ד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5AB666-591A-43E3-B576-EC82E7194F08}" type="slidenum">
              <a:rPr lang="he-IL" altLang="he-IL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he-IL" sz="10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marL="25400" eaLnBrk="1" hangingPunct="1">
              <a:tabLst>
                <a:tab pos="1538288" algn="l"/>
              </a:tabLst>
            </a:pPr>
            <a:r>
              <a:rPr lang="en-US" altLang="he-IL"/>
              <a:t>Kruskal’s Algorithm</a:t>
            </a: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622300" y="1603375"/>
            <a:ext cx="8629650" cy="184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42938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tabLst>
                <a:tab pos="749300" algn="l"/>
              </a:tabLst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6429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tabLst>
                <a:tab pos="749300" algn="l"/>
              </a:tabLst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642938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tabLst>
                <a:tab pos="749300" algn="l"/>
              </a:tabLst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400" b="1">
                <a:solidFill>
                  <a:srgbClr val="FF9900"/>
                </a:solidFill>
              </a:rPr>
              <a:t>Kruskal(</a:t>
            </a:r>
            <a:r>
              <a:rPr lang="en-US" altLang="he-IL" sz="2400" b="1" i="1">
                <a:solidFill>
                  <a:srgbClr val="FF9900"/>
                </a:solidFill>
              </a:rPr>
              <a:t>G</a:t>
            </a:r>
            <a:r>
              <a:rPr lang="en-US" altLang="he-IL" sz="2400" b="1">
                <a:solidFill>
                  <a:srgbClr val="FF9900"/>
                </a:solidFill>
              </a:rPr>
              <a:t>)</a:t>
            </a:r>
            <a:endParaRPr lang="en-US" altLang="he-IL" sz="2400">
              <a:solidFill>
                <a:srgbClr val="FF99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400">
                <a:solidFill>
                  <a:srgbClr val="00BF00"/>
                </a:solidFill>
              </a:rPr>
              <a:t>1</a:t>
            </a:r>
            <a:r>
              <a:rPr lang="en-US" altLang="he-IL" sz="2400"/>
              <a:t>	</a:t>
            </a:r>
            <a:r>
              <a:rPr lang="en-US" altLang="he-IL" sz="2400" i="1"/>
              <a:t>A</a:t>
            </a:r>
            <a:r>
              <a:rPr lang="en-US" altLang="he-IL" sz="2400"/>
              <a:t> </a:t>
            </a:r>
            <a:r>
              <a:rPr lang="en-US" altLang="he-IL" sz="2400">
                <a:latin typeface="Σψμβολ" pitchFamily="34" charset="0"/>
              </a:rPr>
              <a:t>←</a:t>
            </a:r>
            <a:r>
              <a:rPr lang="en-US" altLang="he-IL" sz="2400"/>
              <a:t> </a:t>
            </a:r>
            <a:r>
              <a:rPr lang="en-US" altLang="he-IL" sz="2400">
                <a:latin typeface="Σψμβολ" pitchFamily="34" charset="0"/>
              </a:rPr>
              <a:t>∅</a:t>
            </a:r>
            <a:endParaRPr lang="en-US" altLang="he-IL" sz="24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400">
                <a:solidFill>
                  <a:srgbClr val="00BF00"/>
                </a:solidFill>
              </a:rPr>
              <a:t>2</a:t>
            </a:r>
            <a:r>
              <a:rPr lang="en-US" altLang="he-IL" sz="2400"/>
              <a:t>	</a:t>
            </a:r>
            <a:r>
              <a:rPr lang="en-US" altLang="he-IL" sz="2400" b="1">
                <a:solidFill>
                  <a:srgbClr val="FF9900"/>
                </a:solidFill>
              </a:rPr>
              <a:t>for</a:t>
            </a:r>
            <a:r>
              <a:rPr lang="en-US" altLang="he-IL" sz="2400"/>
              <a:t> every edge </a:t>
            </a:r>
            <a:r>
              <a:rPr lang="en-US" altLang="he-IL" sz="2400" i="1"/>
              <a:t>e</a:t>
            </a:r>
            <a:r>
              <a:rPr lang="en-US" altLang="he-IL" sz="2400"/>
              <a:t> = (</a:t>
            </a:r>
            <a:r>
              <a:rPr lang="en-US" altLang="he-IL" sz="2400" i="1"/>
              <a:t>v</a:t>
            </a:r>
            <a:r>
              <a:rPr lang="en-US" altLang="he-IL" sz="2400"/>
              <a:t>, </a:t>
            </a:r>
            <a:r>
              <a:rPr lang="en-US" altLang="he-IL" sz="2400" i="1"/>
              <a:t>w</a:t>
            </a:r>
            <a:r>
              <a:rPr lang="en-US" altLang="he-IL" sz="2400"/>
              <a:t>) of </a:t>
            </a:r>
            <a:r>
              <a:rPr lang="en-US" altLang="he-IL" sz="2400" i="1"/>
              <a:t>G</a:t>
            </a:r>
            <a:r>
              <a:rPr lang="en-US" altLang="he-IL" sz="2400"/>
              <a:t>, sorted by weight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400">
                <a:solidFill>
                  <a:srgbClr val="00BF00"/>
                </a:solidFill>
              </a:rPr>
              <a:t>3</a:t>
            </a:r>
            <a:r>
              <a:rPr lang="en-US" altLang="he-IL" sz="2400"/>
              <a:t>	</a:t>
            </a:r>
            <a:r>
              <a:rPr lang="en-US" altLang="he-IL" sz="2400" b="1">
                <a:solidFill>
                  <a:srgbClr val="FF9900"/>
                </a:solidFill>
              </a:rPr>
              <a:t>do if</a:t>
            </a:r>
            <a:r>
              <a:rPr lang="en-US" altLang="he-IL" sz="2400"/>
              <a:t> </a:t>
            </a:r>
            <a:r>
              <a:rPr lang="en-US" altLang="he-IL" sz="2400" i="1"/>
              <a:t>v</a:t>
            </a:r>
            <a:r>
              <a:rPr lang="en-US" altLang="he-IL" sz="2400"/>
              <a:t> and </a:t>
            </a:r>
            <a:r>
              <a:rPr lang="en-US" altLang="he-IL" sz="2400" i="1"/>
              <a:t>w</a:t>
            </a:r>
            <a:r>
              <a:rPr lang="en-US" altLang="he-IL" sz="2400"/>
              <a:t> belong to different connected components of </a:t>
            </a:r>
            <a:r>
              <a:rPr lang="en-US" altLang="he-IL" sz="1800"/>
              <a:t>(</a:t>
            </a:r>
            <a:r>
              <a:rPr lang="en-US" altLang="he-IL" sz="1800" i="1"/>
              <a:t>V</a:t>
            </a:r>
            <a:r>
              <a:rPr lang="en-US" altLang="he-IL" sz="1800"/>
              <a:t>, </a:t>
            </a:r>
            <a:r>
              <a:rPr lang="en-US" altLang="he-IL" sz="1800" i="1"/>
              <a:t>A</a:t>
            </a:r>
            <a:r>
              <a:rPr lang="en-US" altLang="he-IL" sz="1800"/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400">
                <a:solidFill>
                  <a:srgbClr val="00BF00"/>
                </a:solidFill>
              </a:rPr>
              <a:t>4</a:t>
            </a:r>
            <a:r>
              <a:rPr lang="en-US" altLang="he-IL" sz="2400"/>
              <a:t>	</a:t>
            </a:r>
            <a:r>
              <a:rPr lang="en-US" altLang="he-IL" sz="2400" b="1">
                <a:solidFill>
                  <a:srgbClr val="FF9900"/>
                </a:solidFill>
              </a:rPr>
              <a:t>then</a:t>
            </a:r>
            <a:r>
              <a:rPr lang="en-US" altLang="he-IL" sz="2400"/>
              <a:t> add edge </a:t>
            </a:r>
            <a:r>
              <a:rPr lang="en-US" altLang="he-IL" sz="2400" i="1"/>
              <a:t>e</a:t>
            </a:r>
            <a:r>
              <a:rPr lang="en-US" altLang="he-IL" sz="2400"/>
              <a:t> to </a:t>
            </a:r>
            <a:r>
              <a:rPr lang="en-US" altLang="he-IL" sz="2400" i="1"/>
              <a:t>A</a:t>
            </a: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762000" y="4638675"/>
            <a:ext cx="3979863" cy="923925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 defTabSz="642938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tabLst>
                <a:tab pos="803275" algn="l"/>
                <a:tab pos="1611313" algn="l"/>
                <a:tab pos="2427288" algn="l"/>
                <a:tab pos="3224213" algn="l"/>
              </a:tabLst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6429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tabLst>
                <a:tab pos="803275" algn="l"/>
                <a:tab pos="1611313" algn="l"/>
                <a:tab pos="2427288" algn="l"/>
                <a:tab pos="3224213" algn="l"/>
              </a:tabLst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642938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tabLst>
                <a:tab pos="803275" algn="l"/>
                <a:tab pos="1611313" algn="l"/>
                <a:tab pos="2427288" algn="l"/>
                <a:tab pos="3224213" algn="l"/>
              </a:tabLst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803275" algn="l"/>
                <a:tab pos="1611313" algn="l"/>
                <a:tab pos="2427288" algn="l"/>
                <a:tab pos="3224213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803275" algn="l"/>
                <a:tab pos="1611313" algn="l"/>
                <a:tab pos="2427288" algn="l"/>
                <a:tab pos="3224213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803275" algn="l"/>
                <a:tab pos="1611313" algn="l"/>
                <a:tab pos="2427288" algn="l"/>
                <a:tab pos="3224213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803275" algn="l"/>
                <a:tab pos="1611313" algn="l"/>
                <a:tab pos="2427288" algn="l"/>
                <a:tab pos="3224213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803275" algn="l"/>
                <a:tab pos="1611313" algn="l"/>
                <a:tab pos="2427288" algn="l"/>
                <a:tab pos="3224213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803275" algn="l"/>
                <a:tab pos="1611313" algn="l"/>
                <a:tab pos="2427288" algn="l"/>
                <a:tab pos="3224213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000"/>
              <a:t>(</a:t>
            </a:r>
            <a:r>
              <a:rPr lang="en-US" altLang="he-IL" sz="2000" i="1"/>
              <a:t>a</a:t>
            </a:r>
            <a:r>
              <a:rPr lang="en-US" altLang="he-IL" sz="2000"/>
              <a:t>, </a:t>
            </a:r>
            <a:r>
              <a:rPr lang="en-US" altLang="he-IL" sz="2000" i="1"/>
              <a:t>d</a:t>
            </a:r>
            <a:r>
              <a:rPr lang="en-US" altLang="he-IL" sz="2000"/>
              <a:t>):1	(</a:t>
            </a:r>
            <a:r>
              <a:rPr lang="en-US" altLang="he-IL" sz="2000" i="1"/>
              <a:t>h</a:t>
            </a:r>
            <a:r>
              <a:rPr lang="en-US" altLang="he-IL" sz="2000"/>
              <a:t>, </a:t>
            </a:r>
            <a:r>
              <a:rPr lang="en-US" altLang="he-IL" sz="2000" i="1"/>
              <a:t>i</a:t>
            </a:r>
            <a:r>
              <a:rPr lang="en-US" altLang="he-IL" sz="2000"/>
              <a:t>):1	(</a:t>
            </a:r>
            <a:r>
              <a:rPr lang="en-US" altLang="he-IL" sz="2000" i="1"/>
              <a:t>c</a:t>
            </a:r>
            <a:r>
              <a:rPr lang="en-US" altLang="he-IL" sz="2000"/>
              <a:t>, </a:t>
            </a:r>
            <a:r>
              <a:rPr lang="en-US" altLang="he-IL" sz="2000" i="1"/>
              <a:t>e</a:t>
            </a:r>
            <a:r>
              <a:rPr lang="en-US" altLang="he-IL" sz="2000"/>
              <a:t>):1	(</a:t>
            </a:r>
            <a:r>
              <a:rPr lang="en-US" altLang="he-IL" sz="2000" i="1"/>
              <a:t>f</a:t>
            </a:r>
            <a:r>
              <a:rPr lang="en-US" altLang="he-IL" sz="2000"/>
              <a:t>, </a:t>
            </a:r>
            <a:r>
              <a:rPr lang="en-US" altLang="he-IL" sz="2000" i="1"/>
              <a:t>h</a:t>
            </a:r>
            <a:r>
              <a:rPr lang="en-US" altLang="he-IL" sz="2000"/>
              <a:t>):2	(</a:t>
            </a:r>
            <a:r>
              <a:rPr lang="en-US" altLang="he-IL" sz="2000" i="1"/>
              <a:t>g</a:t>
            </a:r>
            <a:r>
              <a:rPr lang="en-US" altLang="he-IL" sz="2000"/>
              <a:t>, </a:t>
            </a:r>
            <a:r>
              <a:rPr lang="en-US" altLang="he-IL" sz="2000" i="1"/>
              <a:t>h</a:t>
            </a:r>
            <a:r>
              <a:rPr lang="en-US" altLang="he-IL" sz="2000"/>
              <a:t>):2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000"/>
              <a:t>(</a:t>
            </a:r>
            <a:r>
              <a:rPr lang="en-US" altLang="he-IL" sz="2000" i="1"/>
              <a:t>b</a:t>
            </a:r>
            <a:r>
              <a:rPr lang="en-US" altLang="he-IL" sz="2000"/>
              <a:t>, </a:t>
            </a:r>
            <a:r>
              <a:rPr lang="en-US" altLang="he-IL" sz="2000" i="1"/>
              <a:t>c</a:t>
            </a:r>
            <a:r>
              <a:rPr lang="en-US" altLang="he-IL" sz="2000"/>
              <a:t>):3	(</a:t>
            </a:r>
            <a:r>
              <a:rPr lang="en-US" altLang="he-IL" sz="2000" i="1"/>
              <a:t>b</a:t>
            </a:r>
            <a:r>
              <a:rPr lang="en-US" altLang="he-IL" sz="2000"/>
              <a:t>, </a:t>
            </a:r>
            <a:r>
              <a:rPr lang="en-US" altLang="he-IL" sz="2000" i="1"/>
              <a:t>f</a:t>
            </a:r>
            <a:r>
              <a:rPr lang="en-US" altLang="he-IL" sz="2000"/>
              <a:t>):3	(</a:t>
            </a:r>
            <a:r>
              <a:rPr lang="en-US" altLang="he-IL" sz="2000" i="1"/>
              <a:t>b</a:t>
            </a:r>
            <a:r>
              <a:rPr lang="en-US" altLang="he-IL" sz="2000"/>
              <a:t>, </a:t>
            </a:r>
            <a:r>
              <a:rPr lang="en-US" altLang="he-IL" sz="2000" i="1"/>
              <a:t>e</a:t>
            </a:r>
            <a:r>
              <a:rPr lang="en-US" altLang="he-IL" sz="2000"/>
              <a:t>):4	(</a:t>
            </a:r>
            <a:r>
              <a:rPr lang="en-US" altLang="he-IL" sz="2000" i="1"/>
              <a:t>c</a:t>
            </a:r>
            <a:r>
              <a:rPr lang="en-US" altLang="he-IL" sz="2000"/>
              <a:t>, </a:t>
            </a:r>
            <a:r>
              <a:rPr lang="en-US" altLang="he-IL" sz="2000" i="1"/>
              <a:t>d</a:t>
            </a:r>
            <a:r>
              <a:rPr lang="en-US" altLang="he-IL" sz="2000"/>
              <a:t>):5	(</a:t>
            </a:r>
            <a:r>
              <a:rPr lang="en-US" altLang="he-IL" sz="2000" i="1"/>
              <a:t>f</a:t>
            </a:r>
            <a:r>
              <a:rPr lang="en-US" altLang="he-IL" sz="2000"/>
              <a:t>, </a:t>
            </a:r>
            <a:r>
              <a:rPr lang="en-US" altLang="he-IL" sz="2000" i="1"/>
              <a:t>g</a:t>
            </a:r>
            <a:r>
              <a:rPr lang="en-US" altLang="he-IL" sz="2000"/>
              <a:t>):5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000"/>
              <a:t>(</a:t>
            </a:r>
            <a:r>
              <a:rPr lang="en-US" altLang="he-IL" sz="2000" i="1"/>
              <a:t>e</a:t>
            </a:r>
            <a:r>
              <a:rPr lang="en-US" altLang="he-IL" sz="2000"/>
              <a:t>, </a:t>
            </a:r>
            <a:r>
              <a:rPr lang="en-US" altLang="he-IL" sz="2000" i="1"/>
              <a:t>i</a:t>
            </a:r>
            <a:r>
              <a:rPr lang="en-US" altLang="he-IL" sz="2000"/>
              <a:t>):6	(</a:t>
            </a:r>
            <a:r>
              <a:rPr lang="en-US" altLang="he-IL" sz="2000" i="1"/>
              <a:t>d</a:t>
            </a:r>
            <a:r>
              <a:rPr lang="en-US" altLang="he-IL" sz="2000"/>
              <a:t>, </a:t>
            </a:r>
            <a:r>
              <a:rPr lang="en-US" altLang="he-IL" sz="2000" i="1"/>
              <a:t>g</a:t>
            </a:r>
            <a:r>
              <a:rPr lang="en-US" altLang="he-IL" sz="2000"/>
              <a:t>):8	(</a:t>
            </a:r>
            <a:r>
              <a:rPr lang="en-US" altLang="he-IL" sz="2000" i="1"/>
              <a:t>a</a:t>
            </a:r>
            <a:r>
              <a:rPr lang="en-US" altLang="he-IL" sz="2000"/>
              <a:t>, </a:t>
            </a:r>
            <a:r>
              <a:rPr lang="en-US" altLang="he-IL" sz="2000" i="1"/>
              <a:t>b</a:t>
            </a:r>
            <a:r>
              <a:rPr lang="en-US" altLang="he-IL" sz="2000"/>
              <a:t>):9	(</a:t>
            </a:r>
            <a:r>
              <a:rPr lang="en-US" altLang="he-IL" sz="2000" i="1"/>
              <a:t>c</a:t>
            </a:r>
            <a:r>
              <a:rPr lang="en-US" altLang="he-IL" sz="2000"/>
              <a:t>, </a:t>
            </a:r>
            <a:r>
              <a:rPr lang="en-US" altLang="he-IL" sz="2000" i="1"/>
              <a:t>f</a:t>
            </a:r>
            <a:r>
              <a:rPr lang="en-US" altLang="he-IL" sz="2000"/>
              <a:t>):12</a:t>
            </a:r>
          </a:p>
        </p:txBody>
      </p:sp>
      <p:pic>
        <p:nvPicPr>
          <p:cNvPr id="1843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313" y="3657600"/>
            <a:ext cx="3544887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9" name="Text Box 6"/>
          <p:cNvSpPr txBox="1">
            <a:spLocks noChangeArrowheads="1"/>
          </p:cNvSpPr>
          <p:nvPr/>
        </p:nvSpPr>
        <p:spPr bwMode="auto">
          <a:xfrm>
            <a:off x="7200900" y="5913438"/>
            <a:ext cx="1079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42938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tabLst>
                <a:tab pos="749300" algn="l"/>
              </a:tabLst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6429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tabLst>
                <a:tab pos="749300" algn="l"/>
              </a:tabLst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642938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tabLst>
                <a:tab pos="749300" algn="l"/>
              </a:tabLst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700">
                <a:solidFill>
                  <a:srgbClr val="BF0000"/>
                </a:solidFill>
              </a:rPr>
              <a:t>2</a:t>
            </a:r>
          </a:p>
        </p:txBody>
      </p:sp>
      <p:sp>
        <p:nvSpPr>
          <p:cNvPr id="18440" name="Text Box 7"/>
          <p:cNvSpPr txBox="1">
            <a:spLocks noChangeArrowheads="1"/>
          </p:cNvSpPr>
          <p:nvPr/>
        </p:nvSpPr>
        <p:spPr bwMode="auto">
          <a:xfrm>
            <a:off x="7959725" y="3725863"/>
            <a:ext cx="1079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42938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tabLst>
                <a:tab pos="749300" algn="l"/>
              </a:tabLst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6429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tabLst>
                <a:tab pos="749300" algn="l"/>
              </a:tabLst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642938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tabLst>
                <a:tab pos="749300" algn="l"/>
              </a:tabLst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700">
                <a:solidFill>
                  <a:srgbClr val="BF0000"/>
                </a:solidFill>
              </a:rPr>
              <a:t>1</a:t>
            </a:r>
          </a:p>
        </p:txBody>
      </p:sp>
      <p:sp>
        <p:nvSpPr>
          <p:cNvPr id="18441" name="Text Box 8"/>
          <p:cNvSpPr txBox="1">
            <a:spLocks noChangeArrowheads="1"/>
          </p:cNvSpPr>
          <p:nvPr/>
        </p:nvSpPr>
        <p:spPr bwMode="auto">
          <a:xfrm>
            <a:off x="6181725" y="4759325"/>
            <a:ext cx="1079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42938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tabLst>
                <a:tab pos="749300" algn="l"/>
              </a:tabLst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6429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tabLst>
                <a:tab pos="749300" algn="l"/>
              </a:tabLst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642938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tabLst>
                <a:tab pos="749300" algn="l"/>
              </a:tabLst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700">
                <a:solidFill>
                  <a:srgbClr val="BF0000"/>
                </a:solidFill>
              </a:rPr>
              <a:t>1</a:t>
            </a:r>
          </a:p>
        </p:txBody>
      </p:sp>
      <p:sp>
        <p:nvSpPr>
          <p:cNvPr id="18442" name="Text Box 9"/>
          <p:cNvSpPr txBox="1">
            <a:spLocks noChangeArrowheads="1"/>
          </p:cNvSpPr>
          <p:nvPr/>
        </p:nvSpPr>
        <p:spPr bwMode="auto">
          <a:xfrm>
            <a:off x="7291388" y="4949825"/>
            <a:ext cx="21590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42938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tabLst>
                <a:tab pos="749300" algn="l"/>
              </a:tabLst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6429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tabLst>
                <a:tab pos="749300" algn="l"/>
              </a:tabLst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642938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tabLst>
                <a:tab pos="749300" algn="l"/>
              </a:tabLst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700">
                <a:solidFill>
                  <a:srgbClr val="BF0000"/>
                </a:solidFill>
              </a:rPr>
              <a:t>12</a:t>
            </a:r>
          </a:p>
        </p:txBody>
      </p:sp>
      <p:sp>
        <p:nvSpPr>
          <p:cNvPr id="18443" name="Text Box 10"/>
          <p:cNvSpPr txBox="1">
            <a:spLocks noChangeArrowheads="1"/>
          </p:cNvSpPr>
          <p:nvPr/>
        </p:nvSpPr>
        <p:spPr bwMode="auto">
          <a:xfrm>
            <a:off x="8577263" y="4984750"/>
            <a:ext cx="1079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42938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tabLst>
                <a:tab pos="749300" algn="l"/>
              </a:tabLst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6429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tabLst>
                <a:tab pos="749300" algn="l"/>
              </a:tabLst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642938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tabLst>
                <a:tab pos="749300" algn="l"/>
              </a:tabLst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700">
                <a:solidFill>
                  <a:srgbClr val="BF0000"/>
                </a:solidFill>
              </a:rPr>
              <a:t>8</a:t>
            </a:r>
          </a:p>
        </p:txBody>
      </p:sp>
      <p:sp>
        <p:nvSpPr>
          <p:cNvPr id="18444" name="Text Box 11"/>
          <p:cNvSpPr txBox="1">
            <a:spLocks noChangeArrowheads="1"/>
          </p:cNvSpPr>
          <p:nvPr/>
        </p:nvSpPr>
        <p:spPr bwMode="auto">
          <a:xfrm>
            <a:off x="8005763" y="4413250"/>
            <a:ext cx="1079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42938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tabLst>
                <a:tab pos="749300" algn="l"/>
              </a:tabLst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6429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tabLst>
                <a:tab pos="749300" algn="l"/>
              </a:tabLst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642938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tabLst>
                <a:tab pos="749300" algn="l"/>
              </a:tabLst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700">
                <a:solidFill>
                  <a:srgbClr val="BF0000"/>
                </a:solidFill>
              </a:rPr>
              <a:t>5</a:t>
            </a:r>
          </a:p>
        </p:txBody>
      </p:sp>
      <p:sp>
        <p:nvSpPr>
          <p:cNvPr id="18445" name="Text Box 12"/>
          <p:cNvSpPr txBox="1">
            <a:spLocks noChangeArrowheads="1"/>
          </p:cNvSpPr>
          <p:nvPr/>
        </p:nvSpPr>
        <p:spPr bwMode="auto">
          <a:xfrm>
            <a:off x="6824663" y="4100513"/>
            <a:ext cx="1079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42938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tabLst>
                <a:tab pos="749300" algn="l"/>
              </a:tabLst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6429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tabLst>
                <a:tab pos="749300" algn="l"/>
              </a:tabLst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642938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tabLst>
                <a:tab pos="749300" algn="l"/>
              </a:tabLst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700">
                <a:solidFill>
                  <a:srgbClr val="BF0000"/>
                </a:solidFill>
              </a:rPr>
              <a:t>3</a:t>
            </a:r>
          </a:p>
        </p:txBody>
      </p:sp>
      <p:sp>
        <p:nvSpPr>
          <p:cNvPr id="18446" name="Text Box 13"/>
          <p:cNvSpPr txBox="1">
            <a:spLocks noChangeArrowheads="1"/>
          </p:cNvSpPr>
          <p:nvPr/>
        </p:nvSpPr>
        <p:spPr bwMode="auto">
          <a:xfrm>
            <a:off x="6550025" y="3708400"/>
            <a:ext cx="1079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42938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tabLst>
                <a:tab pos="749300" algn="l"/>
              </a:tabLst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6429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tabLst>
                <a:tab pos="749300" algn="l"/>
              </a:tabLst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642938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tabLst>
                <a:tab pos="749300" algn="l"/>
              </a:tabLst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700">
                <a:solidFill>
                  <a:srgbClr val="BF0000"/>
                </a:solidFill>
              </a:rPr>
              <a:t>9</a:t>
            </a:r>
          </a:p>
        </p:txBody>
      </p:sp>
      <p:sp>
        <p:nvSpPr>
          <p:cNvPr id="18447" name="Text Box 14"/>
          <p:cNvSpPr txBox="1">
            <a:spLocks noChangeArrowheads="1"/>
          </p:cNvSpPr>
          <p:nvPr/>
        </p:nvSpPr>
        <p:spPr bwMode="auto">
          <a:xfrm>
            <a:off x="5594350" y="4279900"/>
            <a:ext cx="1079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42938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tabLst>
                <a:tab pos="749300" algn="l"/>
              </a:tabLst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6429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tabLst>
                <a:tab pos="749300" algn="l"/>
              </a:tabLst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642938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tabLst>
                <a:tab pos="749300" algn="l"/>
              </a:tabLst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700">
                <a:solidFill>
                  <a:srgbClr val="BF0000"/>
                </a:solidFill>
              </a:rPr>
              <a:t>4</a:t>
            </a:r>
          </a:p>
        </p:txBody>
      </p:sp>
      <p:sp>
        <p:nvSpPr>
          <p:cNvPr id="18448" name="Text Box 15"/>
          <p:cNvSpPr txBox="1">
            <a:spLocks noChangeArrowheads="1"/>
          </p:cNvSpPr>
          <p:nvPr/>
        </p:nvSpPr>
        <p:spPr bwMode="auto">
          <a:xfrm>
            <a:off x="6567488" y="4973638"/>
            <a:ext cx="1079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42938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tabLst>
                <a:tab pos="749300" algn="l"/>
              </a:tabLst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6429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tabLst>
                <a:tab pos="749300" algn="l"/>
              </a:tabLst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642938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tabLst>
                <a:tab pos="749300" algn="l"/>
              </a:tabLst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700">
                <a:solidFill>
                  <a:srgbClr val="BF0000"/>
                </a:solidFill>
              </a:rPr>
              <a:t>3</a:t>
            </a:r>
          </a:p>
        </p:txBody>
      </p:sp>
      <p:sp>
        <p:nvSpPr>
          <p:cNvPr id="18449" name="Text Box 16"/>
          <p:cNvSpPr txBox="1">
            <a:spLocks noChangeArrowheads="1"/>
          </p:cNvSpPr>
          <p:nvPr/>
        </p:nvSpPr>
        <p:spPr bwMode="auto">
          <a:xfrm>
            <a:off x="6584950" y="5735638"/>
            <a:ext cx="1079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42938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tabLst>
                <a:tab pos="749300" algn="l"/>
              </a:tabLst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6429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tabLst>
                <a:tab pos="749300" algn="l"/>
              </a:tabLst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642938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tabLst>
                <a:tab pos="749300" algn="l"/>
              </a:tabLst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700">
                <a:solidFill>
                  <a:srgbClr val="BF0000"/>
                </a:solidFill>
              </a:rPr>
              <a:t>2</a:t>
            </a:r>
          </a:p>
        </p:txBody>
      </p:sp>
      <p:sp>
        <p:nvSpPr>
          <p:cNvPr id="18450" name="Text Box 17"/>
          <p:cNvSpPr txBox="1">
            <a:spLocks noChangeArrowheads="1"/>
          </p:cNvSpPr>
          <p:nvPr/>
        </p:nvSpPr>
        <p:spPr bwMode="auto">
          <a:xfrm>
            <a:off x="7681913" y="5457825"/>
            <a:ext cx="1079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42938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tabLst>
                <a:tab pos="749300" algn="l"/>
              </a:tabLst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6429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tabLst>
                <a:tab pos="749300" algn="l"/>
              </a:tabLst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642938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tabLst>
                <a:tab pos="749300" algn="l"/>
              </a:tabLst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700">
                <a:solidFill>
                  <a:srgbClr val="BF0000"/>
                </a:solidFill>
              </a:rPr>
              <a:t>5</a:t>
            </a:r>
          </a:p>
        </p:txBody>
      </p:sp>
      <p:sp>
        <p:nvSpPr>
          <p:cNvPr id="18451" name="Text Box 18"/>
          <p:cNvSpPr txBox="1">
            <a:spLocks noChangeArrowheads="1"/>
          </p:cNvSpPr>
          <p:nvPr/>
        </p:nvSpPr>
        <p:spPr bwMode="auto">
          <a:xfrm>
            <a:off x="5862638" y="6116638"/>
            <a:ext cx="1079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42938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tabLst>
                <a:tab pos="749300" algn="l"/>
              </a:tabLst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6429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tabLst>
                <a:tab pos="749300" algn="l"/>
              </a:tabLst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642938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tabLst>
                <a:tab pos="749300" algn="l"/>
              </a:tabLst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700">
                <a:solidFill>
                  <a:srgbClr val="BF0000"/>
                </a:solidFill>
              </a:rPr>
              <a:t>1</a:t>
            </a:r>
          </a:p>
        </p:txBody>
      </p:sp>
      <p:sp>
        <p:nvSpPr>
          <p:cNvPr id="18452" name="Text Box 19"/>
          <p:cNvSpPr txBox="1">
            <a:spLocks noChangeArrowheads="1"/>
          </p:cNvSpPr>
          <p:nvPr/>
        </p:nvSpPr>
        <p:spPr bwMode="auto">
          <a:xfrm>
            <a:off x="5291138" y="5243513"/>
            <a:ext cx="1079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42938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tabLst>
                <a:tab pos="749300" algn="l"/>
              </a:tabLst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6429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tabLst>
                <a:tab pos="749300" algn="l"/>
              </a:tabLst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642938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tabLst>
                <a:tab pos="749300" algn="l"/>
              </a:tabLst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700">
                <a:solidFill>
                  <a:srgbClr val="BF0000"/>
                </a:solidFill>
              </a:rPr>
              <a:t>6</a:t>
            </a:r>
          </a:p>
        </p:txBody>
      </p:sp>
      <p:sp>
        <p:nvSpPr>
          <p:cNvPr id="18453" name="Text Box 20"/>
          <p:cNvSpPr txBox="1">
            <a:spLocks noChangeArrowheads="1"/>
          </p:cNvSpPr>
          <p:nvPr/>
        </p:nvSpPr>
        <p:spPr bwMode="auto">
          <a:xfrm>
            <a:off x="7100888" y="3635375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42938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tabLst>
                <a:tab pos="749300" algn="l"/>
              </a:tabLst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6429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tabLst>
                <a:tab pos="749300" algn="l"/>
              </a:tabLst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642938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tabLst>
                <a:tab pos="749300" algn="l"/>
              </a:tabLst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000" i="1"/>
              <a:t>a</a:t>
            </a:r>
          </a:p>
        </p:txBody>
      </p:sp>
      <p:sp>
        <p:nvSpPr>
          <p:cNvPr id="18454" name="Text Box 21"/>
          <p:cNvSpPr txBox="1">
            <a:spLocks noChangeArrowheads="1"/>
          </p:cNvSpPr>
          <p:nvPr/>
        </p:nvSpPr>
        <p:spPr bwMode="auto">
          <a:xfrm>
            <a:off x="6048375" y="4027488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42938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tabLst>
                <a:tab pos="749300" algn="l"/>
              </a:tabLst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6429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tabLst>
                <a:tab pos="749300" algn="l"/>
              </a:tabLst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642938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tabLst>
                <a:tab pos="749300" algn="l"/>
              </a:tabLst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000" i="1"/>
              <a:t>b</a:t>
            </a:r>
          </a:p>
        </p:txBody>
      </p:sp>
      <p:sp>
        <p:nvSpPr>
          <p:cNvPr id="18455" name="Text Box 22"/>
          <p:cNvSpPr txBox="1">
            <a:spLocks noChangeArrowheads="1"/>
          </p:cNvSpPr>
          <p:nvPr/>
        </p:nvSpPr>
        <p:spPr bwMode="auto">
          <a:xfrm>
            <a:off x="7332663" y="4340225"/>
            <a:ext cx="1127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42938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tabLst>
                <a:tab pos="749300" algn="l"/>
              </a:tabLst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6429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tabLst>
                <a:tab pos="749300" algn="l"/>
              </a:tabLst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642938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tabLst>
                <a:tab pos="749300" algn="l"/>
              </a:tabLst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000" i="1"/>
              <a:t>c</a:t>
            </a:r>
          </a:p>
        </p:txBody>
      </p:sp>
      <p:sp>
        <p:nvSpPr>
          <p:cNvPr id="18456" name="Text Box 23"/>
          <p:cNvSpPr txBox="1">
            <a:spLocks noChangeArrowheads="1"/>
          </p:cNvSpPr>
          <p:nvPr/>
        </p:nvSpPr>
        <p:spPr bwMode="auto">
          <a:xfrm>
            <a:off x="8612188" y="4037013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42938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tabLst>
                <a:tab pos="749300" algn="l"/>
              </a:tabLst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6429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tabLst>
                <a:tab pos="749300" algn="l"/>
              </a:tabLst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642938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tabLst>
                <a:tab pos="749300" algn="l"/>
              </a:tabLst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000" i="1"/>
              <a:t>d</a:t>
            </a:r>
          </a:p>
        </p:txBody>
      </p:sp>
      <p:sp>
        <p:nvSpPr>
          <p:cNvPr id="18457" name="Text Box 24"/>
          <p:cNvSpPr txBox="1">
            <a:spLocks noChangeArrowheads="1"/>
          </p:cNvSpPr>
          <p:nvPr/>
        </p:nvSpPr>
        <p:spPr bwMode="auto">
          <a:xfrm>
            <a:off x="5403850" y="4662488"/>
            <a:ext cx="112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42938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tabLst>
                <a:tab pos="749300" algn="l"/>
              </a:tabLst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6429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tabLst>
                <a:tab pos="749300" algn="l"/>
              </a:tabLst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642938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tabLst>
                <a:tab pos="749300" algn="l"/>
              </a:tabLst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000" i="1"/>
              <a:t>e</a:t>
            </a:r>
          </a:p>
        </p:txBody>
      </p:sp>
      <p:sp>
        <p:nvSpPr>
          <p:cNvPr id="18458" name="Text Box 25"/>
          <p:cNvSpPr txBox="1">
            <a:spLocks noChangeArrowheads="1"/>
          </p:cNvSpPr>
          <p:nvPr/>
        </p:nvSpPr>
        <p:spPr bwMode="auto">
          <a:xfrm>
            <a:off x="7032625" y="5305425"/>
            <a:ext cx="69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42938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tabLst>
                <a:tab pos="749300" algn="l"/>
              </a:tabLst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6429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tabLst>
                <a:tab pos="749300" algn="l"/>
              </a:tabLst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642938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tabLst>
                <a:tab pos="749300" algn="l"/>
              </a:tabLst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000" i="1"/>
              <a:t>f</a:t>
            </a:r>
          </a:p>
        </p:txBody>
      </p:sp>
      <p:sp>
        <p:nvSpPr>
          <p:cNvPr id="18459" name="Text Box 26"/>
          <p:cNvSpPr txBox="1">
            <a:spLocks noChangeArrowheads="1"/>
          </p:cNvSpPr>
          <p:nvPr/>
        </p:nvSpPr>
        <p:spPr bwMode="auto">
          <a:xfrm>
            <a:off x="8235950" y="5786438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42938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tabLst>
                <a:tab pos="749300" algn="l"/>
              </a:tabLst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6429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tabLst>
                <a:tab pos="749300" algn="l"/>
              </a:tabLst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642938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tabLst>
                <a:tab pos="749300" algn="l"/>
              </a:tabLst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000" i="1"/>
              <a:t>g</a:t>
            </a:r>
          </a:p>
        </p:txBody>
      </p:sp>
      <p:sp>
        <p:nvSpPr>
          <p:cNvPr id="18460" name="Text Box 27"/>
          <p:cNvSpPr txBox="1">
            <a:spLocks noChangeArrowheads="1"/>
          </p:cNvSpPr>
          <p:nvPr/>
        </p:nvSpPr>
        <p:spPr bwMode="auto">
          <a:xfrm>
            <a:off x="5414963" y="5643563"/>
            <a:ext cx="69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42938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tabLst>
                <a:tab pos="749300" algn="l"/>
              </a:tabLst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6429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tabLst>
                <a:tab pos="749300" algn="l"/>
              </a:tabLst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642938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tabLst>
                <a:tab pos="749300" algn="l"/>
              </a:tabLst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000" i="1"/>
              <a:t>i</a:t>
            </a:r>
          </a:p>
        </p:txBody>
      </p:sp>
      <p:sp>
        <p:nvSpPr>
          <p:cNvPr id="18461" name="Text Box 28"/>
          <p:cNvSpPr txBox="1">
            <a:spLocks noChangeArrowheads="1"/>
          </p:cNvSpPr>
          <p:nvPr/>
        </p:nvSpPr>
        <p:spPr bwMode="auto">
          <a:xfrm>
            <a:off x="6424613" y="6224588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42938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tabLst>
                <a:tab pos="749300" algn="l"/>
              </a:tabLst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6429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tabLst>
                <a:tab pos="749300" algn="l"/>
              </a:tabLst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642938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tabLst>
                <a:tab pos="749300" algn="l"/>
              </a:tabLst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000" i="1"/>
              <a:t>h</a:t>
            </a:r>
          </a:p>
        </p:txBody>
      </p:sp>
      <p:pic>
        <p:nvPicPr>
          <p:cNvPr id="71709" name="Picture 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313" y="3657600"/>
            <a:ext cx="3544887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0" name="Picture 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313" y="3644900"/>
            <a:ext cx="3544887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1" name="Text Box 31"/>
          <p:cNvSpPr txBox="1">
            <a:spLocks noChangeArrowheads="1"/>
          </p:cNvSpPr>
          <p:nvPr/>
        </p:nvSpPr>
        <p:spPr bwMode="auto">
          <a:xfrm>
            <a:off x="7200900" y="5911850"/>
            <a:ext cx="1079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42938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tabLst>
                <a:tab pos="749300" algn="l"/>
              </a:tabLst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6429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tabLst>
                <a:tab pos="749300" algn="l"/>
              </a:tabLst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642938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tabLst>
                <a:tab pos="749300" algn="l"/>
              </a:tabLst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700">
                <a:solidFill>
                  <a:srgbClr val="BF0000"/>
                </a:solidFill>
              </a:rPr>
              <a:t>2</a:t>
            </a:r>
          </a:p>
        </p:txBody>
      </p:sp>
      <p:sp>
        <p:nvSpPr>
          <p:cNvPr id="71712" name="Text Box 32"/>
          <p:cNvSpPr txBox="1">
            <a:spLocks noChangeArrowheads="1"/>
          </p:cNvSpPr>
          <p:nvPr/>
        </p:nvSpPr>
        <p:spPr bwMode="auto">
          <a:xfrm>
            <a:off x="7959725" y="3724275"/>
            <a:ext cx="1079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42938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tabLst>
                <a:tab pos="749300" algn="l"/>
              </a:tabLst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6429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tabLst>
                <a:tab pos="749300" algn="l"/>
              </a:tabLst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642938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tabLst>
                <a:tab pos="749300" algn="l"/>
              </a:tabLst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700">
                <a:solidFill>
                  <a:srgbClr val="BF0000"/>
                </a:solidFill>
              </a:rPr>
              <a:t>1</a:t>
            </a:r>
          </a:p>
        </p:txBody>
      </p:sp>
      <p:sp>
        <p:nvSpPr>
          <p:cNvPr id="71713" name="Text Box 33"/>
          <p:cNvSpPr txBox="1">
            <a:spLocks noChangeArrowheads="1"/>
          </p:cNvSpPr>
          <p:nvPr/>
        </p:nvSpPr>
        <p:spPr bwMode="auto">
          <a:xfrm>
            <a:off x="6181725" y="4759325"/>
            <a:ext cx="1079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42938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tabLst>
                <a:tab pos="749300" algn="l"/>
              </a:tabLst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6429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tabLst>
                <a:tab pos="749300" algn="l"/>
              </a:tabLst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642938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tabLst>
                <a:tab pos="749300" algn="l"/>
              </a:tabLst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700">
                <a:solidFill>
                  <a:srgbClr val="BF0000"/>
                </a:solidFill>
              </a:rPr>
              <a:t>1</a:t>
            </a:r>
          </a:p>
        </p:txBody>
      </p:sp>
      <p:sp>
        <p:nvSpPr>
          <p:cNvPr id="71714" name="Text Box 34"/>
          <p:cNvSpPr txBox="1">
            <a:spLocks noChangeArrowheads="1"/>
          </p:cNvSpPr>
          <p:nvPr/>
        </p:nvSpPr>
        <p:spPr bwMode="auto">
          <a:xfrm>
            <a:off x="7289800" y="4948238"/>
            <a:ext cx="2159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42938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tabLst>
                <a:tab pos="749300" algn="l"/>
              </a:tabLst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6429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tabLst>
                <a:tab pos="749300" algn="l"/>
              </a:tabLst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642938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tabLst>
                <a:tab pos="749300" algn="l"/>
              </a:tabLst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700">
                <a:solidFill>
                  <a:srgbClr val="BF0000"/>
                </a:solidFill>
              </a:rPr>
              <a:t>12</a:t>
            </a:r>
          </a:p>
        </p:txBody>
      </p:sp>
      <p:sp>
        <p:nvSpPr>
          <p:cNvPr id="71715" name="Text Box 35"/>
          <p:cNvSpPr txBox="1">
            <a:spLocks noChangeArrowheads="1"/>
          </p:cNvSpPr>
          <p:nvPr/>
        </p:nvSpPr>
        <p:spPr bwMode="auto">
          <a:xfrm>
            <a:off x="8575675" y="4983163"/>
            <a:ext cx="1079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42938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tabLst>
                <a:tab pos="749300" algn="l"/>
              </a:tabLst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6429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tabLst>
                <a:tab pos="749300" algn="l"/>
              </a:tabLst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642938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tabLst>
                <a:tab pos="749300" algn="l"/>
              </a:tabLst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700">
                <a:solidFill>
                  <a:srgbClr val="BF0000"/>
                </a:solidFill>
              </a:rPr>
              <a:t>8</a:t>
            </a:r>
          </a:p>
        </p:txBody>
      </p:sp>
      <p:sp>
        <p:nvSpPr>
          <p:cNvPr id="71716" name="Text Box 36"/>
          <p:cNvSpPr txBox="1">
            <a:spLocks noChangeArrowheads="1"/>
          </p:cNvSpPr>
          <p:nvPr/>
        </p:nvSpPr>
        <p:spPr bwMode="auto">
          <a:xfrm>
            <a:off x="8004175" y="4411663"/>
            <a:ext cx="1079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42938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tabLst>
                <a:tab pos="749300" algn="l"/>
              </a:tabLst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6429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tabLst>
                <a:tab pos="749300" algn="l"/>
              </a:tabLst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642938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tabLst>
                <a:tab pos="749300" algn="l"/>
              </a:tabLst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700">
                <a:solidFill>
                  <a:srgbClr val="BF0000"/>
                </a:solidFill>
              </a:rPr>
              <a:t>5</a:t>
            </a:r>
          </a:p>
        </p:txBody>
      </p:sp>
      <p:sp>
        <p:nvSpPr>
          <p:cNvPr id="71717" name="Text Box 37"/>
          <p:cNvSpPr txBox="1">
            <a:spLocks noChangeArrowheads="1"/>
          </p:cNvSpPr>
          <p:nvPr/>
        </p:nvSpPr>
        <p:spPr bwMode="auto">
          <a:xfrm>
            <a:off x="6824663" y="4098925"/>
            <a:ext cx="1079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42938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tabLst>
                <a:tab pos="749300" algn="l"/>
              </a:tabLst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6429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tabLst>
                <a:tab pos="749300" algn="l"/>
              </a:tabLst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642938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tabLst>
                <a:tab pos="749300" algn="l"/>
              </a:tabLst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700">
                <a:solidFill>
                  <a:srgbClr val="BF0000"/>
                </a:solidFill>
              </a:rPr>
              <a:t>3</a:t>
            </a:r>
          </a:p>
        </p:txBody>
      </p:sp>
      <p:sp>
        <p:nvSpPr>
          <p:cNvPr id="71718" name="Text Box 38"/>
          <p:cNvSpPr txBox="1">
            <a:spLocks noChangeArrowheads="1"/>
          </p:cNvSpPr>
          <p:nvPr/>
        </p:nvSpPr>
        <p:spPr bwMode="auto">
          <a:xfrm>
            <a:off x="6548438" y="3706813"/>
            <a:ext cx="1079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42938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tabLst>
                <a:tab pos="749300" algn="l"/>
              </a:tabLst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6429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tabLst>
                <a:tab pos="749300" algn="l"/>
              </a:tabLst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642938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tabLst>
                <a:tab pos="749300" algn="l"/>
              </a:tabLst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700">
                <a:solidFill>
                  <a:srgbClr val="BF0000"/>
                </a:solidFill>
              </a:rPr>
              <a:t>9</a:t>
            </a:r>
          </a:p>
        </p:txBody>
      </p:sp>
      <p:sp>
        <p:nvSpPr>
          <p:cNvPr id="71719" name="Text Box 39"/>
          <p:cNvSpPr txBox="1">
            <a:spLocks noChangeArrowheads="1"/>
          </p:cNvSpPr>
          <p:nvPr/>
        </p:nvSpPr>
        <p:spPr bwMode="auto">
          <a:xfrm>
            <a:off x="5592763" y="4278313"/>
            <a:ext cx="1079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42938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tabLst>
                <a:tab pos="749300" algn="l"/>
              </a:tabLst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6429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tabLst>
                <a:tab pos="749300" algn="l"/>
              </a:tabLst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642938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tabLst>
                <a:tab pos="749300" algn="l"/>
              </a:tabLst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700">
                <a:solidFill>
                  <a:srgbClr val="BF0000"/>
                </a:solidFill>
              </a:rPr>
              <a:t>4</a:t>
            </a:r>
          </a:p>
        </p:txBody>
      </p:sp>
      <p:sp>
        <p:nvSpPr>
          <p:cNvPr id="71720" name="Text Box 40"/>
          <p:cNvSpPr txBox="1">
            <a:spLocks noChangeArrowheads="1"/>
          </p:cNvSpPr>
          <p:nvPr/>
        </p:nvSpPr>
        <p:spPr bwMode="auto">
          <a:xfrm>
            <a:off x="6565900" y="4973638"/>
            <a:ext cx="1079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42938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tabLst>
                <a:tab pos="749300" algn="l"/>
              </a:tabLst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6429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tabLst>
                <a:tab pos="749300" algn="l"/>
              </a:tabLst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642938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tabLst>
                <a:tab pos="749300" algn="l"/>
              </a:tabLst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700">
                <a:solidFill>
                  <a:srgbClr val="BF0000"/>
                </a:solidFill>
              </a:rPr>
              <a:t>3</a:t>
            </a:r>
          </a:p>
        </p:txBody>
      </p:sp>
      <p:sp>
        <p:nvSpPr>
          <p:cNvPr id="71721" name="Text Box 41"/>
          <p:cNvSpPr txBox="1">
            <a:spLocks noChangeArrowheads="1"/>
          </p:cNvSpPr>
          <p:nvPr/>
        </p:nvSpPr>
        <p:spPr bwMode="auto">
          <a:xfrm>
            <a:off x="6584950" y="5734050"/>
            <a:ext cx="1079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42938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tabLst>
                <a:tab pos="749300" algn="l"/>
              </a:tabLst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6429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tabLst>
                <a:tab pos="749300" algn="l"/>
              </a:tabLst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642938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tabLst>
                <a:tab pos="749300" algn="l"/>
              </a:tabLst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700">
                <a:solidFill>
                  <a:srgbClr val="BF0000"/>
                </a:solidFill>
              </a:rPr>
              <a:t>2</a:t>
            </a:r>
          </a:p>
        </p:txBody>
      </p:sp>
      <p:sp>
        <p:nvSpPr>
          <p:cNvPr id="71722" name="Text Box 42"/>
          <p:cNvSpPr txBox="1">
            <a:spLocks noChangeArrowheads="1"/>
          </p:cNvSpPr>
          <p:nvPr/>
        </p:nvSpPr>
        <p:spPr bwMode="auto">
          <a:xfrm>
            <a:off x="7681913" y="5456238"/>
            <a:ext cx="1079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42938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tabLst>
                <a:tab pos="749300" algn="l"/>
              </a:tabLst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6429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tabLst>
                <a:tab pos="749300" algn="l"/>
              </a:tabLst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642938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tabLst>
                <a:tab pos="749300" algn="l"/>
              </a:tabLst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700">
                <a:solidFill>
                  <a:srgbClr val="BF0000"/>
                </a:solidFill>
              </a:rPr>
              <a:t>5</a:t>
            </a:r>
          </a:p>
        </p:txBody>
      </p:sp>
      <p:sp>
        <p:nvSpPr>
          <p:cNvPr id="71723" name="Text Box 43"/>
          <p:cNvSpPr txBox="1">
            <a:spLocks noChangeArrowheads="1"/>
          </p:cNvSpPr>
          <p:nvPr/>
        </p:nvSpPr>
        <p:spPr bwMode="auto">
          <a:xfrm>
            <a:off x="5861050" y="6116638"/>
            <a:ext cx="1079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42938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tabLst>
                <a:tab pos="749300" algn="l"/>
              </a:tabLst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6429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tabLst>
                <a:tab pos="749300" algn="l"/>
              </a:tabLst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642938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tabLst>
                <a:tab pos="749300" algn="l"/>
              </a:tabLst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700">
                <a:solidFill>
                  <a:srgbClr val="BF0000"/>
                </a:solidFill>
              </a:rPr>
              <a:t>1</a:t>
            </a:r>
          </a:p>
        </p:txBody>
      </p:sp>
      <p:sp>
        <p:nvSpPr>
          <p:cNvPr id="71724" name="Text Box 44"/>
          <p:cNvSpPr txBox="1">
            <a:spLocks noChangeArrowheads="1"/>
          </p:cNvSpPr>
          <p:nvPr/>
        </p:nvSpPr>
        <p:spPr bwMode="auto">
          <a:xfrm>
            <a:off x="5289550" y="5241925"/>
            <a:ext cx="1079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42938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tabLst>
                <a:tab pos="749300" algn="l"/>
              </a:tabLst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6429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tabLst>
                <a:tab pos="749300" algn="l"/>
              </a:tabLst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642938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tabLst>
                <a:tab pos="749300" algn="l"/>
              </a:tabLst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700">
                <a:solidFill>
                  <a:srgbClr val="BF0000"/>
                </a:solidFill>
              </a:rPr>
              <a:t>6</a:t>
            </a:r>
          </a:p>
        </p:txBody>
      </p:sp>
      <p:sp>
        <p:nvSpPr>
          <p:cNvPr id="71725" name="Text Box 45"/>
          <p:cNvSpPr txBox="1">
            <a:spLocks noChangeArrowheads="1"/>
          </p:cNvSpPr>
          <p:nvPr/>
        </p:nvSpPr>
        <p:spPr bwMode="auto">
          <a:xfrm>
            <a:off x="7100888" y="3635375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42938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tabLst>
                <a:tab pos="749300" algn="l"/>
              </a:tabLst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6429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tabLst>
                <a:tab pos="749300" algn="l"/>
              </a:tabLst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642938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tabLst>
                <a:tab pos="749300" algn="l"/>
              </a:tabLst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000" i="1"/>
              <a:t>a</a:t>
            </a:r>
          </a:p>
        </p:txBody>
      </p:sp>
      <p:sp>
        <p:nvSpPr>
          <p:cNvPr id="71726" name="Text Box 46"/>
          <p:cNvSpPr txBox="1">
            <a:spLocks noChangeArrowheads="1"/>
          </p:cNvSpPr>
          <p:nvPr/>
        </p:nvSpPr>
        <p:spPr bwMode="auto">
          <a:xfrm>
            <a:off x="6048375" y="4027488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42938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tabLst>
                <a:tab pos="749300" algn="l"/>
              </a:tabLst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6429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tabLst>
                <a:tab pos="749300" algn="l"/>
              </a:tabLst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642938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tabLst>
                <a:tab pos="749300" algn="l"/>
              </a:tabLst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000" i="1"/>
              <a:t>b</a:t>
            </a:r>
          </a:p>
        </p:txBody>
      </p:sp>
      <p:sp>
        <p:nvSpPr>
          <p:cNvPr id="71727" name="Text Box 47"/>
          <p:cNvSpPr txBox="1">
            <a:spLocks noChangeArrowheads="1"/>
          </p:cNvSpPr>
          <p:nvPr/>
        </p:nvSpPr>
        <p:spPr bwMode="auto">
          <a:xfrm>
            <a:off x="7332663" y="4340225"/>
            <a:ext cx="1127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42938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tabLst>
                <a:tab pos="749300" algn="l"/>
              </a:tabLst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6429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tabLst>
                <a:tab pos="749300" algn="l"/>
              </a:tabLst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642938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tabLst>
                <a:tab pos="749300" algn="l"/>
              </a:tabLst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000" i="1"/>
              <a:t>c</a:t>
            </a:r>
          </a:p>
        </p:txBody>
      </p:sp>
      <p:sp>
        <p:nvSpPr>
          <p:cNvPr id="71728" name="Text Box 48"/>
          <p:cNvSpPr txBox="1">
            <a:spLocks noChangeArrowheads="1"/>
          </p:cNvSpPr>
          <p:nvPr/>
        </p:nvSpPr>
        <p:spPr bwMode="auto">
          <a:xfrm>
            <a:off x="8610600" y="4037013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42938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tabLst>
                <a:tab pos="749300" algn="l"/>
              </a:tabLst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6429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tabLst>
                <a:tab pos="749300" algn="l"/>
              </a:tabLst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642938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tabLst>
                <a:tab pos="749300" algn="l"/>
              </a:tabLst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000" i="1"/>
              <a:t>d</a:t>
            </a:r>
          </a:p>
        </p:txBody>
      </p:sp>
      <p:sp>
        <p:nvSpPr>
          <p:cNvPr id="71729" name="Text Box 49"/>
          <p:cNvSpPr txBox="1">
            <a:spLocks noChangeArrowheads="1"/>
          </p:cNvSpPr>
          <p:nvPr/>
        </p:nvSpPr>
        <p:spPr bwMode="auto">
          <a:xfrm>
            <a:off x="5403850" y="4662488"/>
            <a:ext cx="112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42938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tabLst>
                <a:tab pos="749300" algn="l"/>
              </a:tabLst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6429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tabLst>
                <a:tab pos="749300" algn="l"/>
              </a:tabLst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642938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tabLst>
                <a:tab pos="749300" algn="l"/>
              </a:tabLst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000" i="1"/>
              <a:t>e</a:t>
            </a:r>
          </a:p>
        </p:txBody>
      </p:sp>
      <p:sp>
        <p:nvSpPr>
          <p:cNvPr id="71730" name="Text Box 50"/>
          <p:cNvSpPr txBox="1">
            <a:spLocks noChangeArrowheads="1"/>
          </p:cNvSpPr>
          <p:nvPr/>
        </p:nvSpPr>
        <p:spPr bwMode="auto">
          <a:xfrm>
            <a:off x="7032625" y="5305425"/>
            <a:ext cx="69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42938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tabLst>
                <a:tab pos="749300" algn="l"/>
              </a:tabLst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6429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tabLst>
                <a:tab pos="749300" algn="l"/>
              </a:tabLst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642938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tabLst>
                <a:tab pos="749300" algn="l"/>
              </a:tabLst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000" i="1"/>
              <a:t>f</a:t>
            </a:r>
          </a:p>
        </p:txBody>
      </p:sp>
      <p:sp>
        <p:nvSpPr>
          <p:cNvPr id="71731" name="Text Box 51"/>
          <p:cNvSpPr txBox="1">
            <a:spLocks noChangeArrowheads="1"/>
          </p:cNvSpPr>
          <p:nvPr/>
        </p:nvSpPr>
        <p:spPr bwMode="auto">
          <a:xfrm>
            <a:off x="8235950" y="5786438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42938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tabLst>
                <a:tab pos="749300" algn="l"/>
              </a:tabLst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6429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tabLst>
                <a:tab pos="749300" algn="l"/>
              </a:tabLst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642938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tabLst>
                <a:tab pos="749300" algn="l"/>
              </a:tabLst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000" i="1"/>
              <a:t>g</a:t>
            </a:r>
          </a:p>
        </p:txBody>
      </p:sp>
      <p:sp>
        <p:nvSpPr>
          <p:cNvPr id="71732" name="Text Box 52"/>
          <p:cNvSpPr txBox="1">
            <a:spLocks noChangeArrowheads="1"/>
          </p:cNvSpPr>
          <p:nvPr/>
        </p:nvSpPr>
        <p:spPr bwMode="auto">
          <a:xfrm>
            <a:off x="5414963" y="5643563"/>
            <a:ext cx="69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42938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tabLst>
                <a:tab pos="749300" algn="l"/>
              </a:tabLst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6429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tabLst>
                <a:tab pos="749300" algn="l"/>
              </a:tabLst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642938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tabLst>
                <a:tab pos="749300" algn="l"/>
              </a:tabLst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000" i="1"/>
              <a:t>i</a:t>
            </a:r>
          </a:p>
        </p:txBody>
      </p:sp>
      <p:sp>
        <p:nvSpPr>
          <p:cNvPr id="71733" name="Text Box 53"/>
          <p:cNvSpPr txBox="1">
            <a:spLocks noChangeArrowheads="1"/>
          </p:cNvSpPr>
          <p:nvPr/>
        </p:nvSpPr>
        <p:spPr bwMode="auto">
          <a:xfrm>
            <a:off x="6423025" y="6224588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42938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tabLst>
                <a:tab pos="749300" algn="l"/>
              </a:tabLst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6429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tabLst>
                <a:tab pos="749300" algn="l"/>
              </a:tabLst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642938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tabLst>
                <a:tab pos="749300" algn="l"/>
              </a:tabLst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000" i="1"/>
              <a:t>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1" grpId="0"/>
      <p:bldP spid="71712" grpId="0"/>
      <p:bldP spid="71713" grpId="0"/>
      <p:bldP spid="71714" grpId="0"/>
      <p:bldP spid="71715" grpId="0"/>
      <p:bldP spid="71716" grpId="0"/>
      <p:bldP spid="71717" grpId="0"/>
      <p:bldP spid="71718" grpId="0"/>
      <p:bldP spid="71719" grpId="0"/>
      <p:bldP spid="71720" grpId="0"/>
      <p:bldP spid="71721" grpId="0"/>
      <p:bldP spid="71722" grpId="0"/>
      <p:bldP spid="71723" grpId="0"/>
      <p:bldP spid="71724" grpId="0"/>
      <p:bldP spid="71725" grpId="0"/>
      <p:bldP spid="71726" grpId="0"/>
      <p:bldP spid="71727" grpId="0"/>
      <p:bldP spid="71728" grpId="0"/>
      <p:bldP spid="71729" grpId="0"/>
      <p:bldP spid="71730" grpId="0"/>
      <p:bldP spid="71731" grpId="0"/>
      <p:bldP spid="71732" grpId="0"/>
      <p:bldP spid="717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B7914D6-BB5A-4F14-A3F2-E26CEDF72D9D}" type="slidenum">
              <a:rPr lang="he-IL" altLang="he-IL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he-IL" sz="10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marL="25400" eaLnBrk="1" hangingPunct="1">
              <a:tabLst>
                <a:tab pos="1538288" algn="l"/>
              </a:tabLst>
            </a:pPr>
            <a:r>
              <a:rPr lang="en-US" altLang="he-IL"/>
              <a:t>Correctness Proof</a:t>
            </a:r>
          </a:p>
        </p:txBody>
      </p:sp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163" y="2295525"/>
            <a:ext cx="3224212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951163" y="2295525"/>
            <a:ext cx="3224212" cy="2581275"/>
            <a:chOff x="2313" y="759"/>
            <a:chExt cx="2888" cy="2312"/>
          </a:xfrm>
        </p:grpSpPr>
        <p:pic>
          <p:nvPicPr>
            <p:cNvPr id="19468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3" y="759"/>
              <a:ext cx="2888" cy="2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9" name="Text Box 6"/>
            <p:cNvSpPr txBox="1">
              <a:spLocks noChangeArrowheads="1"/>
            </p:cNvSpPr>
            <p:nvPr/>
          </p:nvSpPr>
          <p:spPr bwMode="auto">
            <a:xfrm>
              <a:off x="3540" y="1427"/>
              <a:ext cx="145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n"/>
                <a:tabLst>
                  <a:tab pos="749300" algn="l"/>
                </a:tabLst>
                <a:defRPr sz="2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itchFamily="2" charset="2"/>
                <a:buChar char="n"/>
                <a:tabLst>
                  <a:tab pos="749300" algn="l"/>
                </a:tabLst>
                <a:defRPr sz="23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l" defTabSz="642938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l" defTabSz="642938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l" defTabSz="642938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l" defTabSz="642938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he-IL" sz="2000" i="1"/>
                <a:t>e</a:t>
              </a:r>
              <a:r>
                <a:rPr lang="en-US" altLang="he-IL" sz="2100" i="1" baseline="-33000"/>
                <a:t>i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951163" y="2295525"/>
            <a:ext cx="3224212" cy="2581275"/>
            <a:chOff x="2313" y="759"/>
            <a:chExt cx="2888" cy="2312"/>
          </a:xfrm>
        </p:grpSpPr>
        <p:pic>
          <p:nvPicPr>
            <p:cNvPr id="19466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3" y="759"/>
              <a:ext cx="2888" cy="2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7" name="Text Box 9"/>
            <p:cNvSpPr txBox="1">
              <a:spLocks noChangeArrowheads="1"/>
            </p:cNvSpPr>
            <p:nvPr/>
          </p:nvSpPr>
          <p:spPr bwMode="auto">
            <a:xfrm>
              <a:off x="3540" y="1427"/>
              <a:ext cx="145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n"/>
                <a:tabLst>
                  <a:tab pos="749300" algn="l"/>
                </a:tabLst>
                <a:defRPr sz="2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itchFamily="2" charset="2"/>
                <a:buChar char="n"/>
                <a:tabLst>
                  <a:tab pos="749300" algn="l"/>
                </a:tabLst>
                <a:defRPr sz="23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l" defTabSz="642938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l" defTabSz="642938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l" defTabSz="642938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l" defTabSz="642938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he-IL" sz="2000" i="1"/>
                <a:t>e</a:t>
              </a:r>
              <a:r>
                <a:rPr lang="en-US" altLang="he-IL" sz="2100" i="1" baseline="-33000"/>
                <a:t>i</a:t>
              </a:r>
            </a:p>
          </p:txBody>
        </p:sp>
      </p:grpSp>
      <p:sp>
        <p:nvSpPr>
          <p:cNvPr id="72714" name="Text Box 10"/>
          <p:cNvSpPr txBox="1">
            <a:spLocks noChangeArrowheads="1"/>
          </p:cNvSpPr>
          <p:nvPr/>
        </p:nvSpPr>
        <p:spPr bwMode="auto">
          <a:xfrm>
            <a:off x="304800" y="4829175"/>
            <a:ext cx="86899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42938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tabLst>
                <a:tab pos="749300" algn="l"/>
              </a:tabLst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6429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tabLst>
                <a:tab pos="749300" algn="l"/>
              </a:tabLst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642938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tabLst>
                <a:tab pos="749300" algn="l"/>
              </a:tabLst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400"/>
              <a:t>Sorted edge sequence:  </a:t>
            </a:r>
            <a:r>
              <a:rPr lang="en-US" altLang="he-IL" sz="2400" i="1">
                <a:solidFill>
                  <a:srgbClr val="BF0000"/>
                </a:solidFill>
              </a:rPr>
              <a:t>e</a:t>
            </a:r>
            <a:r>
              <a:rPr lang="en-US" altLang="he-IL" sz="2400" baseline="-33000">
                <a:solidFill>
                  <a:srgbClr val="BF0000"/>
                </a:solidFill>
              </a:rPr>
              <a:t>1</a:t>
            </a:r>
            <a:r>
              <a:rPr lang="en-US" altLang="he-IL" sz="2400"/>
              <a:t>, </a:t>
            </a:r>
            <a:r>
              <a:rPr lang="en-US" altLang="he-IL" sz="2400" i="1">
                <a:solidFill>
                  <a:srgbClr val="BF0000"/>
                </a:solidFill>
              </a:rPr>
              <a:t>e</a:t>
            </a:r>
            <a:r>
              <a:rPr lang="en-US" altLang="he-IL" sz="2400" baseline="-33000">
                <a:solidFill>
                  <a:srgbClr val="BF0000"/>
                </a:solidFill>
              </a:rPr>
              <a:t>2</a:t>
            </a:r>
            <a:r>
              <a:rPr lang="en-US" altLang="he-IL" sz="2400"/>
              <a:t>, </a:t>
            </a:r>
            <a:r>
              <a:rPr lang="en-US" altLang="he-IL" sz="2400" i="1">
                <a:solidFill>
                  <a:srgbClr val="BF0000"/>
                </a:solidFill>
              </a:rPr>
              <a:t>e</a:t>
            </a:r>
            <a:r>
              <a:rPr lang="en-US" altLang="he-IL" sz="2400" baseline="-33000">
                <a:solidFill>
                  <a:srgbClr val="BF0000"/>
                </a:solidFill>
              </a:rPr>
              <a:t>3</a:t>
            </a:r>
            <a:r>
              <a:rPr lang="en-US" altLang="he-IL" sz="2400"/>
              <a:t>, </a:t>
            </a:r>
            <a:r>
              <a:rPr lang="en-US" altLang="he-IL" sz="2400" i="1"/>
              <a:t>e</a:t>
            </a:r>
            <a:r>
              <a:rPr lang="en-US" altLang="he-IL" sz="2400" baseline="-33000"/>
              <a:t>4</a:t>
            </a:r>
            <a:r>
              <a:rPr lang="en-US" altLang="he-IL" sz="2400"/>
              <a:t>, </a:t>
            </a:r>
            <a:r>
              <a:rPr lang="en-US" altLang="he-IL" sz="2400" i="1">
                <a:solidFill>
                  <a:srgbClr val="BF0000"/>
                </a:solidFill>
              </a:rPr>
              <a:t>e</a:t>
            </a:r>
            <a:r>
              <a:rPr lang="en-US" altLang="he-IL" sz="2400" baseline="-33000">
                <a:solidFill>
                  <a:srgbClr val="BF0000"/>
                </a:solidFill>
              </a:rPr>
              <a:t>5</a:t>
            </a:r>
            <a:r>
              <a:rPr lang="en-US" altLang="he-IL" sz="2400"/>
              <a:t>, </a:t>
            </a:r>
            <a:r>
              <a:rPr lang="en-US" altLang="he-IL" sz="2400" i="1"/>
              <a:t>e</a:t>
            </a:r>
            <a:r>
              <a:rPr lang="en-US" altLang="he-IL" sz="2400" baseline="-33000"/>
              <a:t>6</a:t>
            </a:r>
            <a:r>
              <a:rPr lang="en-US" altLang="he-IL" sz="2400"/>
              <a:t>, …, </a:t>
            </a:r>
            <a:r>
              <a:rPr lang="en-US" altLang="he-IL" sz="2400" i="1">
                <a:solidFill>
                  <a:srgbClr val="00BF00"/>
                </a:solidFill>
              </a:rPr>
              <a:t>e</a:t>
            </a:r>
            <a:r>
              <a:rPr lang="en-US" altLang="he-IL" sz="2400" i="1" baseline="-33000">
                <a:solidFill>
                  <a:srgbClr val="00BF00"/>
                </a:solidFill>
              </a:rPr>
              <a:t>i</a:t>
            </a:r>
            <a:r>
              <a:rPr lang="en-US" altLang="he-IL" sz="2400"/>
              <a:t>, </a:t>
            </a:r>
            <a:r>
              <a:rPr lang="en-US" altLang="he-IL" sz="2400" i="1"/>
              <a:t>e</a:t>
            </a:r>
            <a:r>
              <a:rPr lang="en-US" altLang="he-IL" sz="2400" i="1" baseline="-33000"/>
              <a:t>i</a:t>
            </a:r>
            <a:r>
              <a:rPr lang="en-US" altLang="he-IL" sz="2400" baseline="-33000"/>
              <a:t> + 1</a:t>
            </a:r>
            <a:r>
              <a:rPr lang="en-US" altLang="he-IL" sz="2400"/>
              <a:t>, </a:t>
            </a:r>
            <a:r>
              <a:rPr lang="en-US" altLang="he-IL" sz="2400" i="1">
                <a:solidFill>
                  <a:srgbClr val="0000BF"/>
                </a:solidFill>
              </a:rPr>
              <a:t>e</a:t>
            </a:r>
            <a:r>
              <a:rPr lang="en-US" altLang="he-IL" sz="2400" i="1" baseline="-33000">
                <a:solidFill>
                  <a:srgbClr val="0000BF"/>
                </a:solidFill>
              </a:rPr>
              <a:t>i</a:t>
            </a:r>
            <a:r>
              <a:rPr lang="en-US" altLang="he-IL" sz="2400" baseline="-33000">
                <a:solidFill>
                  <a:srgbClr val="0000BF"/>
                </a:solidFill>
              </a:rPr>
              <a:t> + 2</a:t>
            </a:r>
            <a:r>
              <a:rPr lang="en-US" altLang="he-IL" sz="2400"/>
              <a:t>, </a:t>
            </a:r>
            <a:r>
              <a:rPr lang="en-US" altLang="he-IL" sz="2400" i="1">
                <a:solidFill>
                  <a:srgbClr val="0000BF"/>
                </a:solidFill>
              </a:rPr>
              <a:t>e</a:t>
            </a:r>
            <a:r>
              <a:rPr lang="en-US" altLang="he-IL" sz="2400" i="1" baseline="-33000">
                <a:solidFill>
                  <a:srgbClr val="0000BF"/>
                </a:solidFill>
              </a:rPr>
              <a:t>i</a:t>
            </a:r>
            <a:r>
              <a:rPr lang="en-US" altLang="he-IL" sz="2400" baseline="-33000">
                <a:solidFill>
                  <a:srgbClr val="0000BF"/>
                </a:solidFill>
              </a:rPr>
              <a:t> + 3</a:t>
            </a:r>
            <a:r>
              <a:rPr lang="en-US" altLang="he-IL" sz="2400"/>
              <a:t>, …, </a:t>
            </a:r>
            <a:r>
              <a:rPr lang="en-US" altLang="he-IL" sz="2400" i="1"/>
              <a:t>e</a:t>
            </a:r>
            <a:r>
              <a:rPr lang="en-US" altLang="he-IL" sz="2400" baseline="-33000"/>
              <a:t>n</a:t>
            </a:r>
          </a:p>
        </p:txBody>
      </p:sp>
      <p:sp>
        <p:nvSpPr>
          <p:cNvPr id="72715" name="Text Box 11"/>
          <p:cNvSpPr txBox="1">
            <a:spLocks noChangeArrowheads="1"/>
          </p:cNvSpPr>
          <p:nvPr/>
        </p:nvSpPr>
        <p:spPr bwMode="auto">
          <a:xfrm>
            <a:off x="304800" y="5475288"/>
            <a:ext cx="72120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42938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tabLst>
                <a:tab pos="749300" algn="l"/>
              </a:tabLst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6429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tabLst>
                <a:tab pos="749300" algn="l"/>
              </a:tabLst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642938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tabLst>
                <a:tab pos="749300" algn="l"/>
              </a:tabLst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400"/>
              <a:t>Every edge </a:t>
            </a:r>
            <a:r>
              <a:rPr lang="en-US" altLang="he-IL" sz="2400" i="1"/>
              <a:t>e</a:t>
            </a:r>
            <a:r>
              <a:rPr lang="en-US" altLang="he-IL" sz="2400" i="1" baseline="-33000"/>
              <a:t>j</a:t>
            </a:r>
            <a:r>
              <a:rPr lang="en-US" altLang="he-IL" sz="2400"/>
              <a:t> that cross the cut have a weight </a:t>
            </a:r>
            <a:r>
              <a:rPr lang="en-US" altLang="he-IL" sz="2400" i="1"/>
              <a:t>w</a:t>
            </a:r>
            <a:r>
              <a:rPr lang="en-US" altLang="he-IL" sz="2400"/>
              <a:t>(</a:t>
            </a:r>
            <a:r>
              <a:rPr lang="en-US" altLang="he-IL" sz="2400" i="1"/>
              <a:t>e</a:t>
            </a:r>
            <a:r>
              <a:rPr lang="en-US" altLang="he-IL" sz="2400" i="1" baseline="-33000"/>
              <a:t>j</a:t>
            </a:r>
            <a:r>
              <a:rPr lang="en-US" altLang="he-IL" sz="2400"/>
              <a:t>) ≥ </a:t>
            </a:r>
            <a:r>
              <a:rPr lang="en-US" altLang="he-IL" sz="2400" i="1"/>
              <a:t>w</a:t>
            </a:r>
            <a:r>
              <a:rPr lang="en-US" altLang="he-IL" sz="2400"/>
              <a:t>(</a:t>
            </a:r>
            <a:r>
              <a:rPr lang="en-US" altLang="he-IL" sz="2400" i="1"/>
              <a:t>e</a:t>
            </a:r>
            <a:r>
              <a:rPr lang="en-US" altLang="he-IL" sz="2400" i="1" baseline="-33000"/>
              <a:t>i</a:t>
            </a:r>
            <a:r>
              <a:rPr lang="en-US" altLang="he-IL" sz="2400"/>
              <a:t>).</a:t>
            </a:r>
          </a:p>
        </p:txBody>
      </p:sp>
      <p:sp>
        <p:nvSpPr>
          <p:cNvPr id="72716" name="Text Box 12"/>
          <p:cNvSpPr txBox="1">
            <a:spLocks noChangeArrowheads="1"/>
          </p:cNvSpPr>
          <p:nvPr/>
        </p:nvSpPr>
        <p:spPr bwMode="auto">
          <a:xfrm>
            <a:off x="304800" y="6122988"/>
            <a:ext cx="2695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42938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tabLst>
                <a:tab pos="749300" algn="l"/>
              </a:tabLst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6429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tabLst>
                <a:tab pos="749300" algn="l"/>
              </a:tabLst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642938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tabLst>
                <a:tab pos="749300" algn="l"/>
              </a:tabLst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400"/>
              <a:t>Hence, edge </a:t>
            </a:r>
            <a:r>
              <a:rPr lang="en-US" altLang="he-IL" sz="2400" i="1"/>
              <a:t>e</a:t>
            </a:r>
            <a:r>
              <a:rPr lang="en-US" altLang="he-IL" sz="2400" i="1" baseline="-33000"/>
              <a:t>i</a:t>
            </a:r>
            <a:r>
              <a:rPr lang="en-US" altLang="he-IL" sz="2400"/>
              <a:t> is safe.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4" grpId="0" autoUpdateAnimBg="0"/>
      <p:bldP spid="72715" grpId="0" autoUpdateAnimBg="0"/>
      <p:bldP spid="72716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2E7E2D8-B12D-4219-A353-6EC75E931C51}" type="slidenum">
              <a:rPr lang="he-IL" altLang="he-IL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he-IL" sz="1000"/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0"/>
            <a:ext cx="50609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96327AF-5A8E-4B19-80A7-D6AAE72178E7}" type="slidenum">
              <a:rPr lang="he-IL" altLang="he-IL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he-IL" sz="1000"/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779463" y="1752600"/>
            <a:ext cx="811371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642938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tabLst>
                <a:tab pos="749300" algn="l"/>
              </a:tabLst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6429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tabLst>
                <a:tab pos="749300" algn="l"/>
              </a:tabLst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642938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tabLst>
                <a:tab pos="749300" algn="l"/>
              </a:tabLst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rt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e-IL" altLang="he-IL" sz="2400" b="1" i="1" dirty="0">
                <a:solidFill>
                  <a:srgbClr val="FF9933"/>
                </a:solidFill>
              </a:rPr>
              <a:t>עץ פורש מינימלי </a:t>
            </a:r>
            <a:r>
              <a:rPr lang="he-IL" altLang="he-IL" sz="2400" dirty="0"/>
              <a:t>של הגרף </a:t>
            </a:r>
            <a:r>
              <a:rPr lang="en-US" altLang="he-IL" sz="2400" dirty="0"/>
              <a:t>G</a:t>
            </a:r>
            <a:r>
              <a:rPr lang="he-IL" altLang="he-IL" sz="2400" dirty="0"/>
              <a:t> הוא תת קבוצה של צלעות מ –</a:t>
            </a:r>
            <a:r>
              <a:rPr lang="en-US" altLang="he-IL" sz="2400" dirty="0"/>
              <a:t>E</a:t>
            </a:r>
            <a:r>
              <a:rPr lang="he-IL" altLang="he-IL" sz="2400" dirty="0"/>
              <a:t>, הצלעות </a:t>
            </a:r>
            <a:r>
              <a:rPr lang="en-US" altLang="he-IL" sz="2400" dirty="0"/>
              <a:t>E’</a:t>
            </a:r>
            <a:r>
              <a:rPr lang="he-IL" altLang="he-IL" sz="2400" dirty="0"/>
              <a:t>.</a:t>
            </a:r>
            <a:endParaRPr lang="en-US" altLang="he-IL" sz="2400" dirty="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400" i="1" dirty="0"/>
              <a:t>E’</a:t>
            </a:r>
            <a:r>
              <a:rPr lang="en-US" altLang="he-IL" sz="2400" dirty="0">
                <a:sym typeface="Symbol" pitchFamily="18" charset="2"/>
              </a:rPr>
              <a:t></a:t>
            </a:r>
            <a:r>
              <a:rPr lang="en-US" altLang="he-IL" sz="2400" dirty="0"/>
              <a:t> </a:t>
            </a:r>
            <a:r>
              <a:rPr lang="en-US" altLang="he-IL" sz="2400" i="1" dirty="0"/>
              <a:t>E</a:t>
            </a:r>
          </a:p>
          <a:p>
            <a:pPr algn="r" rt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e-IL" altLang="he-IL" sz="2400" dirty="0"/>
              <a:t>כך ש- תת הגרף </a:t>
            </a:r>
            <a:r>
              <a:rPr lang="en-US" altLang="he-IL" sz="2400" i="1" dirty="0"/>
              <a:t>G</a:t>
            </a:r>
            <a:r>
              <a:rPr lang="en-US" altLang="he-IL" sz="2400" dirty="0"/>
              <a:t>'=(</a:t>
            </a:r>
            <a:r>
              <a:rPr lang="en-US" altLang="he-IL" sz="2400" i="1" dirty="0"/>
              <a:t>V,E’</a:t>
            </a:r>
            <a:r>
              <a:rPr lang="en-US" altLang="he-IL" sz="2400" dirty="0"/>
              <a:t>)</a:t>
            </a:r>
            <a:r>
              <a:rPr lang="he-IL" altLang="he-IL" sz="2400" dirty="0"/>
              <a:t> הוא </a:t>
            </a:r>
            <a:r>
              <a:rPr lang="he-IL" altLang="he-IL" sz="2400" dirty="0" err="1"/>
              <a:t>קשיר</a:t>
            </a:r>
            <a:r>
              <a:rPr lang="he-IL" altLang="he-IL" sz="2400" dirty="0"/>
              <a:t> וללא מעגלים.</a:t>
            </a:r>
            <a:endParaRPr lang="en-US" altLang="he-IL" sz="24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he-IL" sz="2400" i="1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he-IL" altLang="he-IL" dirty="0"/>
              <a:t>עץ פורש</a:t>
            </a:r>
            <a:endParaRPr lang="en-US" altLang="he-IL" dirty="0"/>
          </a:p>
        </p:txBody>
      </p:sp>
      <p:grpSp>
        <p:nvGrpSpPr>
          <p:cNvPr id="4101" name="Group 4"/>
          <p:cNvGrpSpPr>
            <a:grpSpLocks/>
          </p:cNvGrpSpPr>
          <p:nvPr/>
        </p:nvGrpSpPr>
        <p:grpSpPr bwMode="auto">
          <a:xfrm>
            <a:off x="2493963" y="2838450"/>
            <a:ext cx="3865562" cy="2894013"/>
            <a:chOff x="1657" y="1612"/>
            <a:chExt cx="2435" cy="1823"/>
          </a:xfrm>
        </p:grpSpPr>
        <p:pic>
          <p:nvPicPr>
            <p:cNvPr id="4102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7" y="1612"/>
              <a:ext cx="2435" cy="18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3" name="Line 6"/>
            <p:cNvSpPr>
              <a:spLocks noChangeShapeType="1"/>
            </p:cNvSpPr>
            <p:nvPr/>
          </p:nvSpPr>
          <p:spPr bwMode="auto">
            <a:xfrm>
              <a:off x="1776" y="2448"/>
              <a:ext cx="0" cy="432"/>
            </a:xfrm>
            <a:prstGeom prst="line">
              <a:avLst/>
            </a:prstGeom>
            <a:noFill/>
            <a:ln w="5715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104" name="Line 7"/>
            <p:cNvSpPr>
              <a:spLocks noChangeShapeType="1"/>
            </p:cNvSpPr>
            <p:nvPr/>
          </p:nvSpPr>
          <p:spPr bwMode="auto">
            <a:xfrm flipH="1">
              <a:off x="2832" y="2232"/>
              <a:ext cx="96" cy="432"/>
            </a:xfrm>
            <a:prstGeom prst="line">
              <a:avLst/>
            </a:prstGeom>
            <a:noFill/>
            <a:ln w="5715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</p:grp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9A7064-EFE5-4EF4-8DB2-8833A3B001C2}" type="slidenum">
              <a:rPr lang="he-IL" altLang="he-IL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he-IL" sz="10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marL="25400" algn="r" eaLnBrk="1" hangingPunct="1">
              <a:tabLst>
                <a:tab pos="1538288" algn="l"/>
              </a:tabLst>
            </a:pPr>
            <a:r>
              <a:rPr lang="he-IL" altLang="he-IL"/>
              <a:t>מימוש האלגוריתם של קרוסקל: באמצעות מבנה נתונים של קבוצות זרות</a:t>
            </a:r>
            <a:endParaRPr lang="en-US" altLang="he-IL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35125"/>
            <a:ext cx="8458200" cy="4530725"/>
          </a:xfrm>
          <a:noFill/>
        </p:spPr>
        <p:txBody>
          <a:bodyPr/>
          <a:lstStyle/>
          <a:p>
            <a:pPr marL="25400" indent="0" eaLnBrk="1" hangingPunct="1">
              <a:tabLst>
                <a:tab pos="1054100" algn="l"/>
              </a:tabLst>
            </a:pPr>
            <a:r>
              <a:rPr lang="en-US" altLang="he-IL" sz="2400"/>
              <a:t>Given a set </a:t>
            </a:r>
            <a:r>
              <a:rPr lang="en-US" altLang="he-IL" sz="2400" i="1"/>
              <a:t>S</a:t>
            </a:r>
            <a:r>
              <a:rPr lang="en-US" altLang="he-IL" sz="2400"/>
              <a:t> of </a:t>
            </a:r>
            <a:r>
              <a:rPr lang="en-US" altLang="he-IL" sz="2400" i="1"/>
              <a:t>n</a:t>
            </a:r>
            <a:r>
              <a:rPr lang="en-US" altLang="he-IL" sz="2400"/>
              <a:t> elements, </a:t>
            </a:r>
            <a:br>
              <a:rPr lang="en-US" altLang="he-IL" sz="2400"/>
            </a:br>
            <a:r>
              <a:rPr lang="en-US" altLang="he-IL" sz="2400"/>
              <a:t>	maintain a partition of </a:t>
            </a:r>
            <a:r>
              <a:rPr lang="en-US" altLang="he-IL" sz="2400" i="1"/>
              <a:t>S</a:t>
            </a:r>
            <a:r>
              <a:rPr lang="en-US" altLang="he-IL" sz="2400"/>
              <a:t> into subsets </a:t>
            </a:r>
            <a:r>
              <a:rPr lang="en-US" altLang="he-IL" sz="2400" i="1"/>
              <a:t>S</a:t>
            </a:r>
            <a:r>
              <a:rPr lang="en-US" altLang="he-IL" sz="2400" baseline="-33000"/>
              <a:t>1</a:t>
            </a:r>
            <a:r>
              <a:rPr lang="en-US" altLang="he-IL" sz="2400"/>
              <a:t>, </a:t>
            </a:r>
            <a:r>
              <a:rPr lang="en-US" altLang="he-IL" sz="2400" i="1"/>
              <a:t>S</a:t>
            </a:r>
            <a:r>
              <a:rPr lang="en-US" altLang="he-IL" sz="2400" baseline="-33000"/>
              <a:t>2</a:t>
            </a:r>
            <a:r>
              <a:rPr lang="en-US" altLang="he-IL" sz="2400"/>
              <a:t>, …, </a:t>
            </a:r>
            <a:r>
              <a:rPr lang="en-US" altLang="he-IL" sz="2400" i="1"/>
              <a:t>S</a:t>
            </a:r>
            <a:r>
              <a:rPr lang="en-US" altLang="he-IL" sz="2400" i="1" baseline="-33000"/>
              <a:t>k</a:t>
            </a:r>
            <a:endParaRPr lang="en-US" altLang="he-IL" sz="2400"/>
          </a:p>
          <a:p>
            <a:pPr marL="25400" indent="0" eaLnBrk="1" hangingPunct="1">
              <a:tabLst>
                <a:tab pos="1054100" algn="l"/>
              </a:tabLst>
            </a:pPr>
            <a:r>
              <a:rPr lang="en-US" altLang="he-IL" sz="2400"/>
              <a:t>Support the following operations:</a:t>
            </a:r>
          </a:p>
          <a:p>
            <a:pPr marL="396875" lvl="1" indent="0" eaLnBrk="1" hangingPunct="1">
              <a:tabLst>
                <a:tab pos="1054100" algn="l"/>
              </a:tabLst>
            </a:pPr>
            <a:r>
              <a:rPr lang="en-US" altLang="he-IL" sz="2400" b="1">
                <a:solidFill>
                  <a:srgbClr val="FF9900"/>
                </a:solidFill>
              </a:rPr>
              <a:t>Union(</a:t>
            </a:r>
            <a:r>
              <a:rPr lang="en-US" altLang="he-IL" sz="2400" b="1" i="1">
                <a:solidFill>
                  <a:srgbClr val="FF9900"/>
                </a:solidFill>
              </a:rPr>
              <a:t>x</a:t>
            </a:r>
            <a:r>
              <a:rPr lang="en-US" altLang="he-IL" sz="2400" b="1">
                <a:solidFill>
                  <a:srgbClr val="FF9900"/>
                </a:solidFill>
              </a:rPr>
              <a:t>, </a:t>
            </a:r>
            <a:r>
              <a:rPr lang="en-US" altLang="he-IL" sz="2400" b="1" i="1">
                <a:solidFill>
                  <a:srgbClr val="FF9900"/>
                </a:solidFill>
              </a:rPr>
              <a:t>y</a:t>
            </a:r>
            <a:r>
              <a:rPr lang="en-US" altLang="he-IL" sz="2400" b="1">
                <a:solidFill>
                  <a:srgbClr val="FF9900"/>
                </a:solidFill>
              </a:rPr>
              <a:t>):</a:t>
            </a:r>
            <a:r>
              <a:rPr lang="en-US" altLang="he-IL" sz="2400"/>
              <a:t>  Replace sets </a:t>
            </a:r>
            <a:r>
              <a:rPr lang="en-US" altLang="he-IL" sz="2400" i="1"/>
              <a:t>S</a:t>
            </a:r>
            <a:r>
              <a:rPr lang="en-US" altLang="he-IL" sz="2400" i="1" baseline="-33000"/>
              <a:t>i</a:t>
            </a:r>
            <a:r>
              <a:rPr lang="en-US" altLang="he-IL" sz="2400"/>
              <a:t> and </a:t>
            </a:r>
            <a:r>
              <a:rPr lang="en-US" altLang="he-IL" sz="2400" i="1"/>
              <a:t>S</a:t>
            </a:r>
            <a:r>
              <a:rPr lang="en-US" altLang="he-IL" sz="2400" i="1" baseline="-33000"/>
              <a:t>j</a:t>
            </a:r>
            <a:r>
              <a:rPr lang="en-US" altLang="he-IL" sz="2400"/>
              <a:t> such that </a:t>
            </a:r>
            <a:r>
              <a:rPr lang="en-US" altLang="he-IL" sz="2400" i="1"/>
              <a:t>x</a:t>
            </a:r>
            <a:r>
              <a:rPr lang="en-US" altLang="he-IL" sz="2400"/>
              <a:t> </a:t>
            </a:r>
            <a:r>
              <a:rPr lang="en-US" altLang="he-IL" sz="2400">
                <a:sym typeface="Symbol" pitchFamily="18" charset="2"/>
              </a:rPr>
              <a:t></a:t>
            </a:r>
            <a:r>
              <a:rPr lang="en-US" altLang="he-IL" sz="2400"/>
              <a:t> </a:t>
            </a:r>
            <a:r>
              <a:rPr lang="en-US" altLang="he-IL" sz="2400" i="1"/>
              <a:t>S</a:t>
            </a:r>
            <a:r>
              <a:rPr lang="en-US" altLang="he-IL" sz="2400" i="1" baseline="-33000"/>
              <a:t>i</a:t>
            </a:r>
            <a:r>
              <a:rPr lang="en-US" altLang="he-IL" sz="2400"/>
              <a:t> and </a:t>
            </a:r>
            <a:r>
              <a:rPr lang="en-US" altLang="he-IL" sz="2400" i="1"/>
              <a:t>y</a:t>
            </a:r>
            <a:r>
              <a:rPr lang="en-US" altLang="he-IL" sz="2400"/>
              <a:t> </a:t>
            </a:r>
            <a:r>
              <a:rPr lang="en-US" altLang="he-IL" sz="2400">
                <a:sym typeface="Symbol" pitchFamily="18" charset="2"/>
              </a:rPr>
              <a:t></a:t>
            </a:r>
            <a:r>
              <a:rPr lang="en-US" altLang="he-IL" sz="2400"/>
              <a:t> </a:t>
            </a:r>
            <a:r>
              <a:rPr lang="en-US" altLang="he-IL" sz="2400" i="1"/>
              <a:t>S</a:t>
            </a:r>
            <a:r>
              <a:rPr lang="en-US" altLang="he-IL" sz="2400" i="1" baseline="-33000"/>
              <a:t>j</a:t>
            </a:r>
            <a:r>
              <a:rPr lang="en-US" altLang="he-IL" sz="2400"/>
              <a:t> with </a:t>
            </a:r>
            <a:r>
              <a:rPr lang="en-US" altLang="he-IL" sz="2400" i="1"/>
              <a:t>S</a:t>
            </a:r>
            <a:r>
              <a:rPr lang="en-US" altLang="he-IL" sz="2400" i="1" baseline="-33000"/>
              <a:t>i</a:t>
            </a:r>
            <a:r>
              <a:rPr lang="en-US" altLang="he-IL" sz="2400"/>
              <a:t> </a:t>
            </a:r>
            <a:r>
              <a:rPr lang="en-US" altLang="he-IL" sz="2400">
                <a:sym typeface="Symbol" pitchFamily="18" charset="2"/>
              </a:rPr>
              <a:t></a:t>
            </a:r>
            <a:r>
              <a:rPr lang="en-US" altLang="he-IL" sz="2400"/>
              <a:t> </a:t>
            </a:r>
            <a:r>
              <a:rPr lang="en-US" altLang="he-IL" sz="2400" i="1"/>
              <a:t>S</a:t>
            </a:r>
            <a:r>
              <a:rPr lang="en-US" altLang="he-IL" sz="2400" i="1" baseline="-33000"/>
              <a:t>j</a:t>
            </a:r>
            <a:r>
              <a:rPr lang="en-US" altLang="he-IL" sz="2400"/>
              <a:t> in the current partition.</a:t>
            </a:r>
          </a:p>
          <a:p>
            <a:pPr marL="396875" lvl="1" indent="0" eaLnBrk="1" hangingPunct="1">
              <a:tabLst>
                <a:tab pos="1054100" algn="l"/>
              </a:tabLst>
            </a:pPr>
            <a:r>
              <a:rPr lang="en-US" altLang="he-IL" sz="2400" b="1">
                <a:solidFill>
                  <a:srgbClr val="FF9900"/>
                </a:solidFill>
              </a:rPr>
              <a:t>Find(</a:t>
            </a:r>
            <a:r>
              <a:rPr lang="en-US" altLang="he-IL" sz="2400" b="1" i="1">
                <a:solidFill>
                  <a:srgbClr val="FF9900"/>
                </a:solidFill>
              </a:rPr>
              <a:t>x</a:t>
            </a:r>
            <a:r>
              <a:rPr lang="en-US" altLang="he-IL" sz="2400" b="1">
                <a:solidFill>
                  <a:srgbClr val="FF9900"/>
                </a:solidFill>
              </a:rPr>
              <a:t>):</a:t>
            </a:r>
            <a:r>
              <a:rPr lang="en-US" altLang="he-IL" sz="2400"/>
              <a:t>  Returns a member </a:t>
            </a:r>
            <a:r>
              <a:rPr lang="en-US" altLang="he-IL" sz="2400" i="1"/>
              <a:t>r</a:t>
            </a:r>
            <a:r>
              <a:rPr lang="en-US" altLang="he-IL" sz="2400"/>
              <a:t>(</a:t>
            </a:r>
            <a:r>
              <a:rPr lang="en-US" altLang="he-IL" sz="2400" i="1"/>
              <a:t>S</a:t>
            </a:r>
            <a:r>
              <a:rPr lang="en-US" altLang="he-IL" sz="2400" i="1" baseline="-33000"/>
              <a:t>i</a:t>
            </a:r>
            <a:r>
              <a:rPr lang="en-US" altLang="he-IL" sz="2400"/>
              <a:t>) of the set </a:t>
            </a:r>
            <a:r>
              <a:rPr lang="en-US" altLang="he-IL" sz="2400" i="1"/>
              <a:t>S</a:t>
            </a:r>
            <a:r>
              <a:rPr lang="en-US" altLang="he-IL" sz="2400" i="1" baseline="-33000"/>
              <a:t>i</a:t>
            </a:r>
            <a:r>
              <a:rPr lang="en-US" altLang="he-IL" sz="2400"/>
              <a:t> that contains </a:t>
            </a:r>
            <a:r>
              <a:rPr lang="en-US" altLang="he-IL" sz="2400" i="1"/>
              <a:t>x</a:t>
            </a:r>
            <a:endParaRPr lang="en-US" altLang="he-IL" sz="2400"/>
          </a:p>
          <a:p>
            <a:pPr marL="25400" indent="0" eaLnBrk="1" hangingPunct="1">
              <a:tabLst>
                <a:tab pos="1054100" algn="l"/>
              </a:tabLst>
            </a:pPr>
            <a:r>
              <a:rPr lang="en-US" altLang="he-IL" sz="2400"/>
              <a:t>In particular, Find(</a:t>
            </a:r>
            <a:r>
              <a:rPr lang="en-US" altLang="he-IL" sz="2400" i="1"/>
              <a:t>x</a:t>
            </a:r>
            <a:r>
              <a:rPr lang="en-US" altLang="he-IL" sz="2400"/>
              <a:t>) and Find(</a:t>
            </a:r>
            <a:r>
              <a:rPr lang="en-US" altLang="he-IL" sz="2400" i="1"/>
              <a:t>y</a:t>
            </a:r>
            <a:r>
              <a:rPr lang="en-US" altLang="he-IL" sz="2400"/>
              <a:t>) return the same element if and only if </a:t>
            </a:r>
            <a:r>
              <a:rPr lang="en-US" altLang="he-IL" sz="2400" i="1"/>
              <a:t>x</a:t>
            </a:r>
            <a:r>
              <a:rPr lang="en-US" altLang="he-IL" sz="2400"/>
              <a:t> and </a:t>
            </a:r>
            <a:r>
              <a:rPr lang="en-US" altLang="he-IL" sz="2400" i="1"/>
              <a:t>y</a:t>
            </a:r>
            <a:r>
              <a:rPr lang="en-US" altLang="he-IL" sz="2400"/>
              <a:t> belong to the same set.</a:t>
            </a:r>
          </a:p>
          <a:p>
            <a:pPr marL="25400" indent="0" eaLnBrk="1" hangingPunct="1">
              <a:tabLst>
                <a:tab pos="1054100" algn="l"/>
              </a:tabLst>
            </a:pPr>
            <a:r>
              <a:rPr lang="en-US" altLang="he-IL" sz="2400"/>
              <a:t>It is possible to create a data structure that supports the above operations in </a:t>
            </a:r>
            <a:r>
              <a:rPr lang="en-US" altLang="he-IL" sz="2400" i="1"/>
              <a:t>O</a:t>
            </a:r>
            <a:r>
              <a:rPr lang="en-US" altLang="he-IL" sz="2400"/>
              <a:t>(α(</a:t>
            </a:r>
            <a:r>
              <a:rPr lang="en-US" altLang="he-IL" sz="2400" i="1"/>
              <a:t>n</a:t>
            </a:r>
            <a:r>
              <a:rPr lang="en-US" altLang="he-IL" sz="2400"/>
              <a:t>)) amortized time, where α is the inverse Ackermann function.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7562FB8-DC4E-48D3-8BE7-3C156596FD13}" type="slidenum">
              <a:rPr lang="he-IL" altLang="he-IL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he-IL" sz="10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marL="25400" eaLnBrk="1" hangingPunct="1">
              <a:tabLst>
                <a:tab pos="1538288" algn="l"/>
              </a:tabLst>
            </a:pPr>
            <a:r>
              <a:rPr lang="en-US" altLang="he-IL"/>
              <a:t>Kruskal’s Algorithm Using Union-Find Data Structure</a:t>
            </a: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1217613" y="2063750"/>
            <a:ext cx="7151687" cy="365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42938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tabLst>
                <a:tab pos="749300" algn="l"/>
              </a:tabLst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6429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tabLst>
                <a:tab pos="749300" algn="l"/>
              </a:tabLst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642938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tabLst>
                <a:tab pos="749300" algn="l"/>
              </a:tabLst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400" b="1" dirty="0" err="1">
                <a:solidFill>
                  <a:srgbClr val="FF9900"/>
                </a:solidFill>
              </a:rPr>
              <a:t>Kruskal</a:t>
            </a:r>
            <a:r>
              <a:rPr lang="en-US" altLang="he-IL" sz="2400" b="1" dirty="0">
                <a:solidFill>
                  <a:srgbClr val="FF9900"/>
                </a:solidFill>
              </a:rPr>
              <a:t>(</a:t>
            </a:r>
            <a:r>
              <a:rPr lang="en-US" altLang="he-IL" sz="2400" b="1" i="1" dirty="0" err="1">
                <a:solidFill>
                  <a:srgbClr val="FF9900"/>
                </a:solidFill>
              </a:rPr>
              <a:t>G,w</a:t>
            </a:r>
            <a:r>
              <a:rPr lang="en-US" altLang="he-IL" sz="2400" b="1" dirty="0">
                <a:solidFill>
                  <a:srgbClr val="FF9900"/>
                </a:solidFill>
              </a:rPr>
              <a:t>)</a:t>
            </a:r>
            <a:endParaRPr lang="en-US" altLang="he-IL" sz="2400" dirty="0">
              <a:solidFill>
                <a:srgbClr val="FF99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400" dirty="0"/>
              <a:t>	</a:t>
            </a:r>
            <a:r>
              <a:rPr lang="en-US" altLang="he-IL" sz="2400" i="1" dirty="0"/>
              <a:t>A</a:t>
            </a:r>
            <a:r>
              <a:rPr lang="en-US" altLang="he-IL" sz="2400" dirty="0"/>
              <a:t> </a:t>
            </a:r>
            <a:r>
              <a:rPr lang="en-US" altLang="he-IL" sz="2400" dirty="0">
                <a:sym typeface="Symbol" pitchFamily="18" charset="2"/>
              </a:rPr>
              <a:t></a:t>
            </a:r>
            <a:r>
              <a:rPr lang="en-US" altLang="he-IL" sz="2400" dirty="0"/>
              <a:t> </a:t>
            </a:r>
            <a:r>
              <a:rPr lang="en-US" altLang="he-IL" sz="2400" dirty="0">
                <a:sym typeface="Symbol" pitchFamily="18" charset="2"/>
              </a:rPr>
              <a:t>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400" dirty="0">
                <a:sym typeface="Symbol" pitchFamily="18" charset="2"/>
              </a:rPr>
              <a:t>	</a:t>
            </a:r>
            <a:r>
              <a:rPr lang="en-US" altLang="he-IL" sz="2400" b="1" dirty="0">
                <a:sym typeface="Symbol" pitchFamily="18" charset="2"/>
              </a:rPr>
              <a:t>for</a:t>
            </a:r>
            <a:r>
              <a:rPr lang="en-US" altLang="he-IL" sz="2400" dirty="0">
                <a:sym typeface="Symbol" pitchFamily="18" charset="2"/>
              </a:rPr>
              <a:t> each vertex </a:t>
            </a:r>
            <a:r>
              <a:rPr lang="en-US" altLang="he-IL" sz="2400" i="1" dirty="0" err="1">
                <a:sym typeface="Symbol" pitchFamily="18" charset="2"/>
              </a:rPr>
              <a:t>v</a:t>
            </a:r>
            <a:r>
              <a:rPr lang="en-US" altLang="he-IL" sz="2400" dirty="0" err="1">
                <a:sym typeface="Symbol" pitchFamily="18" charset="2"/>
              </a:rPr>
              <a:t></a:t>
            </a:r>
            <a:r>
              <a:rPr lang="en-US" altLang="he-IL" sz="2400" i="1" dirty="0" err="1">
                <a:sym typeface="Symbol" pitchFamily="18" charset="2"/>
              </a:rPr>
              <a:t>V</a:t>
            </a:r>
            <a:r>
              <a:rPr lang="en-US" altLang="he-IL" sz="2400" i="1" dirty="0">
                <a:sym typeface="Symbol" pitchFamily="18" charset="2"/>
              </a:rPr>
              <a:t> </a:t>
            </a:r>
            <a:r>
              <a:rPr lang="en-US" altLang="he-IL" sz="2400" b="1" dirty="0">
                <a:sym typeface="Symbol" pitchFamily="18" charset="2"/>
              </a:rPr>
              <a:t>do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400" dirty="0">
                <a:sym typeface="Symbol" pitchFamily="18" charset="2"/>
              </a:rPr>
              <a:t>		Make-Set(</a:t>
            </a:r>
            <a:r>
              <a:rPr lang="en-US" altLang="he-IL" sz="2400" i="1" dirty="0">
                <a:sym typeface="Symbol" pitchFamily="18" charset="2"/>
              </a:rPr>
              <a:t>v</a:t>
            </a:r>
            <a:r>
              <a:rPr lang="en-US" altLang="he-IL" sz="2400" dirty="0">
                <a:sym typeface="Symbol" pitchFamily="18" charset="2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400" dirty="0">
                <a:sym typeface="Symbol" pitchFamily="18" charset="2"/>
              </a:rPr>
              <a:t>	sort the edges in </a:t>
            </a:r>
            <a:r>
              <a:rPr lang="en-US" altLang="he-IL" sz="2400" i="1" dirty="0">
                <a:sym typeface="Symbol" pitchFamily="18" charset="2"/>
              </a:rPr>
              <a:t>E</a:t>
            </a:r>
            <a:r>
              <a:rPr lang="en-US" altLang="he-IL" sz="2400" dirty="0">
                <a:sym typeface="Symbol" pitchFamily="18" charset="2"/>
              </a:rPr>
              <a:t> in non-decreasing weight order </a:t>
            </a:r>
            <a:r>
              <a:rPr lang="en-US" altLang="he-IL" sz="2400" i="1" dirty="0">
                <a:sym typeface="Symbol" pitchFamily="18" charset="2"/>
              </a:rPr>
              <a:t>w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400" dirty="0">
                <a:sym typeface="Symbol" pitchFamily="18" charset="2"/>
              </a:rPr>
              <a:t>	</a:t>
            </a:r>
            <a:r>
              <a:rPr lang="en-US" altLang="he-IL" sz="2400" b="1" dirty="0">
                <a:sym typeface="Symbol" pitchFamily="18" charset="2"/>
              </a:rPr>
              <a:t>for</a:t>
            </a:r>
            <a:r>
              <a:rPr lang="en-US" altLang="he-IL" sz="2400" dirty="0">
                <a:sym typeface="Symbol" pitchFamily="18" charset="2"/>
              </a:rPr>
              <a:t> each edge (</a:t>
            </a:r>
            <a:r>
              <a:rPr lang="en-US" altLang="he-IL" sz="2400" i="1" dirty="0" err="1">
                <a:sym typeface="Symbol" pitchFamily="18" charset="2"/>
              </a:rPr>
              <a:t>u</a:t>
            </a:r>
            <a:r>
              <a:rPr lang="en-US" altLang="he-IL" sz="2400" dirty="0" err="1">
                <a:sym typeface="Symbol" pitchFamily="18" charset="2"/>
              </a:rPr>
              <a:t>,</a:t>
            </a:r>
            <a:r>
              <a:rPr lang="en-US" altLang="he-IL" sz="2400" i="1" dirty="0" err="1">
                <a:sym typeface="Symbol" pitchFamily="18" charset="2"/>
              </a:rPr>
              <a:t>v</a:t>
            </a:r>
            <a:r>
              <a:rPr lang="en-US" altLang="he-IL" sz="2400" dirty="0">
                <a:sym typeface="Symbol" pitchFamily="18" charset="2"/>
              </a:rPr>
              <a:t>)</a:t>
            </a:r>
            <a:r>
              <a:rPr lang="en-US" altLang="he-IL" sz="2400" i="1" dirty="0">
                <a:sym typeface="Symbol" pitchFamily="18" charset="2"/>
              </a:rPr>
              <a:t>E</a:t>
            </a:r>
            <a:r>
              <a:rPr lang="en-US" altLang="he-IL" sz="2400" dirty="0">
                <a:sym typeface="Symbol" pitchFamily="18" charset="2"/>
              </a:rPr>
              <a:t> </a:t>
            </a:r>
            <a:r>
              <a:rPr lang="en-US" altLang="he-IL" sz="2400" b="1" dirty="0">
                <a:sym typeface="Symbol" pitchFamily="18" charset="2"/>
              </a:rPr>
              <a:t>do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400" dirty="0">
                <a:sym typeface="Symbol" pitchFamily="18" charset="2"/>
              </a:rPr>
              <a:t>		</a:t>
            </a:r>
            <a:r>
              <a:rPr lang="en-US" altLang="he-IL" sz="2400" b="1" dirty="0">
                <a:sym typeface="Symbol" pitchFamily="18" charset="2"/>
              </a:rPr>
              <a:t>if </a:t>
            </a:r>
            <a:r>
              <a:rPr lang="en-US" altLang="he-IL" sz="2400" dirty="0">
                <a:sym typeface="Symbol" pitchFamily="18" charset="2"/>
              </a:rPr>
              <a:t>Find-Set(</a:t>
            </a:r>
            <a:r>
              <a:rPr lang="en-US" altLang="he-IL" sz="2400" i="1" dirty="0">
                <a:sym typeface="Symbol" pitchFamily="18" charset="2"/>
              </a:rPr>
              <a:t>u</a:t>
            </a:r>
            <a:r>
              <a:rPr lang="en-US" altLang="he-IL" sz="2400" dirty="0">
                <a:sym typeface="Symbol" pitchFamily="18" charset="2"/>
              </a:rPr>
              <a:t>) ≠ Find-Set(</a:t>
            </a:r>
            <a:r>
              <a:rPr lang="en-US" altLang="he-IL" sz="2400" i="1" dirty="0">
                <a:sym typeface="Symbol" pitchFamily="18" charset="2"/>
              </a:rPr>
              <a:t>v</a:t>
            </a:r>
            <a:r>
              <a:rPr lang="en-US" altLang="he-IL" sz="2400" dirty="0">
                <a:sym typeface="Symbol" pitchFamily="18" charset="2"/>
              </a:rPr>
              <a:t>)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400" b="1" dirty="0">
                <a:sym typeface="Symbol" pitchFamily="18" charset="2"/>
              </a:rPr>
              <a:t>		then</a:t>
            </a:r>
            <a:r>
              <a:rPr lang="en-US" altLang="he-IL" sz="2400" dirty="0">
                <a:sym typeface="Symbol" pitchFamily="18" charset="2"/>
              </a:rPr>
              <a:t> </a:t>
            </a:r>
            <a:r>
              <a:rPr lang="en-US" altLang="he-IL" sz="2400" i="1" dirty="0">
                <a:sym typeface="Symbol" pitchFamily="18" charset="2"/>
              </a:rPr>
              <a:t>A</a:t>
            </a:r>
            <a:r>
              <a:rPr lang="en-US" altLang="he-IL" sz="2400" dirty="0">
                <a:sym typeface="Symbol" pitchFamily="18" charset="2"/>
              </a:rPr>
              <a:t>  </a:t>
            </a:r>
            <a:r>
              <a:rPr lang="en-US" altLang="he-IL" sz="2400" i="1" dirty="0">
                <a:sym typeface="Symbol" pitchFamily="18" charset="2"/>
              </a:rPr>
              <a:t>A</a:t>
            </a:r>
            <a:r>
              <a:rPr lang="en-US" altLang="he-IL" sz="2400" dirty="0">
                <a:sym typeface="Symbol" pitchFamily="18" charset="2"/>
              </a:rPr>
              <a:t>  {(</a:t>
            </a:r>
            <a:r>
              <a:rPr lang="en-US" altLang="he-IL" sz="2400" i="1" dirty="0" err="1">
                <a:sym typeface="Symbol" pitchFamily="18" charset="2"/>
              </a:rPr>
              <a:t>u,v</a:t>
            </a:r>
            <a:r>
              <a:rPr lang="en-US" altLang="he-IL" sz="2400" dirty="0">
                <a:sym typeface="Symbol" pitchFamily="18" charset="2"/>
              </a:rPr>
              <a:t>)}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400" dirty="0">
                <a:sym typeface="Symbol" pitchFamily="18" charset="2"/>
              </a:rPr>
              <a:t>             	        Union(</a:t>
            </a:r>
            <a:r>
              <a:rPr lang="en-US" altLang="he-IL" sz="2400" i="1" dirty="0" err="1">
                <a:sym typeface="Symbol" pitchFamily="18" charset="2"/>
              </a:rPr>
              <a:t>u</a:t>
            </a:r>
            <a:r>
              <a:rPr lang="en-US" altLang="he-IL" sz="2400" dirty="0" err="1">
                <a:sym typeface="Symbol" pitchFamily="18" charset="2"/>
              </a:rPr>
              <a:t>,</a:t>
            </a:r>
            <a:r>
              <a:rPr lang="en-US" altLang="he-IL" sz="2400" i="1" dirty="0" err="1">
                <a:sym typeface="Symbol" pitchFamily="18" charset="2"/>
              </a:rPr>
              <a:t>v</a:t>
            </a:r>
            <a:r>
              <a:rPr lang="en-US" altLang="he-IL" sz="2400" dirty="0">
                <a:sym typeface="Symbol" pitchFamily="18" charset="2"/>
              </a:rPr>
              <a:t>)    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400" dirty="0">
                <a:sym typeface="Symbol" pitchFamily="18" charset="2"/>
              </a:rPr>
              <a:t>	</a:t>
            </a:r>
            <a:r>
              <a:rPr lang="en-US" altLang="he-IL" sz="2400" b="1" dirty="0">
                <a:sym typeface="Symbol" pitchFamily="18" charset="2"/>
              </a:rPr>
              <a:t>return </a:t>
            </a:r>
            <a:r>
              <a:rPr lang="en-US" altLang="he-IL" sz="2400" i="1" dirty="0">
                <a:sym typeface="Symbol" pitchFamily="18" charset="2"/>
              </a:rPr>
              <a:t>A</a:t>
            </a:r>
          </a:p>
        </p:txBody>
      </p:sp>
    </p:spTree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EB3A9B3-DFAB-4EA1-86BC-B956798C2A4A}" type="slidenum">
              <a:rPr lang="he-IL" altLang="he-IL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he-IL" sz="10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marL="25400" eaLnBrk="1" hangingPunct="1">
              <a:tabLst>
                <a:tab pos="1538288" algn="l"/>
              </a:tabLst>
            </a:pPr>
            <a:r>
              <a:rPr lang="en-US" altLang="he-IL"/>
              <a:t>Kruskal’s Algorithm Using Union-Find Data Structure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138363"/>
            <a:ext cx="8153400" cy="2586037"/>
          </a:xfrm>
          <a:noFill/>
        </p:spPr>
        <p:txBody>
          <a:bodyPr/>
          <a:lstStyle/>
          <a:p>
            <a:pPr marL="25400" indent="0" eaLnBrk="1" hangingPunct="1">
              <a:lnSpc>
                <a:spcPct val="80000"/>
              </a:lnSpc>
              <a:tabLst>
                <a:tab pos="1054100" algn="l"/>
              </a:tabLst>
            </a:pPr>
            <a:r>
              <a:rPr lang="en-US" altLang="he-IL" sz="2400" b="1">
                <a:solidFill>
                  <a:srgbClr val="FF9900"/>
                </a:solidFill>
              </a:rPr>
              <a:t>Analysis:</a:t>
            </a:r>
            <a:endParaRPr lang="en-US" altLang="he-IL" sz="2400">
              <a:solidFill>
                <a:srgbClr val="FF9900"/>
              </a:solidFill>
            </a:endParaRPr>
          </a:p>
          <a:p>
            <a:pPr marL="25400" indent="0" eaLnBrk="1" hangingPunct="1">
              <a:lnSpc>
                <a:spcPct val="80000"/>
              </a:lnSpc>
              <a:tabLst>
                <a:tab pos="1054100" algn="l"/>
              </a:tabLst>
            </a:pPr>
            <a:r>
              <a:rPr lang="en-US" altLang="he-IL" sz="2400" i="1"/>
              <a:t>O</a:t>
            </a:r>
            <a:r>
              <a:rPr lang="en-US" altLang="he-IL" sz="2400"/>
              <a:t>(</a:t>
            </a:r>
            <a:r>
              <a:rPr lang="en-US" altLang="he-IL" sz="2400" i="1"/>
              <a:t>|E|</a:t>
            </a:r>
            <a:r>
              <a:rPr lang="en-US" altLang="he-IL" sz="2400"/>
              <a:t> log </a:t>
            </a:r>
            <a:r>
              <a:rPr lang="en-US" altLang="he-IL" sz="2400" i="1"/>
              <a:t>|E|</a:t>
            </a:r>
            <a:r>
              <a:rPr lang="en-US" altLang="he-IL" sz="2400"/>
              <a:t>) time for everything except the operations on </a:t>
            </a:r>
            <a:r>
              <a:rPr lang="en-US" altLang="he-IL" sz="2400" i="1"/>
              <a:t>S</a:t>
            </a:r>
          </a:p>
          <a:p>
            <a:pPr marL="25400" indent="0" eaLnBrk="1" hangingPunct="1">
              <a:lnSpc>
                <a:spcPct val="80000"/>
              </a:lnSpc>
              <a:tabLst>
                <a:tab pos="1054100" algn="l"/>
              </a:tabLst>
            </a:pPr>
            <a:r>
              <a:rPr lang="en-US" altLang="he-IL" sz="2400" b="1"/>
              <a:t>Cost of operations on </a:t>
            </a:r>
            <a:r>
              <a:rPr lang="en-US" altLang="he-IL" sz="2400" b="1" i="1"/>
              <a:t>S</a:t>
            </a:r>
            <a:r>
              <a:rPr lang="en-US" altLang="he-IL" sz="2400" b="1"/>
              <a:t>:</a:t>
            </a:r>
          </a:p>
          <a:p>
            <a:pPr marL="396875" lvl="1" indent="0" eaLnBrk="1" hangingPunct="1">
              <a:lnSpc>
                <a:spcPct val="80000"/>
              </a:lnSpc>
              <a:tabLst>
                <a:tab pos="1054100" algn="l"/>
              </a:tabLst>
            </a:pPr>
            <a:r>
              <a:rPr lang="en-US" altLang="he-IL" sz="2400" i="1"/>
              <a:t>O</a:t>
            </a:r>
            <a:r>
              <a:rPr lang="en-US" altLang="he-IL" sz="2400"/>
              <a:t>(</a:t>
            </a:r>
            <a:r>
              <a:rPr lang="en-US" altLang="he-IL" sz="2400">
                <a:latin typeface="Σψμβολ" pitchFamily="34" charset="0"/>
              </a:rPr>
              <a:t>α</a:t>
            </a:r>
            <a:r>
              <a:rPr lang="en-US" altLang="he-IL" sz="2400"/>
              <a:t>(</a:t>
            </a:r>
            <a:r>
              <a:rPr lang="en-US" altLang="he-IL" sz="2400" b="1"/>
              <a:t>|</a:t>
            </a:r>
            <a:r>
              <a:rPr lang="en-US" altLang="he-IL" sz="2400" b="1" i="1"/>
              <a:t>E|,|V|</a:t>
            </a:r>
            <a:r>
              <a:rPr lang="en-US" altLang="he-IL" sz="2400" b="1"/>
              <a:t>))</a:t>
            </a:r>
            <a:r>
              <a:rPr lang="en-US" altLang="he-IL" sz="2400"/>
              <a:t> amortized time per operation on </a:t>
            </a:r>
            <a:r>
              <a:rPr lang="en-US" altLang="he-IL" sz="2400" i="1"/>
              <a:t>S</a:t>
            </a:r>
          </a:p>
          <a:p>
            <a:pPr marL="396875" lvl="1" indent="0" eaLnBrk="1" hangingPunct="1">
              <a:lnSpc>
                <a:spcPct val="80000"/>
              </a:lnSpc>
              <a:tabLst>
                <a:tab pos="1054100" algn="l"/>
              </a:tabLst>
            </a:pPr>
            <a:r>
              <a:rPr lang="en-US" altLang="he-IL" sz="2400" i="1"/>
              <a:t>|V|</a:t>
            </a:r>
            <a:r>
              <a:rPr lang="en-US" altLang="he-IL" sz="2400"/>
              <a:t> – 1 Union operations</a:t>
            </a:r>
          </a:p>
          <a:p>
            <a:pPr marL="396875" lvl="1" indent="0" eaLnBrk="1" hangingPunct="1">
              <a:lnSpc>
                <a:spcPct val="80000"/>
              </a:lnSpc>
              <a:tabLst>
                <a:tab pos="1054100" algn="l"/>
              </a:tabLst>
            </a:pPr>
            <a:r>
              <a:rPr lang="en-US" altLang="he-IL" sz="2400" i="1"/>
              <a:t>|E|</a:t>
            </a:r>
            <a:r>
              <a:rPr lang="en-US" altLang="he-IL" sz="2400"/>
              <a:t> Find operations</a:t>
            </a:r>
          </a:p>
          <a:p>
            <a:pPr marL="396875" lvl="1" indent="0" eaLnBrk="1" hangingPunct="1">
              <a:lnSpc>
                <a:spcPct val="80000"/>
              </a:lnSpc>
              <a:tabLst>
                <a:tab pos="1054100" algn="l"/>
              </a:tabLst>
            </a:pPr>
            <a:r>
              <a:rPr lang="en-US" altLang="he-IL" sz="2400" b="1"/>
              <a:t>Total:  </a:t>
            </a:r>
            <a:r>
              <a:rPr lang="en-US" altLang="he-IL" sz="2400" b="1" i="1"/>
              <a:t>O</a:t>
            </a:r>
            <a:r>
              <a:rPr lang="en-US" altLang="he-IL" sz="2400" b="1"/>
              <a:t>((</a:t>
            </a:r>
            <a:r>
              <a:rPr lang="en-US" altLang="he-IL" sz="2400" b="1" i="1"/>
              <a:t>|V|</a:t>
            </a:r>
            <a:r>
              <a:rPr lang="en-US" altLang="he-IL" sz="2400" b="1"/>
              <a:t> + </a:t>
            </a:r>
            <a:r>
              <a:rPr lang="en-US" altLang="he-IL" sz="2400" b="1" i="1"/>
              <a:t>|E|</a:t>
            </a:r>
            <a:r>
              <a:rPr lang="en-US" altLang="he-IL" sz="2400" b="1"/>
              <a:t>)</a:t>
            </a:r>
            <a:r>
              <a:rPr lang="en-US" altLang="he-IL" sz="2400">
                <a:latin typeface="Σψμβολ" pitchFamily="34" charset="0"/>
              </a:rPr>
              <a:t>α</a:t>
            </a:r>
            <a:r>
              <a:rPr lang="en-US" altLang="he-IL" sz="2400" b="1"/>
              <a:t>(|</a:t>
            </a:r>
            <a:r>
              <a:rPr lang="en-US" altLang="he-IL" sz="2400" b="1" i="1"/>
              <a:t>E|,|V|</a:t>
            </a:r>
            <a:r>
              <a:rPr lang="en-US" altLang="he-IL" sz="2400" b="1"/>
              <a:t>)) running time</a:t>
            </a:r>
            <a:endParaRPr lang="en-US" altLang="he-IL" sz="2400"/>
          </a:p>
          <a:p>
            <a:pPr marL="25400" indent="0" eaLnBrk="1" hangingPunct="1">
              <a:lnSpc>
                <a:spcPct val="80000"/>
              </a:lnSpc>
              <a:tabLst>
                <a:tab pos="1054100" algn="l"/>
              </a:tabLst>
            </a:pPr>
            <a:r>
              <a:rPr lang="en-US" altLang="he-IL" sz="2400" b="1">
                <a:solidFill>
                  <a:srgbClr val="FF9900"/>
                </a:solidFill>
              </a:rPr>
              <a:t>Total running time: </a:t>
            </a:r>
            <a:r>
              <a:rPr lang="en-US" altLang="he-IL" sz="2600" b="1" i="1"/>
              <a:t>O</a:t>
            </a:r>
            <a:r>
              <a:rPr lang="en-US" altLang="he-IL" sz="2600" b="1"/>
              <a:t>(|</a:t>
            </a:r>
            <a:r>
              <a:rPr lang="en-US" altLang="he-IL" sz="2600" b="1" i="1"/>
              <a:t>E</a:t>
            </a:r>
            <a:r>
              <a:rPr lang="en-US" altLang="he-IL" sz="2600" b="1"/>
              <a:t>| lg |</a:t>
            </a:r>
            <a:r>
              <a:rPr lang="en-US" altLang="he-IL" sz="2600" b="1" i="1"/>
              <a:t>E</a:t>
            </a:r>
            <a:r>
              <a:rPr lang="en-US" altLang="he-IL" sz="2600" b="1"/>
              <a:t>|). </a:t>
            </a:r>
            <a:endParaRPr lang="en-US" altLang="he-IL" sz="2400" b="1">
              <a:solidFill>
                <a:srgbClr val="FF9900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מציין מיקום של מספר שקופית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D580A9D-558D-43B4-A60C-5EAC6AB297B7}" type="slidenum">
              <a:rPr lang="he-IL" altLang="he-IL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he-IL" sz="1000"/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80963"/>
            <a:ext cx="5392738" cy="677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A4EDD6-7194-4B79-A948-C176940E54FF}" type="slidenum">
              <a:rPr lang="he-IL" altLang="he-IL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he-IL" sz="100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700" y="0"/>
            <a:ext cx="4686300" cy="580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10088" cy="665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לבן 1"/>
          <p:cNvSpPr/>
          <p:nvPr/>
        </p:nvSpPr>
        <p:spPr>
          <a:xfrm>
            <a:off x="5189628" y="1628800"/>
            <a:ext cx="11400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50000"/>
                    <a:lumOff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קלט</a:t>
            </a:r>
          </a:p>
        </p:txBody>
      </p:sp>
      <p:sp>
        <p:nvSpPr>
          <p:cNvPr id="6" name="מלבן 5"/>
          <p:cNvSpPr/>
          <p:nvPr/>
        </p:nvSpPr>
        <p:spPr>
          <a:xfrm>
            <a:off x="5904415" y="4725144"/>
            <a:ext cx="5309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50000"/>
                    <a:lumOff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</a:p>
        </p:txBody>
      </p:sp>
      <p:sp>
        <p:nvSpPr>
          <p:cNvPr id="7" name="מלבן 6"/>
          <p:cNvSpPr/>
          <p:nvPr/>
        </p:nvSpPr>
        <p:spPr>
          <a:xfrm>
            <a:off x="1187624" y="1628800"/>
            <a:ext cx="5309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50000"/>
                    <a:lumOff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8" name="מלבן 7"/>
          <p:cNvSpPr/>
          <p:nvPr/>
        </p:nvSpPr>
        <p:spPr>
          <a:xfrm>
            <a:off x="1340024" y="4665910"/>
            <a:ext cx="5309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50000"/>
                    <a:lumOff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  <a:endParaRPr lang="he-IL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50000"/>
                  <a:lumOff val="5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מציין מיקום של מספר שקופית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79F97A6-17D7-41AE-A10F-C01F2971AEA6}" type="slidenum">
              <a:rPr lang="he-IL" altLang="he-IL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he-IL" sz="100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66675"/>
            <a:ext cx="4535487" cy="661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מלבן 3"/>
          <p:cNvSpPr/>
          <p:nvPr/>
        </p:nvSpPr>
        <p:spPr>
          <a:xfrm>
            <a:off x="5004048" y="1196752"/>
            <a:ext cx="5309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50000"/>
                    <a:lumOff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</a:t>
            </a:r>
            <a:endParaRPr lang="he-IL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50000"/>
                  <a:lumOff val="5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5216470" y="4005064"/>
            <a:ext cx="5309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50000"/>
                    <a:lumOff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5</a:t>
            </a:r>
            <a:endParaRPr lang="he-IL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50000"/>
                  <a:lumOff val="5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כותרת 1"/>
          <p:cNvSpPr>
            <a:spLocks noGrp="1"/>
          </p:cNvSpPr>
          <p:nvPr>
            <p:ph type="ctrTitle"/>
          </p:nvPr>
        </p:nvSpPr>
        <p:spPr>
          <a:xfrm>
            <a:off x="971550" y="1412875"/>
            <a:ext cx="6629400" cy="2209800"/>
          </a:xfrm>
        </p:spPr>
        <p:txBody>
          <a:bodyPr/>
          <a:lstStyle/>
          <a:p>
            <a:pPr algn="ctr" rtl="1" eaLnBrk="1" hangingPunct="1"/>
            <a:r>
              <a:rPr lang="he-IL" altLang="he-IL" b="1"/>
              <a:t>אלגוריתם  </a:t>
            </a:r>
            <a:r>
              <a:rPr lang="en-US" altLang="he-IL" b="1"/>
              <a:t>Prim</a:t>
            </a:r>
            <a:endParaRPr lang="he-IL" altLang="he-IL" b="1"/>
          </a:p>
        </p:txBody>
      </p:sp>
      <p:sp>
        <p:nvSpPr>
          <p:cNvPr id="27651" name="TextBox 3"/>
          <p:cNvSpPr txBox="1">
            <a:spLocks noChangeArrowheads="1"/>
          </p:cNvSpPr>
          <p:nvPr/>
        </p:nvSpPr>
        <p:spPr bwMode="auto">
          <a:xfrm>
            <a:off x="8220075" y="549275"/>
            <a:ext cx="641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e-IL" altLang="he-IL" sz="1800"/>
              <a:t>בס"ד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79B146-C0BA-4C51-8D52-051B1EF47AE6}" type="slidenum">
              <a:rPr lang="he-IL" altLang="he-IL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he-IL" sz="100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38100"/>
            <a:ext cx="5111750" cy="681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altLang="he-IL"/>
              <a:t>הרצת האלגוריתם של </a:t>
            </a:r>
            <a:r>
              <a:rPr lang="en-US" altLang="he-IL"/>
              <a:t>Prim</a:t>
            </a:r>
            <a:endParaRPr lang="he-IL" altLang="he-IL"/>
          </a:p>
        </p:txBody>
      </p:sp>
      <p:sp>
        <p:nvSpPr>
          <p:cNvPr id="29699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9B651CB-17F4-4428-B4AA-812D5AE7C014}" type="slidenum">
              <a:rPr lang="he-IL" altLang="he-IL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he-IL" sz="1000"/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1125538"/>
            <a:ext cx="4187825" cy="573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מחבר ישר 6"/>
          <p:cNvCxnSpPr/>
          <p:nvPr/>
        </p:nvCxnSpPr>
        <p:spPr bwMode="auto">
          <a:xfrm>
            <a:off x="3924300" y="4365625"/>
            <a:ext cx="647700" cy="21590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5B762BA-AF64-4812-A841-4DBCA3B8BA87}" type="slidenum">
              <a:rPr lang="he-IL" altLang="he-IL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he-IL" sz="1000"/>
          </a:p>
        </p:txBody>
      </p:sp>
      <p:pic>
        <p:nvPicPr>
          <p:cNvPr id="307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-125413"/>
            <a:ext cx="4943475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מחבר ישר 6"/>
          <p:cNvCxnSpPr/>
          <p:nvPr/>
        </p:nvCxnSpPr>
        <p:spPr bwMode="auto">
          <a:xfrm>
            <a:off x="4284663" y="3789363"/>
            <a:ext cx="647700" cy="21590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מחבר ישר 7"/>
          <p:cNvCxnSpPr/>
          <p:nvPr/>
        </p:nvCxnSpPr>
        <p:spPr bwMode="auto">
          <a:xfrm>
            <a:off x="4635500" y="404813"/>
            <a:ext cx="647700" cy="21590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מחבר ישר 8"/>
          <p:cNvCxnSpPr/>
          <p:nvPr/>
        </p:nvCxnSpPr>
        <p:spPr bwMode="auto">
          <a:xfrm>
            <a:off x="5364163" y="1125538"/>
            <a:ext cx="0" cy="719137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מחבר ישר 10"/>
          <p:cNvCxnSpPr/>
          <p:nvPr/>
        </p:nvCxnSpPr>
        <p:spPr bwMode="auto">
          <a:xfrm>
            <a:off x="5003800" y="4508500"/>
            <a:ext cx="0" cy="720725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מחבר ישר 11"/>
          <p:cNvCxnSpPr/>
          <p:nvPr/>
        </p:nvCxnSpPr>
        <p:spPr bwMode="auto">
          <a:xfrm>
            <a:off x="3276600" y="4292600"/>
            <a:ext cx="1463675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624FF2-BFC5-4B28-B633-5EEAD40B8390}" type="slidenum">
              <a:rPr lang="he-IL" altLang="he-IL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he-IL" sz="1000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013" y="2987675"/>
            <a:ext cx="3546475" cy="289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marL="25400" algn="ctr" eaLnBrk="1" hangingPunct="1">
              <a:tabLst>
                <a:tab pos="1538288" algn="l"/>
              </a:tabLst>
            </a:pPr>
            <a:r>
              <a:rPr lang="he-IL" altLang="he-IL" dirty="0"/>
              <a:t>עץ פורש מינימלי - </a:t>
            </a:r>
            <a:endParaRPr lang="en-US" altLang="he-IL" dirty="0"/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827584" y="1628800"/>
            <a:ext cx="4678363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642938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tabLst>
                <a:tab pos="517525" algn="l"/>
              </a:tabLst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6429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tabLst>
                <a:tab pos="517525" algn="l"/>
              </a:tabLst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642938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tabLst>
                <a:tab pos="517525" algn="l"/>
              </a:tabLst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517525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517525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517525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517525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517525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517525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rt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e-IL" altLang="he-IL" sz="2400" dirty="0"/>
              <a:t>בהינתן גרף - </a:t>
            </a:r>
            <a:r>
              <a:rPr lang="en-US" altLang="he-IL" sz="2400" i="1" dirty="0"/>
              <a:t>G</a:t>
            </a:r>
            <a:r>
              <a:rPr lang="en-US" altLang="he-IL" sz="2400" dirty="0"/>
              <a:t> = (</a:t>
            </a:r>
            <a:r>
              <a:rPr lang="en-US" altLang="he-IL" sz="2400" i="1" dirty="0"/>
              <a:t>V</a:t>
            </a:r>
            <a:r>
              <a:rPr lang="en-US" altLang="he-IL" sz="2400" dirty="0"/>
              <a:t>, </a:t>
            </a:r>
            <a:r>
              <a:rPr lang="en-US" altLang="he-IL" sz="2400" i="1" dirty="0"/>
              <a:t>E</a:t>
            </a:r>
            <a:r>
              <a:rPr lang="en-US" altLang="he-IL" sz="2400" dirty="0"/>
              <a:t>) </a:t>
            </a:r>
            <a:r>
              <a:rPr lang="he-IL" altLang="he-IL" sz="2400" dirty="0"/>
              <a:t>ופונקציית משקל </a:t>
            </a:r>
            <a:r>
              <a:rPr lang="en-US" altLang="he-IL" sz="2400" dirty="0"/>
              <a:t> </a:t>
            </a:r>
            <a:r>
              <a:rPr lang="en-US" altLang="he-IL" sz="2400" i="1" dirty="0"/>
              <a:t>w</a:t>
            </a:r>
            <a:r>
              <a:rPr lang="en-US" altLang="he-IL" sz="2400" dirty="0"/>
              <a:t>(</a:t>
            </a:r>
            <a:r>
              <a:rPr lang="en-US" altLang="he-IL" sz="2400" i="1" dirty="0"/>
              <a:t>e</a:t>
            </a:r>
            <a:r>
              <a:rPr lang="en-US" altLang="he-IL" sz="2400" dirty="0"/>
              <a:t>)</a:t>
            </a:r>
            <a:r>
              <a:rPr lang="he-IL" altLang="he-IL" sz="2400" dirty="0"/>
              <a:t> לצלעות הגרף </a:t>
            </a:r>
            <a:r>
              <a:rPr lang="en-US" altLang="he-IL" sz="2400" dirty="0"/>
              <a:t> </a:t>
            </a:r>
            <a:r>
              <a:rPr lang="en-US" altLang="he-IL" sz="2400" i="1" dirty="0"/>
              <a:t>G</a:t>
            </a:r>
            <a:r>
              <a:rPr lang="he-IL" altLang="he-IL" sz="2400" i="1" dirty="0"/>
              <a:t>,</a:t>
            </a:r>
            <a:endParaRPr lang="en-US" altLang="he-IL" sz="2400" dirty="0"/>
          </a:p>
          <a:p>
            <a:pPr algn="r" rt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e-IL" altLang="he-IL" sz="2400" b="1" i="1" dirty="0">
                <a:solidFill>
                  <a:srgbClr val="FF9900"/>
                </a:solidFill>
              </a:rPr>
              <a:t>עץ פורש מינימלי </a:t>
            </a:r>
            <a:r>
              <a:rPr lang="en-US" altLang="he-IL" sz="2400" dirty="0"/>
              <a:t>T</a:t>
            </a:r>
            <a:r>
              <a:rPr lang="he-IL" altLang="he-IL" sz="2400" dirty="0"/>
              <a:t> לגרף </a:t>
            </a:r>
            <a:r>
              <a:rPr lang="en-US" altLang="he-IL" sz="2400" dirty="0"/>
              <a:t>G</a:t>
            </a:r>
            <a:r>
              <a:rPr lang="he-IL" altLang="he-IL" sz="2400" dirty="0"/>
              <a:t> הוא עץ פורש אשר סכום משקלי הצלעות שבו נמוך מסכום משקלי הצלעות של שאר העצים הפורשים</a:t>
            </a:r>
            <a:endParaRPr lang="en-US" altLang="he-IL" sz="2400" dirty="0"/>
          </a:p>
        </p:txBody>
      </p:sp>
      <p:pic>
        <p:nvPicPr>
          <p:cNvPr id="512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150" y="3644900"/>
            <a:ext cx="1758950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Text Box 6"/>
          <p:cNvSpPr txBox="1">
            <a:spLocks noChangeArrowheads="1"/>
          </p:cNvSpPr>
          <p:nvPr/>
        </p:nvSpPr>
        <p:spPr bwMode="auto">
          <a:xfrm>
            <a:off x="8045450" y="4359275"/>
            <a:ext cx="1079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42938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tabLst>
                <a:tab pos="749300" algn="l"/>
              </a:tabLst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6429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tabLst>
                <a:tab pos="749300" algn="l"/>
              </a:tabLst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642938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tabLst>
                <a:tab pos="749300" algn="l"/>
              </a:tabLst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700">
                <a:solidFill>
                  <a:srgbClr val="FF9900"/>
                </a:solidFill>
              </a:rPr>
              <a:t>5</a:t>
            </a:r>
          </a:p>
        </p:txBody>
      </p:sp>
      <p:sp>
        <p:nvSpPr>
          <p:cNvPr id="5128" name="Text Box 7"/>
          <p:cNvSpPr txBox="1">
            <a:spLocks noChangeArrowheads="1"/>
          </p:cNvSpPr>
          <p:nvPr/>
        </p:nvSpPr>
        <p:spPr bwMode="auto">
          <a:xfrm>
            <a:off x="6894513" y="5538788"/>
            <a:ext cx="1079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42938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tabLst>
                <a:tab pos="749300" algn="l"/>
              </a:tabLst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6429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tabLst>
                <a:tab pos="749300" algn="l"/>
              </a:tabLst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642938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tabLst>
                <a:tab pos="749300" algn="l"/>
              </a:tabLst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700">
                <a:solidFill>
                  <a:srgbClr val="FF9900"/>
                </a:solidFill>
              </a:rPr>
              <a:t>4</a:t>
            </a:r>
          </a:p>
        </p:txBody>
      </p:sp>
      <p:sp>
        <p:nvSpPr>
          <p:cNvPr id="5129" name="Text Box 8"/>
          <p:cNvSpPr txBox="1">
            <a:spLocks noChangeArrowheads="1"/>
          </p:cNvSpPr>
          <p:nvPr/>
        </p:nvSpPr>
        <p:spPr bwMode="auto">
          <a:xfrm>
            <a:off x="7180263" y="4776788"/>
            <a:ext cx="1079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42938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tabLst>
                <a:tab pos="749300" algn="l"/>
              </a:tabLst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6429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tabLst>
                <a:tab pos="749300" algn="l"/>
              </a:tabLst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642938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tabLst>
                <a:tab pos="749300" algn="l"/>
              </a:tabLst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700">
                <a:solidFill>
                  <a:srgbClr val="FF9900"/>
                </a:solidFill>
              </a:rPr>
              <a:t>3</a:t>
            </a:r>
          </a:p>
        </p:txBody>
      </p:sp>
      <p:sp>
        <p:nvSpPr>
          <p:cNvPr id="5130" name="Text Box 9"/>
          <p:cNvSpPr txBox="1">
            <a:spLocks noChangeArrowheads="1"/>
          </p:cNvSpPr>
          <p:nvPr/>
        </p:nvSpPr>
        <p:spPr bwMode="auto">
          <a:xfrm>
            <a:off x="7439025" y="3054350"/>
            <a:ext cx="1079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42938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tabLst>
                <a:tab pos="749300" algn="l"/>
              </a:tabLst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6429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tabLst>
                <a:tab pos="749300" algn="l"/>
              </a:tabLst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642938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tabLst>
                <a:tab pos="749300" algn="l"/>
              </a:tabLst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700">
                <a:solidFill>
                  <a:srgbClr val="FF9900"/>
                </a:solidFill>
              </a:rPr>
              <a:t>3</a:t>
            </a:r>
          </a:p>
        </p:txBody>
      </p:sp>
      <p:sp>
        <p:nvSpPr>
          <p:cNvPr id="5131" name="Text Box 10"/>
          <p:cNvSpPr txBox="1">
            <a:spLocks noChangeArrowheads="1"/>
          </p:cNvSpPr>
          <p:nvPr/>
        </p:nvSpPr>
        <p:spPr bwMode="auto">
          <a:xfrm>
            <a:off x="7385050" y="3716338"/>
            <a:ext cx="1079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42938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tabLst>
                <a:tab pos="749300" algn="l"/>
              </a:tabLst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6429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tabLst>
                <a:tab pos="749300" algn="l"/>
              </a:tabLst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642938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tabLst>
                <a:tab pos="749300" algn="l"/>
              </a:tabLst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700">
                <a:solidFill>
                  <a:srgbClr val="FF9900"/>
                </a:solidFill>
              </a:rPr>
              <a:t>6</a:t>
            </a:r>
          </a:p>
        </p:txBody>
      </p:sp>
      <p:sp>
        <p:nvSpPr>
          <p:cNvPr id="5132" name="Text Box 11"/>
          <p:cNvSpPr txBox="1">
            <a:spLocks noChangeArrowheads="1"/>
          </p:cNvSpPr>
          <p:nvPr/>
        </p:nvSpPr>
        <p:spPr bwMode="auto">
          <a:xfrm>
            <a:off x="6018213" y="3046413"/>
            <a:ext cx="1079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42938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tabLst>
                <a:tab pos="749300" algn="l"/>
              </a:tabLst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6429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tabLst>
                <a:tab pos="749300" algn="l"/>
              </a:tabLst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642938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tabLst>
                <a:tab pos="749300" algn="l"/>
              </a:tabLst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700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5133" name="Text Box 12"/>
          <p:cNvSpPr txBox="1">
            <a:spLocks noChangeArrowheads="1"/>
          </p:cNvSpPr>
          <p:nvPr/>
        </p:nvSpPr>
        <p:spPr bwMode="auto">
          <a:xfrm>
            <a:off x="5099050" y="3562350"/>
            <a:ext cx="1079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42938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tabLst>
                <a:tab pos="749300" algn="l"/>
              </a:tabLst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6429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tabLst>
                <a:tab pos="749300" algn="l"/>
              </a:tabLst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642938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tabLst>
                <a:tab pos="749300" algn="l"/>
              </a:tabLst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700">
                <a:solidFill>
                  <a:srgbClr val="FF9900"/>
                </a:solidFill>
              </a:rPr>
              <a:t>6</a:t>
            </a:r>
          </a:p>
        </p:txBody>
      </p:sp>
      <p:sp>
        <p:nvSpPr>
          <p:cNvPr id="5134" name="Text Box 13"/>
          <p:cNvSpPr txBox="1">
            <a:spLocks noChangeArrowheads="1"/>
          </p:cNvSpPr>
          <p:nvPr/>
        </p:nvSpPr>
        <p:spPr bwMode="auto">
          <a:xfrm>
            <a:off x="5661025" y="4083050"/>
            <a:ext cx="1079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42938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tabLst>
                <a:tab pos="749300" algn="l"/>
              </a:tabLst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6429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tabLst>
                <a:tab pos="749300" algn="l"/>
              </a:tabLst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642938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tabLst>
                <a:tab pos="749300" algn="l"/>
              </a:tabLst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700">
                <a:solidFill>
                  <a:srgbClr val="FF9900"/>
                </a:solidFill>
              </a:rPr>
              <a:t>9</a:t>
            </a:r>
          </a:p>
        </p:txBody>
      </p:sp>
      <p:sp>
        <p:nvSpPr>
          <p:cNvPr id="5135" name="Text Box 14"/>
          <p:cNvSpPr txBox="1">
            <a:spLocks noChangeArrowheads="1"/>
          </p:cNvSpPr>
          <p:nvPr/>
        </p:nvSpPr>
        <p:spPr bwMode="auto">
          <a:xfrm>
            <a:off x="4784725" y="4511675"/>
            <a:ext cx="1079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42938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tabLst>
                <a:tab pos="749300" algn="l"/>
              </a:tabLst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6429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tabLst>
                <a:tab pos="749300" algn="l"/>
              </a:tabLst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642938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tabLst>
                <a:tab pos="749300" algn="l"/>
              </a:tabLst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700">
                <a:solidFill>
                  <a:srgbClr val="FF9900"/>
                </a:solidFill>
              </a:rPr>
              <a:t>8</a:t>
            </a:r>
          </a:p>
        </p:txBody>
      </p:sp>
      <p:sp>
        <p:nvSpPr>
          <p:cNvPr id="5136" name="Text Box 15"/>
          <p:cNvSpPr txBox="1">
            <a:spLocks noChangeArrowheads="1"/>
          </p:cNvSpPr>
          <p:nvPr/>
        </p:nvSpPr>
        <p:spPr bwMode="auto">
          <a:xfrm>
            <a:off x="6411913" y="3430588"/>
            <a:ext cx="1079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42938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tabLst>
                <a:tab pos="749300" algn="l"/>
              </a:tabLst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6429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tabLst>
                <a:tab pos="749300" algn="l"/>
              </a:tabLst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642938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tabLst>
                <a:tab pos="749300" algn="l"/>
              </a:tabLst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700">
                <a:solidFill>
                  <a:srgbClr val="FF9900"/>
                </a:solidFill>
              </a:rPr>
              <a:t>3</a:t>
            </a:r>
          </a:p>
        </p:txBody>
      </p:sp>
      <p:sp>
        <p:nvSpPr>
          <p:cNvPr id="5137" name="Text Box 16"/>
          <p:cNvSpPr txBox="1">
            <a:spLocks noChangeArrowheads="1"/>
          </p:cNvSpPr>
          <p:nvPr/>
        </p:nvSpPr>
        <p:spPr bwMode="auto">
          <a:xfrm>
            <a:off x="6059488" y="4403725"/>
            <a:ext cx="2222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642938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tabLst>
                <a:tab pos="749300" algn="l"/>
              </a:tabLst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6429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tabLst>
                <a:tab pos="749300" algn="l"/>
              </a:tabLst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642938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tabLst>
                <a:tab pos="749300" algn="l"/>
              </a:tabLst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700">
                <a:solidFill>
                  <a:srgbClr val="FF9900"/>
                </a:solidFill>
              </a:rPr>
              <a:t>7</a:t>
            </a:r>
          </a:p>
        </p:txBody>
      </p:sp>
      <p:sp>
        <p:nvSpPr>
          <p:cNvPr id="5138" name="Text Box 17"/>
          <p:cNvSpPr txBox="1">
            <a:spLocks noChangeArrowheads="1"/>
          </p:cNvSpPr>
          <p:nvPr/>
        </p:nvSpPr>
        <p:spPr bwMode="auto">
          <a:xfrm>
            <a:off x="6831013" y="4233863"/>
            <a:ext cx="1079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42938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tabLst>
                <a:tab pos="749300" algn="l"/>
              </a:tabLst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6429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tabLst>
                <a:tab pos="749300" algn="l"/>
              </a:tabLst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642938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tabLst>
                <a:tab pos="749300" algn="l"/>
              </a:tabLst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700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5139" name="Text Box 18"/>
          <p:cNvSpPr txBox="1">
            <a:spLocks noChangeArrowheads="1"/>
          </p:cNvSpPr>
          <p:nvPr/>
        </p:nvSpPr>
        <p:spPr bwMode="auto">
          <a:xfrm>
            <a:off x="6108700" y="5011738"/>
            <a:ext cx="1079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42938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tabLst>
                <a:tab pos="749300" algn="l"/>
              </a:tabLst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6429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tabLst>
                <a:tab pos="749300" algn="l"/>
              </a:tabLst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642938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tabLst>
                <a:tab pos="749300" algn="l"/>
              </a:tabLst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700">
                <a:solidFill>
                  <a:srgbClr val="FF9900"/>
                </a:solidFill>
              </a:rPr>
              <a:t>2</a:t>
            </a:r>
          </a:p>
        </p:txBody>
      </p:sp>
      <p:sp>
        <p:nvSpPr>
          <p:cNvPr id="5140" name="Text Box 19"/>
          <p:cNvSpPr txBox="1">
            <a:spLocks noChangeArrowheads="1"/>
          </p:cNvSpPr>
          <p:nvPr/>
        </p:nvSpPr>
        <p:spPr bwMode="auto">
          <a:xfrm>
            <a:off x="5291138" y="5438775"/>
            <a:ext cx="2222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642938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tabLst>
                <a:tab pos="749300" algn="l"/>
              </a:tabLst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6429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tabLst>
                <a:tab pos="749300" algn="l"/>
              </a:tabLst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642938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tabLst>
                <a:tab pos="749300" algn="l"/>
              </a:tabLst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700">
                <a:solidFill>
                  <a:srgbClr val="FF9900"/>
                </a:solidFill>
              </a:rPr>
              <a:t>7</a:t>
            </a:r>
          </a:p>
        </p:txBody>
      </p:sp>
      <p:pic>
        <p:nvPicPr>
          <p:cNvPr id="62484" name="Picture 20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99013" y="2967038"/>
            <a:ext cx="3582987" cy="2932112"/>
          </a:xfr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7B6CB67-DFFC-4776-9D2D-33DFEACBDC6E}" type="slidenum">
              <a:rPr lang="he-IL" altLang="he-IL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he-IL" sz="1000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333375"/>
            <a:ext cx="4405312" cy="623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מחבר ישר 5"/>
          <p:cNvCxnSpPr/>
          <p:nvPr/>
        </p:nvCxnSpPr>
        <p:spPr bwMode="auto">
          <a:xfrm>
            <a:off x="4140200" y="3789363"/>
            <a:ext cx="647700" cy="21590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מחבר ישר 6"/>
          <p:cNvCxnSpPr/>
          <p:nvPr/>
        </p:nvCxnSpPr>
        <p:spPr bwMode="auto">
          <a:xfrm>
            <a:off x="4859338" y="4508500"/>
            <a:ext cx="0" cy="720725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מחבר ישר 7"/>
          <p:cNvCxnSpPr/>
          <p:nvPr/>
        </p:nvCxnSpPr>
        <p:spPr bwMode="auto">
          <a:xfrm>
            <a:off x="3348038" y="4292600"/>
            <a:ext cx="1247775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מחבר ישר 11"/>
          <p:cNvCxnSpPr/>
          <p:nvPr/>
        </p:nvCxnSpPr>
        <p:spPr bwMode="auto">
          <a:xfrm>
            <a:off x="4716463" y="692150"/>
            <a:ext cx="647700" cy="21590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מחבר ישר 12"/>
          <p:cNvCxnSpPr/>
          <p:nvPr/>
        </p:nvCxnSpPr>
        <p:spPr bwMode="auto">
          <a:xfrm>
            <a:off x="5364163" y="1341438"/>
            <a:ext cx="0" cy="719137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מחבר ישר 13"/>
          <p:cNvCxnSpPr/>
          <p:nvPr/>
        </p:nvCxnSpPr>
        <p:spPr bwMode="auto">
          <a:xfrm>
            <a:off x="3924300" y="1196975"/>
            <a:ext cx="1247775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מחבר ישר 14"/>
          <p:cNvCxnSpPr/>
          <p:nvPr/>
        </p:nvCxnSpPr>
        <p:spPr bwMode="auto">
          <a:xfrm flipH="1">
            <a:off x="4716463" y="2420938"/>
            <a:ext cx="576262" cy="43180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מחבר ישר 16"/>
          <p:cNvCxnSpPr/>
          <p:nvPr/>
        </p:nvCxnSpPr>
        <p:spPr bwMode="auto">
          <a:xfrm flipH="1">
            <a:off x="4140200" y="5546725"/>
            <a:ext cx="576263" cy="43180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מחבר ישר 17"/>
          <p:cNvCxnSpPr/>
          <p:nvPr/>
        </p:nvCxnSpPr>
        <p:spPr bwMode="auto">
          <a:xfrm>
            <a:off x="3203575" y="5445125"/>
            <a:ext cx="576263" cy="53340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39302E2-CAC1-416B-B51C-FC23769FC7B9}" type="slidenum">
              <a:rPr lang="he-IL" altLang="he-IL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he-IL" sz="1000"/>
          </a:p>
        </p:txBody>
      </p:sp>
      <p:pic>
        <p:nvPicPr>
          <p:cNvPr id="327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333375"/>
            <a:ext cx="4359275" cy="628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מחבר ישר 3"/>
          <p:cNvCxnSpPr/>
          <p:nvPr/>
        </p:nvCxnSpPr>
        <p:spPr bwMode="auto">
          <a:xfrm>
            <a:off x="4284663" y="3789363"/>
            <a:ext cx="647700" cy="21590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מחבר ישר 4"/>
          <p:cNvCxnSpPr/>
          <p:nvPr/>
        </p:nvCxnSpPr>
        <p:spPr bwMode="auto">
          <a:xfrm>
            <a:off x="5003800" y="4508500"/>
            <a:ext cx="0" cy="720725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מחבר ישר 5"/>
          <p:cNvCxnSpPr/>
          <p:nvPr/>
        </p:nvCxnSpPr>
        <p:spPr bwMode="auto">
          <a:xfrm>
            <a:off x="3492500" y="4292600"/>
            <a:ext cx="1247775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מחבר ישר 6"/>
          <p:cNvCxnSpPr/>
          <p:nvPr/>
        </p:nvCxnSpPr>
        <p:spPr bwMode="auto">
          <a:xfrm flipH="1">
            <a:off x="4284663" y="5546725"/>
            <a:ext cx="576262" cy="43180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מחבר ישר 7"/>
          <p:cNvCxnSpPr/>
          <p:nvPr/>
        </p:nvCxnSpPr>
        <p:spPr bwMode="auto">
          <a:xfrm>
            <a:off x="3348038" y="5445125"/>
            <a:ext cx="576262" cy="53340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מחבר ישר 8"/>
          <p:cNvCxnSpPr/>
          <p:nvPr/>
        </p:nvCxnSpPr>
        <p:spPr bwMode="auto">
          <a:xfrm>
            <a:off x="4643438" y="696913"/>
            <a:ext cx="576262" cy="252412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מחבר ישר 9"/>
          <p:cNvCxnSpPr/>
          <p:nvPr/>
        </p:nvCxnSpPr>
        <p:spPr bwMode="auto">
          <a:xfrm>
            <a:off x="5364163" y="1417638"/>
            <a:ext cx="0" cy="719137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מחבר ישר 10"/>
          <p:cNvCxnSpPr/>
          <p:nvPr/>
        </p:nvCxnSpPr>
        <p:spPr bwMode="auto">
          <a:xfrm>
            <a:off x="3851275" y="1201738"/>
            <a:ext cx="1249363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מחבר ישר 11"/>
          <p:cNvCxnSpPr/>
          <p:nvPr/>
        </p:nvCxnSpPr>
        <p:spPr bwMode="auto">
          <a:xfrm flipH="1">
            <a:off x="4645025" y="2454275"/>
            <a:ext cx="574675" cy="43180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מחבר ישר 12"/>
          <p:cNvCxnSpPr/>
          <p:nvPr/>
        </p:nvCxnSpPr>
        <p:spPr bwMode="auto">
          <a:xfrm>
            <a:off x="3708400" y="2352675"/>
            <a:ext cx="576263" cy="53340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מחבר ישר 14"/>
          <p:cNvCxnSpPr/>
          <p:nvPr/>
        </p:nvCxnSpPr>
        <p:spPr bwMode="auto">
          <a:xfrm>
            <a:off x="5467350" y="1189038"/>
            <a:ext cx="760413" cy="1270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מחבר ישר 16"/>
          <p:cNvCxnSpPr/>
          <p:nvPr/>
        </p:nvCxnSpPr>
        <p:spPr bwMode="auto">
          <a:xfrm flipV="1">
            <a:off x="5219700" y="4292600"/>
            <a:ext cx="628650" cy="14288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מחבר ישר 18"/>
          <p:cNvCxnSpPr/>
          <p:nvPr/>
        </p:nvCxnSpPr>
        <p:spPr bwMode="auto">
          <a:xfrm flipV="1">
            <a:off x="5219700" y="5430838"/>
            <a:ext cx="628650" cy="14287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5D0F1C1-DFAB-47D0-A0DC-3786AE3CA6A6}" type="slidenum">
              <a:rPr lang="he-IL" altLang="he-IL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he-IL" sz="1000"/>
          </a:p>
        </p:txBody>
      </p:sp>
      <p:pic>
        <p:nvPicPr>
          <p:cNvPr id="337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60350"/>
            <a:ext cx="4579937" cy="659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A15B0A0-FBEB-4008-B15A-0DB07BFFE413}" type="slidenum">
              <a:rPr lang="he-IL" altLang="he-IL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he-IL" sz="1000"/>
          </a:p>
        </p:txBody>
      </p:sp>
      <p:pic>
        <p:nvPicPr>
          <p:cNvPr id="348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90488"/>
            <a:ext cx="4608512" cy="647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A90627D-A784-43C4-9500-4C17DFF06AB3}" type="slidenum">
              <a:rPr lang="he-IL" altLang="he-IL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he-IL" sz="1000"/>
          </a:p>
        </p:txBody>
      </p:sp>
      <p:pic>
        <p:nvPicPr>
          <p:cNvPr id="358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763" y="388938"/>
            <a:ext cx="5884862" cy="577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1D1AB95-677B-4439-AF70-206BE10D5A49}" type="slidenum">
              <a:rPr lang="he-IL" altLang="he-IL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he-IL" sz="1000"/>
          </a:p>
        </p:txBody>
      </p:sp>
      <p:pic>
        <p:nvPicPr>
          <p:cNvPr id="368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-22225"/>
            <a:ext cx="54737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DB0BE50-DE4E-4369-BBE1-C8DD5CDC305F}" type="slidenum">
              <a:rPr lang="he-IL" altLang="he-IL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he-IL" sz="1000"/>
          </a:p>
        </p:txBody>
      </p:sp>
      <p:sp>
        <p:nvSpPr>
          <p:cNvPr id="37891" name="TextBox 1"/>
          <p:cNvSpPr txBox="1">
            <a:spLocks noChangeArrowheads="1"/>
          </p:cNvSpPr>
          <p:nvPr/>
        </p:nvSpPr>
        <p:spPr bwMode="auto">
          <a:xfrm>
            <a:off x="3851275" y="333375"/>
            <a:ext cx="16525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e-IL" altLang="he-IL" sz="1800"/>
              <a:t>במימוש ע"י ערימה</a:t>
            </a:r>
          </a:p>
        </p:txBody>
      </p:sp>
      <p:pic>
        <p:nvPicPr>
          <p:cNvPr id="37892" name="תמונה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0"/>
            <a:ext cx="7210425" cy="676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TextBox 2"/>
          <p:cNvSpPr txBox="1">
            <a:spLocks noChangeArrowheads="1"/>
          </p:cNvSpPr>
          <p:nvPr/>
        </p:nvSpPr>
        <p:spPr bwMode="auto">
          <a:xfrm>
            <a:off x="4997450" y="6567488"/>
            <a:ext cx="37449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e-IL" altLang="he-IL" sz="1200"/>
              <a:t>כל הזכויות שמורות לד"ר יוסף פרץ</a:t>
            </a:r>
          </a:p>
        </p:txBody>
      </p:sp>
      <p:sp>
        <p:nvSpPr>
          <p:cNvPr id="37894" name="TextBox 1"/>
          <p:cNvSpPr txBox="1">
            <a:spLocks noChangeArrowheads="1"/>
          </p:cNvSpPr>
          <p:nvPr/>
        </p:nvSpPr>
        <p:spPr bwMode="auto">
          <a:xfrm>
            <a:off x="4665663" y="5516563"/>
            <a:ext cx="15763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800"/>
              <a:t>Key[v]=w(u,v)</a:t>
            </a:r>
            <a:endParaRPr lang="he-IL" altLang="he-IL" sz="1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A1D4DC2-FC00-462A-BA27-B1F09DBB2F0D}" type="slidenum">
              <a:rPr lang="he-IL" altLang="he-IL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he-IL" sz="1000"/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0"/>
            <a:ext cx="4968875" cy="660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B6E3B4C-5BBA-41EE-8AA9-305C47065F05}" type="slidenum">
              <a:rPr lang="he-IL" altLang="he-IL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he-IL" sz="1000"/>
          </a:p>
        </p:txBody>
      </p:sp>
      <p:pic>
        <p:nvPicPr>
          <p:cNvPr id="399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214313"/>
            <a:ext cx="4892675" cy="623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7F25BB-D504-45AD-B819-759BB1570F7C}" type="slidenum">
              <a:rPr lang="he-IL" altLang="he-IL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he-IL" sz="1000"/>
          </a:p>
        </p:txBody>
      </p:sp>
      <p:sp>
        <p:nvSpPr>
          <p:cNvPr id="40963" name="Freeform 2"/>
          <p:cNvSpPr>
            <a:spLocks/>
          </p:cNvSpPr>
          <p:nvPr/>
        </p:nvSpPr>
        <p:spPr bwMode="auto">
          <a:xfrm>
            <a:off x="268288" y="803275"/>
            <a:ext cx="8602662" cy="947738"/>
          </a:xfrm>
          <a:custGeom>
            <a:avLst/>
            <a:gdLst>
              <a:gd name="T0" fmla="*/ 0 w 10000"/>
              <a:gd name="T1" fmla="*/ 0 h 10000"/>
              <a:gd name="T2" fmla="*/ 2147483647 w 10000"/>
              <a:gd name="T3" fmla="*/ 0 h 10000"/>
              <a:gd name="T4" fmla="*/ 2147483647 w 10000"/>
              <a:gd name="T5" fmla="*/ 2147483647 h 10000"/>
              <a:gd name="T6" fmla="*/ 0 w 10000"/>
              <a:gd name="T7" fmla="*/ 2147483647 h 10000"/>
              <a:gd name="T8" fmla="*/ 0 w 10000"/>
              <a:gd name="T9" fmla="*/ 0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/>
          <a:lstStyle/>
          <a:p>
            <a:endParaRPr lang="he-IL"/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609600"/>
            <a:ext cx="7772400" cy="1143000"/>
          </a:xfrm>
          <a:noFill/>
        </p:spPr>
        <p:txBody>
          <a:bodyPr/>
          <a:lstStyle/>
          <a:p>
            <a:pPr marL="25400" eaLnBrk="1" hangingPunct="1">
              <a:tabLst>
                <a:tab pos="1538288" algn="l"/>
              </a:tabLst>
            </a:pPr>
            <a:r>
              <a:rPr lang="en-US" altLang="he-IL" dirty="0"/>
              <a:t>Correctness Proof</a:t>
            </a:r>
          </a:p>
        </p:txBody>
      </p:sp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457200" y="1855788"/>
            <a:ext cx="860742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642938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tabLst>
                <a:tab pos="749300" algn="l"/>
              </a:tabLst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6429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tabLst>
                <a:tab pos="749300" algn="l"/>
              </a:tabLst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642938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tabLst>
                <a:tab pos="749300" algn="l"/>
              </a:tabLst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rt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e-IL" altLang="he-IL" sz="2400" b="1" dirty="0">
                <a:solidFill>
                  <a:srgbClr val="FF9900"/>
                </a:solidFill>
              </a:rPr>
              <a:t>נשים לב:</a:t>
            </a:r>
          </a:p>
          <a:p>
            <a:pPr algn="r" rt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e-IL" altLang="he-IL" sz="2400" b="1" dirty="0"/>
              <a:t>בכל שלב של האלגוריתם יש לנו עץ שמכיל את כל הקדקודים בהם כבר ביקרו, והתור מכיל את הקדקודים אשר עדיין לא בעץ.</a:t>
            </a:r>
            <a:endParaRPr lang="en-US" altLang="he-IL" sz="2400" b="1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he-IL" sz="2400" b="1" dirty="0">
              <a:solidFill>
                <a:srgbClr val="FF9900"/>
              </a:solidFill>
            </a:endParaRPr>
          </a:p>
        </p:txBody>
      </p:sp>
      <p:sp>
        <p:nvSpPr>
          <p:cNvPr id="40966" name="Text Box 5"/>
          <p:cNvSpPr txBox="1">
            <a:spLocks noChangeArrowheads="1"/>
          </p:cNvSpPr>
          <p:nvPr/>
        </p:nvSpPr>
        <p:spPr bwMode="auto">
          <a:xfrm>
            <a:off x="152400" y="6096000"/>
            <a:ext cx="88757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642938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tabLst>
                <a:tab pos="749300" algn="l"/>
              </a:tabLst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6429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tabLst>
                <a:tab pos="749300" algn="l"/>
              </a:tabLst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642938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tabLst>
                <a:tab pos="749300" algn="l"/>
              </a:tabLst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rt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e-IL" altLang="he-IL" sz="2400" b="1" dirty="0">
                <a:solidFill>
                  <a:srgbClr val="FF9900"/>
                </a:solidFill>
              </a:rPr>
              <a:t>		מסקנה: </a:t>
            </a:r>
            <a:r>
              <a:rPr lang="he-IL" altLang="he-IL" sz="2400" b="1" dirty="0"/>
              <a:t>האלגוריתם בונה עץ פורש מינימלי.</a:t>
            </a:r>
            <a:endParaRPr lang="en-US" altLang="he-IL" sz="2400" i="1" dirty="0"/>
          </a:p>
        </p:txBody>
      </p:sp>
      <p:pic>
        <p:nvPicPr>
          <p:cNvPr id="778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852936"/>
            <a:ext cx="4227512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4B2CFD-C60B-43FB-B1BF-2FF06B3466F4}" type="slidenum">
              <a:rPr lang="he-IL" altLang="he-IL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he-IL" sz="10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marL="25400" algn="r" rtl="1" eaLnBrk="1" hangingPunct="1">
              <a:tabLst>
                <a:tab pos="1538288" algn="l"/>
              </a:tabLst>
            </a:pPr>
            <a:r>
              <a:rPr lang="he-IL" altLang="he-IL"/>
              <a:t>איך בונים עץ פורש מינימלי?</a:t>
            </a:r>
            <a:endParaRPr lang="en-US" altLang="he-IL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717675"/>
            <a:ext cx="8229600" cy="4530725"/>
          </a:xfrm>
          <a:noFill/>
        </p:spPr>
        <p:txBody>
          <a:bodyPr/>
          <a:lstStyle/>
          <a:p>
            <a:pPr marL="558800" indent="-533400" algn="r" rtl="1" eaLnBrk="1" hangingPunct="1">
              <a:lnSpc>
                <a:spcPct val="90000"/>
              </a:lnSpc>
              <a:tabLst>
                <a:tab pos="1054100" algn="l"/>
              </a:tabLst>
            </a:pPr>
            <a:r>
              <a:rPr lang="he-IL" altLang="he-IL" sz="2400" b="1" dirty="0">
                <a:solidFill>
                  <a:srgbClr val="FF9900"/>
                </a:solidFill>
                <a:latin typeface="David" pitchFamily="34" charset="-79"/>
                <a:cs typeface="David" pitchFamily="34" charset="-79"/>
              </a:rPr>
              <a:t>רעיון הבניה:</a:t>
            </a:r>
            <a:endParaRPr lang="en-US" altLang="he-IL" sz="2400" dirty="0">
              <a:solidFill>
                <a:srgbClr val="FF9900"/>
              </a:solidFill>
              <a:latin typeface="David" pitchFamily="34" charset="-79"/>
              <a:cs typeface="David" pitchFamily="34" charset="-79"/>
            </a:endParaRPr>
          </a:p>
          <a:p>
            <a:pPr marL="930275" lvl="1" indent="-533400" algn="r" rtl="1" eaLnBrk="1" hangingPunct="1">
              <a:lnSpc>
                <a:spcPct val="90000"/>
              </a:lnSpc>
              <a:tabLst>
                <a:tab pos="1054100" algn="l"/>
              </a:tabLst>
            </a:pPr>
            <a:r>
              <a:rPr lang="he-IL" altLang="he-IL" sz="2400" dirty="0">
                <a:latin typeface="David" pitchFamily="34" charset="-79"/>
                <a:cs typeface="David" pitchFamily="34" charset="-79"/>
              </a:rPr>
              <a:t>החזק קבוצת צלעות </a:t>
            </a:r>
            <a:r>
              <a:rPr lang="en-US" altLang="he-IL" sz="2400" dirty="0">
                <a:latin typeface="David" pitchFamily="34" charset="-79"/>
                <a:cs typeface="David" pitchFamily="34" charset="-79"/>
              </a:rPr>
              <a:t> </a:t>
            </a:r>
            <a:r>
              <a:rPr lang="en-US" altLang="he-IL" sz="2400" i="1" dirty="0">
                <a:latin typeface="David" pitchFamily="34" charset="-79"/>
                <a:cs typeface="David" pitchFamily="34" charset="-79"/>
              </a:rPr>
              <a:t>A</a:t>
            </a:r>
            <a:r>
              <a:rPr lang="en-US" altLang="he-IL" sz="2400" dirty="0">
                <a:latin typeface="David" pitchFamily="34" charset="-79"/>
                <a:cs typeface="David" pitchFamily="34" charset="-79"/>
              </a:rPr>
              <a:t> </a:t>
            </a:r>
            <a:r>
              <a:rPr lang="he-IL" altLang="he-IL" sz="2400" dirty="0">
                <a:latin typeface="David" pitchFamily="34" charset="-79"/>
                <a:cs typeface="David" pitchFamily="34" charset="-79"/>
              </a:rPr>
              <a:t> כך ש </a:t>
            </a:r>
            <a:r>
              <a:rPr lang="en-US" altLang="he-IL" sz="2400" dirty="0">
                <a:latin typeface="David" pitchFamily="34" charset="-79"/>
                <a:cs typeface="David" pitchFamily="34" charset="-79"/>
              </a:rPr>
              <a:t>(</a:t>
            </a:r>
            <a:r>
              <a:rPr lang="en-US" altLang="he-IL" sz="2400" i="1" dirty="0">
                <a:latin typeface="David" pitchFamily="34" charset="-79"/>
                <a:cs typeface="David" pitchFamily="34" charset="-79"/>
              </a:rPr>
              <a:t>V</a:t>
            </a:r>
            <a:r>
              <a:rPr lang="en-US" altLang="he-IL" sz="2400" dirty="0">
                <a:latin typeface="David" pitchFamily="34" charset="-79"/>
                <a:cs typeface="David" pitchFamily="34" charset="-79"/>
              </a:rPr>
              <a:t>, </a:t>
            </a:r>
            <a:r>
              <a:rPr lang="en-US" altLang="he-IL" sz="2400" i="1" dirty="0">
                <a:latin typeface="David" pitchFamily="34" charset="-79"/>
                <a:cs typeface="David" pitchFamily="34" charset="-79"/>
              </a:rPr>
              <a:t>A</a:t>
            </a:r>
            <a:r>
              <a:rPr lang="en-US" altLang="he-IL" sz="2400" dirty="0">
                <a:latin typeface="David" pitchFamily="34" charset="-79"/>
                <a:cs typeface="David" pitchFamily="34" charset="-79"/>
              </a:rPr>
              <a:t>) </a:t>
            </a:r>
            <a:r>
              <a:rPr lang="he-IL" altLang="he-IL" sz="2400" dirty="0">
                <a:latin typeface="David" pitchFamily="34" charset="-79"/>
                <a:cs typeface="David" pitchFamily="34" charset="-79"/>
              </a:rPr>
              <a:t> מהווה יער פורש עבור הגרף </a:t>
            </a:r>
            <a:r>
              <a:rPr lang="en-US" altLang="he-IL" sz="2400" dirty="0">
                <a:latin typeface="David" pitchFamily="34" charset="-79"/>
                <a:cs typeface="David" pitchFamily="34" charset="-79"/>
              </a:rPr>
              <a:t> </a:t>
            </a:r>
            <a:r>
              <a:rPr lang="en-US" altLang="he-IL" sz="2400" i="1" dirty="0">
                <a:latin typeface="David" pitchFamily="34" charset="-79"/>
                <a:cs typeface="David" pitchFamily="34" charset="-79"/>
              </a:rPr>
              <a:t>G</a:t>
            </a:r>
            <a:r>
              <a:rPr lang="en-US" altLang="he-IL" sz="2400" dirty="0">
                <a:latin typeface="David" pitchFamily="34" charset="-79"/>
                <a:cs typeface="David" pitchFamily="34" charset="-79"/>
              </a:rPr>
              <a:t> </a:t>
            </a:r>
            <a:r>
              <a:rPr lang="he-IL" altLang="he-IL" sz="2400" dirty="0">
                <a:latin typeface="David" pitchFamily="34" charset="-79"/>
                <a:cs typeface="David" pitchFamily="34" charset="-79"/>
              </a:rPr>
              <a:t> וכך שקיים  </a:t>
            </a:r>
            <a:r>
              <a:rPr lang="en-US" altLang="he-IL" sz="2400" dirty="0">
                <a:latin typeface="David" pitchFamily="34" charset="-79"/>
                <a:cs typeface="David" pitchFamily="34" charset="-79"/>
              </a:rPr>
              <a:t> MST</a:t>
            </a:r>
            <a:r>
              <a:rPr lang="he-IL" altLang="he-IL" sz="2400" dirty="0">
                <a:latin typeface="David" pitchFamily="34" charset="-79"/>
                <a:cs typeface="David" pitchFamily="34" charset="-79"/>
              </a:rPr>
              <a:t> עץ פורש מינימלי  </a:t>
            </a:r>
            <a:r>
              <a:rPr lang="en-US" altLang="he-IL" sz="2400" dirty="0">
                <a:latin typeface="David" pitchFamily="34" charset="-79"/>
                <a:cs typeface="David" pitchFamily="34" charset="-79"/>
              </a:rPr>
              <a:t> (</a:t>
            </a:r>
            <a:r>
              <a:rPr lang="en-US" altLang="he-IL" sz="2400" i="1" dirty="0">
                <a:latin typeface="David" pitchFamily="34" charset="-79"/>
                <a:cs typeface="David" pitchFamily="34" charset="-79"/>
              </a:rPr>
              <a:t>V</a:t>
            </a:r>
            <a:r>
              <a:rPr lang="en-US" altLang="he-IL" sz="2400" dirty="0">
                <a:latin typeface="David" pitchFamily="34" charset="-79"/>
                <a:cs typeface="David" pitchFamily="34" charset="-79"/>
              </a:rPr>
              <a:t>, </a:t>
            </a:r>
            <a:r>
              <a:rPr lang="en-US" altLang="he-IL" sz="2400" i="1" dirty="0">
                <a:latin typeface="David" pitchFamily="34" charset="-79"/>
                <a:cs typeface="David" pitchFamily="34" charset="-79"/>
              </a:rPr>
              <a:t>F</a:t>
            </a:r>
            <a:r>
              <a:rPr lang="en-US" altLang="he-IL" sz="2400" dirty="0">
                <a:latin typeface="David" pitchFamily="34" charset="-79"/>
                <a:cs typeface="David" pitchFamily="34" charset="-79"/>
              </a:rPr>
              <a:t>)</a:t>
            </a:r>
            <a:r>
              <a:rPr lang="he-IL" altLang="he-IL" sz="2400" dirty="0">
                <a:latin typeface="David" pitchFamily="34" charset="-79"/>
                <a:cs typeface="David" pitchFamily="34" charset="-79"/>
              </a:rPr>
              <a:t> עבור הגרף </a:t>
            </a:r>
            <a:r>
              <a:rPr lang="en-US" altLang="he-IL" sz="2400" i="1" dirty="0">
                <a:latin typeface="David" pitchFamily="34" charset="-79"/>
                <a:cs typeface="David" pitchFamily="34" charset="-79"/>
              </a:rPr>
              <a:t>G</a:t>
            </a:r>
            <a:r>
              <a:rPr lang="en-US" altLang="he-IL" sz="2400" dirty="0">
                <a:latin typeface="David" pitchFamily="34" charset="-79"/>
                <a:cs typeface="David" pitchFamily="34" charset="-79"/>
              </a:rPr>
              <a:t> </a:t>
            </a:r>
            <a:r>
              <a:rPr lang="he-IL" altLang="he-IL" sz="2400" dirty="0">
                <a:latin typeface="David" pitchFamily="34" charset="-79"/>
                <a:cs typeface="David" pitchFamily="34" charset="-79"/>
              </a:rPr>
              <a:t> כך ש </a:t>
            </a:r>
            <a:r>
              <a:rPr lang="en-US" altLang="he-IL" sz="2400" i="1" dirty="0">
                <a:latin typeface="David" pitchFamily="34" charset="-79"/>
                <a:cs typeface="David" pitchFamily="34" charset="-79"/>
              </a:rPr>
              <a:t>A</a:t>
            </a:r>
            <a:r>
              <a:rPr lang="en-US" altLang="he-IL" sz="2400" dirty="0">
                <a:latin typeface="David" pitchFamily="34" charset="-79"/>
                <a:cs typeface="David" pitchFamily="34" charset="-79"/>
                <a:sym typeface="Symbol" pitchFamily="18" charset="2"/>
              </a:rPr>
              <a:t></a:t>
            </a:r>
            <a:r>
              <a:rPr lang="en-US" altLang="he-IL" sz="2400" i="1" dirty="0">
                <a:latin typeface="David" pitchFamily="34" charset="-79"/>
                <a:cs typeface="David" pitchFamily="34" charset="-79"/>
              </a:rPr>
              <a:t>F</a:t>
            </a:r>
            <a:r>
              <a:rPr lang="he-IL" altLang="he-IL" sz="2400" i="1" dirty="0">
                <a:latin typeface="David" pitchFamily="34" charset="-79"/>
                <a:cs typeface="David" pitchFamily="34" charset="-79"/>
              </a:rPr>
              <a:t> .</a:t>
            </a:r>
            <a:endParaRPr lang="en-US" altLang="he-IL" sz="2400" dirty="0">
              <a:latin typeface="David" pitchFamily="34" charset="-79"/>
              <a:cs typeface="David" pitchFamily="34" charset="-79"/>
            </a:endParaRPr>
          </a:p>
          <a:p>
            <a:pPr marL="930275" lvl="1" indent="-533400" algn="r" rtl="1" eaLnBrk="1" hangingPunct="1">
              <a:lnSpc>
                <a:spcPct val="90000"/>
              </a:lnSpc>
              <a:tabLst>
                <a:tab pos="1054100" algn="l"/>
              </a:tabLst>
            </a:pPr>
            <a:r>
              <a:rPr lang="he-IL" altLang="he-IL" sz="2400" dirty="0">
                <a:latin typeface="David" pitchFamily="34" charset="-79"/>
                <a:cs typeface="David" pitchFamily="34" charset="-79"/>
              </a:rPr>
              <a:t>כל זמן ש</a:t>
            </a:r>
            <a:r>
              <a:rPr lang="en-US" altLang="he-IL" sz="2400" dirty="0">
                <a:latin typeface="David" pitchFamily="34" charset="-79"/>
                <a:cs typeface="David" pitchFamily="34" charset="-79"/>
              </a:rPr>
              <a:t>(</a:t>
            </a:r>
            <a:r>
              <a:rPr lang="en-US" altLang="he-IL" sz="2400" i="1" dirty="0">
                <a:latin typeface="David" pitchFamily="34" charset="-79"/>
                <a:cs typeface="David" pitchFamily="34" charset="-79"/>
              </a:rPr>
              <a:t>V</a:t>
            </a:r>
            <a:r>
              <a:rPr lang="en-US" altLang="he-IL" sz="2400" dirty="0">
                <a:latin typeface="David" pitchFamily="34" charset="-79"/>
                <a:cs typeface="David" pitchFamily="34" charset="-79"/>
              </a:rPr>
              <a:t>, </a:t>
            </a:r>
            <a:r>
              <a:rPr lang="en-US" altLang="he-IL" sz="2400" i="1" dirty="0">
                <a:latin typeface="David" pitchFamily="34" charset="-79"/>
                <a:cs typeface="David" pitchFamily="34" charset="-79"/>
              </a:rPr>
              <a:t>A</a:t>
            </a:r>
            <a:r>
              <a:rPr lang="en-US" altLang="he-IL" sz="2400" dirty="0">
                <a:latin typeface="David" pitchFamily="34" charset="-79"/>
                <a:cs typeface="David" pitchFamily="34" charset="-79"/>
              </a:rPr>
              <a:t>) </a:t>
            </a:r>
            <a:r>
              <a:rPr lang="he-IL" altLang="he-IL" sz="2400" dirty="0">
                <a:latin typeface="David" pitchFamily="34" charset="-79"/>
                <a:cs typeface="David" pitchFamily="34" charset="-79"/>
              </a:rPr>
              <a:t> לא מהווה עץ – מצא צלע שניתן להוסיפה לקבוצה </a:t>
            </a:r>
            <a:r>
              <a:rPr lang="en-US" altLang="he-IL" sz="2400" dirty="0">
                <a:latin typeface="David" pitchFamily="34" charset="-79"/>
                <a:cs typeface="David" pitchFamily="34" charset="-79"/>
              </a:rPr>
              <a:t> </a:t>
            </a:r>
            <a:r>
              <a:rPr lang="en-US" altLang="he-IL" sz="2400" i="1" dirty="0">
                <a:latin typeface="David" pitchFamily="34" charset="-79"/>
                <a:cs typeface="David" pitchFamily="34" charset="-79"/>
              </a:rPr>
              <a:t>A</a:t>
            </a:r>
            <a:r>
              <a:rPr lang="en-US" altLang="he-IL" sz="2400" dirty="0">
                <a:latin typeface="David" pitchFamily="34" charset="-79"/>
                <a:cs typeface="David" pitchFamily="34" charset="-79"/>
              </a:rPr>
              <a:t> </a:t>
            </a:r>
            <a:r>
              <a:rPr lang="he-IL" altLang="he-IL" sz="2400" dirty="0">
                <a:latin typeface="David" pitchFamily="34" charset="-79"/>
                <a:cs typeface="David" pitchFamily="34" charset="-79"/>
              </a:rPr>
              <a:t> מבלי לפגוע בתכונה הנ"ל</a:t>
            </a:r>
            <a:endParaRPr lang="en-US" altLang="he-IL" sz="2400" dirty="0">
              <a:latin typeface="David" pitchFamily="34" charset="-79"/>
              <a:cs typeface="David" pitchFamily="34" charset="-79"/>
            </a:endParaRPr>
          </a:p>
          <a:p>
            <a:pPr marL="558800" indent="-533400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  <a:tabLst>
                <a:tab pos="1054100" algn="l"/>
              </a:tabLst>
            </a:pPr>
            <a:r>
              <a:rPr lang="en-US" altLang="he-IL" sz="2400" b="1" dirty="0">
                <a:latin typeface="David" pitchFamily="34" charset="-79"/>
                <a:cs typeface="David" pitchFamily="34" charset="-79"/>
              </a:rPr>
              <a:t>Generic-MST(</a:t>
            </a:r>
            <a:r>
              <a:rPr lang="en-US" altLang="he-IL" sz="2400" b="1" i="1" dirty="0">
                <a:latin typeface="David" pitchFamily="34" charset="-79"/>
                <a:cs typeface="David" pitchFamily="34" charset="-79"/>
              </a:rPr>
              <a:t>G</a:t>
            </a:r>
            <a:r>
              <a:rPr lang="en-US" altLang="he-IL" sz="2400" b="1" dirty="0">
                <a:latin typeface="David" pitchFamily="34" charset="-79"/>
                <a:cs typeface="David" pitchFamily="34" charset="-79"/>
              </a:rPr>
              <a:t>=(</a:t>
            </a:r>
            <a:r>
              <a:rPr lang="en-US" altLang="he-IL" sz="2400" b="1" i="1" dirty="0">
                <a:latin typeface="David" pitchFamily="34" charset="-79"/>
                <a:cs typeface="David" pitchFamily="34" charset="-79"/>
              </a:rPr>
              <a:t>V</a:t>
            </a:r>
            <a:r>
              <a:rPr lang="en-US" altLang="he-IL" sz="2400" b="1" dirty="0">
                <a:latin typeface="David" pitchFamily="34" charset="-79"/>
                <a:cs typeface="David" pitchFamily="34" charset="-79"/>
              </a:rPr>
              <a:t>,</a:t>
            </a:r>
            <a:r>
              <a:rPr lang="en-US" altLang="he-IL" sz="2400" b="1" i="1" dirty="0">
                <a:latin typeface="David" pitchFamily="34" charset="-79"/>
                <a:cs typeface="David" pitchFamily="34" charset="-79"/>
              </a:rPr>
              <a:t>E</a:t>
            </a:r>
            <a:r>
              <a:rPr lang="en-US" altLang="he-IL" sz="2400" b="1" dirty="0">
                <a:latin typeface="David" pitchFamily="34" charset="-79"/>
                <a:cs typeface="David" pitchFamily="34" charset="-79"/>
              </a:rPr>
              <a:t>))</a:t>
            </a:r>
          </a:p>
          <a:p>
            <a:pPr marL="558800" indent="-533400"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AutoNum type="arabicPeriod"/>
              <a:tabLst>
                <a:tab pos="1054100" algn="l"/>
              </a:tabLst>
            </a:pPr>
            <a:r>
              <a:rPr lang="en-US" altLang="he-IL" sz="2400" b="1" i="1" dirty="0">
                <a:latin typeface="David" pitchFamily="34" charset="-79"/>
                <a:cs typeface="David" pitchFamily="34" charset="-79"/>
              </a:rPr>
              <a:t>A</a:t>
            </a:r>
            <a:r>
              <a:rPr lang="en-US" altLang="he-IL" sz="2400" b="1" dirty="0">
                <a:latin typeface="David" pitchFamily="34" charset="-79"/>
                <a:cs typeface="David" pitchFamily="34" charset="-79"/>
              </a:rPr>
              <a:t>= </a:t>
            </a:r>
            <a:r>
              <a:rPr lang="en-US" altLang="he-IL" sz="2400" b="1" dirty="0">
                <a:latin typeface="David" pitchFamily="34" charset="-79"/>
                <a:cs typeface="David" pitchFamily="34" charset="-79"/>
                <a:sym typeface="Symbol" pitchFamily="18" charset="2"/>
              </a:rPr>
              <a:t>;</a:t>
            </a:r>
          </a:p>
          <a:p>
            <a:pPr marL="558800" indent="-533400"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AutoNum type="arabicPeriod"/>
              <a:tabLst>
                <a:tab pos="1054100" algn="l"/>
              </a:tabLst>
            </a:pPr>
            <a:r>
              <a:rPr lang="en-US" altLang="he-IL" sz="2400" b="1" dirty="0">
                <a:latin typeface="David" pitchFamily="34" charset="-79"/>
                <a:cs typeface="David" pitchFamily="34" charset="-79"/>
                <a:sym typeface="Symbol" pitchFamily="18" charset="2"/>
              </a:rPr>
              <a:t>while (A is not a spanning tree of </a:t>
            </a:r>
            <a:r>
              <a:rPr lang="en-US" altLang="he-IL" sz="2400" b="1" i="1" dirty="0">
                <a:latin typeface="David" pitchFamily="34" charset="-79"/>
                <a:cs typeface="David" pitchFamily="34" charset="-79"/>
                <a:sym typeface="Symbol" pitchFamily="18" charset="2"/>
              </a:rPr>
              <a:t>G</a:t>
            </a:r>
            <a:r>
              <a:rPr lang="en-US" altLang="he-IL" sz="2400" b="1" dirty="0">
                <a:latin typeface="David" pitchFamily="34" charset="-79"/>
                <a:cs typeface="David" pitchFamily="34" charset="-79"/>
                <a:sym typeface="Symbol" pitchFamily="18" charset="2"/>
              </a:rPr>
              <a:t>) do</a:t>
            </a:r>
          </a:p>
          <a:p>
            <a:pPr marL="558800" indent="-533400"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AutoNum type="arabicPeriod"/>
              <a:tabLst>
                <a:tab pos="1054100" algn="l"/>
              </a:tabLst>
            </a:pPr>
            <a:r>
              <a:rPr lang="en-US" altLang="he-IL" sz="2400" b="1" dirty="0">
                <a:latin typeface="David" pitchFamily="34" charset="-79"/>
                <a:cs typeface="David" pitchFamily="34" charset="-79"/>
                <a:sym typeface="Symbol" pitchFamily="18" charset="2"/>
              </a:rPr>
              <a:t>		choose a </a:t>
            </a:r>
            <a:r>
              <a:rPr lang="en-US" altLang="he-IL" sz="2400" b="1" i="1" dirty="0">
                <a:latin typeface="David" pitchFamily="34" charset="-79"/>
                <a:cs typeface="David" pitchFamily="34" charset="-79"/>
                <a:sym typeface="Symbol" pitchFamily="18" charset="2"/>
              </a:rPr>
              <a:t>safe </a:t>
            </a:r>
            <a:r>
              <a:rPr lang="en-US" altLang="he-IL" sz="2400" b="1" dirty="0">
                <a:latin typeface="David" pitchFamily="34" charset="-79"/>
                <a:cs typeface="David" pitchFamily="34" charset="-79"/>
                <a:sym typeface="Symbol" pitchFamily="18" charset="2"/>
              </a:rPr>
              <a:t>edge </a:t>
            </a:r>
            <a:r>
              <a:rPr lang="en-US" altLang="he-IL" sz="2400" b="1" i="1" dirty="0">
                <a:latin typeface="David" pitchFamily="34" charset="-79"/>
                <a:cs typeface="David" pitchFamily="34" charset="-79"/>
                <a:sym typeface="Symbol" pitchFamily="18" charset="2"/>
              </a:rPr>
              <a:t>e=</a:t>
            </a:r>
            <a:r>
              <a:rPr lang="en-US" altLang="he-IL" sz="2400" b="1" dirty="0">
                <a:latin typeface="David" pitchFamily="34" charset="-79"/>
                <a:cs typeface="David" pitchFamily="34" charset="-79"/>
                <a:sym typeface="Symbol" pitchFamily="18" charset="2"/>
              </a:rPr>
              <a:t>(</a:t>
            </a:r>
            <a:r>
              <a:rPr lang="en-US" altLang="he-IL" sz="2400" b="1" i="1" dirty="0" err="1">
                <a:latin typeface="David" pitchFamily="34" charset="-79"/>
                <a:cs typeface="David" pitchFamily="34" charset="-79"/>
                <a:sym typeface="Symbol" pitchFamily="18" charset="2"/>
              </a:rPr>
              <a:t>u,v</a:t>
            </a:r>
            <a:r>
              <a:rPr lang="en-US" altLang="he-IL" sz="2400" b="1" dirty="0">
                <a:latin typeface="David" pitchFamily="34" charset="-79"/>
                <a:cs typeface="David" pitchFamily="34" charset="-79"/>
                <a:sym typeface="Symbol" pitchFamily="18" charset="2"/>
              </a:rPr>
              <a:t>)</a:t>
            </a:r>
            <a:r>
              <a:rPr lang="en-US" altLang="he-IL" sz="2400" b="1" i="1" dirty="0">
                <a:latin typeface="David" pitchFamily="34" charset="-79"/>
                <a:cs typeface="David" pitchFamily="34" charset="-79"/>
                <a:sym typeface="Symbol" pitchFamily="18" charset="2"/>
              </a:rPr>
              <a:t>E</a:t>
            </a:r>
            <a:endParaRPr lang="en-US" altLang="he-IL" sz="2400" b="1" dirty="0">
              <a:latin typeface="David" pitchFamily="34" charset="-79"/>
              <a:cs typeface="David" pitchFamily="34" charset="-79"/>
              <a:sym typeface="Symbol" pitchFamily="18" charset="2"/>
            </a:endParaRPr>
          </a:p>
          <a:p>
            <a:pPr marL="558800" indent="-533400"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AutoNum type="arabicPeriod"/>
              <a:tabLst>
                <a:tab pos="1054100" algn="l"/>
              </a:tabLst>
            </a:pPr>
            <a:r>
              <a:rPr lang="en-US" altLang="he-IL" sz="2400" b="1" dirty="0">
                <a:latin typeface="David" pitchFamily="34" charset="-79"/>
                <a:cs typeface="David" pitchFamily="34" charset="-79"/>
                <a:sym typeface="Symbol" pitchFamily="18" charset="2"/>
              </a:rPr>
              <a:t>		A=A{</a:t>
            </a:r>
            <a:r>
              <a:rPr lang="en-US" altLang="he-IL" sz="2400" b="1" i="1" dirty="0">
                <a:latin typeface="David" pitchFamily="34" charset="-79"/>
                <a:cs typeface="David" pitchFamily="34" charset="-79"/>
                <a:sym typeface="Symbol" pitchFamily="18" charset="2"/>
              </a:rPr>
              <a:t>e</a:t>
            </a:r>
            <a:r>
              <a:rPr lang="en-US" altLang="he-IL" sz="2400" b="1" dirty="0">
                <a:latin typeface="David" pitchFamily="34" charset="-79"/>
                <a:cs typeface="David" pitchFamily="34" charset="-79"/>
                <a:sym typeface="Symbol" pitchFamily="18" charset="2"/>
              </a:rPr>
              <a:t>}</a:t>
            </a:r>
          </a:p>
          <a:p>
            <a:pPr marL="558800" indent="-533400"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AutoNum type="arabicPeriod"/>
              <a:tabLst>
                <a:tab pos="1054100" algn="l"/>
              </a:tabLst>
            </a:pPr>
            <a:r>
              <a:rPr lang="en-US" altLang="he-IL" sz="2400" b="1" dirty="0">
                <a:latin typeface="David" pitchFamily="34" charset="-79"/>
                <a:cs typeface="David" pitchFamily="34" charset="-79"/>
                <a:sym typeface="Symbol" pitchFamily="18" charset="2"/>
              </a:rPr>
              <a:t>return A</a:t>
            </a:r>
            <a:endParaRPr lang="en-US" altLang="he-IL" sz="2400" b="1" dirty="0">
              <a:latin typeface="David" pitchFamily="34" charset="-79"/>
              <a:cs typeface="David" pitchFamily="34" charset="-79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he-IL" altLang="he-IL" b="1"/>
              <a:t>תכונת המעגלים הקלים</a:t>
            </a:r>
          </a:p>
        </p:txBody>
      </p:sp>
      <p:sp>
        <p:nvSpPr>
          <p:cNvPr id="41987" name="TextBox 3"/>
          <p:cNvSpPr txBox="1">
            <a:spLocks noChangeArrowheads="1"/>
          </p:cNvSpPr>
          <p:nvPr/>
        </p:nvSpPr>
        <p:spPr bwMode="auto">
          <a:xfrm>
            <a:off x="8220075" y="549275"/>
            <a:ext cx="641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e-IL" altLang="he-IL" sz="1800"/>
              <a:t>בס"ד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115888"/>
            <a:ext cx="4697413" cy="648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0"/>
            <a:ext cx="5329238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מציין מיקום של מספר שקופית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9710EE-7232-4E6C-8EE9-077FDFD1B609}" type="slidenum">
              <a:rPr lang="he-IL" altLang="he-IL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he-IL" sz="1000"/>
          </a:p>
        </p:txBody>
      </p:sp>
      <p:sp>
        <p:nvSpPr>
          <p:cNvPr id="3" name="מלבן 2"/>
          <p:cNvSpPr/>
          <p:nvPr/>
        </p:nvSpPr>
        <p:spPr>
          <a:xfrm>
            <a:off x="395288" y="582613"/>
            <a:ext cx="8208962" cy="5908675"/>
          </a:xfrm>
          <a:prstGeom prst="rect">
            <a:avLst/>
          </a:prstGeom>
          <a:solidFill>
            <a:schemeClr val="accent3"/>
          </a:solidFill>
        </p:spPr>
        <p:txBody>
          <a:bodyPr>
            <a:spAutoFit/>
          </a:bodyPr>
          <a:lstStyle/>
          <a:p>
            <a:pPr algn="r" rtl="1" eaLnBrk="1" hangingPunct="1">
              <a:defRPr/>
            </a:pPr>
            <a:r>
              <a:rPr lang="he-IL" dirty="0"/>
              <a:t>&lt;== נניח ו-</a:t>
            </a:r>
            <a:r>
              <a:rPr lang="en-US" dirty="0"/>
              <a:t>G</a:t>
            </a:r>
            <a:r>
              <a:rPr lang="he-IL" dirty="0"/>
              <a:t> גרף לא מכוון </a:t>
            </a:r>
            <a:r>
              <a:rPr lang="he-IL" dirty="0" err="1"/>
              <a:t>וקשיר</a:t>
            </a:r>
            <a:r>
              <a:rPr lang="he-IL" dirty="0"/>
              <a:t> עם משקולות, והעץ </a:t>
            </a:r>
            <a:r>
              <a:rPr lang="en-US" dirty="0"/>
              <a:t>T</a:t>
            </a:r>
            <a:r>
              <a:rPr lang="he-IL" dirty="0"/>
              <a:t> מקיים את </a:t>
            </a:r>
            <a:r>
              <a:rPr lang="he-IL" u="sng" dirty="0"/>
              <a:t>תכונת המעגלים הקלים </a:t>
            </a:r>
            <a:r>
              <a:rPr lang="he-IL" dirty="0"/>
              <a:t>אבל אינו עץ </a:t>
            </a:r>
            <a:r>
              <a:rPr lang="en-US" dirty="0"/>
              <a:t>MST</a:t>
            </a:r>
            <a:r>
              <a:rPr lang="he-IL" dirty="0"/>
              <a:t>. </a:t>
            </a:r>
          </a:p>
          <a:p>
            <a:pPr algn="r" rtl="1" eaLnBrk="1" hangingPunct="1">
              <a:defRPr/>
            </a:pPr>
            <a:r>
              <a:rPr lang="he-IL" dirty="0"/>
              <a:t>אזי קיים עץ אחר </a:t>
            </a:r>
            <a:r>
              <a:rPr lang="en-US" dirty="0"/>
              <a:t>T’</a:t>
            </a:r>
            <a:r>
              <a:rPr lang="he-IL" dirty="0"/>
              <a:t> שהוא עץ </a:t>
            </a:r>
            <a:r>
              <a:rPr lang="en-US" dirty="0"/>
              <a:t>MST</a:t>
            </a:r>
            <a:r>
              <a:rPr lang="he-IL" dirty="0"/>
              <a:t>.</a:t>
            </a:r>
          </a:p>
          <a:p>
            <a:pPr algn="r" rtl="1" eaLnBrk="1" hangingPunct="1">
              <a:defRPr/>
            </a:pPr>
            <a:endParaRPr lang="he-IL" dirty="0"/>
          </a:p>
          <a:p>
            <a:pPr algn="r" rtl="1" eaLnBrk="1" hangingPunct="1">
              <a:defRPr/>
            </a:pPr>
            <a:r>
              <a:rPr lang="he-IL" dirty="0"/>
              <a:t>אם </a:t>
            </a:r>
            <a:r>
              <a:rPr lang="en-US" dirty="0"/>
              <a:t>T’ </a:t>
            </a:r>
            <a:r>
              <a:rPr lang="he-IL" dirty="0"/>
              <a:t> הוא </a:t>
            </a:r>
            <a:r>
              <a:rPr lang="en-US" dirty="0"/>
              <a:t>MST</a:t>
            </a:r>
            <a:r>
              <a:rPr lang="he-IL" dirty="0"/>
              <a:t> אבל </a:t>
            </a:r>
            <a:r>
              <a:rPr lang="en-US" dirty="0"/>
              <a:t>T</a:t>
            </a:r>
            <a:r>
              <a:rPr lang="he-IL" dirty="0"/>
              <a:t> אינו </a:t>
            </a:r>
            <a:r>
              <a:rPr lang="en-US" dirty="0"/>
              <a:t>MST</a:t>
            </a:r>
            <a:r>
              <a:rPr lang="he-IL" dirty="0"/>
              <a:t>, אזי העצים שונים זה מזה, ולכן קיימת לפחות קשת אחת ב-</a:t>
            </a:r>
            <a:r>
              <a:rPr lang="en-US" dirty="0"/>
              <a:t>T’</a:t>
            </a:r>
            <a:r>
              <a:rPr lang="he-IL" dirty="0"/>
              <a:t> שאינה ב-</a:t>
            </a:r>
            <a:r>
              <a:rPr lang="en-US" dirty="0"/>
              <a:t>T</a:t>
            </a:r>
            <a:r>
              <a:rPr lang="he-IL" dirty="0"/>
              <a:t>. (מדוע?). נסמן אותה ב- </a:t>
            </a:r>
            <a:r>
              <a:rPr lang="en-US" dirty="0"/>
              <a:t>e</a:t>
            </a:r>
            <a:r>
              <a:rPr lang="he-IL" dirty="0"/>
              <a:t>.</a:t>
            </a:r>
          </a:p>
          <a:p>
            <a:pPr algn="r" rtl="1" eaLnBrk="1" hangingPunct="1">
              <a:defRPr/>
            </a:pPr>
            <a:endParaRPr lang="he-IL" dirty="0"/>
          </a:p>
          <a:p>
            <a:pPr algn="r" rtl="1" eaLnBrk="1" hangingPunct="1">
              <a:defRPr/>
            </a:pPr>
            <a:r>
              <a:rPr lang="he-IL" dirty="0"/>
              <a:t>נוסיף את הקשת </a:t>
            </a:r>
            <a:r>
              <a:rPr lang="en-US" dirty="0"/>
              <a:t>e</a:t>
            </a:r>
            <a:r>
              <a:rPr lang="he-IL" dirty="0"/>
              <a:t> ל-</a:t>
            </a:r>
            <a:r>
              <a:rPr lang="en-US" dirty="0"/>
              <a:t>T</a:t>
            </a:r>
            <a:r>
              <a:rPr lang="he-IL" dirty="0"/>
              <a:t> ונקבל מעגל. (מדוע?)</a:t>
            </a:r>
          </a:p>
          <a:p>
            <a:pPr algn="r" rtl="1" eaLnBrk="1" hangingPunct="1">
              <a:defRPr/>
            </a:pPr>
            <a:r>
              <a:rPr lang="he-IL" i="1" dirty="0"/>
              <a:t>שימו לב שבמעגל הזה, הקשת היקרה ביותר היא הקשת </a:t>
            </a:r>
            <a:r>
              <a:rPr lang="en-US" i="1" dirty="0"/>
              <a:t>e</a:t>
            </a:r>
            <a:r>
              <a:rPr lang="he-IL" i="1" dirty="0"/>
              <a:t>, זאת </a:t>
            </a:r>
            <a:r>
              <a:rPr lang="he-IL" i="1" dirty="0" err="1"/>
              <a:t>מכיון</a:t>
            </a:r>
            <a:r>
              <a:rPr lang="he-IL" i="1" dirty="0"/>
              <a:t> ש-</a:t>
            </a:r>
            <a:r>
              <a:rPr lang="en-US" i="1" dirty="0"/>
              <a:t>T</a:t>
            </a:r>
            <a:r>
              <a:rPr lang="he-IL" i="1" dirty="0"/>
              <a:t> מקיים את תכונת המעגלים הקלים. </a:t>
            </a:r>
          </a:p>
          <a:p>
            <a:pPr algn="r" rtl="1" eaLnBrk="1" hangingPunct="1">
              <a:defRPr/>
            </a:pPr>
            <a:endParaRPr lang="he-IL" dirty="0"/>
          </a:p>
          <a:p>
            <a:pPr algn="r" rtl="1" eaLnBrk="1" hangingPunct="1">
              <a:defRPr/>
            </a:pPr>
            <a:r>
              <a:rPr lang="he-IL" dirty="0"/>
              <a:t>הקשת </a:t>
            </a:r>
            <a:r>
              <a:rPr lang="en-US" dirty="0"/>
              <a:t>e</a:t>
            </a:r>
            <a:r>
              <a:rPr lang="he-IL" dirty="0"/>
              <a:t> כן נמצאת ב-</a:t>
            </a:r>
            <a:r>
              <a:rPr lang="en-US" dirty="0"/>
              <a:t>T’</a:t>
            </a:r>
            <a:r>
              <a:rPr lang="he-IL" dirty="0"/>
              <a:t> אבל ב-</a:t>
            </a:r>
            <a:r>
              <a:rPr lang="en-US" dirty="0"/>
              <a:t>T’</a:t>
            </a:r>
            <a:r>
              <a:rPr lang="he-IL" dirty="0"/>
              <a:t> אין מעגלים, ולכן בהכרח לפחות אחת מהקשתות במעגל שנוצר בעקבות הוספת </a:t>
            </a:r>
            <a:r>
              <a:rPr lang="en-US" dirty="0"/>
              <a:t>e</a:t>
            </a:r>
            <a:r>
              <a:rPr lang="he-IL" dirty="0"/>
              <a:t> </a:t>
            </a:r>
            <a:r>
              <a:rPr lang="he-IL" u="sng" dirty="0"/>
              <a:t>אינה</a:t>
            </a:r>
            <a:r>
              <a:rPr lang="he-IL" dirty="0"/>
              <a:t> נמצאת ב-</a:t>
            </a:r>
            <a:r>
              <a:rPr lang="en-US" dirty="0"/>
              <a:t>T’</a:t>
            </a:r>
            <a:r>
              <a:rPr lang="he-IL" dirty="0"/>
              <a:t>. נסמן אותה ב-</a:t>
            </a:r>
            <a:r>
              <a:rPr lang="en-US" dirty="0"/>
              <a:t>e’</a:t>
            </a:r>
            <a:r>
              <a:rPr lang="he-IL" dirty="0"/>
              <a:t>.</a:t>
            </a:r>
          </a:p>
          <a:p>
            <a:pPr algn="r" rtl="1" eaLnBrk="1" hangingPunct="1">
              <a:defRPr/>
            </a:pPr>
            <a:endParaRPr lang="he-IL" dirty="0"/>
          </a:p>
          <a:p>
            <a:pPr algn="r" rtl="1" eaLnBrk="1" hangingPunct="1">
              <a:defRPr/>
            </a:pPr>
            <a:r>
              <a:rPr lang="he-IL" dirty="0"/>
              <a:t>ולכן, בהכרח הוספת </a:t>
            </a:r>
            <a:r>
              <a:rPr lang="en-US" dirty="0"/>
              <a:t>e</a:t>
            </a:r>
            <a:r>
              <a:rPr lang="he-IL" dirty="0"/>
              <a:t> ל-</a:t>
            </a:r>
            <a:r>
              <a:rPr lang="en-US" dirty="0"/>
              <a:t>T</a:t>
            </a:r>
            <a:r>
              <a:rPr lang="he-IL" dirty="0"/>
              <a:t> והסרת </a:t>
            </a:r>
            <a:r>
              <a:rPr lang="en-US" dirty="0"/>
              <a:t>e’</a:t>
            </a:r>
            <a:r>
              <a:rPr lang="he-IL" dirty="0"/>
              <a:t> מ-</a:t>
            </a:r>
            <a:r>
              <a:rPr lang="en-US" dirty="0"/>
              <a:t>T</a:t>
            </a:r>
            <a:r>
              <a:rPr lang="he-IL" dirty="0"/>
              <a:t> (כדי לחזור למצב של עץ) לא תביא להקטנת סכום המשקולות של הקשתות שב-</a:t>
            </a:r>
            <a:r>
              <a:rPr lang="en-US" dirty="0"/>
              <a:t>T</a:t>
            </a:r>
            <a:r>
              <a:rPr lang="he-IL" dirty="0"/>
              <a:t>. (כיון שעל פי תכונת המעגלים הקלים, </a:t>
            </a:r>
            <a:r>
              <a:rPr lang="en-US" dirty="0"/>
              <a:t>w(e)&gt;=w(e’)</a:t>
            </a:r>
            <a:r>
              <a:rPr lang="he-IL" dirty="0"/>
              <a:t>).</a:t>
            </a:r>
          </a:p>
          <a:p>
            <a:pPr algn="r" rtl="1" eaLnBrk="1" hangingPunct="1">
              <a:defRPr/>
            </a:pPr>
            <a:endParaRPr lang="he-IL" dirty="0"/>
          </a:p>
          <a:p>
            <a:pPr algn="r" rtl="1" eaLnBrk="1" hangingPunct="1">
              <a:defRPr/>
            </a:pPr>
            <a:r>
              <a:rPr lang="he-IL" dirty="0"/>
              <a:t>וכך נבצע לכל קשת שנמצאת ב-</a:t>
            </a:r>
            <a:r>
              <a:rPr lang="en-US" dirty="0"/>
              <a:t>T’</a:t>
            </a:r>
            <a:r>
              <a:rPr lang="he-IL" dirty="0"/>
              <a:t> ואינה נמצאת ב-</a:t>
            </a:r>
            <a:r>
              <a:rPr lang="en-US" dirty="0"/>
              <a:t>T</a:t>
            </a:r>
            <a:r>
              <a:rPr lang="he-IL" dirty="0"/>
              <a:t>. בסוף התהליך נגיע לגרף </a:t>
            </a:r>
            <a:r>
              <a:rPr lang="en-US" dirty="0"/>
              <a:t>T’</a:t>
            </a:r>
            <a:r>
              <a:rPr lang="he-IL" dirty="0"/>
              <a:t>, כאשר סכום משקולות הקשתות לא ירד במהלך התהליך. (כיון שכל קשת שהוספנו והורדנו אחרת במקומה לא הקטינה את סכום המשקלות של הקשתות). </a:t>
            </a:r>
          </a:p>
          <a:p>
            <a:pPr algn="r" rtl="1" eaLnBrk="1" hangingPunct="1">
              <a:defRPr/>
            </a:pPr>
            <a:endParaRPr lang="he-IL" dirty="0"/>
          </a:p>
          <a:p>
            <a:pPr algn="r" rtl="1" eaLnBrk="1" hangingPunct="1">
              <a:defRPr/>
            </a:pPr>
            <a:r>
              <a:rPr lang="he-IL" dirty="0"/>
              <a:t>ולכן, אם </a:t>
            </a:r>
            <a:r>
              <a:rPr lang="en-US" dirty="0"/>
              <a:t>T’</a:t>
            </a:r>
            <a:r>
              <a:rPr lang="he-IL" dirty="0"/>
              <a:t> מינימלי, בהכרח גם </a:t>
            </a:r>
            <a:r>
              <a:rPr lang="en-US" dirty="0"/>
              <a:t>T</a:t>
            </a:r>
            <a:r>
              <a:rPr lang="he-IL" dirty="0"/>
              <a:t> מינימלי, כלומר, גם </a:t>
            </a:r>
            <a:r>
              <a:rPr lang="en-US" dirty="0"/>
              <a:t>T</a:t>
            </a:r>
            <a:r>
              <a:rPr lang="he-IL" dirty="0"/>
              <a:t> הוא </a:t>
            </a:r>
            <a:r>
              <a:rPr lang="en-US" dirty="0"/>
              <a:t>MST</a:t>
            </a:r>
            <a:r>
              <a:rPr lang="he-IL" dirty="0"/>
              <a:t>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76250"/>
            <a:ext cx="8564563" cy="585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3" name="TextBox 2"/>
          <p:cNvSpPr txBox="1">
            <a:spLocks noChangeArrowheads="1"/>
          </p:cNvSpPr>
          <p:nvPr/>
        </p:nvSpPr>
        <p:spPr bwMode="auto">
          <a:xfrm>
            <a:off x="2339975" y="6021388"/>
            <a:ext cx="37449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e-IL" altLang="he-IL" sz="1200"/>
              <a:t>כל הזכויות שמורות לד"ר יוסף פרץ</a:t>
            </a:r>
          </a:p>
        </p:txBody>
      </p:sp>
      <p:sp>
        <p:nvSpPr>
          <p:cNvPr id="46084" name="TextBox 1"/>
          <p:cNvSpPr txBox="1">
            <a:spLocks noChangeArrowheads="1"/>
          </p:cNvSpPr>
          <p:nvPr/>
        </p:nvSpPr>
        <p:spPr bwMode="auto">
          <a:xfrm>
            <a:off x="8101013" y="130175"/>
            <a:ext cx="669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e-IL" altLang="he-IL" sz="1800" b="1"/>
              <a:t>תרגיל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838" y="1309688"/>
            <a:ext cx="5648325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7" name="TextBox 2"/>
          <p:cNvSpPr txBox="1">
            <a:spLocks noChangeArrowheads="1"/>
          </p:cNvSpPr>
          <p:nvPr/>
        </p:nvSpPr>
        <p:spPr bwMode="auto">
          <a:xfrm>
            <a:off x="2339975" y="6021388"/>
            <a:ext cx="37449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e-IL" altLang="he-IL" sz="1200"/>
              <a:t>כל הזכויות שמורות לד"ר יוסף פרץ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549275"/>
            <a:ext cx="59436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981075"/>
            <a:ext cx="5513387" cy="558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2" name="TextBox 3"/>
          <p:cNvSpPr txBox="1">
            <a:spLocks noChangeArrowheads="1"/>
          </p:cNvSpPr>
          <p:nvPr/>
        </p:nvSpPr>
        <p:spPr bwMode="auto">
          <a:xfrm>
            <a:off x="2843213" y="6581775"/>
            <a:ext cx="37449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e-IL" altLang="he-IL" sz="1200"/>
              <a:t>כל הזכויות שמורות לד"ר יוסף פרץ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413" y="1057275"/>
            <a:ext cx="6353175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TextBox 2"/>
          <p:cNvSpPr txBox="1">
            <a:spLocks noChangeArrowheads="1"/>
          </p:cNvSpPr>
          <p:nvPr/>
        </p:nvSpPr>
        <p:spPr bwMode="auto">
          <a:xfrm>
            <a:off x="2339975" y="6021388"/>
            <a:ext cx="37449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e-IL" altLang="he-IL" sz="1200"/>
              <a:t>כל הזכויות שמורות לד"ר יוסף פרץ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57163"/>
            <a:ext cx="5324475" cy="654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9" name="TextBox 2"/>
          <p:cNvSpPr txBox="1">
            <a:spLocks noChangeArrowheads="1"/>
          </p:cNvSpPr>
          <p:nvPr/>
        </p:nvSpPr>
        <p:spPr bwMode="auto">
          <a:xfrm>
            <a:off x="0" y="6581775"/>
            <a:ext cx="37449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e-IL" altLang="he-IL" sz="1200"/>
              <a:t>כל הזכויות שמורות לד"ר יוסף פרץ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1609725"/>
            <a:ext cx="6134100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3" name="TextBox 2"/>
          <p:cNvSpPr txBox="1">
            <a:spLocks noChangeArrowheads="1"/>
          </p:cNvSpPr>
          <p:nvPr/>
        </p:nvSpPr>
        <p:spPr bwMode="auto">
          <a:xfrm>
            <a:off x="2484438" y="6308725"/>
            <a:ext cx="37433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e-IL" altLang="he-IL" sz="1200"/>
              <a:t>כל הזכויות שמורות לד"ר יוסף פרץ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מציין מיקום של מספר שקופית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13C2CA-8662-4430-A361-D528B94520D2}" type="slidenum">
              <a:rPr lang="he-IL" altLang="he-IL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he-IL" sz="10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marL="25400" algn="r" rtl="1" eaLnBrk="1" hangingPunct="1">
              <a:tabLst>
                <a:tab pos="1538288" algn="l"/>
              </a:tabLst>
            </a:pPr>
            <a:r>
              <a:rPr lang="he-IL" altLang="he-IL"/>
              <a:t>חתך בגרף - </a:t>
            </a:r>
            <a:r>
              <a:rPr lang="en-US" altLang="he-IL"/>
              <a:t>Cuts</a:t>
            </a: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268288" y="1550988"/>
            <a:ext cx="8607425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 defTabSz="642938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tabLst>
                <a:tab pos="749300" algn="l"/>
              </a:tabLst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6429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tabLst>
                <a:tab pos="749300" algn="l"/>
              </a:tabLst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642938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tabLst>
                <a:tab pos="749300" algn="l"/>
              </a:tabLst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rt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e-IL" altLang="he-IL" sz="2400" dirty="0"/>
              <a:t>חתך בגרף – </a:t>
            </a:r>
          </a:p>
          <a:p>
            <a:pPr algn="r" rt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e-IL" altLang="he-IL" sz="2400" b="1" i="1" dirty="0">
                <a:solidFill>
                  <a:srgbClr val="FF9900"/>
                </a:solidFill>
              </a:rPr>
              <a:t>החתך</a:t>
            </a:r>
            <a:r>
              <a:rPr lang="he-IL" altLang="he-IL" sz="2400" dirty="0"/>
              <a:t> </a:t>
            </a:r>
            <a:r>
              <a:rPr lang="en-US" altLang="he-IL" sz="2400" dirty="0"/>
              <a:t>(</a:t>
            </a:r>
            <a:r>
              <a:rPr lang="en-US" altLang="he-IL" sz="2400" i="1" dirty="0"/>
              <a:t>X</a:t>
            </a:r>
            <a:r>
              <a:rPr lang="en-US" altLang="he-IL" sz="2400" dirty="0"/>
              <a:t>, </a:t>
            </a:r>
            <a:r>
              <a:rPr lang="en-US" altLang="he-IL" sz="2400" i="1" dirty="0"/>
              <a:t>Y</a:t>
            </a:r>
            <a:r>
              <a:rPr lang="en-US" altLang="he-IL" sz="2400" dirty="0"/>
              <a:t>) </a:t>
            </a:r>
            <a:r>
              <a:rPr lang="he-IL" altLang="he-IL" sz="2400" dirty="0"/>
              <a:t>של הגרף </a:t>
            </a:r>
            <a:r>
              <a:rPr lang="en-US" altLang="he-IL" sz="2400" dirty="0"/>
              <a:t> </a:t>
            </a:r>
            <a:r>
              <a:rPr lang="en-US" altLang="he-IL" sz="2400" i="1" dirty="0"/>
              <a:t>G</a:t>
            </a:r>
            <a:r>
              <a:rPr lang="en-US" altLang="he-IL" sz="2400" dirty="0"/>
              <a:t> = (</a:t>
            </a:r>
            <a:r>
              <a:rPr lang="en-US" altLang="he-IL" sz="2400" i="1" dirty="0"/>
              <a:t>V</a:t>
            </a:r>
            <a:r>
              <a:rPr lang="en-US" altLang="he-IL" sz="2400" dirty="0"/>
              <a:t>, </a:t>
            </a:r>
            <a:r>
              <a:rPr lang="en-US" altLang="he-IL" sz="2400" i="1" dirty="0"/>
              <a:t>E</a:t>
            </a:r>
            <a:r>
              <a:rPr lang="en-US" altLang="he-IL" sz="2400" dirty="0"/>
              <a:t>) </a:t>
            </a:r>
            <a:r>
              <a:rPr lang="he-IL" altLang="he-IL" sz="2400" dirty="0"/>
              <a:t>הוא חלוקה של קודקודי הקבוצה </a:t>
            </a:r>
            <a:r>
              <a:rPr lang="en-US" altLang="he-IL" sz="2400" dirty="0"/>
              <a:t> </a:t>
            </a:r>
            <a:r>
              <a:rPr lang="en-US" altLang="he-IL" sz="2400" i="1" dirty="0"/>
              <a:t>V</a:t>
            </a:r>
            <a:r>
              <a:rPr lang="en-US" altLang="he-IL" sz="2400" dirty="0"/>
              <a:t> </a:t>
            </a:r>
            <a:r>
              <a:rPr lang="he-IL" altLang="he-IL" sz="2400" dirty="0"/>
              <a:t>לשתי קבוצות: הקבוצה  </a:t>
            </a:r>
            <a:r>
              <a:rPr lang="en-US" altLang="he-IL" sz="2400" i="1" dirty="0"/>
              <a:t>X</a:t>
            </a:r>
            <a:r>
              <a:rPr lang="en-US" altLang="he-IL" sz="2400" dirty="0"/>
              <a:t> </a:t>
            </a:r>
            <a:r>
              <a:rPr lang="he-IL" altLang="he-IL" sz="2400" dirty="0"/>
              <a:t> והקבוצה  </a:t>
            </a:r>
            <a:r>
              <a:rPr lang="en-US" altLang="he-IL" sz="2400" i="1" dirty="0"/>
              <a:t>Y </a:t>
            </a:r>
            <a:r>
              <a:rPr lang="en-US" altLang="he-IL" sz="2400" dirty="0"/>
              <a:t> = </a:t>
            </a:r>
            <a:r>
              <a:rPr lang="en-US" altLang="he-IL" sz="2400" i="1" dirty="0"/>
              <a:t>V</a:t>
            </a:r>
            <a:r>
              <a:rPr lang="en-US" altLang="he-IL" sz="2400" dirty="0"/>
              <a:t> \ </a:t>
            </a:r>
            <a:r>
              <a:rPr lang="en-US" altLang="he-IL" sz="2400" i="1" dirty="0"/>
              <a:t>X</a:t>
            </a:r>
            <a:r>
              <a:rPr lang="he-IL" altLang="he-IL" sz="2400" i="1" dirty="0"/>
              <a:t>.</a:t>
            </a:r>
            <a:endParaRPr lang="en-US" altLang="he-IL" sz="2400" dirty="0"/>
          </a:p>
          <a:p>
            <a:pPr algn="r" rt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e-IL" altLang="he-IL" sz="2400" b="1" i="1" dirty="0">
                <a:solidFill>
                  <a:srgbClr val="FF9900"/>
                </a:solidFill>
              </a:rPr>
              <a:t>צלע חוצה חתך-</a:t>
            </a:r>
            <a:endParaRPr lang="en-US" altLang="he-IL" sz="2400" b="1" i="1" dirty="0">
              <a:solidFill>
                <a:srgbClr val="FF9900"/>
              </a:solidFill>
            </a:endParaRPr>
          </a:p>
          <a:p>
            <a:pPr algn="r" rt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e-IL" altLang="he-IL" sz="2400" dirty="0"/>
              <a:t>הצלע </a:t>
            </a:r>
            <a:r>
              <a:rPr lang="en-US" altLang="he-IL" sz="2400" dirty="0"/>
              <a:t>(</a:t>
            </a:r>
            <a:r>
              <a:rPr lang="en-US" altLang="he-IL" sz="2400" i="1" dirty="0"/>
              <a:t>v</a:t>
            </a:r>
            <a:r>
              <a:rPr lang="en-US" altLang="he-IL" sz="2400" dirty="0"/>
              <a:t>, </a:t>
            </a:r>
            <a:r>
              <a:rPr lang="en-US" altLang="he-IL" sz="2400" i="1" dirty="0"/>
              <a:t>w</a:t>
            </a:r>
            <a:r>
              <a:rPr lang="en-US" altLang="he-IL" sz="2400" dirty="0"/>
              <a:t>)</a:t>
            </a:r>
            <a:r>
              <a:rPr lang="he-IL" altLang="he-IL" sz="2400" dirty="0"/>
              <a:t> תיקרא </a:t>
            </a:r>
            <a:r>
              <a:rPr lang="he-IL" altLang="he-IL" sz="2400" b="1" i="1" dirty="0">
                <a:solidFill>
                  <a:srgbClr val="FF9900"/>
                </a:solidFill>
              </a:rPr>
              <a:t>צלע חוצה חתך </a:t>
            </a:r>
            <a:r>
              <a:rPr lang="en-US" altLang="he-IL" sz="2400" dirty="0"/>
              <a:t>(</a:t>
            </a:r>
            <a:r>
              <a:rPr lang="en-US" altLang="he-IL" sz="2400" i="1" dirty="0"/>
              <a:t>X</a:t>
            </a:r>
            <a:r>
              <a:rPr lang="en-US" altLang="he-IL" sz="2400" dirty="0"/>
              <a:t>, </a:t>
            </a:r>
            <a:r>
              <a:rPr lang="en-US" altLang="he-IL" sz="2400" i="1" dirty="0"/>
              <a:t>Y</a:t>
            </a:r>
            <a:r>
              <a:rPr lang="en-US" altLang="he-IL" sz="2400" dirty="0"/>
              <a:t>) </a:t>
            </a:r>
            <a:r>
              <a:rPr lang="he-IL" altLang="he-IL" sz="2400" dirty="0"/>
              <a:t>אם </a:t>
            </a:r>
            <a:r>
              <a:rPr lang="en-US" altLang="he-IL" sz="2400" dirty="0"/>
              <a:t> </a:t>
            </a:r>
            <a:r>
              <a:rPr lang="en-US" altLang="he-IL" sz="2400" i="1" dirty="0"/>
              <a:t>v</a:t>
            </a:r>
            <a:r>
              <a:rPr lang="en-US" altLang="he-IL" sz="2400" dirty="0"/>
              <a:t> </a:t>
            </a:r>
            <a:r>
              <a:rPr lang="en-US" altLang="he-IL" sz="2400" dirty="0">
                <a:sym typeface="Symbol" pitchFamily="18" charset="2"/>
              </a:rPr>
              <a:t></a:t>
            </a:r>
            <a:r>
              <a:rPr lang="en-US" altLang="he-IL" sz="2400" dirty="0"/>
              <a:t> </a:t>
            </a:r>
            <a:r>
              <a:rPr lang="en-US" altLang="he-IL" sz="2400" i="1" dirty="0"/>
              <a:t>X</a:t>
            </a:r>
            <a:r>
              <a:rPr lang="en-US" altLang="he-IL" sz="2400" dirty="0"/>
              <a:t> </a:t>
            </a:r>
            <a:r>
              <a:rPr lang="he-IL" altLang="he-IL" sz="2400" dirty="0"/>
              <a:t>ובנוסף </a:t>
            </a:r>
            <a:r>
              <a:rPr lang="en-US" altLang="he-IL" sz="2400" dirty="0"/>
              <a:t> </a:t>
            </a:r>
            <a:r>
              <a:rPr lang="en-US" altLang="he-IL" sz="2400" i="1" dirty="0"/>
              <a:t>w</a:t>
            </a:r>
            <a:r>
              <a:rPr lang="en-US" altLang="he-IL" sz="2400" dirty="0"/>
              <a:t> </a:t>
            </a:r>
            <a:r>
              <a:rPr lang="en-US" altLang="he-IL" sz="2400" dirty="0">
                <a:sym typeface="Symbol" pitchFamily="18" charset="2"/>
              </a:rPr>
              <a:t></a:t>
            </a:r>
            <a:r>
              <a:rPr lang="en-US" altLang="he-IL" sz="2400" i="1" dirty="0"/>
              <a:t>Y</a:t>
            </a:r>
            <a:r>
              <a:rPr lang="he-IL" altLang="he-IL" sz="2400" i="1" dirty="0"/>
              <a:t>.</a:t>
            </a:r>
            <a:endParaRPr lang="en-US" altLang="he-IL" sz="2400" dirty="0"/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268288" y="5894388"/>
            <a:ext cx="86074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642938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tabLst>
                <a:tab pos="749300" algn="l"/>
              </a:tabLst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6429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tabLst>
                <a:tab pos="749300" algn="l"/>
              </a:tabLst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642938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tabLst>
                <a:tab pos="749300" algn="l"/>
              </a:tabLst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rt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e-IL" altLang="he-IL" sz="2400" dirty="0"/>
              <a:t>חתך </a:t>
            </a:r>
            <a:r>
              <a:rPr lang="en-US" altLang="he-IL" sz="2400" dirty="0"/>
              <a:t>(</a:t>
            </a:r>
            <a:r>
              <a:rPr lang="en-US" altLang="he-IL" sz="2400" i="1" dirty="0"/>
              <a:t>X</a:t>
            </a:r>
            <a:r>
              <a:rPr lang="en-US" altLang="he-IL" sz="2400" dirty="0"/>
              <a:t>, </a:t>
            </a:r>
            <a:r>
              <a:rPr lang="en-US" altLang="he-IL" sz="2400" i="1" dirty="0"/>
              <a:t>Y</a:t>
            </a:r>
            <a:r>
              <a:rPr lang="en-US" altLang="he-IL" sz="2400" dirty="0"/>
              <a:t>)</a:t>
            </a:r>
            <a:r>
              <a:rPr lang="he-IL" altLang="he-IL" sz="2400" dirty="0"/>
              <a:t> </a:t>
            </a:r>
            <a:r>
              <a:rPr lang="he-IL" altLang="he-IL" sz="2400" b="1" i="1" dirty="0">
                <a:solidFill>
                  <a:srgbClr val="FF9900"/>
                </a:solidFill>
              </a:rPr>
              <a:t>מכבד</a:t>
            </a:r>
            <a:r>
              <a:rPr lang="he-IL" altLang="he-IL" sz="2400" dirty="0"/>
              <a:t> קבוצת צלעות אם אף אחת מהצלעות לא חוצה את החתך-</a:t>
            </a:r>
            <a:endParaRPr lang="en-US" altLang="he-IL" sz="2400" dirty="0"/>
          </a:p>
        </p:txBody>
      </p:sp>
      <p:pic>
        <p:nvPicPr>
          <p:cNvPr id="71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3452813"/>
            <a:ext cx="2552700" cy="254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9B0A98E-755E-4CB6-BA9D-03AD45E1BBEC}" type="slidenum">
              <a:rPr lang="he-IL" altLang="he-IL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he-IL" sz="1000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88" y="3962400"/>
            <a:ext cx="3119437" cy="249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3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24188" y="3941763"/>
            <a:ext cx="3224212" cy="2535237"/>
          </a:xfrm>
          <a:noFill/>
        </p:spPr>
      </p:pic>
      <p:sp>
        <p:nvSpPr>
          <p:cNvPr id="8197" name="Freeform 4"/>
          <p:cNvSpPr>
            <a:spLocks/>
          </p:cNvSpPr>
          <p:nvPr/>
        </p:nvSpPr>
        <p:spPr bwMode="auto">
          <a:xfrm>
            <a:off x="268288" y="750888"/>
            <a:ext cx="8602662" cy="1289050"/>
          </a:xfrm>
          <a:custGeom>
            <a:avLst/>
            <a:gdLst>
              <a:gd name="T0" fmla="*/ 0 w 10000"/>
              <a:gd name="T1" fmla="*/ 0 h 10000"/>
              <a:gd name="T2" fmla="*/ 2147483647 w 10000"/>
              <a:gd name="T3" fmla="*/ 0 h 10000"/>
              <a:gd name="T4" fmla="*/ 2147483647 w 10000"/>
              <a:gd name="T5" fmla="*/ 2147483647 h 10000"/>
              <a:gd name="T6" fmla="*/ 0 w 10000"/>
              <a:gd name="T7" fmla="*/ 2147483647 h 10000"/>
              <a:gd name="T8" fmla="*/ 0 w 10000"/>
              <a:gd name="T9" fmla="*/ 0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/>
          <a:lstStyle/>
          <a:p>
            <a:endParaRPr lang="he-IL"/>
          </a:p>
        </p:txBody>
      </p:sp>
      <p:sp>
        <p:nvSpPr>
          <p:cNvPr id="8198" name="Rectangle 5"/>
          <p:cNvSpPr>
            <a:spLocks noGrp="1" noChangeArrowheads="1"/>
          </p:cNvSpPr>
          <p:nvPr>
            <p:ph type="title"/>
          </p:nvPr>
        </p:nvSpPr>
        <p:spPr>
          <a:xfrm>
            <a:off x="914400" y="838200"/>
            <a:ext cx="7772400" cy="1143000"/>
          </a:xfrm>
          <a:noFill/>
        </p:spPr>
        <p:txBody>
          <a:bodyPr/>
          <a:lstStyle/>
          <a:p>
            <a:pPr marL="25400" algn="ctr" eaLnBrk="1" hangingPunct="1">
              <a:tabLst>
                <a:tab pos="1538288" algn="l"/>
              </a:tabLst>
            </a:pPr>
            <a:r>
              <a:rPr lang="he-IL" altLang="he-IL" dirty="0"/>
              <a:t>משפט החתך - </a:t>
            </a:r>
            <a:endParaRPr lang="en-US" altLang="he-IL" dirty="0"/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268288" y="2133600"/>
            <a:ext cx="8607425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642938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tabLst>
                <a:tab pos="749300" algn="l"/>
              </a:tabLst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6429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tabLst>
                <a:tab pos="749300" algn="l"/>
              </a:tabLst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642938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tabLst>
                <a:tab pos="749300" algn="l"/>
              </a:tabLst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rt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e-IL" altLang="he-IL" sz="2000" b="1" dirty="0">
                <a:solidFill>
                  <a:srgbClr val="FF9900"/>
                </a:solidFill>
              </a:rPr>
              <a:t>משפט:</a:t>
            </a:r>
          </a:p>
          <a:p>
            <a:pPr algn="r" rt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e-IL" altLang="he-IL" sz="2000" dirty="0"/>
              <a:t>תהי </a:t>
            </a:r>
            <a:r>
              <a:rPr lang="en-US" altLang="he-IL" sz="2000" i="1" dirty="0"/>
              <a:t> A </a:t>
            </a:r>
            <a:r>
              <a:rPr lang="he-IL" altLang="he-IL" sz="2000" i="1" dirty="0"/>
              <a:t>תת קבוצה של צלעות של עץ פורש מינימלי כלשהו של </a:t>
            </a:r>
            <a:r>
              <a:rPr lang="en-US" altLang="he-IL" sz="2000" i="1" dirty="0"/>
              <a:t> G</a:t>
            </a:r>
            <a:r>
              <a:rPr lang="he-IL" altLang="he-IL" sz="2000" i="1" dirty="0"/>
              <a:t>.</a:t>
            </a:r>
          </a:p>
          <a:p>
            <a:pPr algn="r" rt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e-IL" altLang="he-IL" sz="2000" i="1" dirty="0"/>
              <a:t>יהי </a:t>
            </a:r>
            <a:r>
              <a:rPr lang="en-US" altLang="he-IL" sz="2000" dirty="0"/>
              <a:t>(</a:t>
            </a:r>
            <a:r>
              <a:rPr lang="en-US" altLang="he-IL" sz="2000" i="1" dirty="0"/>
              <a:t>X</a:t>
            </a:r>
            <a:r>
              <a:rPr lang="en-US" altLang="he-IL" sz="2000" dirty="0"/>
              <a:t>, </a:t>
            </a:r>
            <a:r>
              <a:rPr lang="en-US" altLang="he-IL" sz="2000" i="1" dirty="0"/>
              <a:t>Y</a:t>
            </a:r>
            <a:r>
              <a:rPr lang="en-US" altLang="he-IL" sz="2000" dirty="0"/>
              <a:t>)</a:t>
            </a:r>
            <a:r>
              <a:rPr lang="he-IL" altLang="he-IL" sz="2000" dirty="0"/>
              <a:t> </a:t>
            </a:r>
            <a:r>
              <a:rPr lang="he-IL" altLang="he-IL" sz="2000" i="1" dirty="0"/>
              <a:t>חתך המכבד את </a:t>
            </a:r>
            <a:r>
              <a:rPr lang="en-US" altLang="he-IL" sz="2000" i="1" dirty="0"/>
              <a:t> A</a:t>
            </a:r>
            <a:r>
              <a:rPr lang="he-IL" altLang="he-IL" sz="2000" i="1" dirty="0"/>
              <a:t>ותהי </a:t>
            </a:r>
            <a:r>
              <a:rPr lang="en-US" altLang="he-IL" sz="2000" i="1" dirty="0"/>
              <a:t>e</a:t>
            </a:r>
            <a:r>
              <a:rPr lang="he-IL" altLang="he-IL" sz="2000" i="1" dirty="0"/>
              <a:t> הצלע המינימלית החוצה את החתך </a:t>
            </a:r>
            <a:r>
              <a:rPr lang="en-US" altLang="he-IL" sz="2000" dirty="0"/>
              <a:t>(</a:t>
            </a:r>
            <a:r>
              <a:rPr lang="en-US" altLang="he-IL" sz="2000" i="1" dirty="0"/>
              <a:t>X</a:t>
            </a:r>
            <a:r>
              <a:rPr lang="en-US" altLang="he-IL" sz="2000" dirty="0"/>
              <a:t>, </a:t>
            </a:r>
            <a:r>
              <a:rPr lang="en-US" altLang="he-IL" sz="2000" i="1" dirty="0"/>
              <a:t>Y</a:t>
            </a:r>
            <a:r>
              <a:rPr lang="en-US" altLang="he-IL" sz="2000" dirty="0"/>
              <a:t>)</a:t>
            </a:r>
            <a:r>
              <a:rPr lang="he-IL" altLang="he-IL" sz="2000" dirty="0"/>
              <a:t>. </a:t>
            </a:r>
            <a:endParaRPr lang="en-US" altLang="he-IL" sz="2000" i="1" dirty="0"/>
          </a:p>
          <a:p>
            <a:pPr algn="r" rt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e-IL" altLang="he-IL" sz="2000" i="1" dirty="0"/>
              <a:t>אז </a:t>
            </a:r>
            <a:r>
              <a:rPr lang="en-US" altLang="he-IL" sz="2000" i="1" dirty="0"/>
              <a:t>A</a:t>
            </a:r>
            <a:r>
              <a:rPr lang="en-US" altLang="he-IL" sz="2000" dirty="0"/>
              <a:t> </a:t>
            </a:r>
            <a:r>
              <a:rPr lang="en-US" altLang="he-IL" sz="2000" dirty="0">
                <a:sym typeface="Symbol" pitchFamily="18" charset="2"/>
              </a:rPr>
              <a:t></a:t>
            </a:r>
            <a:r>
              <a:rPr lang="en-US" altLang="he-IL" sz="2000" dirty="0"/>
              <a:t>{</a:t>
            </a:r>
            <a:r>
              <a:rPr lang="en-US" altLang="he-IL" sz="2000" i="1" dirty="0"/>
              <a:t>e</a:t>
            </a:r>
            <a:r>
              <a:rPr lang="en-US" altLang="he-IL" sz="2000" dirty="0"/>
              <a:t>}</a:t>
            </a:r>
            <a:r>
              <a:rPr lang="en-US" altLang="he-IL" sz="2000" i="1" dirty="0"/>
              <a:t> </a:t>
            </a:r>
            <a:r>
              <a:rPr lang="he-IL" altLang="he-IL" sz="2000" i="1" dirty="0"/>
              <a:t> תת קבוצה של צלעות של עץ פורש מינימלי של </a:t>
            </a:r>
            <a:r>
              <a:rPr lang="en-US" altLang="he-IL" sz="2000" i="1" dirty="0"/>
              <a:t>G</a:t>
            </a:r>
            <a:r>
              <a:rPr lang="he-IL" altLang="he-IL" sz="2000" i="1" dirty="0"/>
              <a:t> </a:t>
            </a:r>
            <a:r>
              <a:rPr lang="en-US" altLang="he-IL" sz="2000" i="1" dirty="0"/>
              <a:t> </a:t>
            </a:r>
            <a:r>
              <a:rPr lang="he-IL" altLang="he-IL" sz="2000" i="1" dirty="0"/>
              <a:t>והצלע </a:t>
            </a:r>
            <a:r>
              <a:rPr lang="en-US" altLang="he-IL" sz="2000" i="1" dirty="0"/>
              <a:t> e </a:t>
            </a:r>
            <a:r>
              <a:rPr lang="he-IL" altLang="he-IL" sz="2000" i="1" dirty="0"/>
              <a:t>היא </a:t>
            </a:r>
            <a:r>
              <a:rPr lang="en-US" altLang="he-IL" sz="2000" i="1" dirty="0"/>
              <a:t> </a:t>
            </a:r>
            <a:r>
              <a:rPr lang="he-IL" altLang="he-IL" sz="2000" b="1" i="1" dirty="0">
                <a:solidFill>
                  <a:srgbClr val="FF9900"/>
                </a:solidFill>
              </a:rPr>
              <a:t>צלע בטוחה.</a:t>
            </a:r>
            <a:endParaRPr lang="en-US" altLang="he-IL" sz="2000" i="1" dirty="0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949700" y="4343400"/>
            <a:ext cx="2070100" cy="1581150"/>
            <a:chOff x="614" y="2352"/>
            <a:chExt cx="1304" cy="1130"/>
          </a:xfrm>
        </p:grpSpPr>
        <p:sp>
          <p:nvSpPr>
            <p:cNvPr id="8201" name="Text Box 8"/>
            <p:cNvSpPr txBox="1">
              <a:spLocks noChangeArrowheads="1"/>
            </p:cNvSpPr>
            <p:nvPr/>
          </p:nvSpPr>
          <p:spPr bwMode="auto">
            <a:xfrm>
              <a:off x="1075" y="2352"/>
              <a:ext cx="68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n"/>
                <a:tabLst>
                  <a:tab pos="749300" algn="l"/>
                </a:tabLst>
                <a:defRPr sz="2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itchFamily="2" charset="2"/>
                <a:buChar char="n"/>
                <a:tabLst>
                  <a:tab pos="749300" algn="l"/>
                </a:tabLst>
                <a:defRPr sz="23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l" defTabSz="642938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l" defTabSz="642938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l" defTabSz="642938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l" defTabSz="642938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he-IL" sz="1700">
                  <a:solidFill>
                    <a:srgbClr val="BF0000"/>
                  </a:solidFill>
                </a:rPr>
                <a:t>1</a:t>
              </a:r>
            </a:p>
          </p:txBody>
        </p:sp>
        <p:sp>
          <p:nvSpPr>
            <p:cNvPr id="8202" name="Text Box 9"/>
            <p:cNvSpPr txBox="1">
              <a:spLocks noChangeArrowheads="1"/>
            </p:cNvSpPr>
            <p:nvPr/>
          </p:nvSpPr>
          <p:spPr bwMode="auto">
            <a:xfrm>
              <a:off x="1514" y="2594"/>
              <a:ext cx="68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n"/>
                <a:tabLst>
                  <a:tab pos="749300" algn="l"/>
                </a:tabLst>
                <a:defRPr sz="2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itchFamily="2" charset="2"/>
                <a:buChar char="n"/>
                <a:tabLst>
                  <a:tab pos="749300" algn="l"/>
                </a:tabLst>
                <a:defRPr sz="23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l" defTabSz="642938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l" defTabSz="642938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l" defTabSz="642938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l" defTabSz="642938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he-IL" sz="1700">
                  <a:solidFill>
                    <a:srgbClr val="BF0000"/>
                  </a:solidFill>
                </a:rPr>
                <a:t>4</a:t>
              </a:r>
            </a:p>
          </p:txBody>
        </p:sp>
        <p:sp>
          <p:nvSpPr>
            <p:cNvPr id="8203" name="Text Box 10"/>
            <p:cNvSpPr txBox="1">
              <a:spLocks noChangeArrowheads="1"/>
            </p:cNvSpPr>
            <p:nvPr/>
          </p:nvSpPr>
          <p:spPr bwMode="auto">
            <a:xfrm>
              <a:off x="1850" y="2498"/>
              <a:ext cx="68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n"/>
                <a:tabLst>
                  <a:tab pos="749300" algn="l"/>
                </a:tabLst>
                <a:defRPr sz="2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itchFamily="2" charset="2"/>
                <a:buChar char="n"/>
                <a:tabLst>
                  <a:tab pos="749300" algn="l"/>
                </a:tabLst>
                <a:defRPr sz="23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l" defTabSz="642938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l" defTabSz="642938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l" defTabSz="642938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l" defTabSz="642938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he-IL" sz="1700">
                  <a:solidFill>
                    <a:srgbClr val="BF0000"/>
                  </a:solidFill>
                </a:rPr>
                <a:t>9</a:t>
              </a:r>
            </a:p>
          </p:txBody>
        </p:sp>
        <p:sp>
          <p:nvSpPr>
            <p:cNvPr id="8204" name="Text Box 11"/>
            <p:cNvSpPr txBox="1">
              <a:spLocks noChangeArrowheads="1"/>
            </p:cNvSpPr>
            <p:nvPr/>
          </p:nvSpPr>
          <p:spPr bwMode="auto">
            <a:xfrm>
              <a:off x="1080" y="2965"/>
              <a:ext cx="68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n"/>
                <a:tabLst>
                  <a:tab pos="749300" algn="l"/>
                </a:tabLst>
                <a:defRPr sz="2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itchFamily="2" charset="2"/>
                <a:buChar char="n"/>
                <a:tabLst>
                  <a:tab pos="749300" algn="l"/>
                </a:tabLst>
                <a:defRPr sz="23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l" defTabSz="642938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l" defTabSz="642938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l" defTabSz="642938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l" defTabSz="642938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he-IL" sz="1700">
                  <a:solidFill>
                    <a:srgbClr val="BF0000"/>
                  </a:solidFill>
                </a:rPr>
                <a:t>3</a:t>
              </a:r>
            </a:p>
          </p:txBody>
        </p:sp>
        <p:sp>
          <p:nvSpPr>
            <p:cNvPr id="8205" name="Text Box 12"/>
            <p:cNvSpPr txBox="1">
              <a:spLocks noChangeArrowheads="1"/>
            </p:cNvSpPr>
            <p:nvPr/>
          </p:nvSpPr>
          <p:spPr bwMode="auto">
            <a:xfrm>
              <a:off x="934" y="2600"/>
              <a:ext cx="68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642938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n"/>
                <a:tabLst>
                  <a:tab pos="749300" algn="l"/>
                </a:tabLst>
                <a:defRPr sz="2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itchFamily="2" charset="2"/>
                <a:buChar char="n"/>
                <a:tabLst>
                  <a:tab pos="749300" algn="l"/>
                </a:tabLst>
                <a:defRPr sz="23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l" defTabSz="642938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l" defTabSz="642938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l" defTabSz="642938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l" defTabSz="642938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he-IL" sz="1700">
                  <a:solidFill>
                    <a:srgbClr val="BF0000"/>
                  </a:solidFill>
                </a:rPr>
                <a:t>2</a:t>
              </a:r>
            </a:p>
          </p:txBody>
        </p:sp>
        <p:sp>
          <p:nvSpPr>
            <p:cNvPr id="8206" name="Text Box 13"/>
            <p:cNvSpPr txBox="1">
              <a:spLocks noChangeArrowheads="1"/>
            </p:cNvSpPr>
            <p:nvPr/>
          </p:nvSpPr>
          <p:spPr bwMode="auto">
            <a:xfrm>
              <a:off x="614" y="3297"/>
              <a:ext cx="68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642938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n"/>
                <a:tabLst>
                  <a:tab pos="749300" algn="l"/>
                </a:tabLst>
                <a:defRPr sz="2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642938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itchFamily="2" charset="2"/>
                <a:buChar char="n"/>
                <a:tabLst>
                  <a:tab pos="749300" algn="l"/>
                </a:tabLst>
                <a:defRPr sz="23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642938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642938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l" defTabSz="642938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l" defTabSz="642938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l" defTabSz="642938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l" defTabSz="642938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he-IL" sz="1700">
                  <a:solidFill>
                    <a:srgbClr val="BF0000"/>
                  </a:solidFill>
                </a:rPr>
                <a:t>4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C1CF7C4-FD16-4D70-9269-0F6A9DBD685D}" type="slidenum">
              <a:rPr lang="he-IL" altLang="he-IL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he-IL" sz="100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00" y="3959225"/>
            <a:ext cx="3302000" cy="259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Freeform 4"/>
          <p:cNvSpPr>
            <a:spLocks/>
          </p:cNvSpPr>
          <p:nvPr/>
        </p:nvSpPr>
        <p:spPr bwMode="auto">
          <a:xfrm>
            <a:off x="268288" y="750888"/>
            <a:ext cx="8602662" cy="1289050"/>
          </a:xfrm>
          <a:custGeom>
            <a:avLst/>
            <a:gdLst>
              <a:gd name="T0" fmla="*/ 0 w 10000"/>
              <a:gd name="T1" fmla="*/ 0 h 10000"/>
              <a:gd name="T2" fmla="*/ 2147483647 w 10000"/>
              <a:gd name="T3" fmla="*/ 0 h 10000"/>
              <a:gd name="T4" fmla="*/ 2147483647 w 10000"/>
              <a:gd name="T5" fmla="*/ 2147483647 h 10000"/>
              <a:gd name="T6" fmla="*/ 0 w 10000"/>
              <a:gd name="T7" fmla="*/ 2147483647 h 10000"/>
              <a:gd name="T8" fmla="*/ 0 w 10000"/>
              <a:gd name="T9" fmla="*/ 0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/>
          <a:lstStyle/>
          <a:p>
            <a:endParaRPr lang="he-IL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title"/>
          </p:nvPr>
        </p:nvSpPr>
        <p:spPr>
          <a:xfrm>
            <a:off x="914400" y="838200"/>
            <a:ext cx="7772400" cy="1143000"/>
          </a:xfrm>
          <a:noFill/>
        </p:spPr>
        <p:txBody>
          <a:bodyPr/>
          <a:lstStyle/>
          <a:p>
            <a:pPr marL="25400" algn="ctr" eaLnBrk="1" hangingPunct="1">
              <a:tabLst>
                <a:tab pos="1538288" algn="l"/>
              </a:tabLst>
            </a:pPr>
            <a:r>
              <a:rPr lang="he-IL" altLang="he-IL" dirty="0"/>
              <a:t>משפט החתך - </a:t>
            </a:r>
            <a:endParaRPr lang="en-US" altLang="he-IL" dirty="0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4694238" y="4344988"/>
            <a:ext cx="1079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42938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tabLst>
                <a:tab pos="749300" algn="l"/>
              </a:tabLst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6429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tabLst>
                <a:tab pos="749300" algn="l"/>
              </a:tabLst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642938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tabLst>
                <a:tab pos="749300" algn="l"/>
              </a:tabLst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700">
                <a:solidFill>
                  <a:srgbClr val="BF0000"/>
                </a:solidFill>
              </a:rPr>
              <a:t>1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5391150" y="4729163"/>
            <a:ext cx="1079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42938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tabLst>
                <a:tab pos="749300" algn="l"/>
              </a:tabLst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6429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tabLst>
                <a:tab pos="749300" algn="l"/>
              </a:tabLst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642938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tabLst>
                <a:tab pos="749300" algn="l"/>
              </a:tabLst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700">
                <a:solidFill>
                  <a:srgbClr val="BF0000"/>
                </a:solidFill>
              </a:rPr>
              <a:t>4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5924550" y="4576763"/>
            <a:ext cx="1079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42938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tabLst>
                <a:tab pos="749300" algn="l"/>
              </a:tabLst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6429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tabLst>
                <a:tab pos="749300" algn="l"/>
              </a:tabLst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642938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tabLst>
                <a:tab pos="749300" algn="l"/>
              </a:tabLst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700">
                <a:solidFill>
                  <a:srgbClr val="BF0000"/>
                </a:solidFill>
              </a:rPr>
              <a:t>9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4702175" y="5318125"/>
            <a:ext cx="1079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42938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tabLst>
                <a:tab pos="749300" algn="l"/>
              </a:tabLst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6429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tabLst>
                <a:tab pos="749300" algn="l"/>
              </a:tabLst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642938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tabLst>
                <a:tab pos="749300" algn="l"/>
              </a:tabLst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700">
                <a:solidFill>
                  <a:srgbClr val="BF0000"/>
                </a:solidFill>
              </a:rPr>
              <a:t>3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4470400" y="4738688"/>
            <a:ext cx="1079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42938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tabLst>
                <a:tab pos="749300" algn="l"/>
              </a:tabLst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6429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tabLst>
                <a:tab pos="749300" algn="l"/>
              </a:tabLst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642938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tabLst>
                <a:tab pos="749300" algn="l"/>
              </a:tabLst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700">
                <a:solidFill>
                  <a:srgbClr val="BF0000"/>
                </a:solidFill>
              </a:rPr>
              <a:t>2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3962400" y="5845175"/>
            <a:ext cx="1079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42938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tabLst>
                <a:tab pos="749300" algn="l"/>
              </a:tabLst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6429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tabLst>
                <a:tab pos="749300" algn="l"/>
              </a:tabLst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642938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tabLst>
                <a:tab pos="749300" algn="l"/>
              </a:tabLst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700">
                <a:solidFill>
                  <a:srgbClr val="BF0000"/>
                </a:solidFill>
              </a:rPr>
              <a:t>4</a:t>
            </a:r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914400" y="838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254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tabLst>
                <a:tab pos="1538288" algn="l"/>
              </a:tabLst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tabLst>
                <a:tab pos="1538288" algn="l"/>
              </a:tabLst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tabLst>
                <a:tab pos="1538288" algn="l"/>
              </a:tabLst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1538288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1538288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1538288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1538288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1538288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1538288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he-IL" altLang="he-IL" sz="4200">
              <a:solidFill>
                <a:schemeClr val="tx2"/>
              </a:solidFill>
            </a:endParaRPr>
          </a:p>
        </p:txBody>
      </p:sp>
      <p:sp>
        <p:nvSpPr>
          <p:cNvPr id="9229" name="Text Box 6"/>
          <p:cNvSpPr txBox="1">
            <a:spLocks noChangeArrowheads="1"/>
          </p:cNvSpPr>
          <p:nvPr/>
        </p:nvSpPr>
        <p:spPr bwMode="auto">
          <a:xfrm>
            <a:off x="268288" y="2133600"/>
            <a:ext cx="8607425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642938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tabLst>
                <a:tab pos="749300" algn="l"/>
              </a:tabLst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6429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tabLst>
                <a:tab pos="749300" algn="l"/>
              </a:tabLst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642938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tabLst>
                <a:tab pos="749300" algn="l"/>
              </a:tabLst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rt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e-IL" altLang="he-IL" sz="2000" b="1" dirty="0">
                <a:solidFill>
                  <a:srgbClr val="FF9900"/>
                </a:solidFill>
              </a:rPr>
              <a:t>משפט:</a:t>
            </a:r>
          </a:p>
          <a:p>
            <a:pPr algn="r" rt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e-IL" altLang="he-IL" sz="2000" dirty="0"/>
              <a:t>תהי </a:t>
            </a:r>
            <a:r>
              <a:rPr lang="en-US" altLang="he-IL" sz="2000" i="1" dirty="0"/>
              <a:t> A </a:t>
            </a:r>
            <a:r>
              <a:rPr lang="he-IL" altLang="he-IL" sz="2000" i="1" dirty="0"/>
              <a:t>תת קבוצה של צלעות של עץ פורש מינימלי כלשהו של </a:t>
            </a:r>
            <a:r>
              <a:rPr lang="en-US" altLang="he-IL" sz="2000" i="1" dirty="0"/>
              <a:t> G</a:t>
            </a:r>
            <a:r>
              <a:rPr lang="he-IL" altLang="he-IL" sz="2000" i="1" dirty="0"/>
              <a:t>.</a:t>
            </a:r>
          </a:p>
          <a:p>
            <a:pPr algn="r" rt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e-IL" altLang="he-IL" sz="2000" i="1" dirty="0"/>
              <a:t>יהי </a:t>
            </a:r>
            <a:r>
              <a:rPr lang="en-US" altLang="he-IL" sz="2000" dirty="0"/>
              <a:t>(</a:t>
            </a:r>
            <a:r>
              <a:rPr lang="en-US" altLang="he-IL" sz="2000" i="1" dirty="0"/>
              <a:t>X</a:t>
            </a:r>
            <a:r>
              <a:rPr lang="en-US" altLang="he-IL" sz="2000" dirty="0"/>
              <a:t>, </a:t>
            </a:r>
            <a:r>
              <a:rPr lang="en-US" altLang="he-IL" sz="2000" i="1" dirty="0"/>
              <a:t>Y</a:t>
            </a:r>
            <a:r>
              <a:rPr lang="en-US" altLang="he-IL" sz="2000" dirty="0"/>
              <a:t>)</a:t>
            </a:r>
            <a:r>
              <a:rPr lang="he-IL" altLang="he-IL" sz="2000" dirty="0"/>
              <a:t> </a:t>
            </a:r>
            <a:r>
              <a:rPr lang="he-IL" altLang="he-IL" sz="2000" i="1" dirty="0"/>
              <a:t>חתך המכבד את </a:t>
            </a:r>
            <a:r>
              <a:rPr lang="en-US" altLang="he-IL" sz="2000" i="1" dirty="0"/>
              <a:t> A</a:t>
            </a:r>
            <a:r>
              <a:rPr lang="he-IL" altLang="he-IL" sz="2000" i="1" dirty="0"/>
              <a:t>ותהי </a:t>
            </a:r>
            <a:r>
              <a:rPr lang="en-US" altLang="he-IL" sz="2000" i="1" dirty="0"/>
              <a:t>e</a:t>
            </a:r>
            <a:r>
              <a:rPr lang="he-IL" altLang="he-IL" sz="2000" i="1" dirty="0"/>
              <a:t> הצלע המינימלית החוצה את החתך </a:t>
            </a:r>
            <a:r>
              <a:rPr lang="en-US" altLang="he-IL" sz="2000" dirty="0"/>
              <a:t>(</a:t>
            </a:r>
            <a:r>
              <a:rPr lang="en-US" altLang="he-IL" sz="2000" i="1" dirty="0"/>
              <a:t>X</a:t>
            </a:r>
            <a:r>
              <a:rPr lang="en-US" altLang="he-IL" sz="2000" dirty="0"/>
              <a:t>, </a:t>
            </a:r>
            <a:r>
              <a:rPr lang="en-US" altLang="he-IL" sz="2000" i="1" dirty="0"/>
              <a:t>Y</a:t>
            </a:r>
            <a:r>
              <a:rPr lang="en-US" altLang="he-IL" sz="2000" dirty="0"/>
              <a:t>)</a:t>
            </a:r>
            <a:r>
              <a:rPr lang="he-IL" altLang="he-IL" sz="2000" dirty="0"/>
              <a:t>. </a:t>
            </a:r>
            <a:endParaRPr lang="en-US" altLang="he-IL" sz="2000" i="1" dirty="0"/>
          </a:p>
          <a:p>
            <a:pPr algn="r" rt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e-IL" altLang="he-IL" sz="2000" i="1" dirty="0"/>
              <a:t>אז </a:t>
            </a:r>
            <a:r>
              <a:rPr lang="en-US" altLang="he-IL" sz="2000" i="1" dirty="0"/>
              <a:t>A</a:t>
            </a:r>
            <a:r>
              <a:rPr lang="en-US" altLang="he-IL" sz="2000" dirty="0"/>
              <a:t> </a:t>
            </a:r>
            <a:r>
              <a:rPr lang="en-US" altLang="he-IL" sz="2000" dirty="0">
                <a:sym typeface="Symbol" pitchFamily="18" charset="2"/>
              </a:rPr>
              <a:t></a:t>
            </a:r>
            <a:r>
              <a:rPr lang="en-US" altLang="he-IL" sz="2000" dirty="0"/>
              <a:t>{</a:t>
            </a:r>
            <a:r>
              <a:rPr lang="en-US" altLang="he-IL" sz="2000" i="1" dirty="0"/>
              <a:t>e</a:t>
            </a:r>
            <a:r>
              <a:rPr lang="en-US" altLang="he-IL" sz="2000" dirty="0"/>
              <a:t>}</a:t>
            </a:r>
            <a:r>
              <a:rPr lang="en-US" altLang="he-IL" sz="2000" i="1" dirty="0"/>
              <a:t> </a:t>
            </a:r>
            <a:r>
              <a:rPr lang="he-IL" altLang="he-IL" sz="2000" i="1" dirty="0"/>
              <a:t> תת קבוצה של צלעות של עץ פורש מינימלי של </a:t>
            </a:r>
            <a:r>
              <a:rPr lang="en-US" altLang="he-IL" sz="2000" i="1" dirty="0"/>
              <a:t>G</a:t>
            </a:r>
            <a:r>
              <a:rPr lang="he-IL" altLang="he-IL" sz="2000" i="1" dirty="0"/>
              <a:t> </a:t>
            </a:r>
            <a:r>
              <a:rPr lang="en-US" altLang="he-IL" sz="2000" i="1" dirty="0"/>
              <a:t> </a:t>
            </a:r>
            <a:r>
              <a:rPr lang="he-IL" altLang="he-IL" sz="2000" i="1" dirty="0"/>
              <a:t>והצלע </a:t>
            </a:r>
            <a:r>
              <a:rPr lang="en-US" altLang="he-IL" sz="2000" i="1" dirty="0"/>
              <a:t> e </a:t>
            </a:r>
            <a:r>
              <a:rPr lang="he-IL" altLang="he-IL" sz="2000" i="1" dirty="0"/>
              <a:t>היא </a:t>
            </a:r>
            <a:r>
              <a:rPr lang="en-US" altLang="he-IL" sz="2000" i="1" dirty="0"/>
              <a:t> </a:t>
            </a:r>
            <a:r>
              <a:rPr lang="he-IL" altLang="he-IL" sz="2000" b="1" i="1" dirty="0">
                <a:solidFill>
                  <a:srgbClr val="FF9900"/>
                </a:solidFill>
              </a:rPr>
              <a:t>צלע בטוחה.</a:t>
            </a:r>
            <a:endParaRPr lang="en-US" altLang="he-IL" sz="2000" i="1" dirty="0"/>
          </a:p>
        </p:txBody>
      </p:sp>
    </p:spTree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A977A50-3839-428A-9B96-9C8665E36EBD}" type="slidenum">
              <a:rPr lang="he-IL" altLang="he-IL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he-IL" sz="1000"/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00" y="3881438"/>
            <a:ext cx="3302000" cy="267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Freeform 3"/>
          <p:cNvSpPr>
            <a:spLocks/>
          </p:cNvSpPr>
          <p:nvPr/>
        </p:nvSpPr>
        <p:spPr bwMode="auto">
          <a:xfrm>
            <a:off x="268288" y="750888"/>
            <a:ext cx="8602662" cy="1289050"/>
          </a:xfrm>
          <a:custGeom>
            <a:avLst/>
            <a:gdLst>
              <a:gd name="T0" fmla="*/ 0 w 10000"/>
              <a:gd name="T1" fmla="*/ 0 h 10000"/>
              <a:gd name="T2" fmla="*/ 2147483647 w 10000"/>
              <a:gd name="T3" fmla="*/ 0 h 10000"/>
              <a:gd name="T4" fmla="*/ 2147483647 w 10000"/>
              <a:gd name="T5" fmla="*/ 2147483647 h 10000"/>
              <a:gd name="T6" fmla="*/ 0 w 10000"/>
              <a:gd name="T7" fmla="*/ 2147483647 h 10000"/>
              <a:gd name="T8" fmla="*/ 0 w 10000"/>
              <a:gd name="T9" fmla="*/ 0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/>
          <a:lstStyle/>
          <a:p>
            <a:endParaRPr lang="he-IL"/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5426075" y="4821238"/>
            <a:ext cx="1079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42938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tabLst>
                <a:tab pos="749300" algn="l"/>
              </a:tabLst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6429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tabLst>
                <a:tab pos="749300" algn="l"/>
              </a:tabLst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642938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tabLst>
                <a:tab pos="749300" algn="l"/>
              </a:tabLst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700">
                <a:solidFill>
                  <a:srgbClr val="BF0000"/>
                </a:solidFill>
              </a:rPr>
              <a:t>4</a:t>
            </a:r>
          </a:p>
        </p:txBody>
      </p:sp>
      <p:sp>
        <p:nvSpPr>
          <p:cNvPr id="10246" name="Text Box 5"/>
          <p:cNvSpPr txBox="1">
            <a:spLocks noChangeArrowheads="1"/>
          </p:cNvSpPr>
          <p:nvPr/>
        </p:nvSpPr>
        <p:spPr bwMode="auto">
          <a:xfrm>
            <a:off x="5959475" y="4668838"/>
            <a:ext cx="1079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42938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tabLst>
                <a:tab pos="749300" algn="l"/>
              </a:tabLst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6429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tabLst>
                <a:tab pos="749300" algn="l"/>
              </a:tabLst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642938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tabLst>
                <a:tab pos="749300" algn="l"/>
              </a:tabLst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700">
                <a:solidFill>
                  <a:srgbClr val="BF0000"/>
                </a:solidFill>
              </a:rPr>
              <a:t>9</a:t>
            </a:r>
          </a:p>
        </p:txBody>
      </p:sp>
      <p:sp>
        <p:nvSpPr>
          <p:cNvPr id="10247" name="Text Box 6"/>
          <p:cNvSpPr txBox="1">
            <a:spLocks noChangeArrowheads="1"/>
          </p:cNvSpPr>
          <p:nvPr/>
        </p:nvSpPr>
        <p:spPr bwMode="auto">
          <a:xfrm>
            <a:off x="5219700" y="4097338"/>
            <a:ext cx="2159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42938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tabLst>
                <a:tab pos="749300" algn="l"/>
              </a:tabLst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6429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tabLst>
                <a:tab pos="749300" algn="l"/>
              </a:tabLst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642938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tabLst>
                <a:tab pos="749300" algn="l"/>
              </a:tabLst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700">
                <a:solidFill>
                  <a:srgbClr val="BF0000"/>
                </a:solidFill>
              </a:rPr>
              <a:t>12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914400" y="838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254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tabLst>
                <a:tab pos="1538288" algn="l"/>
              </a:tabLst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tabLst>
                <a:tab pos="1538288" algn="l"/>
              </a:tabLst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tabLst>
                <a:tab pos="1538288" algn="l"/>
              </a:tabLst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1538288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1538288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1538288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1538288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1538288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1538288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e-IL" altLang="he-IL" sz="4400" dirty="0"/>
              <a:t>משפט החתך - </a:t>
            </a:r>
            <a:endParaRPr lang="en-US" altLang="he-IL" sz="4200" dirty="0">
              <a:solidFill>
                <a:schemeClr val="tx2"/>
              </a:solidFill>
            </a:endParaRPr>
          </a:p>
        </p:txBody>
      </p:sp>
      <p:pic>
        <p:nvPicPr>
          <p:cNvPr id="67593" name="Picture 9"/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22600" y="3856038"/>
            <a:ext cx="3327400" cy="2697162"/>
          </a:xfrm>
          <a:noFill/>
        </p:spPr>
      </p:pic>
      <p:sp>
        <p:nvSpPr>
          <p:cNvPr id="10250" name="Text Box 6"/>
          <p:cNvSpPr txBox="1">
            <a:spLocks noChangeArrowheads="1"/>
          </p:cNvSpPr>
          <p:nvPr/>
        </p:nvSpPr>
        <p:spPr bwMode="auto">
          <a:xfrm>
            <a:off x="268288" y="2133600"/>
            <a:ext cx="8607425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642938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tabLst>
                <a:tab pos="749300" algn="l"/>
              </a:tabLst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6429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tabLst>
                <a:tab pos="749300" algn="l"/>
              </a:tabLst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642938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tabLst>
                <a:tab pos="749300" algn="l"/>
              </a:tabLst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rt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e-IL" altLang="he-IL" sz="2000" b="1" dirty="0">
                <a:solidFill>
                  <a:srgbClr val="FF9900"/>
                </a:solidFill>
              </a:rPr>
              <a:t>משפט:</a:t>
            </a:r>
          </a:p>
          <a:p>
            <a:pPr algn="r" rt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e-IL" altLang="he-IL" sz="2000" dirty="0"/>
              <a:t>תהי </a:t>
            </a:r>
            <a:r>
              <a:rPr lang="en-US" altLang="he-IL" sz="2000" i="1" dirty="0"/>
              <a:t> A </a:t>
            </a:r>
            <a:r>
              <a:rPr lang="he-IL" altLang="he-IL" sz="2000" i="1" dirty="0"/>
              <a:t>תת קבוצה של צלעות של עץ פורש מינימלי כלשהו של </a:t>
            </a:r>
            <a:r>
              <a:rPr lang="en-US" altLang="he-IL" sz="2000" i="1" dirty="0"/>
              <a:t> G</a:t>
            </a:r>
            <a:r>
              <a:rPr lang="he-IL" altLang="he-IL" sz="2000" i="1" dirty="0"/>
              <a:t>.</a:t>
            </a:r>
          </a:p>
          <a:p>
            <a:pPr algn="r" rt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e-IL" altLang="he-IL" sz="2000" i="1" dirty="0"/>
              <a:t>יהי </a:t>
            </a:r>
            <a:r>
              <a:rPr lang="en-US" altLang="he-IL" sz="2000" dirty="0"/>
              <a:t>(</a:t>
            </a:r>
            <a:r>
              <a:rPr lang="en-US" altLang="he-IL" sz="2000" i="1" dirty="0"/>
              <a:t>X</a:t>
            </a:r>
            <a:r>
              <a:rPr lang="en-US" altLang="he-IL" sz="2000" dirty="0"/>
              <a:t>, </a:t>
            </a:r>
            <a:r>
              <a:rPr lang="en-US" altLang="he-IL" sz="2000" i="1" dirty="0"/>
              <a:t>Y</a:t>
            </a:r>
            <a:r>
              <a:rPr lang="en-US" altLang="he-IL" sz="2000" dirty="0"/>
              <a:t>)</a:t>
            </a:r>
            <a:r>
              <a:rPr lang="he-IL" altLang="he-IL" sz="2000" dirty="0"/>
              <a:t> </a:t>
            </a:r>
            <a:r>
              <a:rPr lang="he-IL" altLang="he-IL" sz="2000" i="1" dirty="0"/>
              <a:t>חתך המכבד את </a:t>
            </a:r>
            <a:r>
              <a:rPr lang="en-US" altLang="he-IL" sz="2000" i="1" dirty="0"/>
              <a:t> A</a:t>
            </a:r>
            <a:r>
              <a:rPr lang="he-IL" altLang="he-IL" sz="2000" i="1" dirty="0"/>
              <a:t>ותהי </a:t>
            </a:r>
            <a:r>
              <a:rPr lang="en-US" altLang="he-IL" sz="2000" i="1" dirty="0"/>
              <a:t>e</a:t>
            </a:r>
            <a:r>
              <a:rPr lang="he-IL" altLang="he-IL" sz="2000" i="1" dirty="0"/>
              <a:t> הצלע המינימלית החוצה את החתך </a:t>
            </a:r>
            <a:r>
              <a:rPr lang="en-US" altLang="he-IL" sz="2000" dirty="0"/>
              <a:t>(</a:t>
            </a:r>
            <a:r>
              <a:rPr lang="en-US" altLang="he-IL" sz="2000" i="1" dirty="0"/>
              <a:t>X</a:t>
            </a:r>
            <a:r>
              <a:rPr lang="en-US" altLang="he-IL" sz="2000" dirty="0"/>
              <a:t>, </a:t>
            </a:r>
            <a:r>
              <a:rPr lang="en-US" altLang="he-IL" sz="2000" i="1" dirty="0"/>
              <a:t>Y</a:t>
            </a:r>
            <a:r>
              <a:rPr lang="en-US" altLang="he-IL" sz="2000" dirty="0"/>
              <a:t>)</a:t>
            </a:r>
            <a:r>
              <a:rPr lang="he-IL" altLang="he-IL" sz="2000" dirty="0"/>
              <a:t>. </a:t>
            </a:r>
            <a:endParaRPr lang="en-US" altLang="he-IL" sz="2000" i="1" dirty="0"/>
          </a:p>
          <a:p>
            <a:pPr algn="r" rt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e-IL" altLang="he-IL" sz="2000" i="1" dirty="0"/>
              <a:t>אז </a:t>
            </a:r>
            <a:r>
              <a:rPr lang="en-US" altLang="he-IL" sz="2000" i="1" dirty="0"/>
              <a:t>A</a:t>
            </a:r>
            <a:r>
              <a:rPr lang="en-US" altLang="he-IL" sz="2000" dirty="0"/>
              <a:t> </a:t>
            </a:r>
            <a:r>
              <a:rPr lang="en-US" altLang="he-IL" sz="2000" dirty="0">
                <a:sym typeface="Symbol" pitchFamily="18" charset="2"/>
              </a:rPr>
              <a:t></a:t>
            </a:r>
            <a:r>
              <a:rPr lang="en-US" altLang="he-IL" sz="2000" dirty="0"/>
              <a:t>{</a:t>
            </a:r>
            <a:r>
              <a:rPr lang="en-US" altLang="he-IL" sz="2000" i="1" dirty="0"/>
              <a:t>e</a:t>
            </a:r>
            <a:r>
              <a:rPr lang="en-US" altLang="he-IL" sz="2000" dirty="0"/>
              <a:t>}</a:t>
            </a:r>
            <a:r>
              <a:rPr lang="en-US" altLang="he-IL" sz="2000" i="1" dirty="0"/>
              <a:t> </a:t>
            </a:r>
            <a:r>
              <a:rPr lang="he-IL" altLang="he-IL" sz="2000" i="1" dirty="0"/>
              <a:t> תת קבוצה של צלעות של עץ פורש מינימלי של </a:t>
            </a:r>
            <a:r>
              <a:rPr lang="en-US" altLang="he-IL" sz="2000" i="1" dirty="0"/>
              <a:t>G</a:t>
            </a:r>
            <a:r>
              <a:rPr lang="he-IL" altLang="he-IL" sz="2000" i="1" dirty="0"/>
              <a:t> </a:t>
            </a:r>
            <a:r>
              <a:rPr lang="en-US" altLang="he-IL" sz="2000" i="1" dirty="0"/>
              <a:t> </a:t>
            </a:r>
            <a:r>
              <a:rPr lang="he-IL" altLang="he-IL" sz="2000" i="1" dirty="0"/>
              <a:t>והצלע </a:t>
            </a:r>
            <a:r>
              <a:rPr lang="en-US" altLang="he-IL" sz="2000" i="1" dirty="0"/>
              <a:t> e </a:t>
            </a:r>
            <a:r>
              <a:rPr lang="he-IL" altLang="he-IL" sz="2000" i="1" dirty="0"/>
              <a:t>היא </a:t>
            </a:r>
            <a:r>
              <a:rPr lang="en-US" altLang="he-IL" sz="2000" i="1" dirty="0"/>
              <a:t> </a:t>
            </a:r>
            <a:r>
              <a:rPr lang="he-IL" altLang="he-IL" sz="2000" b="1" i="1" dirty="0">
                <a:solidFill>
                  <a:srgbClr val="FF9900"/>
                </a:solidFill>
              </a:rPr>
              <a:t>צלע בטוחה.</a:t>
            </a:r>
            <a:endParaRPr lang="en-US" altLang="he-IL" sz="2000" i="1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7E22639-E478-4A89-ADE4-2C276E84A847}" type="slidenum">
              <a:rPr lang="he-IL" altLang="he-IL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he-IL" sz="1000"/>
          </a:p>
        </p:txBody>
      </p:sp>
      <p:sp>
        <p:nvSpPr>
          <p:cNvPr id="11267" name="Freeform 2"/>
          <p:cNvSpPr>
            <a:spLocks/>
          </p:cNvSpPr>
          <p:nvPr/>
        </p:nvSpPr>
        <p:spPr bwMode="auto">
          <a:xfrm>
            <a:off x="268288" y="750888"/>
            <a:ext cx="8602662" cy="1289050"/>
          </a:xfrm>
          <a:custGeom>
            <a:avLst/>
            <a:gdLst>
              <a:gd name="T0" fmla="*/ 0 w 10000"/>
              <a:gd name="T1" fmla="*/ 0 h 10000"/>
              <a:gd name="T2" fmla="*/ 2147483647 w 10000"/>
              <a:gd name="T3" fmla="*/ 0 h 10000"/>
              <a:gd name="T4" fmla="*/ 2147483647 w 10000"/>
              <a:gd name="T5" fmla="*/ 2147483647 h 10000"/>
              <a:gd name="T6" fmla="*/ 0 w 10000"/>
              <a:gd name="T7" fmla="*/ 2147483647 h 10000"/>
              <a:gd name="T8" fmla="*/ 0 w 10000"/>
              <a:gd name="T9" fmla="*/ 0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/>
          <a:lstStyle/>
          <a:p>
            <a:endParaRPr lang="he-IL"/>
          </a:p>
        </p:txBody>
      </p:sp>
      <p:pic>
        <p:nvPicPr>
          <p:cNvPr id="1126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850" y="2339975"/>
            <a:ext cx="3665538" cy="381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4292600" y="2830513"/>
            <a:ext cx="112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42938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tabLst>
                <a:tab pos="749300" algn="l"/>
              </a:tabLst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6429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tabLst>
                <a:tab pos="749300" algn="l"/>
              </a:tabLst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642938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tabLst>
                <a:tab pos="749300" algn="l"/>
              </a:tabLst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000" i="1"/>
              <a:t>e</a:t>
            </a:r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914400" y="838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254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tabLst>
                <a:tab pos="1538288" algn="l"/>
              </a:tabLst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tabLst>
                <a:tab pos="1538288" algn="l"/>
              </a:tabLst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tabLst>
                <a:tab pos="1538288" algn="l"/>
              </a:tabLst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1538288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1538288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1538288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1538288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1538288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1538288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e-IL" altLang="he-IL" sz="4400" dirty="0"/>
              <a:t>משפט החתך - </a:t>
            </a:r>
            <a:endParaRPr lang="en-US" altLang="he-IL" sz="4200" dirty="0">
              <a:solidFill>
                <a:schemeClr val="tx2"/>
              </a:solidFill>
            </a:endParaRPr>
          </a:p>
        </p:txBody>
      </p:sp>
      <p:pic>
        <p:nvPicPr>
          <p:cNvPr id="6861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850" y="2339975"/>
            <a:ext cx="3665538" cy="381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4292600" y="2830513"/>
            <a:ext cx="112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42938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tabLst>
                <a:tab pos="749300" algn="l"/>
              </a:tabLst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6429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tabLst>
                <a:tab pos="749300" algn="l"/>
              </a:tabLst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642938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tabLst>
                <a:tab pos="749300" algn="l"/>
              </a:tabLst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000" i="1"/>
              <a:t>e</a:t>
            </a:r>
          </a:p>
        </p:txBody>
      </p:sp>
      <p:sp>
        <p:nvSpPr>
          <p:cNvPr id="68616" name="Text Box 8"/>
          <p:cNvSpPr txBox="1">
            <a:spLocks noChangeArrowheads="1"/>
          </p:cNvSpPr>
          <p:nvPr/>
        </p:nvSpPr>
        <p:spPr bwMode="auto">
          <a:xfrm>
            <a:off x="4529138" y="4375150"/>
            <a:ext cx="69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42938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tabLst>
                <a:tab pos="749300" algn="l"/>
              </a:tabLst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6429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tabLst>
                <a:tab pos="749300" algn="l"/>
              </a:tabLst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642938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tabLst>
                <a:tab pos="749300" algn="l"/>
              </a:tabLst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000" i="1"/>
              <a:t>f</a:t>
            </a:r>
          </a:p>
        </p:txBody>
      </p:sp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5637213" y="4902200"/>
            <a:ext cx="141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42938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tabLst>
                <a:tab pos="749300" algn="l"/>
              </a:tabLst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6429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tabLst>
                <a:tab pos="749300" algn="l"/>
              </a:tabLst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642938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tabLst>
                <a:tab pos="749300" algn="l"/>
              </a:tabLst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000" i="1"/>
              <a:t>T</a:t>
            </a:r>
          </a:p>
        </p:txBody>
      </p:sp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7202488" y="4902200"/>
            <a:ext cx="11255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42938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tabLst>
                <a:tab pos="749300" algn="l"/>
              </a:tabLst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6429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tabLst>
                <a:tab pos="749300" algn="l"/>
              </a:tabLst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642938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tabLst>
                <a:tab pos="749300" algn="l"/>
              </a:tabLst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000" i="1"/>
              <a:t>w</a:t>
            </a:r>
            <a:r>
              <a:rPr lang="en-US" altLang="he-IL" sz="2000"/>
              <a:t>(</a:t>
            </a:r>
            <a:r>
              <a:rPr lang="en-US" altLang="he-IL" sz="2000" i="1"/>
              <a:t>e</a:t>
            </a:r>
            <a:r>
              <a:rPr lang="en-US" altLang="he-IL" sz="2000"/>
              <a:t>) ≤ </a:t>
            </a:r>
            <a:r>
              <a:rPr lang="en-US" altLang="he-IL" sz="2000" i="1"/>
              <a:t>w</a:t>
            </a:r>
            <a:r>
              <a:rPr lang="en-US" altLang="he-IL" sz="2000"/>
              <a:t>(</a:t>
            </a:r>
            <a:r>
              <a:rPr lang="en-US" altLang="he-IL" sz="2000" i="1"/>
              <a:t>f</a:t>
            </a:r>
            <a:r>
              <a:rPr lang="en-US" altLang="he-IL" sz="2000"/>
              <a:t>)</a:t>
            </a:r>
          </a:p>
        </p:txBody>
      </p:sp>
      <p:pic>
        <p:nvPicPr>
          <p:cNvPr id="68619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850" y="2359025"/>
            <a:ext cx="3665538" cy="381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20" name="Text Box 12"/>
          <p:cNvSpPr txBox="1">
            <a:spLocks noChangeArrowheads="1"/>
          </p:cNvSpPr>
          <p:nvPr/>
        </p:nvSpPr>
        <p:spPr bwMode="auto">
          <a:xfrm>
            <a:off x="7202488" y="4902200"/>
            <a:ext cx="12795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42938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tabLst>
                <a:tab pos="749300" algn="l"/>
              </a:tabLst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6429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tabLst>
                <a:tab pos="749300" algn="l"/>
              </a:tabLst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642938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tabLst>
                <a:tab pos="749300" algn="l"/>
              </a:tabLst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64293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defTabSz="6429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749300" algn="l"/>
              </a:tabLst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000" i="1"/>
              <a:t>w</a:t>
            </a:r>
            <a:r>
              <a:rPr lang="en-US" altLang="he-IL" sz="2000"/>
              <a:t>(</a:t>
            </a:r>
            <a:r>
              <a:rPr lang="en-US" altLang="he-IL" sz="2000" i="1"/>
              <a:t>e</a:t>
            </a:r>
            <a:r>
              <a:rPr lang="en-US" altLang="he-IL" sz="2000"/>
              <a:t>) ≤ </a:t>
            </a:r>
            <a:r>
              <a:rPr lang="en-US" altLang="he-IL" sz="2000" i="1"/>
              <a:t>w</a:t>
            </a:r>
            <a:r>
              <a:rPr lang="en-US" altLang="he-IL" sz="2000"/>
              <a:t>(</a:t>
            </a:r>
            <a:r>
              <a:rPr lang="en-US" altLang="he-IL" sz="2000" i="1"/>
              <a:t>f</a:t>
            </a:r>
            <a:r>
              <a:rPr lang="en-US" altLang="he-IL" sz="2000"/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he-IL" sz="20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000" i="1"/>
              <a:t>w</a:t>
            </a:r>
            <a:r>
              <a:rPr lang="en-US" altLang="he-IL" sz="2000"/>
              <a:t>(</a:t>
            </a:r>
            <a:r>
              <a:rPr lang="en-US" altLang="he-IL" sz="2000" i="1"/>
              <a:t>T'</a:t>
            </a:r>
            <a:r>
              <a:rPr lang="en-US" altLang="he-IL" sz="2000"/>
              <a:t>) ≤ </a:t>
            </a:r>
            <a:r>
              <a:rPr lang="en-US" altLang="he-IL" sz="2000" i="1"/>
              <a:t>w</a:t>
            </a:r>
            <a:r>
              <a:rPr lang="en-US" altLang="he-IL" sz="2000"/>
              <a:t>(</a:t>
            </a:r>
            <a:r>
              <a:rPr lang="en-US" altLang="he-IL" sz="2000" i="1"/>
              <a:t>T</a:t>
            </a:r>
            <a:r>
              <a:rPr lang="en-US" altLang="he-IL" sz="2000"/>
              <a:t>)</a:t>
            </a:r>
          </a:p>
        </p:txBody>
      </p:sp>
      <p:sp>
        <p:nvSpPr>
          <p:cNvPr id="11278" name="Text Box 13"/>
          <p:cNvSpPr txBox="1">
            <a:spLocks noChangeArrowheads="1"/>
          </p:cNvSpPr>
          <p:nvPr/>
        </p:nvSpPr>
        <p:spPr bwMode="auto">
          <a:xfrm>
            <a:off x="2955925" y="20002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400" i="1">
                <a:solidFill>
                  <a:srgbClr val="FF9900"/>
                </a:solidFill>
              </a:rPr>
              <a:t>u</a:t>
            </a:r>
          </a:p>
        </p:txBody>
      </p:sp>
      <p:sp>
        <p:nvSpPr>
          <p:cNvPr id="11279" name="Text Box 14"/>
          <p:cNvSpPr txBox="1">
            <a:spLocks noChangeArrowheads="1"/>
          </p:cNvSpPr>
          <p:nvPr/>
        </p:nvSpPr>
        <p:spPr bwMode="auto">
          <a:xfrm>
            <a:off x="5226050" y="3352800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400" i="1">
                <a:solidFill>
                  <a:srgbClr val="FF9900"/>
                </a:solidFill>
              </a:rPr>
              <a:t>v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5" grpId="0"/>
      <p:bldP spid="68616" grpId="0"/>
      <p:bldP spid="68617" grpId="0"/>
      <p:bldP spid="68618" grpId="0"/>
      <p:bldP spid="68620" grpId="0"/>
    </p:bldLst>
  </p:timing>
</p:sld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ערכת נושא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2949</TotalTime>
  <Words>1945</Words>
  <Application>Microsoft Office PowerPoint</Application>
  <PresentationFormat>On-screen Show (4:3)</PresentationFormat>
  <Paragraphs>275</Paragraphs>
  <Slides>49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David</vt:lpstr>
      <vt:lpstr>Times New Roman</vt:lpstr>
      <vt:lpstr>Wingdings</vt:lpstr>
      <vt:lpstr>Σψμβολ</vt:lpstr>
      <vt:lpstr>Layers</vt:lpstr>
      <vt:lpstr>Graph Algorithms</vt:lpstr>
      <vt:lpstr>עץ פורש</vt:lpstr>
      <vt:lpstr>עץ פורש מינימלי - </vt:lpstr>
      <vt:lpstr>איך בונים עץ פורש מינימלי?</vt:lpstr>
      <vt:lpstr>חתך בגרף - Cuts</vt:lpstr>
      <vt:lpstr>משפט החתך - </vt:lpstr>
      <vt:lpstr>משפט החתך - </vt:lpstr>
      <vt:lpstr>PowerPoint Presentation</vt:lpstr>
      <vt:lpstr>PowerPoint Presentation</vt:lpstr>
      <vt:lpstr>הוכחה- </vt:lpstr>
      <vt:lpstr>A Cut Theorem</vt:lpstr>
      <vt:lpstr>A Cut Theorem</vt:lpstr>
      <vt:lpstr>PowerPoint Presentation</vt:lpstr>
      <vt:lpstr>PowerPoint Presentation</vt:lpstr>
      <vt:lpstr>אלגוריתמים למציאת עץ פורש מינימלי</vt:lpstr>
      <vt:lpstr>אלגוריתם  Kruskal</vt:lpstr>
      <vt:lpstr>Kruskal’s Algorithm</vt:lpstr>
      <vt:lpstr>Correctness Proof</vt:lpstr>
      <vt:lpstr>PowerPoint Presentation</vt:lpstr>
      <vt:lpstr>מימוש האלגוריתם של קרוסקל: באמצעות מבנה נתונים של קבוצות זרות</vt:lpstr>
      <vt:lpstr>Kruskal’s Algorithm Using Union-Find Data Structure</vt:lpstr>
      <vt:lpstr>Kruskal’s Algorithm Using Union-Find Data Structure</vt:lpstr>
      <vt:lpstr>PowerPoint Presentation</vt:lpstr>
      <vt:lpstr>PowerPoint Presentation</vt:lpstr>
      <vt:lpstr>PowerPoint Presentation</vt:lpstr>
      <vt:lpstr>אלגוריתם  Prim</vt:lpstr>
      <vt:lpstr>PowerPoint Presentation</vt:lpstr>
      <vt:lpstr>הרצת האלגוריתם של Prim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Correctness Proof</vt:lpstr>
      <vt:lpstr>תכונת המעגלים הקלים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Algorithms</dc:title>
  <dc:creator>dana</dc:creator>
  <cp:lastModifiedBy>B7 Yo</cp:lastModifiedBy>
  <cp:revision>78</cp:revision>
  <dcterms:created xsi:type="dcterms:W3CDTF">2007-07-02T13:24:47Z</dcterms:created>
  <dcterms:modified xsi:type="dcterms:W3CDTF">2022-11-13T08:35:10Z</dcterms:modified>
</cp:coreProperties>
</file>