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4" r:id="rId10"/>
    <p:sldId id="265" r:id="rId11"/>
    <p:sldId id="309" r:id="rId12"/>
    <p:sldId id="310" r:id="rId13"/>
    <p:sldId id="311" r:id="rId14"/>
    <p:sldId id="313" r:id="rId15"/>
    <p:sldId id="314" r:id="rId16"/>
    <p:sldId id="266" r:id="rId17"/>
    <p:sldId id="269" r:id="rId18"/>
    <p:sldId id="270" r:id="rId19"/>
    <p:sldId id="271" r:id="rId20"/>
    <p:sldId id="273" r:id="rId21"/>
    <p:sldId id="274" r:id="rId22"/>
    <p:sldId id="304" r:id="rId23"/>
    <p:sldId id="305" r:id="rId24"/>
    <p:sldId id="299" r:id="rId25"/>
    <p:sldId id="267" r:id="rId26"/>
    <p:sldId id="268" r:id="rId27"/>
    <p:sldId id="275" r:id="rId28"/>
    <p:sldId id="300" r:id="rId29"/>
    <p:sldId id="301" r:id="rId30"/>
    <p:sldId id="276" r:id="rId31"/>
    <p:sldId id="277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302" r:id="rId46"/>
    <p:sldId id="303" r:id="rId47"/>
    <p:sldId id="292" r:id="rId48"/>
    <p:sldId id="306" r:id="rId49"/>
    <p:sldId id="307" r:id="rId50"/>
    <p:sldId id="308" r:id="rId51"/>
    <p:sldId id="294" r:id="rId52"/>
    <p:sldId id="298" r:id="rId53"/>
    <p:sldId id="295" r:id="rId54"/>
    <p:sldId id="296" r:id="rId55"/>
    <p:sldId id="297" r:id="rId5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438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303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90782A-DDAB-4E4C-AD30-623C1ECE21A2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4D280D8-57B8-45D0-908C-E60B206440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81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/>
              <a:t>זרימה </a:t>
            </a:r>
            <a:r>
              <a:rPr lang="he-IL" dirty="0" err="1"/>
              <a:t>מקסימלית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2478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EE76-17C5-4BDD-82F0-6DE40E9C432B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8468-2DD0-4042-BF0D-42E1975E999B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8460432" y="0"/>
            <a:ext cx="6835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תכונות של זרימות תוך שימוש בסימון זה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432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f(X,Y)=-f(Y,X)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f(X,Y)=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xX</a:t>
            </a:r>
            <a:r>
              <a:rPr lang="en-US" dirty="0" err="1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yY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 </a:t>
            </a: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=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xX</a:t>
            </a:r>
            <a:r>
              <a:rPr lang="en-US" dirty="0" err="1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yY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(- f(</a:t>
            </a:r>
            <a:r>
              <a:rPr lang="en-US" dirty="0" err="1">
                <a:sym typeface="Symbol" panose="05050102010706020507" pitchFamily="18" charset="2"/>
              </a:rPr>
              <a:t>y,x</a:t>
            </a:r>
            <a:r>
              <a:rPr lang="en-US" dirty="0">
                <a:sym typeface="Symbol" panose="05050102010706020507" pitchFamily="18" charset="2"/>
              </a:rPr>
              <a:t>) ) </a:t>
            </a: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= - 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sz="4000" baseline="-25000" dirty="0" err="1">
                <a:sym typeface="Symbol" panose="05050102010706020507" pitchFamily="18" charset="2"/>
              </a:rPr>
              <a:t>yY</a:t>
            </a:r>
            <a:r>
              <a:rPr lang="en-US" sz="4000" baseline="-25000" dirty="0">
                <a:sym typeface="Symbol" panose="05050102010706020507" pitchFamily="18" charset="2"/>
              </a:rPr>
              <a:t> 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xX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f(</a:t>
            </a:r>
            <a:r>
              <a:rPr lang="en-US" dirty="0" err="1">
                <a:sym typeface="Symbol" panose="05050102010706020507" pitchFamily="18" charset="2"/>
              </a:rPr>
              <a:t>y,x</a:t>
            </a:r>
            <a:r>
              <a:rPr lang="en-US" dirty="0">
                <a:sym typeface="Symbol" panose="05050102010706020507" pitchFamily="18" charset="2"/>
              </a:rPr>
              <a:t>) </a:t>
            </a: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=-f(Y,X)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447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הוכחות - המשך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כפי שהוכחנו</a:t>
            </a:r>
          </a:p>
          <a:p>
            <a:pPr marL="0" indent="0" algn="l" rtl="0">
              <a:buNone/>
            </a:pPr>
            <a:r>
              <a:rPr lang="en-US" dirty="0"/>
              <a:t>f(X,Y)=-f(Y,X)</a:t>
            </a:r>
          </a:p>
          <a:p>
            <a:pPr marL="0" indent="0" algn="r">
              <a:buNone/>
            </a:pPr>
            <a:r>
              <a:rPr lang="he-IL" dirty="0"/>
              <a:t>ולכן בפרט</a:t>
            </a:r>
            <a:r>
              <a:rPr lang="en-US" dirty="0"/>
              <a:t> </a:t>
            </a:r>
            <a:r>
              <a:rPr lang="he-IL" dirty="0"/>
              <a:t>כאשר </a:t>
            </a:r>
            <a:r>
              <a:rPr lang="en-US" dirty="0"/>
              <a:t>X=Y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f(X,X)=-f(X,X)</a:t>
            </a:r>
          </a:p>
          <a:p>
            <a:pPr marL="0" indent="0" algn="r">
              <a:buNone/>
            </a:pPr>
            <a:r>
              <a:rPr lang="he-IL" dirty="0"/>
              <a:t>וזה נכון רק כאשר </a:t>
            </a:r>
            <a:r>
              <a:rPr lang="en-US" dirty="0"/>
              <a:t>f(X,X)=0</a:t>
            </a:r>
            <a:r>
              <a:rPr lang="he-IL" dirty="0"/>
              <a:t>.</a:t>
            </a:r>
          </a:p>
          <a:p>
            <a:pPr marL="0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491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הוכחות - המשך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וכאשר </a:t>
            </a:r>
            <a:r>
              <a:rPr lang="en-US" dirty="0"/>
              <a:t>Y = </a:t>
            </a:r>
            <a:r>
              <a:rPr lang="en-US" dirty="0">
                <a:sym typeface="Symbol" panose="05050102010706020507" pitchFamily="18" charset="2"/>
              </a:rPr>
              <a:t></a:t>
            </a:r>
            <a:r>
              <a:rPr lang="he-IL" dirty="0"/>
              <a:t> </a:t>
            </a:r>
            <a:r>
              <a:rPr lang="he-IL" dirty="0">
                <a:sym typeface="Symbol" panose="05050102010706020507" pitchFamily="18" charset="2"/>
              </a:rPr>
              <a:t> </a:t>
            </a:r>
            <a:r>
              <a:rPr lang="en-US" dirty="0">
                <a:sym typeface="Symbol" panose="05050102010706020507" pitchFamily="18" charset="2"/>
              </a:rPr>
              <a:t>X</a:t>
            </a:r>
            <a:endParaRPr lang="he-IL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r>
              <a:rPr lang="en-US" dirty="0"/>
              <a:t>f(X </a:t>
            </a:r>
            <a:r>
              <a:rPr lang="en-US" dirty="0">
                <a:sym typeface="Symbol" panose="05050102010706020507" pitchFamily="18" charset="2"/>
              </a:rPr>
              <a:t> Y</a:t>
            </a:r>
            <a:r>
              <a:rPr lang="en-US" dirty="0"/>
              <a:t>,Z)=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>
                <a:sym typeface="Symbol" panose="05050102010706020507" pitchFamily="18" charset="2"/>
              </a:rPr>
              <a:t>x(X U Y)</a:t>
            </a:r>
            <a:r>
              <a:rPr lang="en-US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zZ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x,z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           = 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xX</a:t>
            </a:r>
            <a:r>
              <a:rPr lang="en-US" dirty="0" err="1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zZ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x,z</a:t>
            </a:r>
            <a:r>
              <a:rPr lang="en-US" dirty="0">
                <a:sym typeface="Symbol" panose="05050102010706020507" pitchFamily="18" charset="2"/>
              </a:rPr>
              <a:t>)+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xY</a:t>
            </a:r>
            <a:r>
              <a:rPr lang="en-US" dirty="0" err="1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zZ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x,z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           =f(X,Z)+f(Y,Z)</a:t>
            </a:r>
          </a:p>
          <a:p>
            <a:pPr marL="0" indent="0" algn="l" rtl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25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הוכחות - המשך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וכאשר </a:t>
            </a:r>
            <a:r>
              <a:rPr lang="en-US" dirty="0"/>
              <a:t>Y = </a:t>
            </a:r>
            <a:r>
              <a:rPr lang="en-US" dirty="0">
                <a:sym typeface="Symbol" panose="05050102010706020507" pitchFamily="18" charset="2"/>
              </a:rPr>
              <a:t></a:t>
            </a:r>
            <a:r>
              <a:rPr lang="he-IL" dirty="0"/>
              <a:t> </a:t>
            </a:r>
            <a:r>
              <a:rPr lang="he-IL" dirty="0">
                <a:sym typeface="Symbol" panose="05050102010706020507" pitchFamily="18" charset="2"/>
              </a:rPr>
              <a:t> </a:t>
            </a:r>
            <a:r>
              <a:rPr lang="en-US" dirty="0">
                <a:sym typeface="Symbol" panose="05050102010706020507" pitchFamily="18" charset="2"/>
              </a:rPr>
              <a:t>X</a:t>
            </a:r>
            <a:endParaRPr lang="he-IL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r>
              <a:rPr lang="en-US" dirty="0"/>
              <a:t>f(Z,X </a:t>
            </a:r>
            <a:r>
              <a:rPr lang="en-US" dirty="0">
                <a:sym typeface="Symbol" panose="05050102010706020507" pitchFamily="18" charset="2"/>
              </a:rPr>
              <a:t> Y</a:t>
            </a:r>
            <a:r>
              <a:rPr lang="en-US" dirty="0"/>
              <a:t>)=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sz="4000" baseline="-25000" dirty="0" err="1">
                <a:sym typeface="Symbol" panose="05050102010706020507" pitchFamily="18" charset="2"/>
              </a:rPr>
              <a:t>zZ</a:t>
            </a:r>
            <a:r>
              <a:rPr lang="en-US" sz="4000" dirty="0" err="1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</a:t>
            </a:r>
            <a:r>
              <a:rPr lang="en-US" baseline="-25000" dirty="0">
                <a:sym typeface="Symbol" panose="05050102010706020507" pitchFamily="18" charset="2"/>
              </a:rPr>
              <a:t>(X U Y)</a:t>
            </a:r>
            <a:r>
              <a:rPr lang="en-US" dirty="0">
                <a:sym typeface="Symbol" panose="05050102010706020507" pitchFamily="18" charset="2"/>
              </a:rPr>
              <a:t> f(</a:t>
            </a:r>
            <a:r>
              <a:rPr lang="en-US" dirty="0" err="1">
                <a:sym typeface="Symbol" panose="05050102010706020507" pitchFamily="18" charset="2"/>
              </a:rPr>
              <a:t>z,x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           = </a:t>
            </a:r>
            <a:r>
              <a:rPr lang="en-US" baseline="-25000" dirty="0" err="1">
                <a:sym typeface="Symbol" panose="05050102010706020507" pitchFamily="18" charset="2"/>
              </a:rPr>
              <a:t>zZ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xX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f(</a:t>
            </a:r>
            <a:r>
              <a:rPr lang="en-US" dirty="0" err="1">
                <a:sym typeface="Symbol" panose="05050102010706020507" pitchFamily="18" charset="2"/>
              </a:rPr>
              <a:t>z,x</a:t>
            </a:r>
            <a:r>
              <a:rPr lang="en-US" dirty="0">
                <a:sym typeface="Symbol" panose="05050102010706020507" pitchFamily="18" charset="2"/>
              </a:rPr>
              <a:t>)+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xY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z,x</a:t>
            </a:r>
            <a:r>
              <a:rPr lang="en-US" dirty="0">
                <a:sym typeface="Symbol" panose="05050102010706020507" pitchFamily="18" charset="2"/>
              </a:rPr>
              <a:t>))</a:t>
            </a:r>
          </a:p>
          <a:p>
            <a:pPr marL="0" indent="0" algn="l" rtl="0">
              <a:buNone/>
            </a:pPr>
            <a:r>
              <a:rPr lang="en-US" dirty="0">
                <a:sym typeface="Symbol" panose="05050102010706020507" pitchFamily="18" charset="2"/>
              </a:rPr>
              <a:t>           = </a:t>
            </a:r>
            <a:r>
              <a:rPr lang="en-US" baseline="-25000" dirty="0" err="1">
                <a:sym typeface="Symbol" panose="05050102010706020507" pitchFamily="18" charset="2"/>
              </a:rPr>
              <a:t>zZ</a:t>
            </a:r>
            <a:r>
              <a:rPr lang="en-US" sz="4000" dirty="0" err="1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xX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f(</a:t>
            </a:r>
            <a:r>
              <a:rPr lang="en-US" dirty="0" err="1">
                <a:sym typeface="Symbol" panose="05050102010706020507" pitchFamily="18" charset="2"/>
              </a:rPr>
              <a:t>z,x</a:t>
            </a:r>
            <a:r>
              <a:rPr lang="en-US" dirty="0">
                <a:sym typeface="Symbol" panose="05050102010706020507" pitchFamily="18" charset="2"/>
              </a:rPr>
              <a:t>)+</a:t>
            </a:r>
            <a:r>
              <a:rPr lang="en-US" sz="4000" dirty="0">
                <a:sym typeface="Symbol" panose="05050102010706020507" pitchFamily="18" charset="2"/>
              </a:rPr>
              <a:t> </a:t>
            </a:r>
            <a:r>
              <a:rPr lang="en-US" sz="4000" baseline="-25000" dirty="0" err="1">
                <a:sym typeface="Symbol" panose="05050102010706020507" pitchFamily="18" charset="2"/>
              </a:rPr>
              <a:t>zZ</a:t>
            </a:r>
            <a:r>
              <a:rPr lang="en-US" sz="4000" baseline="-25000" dirty="0">
                <a:sym typeface="Symbol" panose="05050102010706020507" pitchFamily="18" charset="2"/>
              </a:rPr>
              <a:t> 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xY</a:t>
            </a:r>
            <a:r>
              <a:rPr lang="en-US" dirty="0" err="1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z,x</a:t>
            </a:r>
            <a:r>
              <a:rPr lang="en-US" dirty="0">
                <a:sym typeface="Symbol" panose="05050102010706020507" pitchFamily="18" charset="2"/>
              </a:rPr>
              <a:t>)           =f(Z,X)+f(Z,Y)</a:t>
            </a:r>
          </a:p>
          <a:p>
            <a:pPr marL="0" indent="0" algn="l" rtl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 rtl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756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ברשת זרימה, הזרימה נטו שיוצאת מצומת המקור=לזרימה נטו שנכנסת </a:t>
            </a:r>
            <a:r>
              <a:rPr lang="he-IL" dirty="0" err="1"/>
              <a:t>לקודקוד</a:t>
            </a:r>
            <a:r>
              <a:rPr lang="he-IL" dirty="0"/>
              <a:t> הבור.</a:t>
            </a:r>
          </a:p>
        </p:txBody>
      </p:sp>
    </p:spTree>
    <p:extLst>
      <p:ext uri="{BB962C8B-B14F-4D97-AF65-F5344CB8AC3E}">
        <p14:creationId xmlns:p14="http://schemas.microsoft.com/office/powerpoint/2010/main" val="73086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הוכחה שהזרימה נטו שיוצאת מצומת המקור=לזרימה נטו שנכנסת </a:t>
            </a:r>
            <a:r>
              <a:rPr lang="he-IL" dirty="0" err="1"/>
              <a:t>לקודקוד</a:t>
            </a:r>
            <a:r>
              <a:rPr lang="he-IL" dirty="0"/>
              <a:t> הבור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955589" cy="366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רשת שיורית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604448" cy="20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רשת שיורית - המשך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947196" cy="230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332656"/>
            <a:ext cx="8301151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הבעיה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u="sng" dirty="0"/>
              <a:t>רשת זרימה</a:t>
            </a:r>
            <a:br>
              <a:rPr lang="en-US" u="sng" dirty="0"/>
            </a:br>
            <a:r>
              <a:rPr lang="he-IL" dirty="0"/>
              <a:t>גרף מכוון</a:t>
            </a:r>
            <a:r>
              <a:rPr lang="en-US" dirty="0"/>
              <a:t>G=(V,E)   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לכל קשת 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he-IL" dirty="0"/>
              <a:t>יש קיבול </a:t>
            </a:r>
            <a:r>
              <a:rPr lang="en-US" dirty="0"/>
              <a:t>c(</a:t>
            </a:r>
            <a:r>
              <a:rPr lang="en-US" dirty="0" err="1"/>
              <a:t>u,v</a:t>
            </a:r>
            <a:r>
              <a:rPr lang="en-US" dirty="0"/>
              <a:t>)&gt;0</a:t>
            </a:r>
          </a:p>
          <a:p>
            <a:pPr lvl="2"/>
            <a:r>
              <a:rPr lang="he-IL" dirty="0"/>
              <a:t>הקיבול הוא הזרימה </a:t>
            </a:r>
            <a:r>
              <a:rPr lang="he-IL" dirty="0" err="1"/>
              <a:t>המקסימלית</a:t>
            </a:r>
            <a:r>
              <a:rPr lang="he-IL" dirty="0"/>
              <a:t> שאפשר להעביר דרך קשת זו.</a:t>
            </a:r>
            <a:endParaRPr lang="en-US" dirty="0"/>
          </a:p>
          <a:p>
            <a:pPr lvl="1"/>
            <a:r>
              <a:rPr lang="he-IL" dirty="0"/>
              <a:t>קשת שלא קיימת ב-</a:t>
            </a:r>
            <a:r>
              <a:rPr lang="en-US" dirty="0"/>
              <a:t>E</a:t>
            </a:r>
            <a:r>
              <a:rPr lang="he-IL" dirty="0"/>
              <a:t>, הקיבול שלה 0.</a:t>
            </a:r>
          </a:p>
          <a:p>
            <a:pPr lvl="1"/>
            <a:r>
              <a:rPr lang="he-IL" dirty="0"/>
              <a:t>צומת מקור </a:t>
            </a:r>
            <a:r>
              <a:rPr lang="en-US" dirty="0"/>
              <a:t>s</a:t>
            </a:r>
            <a:r>
              <a:rPr lang="he-IL" dirty="0"/>
              <a:t> וצומת בור </a:t>
            </a:r>
            <a:r>
              <a:rPr lang="en-US" dirty="0"/>
              <a:t>t</a:t>
            </a:r>
          </a:p>
          <a:p>
            <a:pPr lvl="1"/>
            <a:r>
              <a:rPr lang="he-IL" dirty="0"/>
              <a:t>עבור כל קודקוד </a:t>
            </a:r>
            <a:r>
              <a:rPr lang="en-US" dirty="0"/>
              <a:t>v</a:t>
            </a:r>
            <a:r>
              <a:rPr lang="he-IL" dirty="0"/>
              <a:t>, קיים מסלול שמתחיל מ-</a:t>
            </a:r>
            <a:r>
              <a:rPr lang="en-US" dirty="0"/>
              <a:t>s</a:t>
            </a:r>
            <a:r>
              <a:rPr lang="he-IL" dirty="0"/>
              <a:t> ועובר ב-</a:t>
            </a:r>
            <a:r>
              <a:rPr lang="en-US" dirty="0"/>
              <a:t>v</a:t>
            </a:r>
            <a:r>
              <a:rPr lang="he-IL" dirty="0"/>
              <a:t> ומגיע עד </a:t>
            </a:r>
            <a:r>
              <a:rPr lang="en-US" dirty="0"/>
              <a:t>t</a:t>
            </a:r>
            <a:r>
              <a:rPr lang="he-IL" dirty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רשת שיורית - המשך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605" y="1772816"/>
            <a:ext cx="841478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54" y="692696"/>
            <a:ext cx="896274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4" y="2254250"/>
            <a:ext cx="8428651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8073226" cy="18796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10" y="3140968"/>
            <a:ext cx="8022451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52936"/>
            <a:ext cx="7717801" cy="33147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44824"/>
            <a:ext cx="3097276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6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58815"/>
          </a:xfrm>
        </p:spPr>
        <p:txBody>
          <a:bodyPr>
            <a:normAutofit/>
          </a:bodyPr>
          <a:lstStyle/>
          <a:p>
            <a:r>
              <a:rPr lang="he-IL" dirty="0"/>
              <a:t>אלגוריתמים למציאת זרימה מקסימלית: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פורד </a:t>
            </a:r>
            <a:r>
              <a:rPr lang="he-IL" dirty="0" err="1"/>
              <a:t>פולקרסון</a:t>
            </a:r>
            <a:br>
              <a:rPr lang="he-IL" dirty="0"/>
            </a:br>
            <a:r>
              <a:rPr lang="he-IL" dirty="0" err="1"/>
              <a:t>אדמונדס</a:t>
            </a:r>
            <a:r>
              <a:rPr lang="he-IL" dirty="0"/>
              <a:t> </a:t>
            </a:r>
            <a:r>
              <a:rPr lang="he-IL" dirty="0" err="1"/>
              <a:t>קארפ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548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שיטת פורד-</a:t>
            </a:r>
            <a:r>
              <a:rPr lang="he-IL" dirty="0" err="1"/>
              <a:t>פולקרסון</a:t>
            </a:r>
            <a:r>
              <a:rPr lang="he-IL" dirty="0"/>
              <a:t>: האלגוריתם הבסיסי (הרחבה בהמשך)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992219" cy="374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מסלול שיפור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650" y="1355195"/>
            <a:ext cx="7884476" cy="34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88" y="4814939"/>
            <a:ext cx="4468201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מסלול שיפור - המשך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9"/>
            <a:ext cx="896388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מסקנה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65381"/>
            <a:ext cx="7819351" cy="9271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653136"/>
            <a:ext cx="4366651" cy="20701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141" y="2420888"/>
            <a:ext cx="3646571" cy="18878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74" y="2636499"/>
            <a:ext cx="4201402" cy="2101735"/>
          </a:xfrm>
          <a:prstGeom prst="rect">
            <a:avLst/>
          </a:prstGeom>
        </p:spPr>
      </p:pic>
      <p:sp>
        <p:nvSpPr>
          <p:cNvPr id="12" name="חץ למטה 11"/>
          <p:cNvSpPr/>
          <p:nvPr/>
        </p:nvSpPr>
        <p:spPr>
          <a:xfrm>
            <a:off x="4067944" y="2852936"/>
            <a:ext cx="1031197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05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ואיך נדע אם עדיין קיים מסלול שיפור?</a:t>
            </a:r>
            <a:br>
              <a:rPr lang="he-IL" dirty="0"/>
            </a:br>
            <a:r>
              <a:rPr lang="he-IL" dirty="0"/>
              <a:t>(איך נדע מתי לעצור את האלגוריתם?)</a:t>
            </a:r>
          </a:p>
        </p:txBody>
      </p:sp>
    </p:spTree>
    <p:extLst>
      <p:ext uri="{BB962C8B-B14F-4D97-AF65-F5344CB8AC3E}">
        <p14:creationId xmlns:p14="http://schemas.microsoft.com/office/powerpoint/2010/main" val="371147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931" y="1556792"/>
            <a:ext cx="879806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חתך ברשת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60848"/>
            <a:ext cx="88924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לחתך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413184" cy="40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הזרימה נטו דרך החתך = לזרימה נטו ברשת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9469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מסקנה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516027" cy="422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זרימה-</a:t>
            </a:r>
            <a:r>
              <a:rPr lang="he-IL" dirty="0" err="1"/>
              <a:t>מקסימלית</a:t>
            </a:r>
            <a:r>
              <a:rPr lang="he-IL" dirty="0"/>
              <a:t>-חתך-</a:t>
            </a:r>
            <a:r>
              <a:rPr lang="he-IL" dirty="0" err="1"/>
              <a:t>מינימלי</a:t>
            </a:r>
            <a:endParaRPr lang="he-I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7"/>
            <a:ext cx="906634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הוכחה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64696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36912"/>
            <a:ext cx="9144000" cy="393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פורד-</a:t>
            </a:r>
            <a:r>
              <a:rPr lang="he-IL" dirty="0" err="1"/>
              <a:t>פולקרסון</a:t>
            </a:r>
            <a:r>
              <a:rPr lang="he-IL" dirty="0"/>
              <a:t> המפורט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988840"/>
            <a:ext cx="906260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615" y="1052736"/>
            <a:ext cx="8646385" cy="321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966" y="980729"/>
            <a:ext cx="884374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של פורד-</a:t>
            </a:r>
            <a:r>
              <a:rPr lang="he-IL" dirty="0" err="1"/>
              <a:t>פולקרסון</a:t>
            </a:r>
            <a:endParaRPr lang="he-IL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7294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לבעיה של זרימה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660" y="5023694"/>
            <a:ext cx="8879340" cy="183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340768"/>
            <a:ext cx="7170374" cy="378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ניתוח: המשך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07790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345232" cy="40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למקרה גרוע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16833"/>
            <a:ext cx="9143999" cy="347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שיפור: האלגוריתם של </a:t>
            </a:r>
            <a:r>
              <a:rPr lang="he-IL" dirty="0" err="1"/>
              <a:t>אדמונדס-קארפ</a:t>
            </a:r>
            <a:endParaRPr lang="he-IL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00808"/>
            <a:ext cx="8748464" cy="214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620688"/>
            <a:ext cx="823080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dirty="0"/>
              <a:t>שיפור: האלגוריתם של </a:t>
            </a:r>
            <a:r>
              <a:rPr lang="he-IL" dirty="0" err="1"/>
              <a:t>אדמונדס-קארפ</a:t>
            </a:r>
            <a:endParaRPr lang="he-I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נכונות </a:t>
            </a:r>
            <a:r>
              <a:rPr lang="he-IL" dirty="0" err="1"/>
              <a:t>אדמונדס</a:t>
            </a:r>
            <a:r>
              <a:rPr lang="he-IL" dirty="0"/>
              <a:t> </a:t>
            </a:r>
            <a:r>
              <a:rPr lang="he-IL" dirty="0" err="1"/>
              <a:t>קארפ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4" y="1556792"/>
            <a:ext cx="8022451" cy="16383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5" y="3501008"/>
            <a:ext cx="797167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97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4" y="1492250"/>
            <a:ext cx="8022451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2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37" y="1289050"/>
            <a:ext cx="7870126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זמן ריצה של האלגוריתם של </a:t>
            </a:r>
            <a:r>
              <a:rPr lang="en-US" dirty="0"/>
              <a:t>EK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8276326" cy="10414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65" y="3169394"/>
            <a:ext cx="8327101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87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0688"/>
            <a:ext cx="8174776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לבעיה ולזרימה שחושבה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460432" cy="234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8720"/>
            <a:ext cx="8124001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22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זמן הריצה הכולל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8604448" cy="174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הרחבה: רשת עם מקורות ובורות מרובים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אפשר להוסיף לה 2 צמתים חדשים, מקור-על ובור-על.</a:t>
            </a:r>
          </a:p>
          <a:p>
            <a:r>
              <a:rPr lang="he-IL" sz="2400" dirty="0"/>
              <a:t>את מקור-העל מחברים לכל המקורות, עם קשתות בעלות קיבולת אינסופית.</a:t>
            </a:r>
          </a:p>
          <a:p>
            <a:r>
              <a:rPr lang="he-IL" sz="2400" dirty="0"/>
              <a:t>ואת כל הבורות מחברים לבור-העל, עם קשתות בעלות קיבולת אינסופית.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67100"/>
            <a:ext cx="5753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9703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467415" cy="554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742950"/>
            <a:ext cx="76390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זרימה ברשת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r>
              <a:rPr lang="he-IL" dirty="0"/>
              <a:t>תהי </a:t>
            </a:r>
            <a:r>
              <a:rPr lang="en-US" dirty="0"/>
              <a:t>G=(V,E) </a:t>
            </a:r>
            <a:r>
              <a:rPr lang="he-IL" dirty="0"/>
              <a:t> רשת זרימה, עם פונקצית קיבול 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r>
              <a:rPr lang="he-IL" dirty="0"/>
              <a:t>יהי </a:t>
            </a:r>
            <a:r>
              <a:rPr lang="en-US" dirty="0"/>
              <a:t>s</a:t>
            </a:r>
            <a:r>
              <a:rPr lang="he-IL" dirty="0"/>
              <a:t> צומת המקור ו-</a:t>
            </a:r>
            <a:r>
              <a:rPr lang="en-US" dirty="0"/>
              <a:t>t</a:t>
            </a:r>
            <a:r>
              <a:rPr lang="he-IL" dirty="0"/>
              <a:t> צומת הבור.</a:t>
            </a:r>
          </a:p>
          <a:p>
            <a:r>
              <a:rPr lang="he-IL" dirty="0"/>
              <a:t>זרימה </a:t>
            </a:r>
            <a:r>
              <a:rPr lang="en-US" dirty="0"/>
              <a:t>flow </a:t>
            </a:r>
            <a:r>
              <a:rPr lang="he-IL" dirty="0"/>
              <a:t> ברשת </a:t>
            </a:r>
            <a:r>
              <a:rPr lang="en-US" dirty="0"/>
              <a:t>G</a:t>
            </a:r>
            <a:r>
              <a:rPr lang="he-IL" dirty="0"/>
              <a:t> היא פונקציה </a:t>
            </a:r>
            <a:r>
              <a:rPr lang="en-US" dirty="0"/>
              <a:t>f:V*V-&gt;R</a:t>
            </a:r>
            <a:r>
              <a:rPr lang="he-IL" dirty="0"/>
              <a:t> המקיימת את התכונות: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sz="3200" dirty="0"/>
              <a:t>אילוצי קיבול: </a:t>
            </a:r>
            <a:r>
              <a:rPr lang="he-IL" sz="2400" dirty="0"/>
              <a:t>לכל 2 צמתים, </a:t>
            </a:r>
            <a:r>
              <a:rPr lang="en-US" sz="3600" dirty="0"/>
              <a:t>f(</a:t>
            </a:r>
            <a:r>
              <a:rPr lang="en-US" sz="3600" dirty="0" err="1"/>
              <a:t>u,v</a:t>
            </a:r>
            <a:r>
              <a:rPr lang="en-US" sz="3600" dirty="0"/>
              <a:t>)&lt;=c(</a:t>
            </a:r>
            <a:r>
              <a:rPr lang="en-US" sz="3600" dirty="0" err="1"/>
              <a:t>u,v</a:t>
            </a:r>
            <a:r>
              <a:rPr lang="en-US" sz="3600" dirty="0"/>
              <a:t>) </a:t>
            </a:r>
            <a:endParaRPr lang="he-IL" sz="3200" dirty="0"/>
          </a:p>
          <a:p>
            <a:pPr marL="971550" lvl="1" indent="-514350">
              <a:buFont typeface="+mj-lt"/>
              <a:buAutoNum type="arabicPeriod"/>
            </a:pPr>
            <a:r>
              <a:rPr lang="he-IL" sz="3200" dirty="0"/>
              <a:t>סימטריה נגדית </a:t>
            </a:r>
            <a:r>
              <a:rPr lang="he-IL" sz="2400" dirty="0"/>
              <a:t>לכל 2 צמתים, </a:t>
            </a:r>
            <a:r>
              <a:rPr lang="en-US" sz="4000" dirty="0"/>
              <a:t>f(</a:t>
            </a:r>
            <a:r>
              <a:rPr lang="en-US" sz="4000" dirty="0" err="1"/>
              <a:t>u,v</a:t>
            </a:r>
            <a:r>
              <a:rPr lang="en-US" sz="4000" dirty="0"/>
              <a:t>) =-f(</a:t>
            </a:r>
            <a:r>
              <a:rPr lang="en-US" sz="4000" dirty="0" err="1"/>
              <a:t>v,u</a:t>
            </a:r>
            <a:r>
              <a:rPr lang="en-US" sz="4000" dirty="0"/>
              <a:t>) </a:t>
            </a:r>
            <a:endParaRPr lang="he-IL" sz="3200" dirty="0"/>
          </a:p>
          <a:p>
            <a:pPr marL="971550" lvl="1" indent="-514350">
              <a:buFont typeface="+mj-lt"/>
              <a:buAutoNum type="arabicPeriod"/>
            </a:pPr>
            <a:r>
              <a:rPr lang="he-IL" sz="3200" dirty="0"/>
              <a:t>שימור הזרימה </a:t>
            </a:r>
            <a:r>
              <a:rPr lang="he-IL" sz="2400" dirty="0"/>
              <a:t>לכל צומת  </a:t>
            </a:r>
            <a:r>
              <a:rPr lang="en-US" sz="2400" dirty="0"/>
              <a:t>u</a:t>
            </a:r>
            <a:r>
              <a:rPr lang="he-IL" sz="2400" dirty="0"/>
              <a:t> פרט למקור ולבור, </a:t>
            </a:r>
          </a:p>
          <a:p>
            <a:pPr marL="971550" lvl="1" indent="-514350">
              <a:buNone/>
            </a:pPr>
            <a:endParaRPr lang="he-IL" sz="3200" dirty="0"/>
          </a:p>
          <a:p>
            <a:endParaRPr lang="he-I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805264"/>
            <a:ext cx="3744416" cy="105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זרימה ברשת - המשך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 f(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he-IL" dirty="0"/>
              <a:t> הוא </a:t>
            </a:r>
            <a:r>
              <a:rPr lang="he-IL" u="sng" dirty="0"/>
              <a:t>הזרימה נטו </a:t>
            </a:r>
            <a:r>
              <a:rPr lang="he-IL" dirty="0"/>
              <a:t>מ-</a:t>
            </a:r>
            <a:r>
              <a:rPr lang="en-US" dirty="0"/>
              <a:t>u</a:t>
            </a:r>
            <a:r>
              <a:rPr lang="he-IL" dirty="0"/>
              <a:t> ל-</a:t>
            </a:r>
            <a:r>
              <a:rPr lang="en-US" dirty="0"/>
              <a:t>v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u="sng" dirty="0"/>
              <a:t>הערך</a:t>
            </a:r>
            <a:r>
              <a:rPr lang="en-US" dirty="0"/>
              <a:t> </a:t>
            </a:r>
            <a:r>
              <a:rPr lang="he-IL" dirty="0"/>
              <a:t> של זרימה</a:t>
            </a:r>
            <a:r>
              <a:rPr lang="en-US" dirty="0"/>
              <a:t>  </a:t>
            </a:r>
            <a:r>
              <a:rPr lang="he-IL" dirty="0"/>
              <a:t> </a:t>
            </a:r>
            <a:r>
              <a:rPr lang="en-US" dirty="0"/>
              <a:t>f</a:t>
            </a:r>
            <a:r>
              <a:rPr lang="he-IL" dirty="0"/>
              <a:t> מוגדר על ידי:</a:t>
            </a:r>
          </a:p>
          <a:p>
            <a:endParaRPr lang="he-IL" u="sng" dirty="0"/>
          </a:p>
          <a:p>
            <a:endParaRPr lang="he-IL" u="sng" dirty="0"/>
          </a:p>
          <a:p>
            <a:r>
              <a:rPr lang="he-IL" dirty="0"/>
              <a:t>כלומר, סך הזרימה נטו שיוצאת מהמקור.</a:t>
            </a:r>
          </a:p>
          <a:p>
            <a:r>
              <a:rPr lang="he-IL" b="1" u="sng" dirty="0"/>
              <a:t>המטרה</a:t>
            </a:r>
            <a:r>
              <a:rPr lang="he-IL" b="1" dirty="0"/>
              <a:t>: בהינתן רשת זרימה, למצוא זרימה בעלת ערך </a:t>
            </a:r>
            <a:r>
              <a:rPr lang="he-IL" b="1" dirty="0" err="1"/>
              <a:t>מקסימלי</a:t>
            </a:r>
            <a:r>
              <a:rPr lang="he-IL" b="1" dirty="0"/>
              <a:t> מ-</a:t>
            </a:r>
            <a:r>
              <a:rPr lang="en-US" b="1" dirty="0"/>
              <a:t>s</a:t>
            </a:r>
            <a:r>
              <a:rPr lang="he-IL" b="1" dirty="0"/>
              <a:t> ל-</a:t>
            </a:r>
            <a:r>
              <a:rPr lang="en-US" b="1" dirty="0"/>
              <a:t>t</a:t>
            </a:r>
            <a:r>
              <a:rPr lang="he-IL" b="1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3140968"/>
            <a:ext cx="4176464" cy="145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זרימה ברשת - המשך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זרימה נטו חיובית הנכנסת לקודקוד </a:t>
            </a:r>
            <a:r>
              <a:rPr lang="en-US" dirty="0"/>
              <a:t>v</a:t>
            </a:r>
            <a:r>
              <a:rPr lang="he-IL" dirty="0"/>
              <a:t>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תכונת שימור הזרימה יכולה להיות גם מוגדרת באופן הבא:</a:t>
            </a:r>
          </a:p>
          <a:p>
            <a:pPr lvl="1"/>
            <a:r>
              <a:rPr lang="he-IL" b="1" dirty="0"/>
              <a:t>הזרימה נטו חיובית הנכנסת לקודקוד </a:t>
            </a:r>
            <a:r>
              <a:rPr lang="en-US" b="1" dirty="0"/>
              <a:t>v</a:t>
            </a:r>
            <a:r>
              <a:rPr lang="he-IL" b="1" dirty="0"/>
              <a:t> שווה לזרימה נטו חיובית היוצאת מקודקוד </a:t>
            </a:r>
            <a:r>
              <a:rPr lang="en-US" b="1" dirty="0"/>
              <a:t>v</a:t>
            </a:r>
            <a:r>
              <a:rPr lang="he-IL" b="1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4104456" cy="168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עבודה עם זרימות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סימון הסיכום המובלע: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36912"/>
            <a:ext cx="6185298" cy="129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744</Words>
  <Application>Microsoft Office PowerPoint</Application>
  <PresentationFormat>On-screen Show (4:3)</PresentationFormat>
  <Paragraphs>94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ערכת נושא Office</vt:lpstr>
      <vt:lpstr>PowerPoint Presentation</vt:lpstr>
      <vt:lpstr>הגדרת הבעיה</vt:lpstr>
      <vt:lpstr>דוגמא</vt:lpstr>
      <vt:lpstr>דוגמא לבעיה של זרימה</vt:lpstr>
      <vt:lpstr>דוגמא לבעיה ולזרימה שחושבה</vt:lpstr>
      <vt:lpstr>זרימה ברשת</vt:lpstr>
      <vt:lpstr>זרימה ברשת - המשך</vt:lpstr>
      <vt:lpstr>זרימה ברשת - המשך</vt:lpstr>
      <vt:lpstr>עבודה עם זרימות</vt:lpstr>
      <vt:lpstr>תכונות של זרימות תוך שימוש בסימון זה</vt:lpstr>
      <vt:lpstr>הוכחות</vt:lpstr>
      <vt:lpstr>הוכחות - המשך</vt:lpstr>
      <vt:lpstr>הוכחות - המשך</vt:lpstr>
      <vt:lpstr>הוכחות - המשך</vt:lpstr>
      <vt:lpstr>למה</vt:lpstr>
      <vt:lpstr>הוכחה שהזרימה נטו שיוצאת מצומת המקור=לזרימה נטו שנכנסת לקודקוד הבור</vt:lpstr>
      <vt:lpstr>רשת שיורית</vt:lpstr>
      <vt:lpstr>רשת שיורית - המשך</vt:lpstr>
      <vt:lpstr>PowerPoint Presentation</vt:lpstr>
      <vt:lpstr>רשת שיורית - המשך</vt:lpstr>
      <vt:lpstr>PowerPoint Presentation</vt:lpstr>
      <vt:lpstr>PowerPoint Presentation</vt:lpstr>
      <vt:lpstr>PowerPoint Presentation</vt:lpstr>
      <vt:lpstr>אלגוריתמים למציאת זרימה מקסימלית:  פורד פולקרסון אדמונדס קארפ</vt:lpstr>
      <vt:lpstr>שיטת פורד-פולקרסון: האלגוריתם הבסיסי (הרחבה בהמשך)</vt:lpstr>
      <vt:lpstr>מהו מסלול שיפור</vt:lpstr>
      <vt:lpstr>מסלול שיפור - המשך</vt:lpstr>
      <vt:lpstr>מסקנה</vt:lpstr>
      <vt:lpstr>ואיך נדע אם עדיין קיים מסלול שיפור? (איך נדע מתי לעצור את האלגוריתם?)</vt:lpstr>
      <vt:lpstr>חתך ברשת</vt:lpstr>
      <vt:lpstr>דוגמא לחתך</vt:lpstr>
      <vt:lpstr>הזרימה נטו דרך החתך = לזרימה נטו ברשת</vt:lpstr>
      <vt:lpstr>מסקנה</vt:lpstr>
      <vt:lpstr>זרימה-מקסימלית-חתך-מינימלי</vt:lpstr>
      <vt:lpstr>הוכחה</vt:lpstr>
      <vt:lpstr>אלגוריתם פורד-פולקרסון המפורט</vt:lpstr>
      <vt:lpstr>PowerPoint Presentation</vt:lpstr>
      <vt:lpstr>PowerPoint Presentation</vt:lpstr>
      <vt:lpstr>ניתוח של פורד-פולקרסון</vt:lpstr>
      <vt:lpstr>ניתוח: המשך</vt:lpstr>
      <vt:lpstr>PowerPoint Presentation</vt:lpstr>
      <vt:lpstr>דוגמא למקרה גרוע</vt:lpstr>
      <vt:lpstr>שיפור: האלגוריתם של אדמונדס-קארפ</vt:lpstr>
      <vt:lpstr>שיפור: האלגוריתם של אדמונדס-קארפ</vt:lpstr>
      <vt:lpstr>נכונות אדמונדס קארפ</vt:lpstr>
      <vt:lpstr>המשך</vt:lpstr>
      <vt:lpstr>PowerPoint Presentation</vt:lpstr>
      <vt:lpstr>זמן ריצה של האלגוריתם של EK</vt:lpstr>
      <vt:lpstr>PowerPoint Presentation</vt:lpstr>
      <vt:lpstr>PowerPoint Presentation</vt:lpstr>
      <vt:lpstr>זמן הריצה הכולל</vt:lpstr>
      <vt:lpstr>הרחבה: רשת עם מקורות ובורות מרובים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לקוח מאושר</dc:creator>
  <cp:lastModifiedBy>B7 Yo</cp:lastModifiedBy>
  <cp:revision>67</cp:revision>
  <dcterms:created xsi:type="dcterms:W3CDTF">2013-10-28T17:29:26Z</dcterms:created>
  <dcterms:modified xsi:type="dcterms:W3CDTF">2022-12-11T09:46:58Z</dcterms:modified>
</cp:coreProperties>
</file>