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001A6-61B8-62AD-C7A3-88416887F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B5D0E1-AD1C-187B-476E-A7D709B5A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2381D-D9DA-3E70-3659-03EB035E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B38D-11E0-4BAE-9E58-2A19B1B3F167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9F39A0-92D5-FFF6-B03B-84D3AD85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7D2C36-76FE-D09A-B0ED-2A0400CF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B8E7-EBCE-4D1D-980A-70D359030035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5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3F22C-2E33-2E5E-CEBD-9ACB366D6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535917-B505-5E54-27CC-2F7F11174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1F9308-679A-6508-DDC3-8B6F9C43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B38D-11E0-4BAE-9E58-2A19B1B3F167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5B0CE8-3D5E-9D33-5AD0-0D620119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9E1FA2-68B3-3167-E849-74F2F831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B8E7-EBCE-4D1D-980A-70D359030035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264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354D94-B428-104E-74B3-E13572AA0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EDD65B-94BF-1CBC-024A-49D5DB381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9E4045-2CAA-5443-4B72-3C6E440C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B38D-11E0-4BAE-9E58-2A19B1B3F167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B02136-50D0-AD54-5A2C-B5B1FFAC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C4F7A1-1889-D0A8-F82B-D4970403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B8E7-EBCE-4D1D-980A-70D359030035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6813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6B78A-C247-F041-1FFF-112A9F07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FDEE9-B9FD-BECE-A619-3418BE66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5577D4-C0A5-4140-D6D0-40FD7A7D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B38D-11E0-4BAE-9E58-2A19B1B3F167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431ED4-978D-F188-2C8F-84A45A28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B80072-240D-B942-1F4F-73FF2981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B8E7-EBCE-4D1D-980A-70D359030035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7808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1EB7F-5F4D-F1F0-2918-37B638E6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C6629F-2257-B169-3411-6D1B8C845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B0937C-76DD-0F97-6889-AA2480A0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B38D-11E0-4BAE-9E58-2A19B1B3F167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BF50EB-8AC3-10A8-EBCB-6A9055CA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C9BE23-C438-D71C-3612-706B14B0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B8E7-EBCE-4D1D-980A-70D359030035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3755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B2A94-D7FB-695F-517E-F0BAC056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8CB754-3BDA-3803-6AC8-3A7FE8F41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260B69-D732-39A4-868F-84CB464F8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413784-6590-2027-B097-3655E9FD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B38D-11E0-4BAE-9E58-2A19B1B3F167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36A27B-A06E-D25A-D1E0-23E1359A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76196E-5926-22AC-CF81-F9195CFD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B8E7-EBCE-4D1D-980A-70D359030035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8369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A42D7-6E11-6EA5-4F25-AE00E84F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56323D-3B5F-D34D-2B72-595B623BC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0AFEFF-FD22-67B7-7D53-8A16B3C8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439C6B-BA2C-3C3B-5BD2-D4127F409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2EE964-2858-D13A-D88C-41EC2262A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B27229-F8DE-08B9-92E6-9E7BBC30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B38D-11E0-4BAE-9E58-2A19B1B3F167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A9CA03-2E6B-A683-4DE6-C4AA3827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B9C476-C472-BB41-76A7-5EA3ACF4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B8E7-EBCE-4D1D-980A-70D359030035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9765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25794-524E-9187-262A-5EDF1022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39B3399-4B8B-47D4-464D-B5E4BE6E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B38D-11E0-4BAE-9E58-2A19B1B3F167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27E3A5-3513-0999-33F4-3D28A816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4AF6B0-87B2-CBAE-4C02-D26F23B7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B8E7-EBCE-4D1D-980A-70D359030035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744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F56BB8-99F7-246D-A417-715269BA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B38D-11E0-4BAE-9E58-2A19B1B3F167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0E4849-C35D-3381-9EA4-A29AE140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397CDB-4B93-645E-C70D-66A6CE55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B8E7-EBCE-4D1D-980A-70D359030035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930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9F6FD-0EA5-122F-D3B8-54B9DC0E3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97173-5BBD-B10F-D5C0-6932C012A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0DB941-6FA3-CF6B-6F09-2FEE61FF9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27E3A1-E9AF-6B35-E035-7D299C9E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B38D-11E0-4BAE-9E58-2A19B1B3F167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6275BA-EDC0-19EC-C328-58FE1D5C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83E912-561E-9309-4EF3-A7E66336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B8E7-EBCE-4D1D-980A-70D359030035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361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20E81-F4DB-B3DD-5E72-2DEDCC7D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EBB129-E99C-F934-CF08-EB99D0CF4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B14953-3816-B0B0-E8FC-888DC7C2A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0E3A9E-F036-868A-E8B8-7F2F4AA3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B38D-11E0-4BAE-9E58-2A19B1B3F167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E6A87-615E-5FF5-BDC6-DD7D59C1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827ED9-EBD2-5273-68C4-B3D8A781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B8E7-EBCE-4D1D-980A-70D359030035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21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4CA9B9-215E-FED0-514D-E22B8ABB7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A2D3EE-1081-57AF-1B6C-1EE1B79F4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87E12C-E5DF-1FFB-6BD3-765D62031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1B38D-11E0-4BAE-9E58-2A19B1B3F167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888D0-FBC5-8737-7595-14D6F9B54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EEADDF-D9DA-B283-2F60-934960721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B8E7-EBCE-4D1D-980A-70D359030035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28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pire.c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hyperlink" Target="https://sachajuan.com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lowengri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www.respire.co/" TargetMode="Externa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xx.co/" TargetMode="External"/><Relationship Id="rId2" Type="http://schemas.openxmlformats.org/officeDocument/2006/relationships/hyperlink" Target="https://www.kohf.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8A178ED-8C26-5D63-77D6-3BAD79FE1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0" y="2210348"/>
            <a:ext cx="9144000" cy="417576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fr-FR" sz="2000" b="1" i="1" u="sng" dirty="0">
                <a:solidFill>
                  <a:schemeClr val="accent1"/>
                </a:solidFill>
              </a:rPr>
              <a:t>« Macro-indicateurs » globalement en positif</a:t>
            </a:r>
          </a:p>
          <a:p>
            <a:pPr marL="342900" indent="-342900" algn="l">
              <a:buFont typeface="Symbol" panose="05050102010706020507" pitchFamily="18" charset="2"/>
              <a:buChar char="Þ"/>
            </a:pPr>
            <a:r>
              <a:rPr lang="fr-FR" sz="2000" b="1" dirty="0"/>
              <a:t>2,38 Mds €</a:t>
            </a:r>
            <a:r>
              <a:rPr lang="fr-FR" sz="2000" b="1" i="1" dirty="0"/>
              <a:t> </a:t>
            </a:r>
            <a:r>
              <a:rPr lang="fr-FR" sz="2000" i="1" dirty="0"/>
              <a:t>de vente en consommation globale (2021)</a:t>
            </a:r>
          </a:p>
          <a:p>
            <a:pPr marL="342900" indent="-342900" algn="l">
              <a:buFont typeface="Symbol" panose="05050102010706020507" pitchFamily="18" charset="2"/>
              <a:buChar char="Þ"/>
            </a:pPr>
            <a:r>
              <a:rPr lang="fr-FR" sz="2000" b="1" dirty="0"/>
              <a:t>193 €/hab. </a:t>
            </a:r>
            <a:r>
              <a:rPr lang="fr-FR" sz="2000" i="1" dirty="0"/>
              <a:t>(+ forte consommation en Europe) (2021)</a:t>
            </a:r>
          </a:p>
          <a:p>
            <a:pPr marL="342900" indent="-342900" algn="l">
              <a:buFont typeface="Symbol" panose="05050102010706020507" pitchFamily="18" charset="2"/>
              <a:buChar char="Þ"/>
            </a:pPr>
            <a:r>
              <a:rPr lang="fr-FR" sz="2000" b="1" dirty="0"/>
              <a:t>+3,4% </a:t>
            </a:r>
            <a:r>
              <a:rPr lang="fr-FR" sz="2000" i="1" dirty="0"/>
              <a:t>de croissance (2020/2021)</a:t>
            </a:r>
          </a:p>
          <a:p>
            <a:pPr algn="l"/>
            <a:endParaRPr lang="fr-FR" sz="2000" i="1" dirty="0"/>
          </a:p>
          <a:p>
            <a:pPr marL="0" lvl="1" algn="l">
              <a:spcBef>
                <a:spcPts val="1000"/>
              </a:spcBef>
            </a:pPr>
            <a:r>
              <a:rPr lang="fr-FR" b="1" i="1" u="sng" dirty="0">
                <a:solidFill>
                  <a:schemeClr val="accent1"/>
                </a:solidFill>
              </a:rPr>
              <a:t>Segments « porteurs » spécifiques</a:t>
            </a:r>
          </a:p>
          <a:p>
            <a:pPr marL="342900" indent="-342900" algn="l">
              <a:buFont typeface="Symbol" panose="05050102010706020507" pitchFamily="18" charset="2"/>
              <a:buChar char="Þ"/>
            </a:pPr>
            <a:r>
              <a:rPr lang="fr-FR" sz="2000" b="1" dirty="0"/>
              <a:t>19,5% </a:t>
            </a:r>
            <a:r>
              <a:rPr lang="fr-FR" sz="2000" i="1" dirty="0"/>
              <a:t>de croissance / produits </a:t>
            </a:r>
            <a:r>
              <a:rPr lang="fr-FR" sz="1800" i="1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 </a:t>
            </a:r>
            <a:r>
              <a:rPr lang="fr-FR" sz="2000" i="1" dirty="0"/>
              <a:t>bio-naturels </a:t>
            </a:r>
            <a:r>
              <a:rPr lang="fr-FR" sz="1800" i="1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r>
              <a:rPr lang="fr-FR" sz="2000" i="1" dirty="0"/>
              <a:t> (2021)</a:t>
            </a:r>
          </a:p>
          <a:p>
            <a:pPr marL="342900" indent="-342900" algn="l">
              <a:buFont typeface="Symbol" panose="05050102010706020507" pitchFamily="18" charset="2"/>
              <a:buChar char="Þ"/>
            </a:pPr>
            <a:r>
              <a:rPr lang="fr-FR" sz="2000" b="1" dirty="0">
                <a:solidFill>
                  <a:srgbClr val="FF0000"/>
                </a:solidFill>
              </a:rPr>
              <a:t>38%  </a:t>
            </a:r>
            <a:r>
              <a:rPr lang="fr-FR" sz="2000" i="1" dirty="0">
                <a:solidFill>
                  <a:srgbClr val="FF0000"/>
                </a:solidFill>
              </a:rPr>
              <a:t>de croissance / produits d’hygiène des mains (2020)</a:t>
            </a:r>
          </a:p>
          <a:p>
            <a:pPr algn="l"/>
            <a:endParaRPr lang="fr-FR" sz="2000" i="1" dirty="0"/>
          </a:p>
          <a:p>
            <a:pPr marL="0" lvl="1" algn="l">
              <a:spcBef>
                <a:spcPts val="1000"/>
              </a:spcBef>
            </a:pPr>
            <a:r>
              <a:rPr lang="fr-FR" b="1" i="1" u="sng" dirty="0">
                <a:solidFill>
                  <a:schemeClr val="accent1"/>
                </a:solidFill>
              </a:rPr>
              <a:t>Distribution / caractéristiques &amp; « digitalisation »</a:t>
            </a:r>
          </a:p>
          <a:p>
            <a:pPr marL="342900" indent="-342900" algn="l">
              <a:buFont typeface="Symbol" panose="05050102010706020507" pitchFamily="18" charset="2"/>
              <a:buChar char="Þ"/>
            </a:pPr>
            <a:r>
              <a:rPr lang="fr-FR" sz="2000" b="1" dirty="0"/>
              <a:t>20%</a:t>
            </a:r>
            <a:r>
              <a:rPr lang="fr-FR" sz="2000" dirty="0"/>
              <a:t> </a:t>
            </a:r>
            <a:r>
              <a:rPr lang="fr-FR" sz="2000" i="1" dirty="0"/>
              <a:t>de vente </a:t>
            </a:r>
            <a:r>
              <a:rPr lang="fr-FR" sz="2000" i="1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 </a:t>
            </a:r>
            <a:r>
              <a:rPr lang="fr-FR" sz="2000" i="1" dirty="0"/>
              <a:t>on-line</a:t>
            </a:r>
            <a:r>
              <a:rPr lang="fr-FR" sz="2000" i="1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»</a:t>
            </a:r>
            <a:r>
              <a:rPr lang="fr-FR" sz="2000" i="1" dirty="0"/>
              <a:t> (30% du marché global </a:t>
            </a:r>
            <a:r>
              <a:rPr lang="fr-FR" sz="2000" i="1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 </a:t>
            </a:r>
            <a:r>
              <a:rPr lang="fr-FR" sz="2000" i="1" dirty="0"/>
              <a:t>e-commerce</a:t>
            </a:r>
            <a:r>
              <a:rPr lang="fr-FR" sz="2000" i="1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»</a:t>
            </a:r>
            <a:r>
              <a:rPr lang="fr-FR" sz="2000" i="1" dirty="0"/>
              <a:t>)</a:t>
            </a:r>
          </a:p>
          <a:p>
            <a:pPr marL="342900" indent="-342900" algn="l">
              <a:buFont typeface="Symbol" panose="05050102010706020507" pitchFamily="18" charset="2"/>
              <a:buChar char="Þ"/>
            </a:pPr>
            <a:r>
              <a:rPr lang="fr-FR" sz="2000" b="1" dirty="0"/>
              <a:t>79,9%</a:t>
            </a:r>
            <a:r>
              <a:rPr lang="fr-FR" sz="2000" dirty="0"/>
              <a:t> </a:t>
            </a:r>
            <a:r>
              <a:rPr lang="fr-FR" sz="2000" i="1" dirty="0"/>
              <a:t>de vente en boutiques spécialisées et/ou généralistes</a:t>
            </a:r>
          </a:p>
          <a:p>
            <a:pPr marL="342900" indent="-342900" algn="l">
              <a:buFont typeface="Symbol" panose="05050102010706020507" pitchFamily="18" charset="2"/>
              <a:buChar char="Þ"/>
            </a:pPr>
            <a:r>
              <a:rPr lang="fr-FR" sz="2000" b="1" dirty="0"/>
              <a:t>53%</a:t>
            </a:r>
            <a:r>
              <a:rPr lang="fr-FR" sz="2000" dirty="0"/>
              <a:t> </a:t>
            </a:r>
            <a:r>
              <a:rPr lang="fr-FR" sz="2000" i="1" dirty="0"/>
              <a:t>des consommateurs consultent les produits </a:t>
            </a:r>
            <a:r>
              <a:rPr lang="fr-FR" sz="2000" i="1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 </a:t>
            </a:r>
            <a:r>
              <a:rPr lang="fr-FR" sz="2000" i="1" dirty="0"/>
              <a:t>on-line</a:t>
            </a:r>
            <a:r>
              <a:rPr lang="fr-FR" sz="2000" i="1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»</a:t>
            </a:r>
            <a:r>
              <a:rPr lang="fr-FR" sz="2000" i="1" dirty="0"/>
              <a:t> avant d’acheter en boutique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5AF7FCB-0CFA-7AB5-B65A-BAF0338C8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26" y="1732614"/>
            <a:ext cx="6172178" cy="3246051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3FB39FA-31D1-5146-7862-1824DEB3B6C3}"/>
              </a:ext>
            </a:extLst>
          </p:cNvPr>
          <p:cNvSpPr txBox="1">
            <a:spLocks/>
          </p:cNvSpPr>
          <p:nvPr/>
        </p:nvSpPr>
        <p:spPr>
          <a:xfrm>
            <a:off x="2214880" y="46876"/>
            <a:ext cx="104648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i="1" dirty="0"/>
              <a:t>Suède &amp; Cosmétiques</a:t>
            </a:r>
            <a:br>
              <a:rPr lang="fr-FR" i="1" dirty="0"/>
            </a:br>
            <a:r>
              <a:rPr lang="fr-FR" sz="1800" i="1" dirty="0">
                <a:solidFill>
                  <a:schemeClr val="accent2"/>
                </a:solidFill>
              </a:rPr>
              <a:t>Exportation / Entreprise </a:t>
            </a:r>
            <a:r>
              <a:rPr lang="fr-FR" sz="1800" i="1" dirty="0">
                <a:solidFill>
                  <a:schemeClr val="accent2"/>
                </a:solidFill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 </a:t>
            </a:r>
            <a:r>
              <a:rPr lang="fr-FR" sz="1800" i="1" dirty="0">
                <a:solidFill>
                  <a:schemeClr val="accent2"/>
                </a:solidFill>
              </a:rPr>
              <a:t>XXX</a:t>
            </a:r>
            <a:r>
              <a:rPr lang="fr-FR" sz="1800" i="1" dirty="0">
                <a:solidFill>
                  <a:schemeClr val="accent2"/>
                </a:solidFill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»</a:t>
            </a:r>
            <a:r>
              <a:rPr lang="fr-FR" sz="1800" i="1" dirty="0">
                <a:solidFill>
                  <a:schemeClr val="accent2"/>
                </a:solidFill>
              </a:rPr>
              <a:t> </a:t>
            </a:r>
            <a:r>
              <a:rPr lang="fr-FR" sz="1400" i="1" dirty="0">
                <a:solidFill>
                  <a:schemeClr val="accent1"/>
                </a:solidFill>
              </a:rPr>
              <a:t>(</a:t>
            </a:r>
            <a:r>
              <a:rPr lang="fr-FR" sz="1400" i="1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https://www.XXX.com/</a:t>
            </a:r>
            <a:r>
              <a:rPr lang="fr-FR" sz="1400" i="1" dirty="0">
                <a:solidFill>
                  <a:schemeClr val="accent1"/>
                </a:solidFill>
              </a:rPr>
              <a:t>)</a:t>
            </a:r>
          </a:p>
          <a:p>
            <a:r>
              <a:rPr lang="fr-FR" sz="2200" i="1" dirty="0"/>
              <a:t>Analyse de marché (quantitative)</a:t>
            </a:r>
            <a:br>
              <a:rPr lang="fr-FR" sz="2200" i="1" dirty="0"/>
            </a:br>
            <a:r>
              <a:rPr lang="fr-FR" sz="2400" b="1" i="1" dirty="0">
                <a:solidFill>
                  <a:schemeClr val="accent6"/>
                </a:solidFill>
              </a:rPr>
              <a:t>un marché en croissance</a:t>
            </a:r>
            <a:endParaRPr lang="fr-FR" sz="2400" b="1" dirty="0">
              <a:solidFill>
                <a:schemeClr val="accent6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41588BE-C1C3-34D3-FF90-FCE2DC111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493" y="421566"/>
            <a:ext cx="2261236" cy="140730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B6AFD0C-8703-F1FC-5710-03BFAB8E8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230" y="4828765"/>
            <a:ext cx="3302170" cy="19622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7537AB2-117D-C4FE-23B3-D2087043CEEC}"/>
              </a:ext>
            </a:extLst>
          </p:cNvPr>
          <p:cNvSpPr txBox="1"/>
          <p:nvPr/>
        </p:nvSpPr>
        <p:spPr>
          <a:xfrm>
            <a:off x="9064195" y="5098246"/>
            <a:ext cx="154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i="1" u="sng" dirty="0">
                <a:solidFill>
                  <a:srgbClr val="FF0000"/>
                </a:solidFill>
              </a:rPr>
              <a:t>Soins de la </a:t>
            </a:r>
            <a:r>
              <a:rPr lang="es-ES" sz="1200" b="1" i="1" u="sng" dirty="0" err="1">
                <a:solidFill>
                  <a:srgbClr val="FF0000"/>
                </a:solidFill>
              </a:rPr>
              <a:t>peau</a:t>
            </a:r>
            <a:r>
              <a:rPr lang="es-ES" sz="1200" b="1" i="1" u="sng" dirty="0">
                <a:solidFill>
                  <a:srgbClr val="FF0000"/>
                </a:solidFill>
              </a:rPr>
              <a:t> </a:t>
            </a:r>
          </a:p>
          <a:p>
            <a:r>
              <a:rPr lang="es-ES" sz="1200" b="1" i="1" u="sng" dirty="0">
                <a:solidFill>
                  <a:srgbClr val="FF0000"/>
                </a:solidFill>
              </a:rPr>
              <a:t>&amp; </a:t>
            </a:r>
            <a:r>
              <a:rPr lang="es-ES" sz="1200" b="1" i="1" u="sng" dirty="0" err="1">
                <a:solidFill>
                  <a:srgbClr val="FF0000"/>
                </a:solidFill>
              </a:rPr>
              <a:t>produits</a:t>
            </a:r>
            <a:r>
              <a:rPr lang="es-ES" sz="1200" b="1" i="1" u="sng" dirty="0">
                <a:solidFill>
                  <a:srgbClr val="FF0000"/>
                </a:solidFill>
              </a:rPr>
              <a:t> </a:t>
            </a:r>
            <a:r>
              <a:rPr lang="es-ES" sz="1200" b="1" i="1" u="sng" dirty="0" err="1">
                <a:solidFill>
                  <a:srgbClr val="FF0000"/>
                </a:solidFill>
              </a:rPr>
              <a:t>naturels</a:t>
            </a:r>
            <a:r>
              <a:rPr lang="es-ES" sz="1200" i="1" u="sng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E859569-1F5A-81EC-87F7-686F8FDABC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1" y="124638"/>
            <a:ext cx="2001163" cy="200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04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EDC2A5-14DE-475A-C3C1-D8C864E95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97" y="2300683"/>
            <a:ext cx="7027722" cy="4351338"/>
          </a:xfrm>
        </p:spPr>
        <p:txBody>
          <a:bodyPr>
            <a:normAutofit/>
          </a:bodyPr>
          <a:lstStyle/>
          <a:p>
            <a:r>
              <a:rPr lang="fr-FR" sz="1900" i="1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 </a:t>
            </a:r>
            <a:r>
              <a:rPr lang="en-GB" sz="1900" b="1" i="1" dirty="0"/>
              <a:t>Scandinavian Beauty</a:t>
            </a:r>
            <a:r>
              <a:rPr lang="en-GB" sz="1900" b="1" i="1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900" i="1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</a:t>
            </a:r>
            <a:r>
              <a:rPr lang="fr-FR" sz="1900" dirty="0"/>
              <a:t>: tendance </a:t>
            </a:r>
            <a:r>
              <a:rPr lang="fr-FR" sz="1900" b="1" i="1" dirty="0"/>
              <a:t>HYGGE</a:t>
            </a:r>
            <a:r>
              <a:rPr lang="fr-FR" sz="1900" dirty="0"/>
              <a:t> du Danemark qui s’exporte en Suède sous le concept </a:t>
            </a:r>
            <a:r>
              <a:rPr lang="fr-FR" sz="1900" b="1" i="1" dirty="0"/>
              <a:t>LAGOM</a:t>
            </a:r>
            <a:r>
              <a:rPr lang="fr-FR" sz="1900" dirty="0"/>
              <a:t> (</a:t>
            </a:r>
            <a:r>
              <a:rPr lang="fr-FR" sz="1900" i="1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 </a:t>
            </a:r>
            <a:r>
              <a:rPr lang="fr-FR" sz="1900" i="1" dirty="0"/>
              <a:t>ni trop, ni trop peu</a:t>
            </a:r>
            <a:r>
              <a:rPr lang="fr-FR" sz="1900" i="1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»</a:t>
            </a:r>
            <a:r>
              <a:rPr lang="fr-FR" sz="1900" dirty="0"/>
              <a:t>)</a:t>
            </a:r>
          </a:p>
          <a:p>
            <a:pPr marL="0" indent="0">
              <a:buNone/>
            </a:pPr>
            <a:r>
              <a:rPr lang="fr-FR" sz="1900" dirty="0"/>
              <a:t>            =&gt; consommateur </a:t>
            </a:r>
            <a:r>
              <a:rPr lang="fr-FR" sz="1900" i="1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 </a:t>
            </a:r>
            <a:r>
              <a:rPr lang="fr-FR" sz="1900" b="1" dirty="0"/>
              <a:t>minimaliste </a:t>
            </a:r>
            <a:r>
              <a:rPr lang="fr-FR" sz="1900" i="1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r>
              <a:rPr lang="fr-FR" sz="1900" dirty="0"/>
              <a:t> </a:t>
            </a:r>
            <a:r>
              <a:rPr lang="fr-FR" sz="1900" i="1" dirty="0"/>
              <a:t>(où prime la </a:t>
            </a:r>
            <a:r>
              <a:rPr lang="fr-FR" sz="1900" i="1" u="sng" dirty="0"/>
              <a:t>simplicité</a:t>
            </a:r>
            <a:r>
              <a:rPr lang="fr-FR" sz="1900" i="1" dirty="0"/>
              <a:t>,           	</a:t>
            </a:r>
            <a:r>
              <a:rPr lang="fr-FR" sz="1900" i="1" u="sng" dirty="0"/>
              <a:t>transparence</a:t>
            </a:r>
            <a:r>
              <a:rPr lang="fr-FR" sz="1900" i="1" dirty="0"/>
              <a:t> &amp; </a:t>
            </a:r>
            <a:r>
              <a:rPr lang="fr-FR" sz="1900" i="1" u="sng" dirty="0"/>
              <a:t>durabilité « écologique »</a:t>
            </a:r>
            <a:r>
              <a:rPr lang="fr-FR" sz="1900" dirty="0"/>
              <a:t>)</a:t>
            </a:r>
          </a:p>
          <a:p>
            <a:r>
              <a:rPr lang="fr-FR" sz="1900" dirty="0"/>
              <a:t>Importance du fondement </a:t>
            </a:r>
            <a:r>
              <a:rPr lang="fr-FR" sz="1900" b="1" i="1" dirty="0"/>
              <a:t>Scientifique</a:t>
            </a:r>
            <a:r>
              <a:rPr lang="fr-FR" sz="1900" b="1" dirty="0"/>
              <a:t> </a:t>
            </a:r>
            <a:r>
              <a:rPr lang="fr-FR" sz="1900" dirty="0"/>
              <a:t>au niveau des produits avec un </a:t>
            </a:r>
            <a:r>
              <a:rPr lang="fr-FR" sz="1900" b="1" i="1" dirty="0"/>
              <a:t>packaging minimaliste </a:t>
            </a:r>
            <a:r>
              <a:rPr lang="fr-FR" sz="1900" dirty="0"/>
              <a:t>encore </a:t>
            </a:r>
            <a:r>
              <a:rPr lang="fr-FR" sz="1900" i="1" dirty="0"/>
              <a:t>(réf.: </a:t>
            </a:r>
            <a:r>
              <a:rPr lang="fr-FR" sz="1900" b="1" i="1" dirty="0"/>
              <a:t>VERSO</a:t>
            </a:r>
            <a:r>
              <a:rPr lang="fr-FR" sz="1900" i="1" dirty="0"/>
              <a:t> est l’ingrédient actif)</a:t>
            </a:r>
          </a:p>
          <a:p>
            <a:r>
              <a:rPr lang="fr-FR" sz="1900" dirty="0"/>
              <a:t>Concurrence croissante des marques privées de </a:t>
            </a:r>
            <a:r>
              <a:rPr lang="fr-FR" sz="1900" b="1" dirty="0"/>
              <a:t>grandes chaînes locales de Distribution</a:t>
            </a:r>
            <a:r>
              <a:rPr lang="fr-FR" sz="1900" dirty="0"/>
              <a:t> </a:t>
            </a:r>
            <a:r>
              <a:rPr lang="fr-FR" sz="1900" i="1" dirty="0"/>
              <a:t>(comme H&amp;M, </a:t>
            </a:r>
            <a:r>
              <a:rPr lang="fr-FR" sz="1900" i="1" dirty="0" err="1"/>
              <a:t>Other</a:t>
            </a:r>
            <a:r>
              <a:rPr lang="fr-FR" sz="1900" i="1" dirty="0"/>
              <a:t> Stories, etc.)</a:t>
            </a:r>
            <a:r>
              <a:rPr lang="fr-FR" sz="1900" dirty="0"/>
              <a:t> qui développent aussi leurs propres marques en Cosmétiques</a:t>
            </a:r>
          </a:p>
          <a:p>
            <a:r>
              <a:rPr lang="fr-FR" sz="1900" dirty="0"/>
              <a:t>Importance des </a:t>
            </a:r>
            <a:r>
              <a:rPr lang="fr-FR" sz="1900" i="1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 </a:t>
            </a:r>
            <a:r>
              <a:rPr lang="fr-FR" sz="1900" b="1" i="1" dirty="0"/>
              <a:t>influenceurs</a:t>
            </a:r>
            <a:r>
              <a:rPr lang="fr-FR" sz="1900" i="1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»</a:t>
            </a:r>
            <a:r>
              <a:rPr lang="fr-FR" sz="1900" dirty="0"/>
              <a:t> locaux (</a:t>
            </a:r>
            <a:r>
              <a:rPr lang="fr-FR" sz="1900" i="1" dirty="0">
                <a:hlinkClick r:id="rId2"/>
              </a:rPr>
              <a:t>https://lowengrip.com/</a:t>
            </a:r>
            <a:r>
              <a:rPr lang="fr-FR" sz="1900" i="1" dirty="0"/>
              <a:t>) </a:t>
            </a:r>
            <a:r>
              <a:rPr lang="fr-FR" sz="1900" dirty="0"/>
              <a:t>de l’image de marque et du </a:t>
            </a:r>
            <a:r>
              <a:rPr lang="fr-FR" sz="1900" b="1" dirty="0"/>
              <a:t>marketing digital </a:t>
            </a:r>
            <a:r>
              <a:rPr lang="fr-FR" sz="1900" dirty="0"/>
              <a:t>pour lancer des produits/marques qui proviennent d’une </a:t>
            </a:r>
            <a:r>
              <a:rPr lang="fr-FR" sz="1900" b="1" dirty="0"/>
              <a:t>histoire spécifique </a:t>
            </a:r>
            <a:r>
              <a:rPr lang="fr-FR" sz="1900" dirty="0"/>
              <a:t>en consonnance avec le concept </a:t>
            </a:r>
            <a:r>
              <a:rPr lang="fr-FR" sz="1900" b="1" i="1" dirty="0"/>
              <a:t>LAGOM</a:t>
            </a:r>
            <a:r>
              <a:rPr lang="fr-FR" sz="1900" i="1" dirty="0"/>
              <a:t> encore (</a:t>
            </a:r>
            <a:r>
              <a:rPr lang="fr-FR" sz="1900" i="1" dirty="0">
                <a:solidFill>
                  <a:srgbClr val="FF0000"/>
                </a:solidFill>
              </a:rPr>
              <a:t>réf.: Sacha Juan en soins capillaires </a:t>
            </a:r>
            <a:r>
              <a:rPr lang="fr-FR" sz="1900" i="1" dirty="0"/>
              <a:t>/ </a:t>
            </a:r>
            <a:r>
              <a:rPr lang="fr-FR" sz="1900" i="1" dirty="0">
                <a:hlinkClick r:id="rId3"/>
              </a:rPr>
              <a:t>https://sachajuan.com</a:t>
            </a:r>
            <a:r>
              <a:rPr lang="fr-FR" sz="1900" i="1" dirty="0"/>
              <a:t>)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3A69AB2-34D3-8122-CA20-D694E1A9C16C}"/>
              </a:ext>
            </a:extLst>
          </p:cNvPr>
          <p:cNvSpPr txBox="1">
            <a:spLocks/>
          </p:cNvSpPr>
          <p:nvPr/>
        </p:nvSpPr>
        <p:spPr>
          <a:xfrm>
            <a:off x="2702560" y="147320"/>
            <a:ext cx="104648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i="1" dirty="0"/>
              <a:t>Suède &amp; Cosmétiques</a:t>
            </a:r>
            <a:br>
              <a:rPr lang="fr-FR" i="1" dirty="0"/>
            </a:br>
            <a:r>
              <a:rPr lang="fr-FR" sz="1900" i="1" dirty="0">
                <a:solidFill>
                  <a:schemeClr val="accent2"/>
                </a:solidFill>
              </a:rPr>
              <a:t>Exportation / Entreprise « XXX » </a:t>
            </a:r>
            <a:r>
              <a:rPr lang="fr-FR" sz="1400" i="1" dirty="0">
                <a:solidFill>
                  <a:schemeClr val="accent1"/>
                </a:solidFill>
              </a:rPr>
              <a:t>(</a:t>
            </a:r>
            <a:r>
              <a:rPr lang="fr-FR" sz="1400" i="1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https://www.XXX.com/</a:t>
            </a:r>
            <a:r>
              <a:rPr lang="fr-FR" sz="1400" i="1" dirty="0">
                <a:solidFill>
                  <a:schemeClr val="accent1"/>
                </a:solidFill>
              </a:rPr>
              <a:t>)</a:t>
            </a:r>
          </a:p>
          <a:p>
            <a:r>
              <a:rPr lang="fr-FR" sz="2200" i="1" dirty="0"/>
              <a:t>Analyse de marché (qualitative)</a:t>
            </a:r>
            <a:br>
              <a:rPr lang="fr-FR" sz="2200" i="1" dirty="0"/>
            </a:br>
            <a:r>
              <a:rPr lang="fr-FR" sz="2400" b="1" i="1" dirty="0">
                <a:solidFill>
                  <a:schemeClr val="accent6"/>
                </a:solidFill>
              </a:rPr>
              <a:t>Caractéristiques locales</a:t>
            </a:r>
            <a:endParaRPr lang="fr-FR" sz="2400" b="1" dirty="0">
              <a:solidFill>
                <a:schemeClr val="accent6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28309C2-8F79-347D-B1A2-2C8801CF8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0291" y="2197100"/>
            <a:ext cx="1047750" cy="197612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0BFC6ACF-C9CD-C2CB-3AB1-659523E0C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6683" y="4091940"/>
            <a:ext cx="4092919" cy="256008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E755923-27D7-6DDC-76E8-10120A7795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4255" y="2103120"/>
            <a:ext cx="1019175" cy="216289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E6523ECB-D9C1-67C9-C0F4-57DA853882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37" y="421566"/>
            <a:ext cx="2261236" cy="1407309"/>
          </a:xfrm>
          <a:prstGeom prst="rect">
            <a:avLst/>
          </a:prstGeom>
        </p:spPr>
      </p:pic>
      <p:pic>
        <p:nvPicPr>
          <p:cNvPr id="4" name="Imagen 13">
            <a:extLst>
              <a:ext uri="{FF2B5EF4-FFF2-40B4-BE49-F238E27FC236}">
                <a16:creationId xmlns:a16="http://schemas.microsoft.com/office/drawing/2014/main" id="{4F9274B3-1BDC-7132-0638-B5BAD55E73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493" y="421566"/>
            <a:ext cx="2261236" cy="140730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140CCFB-2FBA-E087-CF77-E52CC7A152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1" y="124638"/>
            <a:ext cx="2001163" cy="200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48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26C8A6-02F4-B869-DAB5-4AEAD6167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44" y="2404988"/>
            <a:ext cx="8022021" cy="4351338"/>
          </a:xfrm>
        </p:spPr>
        <p:txBody>
          <a:bodyPr>
            <a:noAutofit/>
          </a:bodyPr>
          <a:lstStyle/>
          <a:p>
            <a:r>
              <a:rPr lang="fr-FR" sz="2000" b="1" i="1" dirty="0"/>
              <a:t>Campagne marketing digitale </a:t>
            </a:r>
            <a:r>
              <a:rPr lang="fr-FR" sz="2000" dirty="0"/>
              <a:t>de </a:t>
            </a:r>
            <a:r>
              <a:rPr lang="fr-FR" sz="2000" i="1" dirty="0">
                <a:solidFill>
                  <a:srgbClr val="FF0000"/>
                </a:solidFill>
              </a:rPr>
              <a:t>recherche</a:t>
            </a:r>
            <a:r>
              <a:rPr lang="fr-FR" sz="2000" dirty="0">
                <a:solidFill>
                  <a:srgbClr val="FF0000"/>
                </a:solidFill>
              </a:rPr>
              <a:t> de partenaires </a:t>
            </a:r>
            <a:r>
              <a:rPr lang="fr-FR" sz="2000" i="1" dirty="0">
                <a:solidFill>
                  <a:srgbClr val="FF0000"/>
                </a:solidFill>
              </a:rPr>
              <a:t>(LinkedIn, Facebook, Instagram, </a:t>
            </a:r>
            <a:r>
              <a:rPr lang="fr-FR" sz="2000" i="1" dirty="0" err="1">
                <a:solidFill>
                  <a:srgbClr val="FF0000"/>
                </a:solidFill>
              </a:rPr>
              <a:t>Tik</a:t>
            </a:r>
            <a:r>
              <a:rPr lang="fr-FR" sz="2000" i="1" dirty="0">
                <a:solidFill>
                  <a:srgbClr val="FF0000"/>
                </a:solidFill>
              </a:rPr>
              <a:t>-Tok, etc.)</a:t>
            </a:r>
          </a:p>
          <a:p>
            <a:r>
              <a:rPr lang="fr-FR" sz="2000" b="1" i="1" dirty="0"/>
              <a:t>Rapprochement avec l’Association des Cosmétiques </a:t>
            </a:r>
            <a:r>
              <a:rPr lang="fr-FR" sz="2000" dirty="0"/>
              <a:t>Suédoises (</a:t>
            </a:r>
            <a:r>
              <a:rPr lang="fr-FR" sz="2000" i="1" dirty="0">
                <a:hlinkClick r:id="rId2"/>
              </a:rPr>
              <a:t>https://www.kohf.se/</a:t>
            </a:r>
            <a:r>
              <a:rPr lang="fr-FR" sz="2000" dirty="0"/>
              <a:t>) pour validation de la mise en vente locale </a:t>
            </a:r>
            <a:r>
              <a:rPr lang="fr-FR" sz="2000" i="1" dirty="0"/>
              <a:t>(législation, étiquetage, labels, conditions sanitaires, etc.)</a:t>
            </a:r>
          </a:p>
          <a:p>
            <a:r>
              <a:rPr lang="fr-FR" sz="2000" i="1" dirty="0"/>
              <a:t>Analyse</a:t>
            </a:r>
            <a:r>
              <a:rPr lang="fr-FR" sz="2000" dirty="0"/>
              <a:t> avec </a:t>
            </a:r>
            <a:r>
              <a:rPr lang="fr-FR" sz="2000" b="1" i="1" dirty="0"/>
              <a:t>définition/sélection de possibles Distributeurs</a:t>
            </a:r>
            <a:r>
              <a:rPr lang="fr-FR" sz="2000" dirty="0"/>
              <a:t> spécialisés </a:t>
            </a:r>
            <a:r>
              <a:rPr lang="fr-FR" sz="2000" i="1" dirty="0">
                <a:solidFill>
                  <a:srgbClr val="FF0000"/>
                </a:solidFill>
              </a:rPr>
              <a:t>(</a:t>
            </a:r>
            <a:r>
              <a:rPr lang="fr-FR" sz="2000" i="1" dirty="0" err="1">
                <a:solidFill>
                  <a:srgbClr val="FF0000"/>
                </a:solidFill>
              </a:rPr>
              <a:t>Dermarome</a:t>
            </a:r>
            <a:r>
              <a:rPr lang="fr-FR" sz="2000" i="1" dirty="0">
                <a:solidFill>
                  <a:srgbClr val="FF0000"/>
                </a:solidFill>
              </a:rPr>
              <a:t>, The </a:t>
            </a:r>
            <a:r>
              <a:rPr lang="fr-FR" sz="2000" i="1" dirty="0" err="1">
                <a:solidFill>
                  <a:srgbClr val="FF0000"/>
                </a:solidFill>
              </a:rPr>
              <a:t>Hair&amp;Body</a:t>
            </a:r>
            <a:r>
              <a:rPr lang="fr-FR" sz="2000" i="1" dirty="0">
                <a:solidFill>
                  <a:srgbClr val="FF0000"/>
                </a:solidFill>
              </a:rPr>
              <a:t> </a:t>
            </a:r>
            <a:r>
              <a:rPr lang="fr-FR" sz="2000" i="1" dirty="0" err="1">
                <a:solidFill>
                  <a:srgbClr val="FF0000"/>
                </a:solidFill>
              </a:rPr>
              <a:t>Company</a:t>
            </a:r>
            <a:r>
              <a:rPr lang="fr-FR" sz="2000" i="1" dirty="0">
                <a:solidFill>
                  <a:srgbClr val="FF0000"/>
                </a:solidFill>
              </a:rPr>
              <a:t>, E. </a:t>
            </a:r>
            <a:r>
              <a:rPr lang="fr-FR" sz="2000" i="1" dirty="0" err="1">
                <a:solidFill>
                  <a:srgbClr val="FF0000"/>
                </a:solidFill>
              </a:rPr>
              <a:t>Saether</a:t>
            </a:r>
            <a:r>
              <a:rPr lang="fr-FR" sz="2000" i="1" dirty="0">
                <a:solidFill>
                  <a:srgbClr val="FF0000"/>
                </a:solidFill>
              </a:rPr>
              <a:t> AB, </a:t>
            </a:r>
            <a:r>
              <a:rPr lang="fr-FR" sz="2000" i="1" dirty="0" err="1">
                <a:solidFill>
                  <a:srgbClr val="FF0000"/>
                </a:solidFill>
              </a:rPr>
              <a:t>Scandinavian</a:t>
            </a:r>
            <a:r>
              <a:rPr lang="fr-FR" sz="2000" i="1" dirty="0">
                <a:solidFill>
                  <a:srgbClr val="FF0000"/>
                </a:solidFill>
              </a:rPr>
              <a:t> Cosmetics, etc.)</a:t>
            </a:r>
          </a:p>
          <a:p>
            <a:r>
              <a:rPr lang="fr-FR" sz="2000" dirty="0"/>
              <a:t> </a:t>
            </a:r>
            <a:r>
              <a:rPr lang="fr-FR" sz="2000" b="1" i="1" dirty="0"/>
              <a:t>Mise en communication </a:t>
            </a:r>
            <a:r>
              <a:rPr lang="fr-FR" sz="2000" dirty="0"/>
              <a:t>avec des </a:t>
            </a:r>
            <a:r>
              <a:rPr lang="fr-FR" sz="2000" i="1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 </a:t>
            </a:r>
            <a:r>
              <a:rPr lang="fr-FR" sz="2000" i="1" u="sng" dirty="0">
                <a:solidFill>
                  <a:srgbClr val="FF0000"/>
                </a:solidFill>
              </a:rPr>
              <a:t>Influenceurs</a:t>
            </a:r>
            <a:r>
              <a:rPr lang="fr-FR" sz="2000" i="1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»</a:t>
            </a:r>
            <a:r>
              <a:rPr lang="fr-FR" sz="2000" dirty="0"/>
              <a:t> et </a:t>
            </a:r>
            <a:r>
              <a:rPr lang="fr-FR" sz="2000" b="1" i="1" dirty="0"/>
              <a:t>contacts</a:t>
            </a:r>
            <a:r>
              <a:rPr lang="fr-FR" sz="2000" dirty="0"/>
              <a:t> avec les foires commerciales locales </a:t>
            </a:r>
            <a:r>
              <a:rPr lang="fr-FR" sz="2000" dirty="0">
                <a:solidFill>
                  <a:srgbClr val="FF0000"/>
                </a:solidFill>
              </a:rPr>
              <a:t>(</a:t>
            </a:r>
            <a:r>
              <a:rPr lang="fr-FR" sz="2000" i="1" dirty="0">
                <a:solidFill>
                  <a:srgbClr val="FF0000"/>
                </a:solidFill>
              </a:rPr>
              <a:t>Allt </a:t>
            </a:r>
            <a:r>
              <a:rPr lang="fr-FR" sz="2000" i="1" dirty="0" err="1">
                <a:solidFill>
                  <a:srgbClr val="FF0000"/>
                </a:solidFill>
              </a:rPr>
              <a:t>För</a:t>
            </a:r>
            <a:r>
              <a:rPr lang="fr-FR" sz="2000" i="1" dirty="0">
                <a:solidFill>
                  <a:srgbClr val="FF0000"/>
                </a:solidFill>
              </a:rPr>
              <a:t> </a:t>
            </a:r>
            <a:r>
              <a:rPr lang="fr-FR" sz="2000" i="1" dirty="0" err="1">
                <a:solidFill>
                  <a:srgbClr val="FF0000"/>
                </a:solidFill>
              </a:rPr>
              <a:t>Hälsan</a:t>
            </a:r>
            <a:r>
              <a:rPr lang="fr-FR" sz="2000" i="1" dirty="0">
                <a:solidFill>
                  <a:srgbClr val="FF0000"/>
                </a:solidFill>
              </a:rPr>
              <a:t>, </a:t>
            </a:r>
            <a:r>
              <a:rPr lang="fr-FR" sz="2000" i="1" dirty="0" err="1">
                <a:solidFill>
                  <a:srgbClr val="FF0000"/>
                </a:solidFill>
              </a:rPr>
              <a:t>Hud</a:t>
            </a:r>
            <a:r>
              <a:rPr lang="fr-FR" sz="2000" i="1" dirty="0">
                <a:solidFill>
                  <a:srgbClr val="FF0000"/>
                </a:solidFill>
              </a:rPr>
              <a:t> Och </a:t>
            </a:r>
            <a:r>
              <a:rPr lang="fr-FR" sz="2000" i="1" dirty="0" err="1">
                <a:solidFill>
                  <a:srgbClr val="FF0000"/>
                </a:solidFill>
              </a:rPr>
              <a:t>Kosmetik</a:t>
            </a:r>
            <a:r>
              <a:rPr lang="fr-FR" sz="2000" i="1" dirty="0">
                <a:solidFill>
                  <a:srgbClr val="FF0000"/>
                </a:solidFill>
              </a:rPr>
              <a:t>, Eco Life </a:t>
            </a:r>
            <a:r>
              <a:rPr lang="fr-FR" sz="2000" i="1" dirty="0" err="1">
                <a:solidFill>
                  <a:srgbClr val="FF0000"/>
                </a:solidFill>
              </a:rPr>
              <a:t>Scandinavia</a:t>
            </a:r>
            <a:r>
              <a:rPr lang="fr-FR" sz="2000" i="1" dirty="0">
                <a:solidFill>
                  <a:srgbClr val="FF0000"/>
                </a:solidFill>
              </a:rPr>
              <a:t>, Stockholm beauty </a:t>
            </a:r>
            <a:r>
              <a:rPr lang="fr-FR" sz="2000" i="1" dirty="0" err="1">
                <a:solidFill>
                  <a:srgbClr val="FF0000"/>
                </a:solidFill>
              </a:rPr>
              <a:t>week</a:t>
            </a:r>
            <a:r>
              <a:rPr lang="fr-FR" sz="2000" i="1" dirty="0">
                <a:solidFill>
                  <a:srgbClr val="FF0000"/>
                </a:solidFill>
              </a:rPr>
              <a:t>, etc.)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5B1806C-A64A-C80C-5950-F3B7C7753C71}"/>
              </a:ext>
            </a:extLst>
          </p:cNvPr>
          <p:cNvSpPr txBox="1">
            <a:spLocks/>
          </p:cNvSpPr>
          <p:nvPr/>
        </p:nvSpPr>
        <p:spPr>
          <a:xfrm>
            <a:off x="2214880" y="167640"/>
            <a:ext cx="104648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i="1" dirty="0"/>
              <a:t>Suède &amp; Cosmétiques</a:t>
            </a:r>
            <a:br>
              <a:rPr lang="fr-FR" i="1" dirty="0"/>
            </a:br>
            <a:r>
              <a:rPr lang="fr-FR" sz="1900" i="1" dirty="0">
                <a:solidFill>
                  <a:schemeClr val="accent2"/>
                </a:solidFill>
              </a:rPr>
              <a:t>Exportation / Entreprise « XXX » </a:t>
            </a:r>
            <a:r>
              <a:rPr lang="fr-FR" sz="1400" i="1" dirty="0">
                <a:solidFill>
                  <a:schemeClr val="accent1"/>
                </a:solidFill>
              </a:rPr>
              <a:t>(</a:t>
            </a:r>
            <a:r>
              <a:rPr lang="fr-FR" sz="1400" i="1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https://www.XXX.com/</a:t>
            </a:r>
            <a:r>
              <a:rPr lang="fr-FR" sz="1400" i="1" dirty="0">
                <a:solidFill>
                  <a:schemeClr val="accent1"/>
                </a:solidFill>
              </a:rPr>
              <a:t>)</a:t>
            </a:r>
            <a:endParaRPr lang="fr-FR" sz="1400" i="1" dirty="0"/>
          </a:p>
          <a:p>
            <a:r>
              <a:rPr lang="fr-FR" sz="2200" i="1" dirty="0"/>
              <a:t>Préparation &amp; Mise en Vente</a:t>
            </a:r>
            <a:endParaRPr lang="fr-FR" sz="1600" i="1" dirty="0"/>
          </a:p>
          <a:p>
            <a:r>
              <a:rPr lang="fr-FR" sz="2400" b="1" i="1" dirty="0">
                <a:solidFill>
                  <a:schemeClr val="accent6"/>
                </a:solidFill>
              </a:rPr>
              <a:t>Actions, Collaboration &amp; Préconisations</a:t>
            </a:r>
            <a:endParaRPr lang="fr-FR" sz="2400" b="1" dirty="0">
              <a:solidFill>
                <a:schemeClr val="accent6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C6500F-E3BC-00A8-A0A4-ABC86CBBFD3A}"/>
              </a:ext>
            </a:extLst>
          </p:cNvPr>
          <p:cNvSpPr txBox="1"/>
          <p:nvPr/>
        </p:nvSpPr>
        <p:spPr>
          <a:xfrm>
            <a:off x="3170208" y="3244334"/>
            <a:ext cx="6340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CE56182-6720-2626-A2D1-DE4EF34008C9}"/>
              </a:ext>
            </a:extLst>
          </p:cNvPr>
          <p:cNvSpPr txBox="1"/>
          <p:nvPr/>
        </p:nvSpPr>
        <p:spPr>
          <a:xfrm>
            <a:off x="3170208" y="3244334"/>
            <a:ext cx="6340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DABF05B-A2B1-F9DA-E0BE-EB619C8A7B9E}"/>
              </a:ext>
            </a:extLst>
          </p:cNvPr>
          <p:cNvSpPr txBox="1"/>
          <p:nvPr/>
        </p:nvSpPr>
        <p:spPr>
          <a:xfrm>
            <a:off x="3170208" y="3244334"/>
            <a:ext cx="6340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  <p:pic>
        <p:nvPicPr>
          <p:cNvPr id="20" name="Imagen 13">
            <a:extLst>
              <a:ext uri="{FF2B5EF4-FFF2-40B4-BE49-F238E27FC236}">
                <a16:creationId xmlns:a16="http://schemas.microsoft.com/office/drawing/2014/main" id="{218279F6-EA55-26AA-3885-723796CB6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493" y="421566"/>
            <a:ext cx="2261236" cy="1407309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D196B4B0-A899-F15B-27CA-662A3218A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1" y="124638"/>
            <a:ext cx="2001163" cy="200116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F87912A-7520-85C2-07D3-58BF750EB7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0724" y="1901463"/>
            <a:ext cx="3312353" cy="467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64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475</Words>
  <Application>Microsoft Office PowerPoint</Application>
  <PresentationFormat>Grand écran</PresentationFormat>
  <Paragraphs>31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Corbel</vt:lpstr>
      <vt:lpstr>Symbol</vt:lpstr>
      <vt:lpstr>Tema de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Baptiste Simon</dc:creator>
  <cp:lastModifiedBy>Baptiste Simon</cp:lastModifiedBy>
  <cp:revision>15</cp:revision>
  <dcterms:created xsi:type="dcterms:W3CDTF">2023-03-12T18:34:19Z</dcterms:created>
  <dcterms:modified xsi:type="dcterms:W3CDTF">2023-04-24T19:29:59Z</dcterms:modified>
</cp:coreProperties>
</file>