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2" r:id="rId12"/>
    <p:sldId id="272" r:id="rId13"/>
    <p:sldId id="265" r:id="rId14"/>
    <p:sldId id="274" r:id="rId15"/>
    <p:sldId id="263" r:id="rId16"/>
    <p:sldId id="266" r:id="rId17"/>
    <p:sldId id="268" r:id="rId18"/>
    <p:sldId id="269" r:id="rId19"/>
    <p:sldId id="28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035-6A36-4BD7-B8AA-FDB78598F742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2540-7C12-4082-AFC2-AB5008E5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分类和聚类算法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54868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函数将预测结果</a:t>
            </a:r>
            <a:r>
              <a:rPr lang="en-US" altLang="zh-CN" dirty="0"/>
              <a:t>Z</a:t>
            </a:r>
            <a:r>
              <a:rPr lang="zh-CN" altLang="en-US" dirty="0"/>
              <a:t>绘制在图像上    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plt.pcolormesh</a:t>
            </a:r>
            <a:r>
              <a:rPr lang="en-US" altLang="zh-CN" dirty="0"/>
              <a:t>(xx, </a:t>
            </a:r>
            <a:r>
              <a:rPr lang="en-US" altLang="zh-CN" dirty="0" err="1"/>
              <a:t>yy</a:t>
            </a:r>
            <a:r>
              <a:rPr lang="en-US" altLang="zh-CN" dirty="0"/>
              <a:t>, Z,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cmap_light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画出训练点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plt.scatter</a:t>
            </a:r>
            <a:r>
              <a:rPr lang="en-US" altLang="zh-CN" dirty="0"/>
              <a:t>(X[:, 0], X[:, 1], c=y, marker='o',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cmap_bold</a:t>
            </a:r>
            <a:r>
              <a:rPr lang="en-US" altLang="zh-CN" dirty="0"/>
              <a:t>, </a:t>
            </a:r>
            <a:r>
              <a:rPr lang="en-US" altLang="zh-CN" dirty="0" err="1"/>
              <a:t>edgecolor</a:t>
            </a:r>
            <a:r>
              <a:rPr lang="en-US" altLang="zh-CN" dirty="0"/>
              <a:t>='k', s=40)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设置坐标轴的取值范围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plt.xlim</a:t>
            </a:r>
            <a:r>
              <a:rPr lang="en-US" altLang="zh-CN" dirty="0"/>
              <a:t>(</a:t>
            </a:r>
            <a:r>
              <a:rPr lang="en-US" altLang="zh-CN" dirty="0" err="1"/>
              <a:t>xx.min</a:t>
            </a:r>
            <a:r>
              <a:rPr lang="en-US" altLang="zh-CN" dirty="0"/>
              <a:t>(), </a:t>
            </a:r>
            <a:r>
              <a:rPr lang="en-US" altLang="zh-CN" dirty="0" err="1"/>
              <a:t>xx.max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plt.ylim</a:t>
            </a:r>
            <a:r>
              <a:rPr lang="en-US" altLang="zh-CN" dirty="0"/>
              <a:t>(</a:t>
            </a:r>
            <a:r>
              <a:rPr lang="en-US" altLang="zh-CN" dirty="0" err="1"/>
              <a:t>yy.min</a:t>
            </a:r>
            <a:r>
              <a:rPr lang="en-US" altLang="zh-CN" dirty="0"/>
              <a:t>(), </a:t>
            </a:r>
            <a:r>
              <a:rPr lang="en-US" altLang="zh-CN" dirty="0" err="1"/>
              <a:t>yy.max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设置坐标轴的标识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u'Sepal_Length</a:t>
            </a:r>
            <a:r>
              <a:rPr lang="en-US" altLang="zh-CN" dirty="0"/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u'Sepal_Width</a:t>
            </a:r>
            <a:r>
              <a:rPr lang="en-US" altLang="zh-CN" dirty="0"/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生成图片展示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65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 txBox="1">
            <a:spLocks/>
          </p:cNvSpPr>
          <p:nvPr/>
        </p:nvSpPr>
        <p:spPr>
          <a:xfrm>
            <a:off x="44099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分类算法运行结果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F43E4-CBD0-43E7-8750-0CEBD17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14526"/>
            <a:ext cx="3179720" cy="23749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32AFA5-75AF-409E-B742-C954582C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32111"/>
            <a:ext cx="3200516" cy="23749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C8DE1B-CEC3-437E-A845-AEA74833C1A4}"/>
              </a:ext>
            </a:extLst>
          </p:cNvPr>
          <p:cNvSpPr/>
          <p:nvPr/>
        </p:nvSpPr>
        <p:spPr>
          <a:xfrm>
            <a:off x="899592" y="164471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在这个例子当中我们把邻居数量设置为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个，展示了三种花的分布情况，并以此推断其他区域花的分布情况。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5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266F-97CF-4B1C-954C-0873372D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14" y="33569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3DC31-9778-4A44-B695-EAFFD805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2620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）首先输入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的值，即我们希望将数据集经过聚类得到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个聚类。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）从数据集中随机选择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个数据点作为质心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）计算每一个对象与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个质心的距离，并根据最小距离对相应对象进行划分，得到初始聚类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）对每一个聚类分别计算其所有数据点的均值，并将这个均值作为新的聚类的质心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）如果新质心与旧质心距离差距小于某一个设置的阈值，则说明重新计算的质心的位置变化不大，数据趋于稳定，数据变化收敛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）如果新质心与旧质心距离差距变化很大，需要迭代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步骤，直至满足第五步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5ABEAB-6002-4408-BBE0-71CD847A359A}"/>
              </a:ext>
            </a:extLst>
          </p:cNvPr>
          <p:cNvSpPr/>
          <p:nvPr/>
        </p:nvSpPr>
        <p:spPr>
          <a:xfrm>
            <a:off x="611560" y="109649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算法是很典型的基于距离的聚类算法，采用距离作为相似性的评价指标，即认为两个对象的距离越近，其相似度就越大。该算法认为簇是由距离靠近的对象组成的，因此把得到紧凑且独立的簇作为最终目标。</a:t>
            </a:r>
          </a:p>
        </p:txBody>
      </p:sp>
    </p:spTree>
    <p:extLst>
      <p:ext uri="{BB962C8B-B14F-4D97-AF65-F5344CB8AC3E}">
        <p14:creationId xmlns:p14="http://schemas.microsoft.com/office/powerpoint/2010/main" val="263700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中心计算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3212976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A(5.1,3.5,1.4,0.2) </a:t>
            </a:r>
          </a:p>
          <a:p>
            <a:r>
              <a:rPr lang="en-US" altLang="zh-CN" dirty="0"/>
              <a:t>B(4.9,3.0,1.4,0.2)</a:t>
            </a:r>
          </a:p>
          <a:p>
            <a:r>
              <a:rPr lang="en-US" altLang="zh-CN" dirty="0"/>
              <a:t>C(4.7,3.2,1.3,0.2)</a:t>
            </a:r>
          </a:p>
          <a:p>
            <a:r>
              <a:rPr lang="en-US" altLang="zh-CN" dirty="0"/>
              <a:t>D(4.6,3.1,1.5,0.2)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中心计算：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057669" y="4690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5.1+4.9+4.7+4.6)/4 = 4.825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3.5+3+3.2+3.1</a:t>
            </a:r>
            <a:r>
              <a:rPr lang="zh-CN" altLang="en-US" dirty="0"/>
              <a:t>）</a:t>
            </a:r>
            <a:r>
              <a:rPr lang="en-US" altLang="zh-CN" dirty="0"/>
              <a:t>/4 = 3.2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1.4+1.4+1.3+1.5</a:t>
            </a:r>
            <a:r>
              <a:rPr lang="zh-CN" altLang="en-US" dirty="0"/>
              <a:t>）</a:t>
            </a:r>
            <a:r>
              <a:rPr lang="en-US" altLang="zh-CN" dirty="0"/>
              <a:t>/4 = 1.4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0.2+0.2+0.2+0.2</a:t>
            </a:r>
            <a:r>
              <a:rPr lang="zh-CN" altLang="en-US" dirty="0"/>
              <a:t>）</a:t>
            </a:r>
            <a:r>
              <a:rPr lang="en-US" altLang="zh-CN" dirty="0"/>
              <a:t>/4 = 0.2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鸢尾花数据集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8C95E-98A3-45BA-8A50-F4A5D395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204864"/>
            <a:ext cx="2700343" cy="29135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77C3CE-3FF8-4363-A41F-6CD824EA66A3}"/>
              </a:ext>
            </a:extLst>
          </p:cNvPr>
          <p:cNvSpPr/>
          <p:nvPr/>
        </p:nvSpPr>
        <p:spPr>
          <a:xfrm>
            <a:off x="611560" y="2204864"/>
            <a:ext cx="496855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数据集包含三种鸢尾花，每种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：花萼长度、花萼宽度、花瓣长度、花瓣宽度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setosa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versicolor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virginica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79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聚类算法动态示例</a:t>
            </a:r>
          </a:p>
        </p:txBody>
      </p:sp>
      <p:pic>
        <p:nvPicPr>
          <p:cNvPr id="6146" name="Picture 2" descr="“k-means   gif”的图片搜索结果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9659" y="1114854"/>
            <a:ext cx="3888432" cy="30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1088"/>
            <a:ext cx="2414130" cy="251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73233"/>
            <a:ext cx="2304256" cy="240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74584"/>
            <a:ext cx="2418581" cy="255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1124744"/>
            <a:ext cx="7272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sklearn.metrics</a:t>
            </a:r>
            <a:r>
              <a:rPr lang="en-US" altLang="zh-CN" dirty="0"/>
              <a:t> as </a:t>
            </a:r>
            <a:r>
              <a:rPr lang="en-US" altLang="zh-CN" dirty="0" err="1"/>
              <a:t>sm</a:t>
            </a:r>
            <a:endParaRPr lang="en-US" altLang="zh-CN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导入数据</a:t>
            </a:r>
            <a:endParaRPr lang="en-US" altLang="zh-CN" dirty="0"/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iris.feature_names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iris.target_names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将数据存储到</a:t>
            </a:r>
            <a:r>
              <a:rPr lang="en-US" altLang="zh-CN" dirty="0"/>
              <a:t>Pandas</a:t>
            </a:r>
            <a:r>
              <a:rPr lang="zh-CN" altLang="en-US" dirty="0"/>
              <a:t>库中的</a:t>
            </a:r>
            <a:r>
              <a:rPr lang="en-US" altLang="zh-CN" dirty="0" err="1"/>
              <a:t>DataFrame</a:t>
            </a:r>
            <a:r>
              <a:rPr lang="zh-CN" altLang="en-US" dirty="0"/>
              <a:t>二维容器，并重新命名</a:t>
            </a:r>
            <a:endParaRPr lang="en-US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x.columns</a:t>
            </a:r>
            <a:r>
              <a:rPr lang="en-US" altLang="zh-CN" dirty="0"/>
              <a:t> = ['Sepal_Length','Sepal_Width','Petal_Length','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y.columns</a:t>
            </a:r>
            <a:r>
              <a:rPr lang="en-US" altLang="zh-CN" dirty="0"/>
              <a:t> = ['Targets']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花萼花瓣图像对比</a:t>
            </a:r>
          </a:p>
        </p:txBody>
      </p:sp>
      <p:sp>
        <p:nvSpPr>
          <p:cNvPr id="4" name="矩形 3"/>
          <p:cNvSpPr/>
          <p:nvPr/>
        </p:nvSpPr>
        <p:spPr>
          <a:xfrm>
            <a:off x="34942" y="1228397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设置画板的长宽</a:t>
            </a:r>
            <a:endParaRPr lang="en-US" altLang="zh-CN" sz="1400" dirty="0"/>
          </a:p>
          <a:p>
            <a:r>
              <a:rPr lang="en-US" altLang="zh-CN" sz="1400" dirty="0" err="1"/>
              <a:t>plt.figure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figsize</a:t>
            </a:r>
            <a:r>
              <a:rPr lang="en-US" altLang="zh-CN" sz="1400" dirty="0"/>
              <a:t>=(14,7))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创建一个颜色集合</a:t>
            </a:r>
            <a:endParaRPr lang="en-US" altLang="zh-CN" sz="1400" dirty="0"/>
          </a:p>
          <a:p>
            <a:r>
              <a:rPr lang="en-US" altLang="zh-CN" sz="1400" dirty="0" err="1"/>
              <a:t>colormap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(['red', 'lime', 'black'])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为花萼创建一个子图</a:t>
            </a:r>
          </a:p>
          <a:p>
            <a:r>
              <a:rPr lang="en-US" altLang="zh-CN" sz="1400" dirty="0"/>
              <a:t>#subplot(</a:t>
            </a:r>
            <a:r>
              <a:rPr lang="en-US" altLang="zh-CN" sz="1400" dirty="0" err="1"/>
              <a:t>numRows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numCols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plotNum</a:t>
            </a:r>
            <a:r>
              <a:rPr lang="en-US" altLang="zh-CN" sz="1400" dirty="0"/>
              <a:t>)</a:t>
            </a:r>
            <a:r>
              <a:rPr lang="zh-CN" altLang="en-US" sz="1400" dirty="0"/>
              <a:t>，此函数将图表的整个绘图区域被分成 </a:t>
            </a:r>
            <a:r>
              <a:rPr lang="en-US" altLang="zh-CN" sz="1400" dirty="0" err="1"/>
              <a:t>numRows</a:t>
            </a:r>
            <a:r>
              <a:rPr lang="en-US" altLang="zh-CN" sz="1400" dirty="0"/>
              <a:t> </a:t>
            </a:r>
            <a:r>
              <a:rPr lang="zh-CN" altLang="en-US" sz="1400" dirty="0"/>
              <a:t>行和 </a:t>
            </a:r>
            <a:r>
              <a:rPr lang="en-US" altLang="zh-CN" sz="1400" dirty="0" err="1"/>
              <a:t>numCols</a:t>
            </a:r>
            <a:r>
              <a:rPr lang="en-US" altLang="zh-CN" sz="1400" dirty="0"/>
              <a:t> </a:t>
            </a:r>
            <a:r>
              <a:rPr lang="zh-CN" altLang="en-US" sz="1400" dirty="0"/>
              <a:t>列</a:t>
            </a:r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然后按照从左到右，从上到下的顺序对每个子区域进行编号，左上的子区域的编号为</a:t>
            </a:r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plotNum</a:t>
            </a:r>
            <a:r>
              <a:rPr lang="en-US" altLang="zh-CN" sz="1400" dirty="0"/>
              <a:t> </a:t>
            </a:r>
            <a:r>
              <a:rPr lang="zh-CN" altLang="en-US" sz="1400" dirty="0"/>
              <a:t>参数指定创建的对象所在的区域</a:t>
            </a:r>
            <a:endParaRPr lang="en-US" altLang="zh-CN" sz="1400" dirty="0"/>
          </a:p>
          <a:p>
            <a:r>
              <a:rPr lang="en-US" altLang="zh-CN" sz="1400" dirty="0" err="1"/>
              <a:t>plt.subplot</a:t>
            </a:r>
            <a:r>
              <a:rPr lang="en-US" altLang="zh-CN" sz="1400" dirty="0"/>
              <a:t>(1, 2, 1)</a:t>
            </a:r>
          </a:p>
          <a:p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x.Sepal_Length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x.Sepal_Width</a:t>
            </a:r>
            <a:r>
              <a:rPr lang="en-US" altLang="zh-CN" sz="1400" dirty="0"/>
              <a:t>, c=</a:t>
            </a:r>
            <a:r>
              <a:rPr lang="en-US" altLang="zh-CN" sz="1400" dirty="0" err="1"/>
              <a:t>colormap</a:t>
            </a:r>
            <a:r>
              <a:rPr lang="en-US" altLang="zh-CN" sz="1400" dirty="0"/>
              <a:t>[</a:t>
            </a:r>
            <a:r>
              <a:rPr lang="en-US" altLang="zh-CN" sz="1400" dirty="0" err="1"/>
              <a:t>y.Targets</a:t>
            </a:r>
            <a:r>
              <a:rPr lang="en-US" altLang="zh-CN" sz="1400" dirty="0"/>
              <a:t>], s=40)</a:t>
            </a:r>
          </a:p>
          <a:p>
            <a:r>
              <a:rPr lang="en-US" altLang="zh-CN" sz="1400" dirty="0" err="1"/>
              <a:t>plt.title</a:t>
            </a:r>
            <a:r>
              <a:rPr lang="en-US" altLang="zh-CN" sz="1400" dirty="0"/>
              <a:t>('Sepal')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为花瓣创建一个子图</a:t>
            </a:r>
            <a:endParaRPr lang="en-US" altLang="zh-CN" sz="1400" dirty="0"/>
          </a:p>
          <a:p>
            <a:r>
              <a:rPr lang="en-US" altLang="zh-CN" sz="1400" dirty="0" err="1"/>
              <a:t>plt.subplot</a:t>
            </a:r>
            <a:r>
              <a:rPr lang="en-US" altLang="zh-CN" sz="1400" dirty="0"/>
              <a:t>(1, 2, 2)</a:t>
            </a:r>
          </a:p>
          <a:p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x.Petal_Length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x.Petal_Width</a:t>
            </a:r>
            <a:r>
              <a:rPr lang="en-US" altLang="zh-CN" sz="1400" dirty="0"/>
              <a:t>, c=</a:t>
            </a:r>
            <a:r>
              <a:rPr lang="en-US" altLang="zh-CN" sz="1400" dirty="0" err="1"/>
              <a:t>colormap</a:t>
            </a:r>
            <a:r>
              <a:rPr lang="en-US" altLang="zh-CN" sz="1400" dirty="0"/>
              <a:t>[</a:t>
            </a:r>
            <a:r>
              <a:rPr lang="en-US" altLang="zh-CN" sz="1400" dirty="0" err="1"/>
              <a:t>y.Targets</a:t>
            </a:r>
            <a:r>
              <a:rPr lang="en-US" altLang="zh-CN" sz="1400" dirty="0"/>
              <a:t>], s=40)</a:t>
            </a:r>
          </a:p>
          <a:p>
            <a:r>
              <a:rPr lang="en-US" altLang="zh-CN" sz="1400" dirty="0" err="1"/>
              <a:t>plt.title</a:t>
            </a:r>
            <a:r>
              <a:rPr lang="en-US" altLang="zh-CN" sz="1400" dirty="0"/>
              <a:t>('Petal')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plt.show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78" y="3284984"/>
            <a:ext cx="3835722" cy="250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110599" y="1682883"/>
            <a:ext cx="45334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K Means</a:t>
            </a:r>
            <a:r>
              <a:rPr lang="zh-CN" altLang="en-US" dirty="0"/>
              <a:t>算法实例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n_clusters</a:t>
            </a:r>
            <a:r>
              <a:rPr lang="zh-CN" altLang="en-US" dirty="0"/>
              <a:t>表示簇的个数，即你想聚成几类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设置画板的长宽</a:t>
            </a:r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创建一个颜色集合</a:t>
            </a:r>
          </a:p>
          <a:p>
            <a:r>
              <a:rPr lang="en-US" altLang="zh-CN" dirty="0" err="1"/>
              <a:t>colormap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(['red', 'lime', 'black'])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为花瓣创建一个子图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('Real Classification')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6056" y="141763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绘制模型分类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model.labels</a:t>
            </a:r>
            <a:r>
              <a:rPr lang="en-US" altLang="zh-CN" dirty="0"/>
              <a:t>_], s=40)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('K Mean Classification')</a:t>
            </a:r>
          </a:p>
          <a:p>
            <a:endParaRPr lang="en-US" altLang="zh-CN" dirty="0"/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58" y="3964541"/>
            <a:ext cx="4709826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AD97-82D8-467B-A3AB-42306E6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125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猜猜花的颜色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8312" y="2204864"/>
            <a:ext cx="3918837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公园里的花开了，有粉红的，鲜红的，红的发紫的，还有没有开的花骨朵儿，怎么样不破坏花骨朵就知道它是什么颜色的花呢？</a:t>
            </a:r>
          </a:p>
        </p:txBody>
      </p:sp>
      <p:pic>
        <p:nvPicPr>
          <p:cNvPr id="5" name="Picture 2" descr="è±ä¸ä¸­çå°å¥³å­©å¿å¾ç">
            <a:extLst>
              <a:ext uri="{FF2B5EF4-FFF2-40B4-BE49-F238E27FC236}">
                <a16:creationId xmlns:a16="http://schemas.microsoft.com/office/drawing/2014/main" id="{DB4E2741-D737-430E-A2EF-256BC7AF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49" y="1916832"/>
            <a:ext cx="438236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物以类聚：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1187624" y="2204864"/>
            <a:ext cx="3672408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鱼鸟成群，蚂蚁成堆，蜂蜜成窝，我们发现，往往同类都是聚集在一起的！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那么我们就可以用花骨朵周围其他花的颜色来推断花骨朵的颜色！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 </a:t>
            </a:r>
          </a:p>
        </p:txBody>
      </p:sp>
      <p:pic>
        <p:nvPicPr>
          <p:cNvPr id="6" name="Picture 2" descr="ãè±ãçåçæå°çµæ">
            <a:extLst>
              <a:ext uri="{FF2B5EF4-FFF2-40B4-BE49-F238E27FC236}">
                <a16:creationId xmlns:a16="http://schemas.microsoft.com/office/drawing/2014/main" id="{2881B95B-4360-4E1F-9835-D4713A14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90867"/>
            <a:ext cx="3311534" cy="22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è±ãçåçæå°çµæ">
            <a:extLst>
              <a:ext uri="{FF2B5EF4-FFF2-40B4-BE49-F238E27FC236}">
                <a16:creationId xmlns:a16="http://schemas.microsoft.com/office/drawing/2014/main" id="{9EACEE57-6D18-4337-A2D6-52E207FF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053059"/>
            <a:ext cx="3311534" cy="18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如何推断花骨朵的颜色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683568" y="2204864"/>
            <a:ext cx="388843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花骨朵周围有好多花，数都数不过来，所以我们应该选择几个邻居，比如说先找到花骨朵最近的十五朵花当做邻居，然后看看邻居们的颜色和相应数量，继而对花骨朵的颜色进行推断。</a:t>
            </a:r>
          </a:p>
        </p:txBody>
      </p:sp>
      <p:pic>
        <p:nvPicPr>
          <p:cNvPr id="3074" name="Picture 2" descr="ãè±æµãçåçæå°çµæ">
            <a:extLst>
              <a:ext uri="{FF2B5EF4-FFF2-40B4-BE49-F238E27FC236}">
                <a16:creationId xmlns:a16="http://schemas.microsoft.com/office/drawing/2014/main" id="{B339F0E6-70DE-4489-A5C8-4363FFE2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251149" cy="28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如何计算距离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2204120" y="2396697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算法中计算距离的原理：余弦相似度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594A2-E68C-4E93-BB5A-5B04622F6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7" y="3354699"/>
            <a:ext cx="5257674" cy="1368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154EB7-A510-49BD-A60D-E2274DB4B911}"/>
              </a:ext>
            </a:extLst>
          </p:cNvPr>
          <p:cNvSpPr/>
          <p:nvPr/>
        </p:nvSpPr>
        <p:spPr>
          <a:xfrm>
            <a:off x="2204120" y="3097862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，值越大，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越相似。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如何选择邻居个数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DB0CD-8999-47E4-9B74-959673477CA7}"/>
              </a:ext>
            </a:extLst>
          </p:cNvPr>
          <p:cNvSpPr/>
          <p:nvPr/>
        </p:nvSpPr>
        <p:spPr>
          <a:xfrm>
            <a:off x="1115616" y="1723432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花骨朵的邻居个数在</a:t>
            </a:r>
            <a:r>
              <a:rPr lang="en-US" altLang="zh-CN" dirty="0"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ea typeface="微软雅黑" panose="020B0503020204020204" pitchFamily="34" charset="-122"/>
              </a:rPr>
              <a:t>算法中被称之为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值。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用来存储要选取的邻居个数。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值太小时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得出的结果太过于敏感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值太大时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远处的不相关数据也会被考虑在内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这个范围通常是较小但大于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27ACE-AC99-43F7-9BC5-3767FB4A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81" y="2132856"/>
            <a:ext cx="375238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5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4614-2773-430C-8E0A-8229B576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如何投票分类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48A919-5E82-4BB2-B823-25F4A8C21BFF}"/>
              </a:ext>
            </a:extLst>
          </p:cNvPr>
          <p:cNvSpPr/>
          <p:nvPr/>
        </p:nvSpPr>
        <p:spPr>
          <a:xfrm>
            <a:off x="1256670" y="294556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一般平均</a:t>
            </a:r>
            <a:r>
              <a:rPr lang="en-US" altLang="zh-CN" dirty="0">
                <a:ea typeface="微软雅黑" panose="020B0503020204020204" pitchFamily="34" charset="-122"/>
              </a:rPr>
              <a:t>uniform</a:t>
            </a:r>
            <a:r>
              <a:rPr lang="zh-CN" altLang="en-US" dirty="0">
                <a:ea typeface="微软雅黑" panose="020B0503020204020204" pitchFamily="34" charset="-122"/>
              </a:rPr>
              <a:t>：只要是邻居，那么投票权重都相同。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B5044-3F59-4628-8FA4-BB33D68F6F20}"/>
              </a:ext>
            </a:extLst>
          </p:cNvPr>
          <p:cNvSpPr/>
          <p:nvPr/>
        </p:nvSpPr>
        <p:spPr>
          <a:xfrm>
            <a:off x="1286277" y="422108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加权平均</a:t>
            </a:r>
            <a:r>
              <a:rPr lang="en-US" altLang="zh-CN" dirty="0">
                <a:ea typeface="微软雅黑" panose="020B0503020204020204" pitchFamily="34" charset="-122"/>
              </a:rPr>
              <a:t>distance</a:t>
            </a:r>
            <a:r>
              <a:rPr lang="zh-CN" altLang="en-US" dirty="0">
                <a:ea typeface="微软雅黑" panose="020B0503020204020204" pitchFamily="34" charset="-122"/>
              </a:rPr>
              <a:t>：虽然都是邻居，距离越近权重越大，距离越远权重越小。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EC495B-3647-492B-B07E-2A07108711FE}"/>
              </a:ext>
            </a:extLst>
          </p:cNvPr>
          <p:cNvSpPr/>
          <p:nvPr/>
        </p:nvSpPr>
        <p:spPr>
          <a:xfrm>
            <a:off x="1286277" y="167004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根据花骨朵周围邻居的颜色来对其进行投票分类，但是投票又分为两种方式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21E4F09F-44CD-4610-9C82-D24284A1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0" y="1783005"/>
            <a:ext cx="2752381" cy="2174479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829DFF-452C-474C-814A-6E291DAE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59" y="3957484"/>
            <a:ext cx="2752381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1052736"/>
            <a:ext cx="72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neighbors, datasets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matplotlib.colors</a:t>
            </a:r>
            <a:r>
              <a:rPr lang="en-US" altLang="zh-CN" dirty="0"/>
              <a:t> import </a:t>
            </a:r>
            <a:r>
              <a:rPr lang="en-US" altLang="zh-CN" dirty="0" err="1"/>
              <a:t>ListedColormap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创建颜色集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cmap_light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(['#FFAAAA', '#AAFFAA', '#AAAAFF'])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cmap_bold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(['#FF0000', '#00FF00', '#0000FF'])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导入鸢尾花数据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:2]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7152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123864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260648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提取数据并处理，构建坐标矩阵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 = X[:, 0].min() - 1, X[:, 0].max()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 = X[:, 1].min() - 1, X[:, 1].max()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 = .02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xx, </a:t>
            </a:r>
            <a:r>
              <a:rPr lang="en-US" altLang="zh-CN" dirty="0" err="1"/>
              <a:t>yy</a:t>
            </a:r>
            <a:r>
              <a:rPr lang="en-US" altLang="zh-CN" dirty="0"/>
              <a:t> = </a:t>
            </a:r>
            <a:r>
              <a:rPr lang="en-US" altLang="zh-CN" dirty="0" err="1"/>
              <a:t>np.meshgrid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, h), 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, h))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#weights </a:t>
            </a:r>
            <a:r>
              <a:rPr lang="zh-CN" altLang="en-US" dirty="0"/>
              <a:t>权重，</a:t>
            </a:r>
            <a:r>
              <a:rPr lang="en-US" altLang="zh-CN" dirty="0"/>
              <a:t>uniform</a:t>
            </a:r>
            <a:r>
              <a:rPr lang="zh-CN" altLang="en-US" dirty="0"/>
              <a:t>一般平均，  </a:t>
            </a:r>
            <a:r>
              <a:rPr lang="en-US" altLang="zh-CN" dirty="0"/>
              <a:t>distance</a:t>
            </a:r>
            <a:r>
              <a:rPr lang="zh-CN" altLang="en-US" dirty="0"/>
              <a:t>与距离成反比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for weights in ['uniform', 'distance']: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创建一个</a:t>
            </a:r>
            <a:r>
              <a:rPr lang="en-US" altLang="zh-CN" dirty="0"/>
              <a:t>KNN</a:t>
            </a:r>
            <a:r>
              <a:rPr lang="zh-CN" altLang="en-US" dirty="0"/>
              <a:t>分类器，设置</a:t>
            </a:r>
            <a:r>
              <a:rPr lang="en-US" altLang="zh-CN" dirty="0"/>
              <a:t>K</a:t>
            </a:r>
            <a:r>
              <a:rPr lang="zh-CN" altLang="en-US" dirty="0"/>
              <a:t>值和投票方式，并进行训练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/>
              <a:t>k = 15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=k, weights=weights)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clf.fit</a:t>
            </a:r>
            <a:r>
              <a:rPr lang="en-US" altLang="zh-CN" dirty="0"/>
              <a:t>(X, 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用训练好的</a:t>
            </a:r>
            <a:r>
              <a:rPr lang="en-US" altLang="zh-CN" dirty="0"/>
              <a:t>KNN</a:t>
            </a:r>
            <a:r>
              <a:rPr lang="zh-CN" altLang="en-US" dirty="0"/>
              <a:t>分类器去预测结果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np.c</a:t>
            </a:r>
            <a:r>
              <a:rPr lang="en-US" altLang="zh-CN" dirty="0"/>
              <a:t>_[</a:t>
            </a:r>
            <a:r>
              <a:rPr lang="en-US" altLang="zh-CN" dirty="0" err="1"/>
              <a:t>xx.ravel</a:t>
            </a:r>
            <a:r>
              <a:rPr lang="en-US" altLang="zh-CN" dirty="0"/>
              <a:t>(), </a:t>
            </a:r>
            <a:r>
              <a:rPr lang="en-US" altLang="zh-CN" dirty="0" err="1"/>
              <a:t>yy.ravel</a:t>
            </a:r>
            <a:r>
              <a:rPr lang="en-US" altLang="zh-CN" dirty="0"/>
              <a:t>()])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将测试结果转换为两个特征数据，长度和宽度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Z.reshape</a:t>
            </a:r>
            <a:r>
              <a:rPr lang="en-US" altLang="zh-CN" dirty="0"/>
              <a:t>(</a:t>
            </a:r>
            <a:r>
              <a:rPr lang="en-US" altLang="zh-CN" dirty="0" err="1"/>
              <a:t>xx.shape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53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1633</Words>
  <Application>Microsoft Office PowerPoint</Application>
  <PresentationFormat>全屏显示(4:3)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Office 主题</vt:lpstr>
      <vt:lpstr>分类和聚类算法</vt:lpstr>
      <vt:lpstr>猜猜花的颜色</vt:lpstr>
      <vt:lpstr>物以类聚：KNN算法</vt:lpstr>
      <vt:lpstr>如何推断花骨朵的颜色</vt:lpstr>
      <vt:lpstr>如何计算距离</vt:lpstr>
      <vt:lpstr>如何选择邻居个数</vt:lpstr>
      <vt:lpstr>如何投票分类</vt:lpstr>
      <vt:lpstr>KNN算法的代码实现</vt:lpstr>
      <vt:lpstr>PowerPoint 演示文稿</vt:lpstr>
      <vt:lpstr>PowerPoint 演示文稿</vt:lpstr>
      <vt:lpstr>PowerPoint 演示文稿</vt:lpstr>
      <vt:lpstr>K-means聚类算法</vt:lpstr>
      <vt:lpstr>中心计算</vt:lpstr>
      <vt:lpstr>鸢尾花数据集</vt:lpstr>
      <vt:lpstr>K-means聚类算法动态示例</vt:lpstr>
      <vt:lpstr>K-means 算法实例</vt:lpstr>
      <vt:lpstr>花萼花瓣图像对比</vt:lpstr>
      <vt:lpstr>K-means 算法实例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分类和聚类</dc:title>
  <dc:creator>梁远超</dc:creator>
  <cp:keywords>复试</cp:keywords>
  <cp:lastModifiedBy>admin</cp:lastModifiedBy>
  <cp:revision>235</cp:revision>
  <dcterms:created xsi:type="dcterms:W3CDTF">2017-08-18T07:22:00Z</dcterms:created>
  <dcterms:modified xsi:type="dcterms:W3CDTF">2018-06-23T09:49:40Z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