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82" r:id="rId12"/>
    <p:sldId id="293" r:id="rId13"/>
    <p:sldId id="294" r:id="rId14"/>
    <p:sldId id="295" r:id="rId15"/>
    <p:sldId id="296" r:id="rId16"/>
    <p:sldId id="297" r:id="rId17"/>
    <p:sldId id="265" r:id="rId18"/>
    <p:sldId id="263" r:id="rId19"/>
    <p:sldId id="298" r:id="rId20"/>
    <p:sldId id="269" r:id="rId21"/>
    <p:sldId id="28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F2035-6A36-4BD7-B8AA-FDB78598F742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02540-7C12-4082-AFC2-AB5008E55E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分类和聚类算法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vipjr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1052736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 </a:t>
            </a:r>
            <a:r>
              <a:rPr lang="zh-CN" altLang="en-US" dirty="0"/>
              <a:t>画出训练点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    </a:t>
            </a:r>
            <a:r>
              <a:rPr lang="en-US" altLang="zh-CN" dirty="0" err="1"/>
              <a:t>plt.scatter</a:t>
            </a:r>
            <a:r>
              <a:rPr lang="en-US" altLang="zh-CN" dirty="0"/>
              <a:t>(X[:, 0], X[:, 1], c=y, marker='o', </a:t>
            </a:r>
            <a:r>
              <a:rPr lang="en-US" altLang="zh-CN" dirty="0" err="1"/>
              <a:t>cmap</a:t>
            </a:r>
            <a:r>
              <a:rPr lang="en-US" altLang="zh-CN" dirty="0"/>
              <a:t>=</a:t>
            </a:r>
            <a:r>
              <a:rPr lang="en-US" altLang="zh-CN" dirty="0" err="1"/>
              <a:t>cmap_bold</a:t>
            </a:r>
            <a:r>
              <a:rPr lang="en-US" altLang="zh-CN" dirty="0"/>
              <a:t>, </a:t>
            </a:r>
            <a:r>
              <a:rPr lang="en-US" altLang="zh-CN" dirty="0" err="1"/>
              <a:t>edgecolor</a:t>
            </a:r>
            <a:r>
              <a:rPr lang="en-US" altLang="zh-CN" dirty="0"/>
              <a:t>='k', s=40)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 </a:t>
            </a:r>
            <a:r>
              <a:rPr lang="zh-CN" altLang="en-US" dirty="0"/>
              <a:t>设置坐标轴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    </a:t>
            </a:r>
            <a:r>
              <a:rPr lang="en-US" altLang="zh-CN" dirty="0" err="1"/>
              <a:t>plt.xlim</a:t>
            </a:r>
            <a:r>
              <a:rPr lang="en-US" altLang="zh-CN" dirty="0"/>
              <a:t>(</a:t>
            </a:r>
            <a:r>
              <a:rPr lang="en-US" altLang="zh-CN" dirty="0" err="1"/>
              <a:t>xx.min</a:t>
            </a:r>
            <a:r>
              <a:rPr lang="en-US" altLang="zh-CN" dirty="0"/>
              <a:t>(), </a:t>
            </a:r>
            <a:r>
              <a:rPr lang="en-US" altLang="zh-CN" dirty="0" err="1"/>
              <a:t>xx.max</a:t>
            </a:r>
            <a:r>
              <a:rPr lang="en-US" altLang="zh-CN" dirty="0"/>
              <a:t>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plt.ylim</a:t>
            </a:r>
            <a:r>
              <a:rPr lang="en-US" altLang="zh-CN" dirty="0"/>
              <a:t>(</a:t>
            </a:r>
            <a:r>
              <a:rPr lang="en-US" altLang="zh-CN" dirty="0" err="1"/>
              <a:t>yy.min</a:t>
            </a:r>
            <a:r>
              <a:rPr lang="en-US" altLang="zh-CN" dirty="0"/>
              <a:t>(), </a:t>
            </a:r>
            <a:r>
              <a:rPr lang="en-US" altLang="zh-CN" dirty="0" err="1"/>
              <a:t>yy.max</a:t>
            </a:r>
            <a:r>
              <a:rPr lang="en-US" altLang="zh-CN" dirty="0"/>
              <a:t>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plt.xlabel</a:t>
            </a:r>
            <a:r>
              <a:rPr lang="en-US" altLang="zh-CN" dirty="0"/>
              <a:t>(</a:t>
            </a:r>
            <a:r>
              <a:rPr lang="en-US" altLang="zh-CN" dirty="0" err="1"/>
              <a:t>u'Sepal_Length</a:t>
            </a:r>
            <a:r>
              <a:rPr lang="en-US" altLang="zh-CN" dirty="0"/>
              <a:t>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plt.ylabel</a:t>
            </a:r>
            <a:r>
              <a:rPr lang="en-US" altLang="zh-CN" dirty="0"/>
              <a:t>(</a:t>
            </a:r>
            <a:r>
              <a:rPr lang="en-US" altLang="zh-CN" dirty="0" err="1"/>
              <a:t>u'Sepal_Width</a:t>
            </a:r>
            <a:r>
              <a:rPr lang="en-US" altLang="zh-CN" dirty="0"/>
              <a:t>’)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</a:t>
            </a:r>
            <a:r>
              <a:rPr lang="zh-CN" altLang="en-US" dirty="0"/>
              <a:t>生成图片展示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    </a:t>
            </a: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653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0959456-4D3B-42F2-BBA9-F04CE8B0C7C4}"/>
              </a:ext>
            </a:extLst>
          </p:cNvPr>
          <p:cNvSpPr txBox="1">
            <a:spLocks/>
          </p:cNvSpPr>
          <p:nvPr/>
        </p:nvSpPr>
        <p:spPr>
          <a:xfrm>
            <a:off x="44099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分类算法运行结果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6F43E4-CBD0-43E7-8750-0CEBD17B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2514526"/>
            <a:ext cx="3441757" cy="25706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A32AFA5-75AF-409E-B742-C954582C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514525"/>
            <a:ext cx="3464267" cy="25706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AC8DE1B-CEC3-437E-A845-AEA74833C1A4}"/>
              </a:ext>
            </a:extLst>
          </p:cNvPr>
          <p:cNvSpPr/>
          <p:nvPr/>
        </p:nvSpPr>
        <p:spPr>
          <a:xfrm>
            <a:off x="899592" y="164471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在这个例子当中我们把邻居数量设置为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个，展示了三种花的分布情况，并以此推断其他区域花的分布情况。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25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7F54-01DF-4EAB-8DA9-0A0A04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猜猜花的种类：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611560" y="1941088"/>
            <a:ext cx="3809671" cy="295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桌子上散落了一片片美丽的花瓣，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有嫩白色，粉红色，红色，我想把这些花瓣的种类区分出来。已知花的种类与颜色没有必然关系，而是与花瓣的长度和宽度有关，相似长宽的花瓣很有可能是同一个品种，那么应该怎么做呢？</a:t>
            </a:r>
          </a:p>
        </p:txBody>
      </p:sp>
      <p:pic>
        <p:nvPicPr>
          <p:cNvPr id="2050" name="Picture 2" descr="ç«ç°è±ç£æ£è½">
            <a:extLst>
              <a:ext uri="{FF2B5EF4-FFF2-40B4-BE49-F238E27FC236}">
                <a16:creationId xmlns:a16="http://schemas.microsoft.com/office/drawing/2014/main" id="{0051F534-4089-4CCC-90BC-A949AB3A7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319761" cy="287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25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7F54-01DF-4EAB-8DA9-0A0A04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如何直观的观察分布情况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611560" y="1772816"/>
            <a:ext cx="3960440" cy="295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既然相似长宽的花瓣很有可能是同一个品种，那么，为了更好地观察花瓣的分布情况，我们需要将花瓣按照一定规则进行摆放。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ea typeface="微软雅黑" panose="020B0503020204020204" pitchFamily="34" charset="-122"/>
              </a:rPr>
              <a:t>首先测量下每片花瓣的长和宽，然后按照直角坐标系的方式进行摆放，花瓣的长为</a:t>
            </a:r>
            <a:r>
              <a:rPr lang="en-US" altLang="zh-CN" dirty="0">
                <a:ea typeface="微软雅黑" panose="020B0503020204020204" pitchFamily="34" charset="-122"/>
              </a:rPr>
              <a:t>X</a:t>
            </a:r>
            <a:r>
              <a:rPr lang="zh-CN" altLang="en-US" dirty="0">
                <a:ea typeface="微软雅黑" panose="020B0503020204020204" pitchFamily="34" charset="-122"/>
              </a:rPr>
              <a:t>轴，花瓣的宽为</a:t>
            </a:r>
            <a:r>
              <a:rPr lang="en-US" altLang="zh-CN" dirty="0">
                <a:ea typeface="微软雅黑" panose="020B0503020204020204" pitchFamily="34" charset="-122"/>
              </a:rPr>
              <a:t>Y</a:t>
            </a:r>
            <a:r>
              <a:rPr lang="zh-CN" altLang="en-US" dirty="0">
                <a:ea typeface="微软雅黑" panose="020B0503020204020204" pitchFamily="34" charset="-122"/>
              </a:rPr>
              <a:t>轴。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20AAF9-9462-4C93-9B5C-3AA33316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992" y="1484784"/>
            <a:ext cx="4086925" cy="40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2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7F54-01DF-4EAB-8DA9-0A0A04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2987824" y="1196752"/>
            <a:ext cx="3960440" cy="485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import </a:t>
            </a:r>
            <a:r>
              <a:rPr lang="en-US" altLang="zh-CN" sz="1600" dirty="0" err="1">
                <a:ea typeface="微软雅黑" panose="020B0503020204020204" pitchFamily="34" charset="-122"/>
              </a:rPr>
              <a:t>matplotlib.pyplot</a:t>
            </a:r>
            <a:r>
              <a:rPr lang="en-US" altLang="zh-CN" sz="1600" dirty="0">
                <a:ea typeface="微软雅黑" panose="020B0503020204020204" pitchFamily="34" charset="-122"/>
              </a:rPr>
              <a:t> as </a:t>
            </a:r>
            <a:r>
              <a:rPr lang="en-US" altLang="zh-CN" sz="1600" dirty="0" err="1">
                <a:ea typeface="微软雅黑" panose="020B0503020204020204" pitchFamily="34" charset="-122"/>
              </a:rPr>
              <a:t>plt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from </a:t>
            </a:r>
            <a:r>
              <a:rPr lang="en-US" altLang="zh-CN" sz="1600" dirty="0" err="1">
                <a:ea typeface="微软雅黑" panose="020B0503020204020204" pitchFamily="34" charset="-122"/>
              </a:rPr>
              <a:t>sklearn</a:t>
            </a:r>
            <a:r>
              <a:rPr lang="en-US" altLang="zh-CN" sz="1600" dirty="0">
                <a:ea typeface="微软雅黑" panose="020B0503020204020204" pitchFamily="34" charset="-122"/>
              </a:rPr>
              <a:t> import datasets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from </a:t>
            </a:r>
            <a:r>
              <a:rPr lang="en-US" altLang="zh-CN" sz="1600" dirty="0" err="1">
                <a:ea typeface="微软雅黑" panose="020B0503020204020204" pitchFamily="34" charset="-122"/>
              </a:rPr>
              <a:t>sklearn.cluster</a:t>
            </a:r>
            <a:r>
              <a:rPr lang="en-US" altLang="zh-CN" sz="1600" dirty="0">
                <a:ea typeface="微软雅黑" panose="020B0503020204020204" pitchFamily="34" charset="-122"/>
              </a:rPr>
              <a:t> import </a:t>
            </a:r>
            <a:r>
              <a:rPr lang="en-US" altLang="zh-CN" sz="1600" dirty="0" err="1">
                <a:ea typeface="微软雅黑" panose="020B0503020204020204" pitchFamily="34" charset="-122"/>
              </a:rPr>
              <a:t>KMeans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import </a:t>
            </a:r>
            <a:r>
              <a:rPr lang="en-US" altLang="zh-CN" sz="1600" dirty="0" err="1">
                <a:ea typeface="微软雅黑" panose="020B0503020204020204" pitchFamily="34" charset="-122"/>
              </a:rPr>
              <a:t>sklearn.metrics</a:t>
            </a:r>
            <a:r>
              <a:rPr lang="en-US" altLang="zh-CN" sz="1600" dirty="0">
                <a:ea typeface="微软雅黑" panose="020B0503020204020204" pitchFamily="34" charset="-122"/>
              </a:rPr>
              <a:t> as </a:t>
            </a:r>
            <a:r>
              <a:rPr lang="en-US" altLang="zh-CN" sz="1600" dirty="0" err="1">
                <a:ea typeface="微软雅黑" panose="020B0503020204020204" pitchFamily="34" charset="-122"/>
              </a:rPr>
              <a:t>sm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import pandas as pd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import </a:t>
            </a:r>
            <a:r>
              <a:rPr lang="en-US" altLang="zh-CN" sz="1600" dirty="0" err="1">
                <a:ea typeface="微软雅黑" panose="020B0503020204020204" pitchFamily="34" charset="-122"/>
              </a:rPr>
              <a:t>numpy</a:t>
            </a:r>
            <a:r>
              <a:rPr lang="en-US" altLang="zh-CN" sz="1600" dirty="0">
                <a:ea typeface="微软雅黑" panose="020B0503020204020204" pitchFamily="34" charset="-122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ea typeface="微软雅黑" panose="020B0503020204020204" pitchFamily="34" charset="-122"/>
              </a:rPr>
              <a:t>导入鸢尾花数据集，并打印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iris = </a:t>
            </a:r>
            <a:r>
              <a:rPr lang="en-US" altLang="zh-CN" sz="1600" dirty="0" err="1">
                <a:ea typeface="微软雅黑" panose="020B0503020204020204" pitchFamily="34" charset="-122"/>
              </a:rPr>
              <a:t>datasets.load_iris</a:t>
            </a:r>
            <a:r>
              <a:rPr lang="en-US" altLang="zh-CN" sz="1600" dirty="0"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print(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iris.data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print(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iris.feature_names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print(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iris.target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print(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iris.target_names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50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2699792" y="332656"/>
            <a:ext cx="6336704" cy="5963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ea typeface="微软雅黑" panose="020B0503020204020204" pitchFamily="34" charset="-122"/>
              </a:rPr>
              <a:t>将数据存储到</a:t>
            </a:r>
            <a:r>
              <a:rPr lang="en-US" altLang="zh-CN" sz="1600" dirty="0"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ea typeface="微软雅黑" panose="020B0503020204020204" pitchFamily="34" charset="-122"/>
              </a:rPr>
              <a:t>Y</a:t>
            </a:r>
            <a:r>
              <a:rPr lang="zh-CN" altLang="en-US" sz="1600" dirty="0">
                <a:ea typeface="微软雅黑" panose="020B0503020204020204" pitchFamily="34" charset="-122"/>
              </a:rPr>
              <a:t>中，为了方便调用和观察，对数据进行重命名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x = </a:t>
            </a:r>
            <a:r>
              <a:rPr lang="en-US" altLang="zh-CN" sz="1600" dirty="0" err="1">
                <a:ea typeface="微软雅黑" panose="020B0503020204020204" pitchFamily="34" charset="-122"/>
              </a:rPr>
              <a:t>pd.DataFrame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iris.data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x.columns</a:t>
            </a:r>
            <a:r>
              <a:rPr lang="en-US" altLang="zh-CN" sz="1600" dirty="0">
                <a:ea typeface="微软雅黑" panose="020B0503020204020204" pitchFamily="34" charset="-122"/>
              </a:rPr>
              <a:t> = ['</a:t>
            </a:r>
            <a:r>
              <a:rPr lang="en-US" altLang="zh-CN" sz="1600" dirty="0" err="1">
                <a:ea typeface="微软雅黑" panose="020B0503020204020204" pitchFamily="34" charset="-122"/>
              </a:rPr>
              <a:t>Sepal_Length</a:t>
            </a:r>
            <a:r>
              <a:rPr lang="en-US" altLang="zh-CN" sz="1600" dirty="0">
                <a:ea typeface="微软雅黑" panose="020B0503020204020204" pitchFamily="34" charset="-122"/>
              </a:rPr>
              <a:t>', '</a:t>
            </a:r>
            <a:r>
              <a:rPr lang="en-US" altLang="zh-CN" sz="1600" dirty="0" err="1">
                <a:ea typeface="微软雅黑" panose="020B0503020204020204" pitchFamily="34" charset="-122"/>
              </a:rPr>
              <a:t>Sepal_Width</a:t>
            </a:r>
            <a:r>
              <a:rPr lang="en-US" altLang="zh-CN" sz="1600" dirty="0">
                <a:ea typeface="微软雅黑" panose="020B0503020204020204" pitchFamily="34" charset="-122"/>
              </a:rPr>
              <a:t>', '</a:t>
            </a:r>
            <a:r>
              <a:rPr lang="en-US" altLang="zh-CN" sz="1600" dirty="0" err="1">
                <a:ea typeface="微软雅黑" panose="020B0503020204020204" pitchFamily="34" charset="-122"/>
              </a:rPr>
              <a:t>Petal_Length</a:t>
            </a:r>
            <a:r>
              <a:rPr lang="en-US" altLang="zh-CN" sz="1600" dirty="0">
                <a:ea typeface="微软雅黑" panose="020B0503020204020204" pitchFamily="34" charset="-122"/>
              </a:rPr>
              <a:t>', '</a:t>
            </a:r>
            <a:r>
              <a:rPr lang="en-US" altLang="zh-CN" sz="1600" dirty="0" err="1">
                <a:ea typeface="微软雅黑" panose="020B0503020204020204" pitchFamily="34" charset="-122"/>
              </a:rPr>
              <a:t>Petal_Width</a:t>
            </a:r>
            <a:r>
              <a:rPr lang="en-US" altLang="zh-CN" sz="1600" dirty="0">
                <a:ea typeface="微软雅黑" panose="020B0503020204020204" pitchFamily="34" charset="-122"/>
              </a:rPr>
              <a:t>']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y = </a:t>
            </a:r>
            <a:r>
              <a:rPr lang="en-US" altLang="zh-CN" sz="1600" dirty="0" err="1">
                <a:ea typeface="微软雅黑" panose="020B0503020204020204" pitchFamily="34" charset="-122"/>
              </a:rPr>
              <a:t>pd.DataFrame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iris.target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y.columns</a:t>
            </a:r>
            <a:r>
              <a:rPr lang="en-US" altLang="zh-CN" sz="1600" dirty="0">
                <a:ea typeface="微软雅黑" panose="020B0503020204020204" pitchFamily="34" charset="-122"/>
              </a:rPr>
              <a:t> = ['Targets']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 </a:t>
            </a:r>
            <a:r>
              <a:rPr lang="zh-CN" altLang="en-US" sz="1600" dirty="0">
                <a:ea typeface="微软雅黑" panose="020B0503020204020204" pitchFamily="34" charset="-122"/>
              </a:rPr>
              <a:t>设置画板的长宽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plt.figure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figsize</a:t>
            </a:r>
            <a:r>
              <a:rPr lang="en-US" altLang="zh-CN" sz="1600" dirty="0">
                <a:ea typeface="微软雅黑" panose="020B0503020204020204" pitchFamily="34" charset="-122"/>
              </a:rPr>
              <a:t>=(7,7))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 </a:t>
            </a:r>
            <a:r>
              <a:rPr lang="zh-CN" altLang="en-US" sz="1600" dirty="0">
                <a:ea typeface="微软雅黑" panose="020B0503020204020204" pitchFamily="34" charset="-122"/>
              </a:rPr>
              <a:t>创建一个颜色集合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colormap = </a:t>
            </a:r>
            <a:r>
              <a:rPr lang="en-US" altLang="zh-CN" sz="1600" dirty="0" err="1">
                <a:ea typeface="微软雅黑" panose="020B0503020204020204" pitchFamily="34" charset="-122"/>
              </a:rPr>
              <a:t>np.array</a:t>
            </a:r>
            <a:r>
              <a:rPr lang="en-US" altLang="zh-CN" sz="1600" dirty="0">
                <a:ea typeface="微软雅黑" panose="020B0503020204020204" pitchFamily="34" charset="-122"/>
              </a:rPr>
              <a:t>(['pink', 'pink', 'pink'])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plt.scatter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x.Petal_Length</a:t>
            </a:r>
            <a:r>
              <a:rPr lang="en-US" altLang="zh-CN" sz="1600" dirty="0"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ea typeface="微软雅黑" panose="020B0503020204020204" pitchFamily="34" charset="-122"/>
              </a:rPr>
              <a:t>x.Petal_Width</a:t>
            </a:r>
            <a:r>
              <a:rPr lang="en-US" altLang="zh-CN" sz="1600" dirty="0">
                <a:ea typeface="微软雅黑" panose="020B0503020204020204" pitchFamily="34" charset="-122"/>
              </a:rPr>
              <a:t>, c=colormap[</a:t>
            </a:r>
            <a:r>
              <a:rPr lang="en-US" altLang="zh-CN" sz="1600" dirty="0" err="1">
                <a:ea typeface="微软雅黑" panose="020B0503020204020204" pitchFamily="34" charset="-122"/>
              </a:rPr>
              <a:t>y.Targets</a:t>
            </a:r>
            <a:r>
              <a:rPr lang="en-US" altLang="zh-CN" sz="1600" dirty="0">
                <a:ea typeface="微软雅黑" panose="020B0503020204020204" pitchFamily="34" charset="-122"/>
              </a:rPr>
              <a:t>], s=40)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plt.xlabel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u'Petal_Length</a:t>
            </a:r>
            <a:r>
              <a:rPr lang="en-US" altLang="zh-CN" sz="1600" dirty="0">
                <a:ea typeface="微软雅黑" panose="020B0503020204020204" pitchFamily="34" charset="-122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plt.ylabel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u'Petal_Width</a:t>
            </a:r>
            <a:r>
              <a:rPr lang="en-US" altLang="zh-CN" sz="1600" dirty="0">
                <a:ea typeface="微软雅黑" panose="020B0503020204020204" pitchFamily="34" charset="-122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plt.title</a:t>
            </a:r>
            <a:r>
              <a:rPr lang="en-US" altLang="zh-CN" sz="1600" dirty="0">
                <a:ea typeface="微软雅黑" panose="020B0503020204020204" pitchFamily="34" charset="-122"/>
              </a:rPr>
              <a:t>('Petal')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ea typeface="微软雅黑" panose="020B0503020204020204" pitchFamily="34" charset="-122"/>
              </a:rPr>
              <a:t>展示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plt.show</a:t>
            </a:r>
            <a:r>
              <a:rPr lang="en-US" altLang="zh-CN" sz="1600" dirty="0">
                <a:ea typeface="微软雅黑" panose="020B0503020204020204" pitchFamily="34" charset="-122"/>
              </a:rPr>
              <a:t>()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94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7F54-01DF-4EAB-8DA9-0A0A04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如何聚类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619552" y="1520240"/>
            <a:ext cx="3960440" cy="337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相似长宽的花瓣很有可能是同一个品种，而花瓣长宽的分布情况常常会连续的，很少会出现断层，不能单纯地根据断层来分类。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ea typeface="微软雅黑" panose="020B0503020204020204" pitchFamily="34" charset="-122"/>
              </a:rPr>
              <a:t>花的颜色有三种，我们猜测一共有三种花，然后根据长宽的相似度找到三个中心点，此时根据距离的远近我们就可以对花瓣进行聚类了。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20AAF9-9462-4C93-9B5C-3AA33316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992" y="1484784"/>
            <a:ext cx="4086925" cy="40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如何计算中心点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Iris-setosa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Iris-setosa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1880" y="3212976"/>
            <a:ext cx="20393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A(5.1,3.5,1.4,0.2)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B(4.9,3.0,1.4,0.2)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C(4.7,3.2,1.3,0.2)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D(4.6,3.1,1.5,0.2)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48691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中心计算：</a:t>
            </a:r>
          </a:p>
        </p:txBody>
      </p:sp>
      <p:sp>
        <p:nvSpPr>
          <p:cNvPr id="11" name="矩形 10"/>
          <p:cNvSpPr/>
          <p:nvPr/>
        </p:nvSpPr>
        <p:spPr>
          <a:xfrm>
            <a:off x="3057669" y="46903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5.1+4.9+4.7+4.6)/4 = 4.825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3.5+3+3.2+3.1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/4 = 3.2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1.4+1.4+1.3+1.5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/4 = 1.4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0.2+0.2+0.2+0.2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/4 = 0.2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聚类算法动态示例</a:t>
            </a:r>
          </a:p>
        </p:txBody>
      </p:sp>
      <p:pic>
        <p:nvPicPr>
          <p:cNvPr id="6146" name="Picture 2" descr="“k-means   gif”的图片搜索结果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5968" y="1268760"/>
            <a:ext cx="3423481" cy="272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49" y="4077072"/>
            <a:ext cx="2078359" cy="216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98" y="4077072"/>
            <a:ext cx="2078359" cy="217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37" y="4077072"/>
            <a:ext cx="2078359" cy="219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</a:t>
            </a:r>
            <a:r>
              <a:rPr lang="zh-CN" altLang="en-US" dirty="0"/>
              <a:t>算法实例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2051720" y="1124744"/>
            <a:ext cx="69847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</a:t>
            </a:r>
            <a:r>
              <a:rPr lang="en-US" altLang="zh-CN" dirty="0"/>
              <a:t> import datasets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sklearn.cluster</a:t>
            </a:r>
            <a:r>
              <a:rPr lang="en-US" altLang="zh-CN" dirty="0"/>
              <a:t> import </a:t>
            </a:r>
            <a:r>
              <a:rPr lang="en-US" altLang="zh-CN" dirty="0" err="1"/>
              <a:t>KMeans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sklearn.metrics</a:t>
            </a:r>
            <a:r>
              <a:rPr lang="en-US" altLang="zh-CN" dirty="0"/>
              <a:t> as </a:t>
            </a:r>
            <a:r>
              <a:rPr lang="en-US" altLang="zh-CN" dirty="0" err="1"/>
              <a:t>sm</a:t>
            </a:r>
            <a:endParaRPr lang="en-US" altLang="zh-CN" dirty="0"/>
          </a:p>
          <a:p>
            <a:r>
              <a:rPr lang="en-US" altLang="zh-CN" dirty="0"/>
              <a:t>import pandas as pd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endParaRPr lang="en-US" altLang="zh-CN" dirty="0"/>
          </a:p>
          <a:p>
            <a:r>
              <a:rPr lang="en-US" altLang="zh-CN" dirty="0"/>
              <a:t>iris = </a:t>
            </a:r>
            <a:r>
              <a:rPr lang="en-US" altLang="zh-CN" dirty="0" err="1"/>
              <a:t>datasets.load_iris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iris.data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x.columns</a:t>
            </a:r>
            <a:r>
              <a:rPr lang="en-US" altLang="zh-CN" dirty="0"/>
              <a:t> = ['</a:t>
            </a:r>
            <a:r>
              <a:rPr lang="en-US" altLang="zh-CN" dirty="0" err="1"/>
              <a:t>Sepal_Length</a:t>
            </a:r>
            <a:r>
              <a:rPr lang="en-US" altLang="zh-CN" dirty="0"/>
              <a:t>', '</a:t>
            </a:r>
            <a:r>
              <a:rPr lang="en-US" altLang="zh-CN" dirty="0" err="1"/>
              <a:t>Sepal_Width</a:t>
            </a:r>
            <a:r>
              <a:rPr lang="en-US" altLang="zh-CN" dirty="0"/>
              <a:t>', '</a:t>
            </a:r>
            <a:r>
              <a:rPr lang="en-US" altLang="zh-CN" dirty="0" err="1"/>
              <a:t>Petal_Length</a:t>
            </a:r>
            <a:r>
              <a:rPr lang="en-US" altLang="zh-CN" dirty="0"/>
              <a:t>', '</a:t>
            </a:r>
            <a:r>
              <a:rPr lang="en-US" altLang="zh-CN" dirty="0" err="1"/>
              <a:t>Petal_Width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y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iris.target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y.columns</a:t>
            </a:r>
            <a:r>
              <a:rPr lang="en-US" altLang="zh-CN" dirty="0"/>
              <a:t> = ['Targets’]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创建</a:t>
            </a:r>
            <a:r>
              <a:rPr lang="en-US" altLang="zh-CN" dirty="0"/>
              <a:t>K Means</a:t>
            </a:r>
            <a:r>
              <a:rPr lang="zh-CN" altLang="en-US" dirty="0"/>
              <a:t>算法实例，</a:t>
            </a:r>
            <a:r>
              <a:rPr lang="en-US" altLang="zh-CN" dirty="0" err="1"/>
              <a:t>n_clusters</a:t>
            </a:r>
            <a:r>
              <a:rPr lang="zh-CN" altLang="en-US" dirty="0"/>
              <a:t>表示你想聚成几类</a:t>
            </a:r>
          </a:p>
          <a:p>
            <a:r>
              <a:rPr lang="en-US" altLang="zh-CN" dirty="0"/>
              <a:t>model = </a:t>
            </a:r>
            <a:r>
              <a:rPr lang="en-US" altLang="zh-CN" dirty="0" err="1"/>
              <a:t>KMeans</a:t>
            </a:r>
            <a:r>
              <a:rPr lang="en-US" altLang="zh-CN" dirty="0"/>
              <a:t>(</a:t>
            </a:r>
            <a:r>
              <a:rPr lang="en-US" altLang="zh-CN" dirty="0" err="1"/>
              <a:t>n_clusters</a:t>
            </a:r>
            <a:r>
              <a:rPr lang="en-US" altLang="zh-CN" dirty="0"/>
              <a:t>=3)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导入数据进行计算</a:t>
            </a:r>
            <a:endParaRPr lang="en-US" altLang="zh-CN" dirty="0"/>
          </a:p>
          <a:p>
            <a:r>
              <a:rPr lang="en-US" altLang="zh-CN" dirty="0" err="1"/>
              <a:t>model.fit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343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7F54-01DF-4EAB-8DA9-0A0A04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猜猜花的颜色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618312" y="2204864"/>
            <a:ext cx="3918837" cy="171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公园里的花开了，有粉红的，鲜红的，红的发紫的，还有没有开的花骨朵儿，怎么样不破坏花骨朵就知道它是什么颜色的花呢？</a:t>
            </a:r>
          </a:p>
        </p:txBody>
      </p:sp>
      <p:pic>
        <p:nvPicPr>
          <p:cNvPr id="5" name="Picture 2" descr="è±ä¸ä¸­çå°å¥³å­©å¿å¾ç">
            <a:extLst>
              <a:ext uri="{FF2B5EF4-FFF2-40B4-BE49-F238E27FC236}">
                <a16:creationId xmlns:a16="http://schemas.microsoft.com/office/drawing/2014/main" id="{DB4E2741-D737-430E-A2EF-256BC7AF8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49" y="1916832"/>
            <a:ext cx="438236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81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/>
              <a:t>K-means </a:t>
            </a:r>
            <a:r>
              <a:rPr lang="zh-CN" altLang="en-US" dirty="0"/>
              <a:t>算法实例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E67874-833B-4426-8B3C-294DF650BAED}"/>
              </a:ext>
            </a:extLst>
          </p:cNvPr>
          <p:cNvSpPr/>
          <p:nvPr/>
        </p:nvSpPr>
        <p:spPr>
          <a:xfrm>
            <a:off x="1547664" y="908720"/>
            <a:ext cx="74168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plt.figure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=(14,7))</a:t>
            </a:r>
          </a:p>
          <a:p>
            <a:r>
              <a:rPr lang="en-US" altLang="zh-CN" dirty="0"/>
              <a:t>colormap1 = </a:t>
            </a:r>
            <a:r>
              <a:rPr lang="en-US" altLang="zh-CN" dirty="0" err="1"/>
              <a:t>np.array</a:t>
            </a:r>
            <a:r>
              <a:rPr lang="en-US" altLang="zh-CN" dirty="0"/>
              <a:t>(['pink', 'pink', 'pink'])</a:t>
            </a:r>
          </a:p>
          <a:p>
            <a:r>
              <a:rPr lang="en-US" altLang="zh-CN" dirty="0"/>
              <a:t>colormap2 = </a:t>
            </a:r>
            <a:r>
              <a:rPr lang="en-US" altLang="zh-CN" dirty="0" err="1"/>
              <a:t>np.array</a:t>
            </a:r>
            <a:r>
              <a:rPr lang="en-US" altLang="zh-CN" dirty="0"/>
              <a:t>(['red', 'pink', '</a:t>
            </a:r>
            <a:r>
              <a:rPr lang="en-US" altLang="zh-CN" dirty="0" err="1"/>
              <a:t>gainsboro</a:t>
            </a:r>
            <a:r>
              <a:rPr lang="en-US" altLang="zh-CN" dirty="0"/>
              <a:t>'])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为花瓣创建一个子图</a:t>
            </a:r>
          </a:p>
          <a:p>
            <a:r>
              <a:rPr lang="en-US" altLang="zh-CN" dirty="0" err="1"/>
              <a:t>plt.subplot</a:t>
            </a:r>
            <a:r>
              <a:rPr lang="en-US" altLang="zh-CN" dirty="0"/>
              <a:t>(1, 2, 1)</a:t>
            </a:r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x.Petal_Length</a:t>
            </a:r>
            <a:r>
              <a:rPr lang="en-US" altLang="zh-CN" dirty="0"/>
              <a:t>, </a:t>
            </a:r>
            <a:r>
              <a:rPr lang="en-US" altLang="zh-CN" dirty="0" err="1"/>
              <a:t>x.Petal_Width</a:t>
            </a:r>
            <a:r>
              <a:rPr lang="en-US" altLang="zh-CN" dirty="0"/>
              <a:t>, c=colormap1[</a:t>
            </a:r>
            <a:r>
              <a:rPr lang="en-US" altLang="zh-CN" dirty="0" err="1"/>
              <a:t>y.Targets</a:t>
            </a:r>
            <a:r>
              <a:rPr lang="en-US" altLang="zh-CN" dirty="0"/>
              <a:t>], s=40)</a:t>
            </a:r>
          </a:p>
          <a:p>
            <a:r>
              <a:rPr lang="en-US" altLang="zh-CN" dirty="0" err="1"/>
              <a:t>plt.xlabel</a:t>
            </a:r>
            <a:r>
              <a:rPr lang="en-US" altLang="zh-CN" dirty="0"/>
              <a:t>(</a:t>
            </a:r>
            <a:r>
              <a:rPr lang="en-US" altLang="zh-CN" dirty="0" err="1"/>
              <a:t>u'Petal_Length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plt.ylabel</a:t>
            </a:r>
            <a:r>
              <a:rPr lang="en-US" altLang="zh-CN" dirty="0"/>
              <a:t>(</a:t>
            </a:r>
            <a:r>
              <a:rPr lang="en-US" altLang="zh-CN" dirty="0" err="1"/>
              <a:t>u'Petal_Width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plt.title</a:t>
            </a:r>
            <a:r>
              <a:rPr lang="en-US" altLang="zh-CN" dirty="0"/>
              <a:t>('Real Classification')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绘制模型分类</a:t>
            </a:r>
          </a:p>
          <a:p>
            <a:r>
              <a:rPr lang="en-US" altLang="zh-CN" dirty="0" err="1"/>
              <a:t>plt.subplot</a:t>
            </a:r>
            <a:r>
              <a:rPr lang="en-US" altLang="zh-CN" dirty="0"/>
              <a:t>(1, 2, 2)</a:t>
            </a:r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x.Petal_Length</a:t>
            </a:r>
            <a:r>
              <a:rPr lang="en-US" altLang="zh-CN" dirty="0"/>
              <a:t>, </a:t>
            </a:r>
            <a:r>
              <a:rPr lang="en-US" altLang="zh-CN" dirty="0" err="1"/>
              <a:t>x.Petal_Width</a:t>
            </a:r>
            <a:r>
              <a:rPr lang="en-US" altLang="zh-CN" dirty="0"/>
              <a:t>, c=colormap2[</a:t>
            </a:r>
            <a:r>
              <a:rPr lang="en-US" altLang="zh-CN" dirty="0" err="1"/>
              <a:t>model.labels</a:t>
            </a:r>
            <a:r>
              <a:rPr lang="en-US" altLang="zh-CN" dirty="0"/>
              <a:t>_], s=40)</a:t>
            </a:r>
          </a:p>
          <a:p>
            <a:r>
              <a:rPr lang="en-US" altLang="zh-CN" dirty="0" err="1"/>
              <a:t>plt.xlabel</a:t>
            </a:r>
            <a:r>
              <a:rPr lang="en-US" altLang="zh-CN" dirty="0"/>
              <a:t>(</a:t>
            </a:r>
            <a:r>
              <a:rPr lang="en-US" altLang="zh-CN" dirty="0" err="1"/>
              <a:t>u'Petal_Length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plt.ylabel</a:t>
            </a:r>
            <a:r>
              <a:rPr lang="en-US" altLang="zh-CN" dirty="0"/>
              <a:t>(</a:t>
            </a:r>
            <a:r>
              <a:rPr lang="en-US" altLang="zh-CN" dirty="0" err="1"/>
              <a:t>u'Petal_Width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plt.title</a:t>
            </a:r>
            <a:r>
              <a:rPr lang="en-US" altLang="zh-CN" dirty="0"/>
              <a:t>('K Mean Classification')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FAD97-82D8-467B-A3AB-42306E66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81259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C775-DDA7-49B0-866B-3DC727A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物以类聚：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875EA2-3D88-4054-B094-C7BE60132690}"/>
              </a:ext>
            </a:extLst>
          </p:cNvPr>
          <p:cNvSpPr/>
          <p:nvPr/>
        </p:nvSpPr>
        <p:spPr>
          <a:xfrm>
            <a:off x="1187624" y="2204864"/>
            <a:ext cx="3672408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鱼鸟成群，蚂蚁成堆，蜂蜜成窝，我们发现，往往同类都是聚集在一起的！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那么我们就可以用花骨朵周围其他花的颜色来推断花骨朵的颜色！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 </a:t>
            </a:r>
          </a:p>
        </p:txBody>
      </p:sp>
      <p:pic>
        <p:nvPicPr>
          <p:cNvPr id="6" name="Picture 2" descr="ãè±ãçåçæå°çµæ">
            <a:extLst>
              <a:ext uri="{FF2B5EF4-FFF2-40B4-BE49-F238E27FC236}">
                <a16:creationId xmlns:a16="http://schemas.microsoft.com/office/drawing/2014/main" id="{2881B95B-4360-4E1F-9835-D4713A140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90867"/>
            <a:ext cx="3311534" cy="22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è±ãçåçæå°çµæ">
            <a:extLst>
              <a:ext uri="{FF2B5EF4-FFF2-40B4-BE49-F238E27FC236}">
                <a16:creationId xmlns:a16="http://schemas.microsoft.com/office/drawing/2014/main" id="{9EACEE57-6D18-4337-A2D6-52E207FF1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4053059"/>
            <a:ext cx="3311534" cy="18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C775-DDA7-49B0-866B-3DC727A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如何推断花骨朵的颜色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875EA2-3D88-4054-B094-C7BE60132690}"/>
              </a:ext>
            </a:extLst>
          </p:cNvPr>
          <p:cNvSpPr/>
          <p:nvPr/>
        </p:nvSpPr>
        <p:spPr>
          <a:xfrm>
            <a:off x="683568" y="2204864"/>
            <a:ext cx="3888432" cy="254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花骨朵周围有好多花，数都数不过来，所以我们应该选择几个邻居，比如说先找到花骨朵最近的十五朵花当做邻居，然后看看邻居们的颜色和相应数量，继而对花骨朵的颜色进行推断。</a:t>
            </a:r>
          </a:p>
        </p:txBody>
      </p:sp>
      <p:pic>
        <p:nvPicPr>
          <p:cNvPr id="3074" name="Picture 2" descr="ãè±æµãçåçæå°çµæ">
            <a:extLst>
              <a:ext uri="{FF2B5EF4-FFF2-40B4-BE49-F238E27FC236}">
                <a16:creationId xmlns:a16="http://schemas.microsoft.com/office/drawing/2014/main" id="{B339F0E6-70DE-4489-A5C8-4363FFE27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4251149" cy="281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69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C775-DDA7-49B0-866B-3DC727A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如何计算距离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875EA2-3D88-4054-B094-C7BE60132690}"/>
              </a:ext>
            </a:extLst>
          </p:cNvPr>
          <p:cNvSpPr/>
          <p:nvPr/>
        </p:nvSpPr>
        <p:spPr>
          <a:xfrm>
            <a:off x="2204120" y="2396697"/>
            <a:ext cx="504056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算法中计算距离的原理：余弦相似度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1594A2-E68C-4E93-BB5A-5B04622F6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47" y="3354699"/>
            <a:ext cx="5257674" cy="13681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154EB7-A510-49BD-A60D-E2274DB4B911}"/>
              </a:ext>
            </a:extLst>
          </p:cNvPr>
          <p:cNvSpPr/>
          <p:nvPr/>
        </p:nvSpPr>
        <p:spPr>
          <a:xfrm>
            <a:off x="2204120" y="3097862"/>
            <a:ext cx="504056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取值范围是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[-1,1]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，值越大，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越相似。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05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C775-DDA7-49B0-866B-3DC727A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如何选择邻居个数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2DB0CD-8999-47E4-9B74-959673477CA7}"/>
              </a:ext>
            </a:extLst>
          </p:cNvPr>
          <p:cNvSpPr/>
          <p:nvPr/>
        </p:nvSpPr>
        <p:spPr>
          <a:xfrm>
            <a:off x="1115616" y="1723432"/>
            <a:ext cx="3816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花骨朵的邻居个数在</a:t>
            </a:r>
            <a:r>
              <a:rPr lang="en-US" altLang="zh-CN" dirty="0"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ea typeface="微软雅黑" panose="020B0503020204020204" pitchFamily="34" charset="-122"/>
              </a:rPr>
              <a:t>算法中被称之为</a:t>
            </a:r>
            <a:r>
              <a:rPr lang="en-US" altLang="zh-CN" dirty="0">
                <a:ea typeface="微软雅黑" panose="020B0503020204020204" pitchFamily="34" charset="-122"/>
              </a:rPr>
              <a:t>K</a:t>
            </a:r>
            <a:r>
              <a:rPr lang="zh-CN" altLang="en-US" dirty="0">
                <a:ea typeface="微软雅黑" panose="020B0503020204020204" pitchFamily="34" charset="-122"/>
              </a:rPr>
              <a:t>值。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K</a:t>
            </a:r>
            <a:r>
              <a:rPr lang="zh-CN" altLang="en-US" dirty="0">
                <a:ea typeface="微软雅黑" panose="020B0503020204020204" pitchFamily="34" charset="-122"/>
              </a:rPr>
              <a:t>用来存储要选取的邻居个数。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zh-CN" altLang="en-US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ea typeface="微软雅黑" panose="020B0503020204020204" pitchFamily="34" charset="-122"/>
              </a:rPr>
              <a:t>K</a:t>
            </a:r>
            <a:r>
              <a:rPr lang="zh-CN" altLang="en-US" dirty="0">
                <a:ea typeface="微软雅黑" panose="020B0503020204020204" pitchFamily="34" charset="-122"/>
              </a:rPr>
              <a:t>值太小时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得出的结果太过于敏感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ea typeface="微软雅黑" panose="020B0503020204020204" pitchFamily="34" charset="-122"/>
              </a:rPr>
              <a:t>K</a:t>
            </a:r>
            <a:r>
              <a:rPr lang="zh-CN" altLang="en-US" dirty="0">
                <a:ea typeface="微软雅黑" panose="020B0503020204020204" pitchFamily="34" charset="-122"/>
              </a:rPr>
              <a:t>值太大时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远处的不相关数据也会被考虑在内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这个范围通常是较小但大于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的数值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227ACE-AC99-43F7-9BC5-3767FB4A6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81" y="2132856"/>
            <a:ext cx="3752381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5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B4614-2773-430C-8E0A-8229B576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如何投票分类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48A919-5E82-4BB2-B823-25F4A8C21BFF}"/>
              </a:ext>
            </a:extLst>
          </p:cNvPr>
          <p:cNvSpPr/>
          <p:nvPr/>
        </p:nvSpPr>
        <p:spPr>
          <a:xfrm>
            <a:off x="1256670" y="2945568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一般平均</a:t>
            </a:r>
            <a:r>
              <a:rPr lang="en-US" altLang="zh-CN" dirty="0">
                <a:ea typeface="微软雅黑" panose="020B0503020204020204" pitchFamily="34" charset="-122"/>
              </a:rPr>
              <a:t>uniform</a:t>
            </a:r>
            <a:r>
              <a:rPr lang="zh-CN" altLang="en-US" dirty="0">
                <a:ea typeface="微软雅黑" panose="020B0503020204020204" pitchFamily="34" charset="-122"/>
              </a:rPr>
              <a:t>：只要是邻居，那么投票权重都相同。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B5044-3F59-4628-8FA4-BB33D68F6F20}"/>
              </a:ext>
            </a:extLst>
          </p:cNvPr>
          <p:cNvSpPr/>
          <p:nvPr/>
        </p:nvSpPr>
        <p:spPr>
          <a:xfrm>
            <a:off x="1286277" y="4221088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加权平均</a:t>
            </a:r>
            <a:r>
              <a:rPr lang="en-US" altLang="zh-CN" dirty="0">
                <a:ea typeface="微软雅黑" panose="020B0503020204020204" pitchFamily="34" charset="-122"/>
              </a:rPr>
              <a:t>distance</a:t>
            </a:r>
            <a:r>
              <a:rPr lang="zh-CN" altLang="en-US" dirty="0">
                <a:ea typeface="微软雅黑" panose="020B0503020204020204" pitchFamily="34" charset="-122"/>
              </a:rPr>
              <a:t>：虽然都是邻居，距离越近权重越大，距离越远权重越小。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EC495B-3647-492B-B07E-2A07108711FE}"/>
              </a:ext>
            </a:extLst>
          </p:cNvPr>
          <p:cNvSpPr/>
          <p:nvPr/>
        </p:nvSpPr>
        <p:spPr>
          <a:xfrm>
            <a:off x="1286277" y="1670049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根据花骨朵周围邻居的颜色来对其进行投票分类，而投票分为两种方式</a:t>
            </a:r>
          </a:p>
        </p:txBody>
      </p:sp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21E4F09F-44CD-4610-9C82-D24284A1F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0" y="1783005"/>
            <a:ext cx="2752381" cy="2174479"/>
          </a:xfr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8829DFF-452C-474C-814A-6E291DAED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59" y="3957484"/>
            <a:ext cx="2752381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2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5616" y="1052736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from </a:t>
            </a:r>
            <a:r>
              <a:rPr lang="en-US" altLang="zh-CN" dirty="0" err="1"/>
              <a:t>sklearn</a:t>
            </a:r>
            <a:r>
              <a:rPr lang="en-US" altLang="zh-CN" dirty="0"/>
              <a:t> import neighbors, datasets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from </a:t>
            </a:r>
            <a:r>
              <a:rPr lang="en-US" altLang="zh-CN" dirty="0" err="1"/>
              <a:t>matplotlib.colors</a:t>
            </a:r>
            <a:r>
              <a:rPr lang="en-US" altLang="zh-CN" dirty="0"/>
              <a:t> import </a:t>
            </a:r>
            <a:r>
              <a:rPr lang="en-US" altLang="zh-CN" dirty="0" err="1"/>
              <a:t>ListedColormap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# </a:t>
            </a:r>
            <a:r>
              <a:rPr lang="zh-CN" altLang="en-US" dirty="0"/>
              <a:t>创建颜色集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cmap_light</a:t>
            </a:r>
            <a:r>
              <a:rPr lang="en-US" altLang="zh-CN" dirty="0"/>
              <a:t> = </a:t>
            </a:r>
            <a:r>
              <a:rPr lang="en-US" altLang="zh-CN" dirty="0" err="1"/>
              <a:t>ListedColormap</a:t>
            </a:r>
            <a:r>
              <a:rPr lang="en-US" altLang="zh-CN" dirty="0"/>
              <a:t>(['#FFAAAA', '#AAFFAA', '#AAAAFF'])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cmap_bold</a:t>
            </a:r>
            <a:r>
              <a:rPr lang="en-US" altLang="zh-CN" dirty="0"/>
              <a:t> = </a:t>
            </a:r>
            <a:r>
              <a:rPr lang="en-US" altLang="zh-CN" dirty="0" err="1"/>
              <a:t>ListedColormap</a:t>
            </a:r>
            <a:r>
              <a:rPr lang="en-US" altLang="zh-CN" dirty="0"/>
              <a:t>(['#FF0000', '#00FF00', '#0000FF'])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# </a:t>
            </a:r>
            <a:r>
              <a:rPr lang="zh-CN" altLang="en-US" dirty="0"/>
              <a:t>导入数据进行处理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iris = </a:t>
            </a:r>
            <a:r>
              <a:rPr lang="en-US" altLang="zh-CN" dirty="0" err="1"/>
              <a:t>datasets.load_iris</a:t>
            </a:r>
            <a:r>
              <a:rPr lang="en-US" altLang="zh-CN" dirty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X = </a:t>
            </a:r>
            <a:r>
              <a:rPr lang="en-US" altLang="zh-CN" dirty="0" err="1"/>
              <a:t>iris.data</a:t>
            </a:r>
            <a:r>
              <a:rPr lang="en-US" altLang="zh-CN" dirty="0"/>
              <a:t>[:, :2]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y = </a:t>
            </a:r>
            <a:r>
              <a:rPr lang="en-US" altLang="zh-CN" dirty="0" err="1"/>
              <a:t>iris.target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x_min</a:t>
            </a:r>
            <a:r>
              <a:rPr lang="en-US" altLang="zh-CN" dirty="0"/>
              <a:t>, </a:t>
            </a:r>
            <a:r>
              <a:rPr lang="en-US" altLang="zh-CN" dirty="0" err="1"/>
              <a:t>x_max</a:t>
            </a:r>
            <a:r>
              <a:rPr lang="en-US" altLang="zh-CN" dirty="0"/>
              <a:t> = X[:, 0].min() - 1, X[:, 0].max() + 1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y_min</a:t>
            </a:r>
            <a:r>
              <a:rPr lang="en-US" altLang="zh-CN" dirty="0"/>
              <a:t>, </a:t>
            </a:r>
            <a:r>
              <a:rPr lang="en-US" altLang="zh-CN" dirty="0" err="1"/>
              <a:t>y_max</a:t>
            </a:r>
            <a:r>
              <a:rPr lang="en-US" altLang="zh-CN" dirty="0"/>
              <a:t> = X[:, 1].min() - 1, X[:, 1].max() + 1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h = .02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xx, </a:t>
            </a:r>
            <a:r>
              <a:rPr lang="en-US" altLang="zh-CN" dirty="0" err="1"/>
              <a:t>yy</a:t>
            </a:r>
            <a:r>
              <a:rPr lang="en-US" altLang="zh-CN" dirty="0"/>
              <a:t> = </a:t>
            </a:r>
            <a:r>
              <a:rPr lang="en-US" altLang="zh-CN" dirty="0" err="1"/>
              <a:t>np.meshgrid</a:t>
            </a:r>
            <a:r>
              <a:rPr lang="en-US" altLang="zh-CN" dirty="0"/>
              <a:t>(</a:t>
            </a:r>
            <a:r>
              <a:rPr lang="en-US" altLang="zh-CN" dirty="0" err="1"/>
              <a:t>np.arange</a:t>
            </a:r>
            <a:r>
              <a:rPr lang="en-US" altLang="zh-CN" dirty="0"/>
              <a:t>(</a:t>
            </a:r>
            <a:r>
              <a:rPr lang="en-US" altLang="zh-CN" dirty="0" err="1"/>
              <a:t>x_min</a:t>
            </a:r>
            <a:r>
              <a:rPr lang="en-US" altLang="zh-CN" dirty="0"/>
              <a:t>, </a:t>
            </a:r>
            <a:r>
              <a:rPr lang="en-US" altLang="zh-CN" dirty="0" err="1"/>
              <a:t>x_max</a:t>
            </a:r>
            <a:r>
              <a:rPr lang="en-US" altLang="zh-CN" dirty="0"/>
              <a:t>, h), </a:t>
            </a:r>
            <a:r>
              <a:rPr lang="en-US" altLang="zh-CN" dirty="0" err="1"/>
              <a:t>np.arange</a:t>
            </a:r>
            <a:r>
              <a:rPr lang="en-US" altLang="zh-CN" dirty="0"/>
              <a:t>(</a:t>
            </a:r>
            <a:r>
              <a:rPr lang="en-US" altLang="zh-CN" dirty="0" err="1"/>
              <a:t>y_min</a:t>
            </a:r>
            <a:r>
              <a:rPr lang="en-US" altLang="zh-CN" dirty="0"/>
              <a:t>, </a:t>
            </a:r>
            <a:r>
              <a:rPr lang="en-US" altLang="zh-CN" dirty="0" err="1"/>
              <a:t>y_max</a:t>
            </a:r>
            <a:r>
              <a:rPr lang="en-US" altLang="zh-CN" dirty="0"/>
              <a:t>, h))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0959456-4D3B-42F2-BBA9-F04CE8B0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7152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算法的代码实现</a:t>
            </a:r>
          </a:p>
        </p:txBody>
      </p:sp>
    </p:spTree>
    <p:extLst>
      <p:ext uri="{BB962C8B-B14F-4D97-AF65-F5344CB8AC3E}">
        <p14:creationId xmlns:p14="http://schemas.microsoft.com/office/powerpoint/2010/main" val="123864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43608" y="260648"/>
            <a:ext cx="77768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for weights in ['uniform', 'distance’]: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k = 15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 </a:t>
            </a:r>
            <a:r>
              <a:rPr lang="zh-CN" altLang="en-US" dirty="0"/>
              <a:t>创建一个</a:t>
            </a:r>
            <a:r>
              <a:rPr lang="en-US" altLang="zh-CN" dirty="0"/>
              <a:t>KNN</a:t>
            </a:r>
            <a:r>
              <a:rPr lang="zh-CN" altLang="en-US" dirty="0"/>
              <a:t>分类器，设置</a:t>
            </a:r>
            <a:r>
              <a:rPr lang="en-US" altLang="zh-CN" dirty="0"/>
              <a:t>K</a:t>
            </a:r>
            <a:r>
              <a:rPr lang="zh-CN" altLang="en-US" dirty="0"/>
              <a:t>值和投票方式，并进行训练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clf</a:t>
            </a:r>
            <a:r>
              <a:rPr lang="en-US" altLang="zh-CN" dirty="0"/>
              <a:t> = </a:t>
            </a:r>
            <a:r>
              <a:rPr lang="en-US" altLang="zh-CN" dirty="0" err="1"/>
              <a:t>neighbors.KNeighborsClassifier</a:t>
            </a:r>
            <a:r>
              <a:rPr lang="en-US" altLang="zh-CN" dirty="0"/>
              <a:t>(</a:t>
            </a:r>
            <a:r>
              <a:rPr lang="en-US" altLang="zh-CN" dirty="0" err="1"/>
              <a:t>n_neighbors</a:t>
            </a:r>
            <a:r>
              <a:rPr lang="en-US" altLang="zh-CN" dirty="0"/>
              <a:t>=k, weights=weights)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clf.fit</a:t>
            </a:r>
            <a:r>
              <a:rPr lang="en-US" altLang="zh-CN" dirty="0"/>
              <a:t>(X, 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</a:t>
            </a:r>
            <a:r>
              <a:rPr lang="zh-CN" altLang="en-US" dirty="0"/>
              <a:t>用训练好的</a:t>
            </a:r>
            <a:r>
              <a:rPr lang="en-US" altLang="zh-CN" dirty="0"/>
              <a:t>KNN</a:t>
            </a:r>
            <a:r>
              <a:rPr lang="zh-CN" altLang="en-US" dirty="0"/>
              <a:t>分类器去预测结果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Z = </a:t>
            </a:r>
            <a:r>
              <a:rPr lang="en-US" altLang="zh-CN" dirty="0" err="1"/>
              <a:t>clf.predict</a:t>
            </a:r>
            <a:r>
              <a:rPr lang="en-US" altLang="zh-CN" dirty="0"/>
              <a:t>(</a:t>
            </a:r>
            <a:r>
              <a:rPr lang="en-US" altLang="zh-CN" dirty="0" err="1"/>
              <a:t>np.c</a:t>
            </a:r>
            <a:r>
              <a:rPr lang="en-US" altLang="zh-CN" dirty="0"/>
              <a:t>_[</a:t>
            </a:r>
            <a:r>
              <a:rPr lang="en-US" altLang="zh-CN" dirty="0" err="1"/>
              <a:t>xx.ravel</a:t>
            </a:r>
            <a:r>
              <a:rPr lang="en-US" altLang="zh-CN" dirty="0"/>
              <a:t>(), </a:t>
            </a:r>
            <a:r>
              <a:rPr lang="en-US" altLang="zh-CN" dirty="0" err="1"/>
              <a:t>yy.ravel</a:t>
            </a:r>
            <a:r>
              <a:rPr lang="en-US" altLang="zh-CN" dirty="0"/>
              <a:t>()])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Z = </a:t>
            </a:r>
            <a:r>
              <a:rPr lang="en-US" altLang="zh-CN" dirty="0" err="1"/>
              <a:t>Z.reshape</a:t>
            </a:r>
            <a:r>
              <a:rPr lang="en-US" altLang="zh-CN" dirty="0"/>
              <a:t>(</a:t>
            </a:r>
            <a:r>
              <a:rPr lang="en-US" altLang="zh-CN" dirty="0" err="1"/>
              <a:t>xx.shape</a:t>
            </a:r>
            <a:r>
              <a:rPr lang="en-US" altLang="zh-CN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</a:t>
            </a:r>
            <a:r>
              <a:rPr lang="zh-CN" altLang="en-US" dirty="0"/>
              <a:t>函数将预测结果</a:t>
            </a:r>
            <a:r>
              <a:rPr lang="en-US" altLang="zh-CN" dirty="0"/>
              <a:t>Z</a:t>
            </a:r>
            <a:r>
              <a:rPr lang="zh-CN" altLang="en-US" dirty="0"/>
              <a:t>绘制在图像上    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plt.figure</a:t>
            </a:r>
            <a:r>
              <a:rPr lang="en-US" altLang="zh-CN" dirty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plt.pcolormesh</a:t>
            </a:r>
            <a:r>
              <a:rPr lang="en-US" altLang="zh-CN" dirty="0"/>
              <a:t>(xx, </a:t>
            </a:r>
            <a:r>
              <a:rPr lang="en-US" altLang="zh-CN" dirty="0" err="1"/>
              <a:t>yy</a:t>
            </a:r>
            <a:r>
              <a:rPr lang="en-US" altLang="zh-CN" dirty="0"/>
              <a:t>, Z, </a:t>
            </a:r>
            <a:r>
              <a:rPr lang="en-US" altLang="zh-CN" dirty="0" err="1"/>
              <a:t>cmap</a:t>
            </a:r>
            <a:r>
              <a:rPr lang="en-US" altLang="zh-CN" dirty="0"/>
              <a:t>=</a:t>
            </a:r>
            <a:r>
              <a:rPr lang="en-US" altLang="zh-CN" dirty="0" err="1"/>
              <a:t>cmap_light</a:t>
            </a:r>
            <a:r>
              <a:rPr lang="en-US" altLang="zh-CN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353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1584</Words>
  <Application>Microsoft Office PowerPoint</Application>
  <PresentationFormat>全屏显示(4:3)</PresentationFormat>
  <Paragraphs>180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Office 主题</vt:lpstr>
      <vt:lpstr>分类和聚类算法</vt:lpstr>
      <vt:lpstr>猜猜花的颜色</vt:lpstr>
      <vt:lpstr>物以类聚：KNN算法</vt:lpstr>
      <vt:lpstr>如何推断花骨朵的颜色</vt:lpstr>
      <vt:lpstr>如何计算距离</vt:lpstr>
      <vt:lpstr>如何选择邻居个数</vt:lpstr>
      <vt:lpstr>如何投票分类</vt:lpstr>
      <vt:lpstr>KNN算法的代码实现</vt:lpstr>
      <vt:lpstr>PowerPoint 演示文稿</vt:lpstr>
      <vt:lpstr>PowerPoint 演示文稿</vt:lpstr>
      <vt:lpstr>PowerPoint 演示文稿</vt:lpstr>
      <vt:lpstr>猜猜花的种类： Kmeans算法</vt:lpstr>
      <vt:lpstr>如何直观的观察分布情况</vt:lpstr>
      <vt:lpstr>代码实例</vt:lpstr>
      <vt:lpstr>PowerPoint 演示文稿</vt:lpstr>
      <vt:lpstr>如何聚类</vt:lpstr>
      <vt:lpstr>如何计算中心点</vt:lpstr>
      <vt:lpstr>K-means聚类算法动态示例</vt:lpstr>
      <vt:lpstr>K-means 算法实例</vt:lpstr>
      <vt:lpstr>K-means 算法实例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分类和聚类</dc:title>
  <dc:creator>梁远超</dc:creator>
  <cp:keywords>复试</cp:keywords>
  <cp:lastModifiedBy>admin</cp:lastModifiedBy>
  <cp:revision>284</cp:revision>
  <dcterms:created xsi:type="dcterms:W3CDTF">2017-08-18T07:22:00Z</dcterms:created>
  <dcterms:modified xsi:type="dcterms:W3CDTF">2018-06-24T09:11:01Z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