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9" r:id="rId4"/>
    <p:sldId id="261" r:id="rId5"/>
    <p:sldId id="275" r:id="rId6"/>
    <p:sldId id="276" r:id="rId7"/>
    <p:sldId id="260" r:id="rId8"/>
    <p:sldId id="274" r:id="rId9"/>
    <p:sldId id="277" r:id="rId10"/>
    <p:sldId id="278" r:id="rId11"/>
    <p:sldId id="279" r:id="rId12"/>
    <p:sldId id="280" r:id="rId13"/>
    <p:sldId id="281" r:id="rId14"/>
    <p:sldId id="282" r:id="rId15"/>
    <p:sldId id="272" r:id="rId16"/>
    <p:sldId id="265" r:id="rId17"/>
    <p:sldId id="263" r:id="rId18"/>
    <p:sldId id="266" r:id="rId19"/>
    <p:sldId id="268" r:id="rId20"/>
    <p:sldId id="269" r:id="rId21"/>
    <p:sldId id="283" r:id="rId2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27"/>
  </p:normalViewPr>
  <p:slideViewPr>
    <p:cSldViewPr>
      <p:cViewPr varScale="1">
        <p:scale>
          <a:sx n="115" d="100"/>
          <a:sy n="115" d="100"/>
        </p:scale>
        <p:origin x="930"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FF2035-6A36-4BD7-B8AA-FDB78598F742}" type="datetimeFigureOut">
              <a:rPr lang="zh-CN" altLang="en-US" smtClean="0"/>
              <a:t>2018/6/22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D02540-7C12-4082-AFC2-AB5008E55EB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8D02540-7C12-4082-AFC2-AB5008E55EB4}" type="slidenum">
              <a:rPr lang="zh-CN" altLang="en-US" smtClean="0"/>
              <a:t>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2018/6/22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2018/6/22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2018/6/22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2018/6/22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2018/6/22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2018/6/22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2018/6/22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2018/6/22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2018/6/22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2018/6/22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2018/6/22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40000"/>
            <a:extLst>
              <a:ext uri="{BEBA8EAE-BF5A-486C-A8C5-ECC9F3942E4B}">
                <a14:imgProps xmlns:a14="http://schemas.microsoft.com/office/drawing/2010/main">
                  <a14:imgLayer r:embed="rId14">
                    <a14:imgEffect>
                      <a14:brightnessContrast bright="100000"/>
                    </a14:imgEffect>
                  </a14:imgLayer>
                </a14:imgProps>
              </a:ext>
            </a:extLst>
          </a:blip>
          <a:srcRect/>
          <a:stretch>
            <a:fillRect t="-16000" b="-16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2018/6/22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GIF"/><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GIF"/><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latin typeface="微软雅黑" panose="020B0503020204020204" pitchFamily="34" charset="-122"/>
                <a:ea typeface="微软雅黑" panose="020B0503020204020204" pitchFamily="34" charset="-122"/>
              </a:rPr>
              <a:t>分类和聚类算法</a:t>
            </a:r>
          </a:p>
        </p:txBody>
      </p:sp>
      <p:sp>
        <p:nvSpPr>
          <p:cNvPr id="3" name="副标题 2"/>
          <p:cNvSpPr>
            <a:spLocks noGrp="1"/>
          </p:cNvSpPr>
          <p:nvPr>
            <p:ph type="subTitle" idx="1"/>
          </p:nvPr>
        </p:nvSpPr>
        <p:spPr/>
        <p:txBody>
          <a:bodyPr/>
          <a:lstStyle/>
          <a:p>
            <a:r>
              <a:rPr lang="en-US" altLang="zh-CN" dirty="0" err="1"/>
              <a:t>vipjr</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225689"/>
            <a:ext cx="9144000" cy="5047536"/>
          </a:xfrm>
          <a:prstGeom prst="rect">
            <a:avLst/>
          </a:prstGeom>
        </p:spPr>
        <p:txBody>
          <a:bodyPr wrap="square">
            <a:spAutoFit/>
          </a:bodyPr>
          <a:lstStyle/>
          <a:p>
            <a:pPr lvl="0" eaLnBrk="0" fontAlgn="base" hangingPunct="0">
              <a:spcBef>
                <a:spcPct val="0"/>
              </a:spcBef>
              <a:spcAft>
                <a:spcPct val="0"/>
              </a:spcAft>
            </a:pPr>
            <a:r>
              <a:rPr lang="en-US" altLang="zh-CN" sz="1400" dirty="0"/>
              <a:t>import </a:t>
            </a:r>
            <a:r>
              <a:rPr lang="en-US" altLang="zh-CN" sz="1400" dirty="0" err="1"/>
              <a:t>numpy</a:t>
            </a:r>
            <a:r>
              <a:rPr lang="en-US" altLang="zh-CN" sz="1400" dirty="0"/>
              <a:t> as np</a:t>
            </a:r>
          </a:p>
          <a:p>
            <a:pPr lvl="0" eaLnBrk="0" fontAlgn="base" hangingPunct="0">
              <a:spcBef>
                <a:spcPct val="0"/>
              </a:spcBef>
              <a:spcAft>
                <a:spcPct val="0"/>
              </a:spcAft>
            </a:pPr>
            <a:r>
              <a:rPr lang="en-US" altLang="zh-CN" sz="1400" dirty="0"/>
              <a:t>import </a:t>
            </a:r>
            <a:r>
              <a:rPr lang="en-US" altLang="zh-CN" sz="1400" dirty="0" err="1"/>
              <a:t>matplotlib.pyplot</a:t>
            </a:r>
            <a:r>
              <a:rPr lang="en-US" altLang="zh-CN" sz="1400" dirty="0"/>
              <a:t> as </a:t>
            </a:r>
            <a:r>
              <a:rPr lang="en-US" altLang="zh-CN" sz="1400" dirty="0" err="1"/>
              <a:t>plt</a:t>
            </a:r>
            <a:endParaRPr lang="en-US" altLang="zh-CN" sz="1400" dirty="0"/>
          </a:p>
          <a:p>
            <a:pPr lvl="0" eaLnBrk="0" fontAlgn="base" hangingPunct="0">
              <a:spcBef>
                <a:spcPct val="0"/>
              </a:spcBef>
              <a:spcAft>
                <a:spcPct val="0"/>
              </a:spcAft>
            </a:pPr>
            <a:r>
              <a:rPr lang="en-US" altLang="zh-CN" sz="1400" dirty="0"/>
              <a:t>#</a:t>
            </a:r>
            <a:r>
              <a:rPr lang="zh-CN" altLang="en-US" sz="1400" dirty="0"/>
              <a:t>机器学习库，包含鸢尾花数据集</a:t>
            </a:r>
          </a:p>
          <a:p>
            <a:pPr lvl="0" eaLnBrk="0" fontAlgn="base" hangingPunct="0">
              <a:spcBef>
                <a:spcPct val="0"/>
              </a:spcBef>
              <a:spcAft>
                <a:spcPct val="0"/>
              </a:spcAft>
            </a:pPr>
            <a:r>
              <a:rPr lang="en-US" altLang="zh-CN" sz="1400" dirty="0">
                <a:solidFill>
                  <a:srgbClr val="FF0000"/>
                </a:solidFill>
              </a:rPr>
              <a:t>from </a:t>
            </a:r>
            <a:r>
              <a:rPr lang="en-US" altLang="zh-CN" sz="1400" dirty="0" err="1">
                <a:solidFill>
                  <a:srgbClr val="FF0000"/>
                </a:solidFill>
              </a:rPr>
              <a:t>sklearn</a:t>
            </a:r>
            <a:r>
              <a:rPr lang="en-US" altLang="zh-CN" sz="1400" dirty="0">
                <a:solidFill>
                  <a:srgbClr val="FF0000"/>
                </a:solidFill>
              </a:rPr>
              <a:t> import neighbors, datasets</a:t>
            </a:r>
          </a:p>
          <a:p>
            <a:pPr lvl="0" eaLnBrk="0" fontAlgn="base" hangingPunct="0">
              <a:spcBef>
                <a:spcPct val="0"/>
              </a:spcBef>
              <a:spcAft>
                <a:spcPct val="0"/>
              </a:spcAft>
            </a:pPr>
            <a:endParaRPr lang="en-US" altLang="zh-CN" sz="1400" dirty="0"/>
          </a:p>
          <a:p>
            <a:pPr lvl="0" eaLnBrk="0" fontAlgn="base" hangingPunct="0">
              <a:spcBef>
                <a:spcPct val="0"/>
              </a:spcBef>
              <a:spcAft>
                <a:spcPct val="0"/>
              </a:spcAft>
            </a:pPr>
            <a:r>
              <a:rPr lang="en-US" altLang="zh-CN" sz="1400" dirty="0"/>
              <a:t># </a:t>
            </a:r>
            <a:r>
              <a:rPr lang="zh-CN" altLang="en-US" sz="1400" dirty="0"/>
              <a:t>导入鸢尾花数据</a:t>
            </a:r>
            <a:r>
              <a:rPr lang="en-US" altLang="zh-CN" sz="1400" dirty="0"/>
              <a:t>,</a:t>
            </a:r>
            <a:r>
              <a:rPr lang="zh-CN" altLang="en-US" sz="1400" dirty="0"/>
              <a:t>这里存储了其萼片和花瓣的长和宽，一共</a:t>
            </a:r>
            <a:r>
              <a:rPr lang="en-US" altLang="zh-CN" sz="1400" dirty="0"/>
              <a:t>4</a:t>
            </a:r>
            <a:r>
              <a:rPr lang="zh-CN" altLang="en-US" sz="1400" dirty="0"/>
              <a:t>个属性。</a:t>
            </a:r>
          </a:p>
          <a:p>
            <a:pPr lvl="0" eaLnBrk="0" fontAlgn="base" hangingPunct="0">
              <a:spcBef>
                <a:spcPct val="0"/>
              </a:spcBef>
              <a:spcAft>
                <a:spcPct val="0"/>
              </a:spcAft>
            </a:pPr>
            <a:r>
              <a:rPr lang="en-US" altLang="zh-CN" sz="1400" dirty="0"/>
              <a:t>#</a:t>
            </a:r>
            <a:r>
              <a:rPr lang="zh-CN" altLang="en-US" sz="1400" dirty="0"/>
              <a:t>其中，鸢尾花又分为三类。</a:t>
            </a:r>
          </a:p>
          <a:p>
            <a:pPr lvl="0" eaLnBrk="0" fontAlgn="base" hangingPunct="0">
              <a:spcBef>
                <a:spcPct val="0"/>
              </a:spcBef>
              <a:spcAft>
                <a:spcPct val="0"/>
              </a:spcAft>
            </a:pPr>
            <a:r>
              <a:rPr lang="en-US" altLang="zh-CN" sz="1400" dirty="0"/>
              <a:t># iris</a:t>
            </a:r>
            <a:r>
              <a:rPr lang="zh-CN" altLang="en-US" sz="1400" dirty="0"/>
              <a:t>里有两个属性</a:t>
            </a:r>
            <a:r>
              <a:rPr lang="en-US" altLang="zh-CN" sz="1400" dirty="0" err="1"/>
              <a:t>iris.data</a:t>
            </a:r>
            <a:r>
              <a:rPr lang="zh-CN" altLang="en-US" sz="1400" dirty="0"/>
              <a:t>，</a:t>
            </a:r>
            <a:r>
              <a:rPr lang="en-US" altLang="zh-CN" sz="1400" dirty="0" err="1"/>
              <a:t>iris.target</a:t>
            </a:r>
            <a:endParaRPr lang="en-US" altLang="zh-CN" sz="1400" dirty="0"/>
          </a:p>
          <a:p>
            <a:pPr lvl="0" eaLnBrk="0" fontAlgn="base" hangingPunct="0">
              <a:spcBef>
                <a:spcPct val="0"/>
              </a:spcBef>
              <a:spcAft>
                <a:spcPct val="0"/>
              </a:spcAft>
            </a:pPr>
            <a:r>
              <a:rPr lang="en-US" altLang="zh-CN" sz="1400" dirty="0"/>
              <a:t># data</a:t>
            </a:r>
            <a:r>
              <a:rPr lang="zh-CN" altLang="en-US" sz="1400" dirty="0"/>
              <a:t>里是一个矩阵，每一列代表了萼片或花瓣的长或宽，一共</a:t>
            </a:r>
            <a:r>
              <a:rPr lang="en-US" altLang="zh-CN" sz="1400" dirty="0"/>
              <a:t>4</a:t>
            </a:r>
            <a:r>
              <a:rPr lang="zh-CN" altLang="en-US" sz="1400" dirty="0"/>
              <a:t>列，每一行记录某个被测量的鸢尾植物，一共采样了</a:t>
            </a:r>
            <a:r>
              <a:rPr lang="en-US" altLang="zh-CN" sz="1400" dirty="0"/>
              <a:t>150</a:t>
            </a:r>
            <a:r>
              <a:rPr lang="zh-CN" altLang="en-US" sz="1400" dirty="0"/>
              <a:t>条记录</a:t>
            </a:r>
          </a:p>
          <a:p>
            <a:pPr lvl="0" eaLnBrk="0" fontAlgn="base" hangingPunct="0">
              <a:spcBef>
                <a:spcPct val="0"/>
              </a:spcBef>
              <a:spcAft>
                <a:spcPct val="0"/>
              </a:spcAft>
            </a:pPr>
            <a:r>
              <a:rPr lang="en-US" altLang="zh-CN" sz="1400" dirty="0"/>
              <a:t>#target</a:t>
            </a:r>
            <a:r>
              <a:rPr lang="zh-CN" altLang="en-US" sz="1400" dirty="0"/>
              <a:t>是一个数组，存储了</a:t>
            </a:r>
            <a:r>
              <a:rPr lang="en-US" altLang="zh-CN" sz="1400" dirty="0"/>
              <a:t>data</a:t>
            </a:r>
            <a:r>
              <a:rPr lang="zh-CN" altLang="en-US" sz="1400" dirty="0"/>
              <a:t>中每条记录属于哪一类鸢尾植物，长度是</a:t>
            </a:r>
            <a:r>
              <a:rPr lang="en-US" altLang="zh-CN" sz="1400" dirty="0"/>
              <a:t>150</a:t>
            </a:r>
            <a:r>
              <a:rPr lang="zh-CN" altLang="en-US" sz="1400" dirty="0"/>
              <a:t>，因为共有</a:t>
            </a:r>
            <a:r>
              <a:rPr lang="en-US" altLang="zh-CN" sz="1400" dirty="0"/>
              <a:t>3</a:t>
            </a:r>
            <a:r>
              <a:rPr lang="zh-CN" altLang="en-US" sz="1400" dirty="0"/>
              <a:t>类鸢尾植物，所以数组元素的值为</a:t>
            </a:r>
            <a:r>
              <a:rPr lang="en-US" altLang="zh-CN" sz="1400" dirty="0"/>
              <a:t>0,1,2</a:t>
            </a:r>
            <a:r>
              <a:rPr lang="zh-CN" altLang="en-US" sz="1400" dirty="0"/>
              <a:t>。</a:t>
            </a:r>
          </a:p>
          <a:p>
            <a:pPr lvl="0" eaLnBrk="0" fontAlgn="base" hangingPunct="0">
              <a:spcBef>
                <a:spcPct val="0"/>
              </a:spcBef>
              <a:spcAft>
                <a:spcPct val="0"/>
              </a:spcAft>
            </a:pPr>
            <a:r>
              <a:rPr lang="en-US" altLang="zh-CN" sz="1400" dirty="0">
                <a:solidFill>
                  <a:srgbClr val="FF0000"/>
                </a:solidFill>
              </a:rPr>
              <a:t>iris = </a:t>
            </a:r>
            <a:r>
              <a:rPr lang="en-US" altLang="zh-CN" sz="1400" dirty="0" err="1">
                <a:solidFill>
                  <a:srgbClr val="FF0000"/>
                </a:solidFill>
              </a:rPr>
              <a:t>datasets.load_iris</a:t>
            </a:r>
            <a:r>
              <a:rPr lang="en-US" altLang="zh-CN" sz="1400" dirty="0">
                <a:solidFill>
                  <a:srgbClr val="FF0000"/>
                </a:solidFill>
              </a:rPr>
              <a:t>()</a:t>
            </a:r>
          </a:p>
          <a:p>
            <a:pPr lvl="0" eaLnBrk="0" fontAlgn="base" hangingPunct="0">
              <a:spcBef>
                <a:spcPct val="0"/>
              </a:spcBef>
              <a:spcAft>
                <a:spcPct val="0"/>
              </a:spcAft>
            </a:pPr>
            <a:endParaRPr lang="en-US" altLang="zh-CN" sz="1400" dirty="0"/>
          </a:p>
          <a:p>
            <a:pPr lvl="0" eaLnBrk="0" fontAlgn="base" hangingPunct="0">
              <a:spcBef>
                <a:spcPct val="0"/>
              </a:spcBef>
              <a:spcAft>
                <a:spcPct val="0"/>
              </a:spcAft>
            </a:pPr>
            <a:r>
              <a:rPr lang="en-US" altLang="zh-CN" sz="1400" dirty="0"/>
              <a:t>#</a:t>
            </a:r>
            <a:r>
              <a:rPr lang="zh-CN" altLang="en-US" sz="1400" dirty="0"/>
              <a:t>为了使数据看上去更加简单易懂，我们只取花萼的长和宽。</a:t>
            </a:r>
          </a:p>
          <a:p>
            <a:pPr lvl="0" eaLnBrk="0" fontAlgn="base" hangingPunct="0">
              <a:spcBef>
                <a:spcPct val="0"/>
              </a:spcBef>
              <a:spcAft>
                <a:spcPct val="0"/>
              </a:spcAft>
            </a:pPr>
            <a:r>
              <a:rPr lang="en-US" altLang="zh-CN" sz="1400" dirty="0">
                <a:solidFill>
                  <a:srgbClr val="FF0000"/>
                </a:solidFill>
              </a:rPr>
              <a:t>X = </a:t>
            </a:r>
            <a:r>
              <a:rPr lang="en-US" altLang="zh-CN" sz="1400" dirty="0" err="1">
                <a:solidFill>
                  <a:srgbClr val="FF0000"/>
                </a:solidFill>
              </a:rPr>
              <a:t>iris.data</a:t>
            </a:r>
            <a:r>
              <a:rPr lang="en-US" altLang="zh-CN" sz="1400" dirty="0">
                <a:solidFill>
                  <a:srgbClr val="FF0000"/>
                </a:solidFill>
              </a:rPr>
              <a:t>[:, :2]</a:t>
            </a:r>
          </a:p>
          <a:p>
            <a:pPr lvl="0" eaLnBrk="0" fontAlgn="base" hangingPunct="0">
              <a:spcBef>
                <a:spcPct val="0"/>
              </a:spcBef>
              <a:spcAft>
                <a:spcPct val="0"/>
              </a:spcAft>
            </a:pPr>
            <a:r>
              <a:rPr lang="en-US" altLang="zh-CN" sz="1400" dirty="0">
                <a:solidFill>
                  <a:srgbClr val="FF0000"/>
                </a:solidFill>
              </a:rPr>
              <a:t>y = </a:t>
            </a:r>
            <a:r>
              <a:rPr lang="en-US" altLang="zh-CN" sz="1400" dirty="0" err="1">
                <a:solidFill>
                  <a:srgbClr val="FF0000"/>
                </a:solidFill>
              </a:rPr>
              <a:t>iris.target</a:t>
            </a:r>
            <a:endParaRPr lang="en-US" altLang="zh-CN" sz="1400" dirty="0">
              <a:solidFill>
                <a:srgbClr val="FF0000"/>
              </a:solidFill>
            </a:endParaRPr>
          </a:p>
          <a:p>
            <a:pPr lvl="0" eaLnBrk="0" fontAlgn="base" hangingPunct="0">
              <a:spcBef>
                <a:spcPct val="0"/>
              </a:spcBef>
              <a:spcAft>
                <a:spcPct val="0"/>
              </a:spcAft>
            </a:pPr>
            <a:endParaRPr lang="en-US" altLang="zh-CN" sz="1400" dirty="0"/>
          </a:p>
          <a:p>
            <a:pPr lvl="0" eaLnBrk="0" fontAlgn="base" hangingPunct="0">
              <a:spcBef>
                <a:spcPct val="0"/>
              </a:spcBef>
              <a:spcAft>
                <a:spcPct val="0"/>
              </a:spcAft>
            </a:pPr>
            <a:r>
              <a:rPr lang="en-US" altLang="zh-CN" sz="1400" dirty="0"/>
              <a:t>#</a:t>
            </a:r>
            <a:r>
              <a:rPr lang="zh-CN" altLang="en-US" sz="1400" dirty="0"/>
              <a:t>获得数据集中的最大值和最小值，并放大差值，用来设置坐标系</a:t>
            </a:r>
            <a:endParaRPr lang="en-US" altLang="zh-CN" sz="1400" dirty="0"/>
          </a:p>
          <a:p>
            <a:pPr lvl="0" eaLnBrk="0" fontAlgn="base" hangingPunct="0">
              <a:spcBef>
                <a:spcPct val="0"/>
              </a:spcBef>
              <a:spcAft>
                <a:spcPct val="0"/>
              </a:spcAft>
            </a:pPr>
            <a:r>
              <a:rPr lang="en-US" altLang="zh-CN" sz="1400" dirty="0"/>
              <a:t>#</a:t>
            </a:r>
            <a:r>
              <a:rPr lang="zh-CN" altLang="en-US" sz="1400" dirty="0"/>
              <a:t>注意，</a:t>
            </a:r>
            <a:r>
              <a:rPr lang="en-US" altLang="zh-CN" sz="1400" dirty="0" err="1"/>
              <a:t>y_min</a:t>
            </a:r>
            <a:r>
              <a:rPr lang="zh-CN" altLang="en-US" sz="1400" dirty="0"/>
              <a:t>和</a:t>
            </a:r>
            <a:r>
              <a:rPr lang="en-US" altLang="zh-CN" sz="1400" dirty="0" err="1"/>
              <a:t>y_max</a:t>
            </a:r>
            <a:r>
              <a:rPr lang="zh-CN" altLang="en-US" sz="1400" dirty="0"/>
              <a:t>代表的是花萼的宽度，不是鸢尾花的种类</a:t>
            </a:r>
          </a:p>
          <a:p>
            <a:pPr lvl="0" eaLnBrk="0" fontAlgn="base" hangingPunct="0">
              <a:spcBef>
                <a:spcPct val="0"/>
              </a:spcBef>
              <a:spcAft>
                <a:spcPct val="0"/>
              </a:spcAft>
            </a:pPr>
            <a:r>
              <a:rPr lang="en-US" altLang="zh-CN" sz="1400" dirty="0" err="1">
                <a:solidFill>
                  <a:srgbClr val="FF0000"/>
                </a:solidFill>
              </a:rPr>
              <a:t>x_min</a:t>
            </a:r>
            <a:r>
              <a:rPr lang="en-US" altLang="zh-CN" sz="1400" dirty="0">
                <a:solidFill>
                  <a:srgbClr val="FF0000"/>
                </a:solidFill>
              </a:rPr>
              <a:t>, </a:t>
            </a:r>
            <a:r>
              <a:rPr lang="en-US" altLang="zh-CN" sz="1400" dirty="0" err="1">
                <a:solidFill>
                  <a:srgbClr val="FF0000"/>
                </a:solidFill>
              </a:rPr>
              <a:t>x_max</a:t>
            </a:r>
            <a:r>
              <a:rPr lang="en-US" altLang="zh-CN" sz="1400" dirty="0">
                <a:solidFill>
                  <a:srgbClr val="FF0000"/>
                </a:solidFill>
              </a:rPr>
              <a:t> = X[:, 0].min() - 1, X[:, 0].max() + 1</a:t>
            </a:r>
          </a:p>
          <a:p>
            <a:pPr lvl="0" eaLnBrk="0" fontAlgn="base" hangingPunct="0">
              <a:spcBef>
                <a:spcPct val="0"/>
              </a:spcBef>
              <a:spcAft>
                <a:spcPct val="0"/>
              </a:spcAft>
            </a:pPr>
            <a:r>
              <a:rPr lang="en-US" altLang="zh-CN" sz="1400" dirty="0" err="1">
                <a:solidFill>
                  <a:srgbClr val="FF0000"/>
                </a:solidFill>
              </a:rPr>
              <a:t>y_min</a:t>
            </a:r>
            <a:r>
              <a:rPr lang="en-US" altLang="zh-CN" sz="1400" dirty="0">
                <a:solidFill>
                  <a:srgbClr val="FF0000"/>
                </a:solidFill>
              </a:rPr>
              <a:t>, </a:t>
            </a:r>
            <a:r>
              <a:rPr lang="en-US" altLang="zh-CN" sz="1400" dirty="0" err="1">
                <a:solidFill>
                  <a:srgbClr val="FF0000"/>
                </a:solidFill>
              </a:rPr>
              <a:t>y_max</a:t>
            </a:r>
            <a:r>
              <a:rPr lang="en-US" altLang="zh-CN" sz="1400" dirty="0">
                <a:solidFill>
                  <a:srgbClr val="FF0000"/>
                </a:solidFill>
              </a:rPr>
              <a:t> = X[:, 1].min() - 1, X[:, 1].max() + 1</a:t>
            </a:r>
          </a:p>
          <a:p>
            <a:pPr lvl="0" eaLnBrk="0" fontAlgn="base" hangingPunct="0">
              <a:spcBef>
                <a:spcPct val="0"/>
              </a:spcBef>
              <a:spcAft>
                <a:spcPct val="0"/>
              </a:spcAft>
            </a:pPr>
            <a:endParaRPr lang="en-US" altLang="zh-CN" sz="1400" dirty="0"/>
          </a:p>
        </p:txBody>
      </p:sp>
      <p:sp>
        <p:nvSpPr>
          <p:cNvPr id="10" name="标题 1">
            <a:extLst>
              <a:ext uri="{FF2B5EF4-FFF2-40B4-BE49-F238E27FC236}">
                <a16:creationId xmlns:a16="http://schemas.microsoft.com/office/drawing/2014/main" id="{D0959456-4D3B-42F2-BBA9-F04CE8B0C7C4}"/>
              </a:ext>
            </a:extLst>
          </p:cNvPr>
          <p:cNvSpPr>
            <a:spLocks noGrp="1"/>
          </p:cNvSpPr>
          <p:nvPr>
            <p:ph type="title"/>
          </p:nvPr>
        </p:nvSpPr>
        <p:spPr>
          <a:xfrm>
            <a:off x="323528" y="97152"/>
            <a:ext cx="8229600" cy="1143000"/>
          </a:xfrm>
        </p:spPr>
        <p:txBody>
          <a:bodyPr/>
          <a:lstStyle/>
          <a:p>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 导入数据，创建数据模型</a:t>
            </a:r>
          </a:p>
        </p:txBody>
      </p:sp>
    </p:spTree>
    <p:extLst>
      <p:ext uri="{BB962C8B-B14F-4D97-AF65-F5344CB8AC3E}">
        <p14:creationId xmlns:p14="http://schemas.microsoft.com/office/powerpoint/2010/main" val="2110691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95536" y="998"/>
            <a:ext cx="6048672" cy="5262979"/>
          </a:xfrm>
          <a:prstGeom prst="rect">
            <a:avLst/>
          </a:prstGeom>
        </p:spPr>
        <p:txBody>
          <a:bodyPr wrap="square">
            <a:spAutoFit/>
          </a:bodyPr>
          <a:lstStyle/>
          <a:p>
            <a:pPr lvl="0" eaLnBrk="0" fontAlgn="base" hangingPunct="0">
              <a:spcBef>
                <a:spcPct val="0"/>
              </a:spcBef>
              <a:spcAft>
                <a:spcPct val="0"/>
              </a:spcAft>
            </a:pPr>
            <a:endParaRPr lang="zh-CN" altLang="en-US" sz="1400" dirty="0"/>
          </a:p>
          <a:p>
            <a:pPr lvl="0" eaLnBrk="0" fontAlgn="base" hangingPunct="0">
              <a:spcBef>
                <a:spcPct val="0"/>
              </a:spcBef>
              <a:spcAft>
                <a:spcPct val="0"/>
              </a:spcAft>
            </a:pPr>
            <a:r>
              <a:rPr lang="en-US" altLang="zh-CN" sz="1400" dirty="0"/>
              <a:t># </a:t>
            </a:r>
            <a:r>
              <a:rPr lang="zh-CN" altLang="en-US" sz="1400" dirty="0"/>
              <a:t>网格中的步长</a:t>
            </a:r>
          </a:p>
          <a:p>
            <a:pPr lvl="0" eaLnBrk="0" fontAlgn="base" hangingPunct="0">
              <a:spcBef>
                <a:spcPct val="0"/>
              </a:spcBef>
              <a:spcAft>
                <a:spcPct val="0"/>
              </a:spcAft>
            </a:pPr>
            <a:r>
              <a:rPr lang="en-US" altLang="zh-CN" sz="1400" dirty="0">
                <a:solidFill>
                  <a:srgbClr val="FF0000"/>
                </a:solidFill>
              </a:rPr>
              <a:t>h = .02</a:t>
            </a:r>
          </a:p>
          <a:p>
            <a:pPr lvl="0" eaLnBrk="0" fontAlgn="base" hangingPunct="0">
              <a:spcBef>
                <a:spcPct val="0"/>
              </a:spcBef>
              <a:spcAft>
                <a:spcPct val="0"/>
              </a:spcAft>
            </a:pPr>
            <a:r>
              <a:rPr lang="en-US" altLang="zh-CN" sz="1400" dirty="0"/>
              <a:t># </a:t>
            </a:r>
            <a:r>
              <a:rPr lang="en-US" altLang="zh-CN" sz="1400" dirty="0" err="1"/>
              <a:t>meshgrid</a:t>
            </a:r>
            <a:r>
              <a:rPr lang="en-US" altLang="zh-CN" sz="1400" dirty="0"/>
              <a:t>()</a:t>
            </a:r>
            <a:r>
              <a:rPr lang="zh-CN" altLang="en-US" sz="1400" dirty="0"/>
              <a:t>创建坐标矩阵，需要为其传递两个一维数字数组</a:t>
            </a:r>
          </a:p>
          <a:p>
            <a:pPr lvl="0" eaLnBrk="0" fontAlgn="base" hangingPunct="0">
              <a:spcBef>
                <a:spcPct val="0"/>
              </a:spcBef>
              <a:spcAft>
                <a:spcPct val="0"/>
              </a:spcAft>
            </a:pPr>
            <a:r>
              <a:rPr lang="en-US" altLang="zh-CN" sz="1400" dirty="0"/>
              <a:t>xx, </a:t>
            </a:r>
            <a:r>
              <a:rPr lang="en-US" altLang="zh-CN" sz="1400" dirty="0" err="1"/>
              <a:t>yy</a:t>
            </a:r>
            <a:r>
              <a:rPr lang="en-US" altLang="zh-CN" sz="1400" dirty="0"/>
              <a:t> = </a:t>
            </a:r>
            <a:r>
              <a:rPr lang="en-US" altLang="zh-CN" sz="1400" dirty="0" err="1"/>
              <a:t>np.meshgrid</a:t>
            </a:r>
            <a:r>
              <a:rPr lang="en-US" altLang="zh-CN" sz="1400" dirty="0"/>
              <a:t>(</a:t>
            </a:r>
            <a:r>
              <a:rPr lang="en-US" altLang="zh-CN" sz="1400" dirty="0" err="1"/>
              <a:t>np.arange</a:t>
            </a:r>
            <a:r>
              <a:rPr lang="en-US" altLang="zh-CN" sz="1400" dirty="0"/>
              <a:t>(</a:t>
            </a:r>
            <a:r>
              <a:rPr lang="en-US" altLang="zh-CN" sz="1400" dirty="0" err="1">
                <a:solidFill>
                  <a:srgbClr val="FF0000"/>
                </a:solidFill>
              </a:rPr>
              <a:t>x_min</a:t>
            </a:r>
            <a:r>
              <a:rPr lang="en-US" altLang="zh-CN" sz="1400" dirty="0">
                <a:solidFill>
                  <a:srgbClr val="FF0000"/>
                </a:solidFill>
              </a:rPr>
              <a:t>, </a:t>
            </a:r>
            <a:r>
              <a:rPr lang="en-US" altLang="zh-CN" sz="1400" dirty="0" err="1">
                <a:solidFill>
                  <a:srgbClr val="FF0000"/>
                </a:solidFill>
              </a:rPr>
              <a:t>x_max</a:t>
            </a:r>
            <a:r>
              <a:rPr lang="en-US" altLang="zh-CN" sz="1400" dirty="0">
                <a:solidFill>
                  <a:srgbClr val="FF0000"/>
                </a:solidFill>
              </a:rPr>
              <a:t>, h</a:t>
            </a:r>
            <a:r>
              <a:rPr lang="en-US" altLang="zh-CN" sz="1400" dirty="0"/>
              <a:t>),</a:t>
            </a:r>
            <a:r>
              <a:rPr lang="en-US" altLang="zh-CN" sz="1400" dirty="0" err="1"/>
              <a:t>np.arange</a:t>
            </a:r>
            <a:r>
              <a:rPr lang="en-US" altLang="zh-CN" sz="1400" dirty="0"/>
              <a:t>(</a:t>
            </a:r>
            <a:r>
              <a:rPr lang="en-US" altLang="zh-CN" sz="1400" dirty="0" err="1">
                <a:solidFill>
                  <a:srgbClr val="FF0000"/>
                </a:solidFill>
              </a:rPr>
              <a:t>y_min</a:t>
            </a:r>
            <a:r>
              <a:rPr lang="en-US" altLang="zh-CN" sz="1400" dirty="0">
                <a:solidFill>
                  <a:srgbClr val="FF0000"/>
                </a:solidFill>
              </a:rPr>
              <a:t>, </a:t>
            </a:r>
            <a:r>
              <a:rPr lang="en-US" altLang="zh-CN" sz="1400" dirty="0" err="1">
                <a:solidFill>
                  <a:srgbClr val="FF0000"/>
                </a:solidFill>
              </a:rPr>
              <a:t>y_max</a:t>
            </a:r>
            <a:r>
              <a:rPr lang="en-US" altLang="zh-CN" sz="1400" dirty="0">
                <a:solidFill>
                  <a:srgbClr val="FF0000"/>
                </a:solidFill>
              </a:rPr>
              <a:t>, h</a:t>
            </a:r>
            <a:r>
              <a:rPr lang="en-US" altLang="zh-CN" sz="1400" dirty="0"/>
              <a:t>))</a:t>
            </a:r>
          </a:p>
          <a:p>
            <a:pPr lvl="0" eaLnBrk="0" fontAlgn="base" hangingPunct="0">
              <a:spcBef>
                <a:spcPct val="0"/>
              </a:spcBef>
              <a:spcAft>
                <a:spcPct val="0"/>
              </a:spcAft>
            </a:pPr>
            <a:endParaRPr lang="en-US" altLang="zh-CN" sz="1400" dirty="0"/>
          </a:p>
          <a:p>
            <a:pPr lvl="0" eaLnBrk="0" fontAlgn="base" hangingPunct="0">
              <a:spcBef>
                <a:spcPct val="0"/>
              </a:spcBef>
              <a:spcAft>
                <a:spcPct val="0"/>
              </a:spcAft>
            </a:pPr>
            <a:endParaRPr lang="en-US" altLang="zh-CN" sz="1400" dirty="0"/>
          </a:p>
          <a:p>
            <a:pPr lvl="0" eaLnBrk="0" fontAlgn="base" hangingPunct="0">
              <a:spcBef>
                <a:spcPct val="0"/>
              </a:spcBef>
              <a:spcAft>
                <a:spcPct val="0"/>
              </a:spcAft>
            </a:pPr>
            <a:r>
              <a:rPr lang="en-US" altLang="zh-CN" sz="1400" dirty="0"/>
              <a:t>#</a:t>
            </a:r>
            <a:r>
              <a:rPr lang="zh-CN" altLang="en-US" sz="1400" dirty="0"/>
              <a:t>实例点个数</a:t>
            </a:r>
          </a:p>
          <a:p>
            <a:pPr lvl="0" eaLnBrk="0" fontAlgn="base" hangingPunct="0">
              <a:spcBef>
                <a:spcPct val="0"/>
              </a:spcBef>
              <a:spcAft>
                <a:spcPct val="0"/>
              </a:spcAft>
            </a:pPr>
            <a:r>
              <a:rPr lang="en-US" altLang="zh-CN" sz="1400" dirty="0">
                <a:solidFill>
                  <a:srgbClr val="FF0000"/>
                </a:solidFill>
              </a:rPr>
              <a:t>k = 15</a:t>
            </a:r>
          </a:p>
          <a:p>
            <a:pPr lvl="0" eaLnBrk="0" fontAlgn="base" hangingPunct="0">
              <a:spcBef>
                <a:spcPct val="0"/>
              </a:spcBef>
              <a:spcAft>
                <a:spcPct val="0"/>
              </a:spcAft>
            </a:pPr>
            <a:r>
              <a:rPr lang="en-US" altLang="zh-CN" sz="1400" dirty="0"/>
              <a:t># </a:t>
            </a:r>
            <a:r>
              <a:rPr lang="zh-CN" altLang="en-US" sz="1400" dirty="0"/>
              <a:t>创建一个</a:t>
            </a:r>
            <a:r>
              <a:rPr lang="en-US" altLang="zh-CN" sz="1400" dirty="0"/>
              <a:t>KNN</a:t>
            </a:r>
            <a:r>
              <a:rPr lang="zh-CN" altLang="en-US" sz="1400" dirty="0"/>
              <a:t>分类器，需要设置</a:t>
            </a:r>
            <a:r>
              <a:rPr lang="en-US" altLang="zh-CN" sz="1400" dirty="0"/>
              <a:t>k</a:t>
            </a:r>
            <a:r>
              <a:rPr lang="zh-CN" altLang="en-US" sz="1400" dirty="0"/>
              <a:t>值和投票方式</a:t>
            </a:r>
          </a:p>
          <a:p>
            <a:pPr lvl="0" eaLnBrk="0" fontAlgn="base" hangingPunct="0">
              <a:spcBef>
                <a:spcPct val="0"/>
              </a:spcBef>
              <a:spcAft>
                <a:spcPct val="0"/>
              </a:spcAft>
            </a:pPr>
            <a:r>
              <a:rPr lang="en-US" altLang="zh-CN" sz="1400" dirty="0" err="1">
                <a:solidFill>
                  <a:srgbClr val="FF0000"/>
                </a:solidFill>
              </a:rPr>
              <a:t>clf</a:t>
            </a:r>
            <a:r>
              <a:rPr lang="en-US" altLang="zh-CN" sz="1400" dirty="0">
                <a:solidFill>
                  <a:srgbClr val="FF0000"/>
                </a:solidFill>
              </a:rPr>
              <a:t> = </a:t>
            </a:r>
            <a:r>
              <a:rPr lang="en-US" altLang="zh-CN" sz="1400" dirty="0" err="1">
                <a:solidFill>
                  <a:srgbClr val="FF0000"/>
                </a:solidFill>
              </a:rPr>
              <a:t>neighbors.KNeighborsClassifier</a:t>
            </a:r>
            <a:r>
              <a:rPr lang="en-US" altLang="zh-CN" sz="1400" dirty="0">
                <a:solidFill>
                  <a:srgbClr val="FF0000"/>
                </a:solidFill>
              </a:rPr>
              <a:t>(</a:t>
            </a:r>
            <a:r>
              <a:rPr lang="en-US" altLang="zh-CN" sz="1400" dirty="0" err="1">
                <a:solidFill>
                  <a:srgbClr val="FF0000"/>
                </a:solidFill>
              </a:rPr>
              <a:t>n_neighbors</a:t>
            </a:r>
            <a:r>
              <a:rPr lang="en-US" altLang="zh-CN" sz="1400" dirty="0">
                <a:solidFill>
                  <a:srgbClr val="FF0000"/>
                </a:solidFill>
              </a:rPr>
              <a:t>=k, weights='uniform')</a:t>
            </a:r>
          </a:p>
          <a:p>
            <a:pPr lvl="0" eaLnBrk="0" fontAlgn="base" hangingPunct="0">
              <a:spcBef>
                <a:spcPct val="0"/>
              </a:spcBef>
              <a:spcAft>
                <a:spcPct val="0"/>
              </a:spcAft>
            </a:pPr>
            <a:r>
              <a:rPr lang="en-US" altLang="zh-CN" sz="1400" dirty="0"/>
              <a:t>#</a:t>
            </a:r>
            <a:r>
              <a:rPr lang="zh-CN" altLang="en-US" sz="1400" dirty="0"/>
              <a:t>用训练数据拟合分类器</a:t>
            </a:r>
          </a:p>
          <a:p>
            <a:pPr lvl="0" eaLnBrk="0" fontAlgn="base" hangingPunct="0">
              <a:spcBef>
                <a:spcPct val="0"/>
              </a:spcBef>
              <a:spcAft>
                <a:spcPct val="0"/>
              </a:spcAft>
            </a:pPr>
            <a:r>
              <a:rPr lang="en-US" altLang="zh-CN" sz="1400" dirty="0" err="1">
                <a:solidFill>
                  <a:srgbClr val="FF0000"/>
                </a:solidFill>
              </a:rPr>
              <a:t>clf.fit</a:t>
            </a:r>
            <a:r>
              <a:rPr lang="en-US" altLang="zh-CN" sz="1400" dirty="0">
                <a:solidFill>
                  <a:srgbClr val="FF0000"/>
                </a:solidFill>
              </a:rPr>
              <a:t>(X, y)</a:t>
            </a:r>
          </a:p>
          <a:p>
            <a:pPr lvl="0" eaLnBrk="0" fontAlgn="base" hangingPunct="0">
              <a:spcBef>
                <a:spcPct val="0"/>
              </a:spcBef>
              <a:spcAft>
                <a:spcPct val="0"/>
              </a:spcAft>
            </a:pPr>
            <a:endParaRPr lang="en-US" altLang="zh-CN" sz="1400" dirty="0"/>
          </a:p>
          <a:p>
            <a:pPr lvl="0" eaLnBrk="0" fontAlgn="base" hangingPunct="0">
              <a:spcBef>
                <a:spcPct val="0"/>
              </a:spcBef>
              <a:spcAft>
                <a:spcPct val="0"/>
              </a:spcAft>
            </a:pPr>
            <a:endParaRPr lang="en-US" altLang="zh-CN" sz="1400" dirty="0"/>
          </a:p>
          <a:p>
            <a:pPr lvl="0" eaLnBrk="0" fontAlgn="base" hangingPunct="0">
              <a:spcBef>
                <a:spcPct val="0"/>
              </a:spcBef>
              <a:spcAft>
                <a:spcPct val="0"/>
              </a:spcAft>
            </a:pPr>
            <a:r>
              <a:rPr lang="en-US" altLang="zh-CN" sz="1400" dirty="0"/>
              <a:t># </a:t>
            </a:r>
            <a:r>
              <a:rPr lang="zh-CN" altLang="en-US" sz="1400" dirty="0"/>
              <a:t>设置坐标轴的取值范围</a:t>
            </a:r>
          </a:p>
          <a:p>
            <a:pPr lvl="0" eaLnBrk="0" fontAlgn="base" hangingPunct="0">
              <a:spcBef>
                <a:spcPct val="0"/>
              </a:spcBef>
              <a:spcAft>
                <a:spcPct val="0"/>
              </a:spcAft>
            </a:pPr>
            <a:r>
              <a:rPr lang="en-US" altLang="zh-CN" sz="1400" dirty="0" err="1"/>
              <a:t>plt.xlim</a:t>
            </a:r>
            <a:r>
              <a:rPr lang="en-US" altLang="zh-CN" sz="1400" dirty="0"/>
              <a:t>(</a:t>
            </a:r>
            <a:r>
              <a:rPr lang="en-US" altLang="zh-CN" sz="1400" dirty="0" err="1"/>
              <a:t>xx.min</a:t>
            </a:r>
            <a:r>
              <a:rPr lang="en-US" altLang="zh-CN" sz="1400" dirty="0"/>
              <a:t>(), </a:t>
            </a:r>
            <a:r>
              <a:rPr lang="en-US" altLang="zh-CN" sz="1400" dirty="0" err="1"/>
              <a:t>xx.max</a:t>
            </a:r>
            <a:r>
              <a:rPr lang="en-US" altLang="zh-CN" sz="1400" dirty="0"/>
              <a:t>())</a:t>
            </a:r>
          </a:p>
          <a:p>
            <a:pPr lvl="0" eaLnBrk="0" fontAlgn="base" hangingPunct="0">
              <a:spcBef>
                <a:spcPct val="0"/>
              </a:spcBef>
              <a:spcAft>
                <a:spcPct val="0"/>
              </a:spcAft>
            </a:pPr>
            <a:r>
              <a:rPr lang="en-US" altLang="zh-CN" sz="1400" dirty="0" err="1"/>
              <a:t>plt.ylim</a:t>
            </a:r>
            <a:r>
              <a:rPr lang="en-US" altLang="zh-CN" sz="1400" dirty="0"/>
              <a:t>(</a:t>
            </a:r>
            <a:r>
              <a:rPr lang="en-US" altLang="zh-CN" sz="1400" dirty="0" err="1"/>
              <a:t>yy.min</a:t>
            </a:r>
            <a:r>
              <a:rPr lang="en-US" altLang="zh-CN" sz="1400" dirty="0"/>
              <a:t>(), </a:t>
            </a:r>
            <a:r>
              <a:rPr lang="en-US" altLang="zh-CN" sz="1400" dirty="0" err="1"/>
              <a:t>yy.max</a:t>
            </a:r>
            <a:r>
              <a:rPr lang="en-US" altLang="zh-CN" sz="1400" dirty="0"/>
              <a:t>())</a:t>
            </a:r>
          </a:p>
          <a:p>
            <a:pPr lvl="0" eaLnBrk="0" fontAlgn="base" hangingPunct="0">
              <a:spcBef>
                <a:spcPct val="0"/>
              </a:spcBef>
              <a:spcAft>
                <a:spcPct val="0"/>
              </a:spcAft>
            </a:pPr>
            <a:endParaRPr lang="en-US" altLang="zh-CN" sz="1400" dirty="0"/>
          </a:p>
          <a:p>
            <a:pPr lvl="0" eaLnBrk="0" fontAlgn="base" hangingPunct="0">
              <a:spcBef>
                <a:spcPct val="0"/>
              </a:spcBef>
              <a:spcAft>
                <a:spcPct val="0"/>
              </a:spcAft>
            </a:pPr>
            <a:r>
              <a:rPr lang="en-US" altLang="zh-CN" sz="1400" dirty="0"/>
              <a:t># </a:t>
            </a:r>
            <a:r>
              <a:rPr lang="zh-CN" altLang="en-US" sz="1400" dirty="0"/>
              <a:t>设置坐标轴的标识</a:t>
            </a:r>
          </a:p>
          <a:p>
            <a:pPr lvl="0" eaLnBrk="0" fontAlgn="base" hangingPunct="0">
              <a:spcBef>
                <a:spcPct val="0"/>
              </a:spcBef>
              <a:spcAft>
                <a:spcPct val="0"/>
              </a:spcAft>
            </a:pPr>
            <a:r>
              <a:rPr lang="en-US" altLang="zh-CN" sz="1400" dirty="0"/>
              <a:t> </a:t>
            </a:r>
            <a:r>
              <a:rPr lang="en-US" altLang="zh-CN" sz="1400" dirty="0" err="1">
                <a:solidFill>
                  <a:srgbClr val="FF0000"/>
                </a:solidFill>
              </a:rPr>
              <a:t>plt.xlabel</a:t>
            </a:r>
            <a:r>
              <a:rPr lang="en-US" altLang="zh-CN" sz="1400" dirty="0">
                <a:solidFill>
                  <a:srgbClr val="FF0000"/>
                </a:solidFill>
              </a:rPr>
              <a:t>(</a:t>
            </a:r>
            <a:r>
              <a:rPr lang="en-US" altLang="zh-CN" sz="1400" dirty="0" err="1">
                <a:solidFill>
                  <a:srgbClr val="FF0000"/>
                </a:solidFill>
              </a:rPr>
              <a:t>u'Sepal_Length</a:t>
            </a:r>
            <a:r>
              <a:rPr lang="en-US" altLang="zh-CN" sz="1400" dirty="0">
                <a:solidFill>
                  <a:srgbClr val="FF0000"/>
                </a:solidFill>
              </a:rPr>
              <a:t>')</a:t>
            </a:r>
          </a:p>
          <a:p>
            <a:pPr lvl="0" eaLnBrk="0" fontAlgn="base" hangingPunct="0">
              <a:spcBef>
                <a:spcPct val="0"/>
              </a:spcBef>
              <a:spcAft>
                <a:spcPct val="0"/>
              </a:spcAft>
            </a:pPr>
            <a:r>
              <a:rPr lang="en-US" altLang="zh-CN" sz="1400" dirty="0">
                <a:solidFill>
                  <a:srgbClr val="FF0000"/>
                </a:solidFill>
              </a:rPr>
              <a:t> </a:t>
            </a:r>
            <a:r>
              <a:rPr lang="en-US" altLang="zh-CN" sz="1400" dirty="0" err="1">
                <a:solidFill>
                  <a:srgbClr val="FF0000"/>
                </a:solidFill>
              </a:rPr>
              <a:t>plt.ylabel</a:t>
            </a:r>
            <a:r>
              <a:rPr lang="en-US" altLang="zh-CN" sz="1400" dirty="0">
                <a:solidFill>
                  <a:srgbClr val="FF0000"/>
                </a:solidFill>
              </a:rPr>
              <a:t>(</a:t>
            </a:r>
            <a:r>
              <a:rPr lang="en-US" altLang="zh-CN" sz="1400" dirty="0" err="1">
                <a:solidFill>
                  <a:srgbClr val="FF0000"/>
                </a:solidFill>
              </a:rPr>
              <a:t>u'Sepal_Width</a:t>
            </a:r>
            <a:r>
              <a:rPr lang="en-US" altLang="zh-CN" sz="1400" dirty="0">
                <a:solidFill>
                  <a:srgbClr val="FF0000"/>
                </a:solidFill>
              </a:rPr>
              <a:t>')</a:t>
            </a:r>
          </a:p>
          <a:p>
            <a:pPr lvl="0" eaLnBrk="0" fontAlgn="base" hangingPunct="0">
              <a:spcBef>
                <a:spcPct val="0"/>
              </a:spcBef>
              <a:spcAft>
                <a:spcPct val="0"/>
              </a:spcAft>
            </a:pPr>
            <a:r>
              <a:rPr lang="en-US" altLang="zh-CN" sz="1400" dirty="0"/>
              <a:t>#</a:t>
            </a:r>
            <a:r>
              <a:rPr lang="zh-CN" altLang="en-US" sz="1400" dirty="0"/>
              <a:t>生成图片展示</a:t>
            </a:r>
          </a:p>
          <a:p>
            <a:pPr lvl="0" eaLnBrk="0" fontAlgn="base" hangingPunct="0">
              <a:spcBef>
                <a:spcPct val="0"/>
              </a:spcBef>
              <a:spcAft>
                <a:spcPct val="0"/>
              </a:spcAft>
            </a:pPr>
            <a:r>
              <a:rPr lang="en-US" altLang="zh-CN" sz="1400" dirty="0" err="1"/>
              <a:t>plt.show</a:t>
            </a:r>
            <a:r>
              <a:rPr lang="en-US" altLang="zh-CN" sz="1400" dirty="0"/>
              <a:t>()</a:t>
            </a:r>
          </a:p>
        </p:txBody>
      </p:sp>
    </p:spTree>
    <p:extLst>
      <p:ext uri="{BB962C8B-B14F-4D97-AF65-F5344CB8AC3E}">
        <p14:creationId xmlns:p14="http://schemas.microsoft.com/office/powerpoint/2010/main" val="1572631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225689"/>
            <a:ext cx="6012160" cy="4616648"/>
          </a:xfrm>
          <a:prstGeom prst="rect">
            <a:avLst/>
          </a:prstGeom>
        </p:spPr>
        <p:txBody>
          <a:bodyPr wrap="square">
            <a:spAutoFit/>
          </a:bodyPr>
          <a:lstStyle/>
          <a:p>
            <a:pPr lvl="0" eaLnBrk="0" fontAlgn="base" hangingPunct="0">
              <a:spcBef>
                <a:spcPct val="0"/>
              </a:spcBef>
              <a:spcAft>
                <a:spcPct val="0"/>
              </a:spcAft>
            </a:pPr>
            <a:r>
              <a:rPr lang="en-US" altLang="zh-CN" sz="1400" dirty="0"/>
              <a:t>import </a:t>
            </a:r>
            <a:r>
              <a:rPr lang="en-US" altLang="zh-CN" sz="1400" dirty="0" err="1"/>
              <a:t>numpy</a:t>
            </a:r>
            <a:r>
              <a:rPr lang="en-US" altLang="zh-CN" sz="1400" dirty="0"/>
              <a:t> as np</a:t>
            </a:r>
          </a:p>
          <a:p>
            <a:pPr lvl="0" eaLnBrk="0" fontAlgn="base" hangingPunct="0">
              <a:spcBef>
                <a:spcPct val="0"/>
              </a:spcBef>
              <a:spcAft>
                <a:spcPct val="0"/>
              </a:spcAft>
            </a:pPr>
            <a:r>
              <a:rPr lang="en-US" altLang="zh-CN" sz="1400" dirty="0"/>
              <a:t>import </a:t>
            </a:r>
            <a:r>
              <a:rPr lang="en-US" altLang="zh-CN" sz="1400" dirty="0" err="1"/>
              <a:t>matplotlib.pyplot</a:t>
            </a:r>
            <a:r>
              <a:rPr lang="en-US" altLang="zh-CN" sz="1400" dirty="0"/>
              <a:t> as </a:t>
            </a:r>
            <a:r>
              <a:rPr lang="en-US" altLang="zh-CN" sz="1400" dirty="0" err="1"/>
              <a:t>plt</a:t>
            </a:r>
            <a:endParaRPr lang="en-US" altLang="zh-CN" sz="1400" dirty="0"/>
          </a:p>
          <a:p>
            <a:pPr lvl="0" eaLnBrk="0" fontAlgn="base" hangingPunct="0">
              <a:spcBef>
                <a:spcPct val="0"/>
              </a:spcBef>
              <a:spcAft>
                <a:spcPct val="0"/>
              </a:spcAft>
            </a:pPr>
            <a:r>
              <a:rPr lang="en-US" altLang="zh-CN" sz="1400" dirty="0"/>
              <a:t>from </a:t>
            </a:r>
            <a:r>
              <a:rPr lang="en-US" altLang="zh-CN" sz="1400" dirty="0" err="1"/>
              <a:t>sklearn</a:t>
            </a:r>
            <a:r>
              <a:rPr lang="en-US" altLang="zh-CN" sz="1400" dirty="0"/>
              <a:t> import neighbors, datasets</a:t>
            </a:r>
          </a:p>
          <a:p>
            <a:pPr lvl="0" eaLnBrk="0" fontAlgn="base" hangingPunct="0">
              <a:spcBef>
                <a:spcPct val="0"/>
              </a:spcBef>
              <a:spcAft>
                <a:spcPct val="0"/>
              </a:spcAft>
            </a:pPr>
            <a:r>
              <a:rPr lang="en-US" altLang="zh-CN" sz="1400" dirty="0"/>
              <a:t>#</a:t>
            </a:r>
            <a:r>
              <a:rPr lang="zh-CN" altLang="en-US" sz="1400" dirty="0"/>
              <a:t>颜色库</a:t>
            </a:r>
          </a:p>
          <a:p>
            <a:pPr lvl="0" eaLnBrk="0" fontAlgn="base" hangingPunct="0">
              <a:spcBef>
                <a:spcPct val="0"/>
              </a:spcBef>
              <a:spcAft>
                <a:spcPct val="0"/>
              </a:spcAft>
            </a:pPr>
            <a:r>
              <a:rPr lang="en-US" altLang="zh-CN" sz="1400" dirty="0">
                <a:solidFill>
                  <a:srgbClr val="FF0000"/>
                </a:solidFill>
              </a:rPr>
              <a:t>from </a:t>
            </a:r>
            <a:r>
              <a:rPr lang="en-US" altLang="zh-CN" sz="1400" dirty="0" err="1">
                <a:solidFill>
                  <a:srgbClr val="FF0000"/>
                </a:solidFill>
              </a:rPr>
              <a:t>matplotlib.colors</a:t>
            </a:r>
            <a:r>
              <a:rPr lang="en-US" altLang="zh-CN" sz="1400" dirty="0">
                <a:solidFill>
                  <a:srgbClr val="FF0000"/>
                </a:solidFill>
              </a:rPr>
              <a:t> import </a:t>
            </a:r>
            <a:r>
              <a:rPr lang="en-US" altLang="zh-CN" sz="1400" dirty="0" err="1">
                <a:solidFill>
                  <a:srgbClr val="FF0000"/>
                </a:solidFill>
              </a:rPr>
              <a:t>ListedColormap</a:t>
            </a:r>
            <a:endParaRPr lang="en-US" altLang="zh-CN" sz="1400" dirty="0">
              <a:solidFill>
                <a:srgbClr val="FF0000"/>
              </a:solidFill>
            </a:endParaRPr>
          </a:p>
          <a:p>
            <a:pPr lvl="0" eaLnBrk="0" fontAlgn="base" hangingPunct="0">
              <a:spcBef>
                <a:spcPct val="0"/>
              </a:spcBef>
              <a:spcAft>
                <a:spcPct val="0"/>
              </a:spcAft>
            </a:pPr>
            <a:endParaRPr lang="en-US" altLang="zh-CN" sz="1400" dirty="0"/>
          </a:p>
          <a:p>
            <a:pPr lvl="0" eaLnBrk="0" fontAlgn="base" hangingPunct="0">
              <a:spcBef>
                <a:spcPct val="0"/>
              </a:spcBef>
              <a:spcAft>
                <a:spcPct val="0"/>
              </a:spcAft>
            </a:pPr>
            <a:r>
              <a:rPr lang="en-US" altLang="zh-CN" sz="1400" dirty="0"/>
              <a:t># </a:t>
            </a:r>
            <a:r>
              <a:rPr lang="zh-CN" altLang="en-US" sz="1400" dirty="0"/>
              <a:t>创建颜色集</a:t>
            </a:r>
          </a:p>
          <a:p>
            <a:pPr lvl="0" eaLnBrk="0" fontAlgn="base" hangingPunct="0">
              <a:spcBef>
                <a:spcPct val="0"/>
              </a:spcBef>
              <a:spcAft>
                <a:spcPct val="0"/>
              </a:spcAft>
            </a:pPr>
            <a:r>
              <a:rPr lang="en-US" altLang="zh-CN" sz="1400" dirty="0" err="1">
                <a:solidFill>
                  <a:srgbClr val="FF0000"/>
                </a:solidFill>
              </a:rPr>
              <a:t>cmap_light</a:t>
            </a:r>
            <a:r>
              <a:rPr lang="en-US" altLang="zh-CN" sz="1400" dirty="0">
                <a:solidFill>
                  <a:srgbClr val="FF0000"/>
                </a:solidFill>
              </a:rPr>
              <a:t> = </a:t>
            </a:r>
            <a:r>
              <a:rPr lang="en-US" altLang="zh-CN" sz="1400" dirty="0" err="1">
                <a:solidFill>
                  <a:srgbClr val="FF0000"/>
                </a:solidFill>
              </a:rPr>
              <a:t>ListedColormap</a:t>
            </a:r>
            <a:r>
              <a:rPr lang="en-US" altLang="zh-CN" sz="1400" dirty="0">
                <a:solidFill>
                  <a:srgbClr val="FF0000"/>
                </a:solidFill>
              </a:rPr>
              <a:t>(['#FFAAAA', '#AAFFAA', '#AAAAFF'])</a:t>
            </a:r>
          </a:p>
          <a:p>
            <a:pPr lvl="0" eaLnBrk="0" fontAlgn="base" hangingPunct="0">
              <a:spcBef>
                <a:spcPct val="0"/>
              </a:spcBef>
              <a:spcAft>
                <a:spcPct val="0"/>
              </a:spcAft>
            </a:pPr>
            <a:r>
              <a:rPr lang="en-US" altLang="zh-CN" sz="1400" dirty="0" err="1">
                <a:solidFill>
                  <a:srgbClr val="FF0000"/>
                </a:solidFill>
              </a:rPr>
              <a:t>cmap_bold</a:t>
            </a:r>
            <a:r>
              <a:rPr lang="en-US" altLang="zh-CN" sz="1400" dirty="0">
                <a:solidFill>
                  <a:srgbClr val="FF0000"/>
                </a:solidFill>
              </a:rPr>
              <a:t> = </a:t>
            </a:r>
            <a:r>
              <a:rPr lang="en-US" altLang="zh-CN" sz="1400" dirty="0" err="1">
                <a:solidFill>
                  <a:srgbClr val="FF0000"/>
                </a:solidFill>
              </a:rPr>
              <a:t>ListedColormap</a:t>
            </a:r>
            <a:r>
              <a:rPr lang="en-US" altLang="zh-CN" sz="1400" dirty="0">
                <a:solidFill>
                  <a:srgbClr val="FF0000"/>
                </a:solidFill>
              </a:rPr>
              <a:t>(['#FF0000', '#00FF00', '#0000FF'])</a:t>
            </a:r>
          </a:p>
          <a:p>
            <a:pPr lvl="0" eaLnBrk="0" fontAlgn="base" hangingPunct="0">
              <a:spcBef>
                <a:spcPct val="0"/>
              </a:spcBef>
              <a:spcAft>
                <a:spcPct val="0"/>
              </a:spcAft>
            </a:pPr>
            <a:endParaRPr lang="en-US" altLang="zh-CN" sz="1400" dirty="0"/>
          </a:p>
          <a:p>
            <a:pPr lvl="0" eaLnBrk="0" fontAlgn="base" hangingPunct="0">
              <a:spcBef>
                <a:spcPct val="0"/>
              </a:spcBef>
              <a:spcAft>
                <a:spcPct val="0"/>
              </a:spcAft>
            </a:pPr>
            <a:r>
              <a:rPr lang="en-US" altLang="zh-CN" sz="1400" dirty="0"/>
              <a:t># </a:t>
            </a:r>
            <a:r>
              <a:rPr lang="zh-CN" altLang="en-US" sz="1400" dirty="0"/>
              <a:t>导入鸢尾花数据</a:t>
            </a:r>
          </a:p>
          <a:p>
            <a:pPr lvl="0" eaLnBrk="0" fontAlgn="base" hangingPunct="0">
              <a:spcBef>
                <a:spcPct val="0"/>
              </a:spcBef>
              <a:spcAft>
                <a:spcPct val="0"/>
              </a:spcAft>
            </a:pPr>
            <a:r>
              <a:rPr lang="en-US" altLang="zh-CN" sz="1400" dirty="0"/>
              <a:t>iris = </a:t>
            </a:r>
            <a:r>
              <a:rPr lang="en-US" altLang="zh-CN" sz="1400" dirty="0" err="1"/>
              <a:t>datasets.load_iris</a:t>
            </a:r>
            <a:r>
              <a:rPr lang="en-US" altLang="zh-CN" sz="1400" dirty="0"/>
              <a:t>()</a:t>
            </a:r>
          </a:p>
          <a:p>
            <a:pPr lvl="0" eaLnBrk="0" fontAlgn="base" hangingPunct="0">
              <a:spcBef>
                <a:spcPct val="0"/>
              </a:spcBef>
              <a:spcAft>
                <a:spcPct val="0"/>
              </a:spcAft>
            </a:pPr>
            <a:r>
              <a:rPr lang="en-US" altLang="zh-CN" sz="1400" dirty="0"/>
              <a:t>X = </a:t>
            </a:r>
            <a:r>
              <a:rPr lang="en-US" altLang="zh-CN" sz="1400" dirty="0" err="1"/>
              <a:t>iris.data</a:t>
            </a:r>
            <a:r>
              <a:rPr lang="en-US" altLang="zh-CN" sz="1400" dirty="0"/>
              <a:t>[:, :2]</a:t>
            </a:r>
          </a:p>
          <a:p>
            <a:pPr lvl="0" eaLnBrk="0" fontAlgn="base" hangingPunct="0">
              <a:spcBef>
                <a:spcPct val="0"/>
              </a:spcBef>
              <a:spcAft>
                <a:spcPct val="0"/>
              </a:spcAft>
            </a:pPr>
            <a:r>
              <a:rPr lang="en-US" altLang="zh-CN" sz="1400" dirty="0"/>
              <a:t>y = </a:t>
            </a:r>
            <a:r>
              <a:rPr lang="en-US" altLang="zh-CN" sz="1400" dirty="0" err="1"/>
              <a:t>iris.target</a:t>
            </a:r>
            <a:endParaRPr lang="en-US" altLang="zh-CN" sz="1400" dirty="0"/>
          </a:p>
          <a:p>
            <a:pPr lvl="0" eaLnBrk="0" fontAlgn="base" hangingPunct="0">
              <a:spcBef>
                <a:spcPct val="0"/>
              </a:spcBef>
              <a:spcAft>
                <a:spcPct val="0"/>
              </a:spcAft>
            </a:pPr>
            <a:endParaRPr lang="en-US" altLang="zh-CN" sz="1400" dirty="0"/>
          </a:p>
          <a:p>
            <a:pPr lvl="0" eaLnBrk="0" fontAlgn="base" hangingPunct="0">
              <a:spcBef>
                <a:spcPct val="0"/>
              </a:spcBef>
              <a:spcAft>
                <a:spcPct val="0"/>
              </a:spcAft>
            </a:pPr>
            <a:r>
              <a:rPr lang="en-US" altLang="zh-CN" sz="1400" dirty="0"/>
              <a:t># </a:t>
            </a:r>
            <a:r>
              <a:rPr lang="zh-CN" altLang="en-US" sz="1400" dirty="0"/>
              <a:t>提取数据并处理，构建坐标矩阵</a:t>
            </a:r>
            <a:endParaRPr lang="en-US" altLang="zh-CN" sz="1400" dirty="0"/>
          </a:p>
          <a:p>
            <a:pPr eaLnBrk="0" fontAlgn="base" hangingPunct="0">
              <a:spcBef>
                <a:spcPct val="0"/>
              </a:spcBef>
              <a:spcAft>
                <a:spcPct val="0"/>
              </a:spcAft>
            </a:pPr>
            <a:r>
              <a:rPr lang="en-US" altLang="zh-CN" sz="1400" dirty="0"/>
              <a:t>#</a:t>
            </a:r>
            <a:r>
              <a:rPr lang="zh-CN" altLang="en-US" sz="1400" dirty="0"/>
              <a:t>注意，</a:t>
            </a:r>
            <a:r>
              <a:rPr lang="en-US" altLang="zh-CN" sz="1400" dirty="0" err="1"/>
              <a:t>y_min</a:t>
            </a:r>
            <a:r>
              <a:rPr lang="zh-CN" altLang="en-US" sz="1400" dirty="0"/>
              <a:t>和</a:t>
            </a:r>
            <a:r>
              <a:rPr lang="en-US" altLang="zh-CN" sz="1400" dirty="0" err="1"/>
              <a:t>y_max</a:t>
            </a:r>
            <a:r>
              <a:rPr lang="zh-CN" altLang="en-US" sz="1400" dirty="0"/>
              <a:t>代表的是花萼的宽度，不是鸢尾花的种类</a:t>
            </a:r>
            <a:endParaRPr lang="zh-CN" altLang="en-US" sz="1400" b="1" dirty="0"/>
          </a:p>
          <a:p>
            <a:pPr lvl="0" eaLnBrk="0" fontAlgn="base" hangingPunct="0">
              <a:spcBef>
                <a:spcPct val="0"/>
              </a:spcBef>
              <a:spcAft>
                <a:spcPct val="0"/>
              </a:spcAft>
            </a:pPr>
            <a:r>
              <a:rPr lang="en-US" altLang="zh-CN" sz="1400" dirty="0" err="1"/>
              <a:t>x_min</a:t>
            </a:r>
            <a:r>
              <a:rPr lang="en-US" altLang="zh-CN" sz="1400" dirty="0"/>
              <a:t>, </a:t>
            </a:r>
            <a:r>
              <a:rPr lang="en-US" altLang="zh-CN" sz="1400" dirty="0" err="1"/>
              <a:t>x_max</a:t>
            </a:r>
            <a:r>
              <a:rPr lang="en-US" altLang="zh-CN" sz="1400" dirty="0"/>
              <a:t> = X[:, 0].min() - 1, X[:, 0].max() + 1</a:t>
            </a:r>
          </a:p>
          <a:p>
            <a:pPr lvl="0" eaLnBrk="0" fontAlgn="base" hangingPunct="0">
              <a:spcBef>
                <a:spcPct val="0"/>
              </a:spcBef>
              <a:spcAft>
                <a:spcPct val="0"/>
              </a:spcAft>
            </a:pPr>
            <a:r>
              <a:rPr lang="en-US" altLang="zh-CN" sz="1400" dirty="0" err="1"/>
              <a:t>y_min</a:t>
            </a:r>
            <a:r>
              <a:rPr lang="en-US" altLang="zh-CN" sz="1400" dirty="0"/>
              <a:t>, </a:t>
            </a:r>
            <a:r>
              <a:rPr lang="en-US" altLang="zh-CN" sz="1400" dirty="0" err="1"/>
              <a:t>y_max</a:t>
            </a:r>
            <a:r>
              <a:rPr lang="en-US" altLang="zh-CN" sz="1400" dirty="0"/>
              <a:t> = X[:, 1].min() - 1, X[:, 1].max() + 1</a:t>
            </a:r>
          </a:p>
          <a:p>
            <a:pPr lvl="0" eaLnBrk="0" fontAlgn="base" hangingPunct="0">
              <a:spcBef>
                <a:spcPct val="0"/>
              </a:spcBef>
              <a:spcAft>
                <a:spcPct val="0"/>
              </a:spcAft>
            </a:pPr>
            <a:r>
              <a:rPr lang="en-US" altLang="zh-CN" sz="1400" dirty="0"/>
              <a:t>h = .02</a:t>
            </a:r>
          </a:p>
          <a:p>
            <a:pPr lvl="0" eaLnBrk="0" fontAlgn="base" hangingPunct="0">
              <a:spcBef>
                <a:spcPct val="0"/>
              </a:spcBef>
              <a:spcAft>
                <a:spcPct val="0"/>
              </a:spcAft>
            </a:pPr>
            <a:r>
              <a:rPr lang="en-US" altLang="zh-CN" sz="1400" dirty="0"/>
              <a:t>xx, </a:t>
            </a:r>
            <a:r>
              <a:rPr lang="en-US" altLang="zh-CN" sz="1400" dirty="0" err="1"/>
              <a:t>yy</a:t>
            </a:r>
            <a:r>
              <a:rPr lang="en-US" altLang="zh-CN" sz="1400" dirty="0"/>
              <a:t> = </a:t>
            </a:r>
            <a:r>
              <a:rPr lang="en-US" altLang="zh-CN" sz="1400" dirty="0" err="1"/>
              <a:t>np.meshgrid</a:t>
            </a:r>
            <a:r>
              <a:rPr lang="en-US" altLang="zh-CN" sz="1400" dirty="0"/>
              <a:t>(</a:t>
            </a:r>
            <a:r>
              <a:rPr lang="en-US" altLang="zh-CN" sz="1400" dirty="0" err="1"/>
              <a:t>np.arange</a:t>
            </a:r>
            <a:r>
              <a:rPr lang="en-US" altLang="zh-CN" sz="1400" dirty="0"/>
              <a:t>(</a:t>
            </a:r>
            <a:r>
              <a:rPr lang="en-US" altLang="zh-CN" sz="1400" dirty="0" err="1"/>
              <a:t>x_min</a:t>
            </a:r>
            <a:r>
              <a:rPr lang="en-US" altLang="zh-CN" sz="1400" dirty="0"/>
              <a:t>, </a:t>
            </a:r>
            <a:r>
              <a:rPr lang="en-US" altLang="zh-CN" sz="1400" dirty="0" err="1"/>
              <a:t>x_max</a:t>
            </a:r>
            <a:r>
              <a:rPr lang="en-US" altLang="zh-CN" sz="1400" dirty="0"/>
              <a:t>, h), </a:t>
            </a:r>
            <a:r>
              <a:rPr lang="en-US" altLang="zh-CN" sz="1400" dirty="0" err="1"/>
              <a:t>np.arange</a:t>
            </a:r>
            <a:r>
              <a:rPr lang="en-US" altLang="zh-CN" sz="1400" dirty="0"/>
              <a:t>(</a:t>
            </a:r>
            <a:r>
              <a:rPr lang="en-US" altLang="zh-CN" sz="1400" dirty="0" err="1"/>
              <a:t>y_min</a:t>
            </a:r>
            <a:r>
              <a:rPr lang="en-US" altLang="zh-CN" sz="1400" dirty="0"/>
              <a:t>, </a:t>
            </a:r>
            <a:r>
              <a:rPr lang="en-US" altLang="zh-CN" sz="1400" dirty="0" err="1"/>
              <a:t>y_max</a:t>
            </a:r>
            <a:r>
              <a:rPr lang="en-US" altLang="zh-CN" sz="1400" dirty="0"/>
              <a:t>, h))</a:t>
            </a:r>
            <a:endParaRPr lang="zh-CN" altLang="zh-CN" sz="1400" dirty="0"/>
          </a:p>
        </p:txBody>
      </p:sp>
      <p:sp>
        <p:nvSpPr>
          <p:cNvPr id="10" name="标题 1">
            <a:extLst>
              <a:ext uri="{FF2B5EF4-FFF2-40B4-BE49-F238E27FC236}">
                <a16:creationId xmlns:a16="http://schemas.microsoft.com/office/drawing/2014/main" id="{D0959456-4D3B-42F2-BBA9-F04CE8B0C7C4}"/>
              </a:ext>
            </a:extLst>
          </p:cNvPr>
          <p:cNvSpPr>
            <a:spLocks noGrp="1"/>
          </p:cNvSpPr>
          <p:nvPr>
            <p:ph type="title"/>
          </p:nvPr>
        </p:nvSpPr>
        <p:spPr>
          <a:xfrm>
            <a:off x="323528" y="97152"/>
            <a:ext cx="8229600" cy="1143000"/>
          </a:xfrm>
        </p:spPr>
        <p:txBody>
          <a:bodyPr/>
          <a:lstStyle/>
          <a:p>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 导入数据，创建数据模型</a:t>
            </a:r>
          </a:p>
        </p:txBody>
      </p:sp>
    </p:spTree>
    <p:extLst>
      <p:ext uri="{BB962C8B-B14F-4D97-AF65-F5344CB8AC3E}">
        <p14:creationId xmlns:p14="http://schemas.microsoft.com/office/powerpoint/2010/main" val="3906399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95536" y="998"/>
            <a:ext cx="7056784" cy="6986528"/>
          </a:xfrm>
          <a:prstGeom prst="rect">
            <a:avLst/>
          </a:prstGeom>
        </p:spPr>
        <p:txBody>
          <a:bodyPr wrap="square">
            <a:spAutoFit/>
          </a:bodyPr>
          <a:lstStyle/>
          <a:p>
            <a:pPr lvl="0" eaLnBrk="0" fontAlgn="base" hangingPunct="0">
              <a:spcBef>
                <a:spcPct val="0"/>
              </a:spcBef>
              <a:spcAft>
                <a:spcPct val="0"/>
              </a:spcAft>
            </a:pPr>
            <a:r>
              <a:rPr lang="en-US" altLang="zh-CN" sz="1400" dirty="0"/>
              <a:t>#weights </a:t>
            </a:r>
            <a:r>
              <a:rPr lang="zh-CN" altLang="en-US" sz="1400" dirty="0"/>
              <a:t>平均权重，</a:t>
            </a:r>
            <a:r>
              <a:rPr lang="en-US" altLang="zh-CN" sz="1400" dirty="0"/>
              <a:t>uniform</a:t>
            </a:r>
            <a:r>
              <a:rPr lang="zh-CN" altLang="en-US" sz="1400" dirty="0"/>
              <a:t>一般平均，  </a:t>
            </a:r>
            <a:r>
              <a:rPr lang="en-US" altLang="zh-CN" sz="1400" dirty="0"/>
              <a:t>distance</a:t>
            </a:r>
            <a:r>
              <a:rPr lang="zh-CN" altLang="en-US" sz="1400" dirty="0"/>
              <a:t>与距离成反比</a:t>
            </a:r>
          </a:p>
          <a:p>
            <a:pPr lvl="0" eaLnBrk="0" fontAlgn="base" hangingPunct="0">
              <a:spcBef>
                <a:spcPct val="0"/>
              </a:spcBef>
              <a:spcAft>
                <a:spcPct val="0"/>
              </a:spcAft>
            </a:pPr>
            <a:r>
              <a:rPr lang="en-US" altLang="zh-CN" sz="1400" dirty="0">
                <a:solidFill>
                  <a:srgbClr val="FF0000"/>
                </a:solidFill>
              </a:rPr>
              <a:t>for weights in ['uniform', 'distance']:</a:t>
            </a:r>
          </a:p>
          <a:p>
            <a:pPr lvl="0" eaLnBrk="0" fontAlgn="base" hangingPunct="0">
              <a:spcBef>
                <a:spcPct val="0"/>
              </a:spcBef>
              <a:spcAft>
                <a:spcPct val="0"/>
              </a:spcAft>
            </a:pPr>
            <a:r>
              <a:rPr lang="en-US" altLang="zh-CN" sz="1400" dirty="0"/>
              <a:t>    # </a:t>
            </a:r>
            <a:r>
              <a:rPr lang="zh-CN" altLang="en-US" sz="1400" dirty="0"/>
              <a:t>创建一个</a:t>
            </a:r>
            <a:r>
              <a:rPr lang="en-US" altLang="zh-CN" sz="1400" dirty="0"/>
              <a:t>KNN</a:t>
            </a:r>
            <a:r>
              <a:rPr lang="zh-CN" altLang="en-US" sz="1400" dirty="0"/>
              <a:t>分类器，并进行训练</a:t>
            </a:r>
          </a:p>
          <a:p>
            <a:pPr lvl="0" eaLnBrk="0" fontAlgn="base" hangingPunct="0">
              <a:spcBef>
                <a:spcPct val="0"/>
              </a:spcBef>
              <a:spcAft>
                <a:spcPct val="0"/>
              </a:spcAft>
            </a:pPr>
            <a:r>
              <a:rPr lang="zh-CN" altLang="en-US" sz="1400" dirty="0"/>
              <a:t>    </a:t>
            </a:r>
            <a:r>
              <a:rPr lang="en-US" altLang="zh-CN" sz="1400" dirty="0"/>
              <a:t>k = 15</a:t>
            </a:r>
          </a:p>
          <a:p>
            <a:pPr lvl="0" eaLnBrk="0" fontAlgn="base" hangingPunct="0">
              <a:spcBef>
                <a:spcPct val="0"/>
              </a:spcBef>
              <a:spcAft>
                <a:spcPct val="0"/>
              </a:spcAft>
            </a:pPr>
            <a:r>
              <a:rPr lang="en-US" altLang="zh-CN" sz="1400" dirty="0"/>
              <a:t>    </a:t>
            </a:r>
            <a:r>
              <a:rPr lang="en-US" altLang="zh-CN" sz="1400" dirty="0" err="1"/>
              <a:t>clf</a:t>
            </a:r>
            <a:r>
              <a:rPr lang="en-US" altLang="zh-CN" sz="1400" dirty="0"/>
              <a:t> = </a:t>
            </a:r>
            <a:r>
              <a:rPr lang="en-US" altLang="zh-CN" sz="1400" dirty="0" err="1"/>
              <a:t>neighbors.KNeighborsClassifier</a:t>
            </a:r>
            <a:r>
              <a:rPr lang="en-US" altLang="zh-CN" sz="1400" dirty="0"/>
              <a:t>(</a:t>
            </a:r>
            <a:r>
              <a:rPr lang="en-US" altLang="zh-CN" sz="1400" dirty="0" err="1"/>
              <a:t>n_neighbors</a:t>
            </a:r>
            <a:r>
              <a:rPr lang="en-US" altLang="zh-CN" sz="1400" dirty="0"/>
              <a:t>=k, weights=weights)</a:t>
            </a:r>
          </a:p>
          <a:p>
            <a:pPr lvl="0" eaLnBrk="0" fontAlgn="base" hangingPunct="0">
              <a:spcBef>
                <a:spcPct val="0"/>
              </a:spcBef>
              <a:spcAft>
                <a:spcPct val="0"/>
              </a:spcAft>
            </a:pPr>
            <a:r>
              <a:rPr lang="en-US" altLang="zh-CN" sz="1400" dirty="0"/>
              <a:t>    </a:t>
            </a:r>
            <a:r>
              <a:rPr lang="en-US" altLang="zh-CN" sz="1400" dirty="0" err="1"/>
              <a:t>clf.fit</a:t>
            </a:r>
            <a:r>
              <a:rPr lang="en-US" altLang="zh-CN" sz="1400" dirty="0"/>
              <a:t>(X, y)</a:t>
            </a:r>
          </a:p>
          <a:p>
            <a:pPr lvl="0" eaLnBrk="0" fontAlgn="base" hangingPunct="0">
              <a:spcBef>
                <a:spcPct val="0"/>
              </a:spcBef>
              <a:spcAft>
                <a:spcPct val="0"/>
              </a:spcAft>
            </a:pPr>
            <a:r>
              <a:rPr lang="en-US" altLang="zh-CN" sz="1400" dirty="0"/>
              <a:t>    </a:t>
            </a:r>
          </a:p>
          <a:p>
            <a:pPr lvl="0" eaLnBrk="0" fontAlgn="base" hangingPunct="0">
              <a:spcBef>
                <a:spcPct val="0"/>
              </a:spcBef>
              <a:spcAft>
                <a:spcPct val="0"/>
              </a:spcAft>
            </a:pPr>
            <a:r>
              <a:rPr lang="en-US" altLang="zh-CN" sz="1400" dirty="0"/>
              <a:t>    # ravel</a:t>
            </a:r>
            <a:r>
              <a:rPr lang="zh-CN" altLang="en-US" sz="1400" dirty="0"/>
              <a:t>函数将多维数组降为一维，返回</a:t>
            </a:r>
            <a:r>
              <a:rPr lang="en-US" altLang="zh-CN" sz="1400" dirty="0"/>
              <a:t>array</a:t>
            </a:r>
            <a:r>
              <a:rPr lang="zh-CN" altLang="en-US" sz="1400" dirty="0"/>
              <a:t>数组，元素以列排列</a:t>
            </a:r>
            <a:endParaRPr lang="en-US" altLang="zh-CN" sz="1400" dirty="0"/>
          </a:p>
          <a:p>
            <a:pPr lvl="0" eaLnBrk="0" fontAlgn="base" hangingPunct="0">
              <a:spcBef>
                <a:spcPct val="0"/>
              </a:spcBef>
              <a:spcAft>
                <a:spcPct val="0"/>
              </a:spcAft>
            </a:pPr>
            <a:r>
              <a:rPr lang="en-US" altLang="zh-CN" sz="1400" dirty="0"/>
              <a:t>    #</a:t>
            </a:r>
            <a:r>
              <a:rPr lang="en-US" altLang="zh-CN" sz="1400" dirty="0" err="1"/>
              <a:t>np.c</a:t>
            </a:r>
            <a:r>
              <a:rPr lang="en-US" altLang="zh-CN" sz="1400" dirty="0"/>
              <a:t>_[]</a:t>
            </a:r>
            <a:r>
              <a:rPr lang="zh-CN" altLang="en-US" sz="1400" dirty="0"/>
              <a:t>将</a:t>
            </a:r>
            <a:r>
              <a:rPr lang="en-US" altLang="zh-CN" sz="1400" dirty="0" err="1"/>
              <a:t>xx.ravel</a:t>
            </a:r>
            <a:r>
              <a:rPr lang="en-US" altLang="zh-CN" sz="1400" dirty="0"/>
              <a:t>()</a:t>
            </a:r>
            <a:r>
              <a:rPr lang="zh-CN" altLang="en-US" sz="1400" dirty="0"/>
              <a:t>得到的列与</a:t>
            </a:r>
            <a:r>
              <a:rPr lang="en-US" altLang="zh-CN" sz="1400" dirty="0" err="1"/>
              <a:t>yy.ravel</a:t>
            </a:r>
            <a:r>
              <a:rPr lang="en-US" altLang="zh-CN" sz="1400" dirty="0"/>
              <a:t>()</a:t>
            </a:r>
            <a:r>
              <a:rPr lang="zh-CN" altLang="en-US" sz="1400" dirty="0"/>
              <a:t>得到的列进行拼接</a:t>
            </a:r>
            <a:endParaRPr lang="en-US" altLang="zh-CN" sz="1400" dirty="0"/>
          </a:p>
          <a:p>
            <a:pPr lvl="0" eaLnBrk="0" fontAlgn="base" hangingPunct="0">
              <a:spcBef>
                <a:spcPct val="0"/>
              </a:spcBef>
              <a:spcAft>
                <a:spcPct val="0"/>
              </a:spcAft>
            </a:pPr>
            <a:r>
              <a:rPr lang="en-US" altLang="zh-CN" sz="1400" dirty="0"/>
              <a:t>    #</a:t>
            </a:r>
            <a:r>
              <a:rPr lang="en-US" altLang="zh-CN" sz="1400" dirty="0" err="1"/>
              <a:t>clf.predict</a:t>
            </a:r>
            <a:r>
              <a:rPr lang="en-US" altLang="zh-CN" sz="1400" dirty="0"/>
              <a:t>()</a:t>
            </a:r>
            <a:r>
              <a:rPr lang="zh-CN" altLang="en-US" sz="1400" dirty="0"/>
              <a:t>用训练好的</a:t>
            </a:r>
            <a:r>
              <a:rPr lang="en-US" altLang="zh-CN" sz="1400" dirty="0"/>
              <a:t>KNN</a:t>
            </a:r>
            <a:r>
              <a:rPr lang="zh-CN" altLang="en-US" sz="1400" dirty="0"/>
              <a:t>分类器去预测结果</a:t>
            </a:r>
            <a:endParaRPr lang="en-US" altLang="zh-CN" sz="1400" dirty="0"/>
          </a:p>
          <a:p>
            <a:pPr lvl="0" eaLnBrk="0" fontAlgn="base" hangingPunct="0">
              <a:spcBef>
                <a:spcPct val="0"/>
              </a:spcBef>
              <a:spcAft>
                <a:spcPct val="0"/>
              </a:spcAft>
            </a:pPr>
            <a:r>
              <a:rPr lang="en-US" altLang="zh-CN" sz="1400" dirty="0"/>
              <a:t>    </a:t>
            </a:r>
            <a:r>
              <a:rPr lang="en-US" altLang="zh-CN" sz="1400" dirty="0">
                <a:solidFill>
                  <a:srgbClr val="FF0000"/>
                </a:solidFill>
              </a:rPr>
              <a:t>Z = </a:t>
            </a:r>
            <a:r>
              <a:rPr lang="en-US" altLang="zh-CN" sz="1400" dirty="0" err="1">
                <a:solidFill>
                  <a:srgbClr val="FF0000"/>
                </a:solidFill>
              </a:rPr>
              <a:t>clf.predict</a:t>
            </a:r>
            <a:r>
              <a:rPr lang="en-US" altLang="zh-CN" sz="1400" dirty="0">
                <a:solidFill>
                  <a:srgbClr val="FF0000"/>
                </a:solidFill>
              </a:rPr>
              <a:t>(</a:t>
            </a:r>
            <a:r>
              <a:rPr lang="en-US" altLang="zh-CN" sz="1400" dirty="0" err="1">
                <a:solidFill>
                  <a:srgbClr val="FF0000"/>
                </a:solidFill>
              </a:rPr>
              <a:t>np.c</a:t>
            </a:r>
            <a:r>
              <a:rPr lang="en-US" altLang="zh-CN" sz="1400" dirty="0">
                <a:solidFill>
                  <a:srgbClr val="FF0000"/>
                </a:solidFill>
              </a:rPr>
              <a:t>_[</a:t>
            </a:r>
            <a:r>
              <a:rPr lang="en-US" altLang="zh-CN" sz="1400" dirty="0" err="1">
                <a:solidFill>
                  <a:srgbClr val="FF0000"/>
                </a:solidFill>
              </a:rPr>
              <a:t>xx.ravel</a:t>
            </a:r>
            <a:r>
              <a:rPr lang="en-US" altLang="zh-CN" sz="1400" dirty="0">
                <a:solidFill>
                  <a:srgbClr val="FF0000"/>
                </a:solidFill>
              </a:rPr>
              <a:t>(), </a:t>
            </a:r>
            <a:r>
              <a:rPr lang="en-US" altLang="zh-CN" sz="1400" dirty="0" err="1">
                <a:solidFill>
                  <a:srgbClr val="FF0000"/>
                </a:solidFill>
              </a:rPr>
              <a:t>yy.ravel</a:t>
            </a:r>
            <a:r>
              <a:rPr lang="en-US" altLang="zh-CN" sz="1400" dirty="0">
                <a:solidFill>
                  <a:srgbClr val="FF0000"/>
                </a:solidFill>
              </a:rPr>
              <a:t>()])</a:t>
            </a:r>
          </a:p>
          <a:p>
            <a:pPr lvl="0" eaLnBrk="0" fontAlgn="base" hangingPunct="0">
              <a:spcBef>
                <a:spcPct val="0"/>
              </a:spcBef>
              <a:spcAft>
                <a:spcPct val="0"/>
              </a:spcAft>
            </a:pPr>
            <a:r>
              <a:rPr lang="zh-CN" altLang="en-US" sz="1400" dirty="0"/>
              <a:t>    </a:t>
            </a:r>
            <a:r>
              <a:rPr lang="en-US" altLang="zh-CN" sz="1400" dirty="0"/>
              <a:t># shape</a:t>
            </a:r>
            <a:r>
              <a:rPr lang="zh-CN" altLang="en-US" sz="1400" dirty="0"/>
              <a:t>函数返回一个整型数字的元组，包含</a:t>
            </a:r>
            <a:r>
              <a:rPr lang="en-US" altLang="zh-CN" sz="1400" dirty="0"/>
              <a:t>xx</a:t>
            </a:r>
            <a:r>
              <a:rPr lang="zh-CN" altLang="en-US" sz="1400" dirty="0"/>
              <a:t>的行和列的数量</a:t>
            </a:r>
            <a:endParaRPr lang="en-US" altLang="zh-CN" sz="1400" dirty="0"/>
          </a:p>
          <a:p>
            <a:pPr eaLnBrk="0" fontAlgn="base" hangingPunct="0">
              <a:spcBef>
                <a:spcPct val="0"/>
              </a:spcBef>
              <a:spcAft>
                <a:spcPct val="0"/>
              </a:spcAft>
            </a:pPr>
            <a:r>
              <a:rPr lang="en-US" altLang="zh-CN" sz="1400" dirty="0"/>
              <a:t>    #</a:t>
            </a:r>
            <a:r>
              <a:rPr lang="zh-CN" altLang="en-US" sz="1400" dirty="0"/>
              <a:t>这里需要</a:t>
            </a:r>
            <a:r>
              <a:rPr lang="en-US" altLang="zh-CN" sz="1400" dirty="0"/>
              <a:t>shape</a:t>
            </a:r>
            <a:r>
              <a:rPr lang="zh-CN" altLang="en-US" sz="1400" dirty="0"/>
              <a:t>函数为</a:t>
            </a:r>
            <a:r>
              <a:rPr lang="en-US" altLang="zh-CN" sz="1400" dirty="0"/>
              <a:t>reshape()</a:t>
            </a:r>
            <a:r>
              <a:rPr lang="zh-CN" altLang="en-US" sz="1400" dirty="0"/>
              <a:t>传递矩阵的行和列的数量</a:t>
            </a:r>
          </a:p>
          <a:p>
            <a:pPr lvl="0" eaLnBrk="0" fontAlgn="base" hangingPunct="0">
              <a:spcBef>
                <a:spcPct val="0"/>
              </a:spcBef>
              <a:spcAft>
                <a:spcPct val="0"/>
              </a:spcAft>
            </a:pPr>
            <a:r>
              <a:rPr lang="zh-CN" altLang="en-US" sz="1400" dirty="0"/>
              <a:t>    </a:t>
            </a:r>
            <a:r>
              <a:rPr lang="en-US" altLang="zh-CN" sz="1400" dirty="0"/>
              <a:t>#reshape()</a:t>
            </a:r>
            <a:r>
              <a:rPr lang="zh-CN" altLang="en-US" sz="1400" dirty="0"/>
              <a:t>函数将</a:t>
            </a:r>
            <a:r>
              <a:rPr lang="en-US" altLang="zh-CN" sz="1400" dirty="0"/>
              <a:t>Z</a:t>
            </a:r>
            <a:r>
              <a:rPr lang="zh-CN" altLang="en-US" sz="1400" dirty="0"/>
              <a:t>的测试结果转换为两个特征数据，长度和宽度</a:t>
            </a:r>
            <a:endParaRPr lang="en-US" altLang="zh-CN" sz="1400" dirty="0"/>
          </a:p>
          <a:p>
            <a:pPr lvl="0" eaLnBrk="0" fontAlgn="base" hangingPunct="0">
              <a:spcBef>
                <a:spcPct val="0"/>
              </a:spcBef>
              <a:spcAft>
                <a:spcPct val="0"/>
              </a:spcAft>
            </a:pPr>
            <a:r>
              <a:rPr lang="en-US" altLang="zh-CN" sz="1400" dirty="0">
                <a:solidFill>
                  <a:srgbClr val="FF0000"/>
                </a:solidFill>
              </a:rPr>
              <a:t>    Z = </a:t>
            </a:r>
            <a:r>
              <a:rPr lang="en-US" altLang="zh-CN" sz="1400" dirty="0" err="1">
                <a:solidFill>
                  <a:srgbClr val="FF0000"/>
                </a:solidFill>
              </a:rPr>
              <a:t>Z.reshape</a:t>
            </a:r>
            <a:r>
              <a:rPr lang="en-US" altLang="zh-CN" sz="1400" dirty="0">
                <a:solidFill>
                  <a:srgbClr val="FF0000"/>
                </a:solidFill>
              </a:rPr>
              <a:t>(</a:t>
            </a:r>
            <a:r>
              <a:rPr lang="en-US" altLang="zh-CN" sz="1400" dirty="0" err="1">
                <a:solidFill>
                  <a:srgbClr val="FF0000"/>
                </a:solidFill>
              </a:rPr>
              <a:t>xx.shape</a:t>
            </a:r>
            <a:r>
              <a:rPr lang="en-US" altLang="zh-CN" sz="1400" dirty="0">
                <a:solidFill>
                  <a:srgbClr val="FF0000"/>
                </a:solidFill>
              </a:rPr>
              <a:t>)</a:t>
            </a:r>
          </a:p>
          <a:p>
            <a:pPr lvl="0" eaLnBrk="0" fontAlgn="base" hangingPunct="0">
              <a:spcBef>
                <a:spcPct val="0"/>
              </a:spcBef>
              <a:spcAft>
                <a:spcPct val="0"/>
              </a:spcAft>
            </a:pPr>
            <a:r>
              <a:rPr lang="en-US" altLang="zh-CN" sz="1400" dirty="0"/>
              <a:t>    # </a:t>
            </a:r>
            <a:r>
              <a:rPr lang="zh-CN" altLang="en-US" sz="1400" dirty="0"/>
              <a:t>声明画板</a:t>
            </a:r>
          </a:p>
          <a:p>
            <a:pPr lvl="0" eaLnBrk="0" fontAlgn="base" hangingPunct="0">
              <a:spcBef>
                <a:spcPct val="0"/>
              </a:spcBef>
              <a:spcAft>
                <a:spcPct val="0"/>
              </a:spcAft>
            </a:pPr>
            <a:r>
              <a:rPr lang="zh-CN" altLang="en-US" sz="1400" dirty="0"/>
              <a:t>    </a:t>
            </a:r>
            <a:r>
              <a:rPr lang="en-US" altLang="zh-CN" sz="1400" dirty="0" err="1">
                <a:solidFill>
                  <a:srgbClr val="FF0000"/>
                </a:solidFill>
              </a:rPr>
              <a:t>plt.figure</a:t>
            </a:r>
            <a:r>
              <a:rPr lang="en-US" altLang="zh-CN" sz="1400" dirty="0">
                <a:solidFill>
                  <a:srgbClr val="FF0000"/>
                </a:solidFill>
              </a:rPr>
              <a:t>()</a:t>
            </a:r>
          </a:p>
          <a:p>
            <a:pPr lvl="0" eaLnBrk="0" fontAlgn="base" hangingPunct="0">
              <a:spcBef>
                <a:spcPct val="0"/>
              </a:spcBef>
              <a:spcAft>
                <a:spcPct val="0"/>
              </a:spcAft>
            </a:pPr>
            <a:r>
              <a:rPr lang="en-US" altLang="zh-CN" sz="1400" dirty="0"/>
              <a:t>    #</a:t>
            </a:r>
            <a:r>
              <a:rPr lang="en-US" altLang="zh-CN" sz="1400" dirty="0" err="1"/>
              <a:t>pcolormesh</a:t>
            </a:r>
            <a:r>
              <a:rPr lang="zh-CN" altLang="en-US" sz="1400" dirty="0"/>
              <a:t>函数将</a:t>
            </a:r>
            <a:r>
              <a:rPr lang="en-US" altLang="zh-CN" sz="1400" dirty="0" err="1"/>
              <a:t>xx,yy</a:t>
            </a:r>
            <a:r>
              <a:rPr lang="zh-CN" altLang="en-US" sz="1400" dirty="0"/>
              <a:t>两个网格矩阵和对应的预测结果</a:t>
            </a:r>
            <a:r>
              <a:rPr lang="en-US" altLang="zh-CN" sz="1400" dirty="0"/>
              <a:t>Z</a:t>
            </a:r>
            <a:r>
              <a:rPr lang="zh-CN" altLang="en-US" sz="1400" dirty="0"/>
              <a:t>绘制在图像上</a:t>
            </a:r>
            <a:endParaRPr lang="en-US" altLang="zh-CN" sz="1400" dirty="0"/>
          </a:p>
          <a:p>
            <a:pPr lvl="0" eaLnBrk="0" fontAlgn="base" hangingPunct="0">
              <a:spcBef>
                <a:spcPct val="0"/>
              </a:spcBef>
              <a:spcAft>
                <a:spcPct val="0"/>
              </a:spcAft>
            </a:pPr>
            <a:r>
              <a:rPr lang="en-US" altLang="zh-CN" sz="1400" dirty="0"/>
              <a:t>    </a:t>
            </a:r>
            <a:r>
              <a:rPr lang="en-US" altLang="zh-CN" sz="1400" dirty="0" err="1">
                <a:solidFill>
                  <a:srgbClr val="FF0000"/>
                </a:solidFill>
              </a:rPr>
              <a:t>plt.pcolormesh</a:t>
            </a:r>
            <a:r>
              <a:rPr lang="en-US" altLang="zh-CN" sz="1400" dirty="0">
                <a:solidFill>
                  <a:srgbClr val="FF0000"/>
                </a:solidFill>
              </a:rPr>
              <a:t>(xx, </a:t>
            </a:r>
            <a:r>
              <a:rPr lang="en-US" altLang="zh-CN" sz="1400" dirty="0" err="1">
                <a:solidFill>
                  <a:srgbClr val="FF0000"/>
                </a:solidFill>
              </a:rPr>
              <a:t>yy</a:t>
            </a:r>
            <a:r>
              <a:rPr lang="en-US" altLang="zh-CN" sz="1400" dirty="0">
                <a:solidFill>
                  <a:srgbClr val="FF0000"/>
                </a:solidFill>
              </a:rPr>
              <a:t>, Z, </a:t>
            </a:r>
            <a:r>
              <a:rPr lang="en-US" altLang="zh-CN" sz="1400" dirty="0" err="1">
                <a:solidFill>
                  <a:srgbClr val="FF0000"/>
                </a:solidFill>
              </a:rPr>
              <a:t>cmap</a:t>
            </a:r>
            <a:r>
              <a:rPr lang="en-US" altLang="zh-CN" sz="1400" dirty="0">
                <a:solidFill>
                  <a:srgbClr val="FF0000"/>
                </a:solidFill>
              </a:rPr>
              <a:t>=</a:t>
            </a:r>
            <a:r>
              <a:rPr lang="en-US" altLang="zh-CN" sz="1400" dirty="0" err="1">
                <a:solidFill>
                  <a:srgbClr val="FF0000"/>
                </a:solidFill>
              </a:rPr>
              <a:t>cmap_light</a:t>
            </a:r>
            <a:r>
              <a:rPr lang="en-US" altLang="zh-CN" sz="1400" dirty="0">
                <a:solidFill>
                  <a:srgbClr val="FF0000"/>
                </a:solidFill>
              </a:rPr>
              <a:t>)</a:t>
            </a:r>
          </a:p>
          <a:p>
            <a:pPr lvl="0" eaLnBrk="0" fontAlgn="base" hangingPunct="0">
              <a:spcBef>
                <a:spcPct val="0"/>
              </a:spcBef>
              <a:spcAft>
                <a:spcPct val="0"/>
              </a:spcAft>
            </a:pPr>
            <a:r>
              <a:rPr lang="en-US" altLang="zh-CN" sz="1400" dirty="0"/>
              <a:t>    # </a:t>
            </a:r>
            <a:r>
              <a:rPr lang="zh-CN" altLang="en-US" sz="1400" dirty="0"/>
              <a:t>画出训练点</a:t>
            </a:r>
          </a:p>
          <a:p>
            <a:pPr lvl="0" eaLnBrk="0" fontAlgn="base" hangingPunct="0">
              <a:spcBef>
                <a:spcPct val="0"/>
              </a:spcBef>
              <a:spcAft>
                <a:spcPct val="0"/>
              </a:spcAft>
            </a:pPr>
            <a:r>
              <a:rPr lang="zh-CN" altLang="en-US" sz="1400" dirty="0">
                <a:solidFill>
                  <a:srgbClr val="FF0000"/>
                </a:solidFill>
              </a:rPr>
              <a:t>    </a:t>
            </a:r>
            <a:r>
              <a:rPr lang="en-US" altLang="zh-CN" sz="1400" dirty="0" err="1">
                <a:solidFill>
                  <a:srgbClr val="FF0000"/>
                </a:solidFill>
              </a:rPr>
              <a:t>plt.scatter</a:t>
            </a:r>
            <a:r>
              <a:rPr lang="en-US" altLang="zh-CN" sz="1400" dirty="0">
                <a:solidFill>
                  <a:srgbClr val="FF0000"/>
                </a:solidFill>
              </a:rPr>
              <a:t>(X[:, 0], X[:, 1], c=y, marker='o', </a:t>
            </a:r>
            <a:r>
              <a:rPr lang="en-US" altLang="zh-CN" sz="1400" dirty="0" err="1">
                <a:solidFill>
                  <a:srgbClr val="FF0000"/>
                </a:solidFill>
              </a:rPr>
              <a:t>cmap</a:t>
            </a:r>
            <a:r>
              <a:rPr lang="en-US" altLang="zh-CN" sz="1400" dirty="0">
                <a:solidFill>
                  <a:srgbClr val="FF0000"/>
                </a:solidFill>
              </a:rPr>
              <a:t>=</a:t>
            </a:r>
            <a:r>
              <a:rPr lang="en-US" altLang="zh-CN" sz="1400" dirty="0" err="1">
                <a:solidFill>
                  <a:srgbClr val="FF0000"/>
                </a:solidFill>
              </a:rPr>
              <a:t>cmap_bold</a:t>
            </a:r>
            <a:r>
              <a:rPr lang="en-US" altLang="zh-CN" sz="1400" dirty="0">
                <a:solidFill>
                  <a:srgbClr val="FF0000"/>
                </a:solidFill>
              </a:rPr>
              <a:t>, </a:t>
            </a:r>
            <a:r>
              <a:rPr lang="en-US" altLang="zh-CN" sz="1400" dirty="0" err="1">
                <a:solidFill>
                  <a:srgbClr val="FF0000"/>
                </a:solidFill>
              </a:rPr>
              <a:t>edgecolor</a:t>
            </a:r>
            <a:r>
              <a:rPr lang="en-US" altLang="zh-CN" sz="1400" dirty="0">
                <a:solidFill>
                  <a:srgbClr val="FF0000"/>
                </a:solidFill>
              </a:rPr>
              <a:t>='k', s=40)</a:t>
            </a:r>
          </a:p>
          <a:p>
            <a:pPr lvl="0" eaLnBrk="0" fontAlgn="base" hangingPunct="0">
              <a:spcBef>
                <a:spcPct val="0"/>
              </a:spcBef>
              <a:spcAft>
                <a:spcPct val="0"/>
              </a:spcAft>
            </a:pPr>
            <a:endParaRPr lang="en-US" altLang="zh-CN" sz="1400" dirty="0"/>
          </a:p>
          <a:p>
            <a:pPr lvl="0" eaLnBrk="0" fontAlgn="base" hangingPunct="0">
              <a:spcBef>
                <a:spcPct val="0"/>
              </a:spcBef>
              <a:spcAft>
                <a:spcPct val="0"/>
              </a:spcAft>
            </a:pPr>
            <a:r>
              <a:rPr lang="en-US" altLang="zh-CN" sz="1400" dirty="0"/>
              <a:t>    # </a:t>
            </a:r>
            <a:r>
              <a:rPr lang="zh-CN" altLang="en-US" sz="1400" dirty="0"/>
              <a:t>设置坐标轴的取值范围</a:t>
            </a:r>
          </a:p>
          <a:p>
            <a:pPr lvl="0" eaLnBrk="0" fontAlgn="base" hangingPunct="0">
              <a:spcBef>
                <a:spcPct val="0"/>
              </a:spcBef>
              <a:spcAft>
                <a:spcPct val="0"/>
              </a:spcAft>
            </a:pPr>
            <a:r>
              <a:rPr lang="zh-CN" altLang="en-US" sz="1400" dirty="0"/>
              <a:t>    </a:t>
            </a:r>
            <a:r>
              <a:rPr lang="en-US" altLang="zh-CN" sz="1400" dirty="0" err="1"/>
              <a:t>plt.xlim</a:t>
            </a:r>
            <a:r>
              <a:rPr lang="en-US" altLang="zh-CN" sz="1400" dirty="0"/>
              <a:t>(</a:t>
            </a:r>
            <a:r>
              <a:rPr lang="en-US" altLang="zh-CN" sz="1400" dirty="0" err="1"/>
              <a:t>xx.min</a:t>
            </a:r>
            <a:r>
              <a:rPr lang="en-US" altLang="zh-CN" sz="1400" dirty="0"/>
              <a:t>(), </a:t>
            </a:r>
            <a:r>
              <a:rPr lang="en-US" altLang="zh-CN" sz="1400" dirty="0" err="1"/>
              <a:t>xx.max</a:t>
            </a:r>
            <a:r>
              <a:rPr lang="en-US" altLang="zh-CN" sz="1400" dirty="0"/>
              <a:t>())</a:t>
            </a:r>
          </a:p>
          <a:p>
            <a:pPr lvl="0" eaLnBrk="0" fontAlgn="base" hangingPunct="0">
              <a:spcBef>
                <a:spcPct val="0"/>
              </a:spcBef>
              <a:spcAft>
                <a:spcPct val="0"/>
              </a:spcAft>
            </a:pPr>
            <a:r>
              <a:rPr lang="en-US" altLang="zh-CN" sz="1400" dirty="0"/>
              <a:t>    </a:t>
            </a:r>
            <a:r>
              <a:rPr lang="en-US" altLang="zh-CN" sz="1400" dirty="0" err="1"/>
              <a:t>plt.ylim</a:t>
            </a:r>
            <a:r>
              <a:rPr lang="en-US" altLang="zh-CN" sz="1400" dirty="0"/>
              <a:t>(</a:t>
            </a:r>
            <a:r>
              <a:rPr lang="en-US" altLang="zh-CN" sz="1400" dirty="0" err="1"/>
              <a:t>yy.min</a:t>
            </a:r>
            <a:r>
              <a:rPr lang="en-US" altLang="zh-CN" sz="1400" dirty="0"/>
              <a:t>(), </a:t>
            </a:r>
            <a:r>
              <a:rPr lang="en-US" altLang="zh-CN" sz="1400" dirty="0" err="1"/>
              <a:t>yy.max</a:t>
            </a:r>
            <a:r>
              <a:rPr lang="en-US" altLang="zh-CN" sz="1400" dirty="0"/>
              <a:t>())</a:t>
            </a:r>
          </a:p>
          <a:p>
            <a:pPr lvl="0" eaLnBrk="0" fontAlgn="base" hangingPunct="0">
              <a:spcBef>
                <a:spcPct val="0"/>
              </a:spcBef>
              <a:spcAft>
                <a:spcPct val="0"/>
              </a:spcAft>
            </a:pPr>
            <a:endParaRPr lang="en-US" altLang="zh-CN" sz="1400" dirty="0"/>
          </a:p>
          <a:p>
            <a:pPr lvl="0" eaLnBrk="0" fontAlgn="base" hangingPunct="0">
              <a:spcBef>
                <a:spcPct val="0"/>
              </a:spcBef>
              <a:spcAft>
                <a:spcPct val="0"/>
              </a:spcAft>
            </a:pPr>
            <a:r>
              <a:rPr lang="en-US" altLang="zh-CN" sz="1400" dirty="0"/>
              <a:t>    # </a:t>
            </a:r>
            <a:r>
              <a:rPr lang="zh-CN" altLang="en-US" sz="1400" dirty="0"/>
              <a:t>设置坐标轴的标识</a:t>
            </a:r>
          </a:p>
          <a:p>
            <a:pPr lvl="0" eaLnBrk="0" fontAlgn="base" hangingPunct="0">
              <a:spcBef>
                <a:spcPct val="0"/>
              </a:spcBef>
              <a:spcAft>
                <a:spcPct val="0"/>
              </a:spcAft>
            </a:pPr>
            <a:r>
              <a:rPr lang="en-US" altLang="zh-CN" sz="1400" dirty="0"/>
              <a:t>    </a:t>
            </a:r>
            <a:r>
              <a:rPr lang="en-US" altLang="zh-CN" sz="1400" dirty="0" err="1"/>
              <a:t>plt.xlabel</a:t>
            </a:r>
            <a:r>
              <a:rPr lang="en-US" altLang="zh-CN" sz="1400" dirty="0"/>
              <a:t>(</a:t>
            </a:r>
            <a:r>
              <a:rPr lang="en-US" altLang="zh-CN" sz="1400" dirty="0" err="1"/>
              <a:t>u'Sepal_Length</a:t>
            </a:r>
            <a:r>
              <a:rPr lang="en-US" altLang="zh-CN" sz="1400" dirty="0"/>
              <a:t>')</a:t>
            </a:r>
          </a:p>
          <a:p>
            <a:pPr lvl="0" eaLnBrk="0" fontAlgn="base" hangingPunct="0">
              <a:spcBef>
                <a:spcPct val="0"/>
              </a:spcBef>
              <a:spcAft>
                <a:spcPct val="0"/>
              </a:spcAft>
            </a:pPr>
            <a:r>
              <a:rPr lang="en-US" altLang="zh-CN" sz="1400" dirty="0"/>
              <a:t>    </a:t>
            </a:r>
            <a:r>
              <a:rPr lang="en-US" altLang="zh-CN" sz="1400" dirty="0" err="1"/>
              <a:t>plt.ylabel</a:t>
            </a:r>
            <a:r>
              <a:rPr lang="en-US" altLang="zh-CN" sz="1400" dirty="0"/>
              <a:t>(</a:t>
            </a:r>
            <a:r>
              <a:rPr lang="en-US" altLang="zh-CN" sz="1400" dirty="0" err="1"/>
              <a:t>u'Sepal_Width</a:t>
            </a:r>
            <a:r>
              <a:rPr lang="en-US" altLang="zh-CN" sz="1400" dirty="0"/>
              <a:t>')</a:t>
            </a:r>
          </a:p>
          <a:p>
            <a:pPr lvl="0" eaLnBrk="0" fontAlgn="base" hangingPunct="0">
              <a:spcBef>
                <a:spcPct val="0"/>
              </a:spcBef>
              <a:spcAft>
                <a:spcPct val="0"/>
              </a:spcAft>
            </a:pPr>
            <a:r>
              <a:rPr lang="en-US" altLang="zh-CN" sz="1400" dirty="0"/>
              <a:t>    #</a:t>
            </a:r>
            <a:r>
              <a:rPr lang="zh-CN" altLang="en-US" sz="1400" dirty="0"/>
              <a:t>生成图片展示</a:t>
            </a:r>
          </a:p>
          <a:p>
            <a:pPr lvl="0" eaLnBrk="0" fontAlgn="base" hangingPunct="0">
              <a:spcBef>
                <a:spcPct val="0"/>
              </a:spcBef>
              <a:spcAft>
                <a:spcPct val="0"/>
              </a:spcAft>
            </a:pPr>
            <a:r>
              <a:rPr lang="zh-CN" altLang="en-US" sz="1400" dirty="0"/>
              <a:t>    </a:t>
            </a:r>
            <a:r>
              <a:rPr lang="en-US" altLang="zh-CN" sz="1400" dirty="0" err="1"/>
              <a:t>plt.show</a:t>
            </a:r>
            <a:r>
              <a:rPr lang="en-US" altLang="zh-CN" sz="1400" dirty="0"/>
              <a:t>()</a:t>
            </a:r>
          </a:p>
        </p:txBody>
      </p:sp>
    </p:spTree>
    <p:extLst>
      <p:ext uri="{BB962C8B-B14F-4D97-AF65-F5344CB8AC3E}">
        <p14:creationId xmlns:p14="http://schemas.microsoft.com/office/powerpoint/2010/main" val="193484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4813913" y="1916832"/>
            <a:ext cx="3990394" cy="3193689"/>
          </a:xfrm>
          <a:prstGeom prst="rect">
            <a:avLst/>
          </a:prstGeom>
        </p:spPr>
      </p:pic>
      <p:pic>
        <p:nvPicPr>
          <p:cNvPr id="6" name="图片 5"/>
          <p:cNvPicPr>
            <a:picLocks noChangeAspect="1"/>
          </p:cNvPicPr>
          <p:nvPr/>
        </p:nvPicPr>
        <p:blipFill>
          <a:blip r:embed="rId3"/>
          <a:stretch>
            <a:fillRect/>
          </a:stretch>
        </p:blipFill>
        <p:spPr>
          <a:xfrm>
            <a:off x="457243" y="1916832"/>
            <a:ext cx="4050366" cy="3193689"/>
          </a:xfrm>
          <a:prstGeom prst="rect">
            <a:avLst/>
          </a:prstGeom>
        </p:spPr>
      </p:pic>
      <p:sp>
        <p:nvSpPr>
          <p:cNvPr id="9" name="标题 1">
            <a:extLst>
              <a:ext uri="{FF2B5EF4-FFF2-40B4-BE49-F238E27FC236}">
                <a16:creationId xmlns:a16="http://schemas.microsoft.com/office/drawing/2014/main" id="{D0959456-4D3B-42F2-BBA9-F04CE8B0C7C4}"/>
              </a:ext>
            </a:extLst>
          </p:cNvPr>
          <p:cNvSpPr txBox="1">
            <a:spLocks/>
          </p:cNvSpPr>
          <p:nvPr/>
        </p:nvSpPr>
        <p:spPr>
          <a:xfrm>
            <a:off x="440992" y="26064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a:latin typeface="微软雅黑" panose="020B0503020204020204" pitchFamily="34" charset="-122"/>
                <a:ea typeface="微软雅黑" panose="020B0503020204020204" pitchFamily="34" charset="-122"/>
              </a:rPr>
              <a:t>KNN</a:t>
            </a:r>
            <a:r>
              <a:rPr lang="zh-CN" altLang="en-US" dirty="0">
                <a:latin typeface="微软雅黑" panose="020B0503020204020204" pitchFamily="34" charset="-122"/>
                <a:ea typeface="微软雅黑" panose="020B0503020204020204" pitchFamily="34" charset="-122"/>
              </a:rPr>
              <a:t>分类算法运行结果</a:t>
            </a:r>
          </a:p>
        </p:txBody>
      </p:sp>
    </p:spTree>
    <p:extLst>
      <p:ext uri="{BB962C8B-B14F-4D97-AF65-F5344CB8AC3E}">
        <p14:creationId xmlns:p14="http://schemas.microsoft.com/office/powerpoint/2010/main" val="2046254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40266F-97CF-4B1C-954C-0873372D280C}"/>
              </a:ext>
            </a:extLst>
          </p:cNvPr>
          <p:cNvSpPr>
            <a:spLocks noGrp="1"/>
          </p:cNvSpPr>
          <p:nvPr>
            <p:ph type="title"/>
          </p:nvPr>
        </p:nvSpPr>
        <p:spPr>
          <a:xfrm>
            <a:off x="486014" y="33569"/>
            <a:ext cx="8229600" cy="1143000"/>
          </a:xfrm>
        </p:spPr>
        <p:txBody>
          <a:bodyPr/>
          <a:lstStyle/>
          <a:p>
            <a:r>
              <a:rPr lang="en-US" altLang="zh-CN" dirty="0">
                <a:latin typeface="微软雅黑" panose="020B0503020204020204" pitchFamily="34" charset="-122"/>
                <a:ea typeface="微软雅黑" panose="020B0503020204020204" pitchFamily="34" charset="-122"/>
              </a:rPr>
              <a:t>K-means</a:t>
            </a:r>
            <a:r>
              <a:rPr lang="zh-CN" altLang="en-US" dirty="0">
                <a:latin typeface="微软雅黑" panose="020B0503020204020204" pitchFamily="34" charset="-122"/>
                <a:ea typeface="微软雅黑" panose="020B0503020204020204" pitchFamily="34" charset="-122"/>
              </a:rPr>
              <a:t>聚类算法</a:t>
            </a:r>
          </a:p>
        </p:txBody>
      </p:sp>
      <p:sp>
        <p:nvSpPr>
          <p:cNvPr id="3" name="内容占位符 2">
            <a:extLst>
              <a:ext uri="{FF2B5EF4-FFF2-40B4-BE49-F238E27FC236}">
                <a16:creationId xmlns:a16="http://schemas.microsoft.com/office/drawing/2014/main" id="{7D73DC31-9778-4A44-B695-EAFFD8055E42}"/>
              </a:ext>
            </a:extLst>
          </p:cNvPr>
          <p:cNvSpPr>
            <a:spLocks noGrp="1"/>
          </p:cNvSpPr>
          <p:nvPr>
            <p:ph idx="1"/>
          </p:nvPr>
        </p:nvSpPr>
        <p:spPr>
          <a:xfrm>
            <a:off x="457200" y="2204864"/>
            <a:ext cx="8435280" cy="2620888"/>
          </a:xfrm>
        </p:spPr>
        <p:txBody>
          <a:bodyPr>
            <a:normAutofit fontScale="92500"/>
          </a:bodyPr>
          <a:lstStyle/>
          <a:p>
            <a:pPr marL="0" indent="0">
              <a:buNone/>
            </a:pP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1</a:t>
            </a:r>
            <a:r>
              <a:rPr lang="zh-CN" altLang="en-US" sz="1800" dirty="0">
                <a:latin typeface="微软雅黑" panose="020B0503020204020204" pitchFamily="34" charset="-122"/>
                <a:ea typeface="微软雅黑" panose="020B0503020204020204" pitchFamily="34" charset="-122"/>
              </a:rPr>
              <a:t>）首先输入</a:t>
            </a:r>
            <a:r>
              <a:rPr lang="en-US" altLang="zh-CN" sz="1800" dirty="0">
                <a:latin typeface="微软雅黑" panose="020B0503020204020204" pitchFamily="34" charset="-122"/>
                <a:ea typeface="微软雅黑" panose="020B0503020204020204" pitchFamily="34" charset="-122"/>
              </a:rPr>
              <a:t>k</a:t>
            </a:r>
            <a:r>
              <a:rPr lang="zh-CN" altLang="en-US" sz="1800" dirty="0">
                <a:latin typeface="微软雅黑" panose="020B0503020204020204" pitchFamily="34" charset="-122"/>
                <a:ea typeface="微软雅黑" panose="020B0503020204020204" pitchFamily="34" charset="-122"/>
              </a:rPr>
              <a:t>的值，即我们希望将数据集经过聚类得到</a:t>
            </a:r>
            <a:r>
              <a:rPr lang="en-US" altLang="zh-CN" sz="1800" dirty="0">
                <a:latin typeface="微软雅黑" panose="020B0503020204020204" pitchFamily="34" charset="-122"/>
                <a:ea typeface="微软雅黑" panose="020B0503020204020204" pitchFamily="34" charset="-122"/>
              </a:rPr>
              <a:t>k</a:t>
            </a:r>
            <a:r>
              <a:rPr lang="zh-CN" altLang="en-US" sz="1800" dirty="0">
                <a:latin typeface="微软雅黑" panose="020B0503020204020204" pitchFamily="34" charset="-122"/>
                <a:ea typeface="微软雅黑" panose="020B0503020204020204" pitchFamily="34" charset="-122"/>
              </a:rPr>
              <a:t>个聚类。</a:t>
            </a:r>
            <a:endParaRPr lang="en-US" altLang="zh-CN" sz="1800" dirty="0">
              <a:latin typeface="微软雅黑" panose="020B0503020204020204" pitchFamily="34" charset="-122"/>
              <a:ea typeface="微软雅黑" panose="020B0503020204020204" pitchFamily="34" charset="-122"/>
            </a:endParaRPr>
          </a:p>
          <a:p>
            <a:pPr marL="0" indent="0">
              <a:buNone/>
            </a:pP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2</a:t>
            </a:r>
            <a:r>
              <a:rPr lang="zh-CN" altLang="en-US" sz="1800" dirty="0">
                <a:latin typeface="微软雅黑" panose="020B0503020204020204" pitchFamily="34" charset="-122"/>
                <a:ea typeface="微软雅黑" panose="020B0503020204020204" pitchFamily="34" charset="-122"/>
              </a:rPr>
              <a:t>）从数据集中随机选择</a:t>
            </a:r>
            <a:r>
              <a:rPr lang="en-US" altLang="zh-CN" sz="1800" dirty="0">
                <a:latin typeface="微软雅黑" panose="020B0503020204020204" pitchFamily="34" charset="-122"/>
                <a:ea typeface="微软雅黑" panose="020B0503020204020204" pitchFamily="34" charset="-122"/>
              </a:rPr>
              <a:t>k</a:t>
            </a:r>
            <a:r>
              <a:rPr lang="zh-CN" altLang="en-US" sz="1800" dirty="0">
                <a:latin typeface="微软雅黑" panose="020B0503020204020204" pitchFamily="34" charset="-122"/>
                <a:ea typeface="微软雅黑" panose="020B0503020204020204" pitchFamily="34" charset="-122"/>
              </a:rPr>
              <a:t>个数据点作为质心</a:t>
            </a:r>
            <a:endParaRPr lang="en-US" altLang="zh-CN" sz="1800" dirty="0">
              <a:latin typeface="微软雅黑" panose="020B0503020204020204" pitchFamily="34" charset="-122"/>
              <a:ea typeface="微软雅黑" panose="020B0503020204020204" pitchFamily="34" charset="-122"/>
            </a:endParaRPr>
          </a:p>
          <a:p>
            <a:pPr marL="0" indent="0">
              <a:buNone/>
            </a:pP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3</a:t>
            </a:r>
            <a:r>
              <a:rPr lang="zh-CN" altLang="en-US" sz="1800" dirty="0">
                <a:latin typeface="微软雅黑" panose="020B0503020204020204" pitchFamily="34" charset="-122"/>
                <a:ea typeface="微软雅黑" panose="020B0503020204020204" pitchFamily="34" charset="-122"/>
              </a:rPr>
              <a:t>）计算每一个对象与</a:t>
            </a:r>
            <a:r>
              <a:rPr lang="en-US" altLang="zh-CN" sz="1800" dirty="0">
                <a:latin typeface="微软雅黑" panose="020B0503020204020204" pitchFamily="34" charset="-122"/>
                <a:ea typeface="微软雅黑" panose="020B0503020204020204" pitchFamily="34" charset="-122"/>
              </a:rPr>
              <a:t>k</a:t>
            </a:r>
            <a:r>
              <a:rPr lang="zh-CN" altLang="en-US" sz="1800" dirty="0">
                <a:latin typeface="微软雅黑" panose="020B0503020204020204" pitchFamily="34" charset="-122"/>
                <a:ea typeface="微软雅黑" panose="020B0503020204020204" pitchFamily="34" charset="-122"/>
              </a:rPr>
              <a:t>个质心的距离，并根据最小距离对相应对象进行划分，得到初始聚类</a:t>
            </a:r>
            <a:endParaRPr lang="en-US" altLang="zh-CN" sz="1800" dirty="0">
              <a:latin typeface="微软雅黑" panose="020B0503020204020204" pitchFamily="34" charset="-122"/>
              <a:ea typeface="微软雅黑" panose="020B0503020204020204" pitchFamily="34" charset="-122"/>
            </a:endParaRPr>
          </a:p>
          <a:p>
            <a:pPr marL="0" indent="0">
              <a:buNone/>
            </a:pP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4</a:t>
            </a:r>
            <a:r>
              <a:rPr lang="zh-CN" altLang="en-US" sz="1800" dirty="0">
                <a:latin typeface="微软雅黑" panose="020B0503020204020204" pitchFamily="34" charset="-122"/>
                <a:ea typeface="微软雅黑" panose="020B0503020204020204" pitchFamily="34" charset="-122"/>
              </a:rPr>
              <a:t>）对每一个聚类分别计算其所有数据点的均值，并将这个均值作为新的聚类的质心</a:t>
            </a:r>
            <a:endParaRPr lang="en-US" altLang="zh-CN" sz="1800" dirty="0">
              <a:latin typeface="微软雅黑" panose="020B0503020204020204" pitchFamily="34" charset="-122"/>
              <a:ea typeface="微软雅黑" panose="020B0503020204020204" pitchFamily="34" charset="-122"/>
            </a:endParaRPr>
          </a:p>
          <a:p>
            <a:pPr marL="0" indent="0">
              <a:buNone/>
            </a:pP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5</a:t>
            </a:r>
            <a:r>
              <a:rPr lang="zh-CN" altLang="en-US" sz="1800" dirty="0">
                <a:latin typeface="微软雅黑" panose="020B0503020204020204" pitchFamily="34" charset="-122"/>
                <a:ea typeface="微软雅黑" panose="020B0503020204020204" pitchFamily="34" charset="-122"/>
              </a:rPr>
              <a:t>）如果新质心与旧质心距离差距小于某一个设置的阈值，则说明重新计算的质心的位置变化不大，数据趋于稳定，数据变化收敛</a:t>
            </a:r>
            <a:endParaRPr lang="en-US" altLang="zh-CN" sz="1800" dirty="0">
              <a:latin typeface="微软雅黑" panose="020B0503020204020204" pitchFamily="34" charset="-122"/>
              <a:ea typeface="微软雅黑" panose="020B0503020204020204" pitchFamily="34" charset="-122"/>
            </a:endParaRPr>
          </a:p>
          <a:p>
            <a:pPr marL="0" indent="0">
              <a:buNone/>
            </a:pP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6</a:t>
            </a:r>
            <a:r>
              <a:rPr lang="zh-CN" altLang="en-US" sz="1800" dirty="0">
                <a:latin typeface="微软雅黑" panose="020B0503020204020204" pitchFamily="34" charset="-122"/>
                <a:ea typeface="微软雅黑" panose="020B0503020204020204" pitchFamily="34" charset="-122"/>
              </a:rPr>
              <a:t>）如果新质心与旧质心距离差距变化很大，需要迭代</a:t>
            </a:r>
            <a:r>
              <a:rPr lang="en-US" altLang="zh-CN" sz="1800" dirty="0">
                <a:latin typeface="微软雅黑" panose="020B0503020204020204" pitchFamily="34" charset="-122"/>
                <a:ea typeface="微软雅黑" panose="020B0503020204020204" pitchFamily="34" charset="-122"/>
              </a:rPr>
              <a:t>3~5</a:t>
            </a:r>
            <a:r>
              <a:rPr lang="zh-CN" altLang="en-US" sz="1800" dirty="0">
                <a:latin typeface="微软雅黑" panose="020B0503020204020204" pitchFamily="34" charset="-122"/>
                <a:ea typeface="微软雅黑" panose="020B0503020204020204" pitchFamily="34" charset="-122"/>
              </a:rPr>
              <a:t>步骤，直至满足第五步</a:t>
            </a:r>
            <a:endParaRPr lang="en-US" altLang="zh-CN" sz="1800" dirty="0">
              <a:latin typeface="微软雅黑" panose="020B0503020204020204" pitchFamily="34" charset="-122"/>
              <a:ea typeface="微软雅黑" panose="020B0503020204020204" pitchFamily="34" charset="-122"/>
            </a:endParaRPr>
          </a:p>
          <a:p>
            <a:endParaRPr lang="zh-CN" altLang="en-US" sz="1800" dirty="0">
              <a:latin typeface="微软雅黑" panose="020B0503020204020204" pitchFamily="34" charset="-122"/>
              <a:ea typeface="微软雅黑" panose="020B0503020204020204" pitchFamily="34" charset="-122"/>
            </a:endParaRPr>
          </a:p>
        </p:txBody>
      </p:sp>
      <p:sp>
        <p:nvSpPr>
          <p:cNvPr id="4" name="矩形 3"/>
          <p:cNvSpPr/>
          <p:nvPr/>
        </p:nvSpPr>
        <p:spPr>
          <a:xfrm>
            <a:off x="472302" y="4870072"/>
            <a:ext cx="2516823" cy="1713290"/>
          </a:xfrm>
          <a:prstGeom prst="rect">
            <a:avLst/>
          </a:prstGeom>
        </p:spPr>
        <p:txBody>
          <a:bodyPr wrap="square">
            <a:spAutoFit/>
          </a:bodyPr>
          <a:lstStyle/>
          <a:p>
            <a:pPr>
              <a:spcAft>
                <a:spcPts val="0"/>
              </a:spcAft>
            </a:pPr>
            <a:r>
              <a:rPr lang="zh-CN" altLang="zh-CN"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优点：</a:t>
            </a:r>
            <a:endParaRPr lang="zh-CN" altLang="zh-CN" sz="2400" dirty="0">
              <a:latin typeface="微软雅黑" panose="020B0503020204020204" pitchFamily="34" charset="-122"/>
              <a:ea typeface="微软雅黑" panose="020B0503020204020204" pitchFamily="34" charset="-122"/>
              <a:cs typeface="宋体" panose="02010600030101010101" pitchFamily="2" charset="-122"/>
            </a:endParaRPr>
          </a:p>
          <a:p>
            <a:pPr>
              <a:spcBef>
                <a:spcPts val="750"/>
              </a:spcBef>
              <a:spcAft>
                <a:spcPts val="750"/>
              </a:spcAft>
            </a:pPr>
            <a:r>
              <a:rPr lang="en-US" altLang="zh-CN"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1</a:t>
            </a:r>
            <a:r>
              <a:rPr lang="zh-CN" altLang="zh-CN"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 算法快速、简单</a:t>
            </a:r>
            <a:endParaRPr lang="zh-CN" altLang="zh-CN" sz="2400" dirty="0">
              <a:latin typeface="微软雅黑" panose="020B0503020204020204" pitchFamily="34" charset="-122"/>
              <a:ea typeface="微软雅黑" panose="020B0503020204020204" pitchFamily="34" charset="-122"/>
              <a:cs typeface="宋体" panose="02010600030101010101" pitchFamily="2" charset="-122"/>
            </a:endParaRPr>
          </a:p>
          <a:p>
            <a:pPr>
              <a:spcBef>
                <a:spcPts val="750"/>
              </a:spcBef>
              <a:spcAft>
                <a:spcPts val="750"/>
              </a:spcAft>
            </a:pPr>
            <a:r>
              <a:rPr lang="en-US" altLang="zh-CN"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2</a:t>
            </a:r>
            <a:r>
              <a:rPr lang="zh-CN" altLang="zh-CN"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 聚类效果中上</a:t>
            </a:r>
            <a:r>
              <a:rPr lang="zh-CN" altLang="en-US"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水平</a:t>
            </a:r>
            <a:endParaRPr lang="zh-CN" altLang="zh-CN" sz="2400" dirty="0">
              <a:latin typeface="微软雅黑" panose="020B0503020204020204" pitchFamily="34" charset="-122"/>
              <a:ea typeface="微软雅黑" panose="020B0503020204020204" pitchFamily="34" charset="-122"/>
              <a:cs typeface="宋体" panose="02010600030101010101" pitchFamily="2" charset="-122"/>
            </a:endParaRPr>
          </a:p>
          <a:p>
            <a:pPr>
              <a:spcBef>
                <a:spcPts val="750"/>
              </a:spcBef>
              <a:spcAft>
                <a:spcPts val="750"/>
              </a:spcAft>
            </a:pPr>
            <a:r>
              <a:rPr lang="en-US" altLang="zh-CN"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3</a:t>
            </a:r>
            <a:r>
              <a:rPr lang="zh-CN" altLang="zh-CN"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 适用于</a:t>
            </a:r>
            <a:r>
              <a:rPr lang="zh-CN" altLang="en-US"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多</a:t>
            </a:r>
            <a:r>
              <a:rPr lang="zh-CN" altLang="zh-CN"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维</a:t>
            </a:r>
            <a:r>
              <a:rPr lang="zh-CN" altLang="en-US"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数据</a:t>
            </a:r>
            <a:endParaRPr lang="zh-CN" altLang="zh-CN" sz="2400"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5" name="矩形 4"/>
          <p:cNvSpPr/>
          <p:nvPr/>
        </p:nvSpPr>
        <p:spPr>
          <a:xfrm>
            <a:off x="3275856" y="4870072"/>
            <a:ext cx="5256584" cy="1508105"/>
          </a:xfrm>
          <a:prstGeom prst="rect">
            <a:avLst/>
          </a:prstGeom>
        </p:spPr>
        <p:txBody>
          <a:bodyPr wrap="square">
            <a:spAutoFit/>
          </a:bodyPr>
          <a:lstStyle/>
          <a:p>
            <a:pPr>
              <a:spcAft>
                <a:spcPts val="0"/>
              </a:spcAft>
            </a:pPr>
            <a:r>
              <a:rPr lang="zh-CN" altLang="zh-CN"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缺陷：</a:t>
            </a:r>
            <a:endParaRPr lang="zh-CN" altLang="zh-CN" sz="2400" dirty="0">
              <a:latin typeface="微软雅黑" panose="020B0503020204020204" pitchFamily="34" charset="-122"/>
              <a:ea typeface="微软雅黑" panose="020B0503020204020204" pitchFamily="34" charset="-122"/>
              <a:cs typeface="宋体" panose="02010600030101010101" pitchFamily="2" charset="-122"/>
            </a:endParaRPr>
          </a:p>
          <a:p>
            <a:pPr>
              <a:spcBef>
                <a:spcPts val="750"/>
              </a:spcBef>
              <a:spcAft>
                <a:spcPts val="750"/>
              </a:spcAft>
            </a:pPr>
            <a:r>
              <a:rPr lang="en-US" altLang="zh-CN"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1</a:t>
            </a:r>
            <a:r>
              <a:rPr lang="zh-CN" altLang="zh-CN"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 对离群点敏感，对噪声点和孤立点很敏感</a:t>
            </a:r>
            <a:endParaRPr lang="en-US" altLang="zh-CN" dirty="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p>
            <a:pPr>
              <a:spcBef>
                <a:spcPts val="750"/>
              </a:spcBef>
              <a:spcAft>
                <a:spcPts val="750"/>
              </a:spcAft>
            </a:pPr>
            <a:r>
              <a:rPr lang="en-US" altLang="zh-CN"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2</a:t>
            </a:r>
            <a:r>
              <a:rPr lang="zh-CN" altLang="zh-CN"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、不同的初始聚类</a:t>
            </a:r>
            <a:r>
              <a:rPr lang="zh-CN" altLang="en-US" dirty="0">
                <a:latin typeface="微软雅黑" panose="020B0503020204020204" pitchFamily="34" charset="-122"/>
                <a:ea typeface="微软雅黑" panose="020B0503020204020204" pitchFamily="34" charset="-122"/>
              </a:rPr>
              <a:t>质心的</a:t>
            </a:r>
            <a:r>
              <a:rPr lang="zh-CN" altLang="zh-CN"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选择</a:t>
            </a:r>
            <a:r>
              <a:rPr lang="zh-CN" altLang="en-US"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zh-CN" altLang="zh-CN"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可能</a:t>
            </a:r>
            <a:r>
              <a:rPr lang="zh-CN" altLang="en-US"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会</a:t>
            </a:r>
            <a:r>
              <a:rPr lang="zh-CN" altLang="zh-CN"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导致完全不同的聚类结果。</a:t>
            </a:r>
            <a:endParaRPr lang="zh-CN" altLang="zh-CN" sz="2400"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6" name="矩形 5">
            <a:extLst>
              <a:ext uri="{FF2B5EF4-FFF2-40B4-BE49-F238E27FC236}">
                <a16:creationId xmlns:a16="http://schemas.microsoft.com/office/drawing/2014/main" id="{E05ABEAB-6002-4408-BBE0-71CD847A359A}"/>
              </a:ext>
            </a:extLst>
          </p:cNvPr>
          <p:cNvSpPr/>
          <p:nvPr/>
        </p:nvSpPr>
        <p:spPr>
          <a:xfrm>
            <a:off x="611560" y="1096496"/>
            <a:ext cx="7920880" cy="923330"/>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K-means算法是很典型的基于距离的聚类算法，采用距离作为相似性的评价指标，即认为两个对象的距离越近，其相似度就越大。该算法认为簇是由距离靠近的对象组成的，因此把得到紧凑且独立的簇作为最终目标。</a:t>
            </a:r>
          </a:p>
        </p:txBody>
      </p:sp>
    </p:spTree>
    <p:extLst>
      <p:ext uri="{BB962C8B-B14F-4D97-AF65-F5344CB8AC3E}">
        <p14:creationId xmlns:p14="http://schemas.microsoft.com/office/powerpoint/2010/main" val="26370085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中心计算</a:t>
            </a:r>
          </a:p>
        </p:txBody>
      </p:sp>
      <p:graphicFrame>
        <p:nvGraphicFramePr>
          <p:cNvPr id="4" name="表格 3"/>
          <p:cNvGraphicFramePr>
            <a:graphicFrameLocks noGrp="1"/>
          </p:cNvGraphicFramePr>
          <p:nvPr/>
        </p:nvGraphicFramePr>
        <p:xfrm>
          <a:off x="1524000" y="1397000"/>
          <a:ext cx="6096000" cy="1483360"/>
        </p:xfrm>
        <a:graphic>
          <a:graphicData uri="http://schemas.openxmlformats.org/drawingml/2006/table">
            <a:tbl>
              <a:tblPr firstRow="1" bandRow="1">
                <a:tableStyleId>{F5AB1C69-6EDB-4FF4-983F-18BD219EF322}</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pPr algn="r" fontAlgn="b"/>
                      <a:r>
                        <a:rPr lang="en-US" altLang="zh-CN" sz="1100" b="0" i="0" u="none" strike="noStrike" dirty="0">
                          <a:solidFill>
                            <a:srgbClr val="000000"/>
                          </a:solidFill>
                          <a:effectLst/>
                          <a:latin typeface="宋体" panose="02010600030101010101" pitchFamily="2" charset="-122"/>
                        </a:rPr>
                        <a:t>5.1</a:t>
                      </a:r>
                    </a:p>
                  </a:txBody>
                  <a:tcPr marL="9525" marR="9525" marT="9525" marB="0" anchor="b"/>
                </a:tc>
                <a:tc>
                  <a:txBody>
                    <a:bodyPr/>
                    <a:lstStyle/>
                    <a:p>
                      <a:pPr algn="r" fontAlgn="b"/>
                      <a:r>
                        <a:rPr lang="en-US" altLang="zh-CN" sz="1100" b="0" i="0" u="none" strike="noStrike">
                          <a:solidFill>
                            <a:srgbClr val="000000"/>
                          </a:solidFill>
                          <a:effectLst/>
                          <a:latin typeface="宋体" panose="02010600030101010101" pitchFamily="2" charset="-122"/>
                        </a:rPr>
                        <a:t>3.5</a:t>
                      </a:r>
                    </a:p>
                  </a:txBody>
                  <a:tcPr marL="9525" marR="9525" marT="9525" marB="0" anchor="b"/>
                </a:tc>
                <a:tc>
                  <a:txBody>
                    <a:bodyPr/>
                    <a:lstStyle/>
                    <a:p>
                      <a:pPr algn="r" fontAlgn="b"/>
                      <a:r>
                        <a:rPr lang="en-US" altLang="zh-CN" sz="1100" b="0" i="0" u="none" strike="noStrike">
                          <a:solidFill>
                            <a:srgbClr val="000000"/>
                          </a:solidFill>
                          <a:effectLst/>
                          <a:latin typeface="宋体" panose="02010600030101010101" pitchFamily="2" charset="-122"/>
                        </a:rPr>
                        <a:t>1.4</a:t>
                      </a:r>
                    </a:p>
                  </a:txBody>
                  <a:tcPr marL="9525" marR="9525" marT="9525" marB="0" anchor="b"/>
                </a:tc>
                <a:tc>
                  <a:txBody>
                    <a:bodyPr/>
                    <a:lstStyle/>
                    <a:p>
                      <a:pPr algn="r" fontAlgn="b"/>
                      <a:r>
                        <a:rPr lang="en-US" altLang="zh-CN" sz="1100" b="0" i="0" u="none" strike="noStrike">
                          <a:solidFill>
                            <a:srgbClr val="000000"/>
                          </a:solidFill>
                          <a:effectLst/>
                          <a:latin typeface="宋体" panose="02010600030101010101" pitchFamily="2" charset="-122"/>
                        </a:rPr>
                        <a:t>0.2</a:t>
                      </a:r>
                    </a:p>
                  </a:txBody>
                  <a:tcPr marL="9525" marR="9525" marT="9525" marB="0" anchor="b"/>
                </a:tc>
                <a:tc>
                  <a:txBody>
                    <a:bodyPr/>
                    <a:lstStyle/>
                    <a:p>
                      <a:pPr algn="l" fontAlgn="b"/>
                      <a:r>
                        <a:rPr lang="en-US" sz="1100" b="0" i="0" u="none" strike="noStrike" dirty="0">
                          <a:solidFill>
                            <a:srgbClr val="000000"/>
                          </a:solidFill>
                          <a:effectLst/>
                          <a:latin typeface="宋体" panose="02010600030101010101" pitchFamily="2" charset="-122"/>
                        </a:rPr>
                        <a:t>Iris-</a:t>
                      </a:r>
                      <a:r>
                        <a:rPr lang="en-US" sz="1100" b="0" i="0" u="none" strike="noStrike" dirty="0" err="1">
                          <a:solidFill>
                            <a:srgbClr val="000000"/>
                          </a:solidFill>
                          <a:effectLst/>
                          <a:latin typeface="宋体" panose="02010600030101010101" pitchFamily="2" charset="-122"/>
                        </a:rPr>
                        <a:t>setosa</a:t>
                      </a:r>
                      <a:endParaRPr lang="en-US" sz="1100" b="0" i="0" u="none" strike="noStrike" dirty="0">
                        <a:solidFill>
                          <a:srgbClr val="000000"/>
                        </a:solidFill>
                        <a:effectLst/>
                        <a:latin typeface="宋体" panose="02010600030101010101" pitchFamily="2" charset="-122"/>
                      </a:endParaRPr>
                    </a:p>
                  </a:txBody>
                  <a:tcPr marL="9525" marR="9525" marT="9525" marB="0" anchor="b"/>
                </a:tc>
                <a:extLst>
                  <a:ext uri="{0D108BD9-81ED-4DB2-BD59-A6C34878D82A}">
                    <a16:rowId xmlns:a16="http://schemas.microsoft.com/office/drawing/2014/main" val="10000"/>
                  </a:ext>
                </a:extLst>
              </a:tr>
              <a:tr h="370840">
                <a:tc>
                  <a:txBody>
                    <a:bodyPr/>
                    <a:lstStyle/>
                    <a:p>
                      <a:pPr algn="r" fontAlgn="b"/>
                      <a:r>
                        <a:rPr lang="en-US" altLang="zh-CN" sz="1100" b="0" i="0" u="none" strike="noStrike" dirty="0">
                          <a:solidFill>
                            <a:srgbClr val="000000"/>
                          </a:solidFill>
                          <a:effectLst/>
                          <a:latin typeface="宋体" panose="02010600030101010101" pitchFamily="2" charset="-122"/>
                        </a:rPr>
                        <a:t>4.9</a:t>
                      </a:r>
                    </a:p>
                  </a:txBody>
                  <a:tcPr marL="9525" marR="9525" marT="9525" marB="0" anchor="b"/>
                </a:tc>
                <a:tc>
                  <a:txBody>
                    <a:bodyPr/>
                    <a:lstStyle/>
                    <a:p>
                      <a:pPr algn="r" fontAlgn="b"/>
                      <a:r>
                        <a:rPr lang="en-US" altLang="zh-CN" sz="1100" b="0" i="0" u="none" strike="noStrike">
                          <a:solidFill>
                            <a:srgbClr val="000000"/>
                          </a:solidFill>
                          <a:effectLst/>
                          <a:latin typeface="宋体" panose="02010600030101010101" pitchFamily="2" charset="-122"/>
                        </a:rPr>
                        <a:t>3</a:t>
                      </a:r>
                    </a:p>
                  </a:txBody>
                  <a:tcPr marL="9525" marR="9525" marT="9525" marB="0" anchor="b"/>
                </a:tc>
                <a:tc>
                  <a:txBody>
                    <a:bodyPr/>
                    <a:lstStyle/>
                    <a:p>
                      <a:pPr algn="r" fontAlgn="b"/>
                      <a:r>
                        <a:rPr lang="en-US" altLang="zh-CN" sz="1100" b="0" i="0" u="none" strike="noStrike">
                          <a:solidFill>
                            <a:srgbClr val="000000"/>
                          </a:solidFill>
                          <a:effectLst/>
                          <a:latin typeface="宋体" panose="02010600030101010101" pitchFamily="2" charset="-122"/>
                        </a:rPr>
                        <a:t>1.4</a:t>
                      </a:r>
                    </a:p>
                  </a:txBody>
                  <a:tcPr marL="9525" marR="9525" marT="9525" marB="0" anchor="b"/>
                </a:tc>
                <a:tc>
                  <a:txBody>
                    <a:bodyPr/>
                    <a:lstStyle/>
                    <a:p>
                      <a:pPr algn="r" fontAlgn="b"/>
                      <a:r>
                        <a:rPr lang="en-US" altLang="zh-CN" sz="1100" b="0" i="0" u="none" strike="noStrike">
                          <a:solidFill>
                            <a:srgbClr val="000000"/>
                          </a:solidFill>
                          <a:effectLst/>
                          <a:latin typeface="宋体" panose="02010600030101010101" pitchFamily="2" charset="-122"/>
                        </a:rPr>
                        <a:t>0.2</a:t>
                      </a:r>
                    </a:p>
                  </a:txBody>
                  <a:tcPr marL="9525" marR="9525" marT="9525" marB="0" anchor="b"/>
                </a:tc>
                <a:tc>
                  <a:txBody>
                    <a:bodyPr/>
                    <a:lstStyle/>
                    <a:p>
                      <a:pPr algn="l" fontAlgn="b"/>
                      <a:r>
                        <a:rPr lang="en-US" sz="1100" b="0" i="0" u="none" strike="noStrike">
                          <a:solidFill>
                            <a:srgbClr val="000000"/>
                          </a:solidFill>
                          <a:effectLst/>
                          <a:latin typeface="宋体" panose="02010600030101010101" pitchFamily="2" charset="-122"/>
                        </a:rPr>
                        <a:t>Iris-setosa</a:t>
                      </a:r>
                    </a:p>
                  </a:txBody>
                  <a:tcPr marL="9525" marR="9525" marT="9525" marB="0" anchor="b"/>
                </a:tc>
                <a:extLst>
                  <a:ext uri="{0D108BD9-81ED-4DB2-BD59-A6C34878D82A}">
                    <a16:rowId xmlns:a16="http://schemas.microsoft.com/office/drawing/2014/main" val="10001"/>
                  </a:ext>
                </a:extLst>
              </a:tr>
              <a:tr h="370840">
                <a:tc>
                  <a:txBody>
                    <a:bodyPr/>
                    <a:lstStyle/>
                    <a:p>
                      <a:pPr algn="r" fontAlgn="b"/>
                      <a:r>
                        <a:rPr lang="en-US" altLang="zh-CN" sz="1100" b="0" i="0" u="none" strike="noStrike" dirty="0">
                          <a:solidFill>
                            <a:srgbClr val="000000"/>
                          </a:solidFill>
                          <a:effectLst/>
                          <a:latin typeface="宋体" panose="02010600030101010101" pitchFamily="2" charset="-122"/>
                        </a:rPr>
                        <a:t>4.7</a:t>
                      </a:r>
                    </a:p>
                  </a:txBody>
                  <a:tcPr marL="9525" marR="9525" marT="9525" marB="0" anchor="b"/>
                </a:tc>
                <a:tc>
                  <a:txBody>
                    <a:bodyPr/>
                    <a:lstStyle/>
                    <a:p>
                      <a:pPr algn="r" fontAlgn="b"/>
                      <a:r>
                        <a:rPr lang="en-US" altLang="zh-CN" sz="1100" b="0" i="0" u="none" strike="noStrike">
                          <a:solidFill>
                            <a:srgbClr val="000000"/>
                          </a:solidFill>
                          <a:effectLst/>
                          <a:latin typeface="宋体" panose="02010600030101010101" pitchFamily="2" charset="-122"/>
                        </a:rPr>
                        <a:t>3.2</a:t>
                      </a:r>
                    </a:p>
                  </a:txBody>
                  <a:tcPr marL="9525" marR="9525" marT="9525" marB="0" anchor="b"/>
                </a:tc>
                <a:tc>
                  <a:txBody>
                    <a:bodyPr/>
                    <a:lstStyle/>
                    <a:p>
                      <a:pPr algn="r" fontAlgn="b"/>
                      <a:r>
                        <a:rPr lang="en-US" altLang="zh-CN" sz="1100" b="0" i="0" u="none" strike="noStrike">
                          <a:solidFill>
                            <a:srgbClr val="000000"/>
                          </a:solidFill>
                          <a:effectLst/>
                          <a:latin typeface="宋体" panose="02010600030101010101" pitchFamily="2" charset="-122"/>
                        </a:rPr>
                        <a:t>1.3</a:t>
                      </a:r>
                    </a:p>
                  </a:txBody>
                  <a:tcPr marL="9525" marR="9525" marT="9525" marB="0" anchor="b"/>
                </a:tc>
                <a:tc>
                  <a:txBody>
                    <a:bodyPr/>
                    <a:lstStyle/>
                    <a:p>
                      <a:pPr algn="r" fontAlgn="b"/>
                      <a:r>
                        <a:rPr lang="en-US" altLang="zh-CN" sz="1100" b="0" i="0" u="none" strike="noStrike">
                          <a:solidFill>
                            <a:srgbClr val="000000"/>
                          </a:solidFill>
                          <a:effectLst/>
                          <a:latin typeface="宋体" panose="02010600030101010101" pitchFamily="2" charset="-122"/>
                        </a:rPr>
                        <a:t>0.2</a:t>
                      </a:r>
                    </a:p>
                  </a:txBody>
                  <a:tcPr marL="9525" marR="9525" marT="9525" marB="0" anchor="b"/>
                </a:tc>
                <a:tc>
                  <a:txBody>
                    <a:bodyPr/>
                    <a:lstStyle/>
                    <a:p>
                      <a:pPr algn="l" fontAlgn="b"/>
                      <a:r>
                        <a:rPr lang="en-US" sz="1100" b="0" i="0" u="none" strike="noStrike">
                          <a:solidFill>
                            <a:srgbClr val="000000"/>
                          </a:solidFill>
                          <a:effectLst/>
                          <a:latin typeface="宋体" panose="02010600030101010101" pitchFamily="2" charset="-122"/>
                        </a:rPr>
                        <a:t>Iris-setosa</a:t>
                      </a:r>
                    </a:p>
                  </a:txBody>
                  <a:tcPr marL="9525" marR="9525" marT="9525" marB="0" anchor="b"/>
                </a:tc>
                <a:extLst>
                  <a:ext uri="{0D108BD9-81ED-4DB2-BD59-A6C34878D82A}">
                    <a16:rowId xmlns:a16="http://schemas.microsoft.com/office/drawing/2014/main" val="10002"/>
                  </a:ext>
                </a:extLst>
              </a:tr>
              <a:tr h="370840">
                <a:tc>
                  <a:txBody>
                    <a:bodyPr/>
                    <a:lstStyle/>
                    <a:p>
                      <a:pPr algn="r" fontAlgn="b"/>
                      <a:r>
                        <a:rPr lang="en-US" altLang="zh-CN" sz="1100" b="0" i="0" u="none" strike="noStrike" dirty="0">
                          <a:solidFill>
                            <a:srgbClr val="000000"/>
                          </a:solidFill>
                          <a:effectLst/>
                          <a:latin typeface="宋体" panose="02010600030101010101" pitchFamily="2" charset="-122"/>
                        </a:rPr>
                        <a:t>4.6</a:t>
                      </a:r>
                    </a:p>
                  </a:txBody>
                  <a:tcPr marL="9525" marR="9525" marT="9525" marB="0" anchor="b"/>
                </a:tc>
                <a:tc>
                  <a:txBody>
                    <a:bodyPr/>
                    <a:lstStyle/>
                    <a:p>
                      <a:pPr algn="r" fontAlgn="b"/>
                      <a:r>
                        <a:rPr lang="en-US" altLang="zh-CN" sz="1100" b="0" i="0" u="none" strike="noStrike">
                          <a:solidFill>
                            <a:srgbClr val="000000"/>
                          </a:solidFill>
                          <a:effectLst/>
                          <a:latin typeface="宋体" panose="02010600030101010101" pitchFamily="2" charset="-122"/>
                        </a:rPr>
                        <a:t>3.1</a:t>
                      </a:r>
                    </a:p>
                  </a:txBody>
                  <a:tcPr marL="9525" marR="9525" marT="9525" marB="0" anchor="b"/>
                </a:tc>
                <a:tc>
                  <a:txBody>
                    <a:bodyPr/>
                    <a:lstStyle/>
                    <a:p>
                      <a:pPr algn="r" fontAlgn="b"/>
                      <a:r>
                        <a:rPr lang="en-US" altLang="zh-CN" sz="1100" b="0" i="0" u="none" strike="noStrike">
                          <a:solidFill>
                            <a:srgbClr val="000000"/>
                          </a:solidFill>
                          <a:effectLst/>
                          <a:latin typeface="宋体" panose="02010600030101010101" pitchFamily="2" charset="-122"/>
                        </a:rPr>
                        <a:t>1.5</a:t>
                      </a:r>
                    </a:p>
                  </a:txBody>
                  <a:tcPr marL="9525" marR="9525" marT="9525" marB="0" anchor="b"/>
                </a:tc>
                <a:tc>
                  <a:txBody>
                    <a:bodyPr/>
                    <a:lstStyle/>
                    <a:p>
                      <a:pPr algn="r" fontAlgn="b"/>
                      <a:r>
                        <a:rPr lang="en-US" altLang="zh-CN" sz="1100" b="0" i="0" u="none" strike="noStrike">
                          <a:solidFill>
                            <a:srgbClr val="000000"/>
                          </a:solidFill>
                          <a:effectLst/>
                          <a:latin typeface="宋体" panose="02010600030101010101" pitchFamily="2" charset="-122"/>
                        </a:rPr>
                        <a:t>0.2</a:t>
                      </a:r>
                    </a:p>
                  </a:txBody>
                  <a:tcPr marL="9525" marR="9525" marT="9525" marB="0" anchor="b"/>
                </a:tc>
                <a:tc>
                  <a:txBody>
                    <a:bodyPr/>
                    <a:lstStyle/>
                    <a:p>
                      <a:pPr algn="l" fontAlgn="b"/>
                      <a:r>
                        <a:rPr lang="en-US" sz="1100" b="0" i="0" u="none" strike="noStrike" dirty="0">
                          <a:solidFill>
                            <a:srgbClr val="000000"/>
                          </a:solidFill>
                          <a:effectLst/>
                          <a:latin typeface="宋体" panose="02010600030101010101" pitchFamily="2" charset="-122"/>
                        </a:rPr>
                        <a:t>Iris-</a:t>
                      </a:r>
                      <a:r>
                        <a:rPr lang="en-US" sz="1100" b="0" i="0" u="none" strike="noStrike" dirty="0" err="1">
                          <a:solidFill>
                            <a:srgbClr val="000000"/>
                          </a:solidFill>
                          <a:effectLst/>
                          <a:latin typeface="宋体" panose="02010600030101010101" pitchFamily="2" charset="-122"/>
                        </a:rPr>
                        <a:t>setosa</a:t>
                      </a:r>
                      <a:endParaRPr lang="en-US" sz="1100" b="0" i="0" u="none" strike="noStrike" dirty="0">
                        <a:solidFill>
                          <a:srgbClr val="000000"/>
                        </a:solidFill>
                        <a:effectLst/>
                        <a:latin typeface="宋体" panose="02010600030101010101" pitchFamily="2" charset="-122"/>
                      </a:endParaRPr>
                    </a:p>
                  </a:txBody>
                  <a:tcPr marL="9525" marR="9525" marT="9525" marB="0" anchor="b"/>
                </a:tc>
                <a:extLst>
                  <a:ext uri="{0D108BD9-81ED-4DB2-BD59-A6C34878D82A}">
                    <a16:rowId xmlns:a16="http://schemas.microsoft.com/office/drawing/2014/main" val="10003"/>
                  </a:ext>
                </a:extLst>
              </a:tr>
            </a:tbl>
          </a:graphicData>
        </a:graphic>
      </p:graphicFrame>
      <p:sp>
        <p:nvSpPr>
          <p:cNvPr id="6" name="TextBox 5"/>
          <p:cNvSpPr txBox="1"/>
          <p:nvPr/>
        </p:nvSpPr>
        <p:spPr>
          <a:xfrm>
            <a:off x="3491880" y="3212976"/>
            <a:ext cx="1851789" cy="1477328"/>
          </a:xfrm>
          <a:prstGeom prst="rect">
            <a:avLst/>
          </a:prstGeom>
          <a:noFill/>
        </p:spPr>
        <p:txBody>
          <a:bodyPr wrap="none" rtlCol="0">
            <a:spAutoFit/>
          </a:bodyPr>
          <a:lstStyle/>
          <a:p>
            <a:r>
              <a:rPr lang="en-US" altLang="zh-CN" dirty="0"/>
              <a:t>A(5.1,3.5,1.4,0.2) </a:t>
            </a:r>
          </a:p>
          <a:p>
            <a:r>
              <a:rPr lang="en-US" altLang="zh-CN" dirty="0"/>
              <a:t>B(4.9,3.0,1.4,0.2)</a:t>
            </a:r>
          </a:p>
          <a:p>
            <a:r>
              <a:rPr lang="en-US" altLang="zh-CN" dirty="0"/>
              <a:t>C(4.7,3.2,1.3,0.2)</a:t>
            </a:r>
          </a:p>
          <a:p>
            <a:r>
              <a:rPr lang="en-US" altLang="zh-CN" dirty="0"/>
              <a:t>D(4.6,3.1,1.5,0.2)</a:t>
            </a:r>
          </a:p>
          <a:p>
            <a:endParaRPr lang="zh-CN" altLang="en-US" dirty="0"/>
          </a:p>
        </p:txBody>
      </p:sp>
      <p:sp>
        <p:nvSpPr>
          <p:cNvPr id="8" name="TextBox 7"/>
          <p:cNvSpPr txBox="1"/>
          <p:nvPr/>
        </p:nvSpPr>
        <p:spPr>
          <a:xfrm>
            <a:off x="1835696" y="4869160"/>
            <a:ext cx="1338828" cy="369332"/>
          </a:xfrm>
          <a:prstGeom prst="rect">
            <a:avLst/>
          </a:prstGeom>
          <a:noFill/>
        </p:spPr>
        <p:txBody>
          <a:bodyPr wrap="none" rtlCol="0">
            <a:spAutoFit/>
          </a:bodyPr>
          <a:lstStyle/>
          <a:p>
            <a:r>
              <a:rPr lang="zh-CN" altLang="en-US" dirty="0"/>
              <a:t>中心计算：</a:t>
            </a:r>
          </a:p>
        </p:txBody>
      </p:sp>
      <p:sp>
        <p:nvSpPr>
          <p:cNvPr id="11" name="矩形 10"/>
          <p:cNvSpPr/>
          <p:nvPr/>
        </p:nvSpPr>
        <p:spPr>
          <a:xfrm>
            <a:off x="3057669" y="4690304"/>
            <a:ext cx="4572000" cy="1200329"/>
          </a:xfrm>
          <a:prstGeom prst="rect">
            <a:avLst/>
          </a:prstGeom>
        </p:spPr>
        <p:txBody>
          <a:bodyPr>
            <a:spAutoFit/>
          </a:bodyPr>
          <a:lstStyle/>
          <a:p>
            <a:r>
              <a:rPr lang="zh-CN" altLang="en-US" dirty="0"/>
              <a:t>（</a:t>
            </a:r>
            <a:r>
              <a:rPr lang="en-US" altLang="zh-CN" dirty="0"/>
              <a:t>5.1+4.9+4.7+4.6)/4 = 4.825</a:t>
            </a:r>
          </a:p>
          <a:p>
            <a:r>
              <a:rPr lang="zh-CN" altLang="en-US" dirty="0"/>
              <a:t>（</a:t>
            </a:r>
            <a:r>
              <a:rPr lang="en-US" altLang="zh-CN" dirty="0"/>
              <a:t>3.5+3+3.2+3.1</a:t>
            </a:r>
            <a:r>
              <a:rPr lang="zh-CN" altLang="en-US" dirty="0"/>
              <a:t>）</a:t>
            </a:r>
            <a:r>
              <a:rPr lang="en-US" altLang="zh-CN" dirty="0"/>
              <a:t>/4 = 3.2</a:t>
            </a:r>
          </a:p>
          <a:p>
            <a:r>
              <a:rPr lang="zh-CN" altLang="en-US" dirty="0"/>
              <a:t>（</a:t>
            </a:r>
            <a:r>
              <a:rPr lang="en-US" altLang="zh-CN" dirty="0"/>
              <a:t>1.4+1.4+1.3+1.5</a:t>
            </a:r>
            <a:r>
              <a:rPr lang="zh-CN" altLang="en-US" dirty="0"/>
              <a:t>）</a:t>
            </a:r>
            <a:r>
              <a:rPr lang="en-US" altLang="zh-CN" dirty="0"/>
              <a:t>/4 = 1.4</a:t>
            </a:r>
          </a:p>
          <a:p>
            <a:r>
              <a:rPr lang="zh-CN" altLang="en-US" dirty="0"/>
              <a:t>（</a:t>
            </a:r>
            <a:r>
              <a:rPr lang="en-US" altLang="zh-CN" dirty="0"/>
              <a:t>0.2+0.2+0.2+0.2</a:t>
            </a:r>
            <a:r>
              <a:rPr lang="zh-CN" altLang="en-US" dirty="0"/>
              <a:t>）</a:t>
            </a:r>
            <a:r>
              <a:rPr lang="en-US" altLang="zh-CN" dirty="0"/>
              <a:t>/4 = 0.2</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K-means</a:t>
            </a:r>
            <a:r>
              <a:rPr lang="zh-CN" altLang="en-US" dirty="0"/>
              <a:t>聚类算法动态示例</a:t>
            </a:r>
          </a:p>
        </p:txBody>
      </p:sp>
      <p:pic>
        <p:nvPicPr>
          <p:cNvPr id="6146" name="Picture 2" descr="“k-means   gif”的图片搜索结果"/>
          <p:cNvPicPr>
            <a:picLocks noChangeAspect="1" noChangeArrowheads="1" noCrop="1"/>
          </p:cNvPicPr>
          <p:nvPr/>
        </p:nvPicPr>
        <p:blipFill>
          <a:blip r:embed="rId2"/>
          <a:srcRect/>
          <a:stretch>
            <a:fillRect/>
          </a:stretch>
        </p:blipFill>
        <p:spPr bwMode="auto">
          <a:xfrm>
            <a:off x="2479659" y="1114854"/>
            <a:ext cx="3888432" cy="3093762"/>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152" y="4221088"/>
            <a:ext cx="2414130" cy="2510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4273233"/>
            <a:ext cx="2304256" cy="2406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1840" y="4174584"/>
            <a:ext cx="2418581" cy="2556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K-means </a:t>
            </a:r>
            <a:r>
              <a:rPr lang="zh-CN" altLang="en-US" dirty="0"/>
              <a:t>算法实例</a:t>
            </a:r>
          </a:p>
        </p:txBody>
      </p:sp>
      <p:sp>
        <p:nvSpPr>
          <p:cNvPr id="4" name="矩形 3"/>
          <p:cNvSpPr/>
          <p:nvPr/>
        </p:nvSpPr>
        <p:spPr>
          <a:xfrm>
            <a:off x="1619672" y="1124744"/>
            <a:ext cx="7272808" cy="5632311"/>
          </a:xfrm>
          <a:prstGeom prst="rect">
            <a:avLst/>
          </a:prstGeom>
        </p:spPr>
        <p:txBody>
          <a:bodyPr wrap="square">
            <a:spAutoFit/>
          </a:bodyPr>
          <a:lstStyle/>
          <a:p>
            <a:r>
              <a:rPr lang="en-US" altLang="zh-CN" dirty="0"/>
              <a:t>import </a:t>
            </a:r>
            <a:r>
              <a:rPr lang="en-US" altLang="zh-CN" dirty="0" err="1"/>
              <a:t>matplotlib.pyplot</a:t>
            </a:r>
            <a:r>
              <a:rPr lang="en-US" altLang="zh-CN" dirty="0"/>
              <a:t> as </a:t>
            </a:r>
            <a:r>
              <a:rPr lang="en-US" altLang="zh-CN" dirty="0" err="1"/>
              <a:t>plt</a:t>
            </a:r>
            <a:endParaRPr lang="en-US" altLang="zh-CN" dirty="0"/>
          </a:p>
          <a:p>
            <a:r>
              <a:rPr lang="en-US" altLang="zh-CN" dirty="0"/>
              <a:t>from </a:t>
            </a:r>
            <a:r>
              <a:rPr lang="en-US" altLang="zh-CN" dirty="0" err="1"/>
              <a:t>sklearn</a:t>
            </a:r>
            <a:r>
              <a:rPr lang="en-US" altLang="zh-CN" dirty="0"/>
              <a:t> import datasets</a:t>
            </a:r>
          </a:p>
          <a:p>
            <a:r>
              <a:rPr lang="en-US" altLang="zh-CN" dirty="0"/>
              <a:t>from </a:t>
            </a:r>
            <a:r>
              <a:rPr lang="en-US" altLang="zh-CN" dirty="0" err="1"/>
              <a:t>sklearn.cluster</a:t>
            </a:r>
            <a:r>
              <a:rPr lang="en-US" altLang="zh-CN" dirty="0"/>
              <a:t> import </a:t>
            </a:r>
            <a:r>
              <a:rPr lang="en-US" altLang="zh-CN" dirty="0" err="1"/>
              <a:t>KMeans</a:t>
            </a:r>
            <a:endParaRPr lang="en-US" altLang="zh-CN" dirty="0"/>
          </a:p>
          <a:p>
            <a:r>
              <a:rPr lang="en-US" altLang="zh-CN" dirty="0"/>
              <a:t>import </a:t>
            </a:r>
            <a:r>
              <a:rPr lang="en-US" altLang="zh-CN" dirty="0" err="1"/>
              <a:t>sklearn.metrics</a:t>
            </a:r>
            <a:r>
              <a:rPr lang="en-US" altLang="zh-CN" dirty="0"/>
              <a:t> as </a:t>
            </a:r>
            <a:r>
              <a:rPr lang="en-US" altLang="zh-CN" dirty="0" err="1"/>
              <a:t>sm</a:t>
            </a:r>
            <a:endParaRPr lang="en-US" altLang="zh-CN" dirty="0"/>
          </a:p>
          <a:p>
            <a:r>
              <a:rPr lang="en-US" altLang="zh-CN" dirty="0"/>
              <a:t>import pandas as </a:t>
            </a:r>
            <a:r>
              <a:rPr lang="en-US" altLang="zh-CN" dirty="0" err="1"/>
              <a:t>pd</a:t>
            </a:r>
            <a:endParaRPr lang="en-US" altLang="zh-CN" dirty="0"/>
          </a:p>
          <a:p>
            <a:r>
              <a:rPr lang="en-US" altLang="zh-CN" dirty="0"/>
              <a:t>import </a:t>
            </a:r>
            <a:r>
              <a:rPr lang="en-US" altLang="zh-CN" dirty="0" err="1"/>
              <a:t>numpy</a:t>
            </a:r>
            <a:r>
              <a:rPr lang="en-US" altLang="zh-CN" dirty="0"/>
              <a:t> as np</a:t>
            </a:r>
          </a:p>
          <a:p>
            <a:endParaRPr lang="en-US" altLang="zh-CN" dirty="0"/>
          </a:p>
          <a:p>
            <a:r>
              <a:rPr lang="en-US" altLang="zh-CN" dirty="0"/>
              <a:t># </a:t>
            </a:r>
            <a:r>
              <a:rPr lang="zh-CN" altLang="en-US" dirty="0"/>
              <a:t>导入数据</a:t>
            </a:r>
            <a:endParaRPr lang="en-US" altLang="zh-CN" dirty="0"/>
          </a:p>
          <a:p>
            <a:r>
              <a:rPr lang="en-US" altLang="zh-CN" dirty="0"/>
              <a:t>iris = </a:t>
            </a:r>
            <a:r>
              <a:rPr lang="en-US" altLang="zh-CN" dirty="0" err="1"/>
              <a:t>datasets.load_iris</a:t>
            </a:r>
            <a:r>
              <a:rPr lang="en-US" altLang="zh-CN" dirty="0"/>
              <a:t>()</a:t>
            </a:r>
          </a:p>
          <a:p>
            <a:r>
              <a:rPr lang="en-US" altLang="zh-CN" dirty="0"/>
              <a:t>print(</a:t>
            </a:r>
            <a:r>
              <a:rPr lang="en-US" altLang="zh-CN" dirty="0" err="1"/>
              <a:t>iris.data</a:t>
            </a:r>
            <a:r>
              <a:rPr lang="en-US" altLang="zh-CN" dirty="0"/>
              <a:t>)</a:t>
            </a:r>
          </a:p>
          <a:p>
            <a:r>
              <a:rPr lang="en-US" altLang="zh-CN" dirty="0"/>
              <a:t>print(</a:t>
            </a:r>
            <a:r>
              <a:rPr lang="en-US" altLang="zh-CN" dirty="0" err="1"/>
              <a:t>iris.feature_names</a:t>
            </a:r>
            <a:r>
              <a:rPr lang="en-US" altLang="zh-CN" dirty="0"/>
              <a:t>)</a:t>
            </a:r>
          </a:p>
          <a:p>
            <a:r>
              <a:rPr lang="en-US" altLang="zh-CN" dirty="0"/>
              <a:t>print(</a:t>
            </a:r>
            <a:r>
              <a:rPr lang="en-US" altLang="zh-CN" dirty="0" err="1"/>
              <a:t>iris.target</a:t>
            </a:r>
            <a:r>
              <a:rPr lang="en-US" altLang="zh-CN" dirty="0"/>
              <a:t>)</a:t>
            </a:r>
          </a:p>
          <a:p>
            <a:r>
              <a:rPr lang="en-US" altLang="zh-CN" dirty="0"/>
              <a:t>print(</a:t>
            </a:r>
            <a:r>
              <a:rPr lang="en-US" altLang="zh-CN" dirty="0" err="1"/>
              <a:t>iris.target_names</a:t>
            </a:r>
            <a:r>
              <a:rPr lang="en-US" altLang="zh-CN" dirty="0"/>
              <a:t>)</a:t>
            </a:r>
          </a:p>
          <a:p>
            <a:endParaRPr lang="zh-CN" altLang="en-US" dirty="0"/>
          </a:p>
          <a:p>
            <a:r>
              <a:rPr lang="en-US" altLang="zh-CN" dirty="0"/>
              <a:t>#</a:t>
            </a:r>
            <a:r>
              <a:rPr lang="zh-CN" altLang="en-US" dirty="0"/>
              <a:t>将数据存储到</a:t>
            </a:r>
            <a:r>
              <a:rPr lang="en-US" altLang="zh-CN" dirty="0"/>
              <a:t>Pandas</a:t>
            </a:r>
            <a:r>
              <a:rPr lang="zh-CN" altLang="en-US" dirty="0"/>
              <a:t>库中的</a:t>
            </a:r>
            <a:r>
              <a:rPr lang="en-US" altLang="zh-CN" dirty="0" err="1"/>
              <a:t>DataFrame</a:t>
            </a:r>
            <a:r>
              <a:rPr lang="zh-CN" altLang="en-US" dirty="0"/>
              <a:t>二维容器，并重新命名</a:t>
            </a:r>
            <a:endParaRPr lang="en-US" altLang="zh-CN" dirty="0"/>
          </a:p>
          <a:p>
            <a:r>
              <a:rPr lang="en-US" altLang="zh-CN" dirty="0"/>
              <a:t>x = </a:t>
            </a:r>
            <a:r>
              <a:rPr lang="en-US" altLang="zh-CN" dirty="0" err="1"/>
              <a:t>pd.DataFrame</a:t>
            </a:r>
            <a:r>
              <a:rPr lang="en-US" altLang="zh-CN" dirty="0"/>
              <a:t>(</a:t>
            </a:r>
            <a:r>
              <a:rPr lang="en-US" altLang="zh-CN" dirty="0" err="1"/>
              <a:t>iris.data</a:t>
            </a:r>
            <a:r>
              <a:rPr lang="en-US" altLang="zh-CN" dirty="0"/>
              <a:t>)</a:t>
            </a:r>
          </a:p>
          <a:p>
            <a:r>
              <a:rPr lang="en-US" altLang="zh-CN" dirty="0" err="1"/>
              <a:t>x.columns</a:t>
            </a:r>
            <a:r>
              <a:rPr lang="en-US" altLang="zh-CN" dirty="0"/>
              <a:t> = ['Sepal_Length','Sepal_Width','Petal_Length','</a:t>
            </a:r>
            <a:r>
              <a:rPr lang="en-US" altLang="zh-CN" dirty="0" err="1"/>
              <a:t>Petal_Width</a:t>
            </a:r>
            <a:r>
              <a:rPr lang="en-US" altLang="zh-CN" dirty="0"/>
              <a:t>']</a:t>
            </a:r>
          </a:p>
          <a:p>
            <a:r>
              <a:rPr lang="en-US" altLang="zh-CN" dirty="0"/>
              <a:t>y = </a:t>
            </a:r>
            <a:r>
              <a:rPr lang="en-US" altLang="zh-CN" dirty="0" err="1"/>
              <a:t>pd.DataFrame</a:t>
            </a:r>
            <a:r>
              <a:rPr lang="en-US" altLang="zh-CN" dirty="0"/>
              <a:t>(</a:t>
            </a:r>
            <a:r>
              <a:rPr lang="en-US" altLang="zh-CN" dirty="0" err="1"/>
              <a:t>iris.target</a:t>
            </a:r>
            <a:r>
              <a:rPr lang="en-US" altLang="zh-CN" dirty="0"/>
              <a:t>)</a:t>
            </a:r>
          </a:p>
          <a:p>
            <a:r>
              <a:rPr lang="en-US" altLang="zh-CN" dirty="0" err="1"/>
              <a:t>y.columns</a:t>
            </a:r>
            <a:r>
              <a:rPr lang="en-US" altLang="zh-CN" dirty="0"/>
              <a:t> = ['Targets']</a:t>
            </a:r>
            <a:endParaRPr lang="zh-CN" altLang="en-US" dirty="0"/>
          </a:p>
          <a:p>
            <a:endParaRPr lang="en-US" altLang="zh-C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花萼花瓣图像对比</a:t>
            </a:r>
          </a:p>
        </p:txBody>
      </p:sp>
      <p:sp>
        <p:nvSpPr>
          <p:cNvPr id="4" name="矩形 3"/>
          <p:cNvSpPr/>
          <p:nvPr/>
        </p:nvSpPr>
        <p:spPr>
          <a:xfrm>
            <a:off x="34942" y="1228397"/>
            <a:ext cx="8136904" cy="4401205"/>
          </a:xfrm>
          <a:prstGeom prst="rect">
            <a:avLst/>
          </a:prstGeom>
        </p:spPr>
        <p:txBody>
          <a:bodyPr wrap="square">
            <a:spAutoFit/>
          </a:bodyPr>
          <a:lstStyle/>
          <a:p>
            <a:r>
              <a:rPr lang="en-US" altLang="zh-CN" sz="1400" dirty="0"/>
              <a:t>#</a:t>
            </a:r>
            <a:r>
              <a:rPr lang="zh-CN" altLang="en-US" sz="1400" dirty="0"/>
              <a:t>设置画板的长宽</a:t>
            </a:r>
            <a:endParaRPr lang="en-US" altLang="zh-CN" sz="1400" dirty="0"/>
          </a:p>
          <a:p>
            <a:r>
              <a:rPr lang="en-US" altLang="zh-CN" sz="1400" dirty="0" err="1"/>
              <a:t>plt.figure</a:t>
            </a:r>
            <a:r>
              <a:rPr lang="en-US" altLang="zh-CN" sz="1400" dirty="0"/>
              <a:t>(</a:t>
            </a:r>
            <a:r>
              <a:rPr lang="en-US" altLang="zh-CN" sz="1400" dirty="0" err="1"/>
              <a:t>figsize</a:t>
            </a:r>
            <a:r>
              <a:rPr lang="en-US" altLang="zh-CN" sz="1400" dirty="0"/>
              <a:t>=(14,7))</a:t>
            </a:r>
          </a:p>
          <a:p>
            <a:endParaRPr lang="en-US" altLang="zh-CN" sz="1400" dirty="0"/>
          </a:p>
          <a:p>
            <a:r>
              <a:rPr lang="en-US" altLang="zh-CN" sz="1400" dirty="0"/>
              <a:t>#</a:t>
            </a:r>
            <a:r>
              <a:rPr lang="zh-CN" altLang="en-US" sz="1400" dirty="0"/>
              <a:t>创建一个颜色集合</a:t>
            </a:r>
            <a:endParaRPr lang="en-US" altLang="zh-CN" sz="1400" dirty="0"/>
          </a:p>
          <a:p>
            <a:r>
              <a:rPr lang="en-US" altLang="zh-CN" sz="1400" dirty="0" err="1"/>
              <a:t>colormap</a:t>
            </a:r>
            <a:r>
              <a:rPr lang="en-US" altLang="zh-CN" sz="1400" dirty="0"/>
              <a:t> = </a:t>
            </a:r>
            <a:r>
              <a:rPr lang="en-US" altLang="zh-CN" sz="1400" dirty="0" err="1"/>
              <a:t>np.array</a:t>
            </a:r>
            <a:r>
              <a:rPr lang="en-US" altLang="zh-CN" sz="1400" dirty="0"/>
              <a:t>(['red', 'lime', 'black'])</a:t>
            </a:r>
          </a:p>
          <a:p>
            <a:endParaRPr lang="en-US" altLang="zh-CN" sz="1400" dirty="0"/>
          </a:p>
          <a:p>
            <a:r>
              <a:rPr lang="en-US" altLang="zh-CN" sz="1400" dirty="0"/>
              <a:t># </a:t>
            </a:r>
            <a:r>
              <a:rPr lang="zh-CN" altLang="en-US" sz="1400" dirty="0"/>
              <a:t>为花萼创建一个子图</a:t>
            </a:r>
          </a:p>
          <a:p>
            <a:r>
              <a:rPr lang="en-US" altLang="zh-CN" sz="1400" dirty="0"/>
              <a:t>#subplot(</a:t>
            </a:r>
            <a:r>
              <a:rPr lang="en-US" altLang="zh-CN" sz="1400" dirty="0" err="1"/>
              <a:t>numRows</a:t>
            </a:r>
            <a:r>
              <a:rPr lang="en-US" altLang="zh-CN" sz="1400" dirty="0"/>
              <a:t>, </a:t>
            </a:r>
            <a:r>
              <a:rPr lang="en-US" altLang="zh-CN" sz="1400" dirty="0" err="1"/>
              <a:t>numCols</a:t>
            </a:r>
            <a:r>
              <a:rPr lang="en-US" altLang="zh-CN" sz="1400" dirty="0"/>
              <a:t>, </a:t>
            </a:r>
            <a:r>
              <a:rPr lang="en-US" altLang="zh-CN" sz="1400" dirty="0" err="1"/>
              <a:t>plotNum</a:t>
            </a:r>
            <a:r>
              <a:rPr lang="en-US" altLang="zh-CN" sz="1400" dirty="0"/>
              <a:t>)</a:t>
            </a:r>
            <a:r>
              <a:rPr lang="zh-CN" altLang="en-US" sz="1400" dirty="0"/>
              <a:t>，此函数将图表的整个绘图区域被分成 </a:t>
            </a:r>
            <a:r>
              <a:rPr lang="en-US" altLang="zh-CN" sz="1400" dirty="0" err="1"/>
              <a:t>numRows</a:t>
            </a:r>
            <a:r>
              <a:rPr lang="en-US" altLang="zh-CN" sz="1400" dirty="0"/>
              <a:t> </a:t>
            </a:r>
            <a:r>
              <a:rPr lang="zh-CN" altLang="en-US" sz="1400" dirty="0"/>
              <a:t>行和 </a:t>
            </a:r>
            <a:r>
              <a:rPr lang="en-US" altLang="zh-CN" sz="1400" dirty="0" err="1"/>
              <a:t>numCols</a:t>
            </a:r>
            <a:r>
              <a:rPr lang="en-US" altLang="zh-CN" sz="1400" dirty="0"/>
              <a:t> </a:t>
            </a:r>
            <a:r>
              <a:rPr lang="zh-CN" altLang="en-US" sz="1400" dirty="0"/>
              <a:t>列</a:t>
            </a:r>
          </a:p>
          <a:p>
            <a:r>
              <a:rPr lang="en-US" altLang="zh-CN" sz="1400" dirty="0"/>
              <a:t>#</a:t>
            </a:r>
            <a:r>
              <a:rPr lang="zh-CN" altLang="en-US" sz="1400" dirty="0"/>
              <a:t>然后按照从左到右，从上到下的顺序对每个子区域进行编号，左上的子区域的编号为</a:t>
            </a:r>
            <a:r>
              <a:rPr lang="en-US" altLang="zh-CN" sz="1400" dirty="0"/>
              <a:t>1</a:t>
            </a:r>
          </a:p>
          <a:p>
            <a:r>
              <a:rPr lang="en-US" altLang="zh-CN" sz="1400" dirty="0"/>
              <a:t>#</a:t>
            </a:r>
            <a:r>
              <a:rPr lang="en-US" altLang="zh-CN" sz="1400" dirty="0" err="1"/>
              <a:t>plotNum</a:t>
            </a:r>
            <a:r>
              <a:rPr lang="en-US" altLang="zh-CN" sz="1400" dirty="0"/>
              <a:t> </a:t>
            </a:r>
            <a:r>
              <a:rPr lang="zh-CN" altLang="en-US" sz="1400" dirty="0"/>
              <a:t>参数指定创建的对象所在的区域</a:t>
            </a:r>
            <a:endParaRPr lang="en-US" altLang="zh-CN" sz="1400" dirty="0"/>
          </a:p>
          <a:p>
            <a:r>
              <a:rPr lang="en-US" altLang="zh-CN" sz="1400" dirty="0" err="1"/>
              <a:t>plt.subplot</a:t>
            </a:r>
            <a:r>
              <a:rPr lang="en-US" altLang="zh-CN" sz="1400" dirty="0"/>
              <a:t>(1, 2, 1)</a:t>
            </a:r>
          </a:p>
          <a:p>
            <a:r>
              <a:rPr lang="en-US" altLang="zh-CN" sz="1400" dirty="0" err="1"/>
              <a:t>plt.scatter</a:t>
            </a:r>
            <a:r>
              <a:rPr lang="en-US" altLang="zh-CN" sz="1400" dirty="0"/>
              <a:t>(</a:t>
            </a:r>
            <a:r>
              <a:rPr lang="en-US" altLang="zh-CN" sz="1400" dirty="0" err="1"/>
              <a:t>x.Sepal_Length</a:t>
            </a:r>
            <a:r>
              <a:rPr lang="en-US" altLang="zh-CN" sz="1400" dirty="0"/>
              <a:t>, </a:t>
            </a:r>
            <a:r>
              <a:rPr lang="en-US" altLang="zh-CN" sz="1400" dirty="0" err="1"/>
              <a:t>x.Sepal_Width</a:t>
            </a:r>
            <a:r>
              <a:rPr lang="en-US" altLang="zh-CN" sz="1400" dirty="0"/>
              <a:t>, c=</a:t>
            </a:r>
            <a:r>
              <a:rPr lang="en-US" altLang="zh-CN" sz="1400" dirty="0" err="1"/>
              <a:t>colormap</a:t>
            </a:r>
            <a:r>
              <a:rPr lang="en-US" altLang="zh-CN" sz="1400" dirty="0"/>
              <a:t>[</a:t>
            </a:r>
            <a:r>
              <a:rPr lang="en-US" altLang="zh-CN" sz="1400" dirty="0" err="1"/>
              <a:t>y.Targets</a:t>
            </a:r>
            <a:r>
              <a:rPr lang="en-US" altLang="zh-CN" sz="1400" dirty="0"/>
              <a:t>], s=40)</a:t>
            </a:r>
          </a:p>
          <a:p>
            <a:r>
              <a:rPr lang="en-US" altLang="zh-CN" sz="1400" dirty="0" err="1"/>
              <a:t>plt.title</a:t>
            </a:r>
            <a:r>
              <a:rPr lang="en-US" altLang="zh-CN" sz="1400" dirty="0"/>
              <a:t>('Sepal')</a:t>
            </a:r>
          </a:p>
          <a:p>
            <a:endParaRPr lang="en-US" altLang="zh-CN" sz="1400" dirty="0"/>
          </a:p>
          <a:p>
            <a:r>
              <a:rPr lang="en-US" altLang="zh-CN" sz="1400" dirty="0"/>
              <a:t># </a:t>
            </a:r>
            <a:r>
              <a:rPr lang="zh-CN" altLang="en-US" sz="1400" dirty="0"/>
              <a:t>为花瓣创建一个子图</a:t>
            </a:r>
            <a:endParaRPr lang="en-US" altLang="zh-CN" sz="1400" dirty="0"/>
          </a:p>
          <a:p>
            <a:r>
              <a:rPr lang="en-US" altLang="zh-CN" sz="1400" dirty="0" err="1"/>
              <a:t>plt.subplot</a:t>
            </a:r>
            <a:r>
              <a:rPr lang="en-US" altLang="zh-CN" sz="1400" dirty="0"/>
              <a:t>(1, 2, 2)</a:t>
            </a:r>
          </a:p>
          <a:p>
            <a:r>
              <a:rPr lang="en-US" altLang="zh-CN" sz="1400" dirty="0" err="1"/>
              <a:t>plt.scatter</a:t>
            </a:r>
            <a:r>
              <a:rPr lang="en-US" altLang="zh-CN" sz="1400" dirty="0"/>
              <a:t>(</a:t>
            </a:r>
            <a:r>
              <a:rPr lang="en-US" altLang="zh-CN" sz="1400" dirty="0" err="1"/>
              <a:t>x.Petal_Length</a:t>
            </a:r>
            <a:r>
              <a:rPr lang="en-US" altLang="zh-CN" sz="1400" dirty="0"/>
              <a:t>, </a:t>
            </a:r>
            <a:r>
              <a:rPr lang="en-US" altLang="zh-CN" sz="1400" dirty="0" err="1"/>
              <a:t>x.Petal_Width</a:t>
            </a:r>
            <a:r>
              <a:rPr lang="en-US" altLang="zh-CN" sz="1400" dirty="0"/>
              <a:t>, c=</a:t>
            </a:r>
            <a:r>
              <a:rPr lang="en-US" altLang="zh-CN" sz="1400" dirty="0" err="1"/>
              <a:t>colormap</a:t>
            </a:r>
            <a:r>
              <a:rPr lang="en-US" altLang="zh-CN" sz="1400" dirty="0"/>
              <a:t>[</a:t>
            </a:r>
            <a:r>
              <a:rPr lang="en-US" altLang="zh-CN" sz="1400" dirty="0" err="1"/>
              <a:t>y.Targets</a:t>
            </a:r>
            <a:r>
              <a:rPr lang="en-US" altLang="zh-CN" sz="1400" dirty="0"/>
              <a:t>], s=40)</a:t>
            </a:r>
          </a:p>
          <a:p>
            <a:r>
              <a:rPr lang="en-US" altLang="zh-CN" sz="1400" dirty="0" err="1"/>
              <a:t>plt.title</a:t>
            </a:r>
            <a:r>
              <a:rPr lang="en-US" altLang="zh-CN" sz="1400" dirty="0"/>
              <a:t>('Petal')</a:t>
            </a:r>
          </a:p>
          <a:p>
            <a:endParaRPr lang="en-US" altLang="zh-CN" sz="1400" dirty="0"/>
          </a:p>
          <a:p>
            <a:r>
              <a:rPr lang="en-US" altLang="zh-CN" sz="1400" dirty="0" err="1"/>
              <a:t>plt.show</a:t>
            </a:r>
            <a:r>
              <a:rPr lang="en-US" altLang="zh-CN" sz="1400" dirty="0"/>
              <a:t>()</a:t>
            </a:r>
            <a:endParaRPr lang="zh-CN" altLang="en-US" sz="1400"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8278" y="3284984"/>
            <a:ext cx="3835722" cy="25089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物以类聚人以群分</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489"/>
          <a:stretch>
            <a:fillRect/>
          </a:stretch>
        </p:blipFill>
        <p:spPr bwMode="auto">
          <a:xfrm>
            <a:off x="432496" y="2204864"/>
            <a:ext cx="4177945" cy="332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026"/>
          <a:stretch>
            <a:fillRect/>
          </a:stretch>
        </p:blipFill>
        <p:spPr bwMode="auto">
          <a:xfrm>
            <a:off x="4977168" y="2424389"/>
            <a:ext cx="3676815" cy="310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K-means </a:t>
            </a:r>
            <a:r>
              <a:rPr lang="zh-CN" altLang="en-US" dirty="0"/>
              <a:t>算法实例</a:t>
            </a:r>
          </a:p>
        </p:txBody>
      </p:sp>
      <p:sp>
        <p:nvSpPr>
          <p:cNvPr id="4" name="矩形 3"/>
          <p:cNvSpPr/>
          <p:nvPr/>
        </p:nvSpPr>
        <p:spPr>
          <a:xfrm>
            <a:off x="110599" y="1682883"/>
            <a:ext cx="4533409" cy="4801314"/>
          </a:xfrm>
          <a:prstGeom prst="rect">
            <a:avLst/>
          </a:prstGeom>
        </p:spPr>
        <p:txBody>
          <a:bodyPr wrap="square">
            <a:spAutoFit/>
          </a:bodyPr>
          <a:lstStyle/>
          <a:p>
            <a:r>
              <a:rPr lang="en-US" altLang="zh-CN" dirty="0"/>
              <a:t># </a:t>
            </a:r>
            <a:r>
              <a:rPr lang="zh-CN" altLang="en-US" dirty="0"/>
              <a:t>创建</a:t>
            </a:r>
            <a:r>
              <a:rPr lang="en-US" altLang="zh-CN" dirty="0"/>
              <a:t>K Means</a:t>
            </a:r>
            <a:r>
              <a:rPr lang="zh-CN" altLang="en-US" dirty="0"/>
              <a:t>算法实例</a:t>
            </a:r>
            <a:endParaRPr lang="en-US" altLang="zh-CN" dirty="0"/>
          </a:p>
          <a:p>
            <a:r>
              <a:rPr lang="en-US" altLang="zh-CN" dirty="0"/>
              <a:t># </a:t>
            </a:r>
            <a:r>
              <a:rPr lang="en-US" altLang="zh-CN" dirty="0" err="1"/>
              <a:t>n_clusters</a:t>
            </a:r>
            <a:r>
              <a:rPr lang="zh-CN" altLang="en-US" dirty="0"/>
              <a:t>表示簇的个数，即你想聚成几类</a:t>
            </a:r>
          </a:p>
          <a:p>
            <a:r>
              <a:rPr lang="en-US" altLang="zh-CN" dirty="0"/>
              <a:t>model = </a:t>
            </a:r>
            <a:r>
              <a:rPr lang="en-US" altLang="zh-CN" dirty="0" err="1"/>
              <a:t>KMeans</a:t>
            </a:r>
            <a:r>
              <a:rPr lang="en-US" altLang="zh-CN" dirty="0"/>
              <a:t>(</a:t>
            </a:r>
            <a:r>
              <a:rPr lang="en-US" altLang="zh-CN" dirty="0" err="1"/>
              <a:t>n_clusters</a:t>
            </a:r>
            <a:r>
              <a:rPr lang="en-US" altLang="zh-CN" dirty="0"/>
              <a:t>=3)</a:t>
            </a:r>
          </a:p>
          <a:p>
            <a:r>
              <a:rPr lang="en-US" altLang="zh-CN" dirty="0" err="1"/>
              <a:t>model.fit</a:t>
            </a:r>
            <a:r>
              <a:rPr lang="en-US" altLang="zh-CN" dirty="0"/>
              <a:t>(x)</a:t>
            </a:r>
          </a:p>
          <a:p>
            <a:endParaRPr lang="en-US" altLang="zh-CN" dirty="0"/>
          </a:p>
          <a:p>
            <a:r>
              <a:rPr lang="en-US" altLang="zh-CN" dirty="0"/>
              <a:t># </a:t>
            </a:r>
            <a:r>
              <a:rPr lang="zh-CN" altLang="en-US" dirty="0"/>
              <a:t>设置画板的长宽</a:t>
            </a:r>
          </a:p>
          <a:p>
            <a:r>
              <a:rPr lang="en-US" altLang="zh-CN" dirty="0" err="1"/>
              <a:t>plt.figure</a:t>
            </a:r>
            <a:r>
              <a:rPr lang="en-US" altLang="zh-CN" dirty="0"/>
              <a:t>(</a:t>
            </a:r>
            <a:r>
              <a:rPr lang="en-US" altLang="zh-CN" dirty="0" err="1"/>
              <a:t>figsize</a:t>
            </a:r>
            <a:r>
              <a:rPr lang="en-US" altLang="zh-CN" dirty="0"/>
              <a:t>=(14,7))</a:t>
            </a:r>
          </a:p>
          <a:p>
            <a:endParaRPr lang="en-US" altLang="zh-CN" dirty="0"/>
          </a:p>
          <a:p>
            <a:r>
              <a:rPr lang="en-US" altLang="zh-CN" dirty="0"/>
              <a:t># </a:t>
            </a:r>
            <a:r>
              <a:rPr lang="zh-CN" altLang="en-US" dirty="0"/>
              <a:t>创建一个颜色集合</a:t>
            </a:r>
          </a:p>
          <a:p>
            <a:r>
              <a:rPr lang="en-US" altLang="zh-CN" dirty="0" err="1"/>
              <a:t>colormap</a:t>
            </a:r>
            <a:r>
              <a:rPr lang="en-US" altLang="zh-CN" dirty="0"/>
              <a:t> = </a:t>
            </a:r>
            <a:r>
              <a:rPr lang="en-US" altLang="zh-CN" dirty="0" err="1"/>
              <a:t>np.array</a:t>
            </a:r>
            <a:r>
              <a:rPr lang="en-US" altLang="zh-CN" dirty="0"/>
              <a:t>(['red', 'lime', 'black'])</a:t>
            </a:r>
          </a:p>
          <a:p>
            <a:endParaRPr lang="en-US" altLang="zh-CN" dirty="0"/>
          </a:p>
          <a:p>
            <a:r>
              <a:rPr lang="en-US" altLang="zh-CN" dirty="0"/>
              <a:t># </a:t>
            </a:r>
            <a:r>
              <a:rPr lang="zh-CN" altLang="en-US" dirty="0"/>
              <a:t>为花瓣创建一个子图</a:t>
            </a:r>
          </a:p>
          <a:p>
            <a:r>
              <a:rPr lang="en-US" altLang="zh-CN" dirty="0" err="1"/>
              <a:t>plt.subplot</a:t>
            </a:r>
            <a:r>
              <a:rPr lang="en-US" altLang="zh-CN" dirty="0"/>
              <a:t>(1, 2, 1)</a:t>
            </a:r>
          </a:p>
          <a:p>
            <a:r>
              <a:rPr lang="en-US" altLang="zh-CN" dirty="0" err="1"/>
              <a:t>plt.scatter</a:t>
            </a:r>
            <a:r>
              <a:rPr lang="en-US" altLang="zh-CN" dirty="0"/>
              <a:t>(</a:t>
            </a:r>
            <a:r>
              <a:rPr lang="en-US" altLang="zh-CN" dirty="0" err="1"/>
              <a:t>x.Petal_Length</a:t>
            </a:r>
            <a:r>
              <a:rPr lang="en-US" altLang="zh-CN" dirty="0"/>
              <a:t>, </a:t>
            </a:r>
            <a:r>
              <a:rPr lang="en-US" altLang="zh-CN" dirty="0" err="1"/>
              <a:t>x.Petal_Width</a:t>
            </a:r>
            <a:r>
              <a:rPr lang="en-US" altLang="zh-CN" dirty="0"/>
              <a:t>, c=</a:t>
            </a:r>
            <a:r>
              <a:rPr lang="en-US" altLang="zh-CN" dirty="0" err="1"/>
              <a:t>colormap</a:t>
            </a:r>
            <a:r>
              <a:rPr lang="en-US" altLang="zh-CN" dirty="0"/>
              <a:t>[</a:t>
            </a:r>
            <a:r>
              <a:rPr lang="en-US" altLang="zh-CN" dirty="0" err="1"/>
              <a:t>y.Targets</a:t>
            </a:r>
            <a:r>
              <a:rPr lang="en-US" altLang="zh-CN" dirty="0"/>
              <a:t>], s=40)</a:t>
            </a:r>
          </a:p>
          <a:p>
            <a:r>
              <a:rPr lang="en-US" altLang="zh-CN" dirty="0" err="1"/>
              <a:t>plt.title</a:t>
            </a:r>
            <a:r>
              <a:rPr lang="en-US" altLang="zh-CN" dirty="0"/>
              <a:t>('Real Classification')</a:t>
            </a:r>
          </a:p>
          <a:p>
            <a:endParaRPr lang="zh-CN" altLang="en-US" dirty="0"/>
          </a:p>
        </p:txBody>
      </p:sp>
      <p:sp>
        <p:nvSpPr>
          <p:cNvPr id="5" name="矩形 4"/>
          <p:cNvSpPr/>
          <p:nvPr/>
        </p:nvSpPr>
        <p:spPr>
          <a:xfrm>
            <a:off x="5076056" y="1417638"/>
            <a:ext cx="4176464" cy="2308324"/>
          </a:xfrm>
          <a:prstGeom prst="rect">
            <a:avLst/>
          </a:prstGeom>
        </p:spPr>
        <p:txBody>
          <a:bodyPr wrap="square">
            <a:spAutoFit/>
          </a:bodyPr>
          <a:lstStyle/>
          <a:p>
            <a:endParaRPr lang="en-US" altLang="zh-CN" dirty="0"/>
          </a:p>
          <a:p>
            <a:r>
              <a:rPr lang="en-US" altLang="zh-CN" dirty="0"/>
              <a:t># </a:t>
            </a:r>
            <a:r>
              <a:rPr lang="zh-CN" altLang="en-US" dirty="0"/>
              <a:t>绘制模型分类</a:t>
            </a:r>
          </a:p>
          <a:p>
            <a:r>
              <a:rPr lang="en-US" altLang="zh-CN" dirty="0" err="1"/>
              <a:t>plt.subplot</a:t>
            </a:r>
            <a:r>
              <a:rPr lang="en-US" altLang="zh-CN" dirty="0"/>
              <a:t>(1, 2, 2)</a:t>
            </a:r>
          </a:p>
          <a:p>
            <a:r>
              <a:rPr lang="en-US" altLang="zh-CN" dirty="0" err="1"/>
              <a:t>plt.scatter</a:t>
            </a:r>
            <a:r>
              <a:rPr lang="en-US" altLang="zh-CN" dirty="0"/>
              <a:t>(</a:t>
            </a:r>
            <a:r>
              <a:rPr lang="en-US" altLang="zh-CN" dirty="0" err="1"/>
              <a:t>x.Petal_Length</a:t>
            </a:r>
            <a:r>
              <a:rPr lang="en-US" altLang="zh-CN" dirty="0"/>
              <a:t>, </a:t>
            </a:r>
            <a:r>
              <a:rPr lang="en-US" altLang="zh-CN" dirty="0" err="1"/>
              <a:t>x.Petal_Width</a:t>
            </a:r>
            <a:r>
              <a:rPr lang="en-US" altLang="zh-CN" dirty="0"/>
              <a:t>, c=</a:t>
            </a:r>
            <a:r>
              <a:rPr lang="en-US" altLang="zh-CN" dirty="0" err="1"/>
              <a:t>colormap</a:t>
            </a:r>
            <a:r>
              <a:rPr lang="en-US" altLang="zh-CN" dirty="0"/>
              <a:t>[</a:t>
            </a:r>
            <a:r>
              <a:rPr lang="en-US" altLang="zh-CN" dirty="0" err="1"/>
              <a:t>model.labels</a:t>
            </a:r>
            <a:r>
              <a:rPr lang="en-US" altLang="zh-CN" dirty="0"/>
              <a:t>_], s=40)</a:t>
            </a:r>
          </a:p>
          <a:p>
            <a:r>
              <a:rPr lang="en-US" altLang="zh-CN" dirty="0" err="1"/>
              <a:t>plt.title</a:t>
            </a:r>
            <a:r>
              <a:rPr lang="en-US" altLang="zh-CN" dirty="0"/>
              <a:t>('K Mean Classification')</a:t>
            </a:r>
          </a:p>
          <a:p>
            <a:endParaRPr lang="en-US" altLang="zh-CN" dirty="0"/>
          </a:p>
          <a:p>
            <a:r>
              <a:rPr lang="en-US" altLang="zh-CN" dirty="0" err="1"/>
              <a:t>plt.show</a:t>
            </a:r>
            <a:r>
              <a:rPr lang="en-US" altLang="zh-CN" dirty="0"/>
              <a:t>()</a:t>
            </a:r>
            <a:endParaRPr lang="zh-CN" alt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458" y="3964541"/>
            <a:ext cx="4709826" cy="2492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DFAD97-82D8-467B-A3AB-42306E667436}"/>
              </a:ext>
            </a:extLst>
          </p:cNvPr>
          <p:cNvSpPr>
            <a:spLocks noGrp="1"/>
          </p:cNvSpPr>
          <p:nvPr>
            <p:ph type="title"/>
          </p:nvPr>
        </p:nvSpPr>
        <p:spPr>
          <a:xfrm>
            <a:off x="395536" y="2636912"/>
            <a:ext cx="8229600" cy="1143000"/>
          </a:xfrm>
        </p:spPr>
        <p:txBody>
          <a:bodyPr/>
          <a:lstStyle/>
          <a:p>
            <a:r>
              <a:rPr lang="zh-CN" altLang="en-US" dirty="0"/>
              <a:t>谢谢！</a:t>
            </a:r>
          </a:p>
        </p:txBody>
      </p:sp>
    </p:spTree>
    <p:extLst>
      <p:ext uri="{BB962C8B-B14F-4D97-AF65-F5344CB8AC3E}">
        <p14:creationId xmlns:p14="http://schemas.microsoft.com/office/powerpoint/2010/main" val="812597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timgsa.baidu.com/timg?image&amp;quality=80&amp;size=b9999_10000&amp;sec=1529475047596&amp;di=8d353b3264f30e56d7e55d6cd387af1f&amp;imgtype=0&amp;src=http%3A%2F%2Fimg.shangxueba.cn%2Fjyimg%2F20130306%2Fjzjc%2F2013022110%2Fa521425dcca0dbd428fefa9cb36cd7ad.png">
            <a:extLst>
              <a:ext uri="{FF2B5EF4-FFF2-40B4-BE49-F238E27FC236}">
                <a16:creationId xmlns:a16="http://schemas.microsoft.com/office/drawing/2014/main" id="{B4A78A4C-18C4-4C9C-A848-D5CBBFCADA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112" y="3496699"/>
            <a:ext cx="3327884" cy="2072456"/>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a:xfrm>
            <a:off x="2370584" y="-10315"/>
            <a:ext cx="4402832" cy="1143000"/>
          </a:xfrm>
        </p:spPr>
        <p:txBody>
          <a:bodyPr/>
          <a:lstStyle/>
          <a:p>
            <a:r>
              <a:rPr lang="en-US" altLang="zh-CN" dirty="0">
                <a:latin typeface="微软雅黑" panose="020B0503020204020204" pitchFamily="34" charset="-122"/>
                <a:ea typeface="微软雅黑" panose="020B0503020204020204" pitchFamily="34" charset="-122"/>
              </a:rPr>
              <a:t>KNN</a:t>
            </a:r>
            <a:r>
              <a:rPr lang="zh-CN" altLang="en-US" dirty="0">
                <a:latin typeface="微软雅黑" panose="020B0503020204020204" pitchFamily="34" charset="-122"/>
                <a:ea typeface="微软雅黑" panose="020B0503020204020204" pitchFamily="34" charset="-122"/>
              </a:rPr>
              <a:t>分类算法</a:t>
            </a:r>
          </a:p>
        </p:txBody>
      </p:sp>
      <p:sp>
        <p:nvSpPr>
          <p:cNvPr id="4" name="TextBox 3"/>
          <p:cNvSpPr txBox="1"/>
          <p:nvPr/>
        </p:nvSpPr>
        <p:spPr>
          <a:xfrm>
            <a:off x="618011" y="2086466"/>
            <a:ext cx="8424936" cy="1289905"/>
          </a:xfrm>
          <a:prstGeom prst="rect">
            <a:avLst/>
          </a:prstGeom>
          <a:noFill/>
        </p:spPr>
        <p:txBody>
          <a:bodyPr wrap="square" rtlCol="0">
            <a:spAutoFit/>
          </a:bodyPr>
          <a:lstStyle/>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算距离</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相似度</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：给定测试对象，计算它与训练集中的每个对象的距离</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找邻居：圈定距离最近的</a:t>
            </a:r>
            <a:r>
              <a:rPr lang="en-US" altLang="zh-CN" dirty="0">
                <a:latin typeface="微软雅黑" panose="020B0503020204020204" pitchFamily="34" charset="-122"/>
                <a:ea typeface="微软雅黑" panose="020B0503020204020204" pitchFamily="34" charset="-122"/>
              </a:rPr>
              <a:t>k</a:t>
            </a:r>
            <a:r>
              <a:rPr lang="zh-CN" altLang="en-US" dirty="0">
                <a:latin typeface="微软雅黑" panose="020B0503020204020204" pitchFamily="34" charset="-122"/>
                <a:ea typeface="微软雅黑" panose="020B0503020204020204" pitchFamily="34" charset="-122"/>
              </a:rPr>
              <a:t>个训练对象，作为测试对象的邻居</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做分类：根据邻居的类别来对测试对象进行投票分类，</a:t>
            </a:r>
            <a:r>
              <a:rPr lang="zh-CN" altLang="en-US" dirty="0">
                <a:solidFill>
                  <a:srgbClr val="FF0000"/>
                </a:solidFill>
                <a:latin typeface="微软雅黑" panose="020B0503020204020204" pitchFamily="34" charset="-122"/>
                <a:ea typeface="微软雅黑" panose="020B0503020204020204" pitchFamily="34" charset="-122"/>
              </a:rPr>
              <a:t>同票不一定同权</a:t>
            </a:r>
          </a:p>
        </p:txBody>
      </p:sp>
      <p:sp>
        <p:nvSpPr>
          <p:cNvPr id="6" name="TextBox 3">
            <a:extLst>
              <a:ext uri="{FF2B5EF4-FFF2-40B4-BE49-F238E27FC236}">
                <a16:creationId xmlns:a16="http://schemas.microsoft.com/office/drawing/2014/main" id="{594DE7A4-0A76-4572-A4E6-1FEBD5D534DD}"/>
              </a:ext>
            </a:extLst>
          </p:cNvPr>
          <p:cNvSpPr txBox="1"/>
          <p:nvPr/>
        </p:nvSpPr>
        <p:spPr>
          <a:xfrm>
            <a:off x="618011" y="3324722"/>
            <a:ext cx="5034109" cy="1705403"/>
          </a:xfrm>
          <a:prstGeom prst="rect">
            <a:avLst/>
          </a:prstGeom>
          <a:noFill/>
        </p:spPr>
        <p:txBody>
          <a:bodyPr wrap="square" rtlCol="0">
            <a:spAutoFit/>
          </a:bodyPr>
          <a:lstStyle/>
          <a:p>
            <a:pPr latinLnBrk="1">
              <a:lnSpc>
                <a:spcPct val="150000"/>
              </a:lnSpc>
            </a:pPr>
            <a:r>
              <a:rPr lang="zh-CN" altLang="en-US" dirty="0">
                <a:latin typeface="微软雅黑" panose="020B0503020204020204" pitchFamily="34" charset="-122"/>
                <a:ea typeface="微软雅黑" panose="020B0503020204020204" pitchFamily="34" charset="-122"/>
              </a:rPr>
              <a:t>优点：</a:t>
            </a:r>
            <a:endParaRPr lang="en-US" altLang="zh-CN" dirty="0">
              <a:latin typeface="微软雅黑" panose="020B0503020204020204" pitchFamily="34" charset="-122"/>
              <a:ea typeface="微软雅黑" panose="020B0503020204020204" pitchFamily="34" charset="-122"/>
            </a:endParaRPr>
          </a:p>
          <a:p>
            <a:pPr latinLnBrk="1">
              <a:lnSpc>
                <a:spcPct val="150000"/>
              </a:lnSpc>
            </a:pPr>
            <a:r>
              <a:rPr lang="en-US" altLang="zh-CN" dirty="0">
                <a:latin typeface="微软雅黑" panose="020B0503020204020204" pitchFamily="34" charset="-122"/>
                <a:ea typeface="微软雅黑" panose="020B0503020204020204" pitchFamily="34" charset="-122"/>
              </a:rPr>
              <a:t>    1.</a:t>
            </a:r>
            <a:r>
              <a:rPr lang="zh-CN" altLang="zh-CN" dirty="0">
                <a:latin typeface="微软雅黑" panose="020B0503020204020204" pitchFamily="34" charset="-122"/>
                <a:ea typeface="微软雅黑" panose="020B0503020204020204" pitchFamily="34" charset="-122"/>
              </a:rPr>
              <a:t>简单，</a:t>
            </a:r>
            <a:r>
              <a:rPr lang="zh-CN" altLang="en-US" dirty="0">
                <a:latin typeface="微软雅黑" panose="020B0503020204020204" pitchFamily="34" charset="-122"/>
                <a:ea typeface="微软雅黑" panose="020B0503020204020204" pitchFamily="34" charset="-122"/>
              </a:rPr>
              <a:t>有效</a:t>
            </a:r>
            <a:endParaRPr lang="en-US" altLang="zh-CN" dirty="0">
              <a:latin typeface="微软雅黑" panose="020B0503020204020204" pitchFamily="34" charset="-122"/>
              <a:ea typeface="微软雅黑" panose="020B0503020204020204" pitchFamily="34" charset="-122"/>
            </a:endParaRPr>
          </a:p>
          <a:p>
            <a:pPr latinLnBrk="1">
              <a:lnSpc>
                <a:spcPct val="150000"/>
              </a:lnSpc>
            </a:pPr>
            <a:r>
              <a:rPr lang="en-US" altLang="zh-CN" dirty="0">
                <a:latin typeface="微软雅黑" panose="020B0503020204020204" pitchFamily="34" charset="-122"/>
                <a:ea typeface="微软雅黑" panose="020B0503020204020204" pitchFamily="34" charset="-122"/>
              </a:rPr>
              <a:t>    2.</a:t>
            </a:r>
            <a:r>
              <a:rPr lang="zh-CN" altLang="zh-CN" dirty="0">
                <a:latin typeface="微软雅黑" panose="020B0503020204020204" pitchFamily="34" charset="-122"/>
                <a:ea typeface="微软雅黑" panose="020B0503020204020204" pitchFamily="34" charset="-122"/>
              </a:rPr>
              <a:t>适用于类域的交叉或重叠较多的待分样本集</a:t>
            </a:r>
            <a:endParaRPr lang="en-US" altLang="zh-CN" dirty="0">
              <a:latin typeface="微软雅黑" panose="020B0503020204020204" pitchFamily="34" charset="-122"/>
              <a:ea typeface="微软雅黑" panose="020B0503020204020204" pitchFamily="34" charset="-122"/>
            </a:endParaRPr>
          </a:p>
          <a:p>
            <a:pPr latinLnBrk="1">
              <a:lnSpc>
                <a:spcPct val="150000"/>
              </a:lnSpc>
            </a:pPr>
            <a:r>
              <a:rPr lang="en-US" altLang="zh-CN" dirty="0">
                <a:latin typeface="微软雅黑" panose="020B0503020204020204" pitchFamily="34" charset="-122"/>
                <a:ea typeface="微软雅黑" panose="020B0503020204020204" pitchFamily="34" charset="-122"/>
              </a:rPr>
              <a:t>    3.</a:t>
            </a:r>
            <a:r>
              <a:rPr lang="zh-CN" altLang="zh-CN" dirty="0">
                <a:latin typeface="微软雅黑" panose="020B0503020204020204" pitchFamily="34" charset="-122"/>
                <a:ea typeface="微软雅黑" panose="020B0503020204020204" pitchFamily="34" charset="-122"/>
              </a:rPr>
              <a:t>适用于样本容量比较大的类域的自动分类</a:t>
            </a:r>
            <a:endParaRPr lang="zh-CN" altLang="en-US" dirty="0">
              <a:latin typeface="微软雅黑" panose="020B0503020204020204" pitchFamily="34" charset="-122"/>
              <a:ea typeface="微软雅黑" panose="020B0503020204020204" pitchFamily="34" charset="-122"/>
            </a:endParaRPr>
          </a:p>
        </p:txBody>
      </p:sp>
      <p:sp>
        <p:nvSpPr>
          <p:cNvPr id="8" name="TextBox 3">
            <a:extLst>
              <a:ext uri="{FF2B5EF4-FFF2-40B4-BE49-F238E27FC236}">
                <a16:creationId xmlns:a16="http://schemas.microsoft.com/office/drawing/2014/main" id="{22FF6489-EFBE-48DE-A523-ADAA6382C931}"/>
              </a:ext>
            </a:extLst>
          </p:cNvPr>
          <p:cNvSpPr txBox="1"/>
          <p:nvPr/>
        </p:nvSpPr>
        <p:spPr>
          <a:xfrm>
            <a:off x="618011" y="5013176"/>
            <a:ext cx="3521941" cy="1705403"/>
          </a:xfrm>
          <a:prstGeom prst="rect">
            <a:avLst/>
          </a:prstGeom>
          <a:noFill/>
        </p:spPr>
        <p:txBody>
          <a:bodyPr wrap="square" rtlCol="0">
            <a:spAutoFit/>
          </a:bodyPr>
          <a:lstStyle/>
          <a:p>
            <a:pPr latinLnBrk="1">
              <a:lnSpc>
                <a:spcPct val="150000"/>
              </a:lnSpc>
            </a:pPr>
            <a:r>
              <a:rPr lang="zh-CN" altLang="en-US" dirty="0">
                <a:latin typeface="微软雅黑" panose="020B0503020204020204" pitchFamily="34" charset="-122"/>
                <a:ea typeface="微软雅黑" panose="020B0503020204020204" pitchFamily="34" charset="-122"/>
              </a:rPr>
              <a:t>缺点：</a:t>
            </a:r>
            <a:endParaRPr lang="en-US" altLang="zh-CN" dirty="0">
              <a:latin typeface="微软雅黑" panose="020B0503020204020204" pitchFamily="34" charset="-122"/>
              <a:ea typeface="微软雅黑" panose="020B0503020204020204" pitchFamily="34" charset="-122"/>
            </a:endParaRPr>
          </a:p>
          <a:p>
            <a:pPr latinLnBrk="1">
              <a:lnSpc>
                <a:spcPct val="150000"/>
              </a:lnSpc>
            </a:pPr>
            <a:r>
              <a:rPr lang="en-US" altLang="zh-CN" dirty="0">
                <a:latin typeface="微软雅黑" panose="020B0503020204020204" pitchFamily="34" charset="-122"/>
                <a:ea typeface="微软雅黑" panose="020B0503020204020204" pitchFamily="34" charset="-122"/>
              </a:rPr>
              <a:t>    1.</a:t>
            </a:r>
            <a:r>
              <a:rPr lang="zh-CN" altLang="zh-CN" dirty="0">
                <a:latin typeface="微软雅黑" panose="020B0503020204020204" pitchFamily="34" charset="-122"/>
                <a:ea typeface="微软雅黑" panose="020B0503020204020204" pitchFamily="34" charset="-122"/>
              </a:rPr>
              <a:t>懒散学习方法</a:t>
            </a:r>
            <a:r>
              <a:rPr lang="zh-CN" altLang="en-US" dirty="0">
                <a:latin typeface="微软雅黑" panose="020B0503020204020204" pitchFamily="34" charset="-122"/>
                <a:ea typeface="微软雅黑" panose="020B0503020204020204" pitchFamily="34" charset="-122"/>
              </a:rPr>
              <a:t>，速度慢</a:t>
            </a:r>
            <a:endParaRPr lang="en-US" altLang="zh-CN" dirty="0">
              <a:latin typeface="微软雅黑" panose="020B0503020204020204" pitchFamily="34" charset="-122"/>
              <a:ea typeface="微软雅黑" panose="020B0503020204020204" pitchFamily="34" charset="-122"/>
            </a:endParaRPr>
          </a:p>
          <a:p>
            <a:pPr latinLnBrk="1">
              <a:lnSpc>
                <a:spcPct val="150000"/>
              </a:lnSpc>
            </a:pPr>
            <a:r>
              <a:rPr lang="en-US" altLang="zh-CN" dirty="0">
                <a:latin typeface="微软雅黑" panose="020B0503020204020204" pitchFamily="34" charset="-122"/>
                <a:ea typeface="微软雅黑" panose="020B0503020204020204" pitchFamily="34" charset="-122"/>
              </a:rPr>
              <a:t>    2.</a:t>
            </a:r>
            <a:r>
              <a:rPr lang="zh-CN" altLang="zh-CN" dirty="0">
                <a:latin typeface="微软雅黑" panose="020B0503020204020204" pitchFamily="34" charset="-122"/>
                <a:ea typeface="微软雅黑" panose="020B0503020204020204" pitchFamily="34" charset="-122"/>
              </a:rPr>
              <a:t>数量并不能影响运行结果</a:t>
            </a:r>
            <a:endParaRPr lang="en-US" altLang="zh-CN" dirty="0">
              <a:latin typeface="微软雅黑" panose="020B0503020204020204" pitchFamily="34" charset="-122"/>
              <a:ea typeface="微软雅黑" panose="020B0503020204020204" pitchFamily="34" charset="-122"/>
            </a:endParaRPr>
          </a:p>
          <a:p>
            <a:pPr latinLnBrk="1">
              <a:lnSpc>
                <a:spcPct val="150000"/>
              </a:lnSpc>
            </a:pPr>
            <a:r>
              <a:rPr lang="en-US" altLang="zh-CN" dirty="0">
                <a:latin typeface="微软雅黑" panose="020B0503020204020204" pitchFamily="34" charset="-122"/>
                <a:ea typeface="微软雅黑" panose="020B0503020204020204" pitchFamily="34" charset="-122"/>
              </a:rPr>
              <a:t>    3.</a:t>
            </a:r>
            <a:r>
              <a:rPr lang="zh-CN" altLang="zh-CN" dirty="0">
                <a:latin typeface="微软雅黑" panose="020B0503020204020204" pitchFamily="34" charset="-122"/>
                <a:ea typeface="微软雅黑" panose="020B0503020204020204" pitchFamily="34" charset="-122"/>
              </a:rPr>
              <a:t>计算量较大</a:t>
            </a:r>
            <a:endParaRPr lang="zh-CN" altLang="en-US" dirty="0">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BBB82344-9683-49D0-87A7-54635C8648D4}"/>
              </a:ext>
            </a:extLst>
          </p:cNvPr>
          <p:cNvSpPr/>
          <p:nvPr/>
        </p:nvSpPr>
        <p:spPr>
          <a:xfrm>
            <a:off x="616380" y="1147910"/>
            <a:ext cx="7704856" cy="923330"/>
          </a:xfrm>
          <a:prstGeom prst="rect">
            <a:avLst/>
          </a:prstGeom>
        </p:spPr>
        <p:txBody>
          <a:bodyPr wrap="square">
            <a:spAutoFit/>
          </a:bodyPr>
          <a:lstStyle/>
          <a:p>
            <a:r>
              <a:rPr lang="en-US" altLang="zh-CN" dirty="0" err="1">
                <a:latin typeface="微软雅黑" panose="020B0503020204020204" pitchFamily="34" charset="-122"/>
                <a:ea typeface="微软雅黑" panose="020B0503020204020204" pitchFamily="34" charset="-122"/>
              </a:rPr>
              <a:t>kNN</a:t>
            </a:r>
            <a:r>
              <a:rPr lang="zh-CN" altLang="en-US" dirty="0">
                <a:latin typeface="微软雅黑" panose="020B0503020204020204" pitchFamily="34" charset="-122"/>
                <a:ea typeface="微软雅黑" panose="020B0503020204020204" pitchFamily="34" charset="-122"/>
              </a:rPr>
              <a:t>算法的核心思想是，如果一个样本在特征</a:t>
            </a:r>
            <a:r>
              <a:rPr lang="zh-CN" altLang="en-US">
                <a:latin typeface="微软雅黑" panose="020B0503020204020204" pitchFamily="34" charset="-122"/>
                <a:ea typeface="微软雅黑" panose="020B0503020204020204" pitchFamily="34" charset="-122"/>
              </a:rPr>
              <a:t>空间中，</a:t>
            </a:r>
            <a:r>
              <a:rPr lang="en-US" altLang="zh-CN">
                <a:latin typeface="微软雅黑" panose="020B0503020204020204" pitchFamily="34" charset="-122"/>
                <a:ea typeface="微软雅黑" panose="020B0503020204020204" pitchFamily="34" charset="-122"/>
              </a:rPr>
              <a:t>k</a:t>
            </a:r>
            <a:r>
              <a:rPr lang="zh-CN" altLang="en-US" dirty="0">
                <a:latin typeface="微软雅黑" panose="020B0503020204020204" pitchFamily="34" charset="-122"/>
                <a:ea typeface="微软雅黑" panose="020B0503020204020204" pitchFamily="34" charset="-122"/>
              </a:rPr>
              <a:t>个最相邻样本中的大多数属于某一个类别，则该样本也属于这个类别，并具有这个类别上样本的特性。</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如何判断距离（相似度）</a:t>
            </a:r>
          </a:p>
        </p:txBody>
      </p:sp>
      <p:sp>
        <p:nvSpPr>
          <p:cNvPr id="3" name="矩形 2">
            <a:extLst>
              <a:ext uri="{FF2B5EF4-FFF2-40B4-BE49-F238E27FC236}">
                <a16:creationId xmlns:a16="http://schemas.microsoft.com/office/drawing/2014/main" id="{DEB2230A-72F1-4C6D-8849-9EEE99DC4E8E}"/>
              </a:ext>
            </a:extLst>
          </p:cNvPr>
          <p:cNvSpPr/>
          <p:nvPr/>
        </p:nvSpPr>
        <p:spPr>
          <a:xfrm>
            <a:off x="1619672" y="2420888"/>
            <a:ext cx="5688632" cy="1200329"/>
          </a:xfrm>
          <a:prstGeom prst="rect">
            <a:avLst/>
          </a:prstGeom>
        </p:spPr>
        <p:txBody>
          <a:bodyPr wrap="square">
            <a:spAutoFit/>
          </a:bodyPr>
          <a:lstStyle/>
          <a:p>
            <a:r>
              <a:rPr lang="zh-CN" altLang="en-US" dirty="0">
                <a:solidFill>
                  <a:srgbClr val="333333"/>
                </a:solidFill>
                <a:ea typeface="微软雅黑" panose="020B0503020204020204" pitchFamily="34" charset="-122"/>
              </a:rPr>
              <a:t>余弦相似度用向量空间中两个向量夹角的余弦值作为衡量两个个体间差异的大小。</a:t>
            </a:r>
            <a:r>
              <a:rPr lang="zh-CN" altLang="zh-CN" dirty="0">
                <a:solidFill>
                  <a:srgbClr val="333333"/>
                </a:solidFill>
                <a:ea typeface="微软雅黑" panose="020B0503020204020204" pitchFamily="34" charset="-122"/>
              </a:rPr>
              <a:t>余弦值区间</a:t>
            </a:r>
            <a:r>
              <a:rPr lang="zh-CN" altLang="en-US" dirty="0">
                <a:solidFill>
                  <a:srgbClr val="333333"/>
                </a:solidFill>
                <a:ea typeface="微软雅黑" panose="020B0503020204020204" pitchFamily="34" charset="-122"/>
              </a:rPr>
              <a:t>是</a:t>
            </a:r>
            <a:r>
              <a:rPr lang="en-US" altLang="zh-CN" dirty="0">
                <a:solidFill>
                  <a:srgbClr val="333333"/>
                </a:solidFill>
                <a:ea typeface="微软雅黑" panose="020B0503020204020204" pitchFamily="34" charset="-122"/>
              </a:rPr>
              <a:t>[-1,1]</a:t>
            </a:r>
            <a:r>
              <a:rPr lang="zh-CN" altLang="zh-CN" dirty="0">
                <a:solidFill>
                  <a:srgbClr val="333333"/>
                </a:solidFill>
                <a:ea typeface="微软雅黑" panose="020B0503020204020204" pitchFamily="34" charset="-122"/>
              </a:rPr>
              <a:t>，值越大，差异越小</a:t>
            </a:r>
            <a:r>
              <a:rPr lang="zh-CN" altLang="en-US" dirty="0">
                <a:solidFill>
                  <a:srgbClr val="333333"/>
                </a:solidFill>
                <a:ea typeface="微软雅黑" panose="020B0503020204020204" pitchFamily="34" charset="-122"/>
              </a:rPr>
              <a:t>。相比距离度量，余弦相似度更加注重两个向量在方向上的差异，而非距离或长度上。公式如下：</a:t>
            </a:r>
          </a:p>
        </p:txBody>
      </p:sp>
      <p:pic>
        <p:nvPicPr>
          <p:cNvPr id="7" name="图片 6">
            <a:extLst>
              <a:ext uri="{FF2B5EF4-FFF2-40B4-BE49-F238E27FC236}">
                <a16:creationId xmlns:a16="http://schemas.microsoft.com/office/drawing/2014/main" id="{02F7E0EC-262E-4BC7-B7B8-150526E5B94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91680" y="3789040"/>
            <a:ext cx="4884847" cy="127113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81D5A8-110D-4894-BF14-C6940F57ECC3}"/>
              </a:ext>
            </a:extLst>
          </p:cNvPr>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如何找邻居：</a:t>
            </a:r>
            <a:r>
              <a:rPr lang="en-US" altLang="zh-CN" dirty="0">
                <a:latin typeface="微软雅黑" panose="020B0503020204020204" pitchFamily="34" charset="-122"/>
                <a:ea typeface="微软雅黑" panose="020B0503020204020204" pitchFamily="34" charset="-122"/>
              </a:rPr>
              <a:t>K</a:t>
            </a:r>
            <a:r>
              <a:rPr lang="zh-CN" altLang="en-US" dirty="0">
                <a:latin typeface="微软雅黑" panose="020B0503020204020204" pitchFamily="34" charset="-122"/>
                <a:ea typeface="微软雅黑" panose="020B0503020204020204" pitchFamily="34" charset="-122"/>
              </a:rPr>
              <a:t>值的选择</a:t>
            </a:r>
          </a:p>
        </p:txBody>
      </p:sp>
      <p:sp>
        <p:nvSpPr>
          <p:cNvPr id="3" name="内容占位符 2">
            <a:extLst>
              <a:ext uri="{FF2B5EF4-FFF2-40B4-BE49-F238E27FC236}">
                <a16:creationId xmlns:a16="http://schemas.microsoft.com/office/drawing/2014/main" id="{B076A477-7888-4601-AFA0-D446D842C438}"/>
              </a:ext>
            </a:extLst>
          </p:cNvPr>
          <p:cNvSpPr>
            <a:spLocks noGrp="1"/>
          </p:cNvSpPr>
          <p:nvPr>
            <p:ph idx="1"/>
          </p:nvPr>
        </p:nvSpPr>
        <p:spPr/>
        <p:txBody>
          <a:bodyPr>
            <a:normAutofit/>
          </a:bodyPr>
          <a:lstStyle/>
          <a:p>
            <a:pPr marL="0" indent="0">
              <a:buNone/>
            </a:pPr>
            <a:r>
              <a:rPr lang="en-US" altLang="zh-CN" sz="2000" dirty="0"/>
              <a:t>K</a:t>
            </a:r>
            <a:r>
              <a:rPr lang="zh-CN" altLang="en-US" sz="2000" dirty="0"/>
              <a:t>值越小</a:t>
            </a:r>
            <a:endParaRPr lang="en-US" altLang="zh-CN" sz="2000" dirty="0"/>
          </a:p>
          <a:p>
            <a:r>
              <a:rPr lang="zh-CN" altLang="en-US" sz="2000" dirty="0"/>
              <a:t>用较小的邻域中的训练实例进行预测</a:t>
            </a:r>
            <a:endParaRPr lang="en-US" altLang="zh-CN" sz="2000" dirty="0"/>
          </a:p>
          <a:p>
            <a:r>
              <a:rPr lang="zh-CN" altLang="en-US" sz="2000" dirty="0"/>
              <a:t>预测结果会对近邻的实例点非常敏感</a:t>
            </a:r>
            <a:endParaRPr lang="en-US" altLang="zh-CN" sz="2000" dirty="0"/>
          </a:p>
          <a:p>
            <a:r>
              <a:rPr lang="zh-CN" altLang="en-US" sz="2000" dirty="0"/>
              <a:t>模型复杂</a:t>
            </a:r>
            <a:endParaRPr lang="en-US" altLang="zh-CN" sz="2000" dirty="0"/>
          </a:p>
          <a:p>
            <a:pPr marL="0" indent="0">
              <a:buNone/>
            </a:pPr>
            <a:endParaRPr lang="en-US" altLang="zh-CN" sz="2000" dirty="0"/>
          </a:p>
          <a:p>
            <a:pPr marL="0" indent="0">
              <a:buNone/>
            </a:pPr>
            <a:r>
              <a:rPr lang="en-US" altLang="zh-CN" sz="2000" dirty="0"/>
              <a:t>K</a:t>
            </a:r>
            <a:r>
              <a:rPr lang="zh-CN" altLang="en-US" sz="2000" dirty="0"/>
              <a:t>值越大</a:t>
            </a:r>
            <a:endParaRPr lang="en-US" altLang="zh-CN" sz="2000" dirty="0"/>
          </a:p>
          <a:p>
            <a:r>
              <a:rPr lang="zh-CN" altLang="en-US" sz="2000" dirty="0"/>
              <a:t>用较大的邻域中的训练实例进行预测</a:t>
            </a:r>
            <a:endParaRPr lang="en-US" altLang="zh-CN" sz="2000" dirty="0"/>
          </a:p>
          <a:p>
            <a:r>
              <a:rPr lang="zh-CN" altLang="en-US" sz="2000" dirty="0"/>
              <a:t>与输入实例较远的训练实例也会对预测起作用</a:t>
            </a:r>
            <a:endParaRPr lang="en-US" altLang="zh-CN" sz="2000" dirty="0"/>
          </a:p>
          <a:p>
            <a:r>
              <a:rPr lang="zh-CN" altLang="en-US" sz="2000" dirty="0"/>
              <a:t>模型简单</a:t>
            </a:r>
            <a:endParaRPr lang="en-US" altLang="zh-CN" sz="2000" dirty="0"/>
          </a:p>
          <a:p>
            <a:pPr marL="0" indent="0">
              <a:buNone/>
            </a:pPr>
            <a:endParaRPr lang="en-US" altLang="zh-CN" sz="2000" dirty="0"/>
          </a:p>
          <a:p>
            <a:pPr marL="0" indent="0">
              <a:buNone/>
            </a:pPr>
            <a:r>
              <a:rPr lang="en-US" altLang="zh-CN" sz="2000" dirty="0"/>
              <a:t>K</a:t>
            </a:r>
            <a:r>
              <a:rPr lang="zh-CN" altLang="en-US" sz="2000" dirty="0"/>
              <a:t>一般是较小但不为</a:t>
            </a:r>
            <a:r>
              <a:rPr lang="en-US" altLang="zh-CN" sz="2000" dirty="0"/>
              <a:t>1</a:t>
            </a:r>
            <a:r>
              <a:rPr lang="zh-CN" altLang="en-US" sz="2000" dirty="0"/>
              <a:t>的数值，通常会使用交叉验证法来选取最优的</a:t>
            </a:r>
            <a:r>
              <a:rPr lang="en-US" altLang="zh-CN" sz="2000" dirty="0"/>
              <a:t>K</a:t>
            </a:r>
            <a:r>
              <a:rPr lang="zh-CN" altLang="en-US" sz="2000" dirty="0"/>
              <a:t>值。</a:t>
            </a:r>
          </a:p>
        </p:txBody>
      </p:sp>
      <p:pic>
        <p:nvPicPr>
          <p:cNvPr id="4" name="Picture 3">
            <a:extLst>
              <a:ext uri="{FF2B5EF4-FFF2-40B4-BE49-F238E27FC236}">
                <a16:creationId xmlns:a16="http://schemas.microsoft.com/office/drawing/2014/main" id="{62910DEC-368E-4C50-8F0D-4154F5E2D5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056" y="1916832"/>
            <a:ext cx="3358439" cy="18277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1602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5B4614-2773-430C-8E0A-8229B576A712}"/>
              </a:ext>
            </a:extLst>
          </p:cNvPr>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如何投票分类：同票不一定同权</a:t>
            </a:r>
          </a:p>
        </p:txBody>
      </p:sp>
      <p:sp>
        <p:nvSpPr>
          <p:cNvPr id="6" name="矩形 5">
            <a:extLst>
              <a:ext uri="{FF2B5EF4-FFF2-40B4-BE49-F238E27FC236}">
                <a16:creationId xmlns:a16="http://schemas.microsoft.com/office/drawing/2014/main" id="{FA48A919-5E82-4BB2-B823-25F4A8C21BFF}"/>
              </a:ext>
            </a:extLst>
          </p:cNvPr>
          <p:cNvSpPr/>
          <p:nvPr/>
        </p:nvSpPr>
        <p:spPr>
          <a:xfrm>
            <a:off x="685346" y="2670763"/>
            <a:ext cx="4248472" cy="646331"/>
          </a:xfrm>
          <a:prstGeom prst="rect">
            <a:avLst/>
          </a:prstGeom>
        </p:spPr>
        <p:txBody>
          <a:bodyPr wrap="square">
            <a:spAutoFit/>
          </a:bodyPr>
          <a:lstStyle/>
          <a:p>
            <a:r>
              <a:rPr lang="zh-CN" altLang="en-US" dirty="0">
                <a:solidFill>
                  <a:srgbClr val="333333"/>
                </a:solidFill>
                <a:ea typeface="微软雅黑" panose="020B0503020204020204" pitchFamily="34" charset="-122"/>
              </a:rPr>
              <a:t>一般平均</a:t>
            </a:r>
            <a:r>
              <a:rPr lang="en-US" altLang="zh-CN" dirty="0">
                <a:solidFill>
                  <a:srgbClr val="333333"/>
                </a:solidFill>
                <a:ea typeface="微软雅黑" panose="020B0503020204020204" pitchFamily="34" charset="-122"/>
              </a:rPr>
              <a:t>uniform</a:t>
            </a:r>
            <a:r>
              <a:rPr lang="zh-CN" altLang="en-US" dirty="0">
                <a:solidFill>
                  <a:srgbClr val="333333"/>
                </a:solidFill>
                <a:ea typeface="微软雅黑" panose="020B0503020204020204" pitchFamily="34" charset="-122"/>
              </a:rPr>
              <a:t>：只要是邻居，那么投票权重都相同。</a:t>
            </a:r>
          </a:p>
        </p:txBody>
      </p:sp>
      <p:sp>
        <p:nvSpPr>
          <p:cNvPr id="7" name="矩形 6">
            <a:extLst>
              <a:ext uri="{FF2B5EF4-FFF2-40B4-BE49-F238E27FC236}">
                <a16:creationId xmlns:a16="http://schemas.microsoft.com/office/drawing/2014/main" id="{449B5044-3F59-4628-8FA4-BB33D68F6F20}"/>
              </a:ext>
            </a:extLst>
          </p:cNvPr>
          <p:cNvSpPr/>
          <p:nvPr/>
        </p:nvSpPr>
        <p:spPr>
          <a:xfrm>
            <a:off x="827584" y="4864823"/>
            <a:ext cx="4248472" cy="923330"/>
          </a:xfrm>
          <a:prstGeom prst="rect">
            <a:avLst/>
          </a:prstGeom>
        </p:spPr>
        <p:txBody>
          <a:bodyPr wrap="square">
            <a:spAutoFit/>
          </a:bodyPr>
          <a:lstStyle/>
          <a:p>
            <a:r>
              <a:rPr lang="zh-CN" altLang="en-US" dirty="0">
                <a:solidFill>
                  <a:srgbClr val="333333"/>
                </a:solidFill>
                <a:ea typeface="微软雅黑" panose="020B0503020204020204" pitchFamily="34" charset="-122"/>
              </a:rPr>
              <a:t>加权平均</a:t>
            </a:r>
            <a:r>
              <a:rPr lang="en-US" altLang="zh-CN" dirty="0">
                <a:solidFill>
                  <a:srgbClr val="333333"/>
                </a:solidFill>
                <a:ea typeface="微软雅黑" panose="020B0503020204020204" pitchFamily="34" charset="-122"/>
              </a:rPr>
              <a:t>distance</a:t>
            </a:r>
            <a:r>
              <a:rPr lang="zh-CN" altLang="en-US" dirty="0">
                <a:solidFill>
                  <a:srgbClr val="333333"/>
                </a:solidFill>
                <a:ea typeface="微软雅黑" panose="020B0503020204020204" pitchFamily="34" charset="-122"/>
              </a:rPr>
              <a:t>：虽然都是邻居，但是投票权重与距离成反比。即距离越近权重越大，距离越远权重越小。</a:t>
            </a:r>
          </a:p>
        </p:txBody>
      </p:sp>
      <p:pic>
        <p:nvPicPr>
          <p:cNvPr id="9" name="图片 8"/>
          <p:cNvPicPr>
            <a:picLocks noChangeAspect="1"/>
          </p:cNvPicPr>
          <p:nvPr/>
        </p:nvPicPr>
        <p:blipFill>
          <a:blip r:embed="rId2"/>
          <a:stretch>
            <a:fillRect/>
          </a:stretch>
        </p:blipFill>
        <p:spPr>
          <a:xfrm>
            <a:off x="5148064" y="1432328"/>
            <a:ext cx="3287645" cy="2592288"/>
          </a:xfrm>
          <a:prstGeom prst="rect">
            <a:avLst/>
          </a:prstGeom>
        </p:spPr>
      </p:pic>
      <p:pic>
        <p:nvPicPr>
          <p:cNvPr id="10" name="内容占位符 9"/>
          <p:cNvPicPr>
            <a:picLocks noGrp="1" noChangeAspect="1"/>
          </p:cNvPicPr>
          <p:nvPr>
            <p:ph idx="1"/>
          </p:nvPr>
        </p:nvPicPr>
        <p:blipFill>
          <a:blip r:embed="rId3"/>
          <a:stretch>
            <a:fillRect/>
          </a:stretch>
        </p:blipFill>
        <p:spPr>
          <a:xfrm>
            <a:off x="5148064" y="4007813"/>
            <a:ext cx="3287646" cy="2631248"/>
          </a:xfrm>
          <a:prstGeom prst="rect">
            <a:avLst/>
          </a:prstGeom>
        </p:spPr>
      </p:pic>
    </p:spTree>
    <p:extLst>
      <p:ext uri="{BB962C8B-B14F-4D97-AF65-F5344CB8AC3E}">
        <p14:creationId xmlns:p14="http://schemas.microsoft.com/office/powerpoint/2010/main" val="3580670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KNN</a:t>
            </a:r>
            <a:r>
              <a:rPr lang="zh-CN" altLang="en-US" dirty="0"/>
              <a:t>算法动态示例</a:t>
            </a:r>
          </a:p>
        </p:txBody>
      </p:sp>
      <p:pic>
        <p:nvPicPr>
          <p:cNvPr id="3074" name="Picture 2" descr="http://www.cim.mcgill.ca/~philg/rss2008/KnnAnimation.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1196752"/>
            <a:ext cx="4143375" cy="326707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0191" y="4581128"/>
            <a:ext cx="2180109" cy="1829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888" y="4581128"/>
            <a:ext cx="2282949" cy="1829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9623" y="4581128"/>
            <a:ext cx="2350195" cy="1829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959456-4D3B-42F2-BBA9-F04CE8B0C7C4}"/>
              </a:ext>
            </a:extLst>
          </p:cNvPr>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鸢尾花数据集</a:t>
            </a:r>
          </a:p>
        </p:txBody>
      </p:sp>
      <p:pic>
        <p:nvPicPr>
          <p:cNvPr id="4" name="图片 3">
            <a:extLst>
              <a:ext uri="{FF2B5EF4-FFF2-40B4-BE49-F238E27FC236}">
                <a16:creationId xmlns:a16="http://schemas.microsoft.com/office/drawing/2014/main" id="{7168C95E-98A3-45BA-8A50-F4A5D395AD6C}"/>
              </a:ext>
            </a:extLst>
          </p:cNvPr>
          <p:cNvPicPr>
            <a:picLocks noChangeAspect="1"/>
          </p:cNvPicPr>
          <p:nvPr/>
        </p:nvPicPr>
        <p:blipFill>
          <a:blip r:embed="rId2"/>
          <a:stretch>
            <a:fillRect/>
          </a:stretch>
        </p:blipFill>
        <p:spPr>
          <a:xfrm>
            <a:off x="5724128" y="2204864"/>
            <a:ext cx="2700343" cy="2913528"/>
          </a:xfrm>
          <a:prstGeom prst="rect">
            <a:avLst/>
          </a:prstGeom>
        </p:spPr>
      </p:pic>
      <p:sp>
        <p:nvSpPr>
          <p:cNvPr id="5" name="矩形 4">
            <a:extLst>
              <a:ext uri="{FF2B5EF4-FFF2-40B4-BE49-F238E27FC236}">
                <a16:creationId xmlns:a16="http://schemas.microsoft.com/office/drawing/2014/main" id="{5677C3CE-3FF8-4363-A41F-6CD824EA66A3}"/>
              </a:ext>
            </a:extLst>
          </p:cNvPr>
          <p:cNvSpPr/>
          <p:nvPr/>
        </p:nvSpPr>
        <p:spPr>
          <a:xfrm>
            <a:off x="611560" y="2204864"/>
            <a:ext cx="4968552" cy="2536400"/>
          </a:xfrm>
          <a:prstGeom prst="rect">
            <a:avLst/>
          </a:prstGeom>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数据集包含三种鸢尾花，每种</a:t>
            </a:r>
            <a:r>
              <a:rPr lang="en-US" altLang="zh-CN" dirty="0">
                <a:latin typeface="微软雅黑" panose="020B0503020204020204" pitchFamily="34" charset="-122"/>
                <a:ea typeface="微软雅黑" panose="020B0503020204020204" pitchFamily="34" charset="-122"/>
              </a:rPr>
              <a:t>50</a:t>
            </a:r>
            <a:r>
              <a:rPr lang="zh-CN" altLang="en-US" dirty="0">
                <a:latin typeface="微软雅黑" panose="020B0503020204020204" pitchFamily="34" charset="-122"/>
                <a:ea typeface="微软雅黑" panose="020B0503020204020204" pitchFamily="34" charset="-122"/>
              </a:rPr>
              <a:t>个样本</a:t>
            </a:r>
            <a:endParaRPr lang="en-US" altLang="zh-CN" dirty="0">
              <a:latin typeface="微软雅黑" panose="020B0503020204020204" pitchFamily="34" charset="-122"/>
              <a:ea typeface="微软雅黑" panose="020B0503020204020204" pitchFamily="34" charset="-122"/>
            </a:endParaRPr>
          </a:p>
          <a:p>
            <a:pPr>
              <a:lnSpc>
                <a:spcPct val="150000"/>
              </a:lnSpc>
            </a:pP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样本</a:t>
            </a:r>
            <a:r>
              <a:rPr lang="en-US" altLang="zh-CN" dirty="0">
                <a:latin typeface="微软雅黑" panose="020B0503020204020204" pitchFamily="34" charset="-122"/>
                <a:ea typeface="微软雅黑" panose="020B0503020204020204" pitchFamily="34" charset="-122"/>
              </a:rPr>
              <a:t>data</a:t>
            </a:r>
            <a:r>
              <a:rPr lang="zh-CN" altLang="en-US" dirty="0">
                <a:latin typeface="微软雅黑" panose="020B0503020204020204" pitchFamily="34" charset="-122"/>
                <a:ea typeface="微软雅黑" panose="020B0503020204020204" pitchFamily="34" charset="-122"/>
              </a:rPr>
              <a:t>：花萼长度、花萼宽度、花瓣长度、花瓣宽度</a:t>
            </a:r>
            <a:endParaRPr lang="en-US" altLang="zh-CN" dirty="0">
              <a:latin typeface="微软雅黑" panose="020B0503020204020204" pitchFamily="34" charset="-122"/>
              <a:ea typeface="微软雅黑" panose="020B0503020204020204" pitchFamily="34" charset="-122"/>
            </a:endParaRPr>
          </a:p>
          <a:p>
            <a:pPr>
              <a:lnSpc>
                <a:spcPct val="150000"/>
              </a:lnSpc>
            </a:pP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标签</a:t>
            </a:r>
            <a:r>
              <a:rPr lang="en-US" altLang="zh-CN" dirty="0">
                <a:latin typeface="微软雅黑" panose="020B0503020204020204" pitchFamily="34" charset="-122"/>
                <a:ea typeface="微软雅黑" panose="020B0503020204020204" pitchFamily="34" charset="-122"/>
              </a:rPr>
              <a:t>target</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setosa</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versicolor</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virginica</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72794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3528" y="1225689"/>
            <a:ext cx="8532440" cy="5632311"/>
          </a:xfrm>
          <a:prstGeom prst="rect">
            <a:avLst/>
          </a:prstGeom>
        </p:spPr>
        <p:txBody>
          <a:bodyPr wrap="square">
            <a:spAutoFit/>
          </a:bodyPr>
          <a:lstStyle/>
          <a:p>
            <a:pPr lvl="0" eaLnBrk="0" fontAlgn="base" hangingPunct="0">
              <a:spcBef>
                <a:spcPct val="0"/>
              </a:spcBef>
              <a:spcAft>
                <a:spcPct val="0"/>
              </a:spcAft>
            </a:pPr>
            <a:r>
              <a:rPr lang="zh-CN" altLang="zh-CN" dirty="0"/>
              <a:t>import numpy as np</a:t>
            </a:r>
            <a:br>
              <a:rPr lang="zh-CN" altLang="zh-CN" dirty="0"/>
            </a:br>
            <a:r>
              <a:rPr lang="zh-CN" altLang="zh-CN" dirty="0"/>
              <a:t>import matplotlib.pyplot as plt</a:t>
            </a:r>
          </a:p>
          <a:p>
            <a:endParaRPr lang="en-US" altLang="zh-CN" dirty="0"/>
          </a:p>
          <a:p>
            <a:pPr lvl="0" eaLnBrk="0" fontAlgn="base" hangingPunct="0">
              <a:spcBef>
                <a:spcPct val="0"/>
              </a:spcBef>
              <a:spcAft>
                <a:spcPct val="0"/>
              </a:spcAft>
            </a:pPr>
            <a:r>
              <a:rPr lang="zh-CN" altLang="zh-CN" dirty="0"/>
              <a:t>#arange()返回给定范围内的连续值，默认起始值从0开始，返回值中不包括末尾值</a:t>
            </a:r>
            <a:r>
              <a:rPr lang="zh-CN" altLang="en-US" dirty="0"/>
              <a:t>。</a:t>
            </a:r>
            <a:r>
              <a:rPr lang="zh-CN" altLang="zh-CN" dirty="0"/>
              <a:t>参数为：起始值，末尾值，间隔大小</a:t>
            </a:r>
            <a:br>
              <a:rPr lang="zh-CN" altLang="zh-CN" dirty="0"/>
            </a:br>
            <a:r>
              <a:rPr lang="zh-CN" altLang="zh-CN" dirty="0"/>
              <a:t>a = np.arange(1, 10, 0.1)</a:t>
            </a:r>
            <a:endParaRPr lang="en-US" altLang="zh-CN" dirty="0"/>
          </a:p>
          <a:p>
            <a:pPr lvl="0" eaLnBrk="0" fontAlgn="base" hangingPunct="0">
              <a:spcBef>
                <a:spcPct val="0"/>
              </a:spcBef>
              <a:spcAft>
                <a:spcPct val="0"/>
              </a:spcAft>
            </a:pPr>
            <a:endParaRPr lang="en-US" altLang="zh-CN" dirty="0"/>
          </a:p>
          <a:p>
            <a:pPr eaLnBrk="0" fontAlgn="base" hangingPunct="0">
              <a:spcBef>
                <a:spcPct val="0"/>
              </a:spcBef>
              <a:spcAft>
                <a:spcPct val="0"/>
              </a:spcAft>
            </a:pPr>
            <a:r>
              <a:rPr lang="zh-CN" altLang="zh-CN" dirty="0"/>
              <a:t># meshgrid()创建坐标矩阵，需要为其传递两个一维数字数组</a:t>
            </a:r>
            <a:br>
              <a:rPr lang="zh-CN" altLang="zh-CN" dirty="0"/>
            </a:br>
            <a:r>
              <a:rPr lang="zh-CN" altLang="zh-CN" dirty="0"/>
              <a:t>xx, yy = np.meshgrid(np.arange(0,10, 1), np.arange(0, 10,1))</a:t>
            </a:r>
          </a:p>
          <a:p>
            <a:pPr lvl="0" eaLnBrk="0" fontAlgn="base" hangingPunct="0">
              <a:spcBef>
                <a:spcPct val="0"/>
              </a:spcBef>
              <a:spcAft>
                <a:spcPct val="0"/>
              </a:spcAft>
            </a:pPr>
            <a:endParaRPr lang="en-US" altLang="zh-CN" dirty="0"/>
          </a:p>
          <a:p>
            <a:pPr eaLnBrk="0" fontAlgn="base" hangingPunct="0">
              <a:spcBef>
                <a:spcPct val="0"/>
              </a:spcBef>
              <a:spcAft>
                <a:spcPct val="0"/>
              </a:spcAft>
            </a:pPr>
            <a:r>
              <a:rPr lang="zh-CN" altLang="zh-CN" dirty="0"/>
              <a:t># 设置坐标轴的取值范围</a:t>
            </a:r>
            <a:br>
              <a:rPr lang="zh-CN" altLang="zh-CN" dirty="0"/>
            </a:br>
            <a:r>
              <a:rPr lang="zh-CN" altLang="zh-CN" dirty="0"/>
              <a:t>plt.xlim(xx.min(), </a:t>
            </a:r>
            <a:r>
              <a:rPr lang="en-US" altLang="zh-CN" dirty="0"/>
              <a:t>xx</a:t>
            </a:r>
            <a:r>
              <a:rPr lang="zh-CN" altLang="zh-CN" dirty="0"/>
              <a:t>.max())</a:t>
            </a:r>
            <a:br>
              <a:rPr lang="zh-CN" altLang="zh-CN" dirty="0"/>
            </a:br>
            <a:r>
              <a:rPr lang="zh-CN" altLang="zh-CN" dirty="0"/>
              <a:t>plt.ylim(yy.min(), yy.max())</a:t>
            </a:r>
            <a:br>
              <a:rPr lang="zh-CN" altLang="zh-CN" dirty="0"/>
            </a:br>
            <a:br>
              <a:rPr lang="zh-CN" altLang="zh-CN" dirty="0"/>
            </a:br>
            <a:r>
              <a:rPr lang="zh-CN" altLang="zh-CN" dirty="0"/>
              <a:t># 设置坐标轴的标识</a:t>
            </a:r>
            <a:br>
              <a:rPr lang="zh-CN" altLang="zh-CN" dirty="0"/>
            </a:br>
            <a:r>
              <a:rPr lang="zh-CN" altLang="zh-CN" dirty="0"/>
              <a:t>plt.xlabel(u'X')</a:t>
            </a:r>
            <a:br>
              <a:rPr lang="zh-CN" altLang="zh-CN" dirty="0"/>
            </a:br>
            <a:r>
              <a:rPr lang="zh-CN" altLang="zh-CN" dirty="0"/>
              <a:t>plt.ylabel(u'Y')</a:t>
            </a:r>
            <a:br>
              <a:rPr lang="zh-CN" altLang="zh-CN" dirty="0"/>
            </a:br>
            <a:br>
              <a:rPr lang="zh-CN" altLang="zh-CN" dirty="0"/>
            </a:br>
            <a:r>
              <a:rPr lang="zh-CN" altLang="zh-CN" dirty="0"/>
              <a:t>#生成图片展示</a:t>
            </a:r>
            <a:br>
              <a:rPr lang="zh-CN" altLang="zh-CN" dirty="0"/>
            </a:br>
            <a:r>
              <a:rPr lang="zh-CN" altLang="zh-CN" dirty="0"/>
              <a:t>plt.show()</a:t>
            </a:r>
          </a:p>
        </p:txBody>
      </p:sp>
      <p:sp>
        <p:nvSpPr>
          <p:cNvPr id="10" name="标题 1">
            <a:extLst>
              <a:ext uri="{FF2B5EF4-FFF2-40B4-BE49-F238E27FC236}">
                <a16:creationId xmlns:a16="http://schemas.microsoft.com/office/drawing/2014/main" id="{D0959456-4D3B-42F2-BBA9-F04CE8B0C7C4}"/>
              </a:ext>
            </a:extLst>
          </p:cNvPr>
          <p:cNvSpPr>
            <a:spLocks noGrp="1"/>
          </p:cNvSpPr>
          <p:nvPr>
            <p:ph type="title"/>
          </p:nvPr>
        </p:nvSpPr>
        <p:spPr>
          <a:xfrm>
            <a:off x="323528" y="97152"/>
            <a:ext cx="8229600" cy="1143000"/>
          </a:xfrm>
        </p:spPr>
        <p:txBody>
          <a:bodyPr/>
          <a:lstStyle/>
          <a:p>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构建坐标系</a:t>
            </a:r>
          </a:p>
        </p:txBody>
      </p:sp>
      <p:pic>
        <p:nvPicPr>
          <p:cNvPr id="11" name="图片 10"/>
          <p:cNvPicPr>
            <a:picLocks noChangeAspect="1"/>
          </p:cNvPicPr>
          <p:nvPr/>
        </p:nvPicPr>
        <p:blipFill>
          <a:blip r:embed="rId2"/>
          <a:stretch>
            <a:fillRect/>
          </a:stretch>
        </p:blipFill>
        <p:spPr>
          <a:xfrm>
            <a:off x="4788024" y="4041844"/>
            <a:ext cx="3123809" cy="2633333"/>
          </a:xfrm>
          <a:prstGeom prst="rect">
            <a:avLst/>
          </a:prstGeom>
        </p:spPr>
      </p:pic>
    </p:spTree>
    <p:extLst>
      <p:ext uri="{BB962C8B-B14F-4D97-AF65-F5344CB8AC3E}">
        <p14:creationId xmlns:p14="http://schemas.microsoft.com/office/powerpoint/2010/main" val="75760373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1321</TotalTime>
  <Words>2354</Words>
  <Application>Microsoft Office PowerPoint</Application>
  <PresentationFormat>全屏显示(4:3)</PresentationFormat>
  <Paragraphs>259</Paragraphs>
  <Slides>21</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21</vt:i4>
      </vt:variant>
    </vt:vector>
  </HeadingPairs>
  <TitlesOfParts>
    <vt:vector size="26" baseType="lpstr">
      <vt:lpstr>宋体</vt:lpstr>
      <vt:lpstr>微软雅黑</vt:lpstr>
      <vt:lpstr>Arial</vt:lpstr>
      <vt:lpstr>Calibri</vt:lpstr>
      <vt:lpstr>Office 主题</vt:lpstr>
      <vt:lpstr>分类和聚类算法</vt:lpstr>
      <vt:lpstr>物以类聚人以群分</vt:lpstr>
      <vt:lpstr>KNN分类算法</vt:lpstr>
      <vt:lpstr>如何判断距离（相似度）</vt:lpstr>
      <vt:lpstr>如何找邻居：K值的选择</vt:lpstr>
      <vt:lpstr>如何投票分类：同票不一定同权</vt:lpstr>
      <vt:lpstr>KNN算法动态示例</vt:lpstr>
      <vt:lpstr>鸢尾花数据集</vt:lpstr>
      <vt:lpstr>1.构建坐标系</vt:lpstr>
      <vt:lpstr>2. 导入数据，创建数据模型</vt:lpstr>
      <vt:lpstr>PowerPoint 演示文稿</vt:lpstr>
      <vt:lpstr>3. 导入数据，创建数据模型</vt:lpstr>
      <vt:lpstr>PowerPoint 演示文稿</vt:lpstr>
      <vt:lpstr>PowerPoint 演示文稿</vt:lpstr>
      <vt:lpstr>K-means聚类算法</vt:lpstr>
      <vt:lpstr>中心计算</vt:lpstr>
      <vt:lpstr>K-means聚类算法动态示例</vt:lpstr>
      <vt:lpstr>K-means 算法实例</vt:lpstr>
      <vt:lpstr>花萼花瓣图像对比</vt:lpstr>
      <vt:lpstr>K-means 算法实例</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分类和聚类</dc:title>
  <dc:creator>梁远超</dc:creator>
  <cp:keywords>复试</cp:keywords>
  <cp:lastModifiedBy>admin</cp:lastModifiedBy>
  <cp:revision>155</cp:revision>
  <dcterms:created xsi:type="dcterms:W3CDTF">2017-08-18T07:22:00Z</dcterms:created>
  <dcterms:modified xsi:type="dcterms:W3CDTF">2018-06-22T07:44:46Z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