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9" r:id="rId4"/>
    <p:sldId id="261" r:id="rId5"/>
    <p:sldId id="275" r:id="rId6"/>
    <p:sldId id="276" r:id="rId7"/>
    <p:sldId id="260" r:id="rId8"/>
    <p:sldId id="274" r:id="rId9"/>
    <p:sldId id="262" r:id="rId10"/>
    <p:sldId id="270" r:id="rId11"/>
    <p:sldId id="271" r:id="rId12"/>
    <p:sldId id="27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7"/>
  </p:normalViewPr>
  <p:slideViewPr>
    <p:cSldViewPr>
      <p:cViewPr varScale="1">
        <p:scale>
          <a:sx n="118" d="100"/>
          <a:sy n="118" d="100"/>
        </p:scale>
        <p:origin x="120"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FF2035-6A36-4BD7-B8AA-FDB78598F742}" type="datetimeFigureOut">
              <a:rPr lang="zh-CN" altLang="en-US" smtClean="0"/>
              <a:t>2018/6/20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D02540-7C12-4082-AFC2-AB5008E55EB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D02540-7C12-4082-AFC2-AB5008E55EB4}"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extLst>
              <a:ext uri="{BEBA8EAE-BF5A-486C-A8C5-ECC9F3942E4B}">
                <a14:imgProps xmlns:a14="http://schemas.microsoft.com/office/drawing/2010/main">
                  <a14:imgLayer r:embed="rId14">
                    <a14:imgEffect>
                      <a14:brightnessContrast bright="100000"/>
                    </a14:imgEffect>
                  </a14:imgLayer>
                </a14:imgProps>
              </a:ext>
            </a:extLst>
          </a:blip>
          <a:srcRect/>
          <a:stretch>
            <a:fillRect t="-16000" b="-1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分类和聚类算法</a:t>
            </a:r>
          </a:p>
        </p:txBody>
      </p:sp>
      <p:sp>
        <p:nvSpPr>
          <p:cNvPr id="3" name="副标题 2"/>
          <p:cNvSpPr>
            <a:spLocks noGrp="1"/>
          </p:cNvSpPr>
          <p:nvPr>
            <p:ph type="subTitle" idx="1"/>
          </p:nvPr>
        </p:nvSpPr>
        <p:spPr/>
        <p:txBody>
          <a:bodyPr/>
          <a:lstStyle/>
          <a:p>
            <a:r>
              <a:rPr lang="en-US" altLang="zh-CN" dirty="0" err="1"/>
              <a:t>vipjr</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en-US" dirty="0"/>
              <a:t>实例</a:t>
            </a:r>
          </a:p>
        </p:txBody>
      </p:sp>
      <p:sp>
        <p:nvSpPr>
          <p:cNvPr id="4" name="矩形 3"/>
          <p:cNvSpPr/>
          <p:nvPr/>
        </p:nvSpPr>
        <p:spPr>
          <a:xfrm>
            <a:off x="539552" y="671691"/>
            <a:ext cx="8262664" cy="6186309"/>
          </a:xfrm>
          <a:prstGeom prst="rect">
            <a:avLst/>
          </a:prstGeom>
        </p:spPr>
        <p:txBody>
          <a:bodyPr wrap="square">
            <a:spAutoFit/>
          </a:bodyPr>
          <a:lstStyle/>
          <a:p>
            <a:r>
              <a:rPr lang="en-US" altLang="zh-CN" dirty="0"/>
              <a:t>for weights in ['uniform', 'distance']:</a:t>
            </a:r>
          </a:p>
          <a:p>
            <a:r>
              <a:rPr lang="en-US" altLang="zh-CN" dirty="0"/>
              <a:t>    # we create an instance of </a:t>
            </a:r>
            <a:r>
              <a:rPr lang="en-US" altLang="zh-CN" dirty="0" err="1"/>
              <a:t>Neighbours</a:t>
            </a:r>
            <a:r>
              <a:rPr lang="en-US" altLang="zh-CN" dirty="0"/>
              <a:t> Classifier and fit the data.</a:t>
            </a:r>
          </a:p>
          <a:p>
            <a:r>
              <a:rPr lang="en-US" altLang="zh-CN" dirty="0"/>
              <a:t>    </a:t>
            </a:r>
            <a:r>
              <a:rPr lang="en-US" altLang="zh-CN" dirty="0" err="1"/>
              <a:t>clf</a:t>
            </a:r>
            <a:r>
              <a:rPr lang="en-US" altLang="zh-CN" dirty="0"/>
              <a:t> = </a:t>
            </a:r>
            <a:r>
              <a:rPr lang="en-US" altLang="zh-CN" dirty="0" err="1"/>
              <a:t>neighbors.KNeighborsClassifier</a:t>
            </a:r>
            <a:r>
              <a:rPr lang="en-US" altLang="zh-CN" dirty="0"/>
              <a:t>(</a:t>
            </a:r>
            <a:r>
              <a:rPr lang="en-US" altLang="zh-CN" dirty="0" err="1"/>
              <a:t>n_neighbors</a:t>
            </a:r>
            <a:r>
              <a:rPr lang="en-US" altLang="zh-CN" dirty="0"/>
              <a:t>, weights=weights)</a:t>
            </a:r>
          </a:p>
          <a:p>
            <a:r>
              <a:rPr lang="en-US" altLang="zh-CN" dirty="0"/>
              <a:t>    </a:t>
            </a:r>
            <a:r>
              <a:rPr lang="en-US" altLang="zh-CN" dirty="0" err="1"/>
              <a:t>clf.fit</a:t>
            </a:r>
            <a:r>
              <a:rPr lang="en-US" altLang="zh-CN" dirty="0"/>
              <a:t>(X, y)</a:t>
            </a:r>
          </a:p>
          <a:p>
            <a:r>
              <a:rPr lang="en-US" altLang="zh-CN" dirty="0"/>
              <a:t>    # Plot the decision boundary. For that, we will assign a color to each</a:t>
            </a:r>
          </a:p>
          <a:p>
            <a:r>
              <a:rPr lang="en-US" altLang="zh-CN" dirty="0"/>
              <a:t>    # point in the mesh [</a:t>
            </a:r>
            <a:r>
              <a:rPr lang="en-US" altLang="zh-CN" dirty="0" err="1"/>
              <a:t>x_min</a:t>
            </a:r>
            <a:r>
              <a:rPr lang="en-US" altLang="zh-CN" dirty="0"/>
              <a:t>, </a:t>
            </a:r>
            <a:r>
              <a:rPr lang="en-US" altLang="zh-CN" dirty="0" err="1"/>
              <a:t>x_max</a:t>
            </a:r>
            <a:r>
              <a:rPr lang="en-US" altLang="zh-CN" dirty="0"/>
              <a:t>]x[</a:t>
            </a:r>
            <a:r>
              <a:rPr lang="en-US" altLang="zh-CN" dirty="0" err="1"/>
              <a:t>y_min</a:t>
            </a:r>
            <a:r>
              <a:rPr lang="en-US" altLang="zh-CN" dirty="0"/>
              <a:t>, </a:t>
            </a:r>
            <a:r>
              <a:rPr lang="en-US" altLang="zh-CN" dirty="0" err="1"/>
              <a:t>y_max</a:t>
            </a:r>
            <a:r>
              <a:rPr lang="en-US" altLang="zh-CN" dirty="0"/>
              <a:t>].</a:t>
            </a:r>
          </a:p>
          <a:p>
            <a:r>
              <a:rPr lang="en-US" altLang="zh-CN" dirty="0"/>
              <a:t>    </a:t>
            </a:r>
            <a:r>
              <a:rPr lang="en-US" altLang="zh-CN" dirty="0" err="1"/>
              <a:t>x_min</a:t>
            </a:r>
            <a:r>
              <a:rPr lang="en-US" altLang="zh-CN" dirty="0"/>
              <a:t>, </a:t>
            </a:r>
            <a:r>
              <a:rPr lang="en-US" altLang="zh-CN" dirty="0" err="1"/>
              <a:t>x_max</a:t>
            </a:r>
            <a:r>
              <a:rPr lang="en-US" altLang="zh-CN" dirty="0"/>
              <a:t> = X[:, 0].min() - 1, X[:, 0].max() + 1</a:t>
            </a:r>
          </a:p>
          <a:p>
            <a:r>
              <a:rPr lang="en-US" altLang="zh-CN" dirty="0"/>
              <a:t>    </a:t>
            </a:r>
            <a:r>
              <a:rPr lang="en-US" altLang="zh-CN" dirty="0" err="1"/>
              <a:t>y_min</a:t>
            </a:r>
            <a:r>
              <a:rPr lang="en-US" altLang="zh-CN" dirty="0"/>
              <a:t>, </a:t>
            </a:r>
            <a:r>
              <a:rPr lang="en-US" altLang="zh-CN" dirty="0" err="1"/>
              <a:t>y_max</a:t>
            </a:r>
            <a:r>
              <a:rPr lang="en-US" altLang="zh-CN" dirty="0"/>
              <a:t> = X[:, 1].min() - 1, X[:, 1].max() + 1</a:t>
            </a:r>
          </a:p>
          <a:p>
            <a:r>
              <a:rPr lang="en-US" altLang="zh-CN" dirty="0"/>
              <a:t>    xx, </a:t>
            </a:r>
            <a:r>
              <a:rPr lang="en-US" altLang="zh-CN" dirty="0" err="1"/>
              <a:t>yy</a:t>
            </a:r>
            <a:r>
              <a:rPr lang="en-US" altLang="zh-CN" dirty="0"/>
              <a:t> = </a:t>
            </a:r>
            <a:r>
              <a:rPr lang="en-US" altLang="zh-CN" dirty="0" err="1"/>
              <a:t>np.meshgrid</a:t>
            </a:r>
            <a:r>
              <a:rPr lang="en-US" altLang="zh-CN" dirty="0"/>
              <a:t>(</a:t>
            </a:r>
            <a:r>
              <a:rPr lang="en-US" altLang="zh-CN" dirty="0" err="1"/>
              <a:t>np.arange</a:t>
            </a:r>
            <a:r>
              <a:rPr lang="en-US" altLang="zh-CN" dirty="0"/>
              <a:t>(</a:t>
            </a:r>
            <a:r>
              <a:rPr lang="en-US" altLang="zh-CN" dirty="0" err="1"/>
              <a:t>x_min</a:t>
            </a:r>
            <a:r>
              <a:rPr lang="en-US" altLang="zh-CN" dirty="0"/>
              <a:t>, </a:t>
            </a:r>
            <a:r>
              <a:rPr lang="en-US" altLang="zh-CN" dirty="0" err="1"/>
              <a:t>x_max</a:t>
            </a:r>
            <a:r>
              <a:rPr lang="en-US" altLang="zh-CN" dirty="0"/>
              <a:t>, h),</a:t>
            </a:r>
            <a:r>
              <a:rPr lang="en-US" altLang="zh-CN" dirty="0" err="1"/>
              <a:t>np.arange</a:t>
            </a:r>
            <a:r>
              <a:rPr lang="en-US" altLang="zh-CN" dirty="0"/>
              <a:t>(</a:t>
            </a:r>
            <a:r>
              <a:rPr lang="en-US" altLang="zh-CN" dirty="0" err="1"/>
              <a:t>y_min</a:t>
            </a:r>
            <a:r>
              <a:rPr lang="en-US" altLang="zh-CN" dirty="0"/>
              <a:t>, </a:t>
            </a:r>
            <a:r>
              <a:rPr lang="en-US" altLang="zh-CN" dirty="0" err="1"/>
              <a:t>y_max</a:t>
            </a:r>
            <a:r>
              <a:rPr lang="en-US" altLang="zh-CN" dirty="0"/>
              <a:t>, h))</a:t>
            </a:r>
          </a:p>
          <a:p>
            <a:r>
              <a:rPr lang="en-US" altLang="zh-CN" dirty="0"/>
              <a:t>    Z = </a:t>
            </a:r>
            <a:r>
              <a:rPr lang="en-US" altLang="zh-CN" dirty="0" err="1"/>
              <a:t>clf.predict</a:t>
            </a:r>
            <a:r>
              <a:rPr lang="en-US" altLang="zh-CN" dirty="0"/>
              <a:t>(</a:t>
            </a:r>
            <a:r>
              <a:rPr lang="en-US" altLang="zh-CN" dirty="0" err="1"/>
              <a:t>np.c</a:t>
            </a:r>
            <a:r>
              <a:rPr lang="en-US" altLang="zh-CN" dirty="0"/>
              <a:t>_[</a:t>
            </a:r>
            <a:r>
              <a:rPr lang="en-US" altLang="zh-CN" dirty="0" err="1"/>
              <a:t>xx.ravel</a:t>
            </a:r>
            <a:r>
              <a:rPr lang="en-US" altLang="zh-CN" dirty="0"/>
              <a:t>(), </a:t>
            </a:r>
            <a:r>
              <a:rPr lang="en-US" altLang="zh-CN" dirty="0" err="1"/>
              <a:t>yy.ravel</a:t>
            </a:r>
            <a:r>
              <a:rPr lang="en-US" altLang="zh-CN" dirty="0"/>
              <a:t>()])</a:t>
            </a:r>
          </a:p>
          <a:p>
            <a:endParaRPr lang="en-US" altLang="zh-CN" dirty="0"/>
          </a:p>
          <a:p>
            <a:r>
              <a:rPr lang="en-US" altLang="zh-CN" dirty="0"/>
              <a:t>    # Put the result into a color plot</a:t>
            </a:r>
          </a:p>
          <a:p>
            <a:r>
              <a:rPr lang="en-US" altLang="zh-CN" dirty="0"/>
              <a:t>    Z = </a:t>
            </a:r>
            <a:r>
              <a:rPr lang="en-US" altLang="zh-CN" dirty="0" err="1"/>
              <a:t>Z.reshape</a:t>
            </a:r>
            <a:r>
              <a:rPr lang="en-US" altLang="zh-CN" dirty="0"/>
              <a:t>(</a:t>
            </a:r>
            <a:r>
              <a:rPr lang="en-US" altLang="zh-CN" dirty="0" err="1"/>
              <a:t>xx.shape</a:t>
            </a:r>
            <a:r>
              <a:rPr lang="en-US" altLang="zh-CN" dirty="0"/>
              <a:t>)</a:t>
            </a:r>
          </a:p>
          <a:p>
            <a:r>
              <a:rPr lang="en-US" altLang="zh-CN" dirty="0"/>
              <a:t>    </a:t>
            </a:r>
            <a:r>
              <a:rPr lang="en-US" altLang="zh-CN" dirty="0" err="1"/>
              <a:t>plt.figure</a:t>
            </a:r>
            <a:r>
              <a:rPr lang="en-US" altLang="zh-CN" dirty="0"/>
              <a:t>()</a:t>
            </a:r>
          </a:p>
          <a:p>
            <a:r>
              <a:rPr lang="en-US" altLang="zh-CN" dirty="0"/>
              <a:t>    </a:t>
            </a:r>
            <a:r>
              <a:rPr lang="en-US" altLang="zh-CN" dirty="0" err="1"/>
              <a:t>plt.pcolormesh</a:t>
            </a:r>
            <a:r>
              <a:rPr lang="en-US" altLang="zh-CN" dirty="0"/>
              <a:t>(xx, </a:t>
            </a:r>
            <a:r>
              <a:rPr lang="en-US" altLang="zh-CN" dirty="0" err="1"/>
              <a:t>yy</a:t>
            </a:r>
            <a:r>
              <a:rPr lang="en-US" altLang="zh-CN" dirty="0"/>
              <a:t>, Z, </a:t>
            </a:r>
            <a:r>
              <a:rPr lang="en-US" altLang="zh-CN" dirty="0" err="1"/>
              <a:t>cmap</a:t>
            </a:r>
            <a:r>
              <a:rPr lang="en-US" altLang="zh-CN" dirty="0"/>
              <a:t>=</a:t>
            </a:r>
            <a:r>
              <a:rPr lang="en-US" altLang="zh-CN" dirty="0" err="1"/>
              <a:t>cmap_light</a:t>
            </a:r>
            <a:r>
              <a:rPr lang="en-US" altLang="zh-CN" dirty="0"/>
              <a:t>)</a:t>
            </a:r>
          </a:p>
          <a:p>
            <a:endParaRPr lang="en-US" altLang="zh-CN" dirty="0"/>
          </a:p>
          <a:p>
            <a:r>
              <a:rPr lang="en-US" altLang="zh-CN" dirty="0"/>
              <a:t>    # Plot also the training points</a:t>
            </a:r>
          </a:p>
          <a:p>
            <a:r>
              <a:rPr lang="en-US" altLang="zh-CN" dirty="0"/>
              <a:t>    </a:t>
            </a:r>
            <a:r>
              <a:rPr lang="en-US" altLang="zh-CN" dirty="0" err="1"/>
              <a:t>plt.scatter</a:t>
            </a:r>
            <a:r>
              <a:rPr lang="en-US" altLang="zh-CN" dirty="0"/>
              <a:t>(X[:, 0], X[:, 1], c=y, </a:t>
            </a:r>
            <a:r>
              <a:rPr lang="en-US" altLang="zh-CN" dirty="0" err="1"/>
              <a:t>cmap</a:t>
            </a:r>
            <a:r>
              <a:rPr lang="en-US" altLang="zh-CN" dirty="0"/>
              <a:t>=</a:t>
            </a:r>
            <a:r>
              <a:rPr lang="en-US" altLang="zh-CN" dirty="0" err="1"/>
              <a:t>cmap_bold,edgecolor</a:t>
            </a:r>
            <a:r>
              <a:rPr lang="en-US" altLang="zh-CN" dirty="0"/>
              <a:t>='k', s=20)</a:t>
            </a:r>
          </a:p>
          <a:p>
            <a:r>
              <a:rPr lang="en-US" altLang="zh-CN" dirty="0"/>
              <a:t>    </a:t>
            </a:r>
            <a:r>
              <a:rPr lang="en-US" altLang="zh-CN" dirty="0" err="1"/>
              <a:t>plt.xlim</a:t>
            </a:r>
            <a:r>
              <a:rPr lang="en-US" altLang="zh-CN" dirty="0"/>
              <a:t>(</a:t>
            </a:r>
            <a:r>
              <a:rPr lang="en-US" altLang="zh-CN" dirty="0" err="1"/>
              <a:t>xx.min</a:t>
            </a:r>
            <a:r>
              <a:rPr lang="en-US" altLang="zh-CN" dirty="0"/>
              <a:t>(), </a:t>
            </a:r>
            <a:r>
              <a:rPr lang="en-US" altLang="zh-CN" dirty="0" err="1"/>
              <a:t>xx.max</a:t>
            </a:r>
            <a:r>
              <a:rPr lang="en-US" altLang="zh-CN" dirty="0"/>
              <a:t>())</a:t>
            </a:r>
          </a:p>
          <a:p>
            <a:r>
              <a:rPr lang="en-US" altLang="zh-CN" dirty="0"/>
              <a:t>    </a:t>
            </a:r>
            <a:r>
              <a:rPr lang="en-US" altLang="zh-CN" dirty="0" err="1"/>
              <a:t>plt.ylim</a:t>
            </a:r>
            <a:r>
              <a:rPr lang="en-US" altLang="zh-CN" dirty="0"/>
              <a:t>(</a:t>
            </a:r>
            <a:r>
              <a:rPr lang="en-US" altLang="zh-CN" dirty="0" err="1"/>
              <a:t>yy.min</a:t>
            </a:r>
            <a:r>
              <a:rPr lang="en-US" altLang="zh-CN" dirty="0"/>
              <a:t>(), </a:t>
            </a:r>
            <a:r>
              <a:rPr lang="en-US" altLang="zh-CN" dirty="0" err="1"/>
              <a:t>yy.max</a:t>
            </a:r>
            <a:r>
              <a:rPr lang="en-US" altLang="zh-CN" dirty="0"/>
              <a:t>())</a:t>
            </a:r>
          </a:p>
          <a:p>
            <a:r>
              <a:rPr lang="en-US" altLang="zh-CN" dirty="0"/>
              <a:t>    </a:t>
            </a:r>
            <a:r>
              <a:rPr lang="en-US" altLang="zh-CN" dirty="0" err="1"/>
              <a:t>plt.title</a:t>
            </a:r>
            <a:r>
              <a:rPr lang="en-US" altLang="zh-CN" dirty="0"/>
              <a:t>("3-Class classification (k = %</a:t>
            </a:r>
            <a:r>
              <a:rPr lang="en-US" altLang="zh-CN" dirty="0" err="1"/>
              <a:t>i</a:t>
            </a:r>
            <a:r>
              <a:rPr lang="en-US" altLang="zh-CN" dirty="0"/>
              <a:t>, weights = '%s')"% (</a:t>
            </a:r>
            <a:r>
              <a:rPr lang="en-US" altLang="zh-CN" dirty="0" err="1"/>
              <a:t>n_neighbors</a:t>
            </a:r>
            <a:r>
              <a:rPr lang="en-US" altLang="zh-CN" dirty="0"/>
              <a:t>, weights))</a:t>
            </a:r>
          </a:p>
          <a:p>
            <a:r>
              <a:rPr lang="en-US" altLang="zh-CN" dirty="0" err="1"/>
              <a:t>plt.show</a:t>
            </a:r>
            <a:r>
              <a:rPr lang="en-US" altLang="zh-CN" dirty="0"/>
              <a: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76672"/>
            <a:ext cx="493395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449547"/>
            <a:ext cx="4619625"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0266F-97CF-4B1C-954C-0873372D280C}"/>
              </a:ext>
            </a:extLst>
          </p:cNvPr>
          <p:cNvSpPr>
            <a:spLocks noGrp="1"/>
          </p:cNvSpPr>
          <p:nvPr>
            <p:ph type="title"/>
          </p:nvPr>
        </p:nvSpPr>
        <p:spPr/>
        <p:txBody>
          <a:bodyPr/>
          <a:lstStyle/>
          <a:p>
            <a:r>
              <a:rPr lang="en-US" altLang="zh-CN" dirty="0"/>
              <a:t>K-means</a:t>
            </a:r>
            <a:r>
              <a:rPr lang="zh-CN" altLang="en-US" dirty="0"/>
              <a:t>算法</a:t>
            </a:r>
          </a:p>
        </p:txBody>
      </p:sp>
      <p:sp>
        <p:nvSpPr>
          <p:cNvPr id="3" name="内容占位符 2">
            <a:extLst>
              <a:ext uri="{FF2B5EF4-FFF2-40B4-BE49-F238E27FC236}">
                <a16:creationId xmlns:a16="http://schemas.microsoft.com/office/drawing/2014/main" id="{7D73DC31-9778-4A44-B695-EAFFD8055E42}"/>
              </a:ext>
            </a:extLst>
          </p:cNvPr>
          <p:cNvSpPr>
            <a:spLocks noGrp="1"/>
          </p:cNvSpPr>
          <p:nvPr>
            <p:ph idx="1"/>
          </p:nvPr>
        </p:nvSpPr>
        <p:spPr/>
        <p:txBody>
          <a:bodyPr/>
          <a:lstStyle/>
          <a:p>
            <a:r>
              <a:rPr lang="en-US" altLang="zh-CN" dirty="0"/>
              <a:t>K-means</a:t>
            </a:r>
            <a:r>
              <a:rPr lang="zh-CN" altLang="en-US" dirty="0"/>
              <a:t>：</a:t>
            </a:r>
            <a:r>
              <a:rPr lang="en-US" altLang="zh-CN" dirty="0"/>
              <a:t>K-</a:t>
            </a:r>
            <a:r>
              <a:rPr lang="zh-CN" altLang="en-US" dirty="0"/>
              <a:t>均值算法。距离类别中心的距离作为判断依据。</a:t>
            </a:r>
          </a:p>
          <a:p>
            <a:endParaRPr lang="zh-CN" altLang="en-US" dirty="0"/>
          </a:p>
        </p:txBody>
      </p:sp>
    </p:spTree>
    <p:extLst>
      <p:ext uri="{BB962C8B-B14F-4D97-AF65-F5344CB8AC3E}">
        <p14:creationId xmlns:p14="http://schemas.microsoft.com/office/powerpoint/2010/main" val="2637008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a:t>
            </a:r>
            <a:r>
              <a:rPr lang="zh-CN" altLang="en-US" dirty="0"/>
              <a:t>算法</a:t>
            </a:r>
          </a:p>
        </p:txBody>
      </p:sp>
      <p:pic>
        <p:nvPicPr>
          <p:cNvPr id="6146" name="Picture 2" descr="“k-means   gif”的图片搜索结果"/>
          <p:cNvPicPr>
            <a:picLocks noChangeAspect="1" noChangeArrowheads="1" noCrop="1"/>
          </p:cNvPicPr>
          <p:nvPr/>
        </p:nvPicPr>
        <p:blipFill>
          <a:blip r:embed="rId2"/>
          <a:srcRect/>
          <a:stretch>
            <a:fillRect/>
          </a:stretch>
        </p:blipFill>
        <p:spPr bwMode="auto">
          <a:xfrm>
            <a:off x="2479659" y="1114854"/>
            <a:ext cx="3888432" cy="3093762"/>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21088"/>
            <a:ext cx="2414130" cy="2510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273233"/>
            <a:ext cx="2304256" cy="240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4174584"/>
            <a:ext cx="2418581" cy="2556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如何分类</a:t>
            </a:r>
          </a:p>
        </p:txBody>
      </p:sp>
      <p:sp>
        <p:nvSpPr>
          <p:cNvPr id="3" name="内容占位符 2"/>
          <p:cNvSpPr>
            <a:spLocks noGrp="1"/>
          </p:cNvSpPr>
          <p:nvPr>
            <p:ph idx="1"/>
          </p:nvPr>
        </p:nvSpPr>
        <p:spPr>
          <a:xfrm>
            <a:off x="457200" y="1600201"/>
            <a:ext cx="8229600" cy="2404864"/>
          </a:xfrm>
        </p:spPr>
        <p:txBody>
          <a:bodyPr>
            <a:normAutofit fontScale="92500" lnSpcReduction="20000"/>
          </a:bodyPr>
          <a:lstStyle/>
          <a:p>
            <a:r>
              <a:rPr lang="zh-CN" altLang="en-US" dirty="0"/>
              <a:t>（</a:t>
            </a:r>
            <a:r>
              <a:rPr lang="en-US" altLang="zh-CN" dirty="0"/>
              <a:t>1</a:t>
            </a:r>
            <a:r>
              <a:rPr lang="zh-CN" altLang="en-US" dirty="0"/>
              <a:t>）根据</a:t>
            </a:r>
            <a:r>
              <a:rPr lang="en-US" altLang="zh-CN" dirty="0"/>
              <a:t>K</a:t>
            </a:r>
            <a:r>
              <a:rPr lang="zh-CN" altLang="en-US" dirty="0"/>
              <a:t>，随机选择</a:t>
            </a:r>
            <a:r>
              <a:rPr lang="en-US" altLang="zh-CN" dirty="0"/>
              <a:t>K</a:t>
            </a:r>
            <a:r>
              <a:rPr lang="zh-CN" altLang="en-US" dirty="0"/>
              <a:t>个点作为中心</a:t>
            </a:r>
            <a:endParaRPr lang="en-US" altLang="zh-CN" dirty="0"/>
          </a:p>
          <a:p>
            <a:r>
              <a:rPr lang="en-US" altLang="zh-CN" dirty="0"/>
              <a:t> </a:t>
            </a:r>
            <a:r>
              <a:rPr lang="zh-CN" altLang="en-US" dirty="0"/>
              <a:t>（</a:t>
            </a:r>
            <a:r>
              <a:rPr lang="en-US" altLang="zh-CN" dirty="0"/>
              <a:t>2</a:t>
            </a:r>
            <a:r>
              <a:rPr lang="zh-CN" altLang="en-US" dirty="0"/>
              <a:t>）计算新目标到中心的距离， 属于距离较近的类别</a:t>
            </a:r>
            <a:endParaRPr lang="en-US" altLang="zh-CN" dirty="0"/>
          </a:p>
          <a:p>
            <a:r>
              <a:rPr lang="zh-CN" altLang="en-US" dirty="0"/>
              <a:t>（</a:t>
            </a:r>
            <a:r>
              <a:rPr lang="en-US" altLang="zh-CN" dirty="0"/>
              <a:t>3</a:t>
            </a:r>
            <a:r>
              <a:rPr lang="zh-CN" altLang="en-US" dirty="0"/>
              <a:t>）每个样本分类后，重新计算中心</a:t>
            </a:r>
            <a:endParaRPr lang="en-US" altLang="zh-CN" dirty="0"/>
          </a:p>
          <a:p>
            <a:r>
              <a:rPr lang="zh-CN" altLang="en-US" dirty="0"/>
              <a:t>（</a:t>
            </a:r>
            <a:r>
              <a:rPr lang="en-US" altLang="zh-CN" dirty="0"/>
              <a:t>4</a:t>
            </a:r>
            <a:r>
              <a:rPr lang="zh-CN" altLang="en-US" dirty="0"/>
              <a:t>）不断重复（</a:t>
            </a:r>
            <a:r>
              <a:rPr lang="en-US" altLang="zh-CN" dirty="0"/>
              <a:t>2</a:t>
            </a:r>
            <a:r>
              <a:rPr lang="zh-CN" altLang="en-US" dirty="0"/>
              <a:t>）（</a:t>
            </a:r>
            <a:r>
              <a:rPr lang="en-US" altLang="zh-CN" dirty="0"/>
              <a:t>3</a:t>
            </a:r>
            <a:r>
              <a:rPr lang="zh-CN" alt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中心计算</a:t>
            </a:r>
          </a:p>
        </p:txBody>
      </p:sp>
      <p:graphicFrame>
        <p:nvGraphicFramePr>
          <p:cNvPr id="4" name="表格 3"/>
          <p:cNvGraphicFramePr>
            <a:graphicFrameLocks noGrp="1"/>
          </p:cNvGraphicFramePr>
          <p:nvPr/>
        </p:nvGraphicFramePr>
        <p:xfrm>
          <a:off x="1524000" y="1397000"/>
          <a:ext cx="6096000" cy="1483360"/>
        </p:xfrm>
        <a:graphic>
          <a:graphicData uri="http://schemas.openxmlformats.org/drawingml/2006/table">
            <a:tbl>
              <a:tblPr firstRow="1" bandRow="1">
                <a:tableStyleId>{F5AB1C69-6EDB-4FF4-983F-18BD219EF322}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r" fontAlgn="b"/>
                      <a:r>
                        <a:rPr lang="en-US" altLang="zh-CN" sz="1100" b="0" i="0" u="none" strike="noStrike" dirty="0">
                          <a:solidFill>
                            <a:srgbClr val="000000"/>
                          </a:solidFill>
                          <a:effectLst/>
                          <a:latin typeface="宋体" panose="02010600030101010101" pitchFamily="2" charset="-122"/>
                        </a:rPr>
                        <a:t>5.1</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3.5</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1.4</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a:solidFill>
                            <a:srgbClr val="000000"/>
                          </a:solidFill>
                          <a:effectLst/>
                          <a:latin typeface="宋体" panose="02010600030101010101" pitchFamily="2" charset="-122"/>
                        </a:rPr>
                        <a:t>Iris-setosa</a:t>
                      </a:r>
                    </a:p>
                  </a:txBody>
                  <a:tcPr marL="9525" marR="9525" marT="9525" marB="0" anchor="b"/>
                </a:tc>
                <a:extLst>
                  <a:ext uri="{0D108BD9-81ED-4DB2-BD59-A6C34878D82A}">
                    <a16:rowId xmlns:a16="http://schemas.microsoft.com/office/drawing/2014/main" val="10000"/>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4.9</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1.4</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a:solidFill>
                            <a:srgbClr val="000000"/>
                          </a:solidFill>
                          <a:effectLst/>
                          <a:latin typeface="宋体" panose="02010600030101010101" pitchFamily="2" charset="-122"/>
                        </a:rPr>
                        <a:t>Iris-setosa</a:t>
                      </a:r>
                    </a:p>
                  </a:txBody>
                  <a:tcPr marL="9525" marR="9525" marT="9525" marB="0" anchor="b"/>
                </a:tc>
                <a:extLst>
                  <a:ext uri="{0D108BD9-81ED-4DB2-BD59-A6C34878D82A}">
                    <a16:rowId xmlns:a16="http://schemas.microsoft.com/office/drawing/2014/main" val="10001"/>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4.7</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3.2</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1.3</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a:solidFill>
                            <a:srgbClr val="000000"/>
                          </a:solidFill>
                          <a:effectLst/>
                          <a:latin typeface="宋体" panose="02010600030101010101" pitchFamily="2" charset="-122"/>
                        </a:rPr>
                        <a:t>Iris-setosa</a:t>
                      </a:r>
                    </a:p>
                  </a:txBody>
                  <a:tcPr marL="9525" marR="9525" marT="9525" marB="0" anchor="b"/>
                </a:tc>
                <a:extLst>
                  <a:ext uri="{0D108BD9-81ED-4DB2-BD59-A6C34878D82A}">
                    <a16:rowId xmlns:a16="http://schemas.microsoft.com/office/drawing/2014/main" val="10002"/>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4.6</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3.1</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1.5</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dirty="0">
                          <a:solidFill>
                            <a:srgbClr val="000000"/>
                          </a:solidFill>
                          <a:effectLst/>
                          <a:latin typeface="宋体" panose="02010600030101010101" pitchFamily="2" charset="-122"/>
                        </a:rPr>
                        <a:t>Iris-</a:t>
                      </a:r>
                      <a:r>
                        <a:rPr lang="en-US" sz="1100" b="0" i="0" u="none" strike="noStrike" dirty="0" err="1">
                          <a:solidFill>
                            <a:srgbClr val="000000"/>
                          </a:solidFill>
                          <a:effectLst/>
                          <a:latin typeface="宋体" panose="02010600030101010101" pitchFamily="2" charset="-122"/>
                        </a:rPr>
                        <a:t>setosa</a:t>
                      </a:r>
                      <a:endParaRPr lang="en-US" sz="1100" b="0" i="0" u="none" strike="noStrike" dirty="0">
                        <a:solidFill>
                          <a:srgbClr val="000000"/>
                        </a:solidFill>
                        <a:effectLst/>
                        <a:latin typeface="宋体" panose="02010600030101010101" pitchFamily="2" charset="-122"/>
                      </a:endParaRPr>
                    </a:p>
                  </a:txBody>
                  <a:tcPr marL="9525" marR="9525" marT="9525" marB="0" anchor="b"/>
                </a:tc>
                <a:extLst>
                  <a:ext uri="{0D108BD9-81ED-4DB2-BD59-A6C34878D82A}">
                    <a16:rowId xmlns:a16="http://schemas.microsoft.com/office/drawing/2014/main" val="10003"/>
                  </a:ext>
                </a:extLst>
              </a:tr>
            </a:tbl>
          </a:graphicData>
        </a:graphic>
      </p:graphicFrame>
      <p:sp>
        <p:nvSpPr>
          <p:cNvPr id="6" name="TextBox 5"/>
          <p:cNvSpPr txBox="1"/>
          <p:nvPr/>
        </p:nvSpPr>
        <p:spPr>
          <a:xfrm>
            <a:off x="3491880" y="3212976"/>
            <a:ext cx="1851789" cy="1477328"/>
          </a:xfrm>
          <a:prstGeom prst="rect">
            <a:avLst/>
          </a:prstGeom>
          <a:noFill/>
        </p:spPr>
        <p:txBody>
          <a:bodyPr wrap="none" rtlCol="0">
            <a:spAutoFit/>
          </a:bodyPr>
          <a:lstStyle/>
          <a:p>
            <a:r>
              <a:rPr lang="en-US" altLang="zh-CN" dirty="0"/>
              <a:t>A(5.1,3.5,1.4,0.2) </a:t>
            </a:r>
          </a:p>
          <a:p>
            <a:r>
              <a:rPr lang="en-US" altLang="zh-CN" dirty="0"/>
              <a:t>B(4.9,3.0,1.4,0.2)</a:t>
            </a:r>
          </a:p>
          <a:p>
            <a:r>
              <a:rPr lang="en-US" altLang="zh-CN" dirty="0"/>
              <a:t>C(4.7,3.2,1.3,0.2)</a:t>
            </a:r>
          </a:p>
          <a:p>
            <a:r>
              <a:rPr lang="en-US" altLang="zh-CN" dirty="0"/>
              <a:t>D(4.6,3.1,1.5,0.2)</a:t>
            </a:r>
          </a:p>
          <a:p>
            <a:endParaRPr lang="zh-CN" altLang="en-US" dirty="0"/>
          </a:p>
        </p:txBody>
      </p:sp>
      <p:sp>
        <p:nvSpPr>
          <p:cNvPr id="8" name="TextBox 7"/>
          <p:cNvSpPr txBox="1"/>
          <p:nvPr/>
        </p:nvSpPr>
        <p:spPr>
          <a:xfrm>
            <a:off x="1835696" y="4869160"/>
            <a:ext cx="1338828" cy="369332"/>
          </a:xfrm>
          <a:prstGeom prst="rect">
            <a:avLst/>
          </a:prstGeom>
          <a:noFill/>
        </p:spPr>
        <p:txBody>
          <a:bodyPr wrap="none" rtlCol="0">
            <a:spAutoFit/>
          </a:bodyPr>
          <a:lstStyle/>
          <a:p>
            <a:r>
              <a:rPr lang="zh-CN" altLang="en-US" dirty="0"/>
              <a:t>中心计算：</a:t>
            </a:r>
          </a:p>
        </p:txBody>
      </p:sp>
      <p:sp>
        <p:nvSpPr>
          <p:cNvPr id="11" name="矩形 10"/>
          <p:cNvSpPr/>
          <p:nvPr/>
        </p:nvSpPr>
        <p:spPr>
          <a:xfrm>
            <a:off x="3057669" y="4690304"/>
            <a:ext cx="4572000" cy="1200329"/>
          </a:xfrm>
          <a:prstGeom prst="rect">
            <a:avLst/>
          </a:prstGeom>
        </p:spPr>
        <p:txBody>
          <a:bodyPr>
            <a:spAutoFit/>
          </a:bodyPr>
          <a:lstStyle/>
          <a:p>
            <a:r>
              <a:rPr lang="zh-CN" altLang="en-US" dirty="0"/>
              <a:t>（</a:t>
            </a:r>
            <a:r>
              <a:rPr lang="en-US" altLang="zh-CN" dirty="0"/>
              <a:t>5.1+4.9+4.7+4.6)/4 = 4.825</a:t>
            </a:r>
          </a:p>
          <a:p>
            <a:r>
              <a:rPr lang="zh-CN" altLang="en-US" dirty="0"/>
              <a:t>（</a:t>
            </a:r>
            <a:r>
              <a:rPr lang="en-US" altLang="zh-CN" dirty="0"/>
              <a:t>3.5+3+3.2+3.1</a:t>
            </a:r>
            <a:r>
              <a:rPr lang="zh-CN" altLang="en-US" dirty="0"/>
              <a:t>）</a:t>
            </a:r>
            <a:r>
              <a:rPr lang="en-US" altLang="zh-CN" dirty="0"/>
              <a:t>/4 = 3.2</a:t>
            </a:r>
          </a:p>
          <a:p>
            <a:r>
              <a:rPr lang="zh-CN" altLang="en-US" dirty="0"/>
              <a:t>（</a:t>
            </a:r>
            <a:r>
              <a:rPr lang="en-US" altLang="zh-CN" dirty="0"/>
              <a:t>1.4+1.4+1.3+1.5</a:t>
            </a:r>
            <a:r>
              <a:rPr lang="zh-CN" altLang="en-US" dirty="0"/>
              <a:t>）</a:t>
            </a:r>
            <a:r>
              <a:rPr lang="en-US" altLang="zh-CN" dirty="0"/>
              <a:t>/4 = 1.4</a:t>
            </a:r>
          </a:p>
          <a:p>
            <a:r>
              <a:rPr lang="zh-CN" altLang="en-US" dirty="0"/>
              <a:t>（</a:t>
            </a:r>
            <a:r>
              <a:rPr lang="en-US" altLang="zh-CN" dirty="0"/>
              <a:t>0.2+0.2+0.2+0.2</a:t>
            </a:r>
            <a:r>
              <a:rPr lang="zh-CN" altLang="en-US" dirty="0"/>
              <a:t>）</a:t>
            </a:r>
            <a:r>
              <a:rPr lang="en-US" altLang="zh-CN" dirty="0"/>
              <a:t>/4 = 0.2</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2123728" y="1582340"/>
            <a:ext cx="4572000" cy="3139321"/>
          </a:xfrm>
          <a:prstGeom prst="rect">
            <a:avLst/>
          </a:prstGeom>
        </p:spPr>
        <p:txBody>
          <a:bodyPr>
            <a:spAutoFit/>
          </a:bodyPr>
          <a:lstStyle/>
          <a:p>
            <a:r>
              <a:rPr lang="en-US" altLang="zh-CN" dirty="0"/>
              <a:t>import </a:t>
            </a:r>
            <a:r>
              <a:rPr lang="en-US" altLang="zh-CN" dirty="0" err="1"/>
              <a:t>matplotlib.pyplot</a:t>
            </a:r>
            <a:r>
              <a:rPr lang="en-US" altLang="zh-CN" dirty="0"/>
              <a:t> as </a:t>
            </a:r>
            <a:r>
              <a:rPr lang="en-US" altLang="zh-CN" dirty="0" err="1"/>
              <a:t>plt</a:t>
            </a:r>
            <a:endParaRPr lang="en-US" altLang="zh-CN" dirty="0"/>
          </a:p>
          <a:p>
            <a:r>
              <a:rPr lang="en-US" altLang="zh-CN" dirty="0"/>
              <a:t>from </a:t>
            </a:r>
            <a:r>
              <a:rPr lang="en-US" altLang="zh-CN" dirty="0" err="1"/>
              <a:t>sklearn</a:t>
            </a:r>
            <a:r>
              <a:rPr lang="en-US" altLang="zh-CN" dirty="0"/>
              <a:t> import datasets</a:t>
            </a:r>
          </a:p>
          <a:p>
            <a:r>
              <a:rPr lang="en-US" altLang="zh-CN" dirty="0"/>
              <a:t>from </a:t>
            </a:r>
            <a:r>
              <a:rPr lang="en-US" altLang="zh-CN" dirty="0" err="1"/>
              <a:t>sklearn.cluster</a:t>
            </a:r>
            <a:r>
              <a:rPr lang="en-US" altLang="zh-CN" dirty="0"/>
              <a:t> import </a:t>
            </a:r>
            <a:r>
              <a:rPr lang="en-US" altLang="zh-CN" dirty="0" err="1"/>
              <a:t>KMeans</a:t>
            </a:r>
            <a:endParaRPr lang="en-US" altLang="zh-CN" dirty="0"/>
          </a:p>
          <a:p>
            <a:r>
              <a:rPr lang="en-US" altLang="zh-CN" dirty="0"/>
              <a:t>import </a:t>
            </a:r>
            <a:r>
              <a:rPr lang="en-US" altLang="zh-CN" dirty="0" err="1"/>
              <a:t>sklearn.metrics</a:t>
            </a:r>
            <a:r>
              <a:rPr lang="en-US" altLang="zh-CN" dirty="0"/>
              <a:t> as </a:t>
            </a:r>
            <a:r>
              <a:rPr lang="en-US" altLang="zh-CN" dirty="0" err="1"/>
              <a:t>sm</a:t>
            </a:r>
            <a:endParaRPr lang="en-US" altLang="zh-CN" dirty="0"/>
          </a:p>
          <a:p>
            <a:r>
              <a:rPr lang="en-US" altLang="zh-CN" dirty="0"/>
              <a:t>import pandas as </a:t>
            </a:r>
            <a:r>
              <a:rPr lang="en-US" altLang="zh-CN" dirty="0" err="1"/>
              <a:t>pd</a:t>
            </a:r>
            <a:endParaRPr lang="en-US" altLang="zh-CN" dirty="0"/>
          </a:p>
          <a:p>
            <a:r>
              <a:rPr lang="en-US" altLang="zh-CN" dirty="0"/>
              <a:t>import </a:t>
            </a:r>
            <a:r>
              <a:rPr lang="en-US" altLang="zh-CN" dirty="0" err="1"/>
              <a:t>numpy</a:t>
            </a:r>
            <a:r>
              <a:rPr lang="en-US" altLang="zh-CN" dirty="0"/>
              <a:t> as </a:t>
            </a:r>
            <a:r>
              <a:rPr lang="en-US" altLang="zh-CN" dirty="0" err="1"/>
              <a:t>np</a:t>
            </a:r>
            <a:endParaRPr lang="en-US" altLang="zh-CN" dirty="0"/>
          </a:p>
          <a:p>
            <a:r>
              <a:rPr lang="en-US" altLang="zh-CN" dirty="0"/>
              <a:t># Only needed if you want to display your plots inline if using Notebook</a:t>
            </a:r>
          </a:p>
          <a:p>
            <a:r>
              <a:rPr lang="en-US" altLang="zh-CN" dirty="0"/>
              <a:t># change inline to auto if you have </a:t>
            </a:r>
            <a:r>
              <a:rPr lang="en-US" altLang="zh-CN" dirty="0" err="1"/>
              <a:t>Spyder</a:t>
            </a:r>
            <a:r>
              <a:rPr lang="en-US" altLang="zh-CN" dirty="0"/>
              <a:t> installed</a:t>
            </a:r>
          </a:p>
          <a:p>
            <a:r>
              <a:rPr lang="en-US" altLang="zh-CN" dirty="0"/>
              <a:t>%</a:t>
            </a:r>
            <a:r>
              <a:rPr lang="en-US" altLang="zh-CN" dirty="0" err="1"/>
              <a:t>matplotlib</a:t>
            </a:r>
            <a:r>
              <a:rPr lang="en-US" altLang="zh-CN" dirty="0"/>
              <a:t> inline</a:t>
            </a:r>
            <a:endParaRPr lang="zh-CN" altLang="en-US" dirty="0"/>
          </a:p>
        </p:txBody>
      </p:sp>
      <p:sp>
        <p:nvSpPr>
          <p:cNvPr id="5" name="矩形 4"/>
          <p:cNvSpPr/>
          <p:nvPr/>
        </p:nvSpPr>
        <p:spPr>
          <a:xfrm>
            <a:off x="2286000" y="4741965"/>
            <a:ext cx="4572000" cy="1754326"/>
          </a:xfrm>
          <a:prstGeom prst="rect">
            <a:avLst/>
          </a:prstGeom>
        </p:spPr>
        <p:txBody>
          <a:bodyPr>
            <a:spAutoFit/>
          </a:bodyPr>
          <a:lstStyle/>
          <a:p>
            <a:r>
              <a:rPr lang="en-US" altLang="zh-CN" dirty="0"/>
              <a:t># import some data to play with</a:t>
            </a:r>
          </a:p>
          <a:p>
            <a:r>
              <a:rPr lang="en-US" altLang="zh-CN" dirty="0"/>
              <a:t>iris = </a:t>
            </a:r>
            <a:r>
              <a:rPr lang="en-US" altLang="zh-CN" dirty="0" err="1"/>
              <a:t>datasets.load_iris</a:t>
            </a:r>
            <a:r>
              <a:rPr lang="en-US" altLang="zh-CN" dirty="0"/>
              <a:t>()</a:t>
            </a:r>
          </a:p>
          <a:p>
            <a:r>
              <a:rPr lang="en-US" altLang="zh-CN" dirty="0"/>
              <a:t>print(</a:t>
            </a:r>
            <a:r>
              <a:rPr lang="en-US" altLang="zh-CN" dirty="0" err="1"/>
              <a:t>iris.data</a:t>
            </a:r>
            <a:r>
              <a:rPr lang="en-US" altLang="zh-CN" dirty="0"/>
              <a:t>)</a:t>
            </a:r>
          </a:p>
          <a:p>
            <a:r>
              <a:rPr lang="en-US" altLang="zh-CN" dirty="0"/>
              <a:t>print(</a:t>
            </a:r>
            <a:r>
              <a:rPr lang="en-US" altLang="zh-CN" dirty="0" err="1"/>
              <a:t>iris.feature_names</a:t>
            </a:r>
            <a:r>
              <a:rPr lang="en-US" altLang="zh-CN" dirty="0"/>
              <a:t>)</a:t>
            </a:r>
          </a:p>
          <a:p>
            <a:r>
              <a:rPr lang="en-US" altLang="zh-CN" dirty="0"/>
              <a:t>print(</a:t>
            </a:r>
            <a:r>
              <a:rPr lang="en-US" altLang="zh-CN" dirty="0" err="1"/>
              <a:t>iris.target</a:t>
            </a:r>
            <a:r>
              <a:rPr lang="en-US" altLang="zh-CN" dirty="0"/>
              <a:t>)</a:t>
            </a:r>
          </a:p>
          <a:p>
            <a:r>
              <a:rPr lang="en-US" altLang="zh-CN" dirty="0"/>
              <a:t>print(</a:t>
            </a:r>
            <a:r>
              <a:rPr lang="en-US" altLang="zh-CN" dirty="0" err="1"/>
              <a:t>iris.target_names</a:t>
            </a:r>
            <a:r>
              <a:rPr lang="en-US" altLang="zh-CN" dirty="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1907704" y="1700808"/>
            <a:ext cx="6120680" cy="2308324"/>
          </a:xfrm>
          <a:prstGeom prst="rect">
            <a:avLst/>
          </a:prstGeom>
        </p:spPr>
        <p:txBody>
          <a:bodyPr wrap="square">
            <a:spAutoFit/>
          </a:bodyPr>
          <a:lstStyle/>
          <a:p>
            <a:r>
              <a:rPr lang="en-US" altLang="zh-CN" dirty="0"/>
              <a:t># Store the inputs as a Pandas </a:t>
            </a:r>
            <a:r>
              <a:rPr lang="en-US" altLang="zh-CN" dirty="0" err="1"/>
              <a:t>Dataframe</a:t>
            </a:r>
            <a:r>
              <a:rPr lang="en-US" altLang="zh-CN" dirty="0"/>
              <a:t> and set the column names</a:t>
            </a:r>
          </a:p>
          <a:p>
            <a:r>
              <a:rPr lang="en-US" altLang="zh-CN" dirty="0"/>
              <a:t>x = </a:t>
            </a:r>
            <a:r>
              <a:rPr lang="en-US" altLang="zh-CN" dirty="0" err="1"/>
              <a:t>pd.DataFrame</a:t>
            </a:r>
            <a:r>
              <a:rPr lang="en-US" altLang="zh-CN" dirty="0"/>
              <a:t>(</a:t>
            </a:r>
            <a:r>
              <a:rPr lang="en-US" altLang="zh-CN" dirty="0" err="1"/>
              <a:t>iris.data</a:t>
            </a:r>
            <a:r>
              <a:rPr lang="en-US" altLang="zh-CN" dirty="0"/>
              <a:t>)</a:t>
            </a:r>
          </a:p>
          <a:p>
            <a:r>
              <a:rPr lang="en-US" altLang="zh-CN" dirty="0" err="1"/>
              <a:t>x.columns</a:t>
            </a:r>
            <a:r>
              <a:rPr lang="en-US" altLang="zh-CN" dirty="0"/>
              <a:t> = ['Sepal_Length','Sepal_Width','Petal_Length','</a:t>
            </a:r>
            <a:r>
              <a:rPr lang="en-US" altLang="zh-CN" dirty="0" err="1"/>
              <a:t>Petal_Width</a:t>
            </a:r>
            <a:r>
              <a:rPr lang="en-US" altLang="zh-CN" dirty="0"/>
              <a:t>']</a:t>
            </a:r>
          </a:p>
          <a:p>
            <a:r>
              <a:rPr lang="en-US" altLang="zh-CN" dirty="0"/>
              <a:t> </a:t>
            </a:r>
          </a:p>
          <a:p>
            <a:r>
              <a:rPr lang="en-US" altLang="zh-CN" dirty="0"/>
              <a:t>y = </a:t>
            </a:r>
            <a:r>
              <a:rPr lang="en-US" altLang="zh-CN" dirty="0" err="1"/>
              <a:t>pd.DataFrame</a:t>
            </a:r>
            <a:r>
              <a:rPr lang="en-US" altLang="zh-CN" dirty="0"/>
              <a:t>(</a:t>
            </a:r>
            <a:r>
              <a:rPr lang="en-US" altLang="zh-CN" dirty="0" err="1"/>
              <a:t>iris.target</a:t>
            </a:r>
            <a:r>
              <a:rPr lang="en-US" altLang="zh-CN" dirty="0"/>
              <a:t>)</a:t>
            </a:r>
          </a:p>
          <a:p>
            <a:r>
              <a:rPr lang="en-US" altLang="zh-CN" dirty="0" err="1"/>
              <a:t>y.columns</a:t>
            </a:r>
            <a:r>
              <a:rPr lang="en-US" altLang="zh-CN" dirty="0"/>
              <a:t> = ['Targets']</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323528" y="1809965"/>
            <a:ext cx="4104455" cy="4524315"/>
          </a:xfrm>
          <a:prstGeom prst="rect">
            <a:avLst/>
          </a:prstGeom>
        </p:spPr>
        <p:txBody>
          <a:bodyPr wrap="square">
            <a:spAutoFit/>
          </a:bodyPr>
          <a:lstStyle/>
          <a:p>
            <a:r>
              <a:rPr lang="en-US" altLang="zh-CN" dirty="0"/>
              <a:t># Set the size of the plot</a:t>
            </a:r>
          </a:p>
          <a:p>
            <a:r>
              <a:rPr lang="en-US" altLang="zh-CN" dirty="0" err="1"/>
              <a:t>plt.figure</a:t>
            </a:r>
            <a:r>
              <a:rPr lang="en-US" altLang="zh-CN" dirty="0"/>
              <a:t>(</a:t>
            </a:r>
            <a:r>
              <a:rPr lang="en-US" altLang="zh-CN" dirty="0" err="1"/>
              <a:t>figsize</a:t>
            </a:r>
            <a:r>
              <a:rPr lang="en-US" altLang="zh-CN" dirty="0"/>
              <a:t>=(14,7))</a:t>
            </a:r>
          </a:p>
          <a:p>
            <a:endParaRPr lang="en-US" altLang="zh-CN" dirty="0"/>
          </a:p>
          <a:p>
            <a:r>
              <a:rPr lang="en-US" altLang="zh-CN" dirty="0"/>
              <a:t># Create a </a:t>
            </a:r>
            <a:r>
              <a:rPr lang="en-US" altLang="zh-CN" dirty="0" err="1"/>
              <a:t>colormap</a:t>
            </a:r>
            <a:endParaRPr lang="en-US" altLang="zh-CN" dirty="0"/>
          </a:p>
          <a:p>
            <a:r>
              <a:rPr lang="en-US" altLang="zh-CN" dirty="0" err="1"/>
              <a:t>colormap</a:t>
            </a:r>
            <a:r>
              <a:rPr lang="en-US" altLang="zh-CN" dirty="0"/>
              <a:t> = </a:t>
            </a:r>
            <a:r>
              <a:rPr lang="en-US" altLang="zh-CN" dirty="0" err="1"/>
              <a:t>np.array</a:t>
            </a:r>
            <a:r>
              <a:rPr lang="en-US" altLang="zh-CN" dirty="0"/>
              <a:t>(['red', 'lime', 'black'])</a:t>
            </a:r>
          </a:p>
          <a:p>
            <a:endParaRPr lang="en-US" altLang="zh-CN" dirty="0"/>
          </a:p>
          <a:p>
            <a:r>
              <a:rPr lang="en-US" altLang="zh-CN" dirty="0"/>
              <a:t># Plot Sepal</a:t>
            </a:r>
          </a:p>
          <a:p>
            <a:r>
              <a:rPr lang="en-US" altLang="zh-CN" dirty="0" err="1"/>
              <a:t>plt.subplot</a:t>
            </a:r>
            <a:r>
              <a:rPr lang="en-US" altLang="zh-CN" dirty="0"/>
              <a:t>(1, 2, 1)</a:t>
            </a:r>
          </a:p>
          <a:p>
            <a:r>
              <a:rPr lang="en-US" altLang="zh-CN" dirty="0" err="1"/>
              <a:t>plt.scatter</a:t>
            </a:r>
            <a:r>
              <a:rPr lang="en-US" altLang="zh-CN" dirty="0"/>
              <a:t>(</a:t>
            </a:r>
            <a:r>
              <a:rPr lang="en-US" altLang="zh-CN" dirty="0" err="1"/>
              <a:t>x.Sepal_Length</a:t>
            </a:r>
            <a:r>
              <a:rPr lang="en-US" altLang="zh-CN" dirty="0"/>
              <a:t>, </a:t>
            </a:r>
            <a:r>
              <a:rPr lang="en-US" altLang="zh-CN" dirty="0" err="1"/>
              <a:t>x.Sepal_Width</a:t>
            </a:r>
            <a:r>
              <a:rPr lang="en-US" altLang="zh-CN" dirty="0"/>
              <a:t>, c=</a:t>
            </a:r>
            <a:r>
              <a:rPr lang="en-US" altLang="zh-CN" dirty="0" err="1"/>
              <a:t>colormap</a:t>
            </a:r>
            <a:r>
              <a:rPr lang="en-US" altLang="zh-CN" dirty="0"/>
              <a:t>[</a:t>
            </a:r>
            <a:r>
              <a:rPr lang="en-US" altLang="zh-CN" dirty="0" err="1"/>
              <a:t>y.Targets</a:t>
            </a:r>
            <a:r>
              <a:rPr lang="en-US" altLang="zh-CN" dirty="0"/>
              <a:t>], s=40)</a:t>
            </a:r>
          </a:p>
          <a:p>
            <a:r>
              <a:rPr lang="en-US" altLang="zh-CN" dirty="0" err="1"/>
              <a:t>plt.title</a:t>
            </a:r>
            <a:r>
              <a:rPr lang="en-US" altLang="zh-CN" dirty="0"/>
              <a:t>('Sepal')</a:t>
            </a:r>
          </a:p>
          <a:p>
            <a:endParaRPr lang="en-US" altLang="zh-CN" dirty="0"/>
          </a:p>
          <a:p>
            <a:r>
              <a:rPr lang="en-US" altLang="zh-CN" dirty="0" err="1"/>
              <a:t>plt.subplot</a:t>
            </a:r>
            <a:r>
              <a:rPr lang="en-US" altLang="zh-CN" dirty="0"/>
              <a:t>(1, 2, 2)</a:t>
            </a:r>
          </a:p>
          <a:p>
            <a:r>
              <a:rPr lang="en-US" altLang="zh-CN" dirty="0" err="1"/>
              <a:t>plt.scatter</a:t>
            </a:r>
            <a:r>
              <a:rPr lang="en-US" altLang="zh-CN" dirty="0"/>
              <a:t>(</a:t>
            </a:r>
            <a:r>
              <a:rPr lang="en-US" altLang="zh-CN" dirty="0" err="1"/>
              <a:t>x.Petal_Length</a:t>
            </a:r>
            <a:r>
              <a:rPr lang="en-US" altLang="zh-CN" dirty="0"/>
              <a:t>, </a:t>
            </a:r>
            <a:r>
              <a:rPr lang="en-US" altLang="zh-CN" dirty="0" err="1"/>
              <a:t>x.Petal_Width</a:t>
            </a:r>
            <a:r>
              <a:rPr lang="en-US" altLang="zh-CN" dirty="0"/>
              <a:t>, c=</a:t>
            </a:r>
            <a:r>
              <a:rPr lang="en-US" altLang="zh-CN" dirty="0" err="1"/>
              <a:t>colormap</a:t>
            </a:r>
            <a:r>
              <a:rPr lang="en-US" altLang="zh-CN" dirty="0"/>
              <a:t>[</a:t>
            </a:r>
            <a:r>
              <a:rPr lang="en-US" altLang="zh-CN" dirty="0" err="1"/>
              <a:t>y.Targets</a:t>
            </a:r>
            <a:r>
              <a:rPr lang="en-US" altLang="zh-CN" dirty="0"/>
              <a:t>], s=40)</a:t>
            </a:r>
          </a:p>
          <a:p>
            <a:r>
              <a:rPr lang="en-US" altLang="zh-CN" dirty="0" err="1"/>
              <a:t>plt.title</a:t>
            </a:r>
            <a:r>
              <a:rPr lang="en-US" altLang="zh-CN" dirty="0"/>
              <a:t>('Petal')</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0166" y="2780928"/>
            <a:ext cx="4843834"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755576" y="1682883"/>
            <a:ext cx="3744416" cy="2031325"/>
          </a:xfrm>
          <a:prstGeom prst="rect">
            <a:avLst/>
          </a:prstGeom>
        </p:spPr>
        <p:txBody>
          <a:bodyPr wrap="square">
            <a:spAutoFit/>
          </a:bodyPr>
          <a:lstStyle/>
          <a:p>
            <a:r>
              <a:rPr lang="en-US" altLang="zh-CN" dirty="0"/>
              <a:t># K Means Cluster</a:t>
            </a:r>
          </a:p>
          <a:p>
            <a:r>
              <a:rPr lang="en-US" altLang="zh-CN" dirty="0"/>
              <a:t>model = </a:t>
            </a:r>
            <a:r>
              <a:rPr lang="en-US" altLang="zh-CN" dirty="0" err="1"/>
              <a:t>KMeans</a:t>
            </a:r>
            <a:r>
              <a:rPr lang="en-US" altLang="zh-CN" dirty="0"/>
              <a:t>(</a:t>
            </a:r>
            <a:r>
              <a:rPr lang="en-US" altLang="zh-CN" dirty="0" err="1"/>
              <a:t>n_clusters</a:t>
            </a:r>
            <a:r>
              <a:rPr lang="en-US" altLang="zh-CN" dirty="0"/>
              <a:t>=3)</a:t>
            </a:r>
          </a:p>
          <a:p>
            <a:r>
              <a:rPr lang="en-US" altLang="zh-CN" dirty="0" err="1"/>
              <a:t>model.fit</a:t>
            </a:r>
            <a:r>
              <a:rPr lang="en-US" altLang="zh-CN" dirty="0"/>
              <a:t>(x)</a:t>
            </a:r>
          </a:p>
          <a:p>
            <a:endParaRPr lang="en-US" altLang="zh-CN" dirty="0"/>
          </a:p>
          <a:p>
            <a:r>
              <a:rPr lang="en-US" altLang="zh-CN" dirty="0"/>
              <a:t># K Means Cluster</a:t>
            </a:r>
          </a:p>
          <a:p>
            <a:r>
              <a:rPr lang="en-US" altLang="zh-CN" dirty="0"/>
              <a:t>model = </a:t>
            </a:r>
            <a:r>
              <a:rPr lang="en-US" altLang="zh-CN" dirty="0" err="1"/>
              <a:t>KMeans</a:t>
            </a:r>
            <a:r>
              <a:rPr lang="en-US" altLang="zh-CN" dirty="0"/>
              <a:t>(</a:t>
            </a:r>
            <a:r>
              <a:rPr lang="en-US" altLang="zh-CN" dirty="0" err="1"/>
              <a:t>n_clusters</a:t>
            </a:r>
            <a:r>
              <a:rPr lang="en-US" altLang="zh-CN" dirty="0"/>
              <a:t>=3)</a:t>
            </a:r>
          </a:p>
          <a:p>
            <a:r>
              <a:rPr lang="en-US" altLang="zh-CN" dirty="0" err="1"/>
              <a:t>model.fit</a:t>
            </a:r>
            <a:r>
              <a:rPr lang="en-US" altLang="zh-CN" dirty="0"/>
              <a:t>(x)</a:t>
            </a:r>
            <a:endParaRPr lang="zh-CN" altLang="en-US" dirty="0"/>
          </a:p>
        </p:txBody>
      </p:sp>
      <p:sp>
        <p:nvSpPr>
          <p:cNvPr id="5" name="矩形 4"/>
          <p:cNvSpPr/>
          <p:nvPr/>
        </p:nvSpPr>
        <p:spPr>
          <a:xfrm>
            <a:off x="4967536" y="1556792"/>
            <a:ext cx="4176464" cy="5078313"/>
          </a:xfrm>
          <a:prstGeom prst="rect">
            <a:avLst/>
          </a:prstGeom>
        </p:spPr>
        <p:txBody>
          <a:bodyPr wrap="square">
            <a:spAutoFit/>
          </a:bodyPr>
          <a:lstStyle/>
          <a:p>
            <a:r>
              <a:rPr lang="en-US" altLang="zh-CN" dirty="0"/>
              <a:t># View the results</a:t>
            </a:r>
          </a:p>
          <a:p>
            <a:r>
              <a:rPr lang="en-US" altLang="zh-CN" dirty="0"/>
              <a:t># Set the size of the plot</a:t>
            </a:r>
          </a:p>
          <a:p>
            <a:r>
              <a:rPr lang="en-US" altLang="zh-CN" dirty="0" err="1"/>
              <a:t>plt.figure</a:t>
            </a:r>
            <a:r>
              <a:rPr lang="en-US" altLang="zh-CN" dirty="0"/>
              <a:t>(</a:t>
            </a:r>
            <a:r>
              <a:rPr lang="en-US" altLang="zh-CN" dirty="0" err="1"/>
              <a:t>figsize</a:t>
            </a:r>
            <a:r>
              <a:rPr lang="en-US" altLang="zh-CN" dirty="0"/>
              <a:t>=(14,7))</a:t>
            </a:r>
          </a:p>
          <a:p>
            <a:endParaRPr lang="en-US" altLang="zh-CN" dirty="0"/>
          </a:p>
          <a:p>
            <a:r>
              <a:rPr lang="en-US" altLang="zh-CN" dirty="0"/>
              <a:t># Create a </a:t>
            </a:r>
            <a:r>
              <a:rPr lang="en-US" altLang="zh-CN" dirty="0" err="1"/>
              <a:t>colormap</a:t>
            </a:r>
            <a:endParaRPr lang="en-US" altLang="zh-CN" dirty="0"/>
          </a:p>
          <a:p>
            <a:r>
              <a:rPr lang="en-US" altLang="zh-CN" dirty="0" err="1"/>
              <a:t>colormap</a:t>
            </a:r>
            <a:r>
              <a:rPr lang="en-US" altLang="zh-CN" dirty="0"/>
              <a:t> = </a:t>
            </a:r>
            <a:r>
              <a:rPr lang="en-US" altLang="zh-CN" dirty="0" err="1"/>
              <a:t>np.array</a:t>
            </a:r>
            <a:r>
              <a:rPr lang="en-US" altLang="zh-CN" dirty="0"/>
              <a:t>(['red', 'lime', 'black'])</a:t>
            </a:r>
          </a:p>
          <a:p>
            <a:endParaRPr lang="en-US" altLang="zh-CN" dirty="0"/>
          </a:p>
          <a:p>
            <a:r>
              <a:rPr lang="en-US" altLang="zh-CN" dirty="0"/>
              <a:t># Plot the Original Classifications</a:t>
            </a:r>
          </a:p>
          <a:p>
            <a:r>
              <a:rPr lang="en-US" altLang="zh-CN" dirty="0" err="1"/>
              <a:t>plt.subplot</a:t>
            </a:r>
            <a:r>
              <a:rPr lang="en-US" altLang="zh-CN" dirty="0"/>
              <a:t>(1, 2, 1)</a:t>
            </a:r>
          </a:p>
          <a:p>
            <a:r>
              <a:rPr lang="en-US" altLang="zh-CN" dirty="0" err="1"/>
              <a:t>plt.scatter</a:t>
            </a:r>
            <a:r>
              <a:rPr lang="en-US" altLang="zh-CN" dirty="0"/>
              <a:t>(</a:t>
            </a:r>
            <a:r>
              <a:rPr lang="en-US" altLang="zh-CN" dirty="0" err="1"/>
              <a:t>x.Petal_Length</a:t>
            </a:r>
            <a:r>
              <a:rPr lang="en-US" altLang="zh-CN" dirty="0"/>
              <a:t>, </a:t>
            </a:r>
            <a:r>
              <a:rPr lang="en-US" altLang="zh-CN" dirty="0" err="1"/>
              <a:t>x.Petal_Width</a:t>
            </a:r>
            <a:r>
              <a:rPr lang="en-US" altLang="zh-CN" dirty="0"/>
              <a:t>, c=</a:t>
            </a:r>
            <a:r>
              <a:rPr lang="en-US" altLang="zh-CN" dirty="0" err="1"/>
              <a:t>colormap</a:t>
            </a:r>
            <a:r>
              <a:rPr lang="en-US" altLang="zh-CN" dirty="0"/>
              <a:t>[</a:t>
            </a:r>
            <a:r>
              <a:rPr lang="en-US" altLang="zh-CN" dirty="0" err="1"/>
              <a:t>y.Targets</a:t>
            </a:r>
            <a:r>
              <a:rPr lang="en-US" altLang="zh-CN" dirty="0"/>
              <a:t>], s=40)</a:t>
            </a:r>
          </a:p>
          <a:p>
            <a:r>
              <a:rPr lang="en-US" altLang="zh-CN" dirty="0" err="1"/>
              <a:t>plt.title</a:t>
            </a:r>
            <a:r>
              <a:rPr lang="en-US" altLang="zh-CN" dirty="0"/>
              <a:t>('Real Classification')</a:t>
            </a:r>
          </a:p>
          <a:p>
            <a:endParaRPr lang="en-US" altLang="zh-CN" dirty="0"/>
          </a:p>
          <a:p>
            <a:r>
              <a:rPr lang="en-US" altLang="zh-CN" dirty="0"/>
              <a:t># Plot the Models Classifications</a:t>
            </a:r>
          </a:p>
          <a:p>
            <a:r>
              <a:rPr lang="en-US" altLang="zh-CN" dirty="0" err="1"/>
              <a:t>plt.subplot</a:t>
            </a:r>
            <a:r>
              <a:rPr lang="en-US" altLang="zh-CN" dirty="0"/>
              <a:t>(1, 2, 2)</a:t>
            </a:r>
          </a:p>
          <a:p>
            <a:r>
              <a:rPr lang="en-US" altLang="zh-CN" dirty="0" err="1"/>
              <a:t>plt.scatter</a:t>
            </a:r>
            <a:r>
              <a:rPr lang="en-US" altLang="zh-CN" dirty="0"/>
              <a:t>(</a:t>
            </a:r>
            <a:r>
              <a:rPr lang="en-US" altLang="zh-CN" dirty="0" err="1"/>
              <a:t>x.Petal_Length</a:t>
            </a:r>
            <a:r>
              <a:rPr lang="en-US" altLang="zh-CN" dirty="0"/>
              <a:t>, </a:t>
            </a:r>
            <a:r>
              <a:rPr lang="en-US" altLang="zh-CN" dirty="0" err="1"/>
              <a:t>x.Petal_Width</a:t>
            </a:r>
            <a:r>
              <a:rPr lang="en-US" altLang="zh-CN" dirty="0"/>
              <a:t>, c=</a:t>
            </a:r>
            <a:r>
              <a:rPr lang="en-US" altLang="zh-CN" dirty="0" err="1"/>
              <a:t>colormap</a:t>
            </a:r>
            <a:r>
              <a:rPr lang="en-US" altLang="zh-CN" dirty="0"/>
              <a:t>[</a:t>
            </a:r>
            <a:r>
              <a:rPr lang="en-US" altLang="zh-CN" dirty="0" err="1"/>
              <a:t>model.labels</a:t>
            </a:r>
            <a:r>
              <a:rPr lang="en-US" altLang="zh-CN" dirty="0"/>
              <a:t>_], s=40)</a:t>
            </a:r>
          </a:p>
          <a:p>
            <a:r>
              <a:rPr lang="en-US" altLang="zh-CN" dirty="0" err="1"/>
              <a:t>plt.title</a:t>
            </a:r>
            <a:r>
              <a:rPr lang="en-US" altLang="zh-CN" dirty="0"/>
              <a:t>('K Mean Classification')</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99" y="4063156"/>
            <a:ext cx="4709826" cy="249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物以类聚人以群分</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89"/>
          <a:stretch>
            <a:fillRect/>
          </a:stretch>
        </p:blipFill>
        <p:spPr bwMode="auto">
          <a:xfrm>
            <a:off x="432496" y="2204864"/>
            <a:ext cx="4177945" cy="332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26"/>
          <a:stretch>
            <a:fillRect/>
          </a:stretch>
        </p:blipFill>
        <p:spPr bwMode="auto">
          <a:xfrm>
            <a:off x="4977168" y="2424389"/>
            <a:ext cx="367681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timgsa.baidu.com/timg?image&amp;quality=80&amp;size=b9999_10000&amp;sec=1529475047596&amp;di=8d353b3264f30e56d7e55d6cd387af1f&amp;imgtype=0&amp;src=http%3A%2F%2Fimg.shangxueba.cn%2Fjyimg%2F20130306%2Fjzjc%2F2013022110%2Fa521425dcca0dbd428fefa9cb36cd7ad.png">
            <a:extLst>
              <a:ext uri="{FF2B5EF4-FFF2-40B4-BE49-F238E27FC236}">
                <a16:creationId xmlns:a16="http://schemas.microsoft.com/office/drawing/2014/main" id="{B4A78A4C-18C4-4C9C-A848-D5CBBFCAD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496699"/>
            <a:ext cx="3327884" cy="207245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2370584" y="384883"/>
            <a:ext cx="4402832" cy="1143000"/>
          </a:xfrm>
        </p:spPr>
        <p:txBody>
          <a:bodyPr/>
          <a:lstStyle/>
          <a:p>
            <a:r>
              <a:rPr lang="en-US" altLang="zh-CN" dirty="0">
                <a:latin typeface="微软雅黑" panose="020B0503020204020204" pitchFamily="34" charset="-122"/>
                <a:ea typeface="微软雅黑" panose="020B0503020204020204" pitchFamily="34" charset="-122"/>
              </a:rPr>
              <a:t>KNN</a:t>
            </a:r>
            <a:r>
              <a:rPr lang="zh-CN" altLang="en-US" dirty="0">
                <a:latin typeface="微软雅黑" panose="020B0503020204020204" pitchFamily="34" charset="-122"/>
                <a:ea typeface="微软雅黑" panose="020B0503020204020204" pitchFamily="34" charset="-122"/>
              </a:rPr>
              <a:t>分类算法</a:t>
            </a:r>
          </a:p>
        </p:txBody>
      </p:sp>
      <p:sp>
        <p:nvSpPr>
          <p:cNvPr id="4" name="TextBox 3"/>
          <p:cNvSpPr txBox="1"/>
          <p:nvPr/>
        </p:nvSpPr>
        <p:spPr>
          <a:xfrm>
            <a:off x="611560" y="1581566"/>
            <a:ext cx="8424936" cy="128990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算距离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相似度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：给定测试对象，计算它与训练集中的每个对象的距离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找邻居：圈定距离最近的</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个训练对象，作为测试对象的邻居</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做分类：根据邻居的类别来对测试对象进行投票分类，</a:t>
            </a:r>
            <a:r>
              <a:rPr lang="zh-CN" altLang="en-US" dirty="0">
                <a:solidFill>
                  <a:srgbClr val="FF0000"/>
                </a:solidFill>
                <a:latin typeface="微软雅黑" panose="020B0503020204020204" pitchFamily="34" charset="-122"/>
                <a:ea typeface="微软雅黑" panose="020B0503020204020204" pitchFamily="34" charset="-122"/>
              </a:rPr>
              <a:t>同票不一定同权</a:t>
            </a:r>
          </a:p>
        </p:txBody>
      </p:sp>
      <p:sp>
        <p:nvSpPr>
          <p:cNvPr id="6" name="TextBox 3">
            <a:extLst>
              <a:ext uri="{FF2B5EF4-FFF2-40B4-BE49-F238E27FC236}">
                <a16:creationId xmlns:a16="http://schemas.microsoft.com/office/drawing/2014/main" id="{594DE7A4-0A76-4572-A4E6-1FEBD5D534DD}"/>
              </a:ext>
            </a:extLst>
          </p:cNvPr>
          <p:cNvSpPr txBox="1"/>
          <p:nvPr/>
        </p:nvSpPr>
        <p:spPr>
          <a:xfrm>
            <a:off x="618011" y="2981610"/>
            <a:ext cx="5034109" cy="1705403"/>
          </a:xfrm>
          <a:prstGeom prst="rect">
            <a:avLst/>
          </a:prstGeom>
          <a:noFill/>
        </p:spPr>
        <p:txBody>
          <a:bodyPr wrap="square" rtlCol="0">
            <a:spAutoFit/>
          </a:bodyPr>
          <a:lstStyle/>
          <a:p>
            <a:pPr latinLnBrk="1">
              <a:lnSpc>
                <a:spcPct val="150000"/>
              </a:lnSpc>
            </a:pP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1.</a:t>
            </a:r>
            <a:r>
              <a:rPr lang="zh-CN" altLang="zh-CN" dirty="0">
                <a:latin typeface="微软雅黑" panose="020B0503020204020204" pitchFamily="34" charset="-122"/>
                <a:ea typeface="微软雅黑" panose="020B0503020204020204" pitchFamily="34" charset="-122"/>
              </a:rPr>
              <a:t>简单，</a:t>
            </a:r>
            <a:r>
              <a:rPr lang="zh-CN" altLang="en-US" dirty="0">
                <a:latin typeface="微软雅黑" panose="020B0503020204020204" pitchFamily="34" charset="-122"/>
                <a:ea typeface="微软雅黑" panose="020B0503020204020204" pitchFamily="34" charset="-122"/>
              </a:rPr>
              <a:t>有效</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2.</a:t>
            </a:r>
            <a:r>
              <a:rPr lang="zh-CN" altLang="zh-CN" dirty="0">
                <a:latin typeface="微软雅黑" panose="020B0503020204020204" pitchFamily="34" charset="-122"/>
                <a:ea typeface="微软雅黑" panose="020B0503020204020204" pitchFamily="34" charset="-122"/>
              </a:rPr>
              <a:t>适用于类域的交叉或重叠较多的待分样本集</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3.</a:t>
            </a:r>
            <a:r>
              <a:rPr lang="zh-CN" altLang="zh-CN" dirty="0">
                <a:latin typeface="微软雅黑" panose="020B0503020204020204" pitchFamily="34" charset="-122"/>
                <a:ea typeface="微软雅黑" panose="020B0503020204020204" pitchFamily="34" charset="-122"/>
              </a:rPr>
              <a:t>适用于样本容量比较大的类域的自动分类</a:t>
            </a:r>
            <a:endParaRPr lang="zh-CN" altLang="en-US" dirty="0">
              <a:latin typeface="微软雅黑" panose="020B0503020204020204" pitchFamily="34" charset="-122"/>
              <a:ea typeface="微软雅黑" panose="020B0503020204020204" pitchFamily="34" charset="-122"/>
            </a:endParaRPr>
          </a:p>
        </p:txBody>
      </p:sp>
      <p:sp>
        <p:nvSpPr>
          <p:cNvPr id="8" name="TextBox 3">
            <a:extLst>
              <a:ext uri="{FF2B5EF4-FFF2-40B4-BE49-F238E27FC236}">
                <a16:creationId xmlns:a16="http://schemas.microsoft.com/office/drawing/2014/main" id="{22FF6489-EFBE-48DE-A523-ADAA6382C931}"/>
              </a:ext>
            </a:extLst>
          </p:cNvPr>
          <p:cNvSpPr txBox="1"/>
          <p:nvPr/>
        </p:nvSpPr>
        <p:spPr>
          <a:xfrm>
            <a:off x="618011" y="4797152"/>
            <a:ext cx="3521941" cy="1705403"/>
          </a:xfrm>
          <a:prstGeom prst="rect">
            <a:avLst/>
          </a:prstGeom>
          <a:noFill/>
        </p:spPr>
        <p:txBody>
          <a:bodyPr wrap="square" rtlCol="0">
            <a:spAutoFit/>
          </a:bodyPr>
          <a:lstStyle/>
          <a:p>
            <a:pPr latinLnBrk="1">
              <a:lnSpc>
                <a:spcPct val="150000"/>
              </a:lnSpc>
            </a:pP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1.</a:t>
            </a:r>
            <a:r>
              <a:rPr lang="zh-CN" altLang="zh-CN" dirty="0">
                <a:latin typeface="微软雅黑" panose="020B0503020204020204" pitchFamily="34" charset="-122"/>
                <a:ea typeface="微软雅黑" panose="020B0503020204020204" pitchFamily="34" charset="-122"/>
              </a:rPr>
              <a:t>懒散学习方法</a:t>
            </a:r>
            <a:r>
              <a:rPr lang="zh-CN" altLang="en-US" dirty="0">
                <a:latin typeface="微软雅黑" panose="020B0503020204020204" pitchFamily="34" charset="-122"/>
                <a:ea typeface="微软雅黑" panose="020B0503020204020204" pitchFamily="34" charset="-122"/>
              </a:rPr>
              <a:t>，速度慢</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2.</a:t>
            </a:r>
            <a:r>
              <a:rPr lang="zh-CN" altLang="zh-CN" dirty="0">
                <a:latin typeface="微软雅黑" panose="020B0503020204020204" pitchFamily="34" charset="-122"/>
                <a:ea typeface="微软雅黑" panose="020B0503020204020204" pitchFamily="34" charset="-122"/>
              </a:rPr>
              <a:t>数量并不能影响运行结果</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3.</a:t>
            </a:r>
            <a:r>
              <a:rPr lang="zh-CN" altLang="zh-CN" dirty="0">
                <a:latin typeface="微软雅黑" panose="020B0503020204020204" pitchFamily="34" charset="-122"/>
                <a:ea typeface="微软雅黑" panose="020B0503020204020204" pitchFamily="34" charset="-122"/>
              </a:rPr>
              <a:t>计算量较大</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如何判断距离（相似度）</a:t>
            </a:r>
          </a:p>
        </p:txBody>
      </p:sp>
      <p:sp>
        <p:nvSpPr>
          <p:cNvPr id="3" name="矩形 2">
            <a:extLst>
              <a:ext uri="{FF2B5EF4-FFF2-40B4-BE49-F238E27FC236}">
                <a16:creationId xmlns:a16="http://schemas.microsoft.com/office/drawing/2014/main" id="{DEB2230A-72F1-4C6D-8849-9EEE99DC4E8E}"/>
              </a:ext>
            </a:extLst>
          </p:cNvPr>
          <p:cNvSpPr/>
          <p:nvPr/>
        </p:nvSpPr>
        <p:spPr>
          <a:xfrm>
            <a:off x="1037819" y="3447810"/>
            <a:ext cx="6982569" cy="923330"/>
          </a:xfrm>
          <a:prstGeom prst="rect">
            <a:avLst/>
          </a:prstGeom>
        </p:spPr>
        <p:txBody>
          <a:bodyPr wrap="square">
            <a:spAutoFit/>
          </a:bodyPr>
          <a:lstStyle/>
          <a:p>
            <a:r>
              <a:rPr lang="zh-CN" altLang="en-US" dirty="0">
                <a:solidFill>
                  <a:srgbClr val="333333"/>
                </a:solidFill>
                <a:ea typeface="微软雅黑" panose="020B0503020204020204" pitchFamily="34" charset="-122"/>
              </a:rPr>
              <a:t>余弦相似度用向量空间中两个向量夹角的余弦值作为衡量两个个体间差异的大小。相比距离度量，余弦相似度更加注重两个向量在方向上的差异，而非距离或长度上。公式如下：</a:t>
            </a:r>
          </a:p>
        </p:txBody>
      </p:sp>
      <p:pic>
        <p:nvPicPr>
          <p:cNvPr id="7" name="图片 6">
            <a:extLst>
              <a:ext uri="{FF2B5EF4-FFF2-40B4-BE49-F238E27FC236}">
                <a16:creationId xmlns:a16="http://schemas.microsoft.com/office/drawing/2014/main" id="{02F7E0EC-262E-4BC7-B7B8-150526E5B9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4371140"/>
            <a:ext cx="4884847" cy="1271135"/>
          </a:xfrm>
          <a:prstGeom prst="rect">
            <a:avLst/>
          </a:prstGeom>
        </p:spPr>
      </p:pic>
      <p:sp>
        <p:nvSpPr>
          <p:cNvPr id="8" name="矩形 7">
            <a:extLst>
              <a:ext uri="{FF2B5EF4-FFF2-40B4-BE49-F238E27FC236}">
                <a16:creationId xmlns:a16="http://schemas.microsoft.com/office/drawing/2014/main" id="{28A68C5F-2178-467E-A75B-0C51564BEA6E}"/>
              </a:ext>
            </a:extLst>
          </p:cNvPr>
          <p:cNvSpPr/>
          <p:nvPr/>
        </p:nvSpPr>
        <p:spPr>
          <a:xfrm>
            <a:off x="1043608" y="1625942"/>
            <a:ext cx="7272808" cy="1477328"/>
          </a:xfrm>
          <a:prstGeom prst="rect">
            <a:avLst/>
          </a:prstGeom>
        </p:spPr>
        <p:txBody>
          <a:bodyPr wrap="square">
            <a:spAutoFit/>
          </a:bodyPr>
          <a:lstStyle/>
          <a:p>
            <a:r>
              <a:rPr lang="zh-CN" altLang="zh-CN" dirty="0">
                <a:solidFill>
                  <a:srgbClr val="333333"/>
                </a:solidFill>
                <a:ea typeface="微软雅黑" panose="020B0503020204020204" pitchFamily="34" charset="-122"/>
                <a:cs typeface="宋体" panose="02010600030101010101" pitchFamily="2" charset="-122"/>
              </a:rPr>
              <a:t> 常用的距离度量方法</a:t>
            </a:r>
            <a:r>
              <a:rPr lang="zh-CN" altLang="en-US" dirty="0">
                <a:solidFill>
                  <a:srgbClr val="333333"/>
                </a:solidFill>
                <a:ea typeface="微软雅黑" panose="020B0503020204020204" pitchFamily="34" charset="-122"/>
                <a:cs typeface="宋体" panose="02010600030101010101" pitchFamily="2" charset="-122"/>
              </a:rPr>
              <a:t>有</a:t>
            </a:r>
            <a:r>
              <a:rPr lang="zh-CN" altLang="zh-CN" dirty="0">
                <a:solidFill>
                  <a:srgbClr val="333333"/>
                </a:solidFill>
                <a:ea typeface="微软雅黑" panose="020B0503020204020204" pitchFamily="34" charset="-122"/>
                <a:cs typeface="宋体" panose="02010600030101010101" pitchFamily="2" charset="-122"/>
              </a:rPr>
              <a:t>欧几里得距离和余弦相似度。两者都是评定个体间差异的大小的。欧几里得距离度量会受指标不同单位刻度的影响，所以一般需要先进行标准化，同时距离越大，个体间差异越大；空间向量余弦夹角的相似度度量不会受指标刻度的影响，余弦值落于区间</a:t>
            </a:r>
            <a:r>
              <a:rPr lang="en-US" altLang="zh-CN" dirty="0">
                <a:solidFill>
                  <a:srgbClr val="333333"/>
                </a:solidFill>
                <a:ea typeface="微软雅黑" panose="020B0503020204020204" pitchFamily="34" charset="-122"/>
                <a:cs typeface="宋体" panose="02010600030101010101" pitchFamily="2" charset="-122"/>
              </a:rPr>
              <a:t>[-1,1]</a:t>
            </a:r>
            <a:r>
              <a:rPr lang="zh-CN" altLang="zh-CN" dirty="0">
                <a:solidFill>
                  <a:srgbClr val="333333"/>
                </a:solidFill>
                <a:ea typeface="微软雅黑" panose="020B0503020204020204" pitchFamily="34" charset="-122"/>
                <a:cs typeface="宋体" panose="02010600030101010101" pitchFamily="2" charset="-122"/>
              </a:rPr>
              <a:t>，值越大，差异越小。</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1D5A8-110D-4894-BF14-C6940F57ECC3}"/>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如何找邻居：</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值的选择</a:t>
            </a:r>
          </a:p>
        </p:txBody>
      </p:sp>
      <p:sp>
        <p:nvSpPr>
          <p:cNvPr id="3" name="内容占位符 2">
            <a:extLst>
              <a:ext uri="{FF2B5EF4-FFF2-40B4-BE49-F238E27FC236}">
                <a16:creationId xmlns:a16="http://schemas.microsoft.com/office/drawing/2014/main" id="{B076A477-7888-4601-AFA0-D446D842C438}"/>
              </a:ext>
            </a:extLst>
          </p:cNvPr>
          <p:cNvSpPr>
            <a:spLocks noGrp="1"/>
          </p:cNvSpPr>
          <p:nvPr>
            <p:ph idx="1"/>
          </p:nvPr>
        </p:nvSpPr>
        <p:spPr/>
        <p:txBody>
          <a:bodyPr>
            <a:normAutofit/>
          </a:bodyPr>
          <a:lstStyle/>
          <a:p>
            <a:pPr marL="0" indent="0">
              <a:buNone/>
            </a:pPr>
            <a:r>
              <a:rPr lang="en-US" altLang="zh-CN" sz="2000" dirty="0"/>
              <a:t>K</a:t>
            </a:r>
            <a:r>
              <a:rPr lang="zh-CN" altLang="en-US" sz="2000" dirty="0"/>
              <a:t>值越小</a:t>
            </a:r>
            <a:endParaRPr lang="en-US" altLang="zh-CN" sz="2000" dirty="0"/>
          </a:p>
          <a:p>
            <a:r>
              <a:rPr lang="zh-CN" altLang="en-US" sz="2000" dirty="0"/>
              <a:t>用较小的邻域中的训练实例进行预测</a:t>
            </a:r>
            <a:endParaRPr lang="en-US" altLang="zh-CN" sz="2000" dirty="0"/>
          </a:p>
          <a:p>
            <a:r>
              <a:rPr lang="zh-CN" altLang="en-US" sz="2000" dirty="0"/>
              <a:t>预测结果会对近邻的实例点非常敏感</a:t>
            </a:r>
            <a:endParaRPr lang="en-US" altLang="zh-CN" sz="2000" dirty="0"/>
          </a:p>
          <a:p>
            <a:r>
              <a:rPr lang="zh-CN" altLang="en-US" sz="2000" dirty="0"/>
              <a:t>模型复杂</a:t>
            </a:r>
            <a:endParaRPr lang="en-US" altLang="zh-CN" sz="2000" dirty="0"/>
          </a:p>
          <a:p>
            <a:pPr marL="0" indent="0">
              <a:buNone/>
            </a:pPr>
            <a:endParaRPr lang="en-US" altLang="zh-CN" sz="2000" dirty="0"/>
          </a:p>
          <a:p>
            <a:pPr marL="0" indent="0">
              <a:buNone/>
            </a:pPr>
            <a:r>
              <a:rPr lang="en-US" altLang="zh-CN" sz="2000" dirty="0"/>
              <a:t>K</a:t>
            </a:r>
            <a:r>
              <a:rPr lang="zh-CN" altLang="en-US" sz="2000" dirty="0"/>
              <a:t>值越大</a:t>
            </a:r>
            <a:endParaRPr lang="en-US" altLang="zh-CN" sz="2000" dirty="0"/>
          </a:p>
          <a:p>
            <a:r>
              <a:rPr lang="zh-CN" altLang="en-US" sz="2000" dirty="0"/>
              <a:t>用较大的邻域中的训练实例进行预测</a:t>
            </a:r>
            <a:endParaRPr lang="en-US" altLang="zh-CN" sz="2000" dirty="0"/>
          </a:p>
          <a:p>
            <a:r>
              <a:rPr lang="zh-CN" altLang="en-US" sz="2000" dirty="0"/>
              <a:t>与输入实例较远的训练实例也会对预测期作用</a:t>
            </a:r>
            <a:endParaRPr lang="en-US" altLang="zh-CN" sz="2000" dirty="0"/>
          </a:p>
          <a:p>
            <a:r>
              <a:rPr lang="zh-CN" altLang="en-US" sz="2000" dirty="0"/>
              <a:t>模型简单</a:t>
            </a:r>
            <a:endParaRPr lang="en-US" altLang="zh-CN" sz="2000" dirty="0"/>
          </a:p>
          <a:p>
            <a:pPr marL="0" indent="0">
              <a:buNone/>
            </a:pPr>
            <a:endParaRPr lang="en-US" altLang="zh-CN" sz="2000" dirty="0"/>
          </a:p>
          <a:p>
            <a:pPr marL="0" indent="0">
              <a:buNone/>
            </a:pPr>
            <a:r>
              <a:rPr lang="en-US" altLang="zh-CN" sz="2000" dirty="0"/>
              <a:t>K</a:t>
            </a:r>
            <a:r>
              <a:rPr lang="zh-CN" altLang="en-US" sz="2000" dirty="0"/>
              <a:t>一般是较小，但不为</a:t>
            </a:r>
            <a:r>
              <a:rPr lang="en-US" altLang="zh-CN" sz="2000" dirty="0"/>
              <a:t>1</a:t>
            </a:r>
            <a:r>
              <a:rPr lang="zh-CN" altLang="en-US" sz="2000" dirty="0"/>
              <a:t>的数值，通常会使用交叉验证法来选取最优的</a:t>
            </a:r>
            <a:r>
              <a:rPr lang="en-US" altLang="zh-CN" sz="2000" dirty="0"/>
              <a:t>K</a:t>
            </a:r>
            <a:r>
              <a:rPr lang="zh-CN" altLang="en-US" sz="2000" dirty="0"/>
              <a:t>值。</a:t>
            </a:r>
          </a:p>
        </p:txBody>
      </p:sp>
      <p:pic>
        <p:nvPicPr>
          <p:cNvPr id="4" name="Picture 3">
            <a:extLst>
              <a:ext uri="{FF2B5EF4-FFF2-40B4-BE49-F238E27FC236}">
                <a16:creationId xmlns:a16="http://schemas.microsoft.com/office/drawing/2014/main" id="{62910DEC-368E-4C50-8F0D-4154F5E2D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916832"/>
            <a:ext cx="3358439" cy="182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60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B4614-2773-430C-8E0A-8229B576A71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如何投票分类：同票不一定同权</a:t>
            </a:r>
          </a:p>
        </p:txBody>
      </p:sp>
      <p:pic>
        <p:nvPicPr>
          <p:cNvPr id="5" name="内容占位符 4">
            <a:extLst>
              <a:ext uri="{FF2B5EF4-FFF2-40B4-BE49-F238E27FC236}">
                <a16:creationId xmlns:a16="http://schemas.microsoft.com/office/drawing/2014/main" id="{605C737B-168D-4E55-925D-5B937FB661A3}"/>
              </a:ext>
            </a:extLst>
          </p:cNvPr>
          <p:cNvPicPr>
            <a:picLocks noGrp="1" noChangeAspect="1"/>
          </p:cNvPicPr>
          <p:nvPr>
            <p:ph idx="1"/>
          </p:nvPr>
        </p:nvPicPr>
        <p:blipFill>
          <a:blip r:embed="rId2"/>
          <a:stretch>
            <a:fillRect/>
          </a:stretch>
        </p:blipFill>
        <p:spPr>
          <a:xfrm>
            <a:off x="5220072" y="4149080"/>
            <a:ext cx="3139756" cy="2354817"/>
          </a:xfrm>
          <a:prstGeom prst="rect">
            <a:avLst/>
          </a:prstGeom>
        </p:spPr>
      </p:pic>
      <p:pic>
        <p:nvPicPr>
          <p:cNvPr id="4" name="图片 3">
            <a:extLst>
              <a:ext uri="{FF2B5EF4-FFF2-40B4-BE49-F238E27FC236}">
                <a16:creationId xmlns:a16="http://schemas.microsoft.com/office/drawing/2014/main" id="{A3EF0E7E-F9FF-41ED-A22F-D6EBFFA16EB3}"/>
              </a:ext>
            </a:extLst>
          </p:cNvPr>
          <p:cNvPicPr>
            <a:picLocks noChangeAspect="1"/>
          </p:cNvPicPr>
          <p:nvPr/>
        </p:nvPicPr>
        <p:blipFill>
          <a:blip r:embed="rId3"/>
          <a:stretch>
            <a:fillRect/>
          </a:stretch>
        </p:blipFill>
        <p:spPr>
          <a:xfrm>
            <a:off x="5220072" y="1531511"/>
            <a:ext cx="3139756" cy="2354817"/>
          </a:xfrm>
          <a:prstGeom prst="rect">
            <a:avLst/>
          </a:prstGeom>
        </p:spPr>
      </p:pic>
      <p:sp>
        <p:nvSpPr>
          <p:cNvPr id="6" name="矩形 5">
            <a:extLst>
              <a:ext uri="{FF2B5EF4-FFF2-40B4-BE49-F238E27FC236}">
                <a16:creationId xmlns:a16="http://schemas.microsoft.com/office/drawing/2014/main" id="{FA48A919-5E82-4BB2-B823-25F4A8C21BFF}"/>
              </a:ext>
            </a:extLst>
          </p:cNvPr>
          <p:cNvSpPr/>
          <p:nvPr/>
        </p:nvSpPr>
        <p:spPr>
          <a:xfrm>
            <a:off x="683568" y="2276872"/>
            <a:ext cx="4248472" cy="646331"/>
          </a:xfrm>
          <a:prstGeom prst="rect">
            <a:avLst/>
          </a:prstGeom>
        </p:spPr>
        <p:txBody>
          <a:bodyPr wrap="square">
            <a:spAutoFit/>
          </a:bodyPr>
          <a:lstStyle/>
          <a:p>
            <a:r>
              <a:rPr lang="zh-CN" altLang="en-US" dirty="0">
                <a:solidFill>
                  <a:srgbClr val="333333"/>
                </a:solidFill>
                <a:ea typeface="微软雅黑" panose="020B0503020204020204" pitchFamily="34" charset="-122"/>
              </a:rPr>
              <a:t>一般平均</a:t>
            </a:r>
            <a:r>
              <a:rPr lang="en-US" altLang="zh-CN" dirty="0">
                <a:solidFill>
                  <a:srgbClr val="333333"/>
                </a:solidFill>
                <a:ea typeface="微软雅黑" panose="020B0503020204020204" pitchFamily="34" charset="-122"/>
              </a:rPr>
              <a:t>uniform</a:t>
            </a:r>
            <a:r>
              <a:rPr lang="zh-CN" altLang="en-US" dirty="0">
                <a:solidFill>
                  <a:srgbClr val="333333"/>
                </a:solidFill>
                <a:ea typeface="微软雅黑" panose="020B0503020204020204" pitchFamily="34" charset="-122"/>
              </a:rPr>
              <a:t>：只要在距离范围内，那么投票权重都相同。</a:t>
            </a:r>
          </a:p>
        </p:txBody>
      </p:sp>
      <p:sp>
        <p:nvSpPr>
          <p:cNvPr id="7" name="矩形 6">
            <a:extLst>
              <a:ext uri="{FF2B5EF4-FFF2-40B4-BE49-F238E27FC236}">
                <a16:creationId xmlns:a16="http://schemas.microsoft.com/office/drawing/2014/main" id="{449B5044-3F59-4628-8FA4-BB33D68F6F20}"/>
              </a:ext>
            </a:extLst>
          </p:cNvPr>
          <p:cNvSpPr/>
          <p:nvPr/>
        </p:nvSpPr>
        <p:spPr>
          <a:xfrm>
            <a:off x="683568" y="4140724"/>
            <a:ext cx="4248472" cy="923330"/>
          </a:xfrm>
          <a:prstGeom prst="rect">
            <a:avLst/>
          </a:prstGeom>
        </p:spPr>
        <p:txBody>
          <a:bodyPr wrap="square">
            <a:spAutoFit/>
          </a:bodyPr>
          <a:lstStyle/>
          <a:p>
            <a:r>
              <a:rPr lang="zh-CN" altLang="en-US" dirty="0">
                <a:solidFill>
                  <a:srgbClr val="333333"/>
                </a:solidFill>
                <a:ea typeface="微软雅黑" panose="020B0503020204020204" pitchFamily="34" charset="-122"/>
              </a:rPr>
              <a:t>加权平均</a:t>
            </a:r>
            <a:r>
              <a:rPr lang="en-US" altLang="zh-CN" dirty="0">
                <a:solidFill>
                  <a:srgbClr val="333333"/>
                </a:solidFill>
                <a:ea typeface="微软雅黑" panose="020B0503020204020204" pitchFamily="34" charset="-122"/>
              </a:rPr>
              <a:t>distance</a:t>
            </a:r>
            <a:r>
              <a:rPr lang="zh-CN" altLang="en-US" dirty="0">
                <a:solidFill>
                  <a:srgbClr val="333333"/>
                </a:solidFill>
                <a:ea typeface="微软雅黑" panose="020B0503020204020204" pitchFamily="34" charset="-122"/>
              </a:rPr>
              <a:t>：在</a:t>
            </a:r>
            <a:r>
              <a:rPr lang="en-US" altLang="zh-CN" dirty="0">
                <a:solidFill>
                  <a:srgbClr val="333333"/>
                </a:solidFill>
                <a:ea typeface="微软雅黑" panose="020B0503020204020204" pitchFamily="34" charset="-122"/>
              </a:rPr>
              <a:t>K</a:t>
            </a:r>
            <a:r>
              <a:rPr lang="zh-CN" altLang="en-US" dirty="0">
                <a:solidFill>
                  <a:srgbClr val="333333"/>
                </a:solidFill>
                <a:ea typeface="微软雅黑" panose="020B0503020204020204" pitchFamily="34" charset="-122"/>
              </a:rPr>
              <a:t>值范围内，投票权重与距离成反比，距离越近权重越大，距离越远权重越小。</a:t>
            </a:r>
          </a:p>
        </p:txBody>
      </p:sp>
    </p:spTree>
    <p:extLst>
      <p:ext uri="{BB962C8B-B14F-4D97-AF65-F5344CB8AC3E}">
        <p14:creationId xmlns:p14="http://schemas.microsoft.com/office/powerpoint/2010/main" val="358067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a:t>算法动态示例</a:t>
            </a:r>
          </a:p>
        </p:txBody>
      </p:sp>
      <p:pic>
        <p:nvPicPr>
          <p:cNvPr id="3074" name="Picture 2" descr="http://www.cim.mcgill.ca/~philg/rss2008/KnnAnima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196752"/>
            <a:ext cx="4143375" cy="3267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1" y="4581128"/>
            <a:ext cx="2180109"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581128"/>
            <a:ext cx="2282949"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3" y="4581128"/>
            <a:ext cx="2350195"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59456-4D3B-42F2-BBA9-F04CE8B0C7C4}"/>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鸢尾花数据集</a:t>
            </a:r>
          </a:p>
        </p:txBody>
      </p:sp>
      <p:pic>
        <p:nvPicPr>
          <p:cNvPr id="4" name="图片 3">
            <a:extLst>
              <a:ext uri="{FF2B5EF4-FFF2-40B4-BE49-F238E27FC236}">
                <a16:creationId xmlns:a16="http://schemas.microsoft.com/office/drawing/2014/main" id="{7168C95E-98A3-45BA-8A50-F4A5D395AD6C}"/>
              </a:ext>
            </a:extLst>
          </p:cNvPr>
          <p:cNvPicPr>
            <a:picLocks noChangeAspect="1"/>
          </p:cNvPicPr>
          <p:nvPr/>
        </p:nvPicPr>
        <p:blipFill>
          <a:blip r:embed="rId2"/>
          <a:stretch>
            <a:fillRect/>
          </a:stretch>
        </p:blipFill>
        <p:spPr>
          <a:xfrm>
            <a:off x="5724128" y="2204864"/>
            <a:ext cx="2700343" cy="2913528"/>
          </a:xfrm>
          <a:prstGeom prst="rect">
            <a:avLst/>
          </a:prstGeom>
        </p:spPr>
      </p:pic>
      <p:sp>
        <p:nvSpPr>
          <p:cNvPr id="5" name="矩形 4">
            <a:extLst>
              <a:ext uri="{FF2B5EF4-FFF2-40B4-BE49-F238E27FC236}">
                <a16:creationId xmlns:a16="http://schemas.microsoft.com/office/drawing/2014/main" id="{5677C3CE-3FF8-4363-A41F-6CD824EA66A3}"/>
              </a:ext>
            </a:extLst>
          </p:cNvPr>
          <p:cNvSpPr/>
          <p:nvPr/>
        </p:nvSpPr>
        <p:spPr>
          <a:xfrm>
            <a:off x="611560" y="2204864"/>
            <a:ext cx="4968552" cy="2536400"/>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数据集包含三种鸢尾花，每种</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个样本</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样本</a:t>
            </a:r>
            <a:r>
              <a:rPr lang="en-US" altLang="zh-CN" dirty="0">
                <a:latin typeface="微软雅黑" panose="020B0503020204020204" pitchFamily="34" charset="-122"/>
                <a:ea typeface="微软雅黑" panose="020B0503020204020204" pitchFamily="34" charset="-122"/>
              </a:rPr>
              <a:t>data</a:t>
            </a:r>
            <a:r>
              <a:rPr lang="zh-CN" altLang="en-US" dirty="0">
                <a:latin typeface="微软雅黑" panose="020B0503020204020204" pitchFamily="34" charset="-122"/>
                <a:ea typeface="微软雅黑" panose="020B0503020204020204" pitchFamily="34" charset="-122"/>
              </a:rPr>
              <a:t>：花萼长度、花萼宽度、花瓣长度、花瓣宽度</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标签</a:t>
            </a:r>
            <a:r>
              <a:rPr lang="en-US" altLang="zh-CN" dirty="0">
                <a:latin typeface="微软雅黑" panose="020B0503020204020204" pitchFamily="34" charset="-122"/>
                <a:ea typeface="微软雅黑" panose="020B0503020204020204" pitchFamily="34" charset="-122"/>
              </a:rPr>
              <a:t>target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setosa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versicolor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virginica</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279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4" name="矩形 3"/>
          <p:cNvSpPr/>
          <p:nvPr/>
        </p:nvSpPr>
        <p:spPr>
          <a:xfrm>
            <a:off x="1763395" y="1225550"/>
            <a:ext cx="7327265" cy="5631180"/>
          </a:xfrm>
          <a:prstGeom prst="rect">
            <a:avLst/>
          </a:prstGeom>
        </p:spPr>
        <p:txBody>
          <a:bodyPr wrap="square">
            <a:spAutoFit/>
          </a:bodyPr>
          <a:lstStyle/>
          <a:p>
            <a:r>
              <a:rPr lang="en-US" altLang="zh-CN" dirty="0"/>
              <a:t>import </a:t>
            </a:r>
            <a:r>
              <a:rPr lang="en-US" altLang="zh-CN" dirty="0" err="1"/>
              <a:t>numpy</a:t>
            </a:r>
            <a:r>
              <a:rPr lang="en-US" altLang="zh-CN" dirty="0"/>
              <a:t> as </a:t>
            </a:r>
            <a:r>
              <a:rPr lang="en-US" altLang="zh-CN" dirty="0" err="1"/>
              <a:t>np</a:t>
            </a:r>
            <a:endParaRPr lang="en-US" altLang="zh-CN" dirty="0"/>
          </a:p>
          <a:p>
            <a:r>
              <a:rPr lang="en-US" altLang="zh-CN" dirty="0"/>
              <a:t>import </a:t>
            </a:r>
            <a:r>
              <a:rPr lang="en-US" altLang="zh-CN" dirty="0" err="1"/>
              <a:t>matplotlib.pyplot</a:t>
            </a:r>
            <a:r>
              <a:rPr lang="en-US" altLang="zh-CN" dirty="0"/>
              <a:t> as </a:t>
            </a:r>
            <a:r>
              <a:rPr lang="en-US" altLang="zh-CN" dirty="0" err="1"/>
              <a:t>plt</a:t>
            </a:r>
            <a:endParaRPr lang="en-US" altLang="zh-CN" dirty="0"/>
          </a:p>
          <a:p>
            <a:r>
              <a:rPr lang="en-US" altLang="zh-CN" dirty="0"/>
              <a:t>from </a:t>
            </a:r>
            <a:r>
              <a:rPr lang="en-US" altLang="zh-CN" dirty="0" err="1"/>
              <a:t>matplotlib.colors</a:t>
            </a:r>
            <a:r>
              <a:rPr lang="en-US" altLang="zh-CN" dirty="0"/>
              <a:t> import </a:t>
            </a:r>
            <a:r>
              <a:rPr lang="en-US" altLang="zh-CN" dirty="0" err="1"/>
              <a:t>ListedColormap</a:t>
            </a:r>
            <a:endParaRPr lang="en-US" altLang="zh-CN" dirty="0"/>
          </a:p>
          <a:p>
            <a:r>
              <a:rPr lang="en-US" altLang="zh-CN" dirty="0"/>
              <a:t>from </a:t>
            </a:r>
            <a:r>
              <a:rPr lang="en-US" altLang="zh-CN" dirty="0" err="1"/>
              <a:t>sklearn</a:t>
            </a:r>
            <a:r>
              <a:rPr lang="en-US" altLang="zh-CN" dirty="0"/>
              <a:t> import neighbors, datasets</a:t>
            </a:r>
          </a:p>
          <a:p>
            <a:endParaRPr lang="en-US" altLang="zh-CN" dirty="0"/>
          </a:p>
          <a:p>
            <a:r>
              <a:rPr lang="en-US" altLang="zh-CN" dirty="0" err="1"/>
              <a:t>n_neighbors</a:t>
            </a:r>
            <a:r>
              <a:rPr lang="en-US" altLang="zh-CN" dirty="0"/>
              <a:t> = 15</a:t>
            </a:r>
          </a:p>
          <a:p>
            <a:endParaRPr lang="en-US" altLang="zh-CN" dirty="0"/>
          </a:p>
          <a:p>
            <a:r>
              <a:rPr lang="en-US" altLang="zh-CN" dirty="0"/>
              <a:t># import some data to play with</a:t>
            </a:r>
          </a:p>
          <a:p>
            <a:r>
              <a:rPr lang="en-US" altLang="zh-CN" dirty="0"/>
              <a:t>iris = </a:t>
            </a:r>
            <a:r>
              <a:rPr lang="en-US" altLang="zh-CN" dirty="0" err="1"/>
              <a:t>datasets.load_iris</a:t>
            </a:r>
            <a:r>
              <a:rPr lang="en-US" altLang="zh-CN" dirty="0"/>
              <a:t>()</a:t>
            </a:r>
          </a:p>
          <a:p>
            <a:endParaRPr lang="en-US" altLang="zh-CN" dirty="0"/>
          </a:p>
          <a:p>
            <a:r>
              <a:rPr lang="en-US" altLang="zh-CN" dirty="0"/>
              <a:t># we only take the first two features. We could avoid this ugly</a:t>
            </a:r>
          </a:p>
          <a:p>
            <a:r>
              <a:rPr lang="en-US" altLang="zh-CN" dirty="0"/>
              <a:t># slicing by using a two-dim dataset</a:t>
            </a:r>
          </a:p>
          <a:p>
            <a:r>
              <a:rPr lang="en-US" altLang="zh-CN" dirty="0"/>
              <a:t>X = </a:t>
            </a:r>
            <a:r>
              <a:rPr lang="en-US" altLang="zh-CN" dirty="0" err="1"/>
              <a:t>iris.data</a:t>
            </a:r>
            <a:r>
              <a:rPr lang="en-US" altLang="zh-CN" dirty="0"/>
              <a:t>[:, :2]</a:t>
            </a:r>
          </a:p>
          <a:p>
            <a:r>
              <a:rPr lang="en-US" altLang="zh-CN" dirty="0"/>
              <a:t>y = </a:t>
            </a:r>
            <a:r>
              <a:rPr lang="en-US" altLang="zh-CN" dirty="0" err="1"/>
              <a:t>iris.target</a:t>
            </a:r>
            <a:endParaRPr lang="en-US" altLang="zh-CN" dirty="0"/>
          </a:p>
          <a:p>
            <a:endParaRPr lang="en-US" altLang="zh-CN" dirty="0"/>
          </a:p>
          <a:p>
            <a:r>
              <a:rPr lang="en-US" altLang="zh-CN" dirty="0"/>
              <a:t>h = .02  # step size in the mesh</a:t>
            </a:r>
          </a:p>
          <a:p>
            <a:endParaRPr lang="en-US" altLang="zh-CN" dirty="0"/>
          </a:p>
          <a:p>
            <a:r>
              <a:rPr lang="en-US" altLang="zh-CN" dirty="0"/>
              <a:t># Create color maps</a:t>
            </a:r>
          </a:p>
          <a:p>
            <a:r>
              <a:rPr lang="en-US" altLang="zh-CN" dirty="0" err="1"/>
              <a:t>cmap_light</a:t>
            </a:r>
            <a:r>
              <a:rPr lang="en-US" altLang="zh-CN" dirty="0"/>
              <a:t> = </a:t>
            </a:r>
            <a:r>
              <a:rPr lang="en-US" altLang="zh-CN" dirty="0" err="1"/>
              <a:t>ListedColormap</a:t>
            </a:r>
            <a:r>
              <a:rPr lang="en-US" altLang="zh-CN" dirty="0"/>
              <a:t>(['#FFAAAA', '#AAFFAA', '#AAAAFF'])</a:t>
            </a:r>
          </a:p>
          <a:p>
            <a:r>
              <a:rPr lang="en-US" altLang="zh-CN" dirty="0" err="1"/>
              <a:t>cmap_bold</a:t>
            </a:r>
            <a:r>
              <a:rPr lang="en-US" altLang="zh-CN" dirty="0"/>
              <a:t> = </a:t>
            </a:r>
            <a:r>
              <a:rPr lang="en-US" altLang="zh-CN" dirty="0" err="1"/>
              <a:t>ListedColormap</a:t>
            </a:r>
            <a:r>
              <a:rPr lang="en-US" altLang="zh-CN" dirty="0"/>
              <a:t>(['#FF0000', '#00FF00', '#0000FF'])</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1531</Words>
  <Application>Microsoft Office PowerPoint</Application>
  <PresentationFormat>全屏显示(4:3)</PresentationFormat>
  <Paragraphs>185</Paragraphs>
  <Slides>19</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宋体</vt:lpstr>
      <vt:lpstr>微软雅黑</vt:lpstr>
      <vt:lpstr>Arial</vt:lpstr>
      <vt:lpstr>Calibri</vt:lpstr>
      <vt:lpstr>Office 主题</vt:lpstr>
      <vt:lpstr>分类和聚类算法</vt:lpstr>
      <vt:lpstr>物以类聚人以群分</vt:lpstr>
      <vt:lpstr>KNN分类算法</vt:lpstr>
      <vt:lpstr>如何判断距离（相似度）</vt:lpstr>
      <vt:lpstr>如何找邻居：K值的选择</vt:lpstr>
      <vt:lpstr>如何投票分类：同票不一定同权</vt:lpstr>
      <vt:lpstr>KNN算法动态示例</vt:lpstr>
      <vt:lpstr>鸢尾花数据集</vt:lpstr>
      <vt:lpstr>实例</vt:lpstr>
      <vt:lpstr>实例</vt:lpstr>
      <vt:lpstr>PowerPoint 演示文稿</vt:lpstr>
      <vt:lpstr>K-means算法</vt:lpstr>
      <vt:lpstr>K-means算法</vt:lpstr>
      <vt:lpstr>如何分类</vt:lpstr>
      <vt:lpstr>中心计算</vt:lpstr>
      <vt:lpstr>K-means 算法实例</vt:lpstr>
      <vt:lpstr>K-means 算法实例</vt:lpstr>
      <vt:lpstr>K-means 算法实例</vt:lpstr>
      <vt:lpstr>K-means 算法实例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聚类</dc:title>
  <dc:creator>Jack_p Liu_刘鹏</dc:creator>
  <cp:lastModifiedBy>admin</cp:lastModifiedBy>
  <cp:revision>45</cp:revision>
  <dcterms:created xsi:type="dcterms:W3CDTF">2017-08-18T07:22:00Z</dcterms:created>
  <dcterms:modified xsi:type="dcterms:W3CDTF">2018-06-20T10:05:25Z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