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662"/>
  </p:normalViewPr>
  <p:slideViewPr>
    <p:cSldViewPr snapToGrid="0">
      <p:cViewPr varScale="1">
        <p:scale>
          <a:sx n="153" d="100"/>
          <a:sy n="153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2T02:02:27.181" idx="1">
    <p:pos x="7152" y="23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81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99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48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29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507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2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6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3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0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0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2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59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3220-7FD1-9541-AB75-7280FE0F6FF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97DE9-7A24-6941-B15E-D99B06E36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9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0F266-7087-BD1D-35C7-9FEE1E981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37"/>
            <a:ext cx="9144000" cy="1213514"/>
          </a:xfrm>
        </p:spPr>
        <p:txBody>
          <a:bodyPr/>
          <a:lstStyle/>
          <a:p>
            <a:pPr algn="just"/>
            <a:r>
              <a:rPr lang="ru-RU" sz="4000" u="sng" dirty="0"/>
              <a:t>Безопасное видеонаблюдение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C2411E-6CDF-7876-AB28-3072F5B9A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661" y="1498918"/>
            <a:ext cx="9144000" cy="4103860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+mj-lt"/>
              </a:rPr>
              <a:t>		</a:t>
            </a:r>
          </a:p>
          <a:p>
            <a:pPr algn="l"/>
            <a:r>
              <a:rPr lang="ru-RU" u="sng" dirty="0">
                <a:solidFill>
                  <a:schemeClr val="tx1"/>
                </a:solidFill>
                <a:latin typeface="+mj-lt"/>
              </a:rPr>
              <a:t>Команда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TDBM</a:t>
            </a:r>
          </a:p>
          <a:p>
            <a:pPr algn="l"/>
            <a:endParaRPr lang="ru-RU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ru-RU" u="sng" dirty="0">
                <a:solidFill>
                  <a:schemeClr val="tx1"/>
                </a:solidFill>
                <a:latin typeface="+mj-lt"/>
              </a:rPr>
              <a:t>Участники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Горячев Андрей,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" b="0" i="0" dirty="0">
                <a:solidFill>
                  <a:schemeClr val="tx1"/>
                </a:solidFill>
                <a:effectLst/>
                <a:latin typeface="+mj-lt"/>
              </a:rPr>
              <a:t>a</a:t>
            </a:r>
            <a:r>
              <a:rPr lang="en" dirty="0">
                <a:solidFill>
                  <a:schemeClr val="tx1"/>
                </a:solidFill>
                <a:latin typeface="+mj-lt"/>
              </a:rPr>
              <a:t>ndrey-gor.2011@mail.ru</a:t>
            </a:r>
            <a:endParaRPr lang="ru-RU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Флоря Виктор</a:t>
            </a:r>
            <a:r>
              <a:rPr lang="ru-RU" dirty="0">
                <a:latin typeface="+mj-lt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floryavs@gmail.com</a:t>
            </a:r>
            <a:endParaRPr lang="ru-RU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Кульчицкий Герм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ан, </a:t>
            </a:r>
            <a:r>
              <a:rPr lang="en" b="0" i="0" dirty="0">
                <a:solidFill>
                  <a:schemeClr val="tx1"/>
                </a:solidFill>
                <a:effectLst/>
                <a:latin typeface="+mj-lt"/>
              </a:rPr>
              <a:t>g.kulczycki@yandex.ru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Мягких Елисей,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el2002@inbox.ru</a:t>
            </a:r>
            <a:endParaRPr lang="ru-RU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endParaRPr lang="ru-RU" dirty="0">
              <a:latin typeface="+mj-lt"/>
            </a:endParaRPr>
          </a:p>
          <a:p>
            <a:pPr algn="l"/>
            <a:r>
              <a:rPr lang="ru-RU" dirty="0">
                <a:solidFill>
                  <a:schemeClr val="tx1"/>
                </a:solidFill>
                <a:latin typeface="+mj-lt"/>
              </a:rPr>
              <a:t>Репозиторий с проектом: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+mj-lt"/>
              </a:rPr>
              <a:t> </a:t>
            </a:r>
            <a:r>
              <a:rPr lang="en" dirty="0">
                <a:solidFill>
                  <a:schemeClr val="tx1"/>
                </a:solidFill>
                <a:latin typeface="+mj-lt"/>
              </a:rPr>
              <a:t>https://github.com/Batterlake/deploy-ml-</a:t>
            </a:r>
            <a:r>
              <a:rPr lang="en" dirty="0" err="1">
                <a:solidFill>
                  <a:schemeClr val="tx1"/>
                </a:solidFill>
                <a:latin typeface="+mj-lt"/>
              </a:rPr>
              <a:t>fastapi</a:t>
            </a:r>
            <a:r>
              <a:rPr lang="en" dirty="0">
                <a:solidFill>
                  <a:schemeClr val="tx1"/>
                </a:solidFill>
                <a:latin typeface="+mj-lt"/>
              </a:rPr>
              <a:t>-</a:t>
            </a:r>
            <a:r>
              <a:rPr lang="en" dirty="0" err="1">
                <a:solidFill>
                  <a:schemeClr val="tx1"/>
                </a:solidFill>
                <a:latin typeface="+mj-lt"/>
              </a:rPr>
              <a:t>redis</a:t>
            </a:r>
            <a:r>
              <a:rPr lang="en" dirty="0">
                <a:solidFill>
                  <a:schemeClr val="tx1"/>
                </a:solidFill>
                <a:latin typeface="+mj-lt"/>
              </a:rPr>
              <a:t>-docker/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06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4B4D6-5191-F29B-5DB2-3F1069D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u="sng" dirty="0"/>
              <a:t>Безопасность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041FA-7D5A-C836-98E4-87BE51CB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0" i="0" dirty="0">
                <a:effectLst/>
              </a:rPr>
              <a:t>В рамках данного хакатона была поставлена задача разработки системы обеспечения безопасного доступа к складскому помещению с использованием камер видеонаблюдения. </a:t>
            </a:r>
            <a:r>
              <a:rPr lang="ru-RU" dirty="0"/>
              <a:t>Для обеспечения целостности информации и невозможности подмены лиц и номеров было принято решения разработать систему на основе ОС </a:t>
            </a:r>
            <a:r>
              <a:rPr lang="en-US" dirty="0"/>
              <a:t>ALT Linux</a:t>
            </a:r>
            <a:r>
              <a:rPr lang="ru-RU" dirty="0"/>
              <a:t> с использованием базы данных </a:t>
            </a:r>
            <a:r>
              <a:rPr lang="en-US" dirty="0"/>
              <a:t>PostgreSQL </a:t>
            </a:r>
            <a:r>
              <a:rPr lang="ru-RU" dirty="0"/>
              <a:t>в качестве хранилища признаков лица и номеров машин. Управление доступом к данным ограничивается на уровне учётных записей базы данных. Изображения лиц хранятся в базе в виде векторов-признаков, полученных с помощью обработки нейронной сетью. </a:t>
            </a:r>
          </a:p>
        </p:txBody>
      </p:sp>
    </p:spTree>
    <p:extLst>
      <p:ext uri="{BB962C8B-B14F-4D97-AF65-F5344CB8AC3E}">
        <p14:creationId xmlns:p14="http://schemas.microsoft.com/office/powerpoint/2010/main" val="14117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8A1CA3CA-8627-32EC-6041-CB2D15EF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46" y="704193"/>
            <a:ext cx="5518637" cy="587528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F1881-819A-BED8-2385-42EDBEE1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6" y="570214"/>
            <a:ext cx="10859815" cy="617455"/>
          </a:xfrm>
        </p:spPr>
        <p:txBody>
          <a:bodyPr>
            <a:normAutofit fontScale="90000"/>
          </a:bodyPr>
          <a:lstStyle/>
          <a:p>
            <a:pPr algn="just"/>
            <a:r>
              <a:rPr lang="ru-RU" u="sng" dirty="0"/>
              <a:t>Предлагаемый 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BB744F-11ED-7D67-AA31-BF4B7EE23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44689" cy="4351338"/>
          </a:xfrm>
        </p:spPr>
        <p:txBody>
          <a:bodyPr/>
          <a:lstStyle/>
          <a:p>
            <a:pPr algn="just"/>
            <a:r>
              <a:rPr lang="ru-RU" dirty="0"/>
              <a:t>ОС </a:t>
            </a:r>
            <a:r>
              <a:rPr lang="en-US" dirty="0"/>
              <a:t>ALT Linux</a:t>
            </a:r>
          </a:p>
          <a:p>
            <a:r>
              <a:rPr lang="ru-RU" dirty="0"/>
              <a:t>БД </a:t>
            </a:r>
            <a:r>
              <a:rPr lang="en-US" dirty="0"/>
              <a:t>PostgreSQL</a:t>
            </a:r>
          </a:p>
          <a:p>
            <a:r>
              <a:rPr lang="en-US" dirty="0"/>
              <a:t>Python (</a:t>
            </a:r>
            <a:r>
              <a:rPr lang="ru-RU" dirty="0"/>
              <a:t>для реализации детекции и распознавания)</a:t>
            </a:r>
          </a:p>
          <a:p>
            <a:r>
              <a:rPr lang="en-US" dirty="0"/>
              <a:t>Flask </a:t>
            </a:r>
            <a:r>
              <a:rPr lang="ru-RU" dirty="0"/>
              <a:t>для разработки автоматизированного рабочего места</a:t>
            </a:r>
          </a:p>
        </p:txBody>
      </p:sp>
    </p:spTree>
    <p:extLst>
      <p:ext uri="{BB962C8B-B14F-4D97-AF65-F5344CB8AC3E}">
        <p14:creationId xmlns:p14="http://schemas.microsoft.com/office/powerpoint/2010/main" val="41911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AA7B2-FE23-7BE4-2989-4DEBE21C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u="sng" dirty="0"/>
              <a:t>Процесс обработки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0BF48-1F78-CA6E-B245-983C358F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Чтение данных с видеокамер производится с помощью библиотеки </a:t>
            </a:r>
            <a:r>
              <a:rPr lang="en-US" dirty="0"/>
              <a:t>FFmpeg.</a:t>
            </a:r>
            <a:r>
              <a:rPr lang="ru-RU" dirty="0"/>
              <a:t> Кадры считываются в папку на сервере с ограниченными правами доступа на уровне ОС . Процессы детекции и распознавания лиц людей и автомобильных номеров запускаются с теми же правами доступа.</a:t>
            </a:r>
          </a:p>
          <a:p>
            <a:pPr algn="just"/>
            <a:r>
              <a:rPr lang="ru-RU" dirty="0"/>
              <a:t>Результаты обработки моделями добавляются в базу данных. </a:t>
            </a:r>
          </a:p>
          <a:p>
            <a:pPr algn="just"/>
            <a:r>
              <a:rPr lang="ru-RU" dirty="0"/>
              <a:t>В рабочем месте организован доступ к последним событиям распознавания.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95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EB3DD-F2A8-64DD-4559-CFB3FEE6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u="sng" dirty="0"/>
              <a:t>Структура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C8058-0568-EC6D-9FDC-B3DD8A5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База данных состоит из трёх таблиц: </a:t>
            </a:r>
            <a:r>
              <a:rPr lang="en-US" dirty="0"/>
              <a:t>Events(</a:t>
            </a:r>
            <a:r>
              <a:rPr lang="ru-RU" dirty="0"/>
              <a:t>события), </a:t>
            </a:r>
            <a:r>
              <a:rPr lang="en-US" dirty="0"/>
              <a:t>Faces(</a:t>
            </a:r>
            <a:r>
              <a:rPr lang="ru-RU" dirty="0"/>
              <a:t>лица),  </a:t>
            </a:r>
            <a:r>
              <a:rPr lang="en-US" dirty="0"/>
              <a:t>Plates(</a:t>
            </a:r>
            <a:r>
              <a:rPr lang="ru-RU" dirty="0"/>
              <a:t>номера). Система обработки кадров имеет право записи событий в таблицу </a:t>
            </a:r>
            <a:r>
              <a:rPr lang="en-US" dirty="0"/>
              <a:t>Events</a:t>
            </a:r>
            <a:r>
              <a:rPr lang="ru-RU" dirty="0"/>
              <a:t> и право чтения данных из таблиц </a:t>
            </a:r>
            <a:r>
              <a:rPr lang="en-US" dirty="0"/>
              <a:t>Faces </a:t>
            </a:r>
            <a:r>
              <a:rPr lang="ru-RU" dirty="0"/>
              <a:t>и </a:t>
            </a:r>
            <a:r>
              <a:rPr lang="en-US" dirty="0"/>
              <a:t>Plates. </a:t>
            </a:r>
            <a:r>
              <a:rPr lang="ru-RU" dirty="0"/>
              <a:t>Пользователь автоматизированного рабочего места вводит данные в таблицы </a:t>
            </a:r>
            <a:r>
              <a:rPr lang="en-US" dirty="0"/>
              <a:t>Faces </a:t>
            </a:r>
            <a:r>
              <a:rPr lang="ru-RU" dirty="0"/>
              <a:t>и </a:t>
            </a:r>
            <a:r>
              <a:rPr lang="en-US" dirty="0"/>
              <a:t>Plates</a:t>
            </a:r>
            <a:r>
              <a:rPr lang="ru-RU" dirty="0"/>
              <a:t>. Система обработки кадров сравнивает результаты распознавания с этими данными.</a:t>
            </a:r>
          </a:p>
          <a:p>
            <a:pPr algn="just"/>
            <a:r>
              <a:rPr lang="ru-RU" dirty="0"/>
              <a:t>В базе данных включена защита уровня строк. Данная защита позволяет ограничить доступ пользователей к отдельным строкам из таблиц. Таким образом, менять можно только те данные, которые пользователь добавил сам. </a:t>
            </a:r>
          </a:p>
        </p:txBody>
      </p:sp>
    </p:spTree>
    <p:extLst>
      <p:ext uri="{BB962C8B-B14F-4D97-AF65-F5344CB8AC3E}">
        <p14:creationId xmlns:p14="http://schemas.microsoft.com/office/powerpoint/2010/main" val="88169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045D8-2858-6AD9-D14A-EE4FD2E4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u="sng" dirty="0"/>
              <a:t>Структуры таблиц БД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A332528A-C5A2-8C75-C2C4-E52E9D331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829647"/>
              </p:ext>
            </p:extLst>
          </p:nvPr>
        </p:nvGraphicFramePr>
        <p:xfrm>
          <a:off x="838200" y="2781857"/>
          <a:ext cx="3459480" cy="256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480">
                  <a:extLst>
                    <a:ext uri="{9D8B030D-6E8A-4147-A177-3AD203B41FA5}">
                      <a16:colId xmlns:a16="http://schemas.microsoft.com/office/drawing/2014/main" val="8835123"/>
                    </a:ext>
                  </a:extLst>
                </a:gridCol>
              </a:tblGrid>
              <a:tr h="427909">
                <a:tc>
                  <a:txBody>
                    <a:bodyPr/>
                    <a:lstStyle/>
                    <a:p>
                      <a:r>
                        <a:rPr lang="en-US" dirty="0" err="1"/>
                        <a:t>uid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uuid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7149"/>
                  </a:ext>
                </a:extLst>
              </a:tr>
              <a:tr h="427909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uuid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1955"/>
                  </a:ext>
                </a:extLst>
              </a:tr>
              <a:tr h="427909">
                <a:tc>
                  <a:txBody>
                    <a:bodyPr/>
                    <a:lstStyle/>
                    <a:p>
                      <a:r>
                        <a:rPr lang="en-US" dirty="0"/>
                        <a:t>embedding: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14978"/>
                  </a:ext>
                </a:extLst>
              </a:tr>
              <a:tr h="427909">
                <a:tc>
                  <a:txBody>
                    <a:bodyPr/>
                    <a:lstStyle/>
                    <a:p>
                      <a:r>
                        <a:rPr lang="en-US" dirty="0"/>
                        <a:t>plate: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37030"/>
                  </a:ext>
                </a:extLst>
              </a:tr>
              <a:tr h="427909">
                <a:tc>
                  <a:txBody>
                    <a:bodyPr/>
                    <a:lstStyle/>
                    <a:p>
                      <a:r>
                        <a:rPr lang="en-US" dirty="0" err="1"/>
                        <a:t>img_region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bytea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90517"/>
                  </a:ext>
                </a:extLst>
              </a:tr>
              <a:tr h="427909">
                <a:tc>
                  <a:txBody>
                    <a:bodyPr/>
                    <a:lstStyle/>
                    <a:p>
                      <a:r>
                        <a:rPr lang="en-US" dirty="0"/>
                        <a:t>timestamp: timestamp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82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7A2A90-5C80-7B9C-902D-283797C8CCBA}"/>
              </a:ext>
            </a:extLst>
          </p:cNvPr>
          <p:cNvSpPr txBox="1"/>
          <p:nvPr/>
        </p:nvSpPr>
        <p:spPr>
          <a:xfrm>
            <a:off x="1172208" y="2294912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Events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B41B12FD-4A75-D710-FDAD-9A002307B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97684"/>
              </p:ext>
            </p:extLst>
          </p:nvPr>
        </p:nvGraphicFramePr>
        <p:xfrm>
          <a:off x="4580773" y="2776113"/>
          <a:ext cx="3030451" cy="259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451">
                  <a:extLst>
                    <a:ext uri="{9D8B030D-6E8A-4147-A177-3AD203B41FA5}">
                      <a16:colId xmlns:a16="http://schemas.microsoft.com/office/drawing/2014/main" val="2806669818"/>
                    </a:ext>
                  </a:extLst>
                </a:gridCol>
              </a:tblGrid>
              <a:tr h="518261">
                <a:tc>
                  <a:txBody>
                    <a:bodyPr/>
                    <a:lstStyle/>
                    <a:p>
                      <a:r>
                        <a:rPr lang="en-US" dirty="0" err="1"/>
                        <a:t>uid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uuid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30651"/>
                  </a:ext>
                </a:extLst>
              </a:tr>
              <a:tr h="518261">
                <a:tc>
                  <a:txBody>
                    <a:bodyPr/>
                    <a:lstStyle/>
                    <a:p>
                      <a:r>
                        <a:rPr lang="en-US" dirty="0"/>
                        <a:t>name: 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7154"/>
                  </a:ext>
                </a:extLst>
              </a:tr>
              <a:tr h="518261">
                <a:tc>
                  <a:txBody>
                    <a:bodyPr/>
                    <a:lstStyle/>
                    <a:p>
                      <a:r>
                        <a:rPr lang="en-US" dirty="0"/>
                        <a:t>embedding: vector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6213"/>
                  </a:ext>
                </a:extLst>
              </a:tr>
              <a:tr h="518261">
                <a:tc>
                  <a:txBody>
                    <a:bodyPr/>
                    <a:lstStyle/>
                    <a:p>
                      <a:r>
                        <a:rPr lang="en-US" dirty="0"/>
                        <a:t>active: </a:t>
                      </a:r>
                      <a:r>
                        <a:rPr lang="en-US" dirty="0" err="1"/>
                        <a:t>boolean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06637"/>
                  </a:ext>
                </a:extLst>
              </a:tr>
              <a:tr h="518261">
                <a:tc>
                  <a:txBody>
                    <a:bodyPr/>
                    <a:lstStyle/>
                    <a:p>
                      <a:r>
                        <a:rPr lang="en-US" dirty="0" err="1"/>
                        <a:t>added_by</a:t>
                      </a:r>
                      <a:r>
                        <a:rPr lang="en-US" dirty="0"/>
                        <a:t>: 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526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E44A8C-37DB-B014-96FB-4B2F5DF32057}"/>
              </a:ext>
            </a:extLst>
          </p:cNvPr>
          <p:cNvSpPr txBox="1"/>
          <p:nvPr/>
        </p:nvSpPr>
        <p:spPr>
          <a:xfrm>
            <a:off x="5223161" y="2298453"/>
            <a:ext cx="1745673" cy="36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Faces</a:t>
            </a:r>
            <a:endParaRPr lang="ru-RU" dirty="0"/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4249A4BC-6B52-80CE-F7CE-7F3D91EE5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23769"/>
              </p:ext>
            </p:extLst>
          </p:nvPr>
        </p:nvGraphicFramePr>
        <p:xfrm>
          <a:off x="8391468" y="2770369"/>
          <a:ext cx="2962332" cy="260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332">
                  <a:extLst>
                    <a:ext uri="{9D8B030D-6E8A-4147-A177-3AD203B41FA5}">
                      <a16:colId xmlns:a16="http://schemas.microsoft.com/office/drawing/2014/main" val="1471596794"/>
                    </a:ext>
                  </a:extLst>
                </a:gridCol>
              </a:tblGrid>
              <a:tr h="515760">
                <a:tc>
                  <a:txBody>
                    <a:bodyPr/>
                    <a:lstStyle/>
                    <a:p>
                      <a:r>
                        <a:rPr lang="en-US" dirty="0" err="1"/>
                        <a:t>uid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uuid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26726"/>
                  </a:ext>
                </a:extLst>
              </a:tr>
              <a:tr h="522924">
                <a:tc>
                  <a:txBody>
                    <a:bodyPr/>
                    <a:lstStyle/>
                    <a:p>
                      <a:r>
                        <a:rPr lang="en-US" dirty="0"/>
                        <a:t>name: 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23207"/>
                  </a:ext>
                </a:extLst>
              </a:tr>
              <a:tr h="522924">
                <a:tc>
                  <a:txBody>
                    <a:bodyPr/>
                    <a:lstStyle/>
                    <a:p>
                      <a:r>
                        <a:rPr lang="en-US" dirty="0"/>
                        <a:t>plate: 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81676"/>
                  </a:ext>
                </a:extLst>
              </a:tr>
              <a:tr h="522924">
                <a:tc>
                  <a:txBody>
                    <a:bodyPr/>
                    <a:lstStyle/>
                    <a:p>
                      <a:r>
                        <a:rPr lang="en-US" dirty="0"/>
                        <a:t>active: </a:t>
                      </a:r>
                      <a:r>
                        <a:rPr lang="en-US" dirty="0" err="1"/>
                        <a:t>boolean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73962"/>
                  </a:ext>
                </a:extLst>
              </a:tr>
              <a:tr h="522924">
                <a:tc>
                  <a:txBody>
                    <a:bodyPr/>
                    <a:lstStyle/>
                    <a:p>
                      <a:r>
                        <a:rPr lang="en-US" dirty="0" err="1"/>
                        <a:t>added_by</a:t>
                      </a:r>
                      <a:r>
                        <a:rPr lang="en-US" dirty="0"/>
                        <a:t>: 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84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8169C98-C223-A1B2-F75E-651518544FCB}"/>
              </a:ext>
            </a:extLst>
          </p:cNvPr>
          <p:cNvSpPr txBox="1"/>
          <p:nvPr/>
        </p:nvSpPr>
        <p:spPr>
          <a:xfrm>
            <a:off x="9207616" y="2294912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6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F4CD7-6AF2-0530-460F-7B5EE8C1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u="sng" dirty="0"/>
              <a:t>Разграничение прав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9CC6C-0151-1337-905D-5B66446D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Сервис имеет права доступа на чтение из таблиц лиц и номеров</a:t>
            </a:r>
          </a:p>
          <a:p>
            <a:pPr algn="just"/>
            <a:r>
              <a:rPr lang="ru-RU" dirty="0"/>
              <a:t>Сервис имеет права доступа на запись в таблицу событий</a:t>
            </a:r>
          </a:p>
          <a:p>
            <a:pPr algn="just"/>
            <a:r>
              <a:rPr lang="ru-RU" dirty="0"/>
              <a:t>В базе создана группа пользователей АРМ</a:t>
            </a:r>
          </a:p>
          <a:p>
            <a:pPr algn="just"/>
            <a:r>
              <a:rPr lang="ru-RU" dirty="0"/>
              <a:t>Для каждого пользователя заведена своя учётная запись</a:t>
            </a:r>
          </a:p>
          <a:p>
            <a:pPr algn="just"/>
            <a:r>
              <a:rPr lang="ru-RU" dirty="0"/>
              <a:t>Администратор заводит учётные записи</a:t>
            </a:r>
          </a:p>
          <a:p>
            <a:pPr algn="just"/>
            <a:r>
              <a:rPr lang="ru-RU" dirty="0"/>
              <a:t>Утечка данных возможна только при потере данных от учётной записи конкретного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27487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C6D59-8A8A-865D-FDC0-D5323B11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954"/>
            <a:ext cx="8596668" cy="1320800"/>
          </a:xfrm>
        </p:spPr>
        <p:txBody>
          <a:bodyPr/>
          <a:lstStyle/>
          <a:p>
            <a:pPr algn="just"/>
            <a:r>
              <a:rPr lang="ru-RU" u="sng" dirty="0"/>
              <a:t>Пример интерфейса рабочего места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256307-4885-5F5E-147D-94A9E5560D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7" y="955964"/>
            <a:ext cx="8861367" cy="55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369D6-BF9C-F188-DC9B-B8542DCD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u="sng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1680E-FD17-5160-31E9-74F566A4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Был разработан прототип системы, выполняющий функции детекции и распознавания лиц и номеров. </a:t>
            </a:r>
            <a:r>
              <a:rPr lang="ru-RU" dirty="0">
                <a:latin typeface="+mj-lt"/>
              </a:rPr>
              <a:t>		</a:t>
            </a:r>
          </a:p>
          <a:p>
            <a:pPr algn="l"/>
            <a:r>
              <a:rPr lang="ru-RU" u="sng" dirty="0">
                <a:solidFill>
                  <a:schemeClr val="tx1"/>
                </a:solidFill>
                <a:latin typeface="+mj-lt"/>
              </a:rPr>
              <a:t>Команда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TDBM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ru-RU" u="sng" dirty="0">
                <a:solidFill>
                  <a:schemeClr val="tx1"/>
                </a:solidFill>
                <a:latin typeface="+mj-lt"/>
              </a:rPr>
              <a:t>Участники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Горячев Андрей,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" b="0" i="0" dirty="0">
                <a:solidFill>
                  <a:schemeClr val="tx1"/>
                </a:solidFill>
                <a:effectLst/>
                <a:latin typeface="+mj-lt"/>
              </a:rPr>
              <a:t>a</a:t>
            </a:r>
            <a:r>
              <a:rPr lang="en" dirty="0">
                <a:solidFill>
                  <a:schemeClr val="tx1"/>
                </a:solidFill>
                <a:latin typeface="+mj-lt"/>
              </a:rPr>
              <a:t>ndrey-gor.2011@mail.ru</a:t>
            </a:r>
            <a:endParaRPr lang="ru-RU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Флоря Виктор</a:t>
            </a:r>
            <a:r>
              <a:rPr lang="ru-RU" dirty="0">
                <a:latin typeface="+mj-lt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floryavs@gmail.com</a:t>
            </a:r>
            <a:endParaRPr lang="ru-RU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Кульчицкий Герм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ан, </a:t>
            </a:r>
            <a:r>
              <a:rPr lang="en" b="0" i="0" dirty="0">
                <a:solidFill>
                  <a:schemeClr val="tx1"/>
                </a:solidFill>
                <a:effectLst/>
                <a:latin typeface="+mj-lt"/>
              </a:rPr>
              <a:t>g.kulczycki@yandex.ru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Мягких Елисей,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el2002@inbox.ru</a:t>
            </a:r>
            <a:endParaRPr lang="ru-RU" dirty="0">
              <a:latin typeface="+mj-lt"/>
            </a:endParaRPr>
          </a:p>
          <a:p>
            <a:pPr algn="l"/>
            <a:r>
              <a:rPr lang="ru-RU" dirty="0">
                <a:solidFill>
                  <a:schemeClr val="tx1"/>
                </a:solidFill>
                <a:latin typeface="+mj-lt"/>
              </a:rPr>
              <a:t>Репозиторий с проектом: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+mj-lt"/>
              </a:rPr>
              <a:t> </a:t>
            </a:r>
            <a:r>
              <a:rPr lang="en" dirty="0">
                <a:solidFill>
                  <a:schemeClr val="tx1"/>
                </a:solidFill>
                <a:latin typeface="+mj-lt"/>
              </a:rPr>
              <a:t>https://github.com/Batterlake/deploy-ml-</a:t>
            </a:r>
            <a:r>
              <a:rPr lang="en" dirty="0" err="1">
                <a:solidFill>
                  <a:schemeClr val="tx1"/>
                </a:solidFill>
                <a:latin typeface="+mj-lt"/>
              </a:rPr>
              <a:t>fastapi</a:t>
            </a:r>
            <a:r>
              <a:rPr lang="en" dirty="0">
                <a:solidFill>
                  <a:schemeClr val="tx1"/>
                </a:solidFill>
                <a:latin typeface="+mj-lt"/>
              </a:rPr>
              <a:t>-</a:t>
            </a:r>
            <a:r>
              <a:rPr lang="en" dirty="0" err="1">
                <a:solidFill>
                  <a:schemeClr val="tx1"/>
                </a:solidFill>
                <a:latin typeface="+mj-lt"/>
              </a:rPr>
              <a:t>redis</a:t>
            </a:r>
            <a:r>
              <a:rPr lang="en" dirty="0">
                <a:solidFill>
                  <a:schemeClr val="tx1"/>
                </a:solidFill>
                <a:latin typeface="+mj-lt"/>
              </a:rPr>
              <a:t>-docker/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58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{CCB78BE3-9721-694C-921D-867D986220D8}tf10001060</Template>
  <TotalTime>363</TotalTime>
  <Words>514</Words>
  <Application>Microsoft Macintosh PowerPoint</Application>
  <PresentationFormat>Широкоэкранный</PresentationFormat>
  <Paragraphs>64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Безопасное видеонаблюдение</vt:lpstr>
      <vt:lpstr>Безопасность </vt:lpstr>
      <vt:lpstr>Предлагаемый стек технологий</vt:lpstr>
      <vt:lpstr>Процесс обработки</vt:lpstr>
      <vt:lpstr>Структура базы данных</vt:lpstr>
      <vt:lpstr>Структуры таблиц БД</vt:lpstr>
      <vt:lpstr>Разграничение прав доступа</vt:lpstr>
      <vt:lpstr>Пример интерфейса рабочего места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TDBM</dc:title>
  <dc:creator>Microsoft Office User</dc:creator>
  <cp:lastModifiedBy>Microsoft Office User</cp:lastModifiedBy>
  <cp:revision>6</cp:revision>
  <dcterms:created xsi:type="dcterms:W3CDTF">2022-12-11T21:49:36Z</dcterms:created>
  <dcterms:modified xsi:type="dcterms:W3CDTF">2022-12-12T04:43:40Z</dcterms:modified>
</cp:coreProperties>
</file>