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4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125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6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2C4F1E30-0F92-4145-A66E-4E1470618D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7CC2CD-887F-4063-B6B9-7FF64B45AC1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6AB0E4-E996-40D1-AA35-F92DBC5B24F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8176C4-AF3A-49AF-BFF8-CAEEA11A875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A943F3-D42B-458B-81AC-A15C7F29B5F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C9F36F-E549-4C8D-B69D-5759EFF497B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D76DA2-9723-4101-B809-21F726B57AC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9BBC1D-6E7C-4BAF-A363-1D5D3E4ABDA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3FBF60-599F-4356-9F96-EF44DD5566B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341FFE-99F4-434B-BABB-F15D096547B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0E3BB1-D747-4A86-BAD1-2D79986AC2D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2975B3-752A-4376-AB0C-4BABEC16679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CAF141-FFC1-49D5-8B60-AD8E93784FC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791A7E-0F1B-414B-91D7-8329992D782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0188D1-8789-4309-8301-E102D6E55E0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20EB76-2D90-4CA3-8237-F5409613C6F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ECE373-50C4-4BE8-98A6-E6FC566A8F5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231194-2F8F-47F9-868B-3298B443DE4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1CB05B-F123-4CD6-BEBF-D29E07D30F6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DF1AF7-C39B-4D7E-85F6-1A5372A58FE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E101B1-F4DD-42D7-B62B-02033533EEC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3E7B3D-3784-4CF6-89FE-1C74949B041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D47D4B-1231-43CE-8AF5-45FB87A6EB2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2D93AA-5F06-4884-B6E5-ED4725BAD7C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8980BA-0F4E-416F-8802-EC407689C70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F28CE9-AB43-42CD-9C2C-552FE201B18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442C3F-DDC0-498E-B8F8-8B118A1889F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F31CE5-25F8-4DBA-BEC2-3C44ECFFA46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4E8817-5BFB-4EDB-AEE3-E1A54EF9799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160359-F4F4-44B5-B9B6-7B85A0D893C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AB2D4E-3D67-4BEB-8B26-32297973ECF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D2ACDE-978A-4BF0-853F-52D3BE512D2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0088ED-50ED-4A7E-BF99-8E4C1C75B1A3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C6008C-394B-4DC1-B0BF-1B138FA1435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D762A5-73B7-469D-BAAF-E8FFEA084E5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4B2505-36B5-4645-A16E-80F890FAF2D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E2E73C-E27C-47F5-92C4-030C2696F3B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145D8B-2343-45F2-A41E-D961D782534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501650-5E46-4E88-95FD-829D4DAB6FD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C52548-752F-469C-99B0-C4A70C43DFD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ED0732-9EC9-4968-B0C7-9632DC16112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8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4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29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2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8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111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3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8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71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073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452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77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0608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60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3050"/>
            <a:ext cx="2055813" cy="5853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6625" cy="585311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2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16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966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6674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197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70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999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38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3386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43899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8116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88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101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607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52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4964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477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203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1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218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3551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13722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84478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96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0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8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42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86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428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00"/>
            </a:gs>
            <a:gs pos="100000">
              <a:srgbClr val="FFFFFF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90600" y="6553200"/>
            <a:ext cx="6548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25"/>
              </a:spcBef>
            </a:pPr>
            <a:r>
              <a:rPr lang="en-US" altLang="en-US" sz="1000">
                <a:latin typeface="Century Gothic" panose="020B0502020202020204" pitchFamily="34" charset="0"/>
                <a:cs typeface="ヒラギノ角ゴ Pro W3" pitchFamily="1" charset="0"/>
              </a:rPr>
              <a:t>Copyright © 2011 Pearson Education, Inc. Publishing as Pearson Addison-Wesley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8600"/>
            <a:ext cx="5151438" cy="632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5800" y="6553200"/>
            <a:ext cx="6548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25"/>
              </a:spcBef>
            </a:pPr>
            <a:r>
              <a:rPr lang="en-US" altLang="en-US" sz="1000">
                <a:latin typeface="Century Gothic" panose="020B0502020202020204" pitchFamily="34" charset="0"/>
                <a:cs typeface="ヒラギノ角ゴ Pro W3" pitchFamily="1" charset="0"/>
              </a:rPr>
              <a:t>Copyright © 2011 Ramez Elmasri and Shamkant Navathe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238"/>
            <a:ext cx="6858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483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AFFC1"/>
            </a:gs>
            <a:gs pos="100000">
              <a:srgbClr val="FFFFFF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685800" y="6553200"/>
            <a:ext cx="6548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25"/>
              </a:spcBef>
            </a:pPr>
            <a:r>
              <a:rPr lang="en-US" altLang="en-US" sz="1000">
                <a:latin typeface="Century Gothic" panose="020B0502020202020204" pitchFamily="34" charset="0"/>
                <a:cs typeface="ヒラギノ角ゴ Pro W3" pitchFamily="1" charset="0"/>
              </a:rPr>
              <a:t>Copyright © 2011 Ramez Elmasri and Shamkant Navathe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238"/>
            <a:ext cx="6858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00"/>
            </a:gs>
            <a:gs pos="100000">
              <a:srgbClr val="FFFFFF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990600" y="6553200"/>
            <a:ext cx="6548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25"/>
              </a:spcBef>
            </a:pPr>
            <a:r>
              <a:rPr lang="en-US" altLang="en-US" sz="1000">
                <a:latin typeface="Century Gothic" panose="020B0502020202020204" pitchFamily="34" charset="0"/>
                <a:cs typeface="ヒラギノ角ゴ Pro W3" pitchFamily="1" charset="0"/>
              </a:rPr>
              <a:t>Copyright © 2011 Pearson Education, Inc. Publishing as Pearson Addison-Wesley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8600"/>
            <a:ext cx="5151438" cy="632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81000" y="2209800"/>
            <a:ext cx="3048000" cy="167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ts val="1750"/>
              </a:spcBef>
            </a:pPr>
            <a:r>
              <a:rPr lang="en-US" altLang="en-US" sz="2800" b="1">
                <a:solidFill>
                  <a:srgbClr val="800000"/>
                </a:solidFill>
                <a:latin typeface="Century Gothic" panose="020B0502020202020204" pitchFamily="34" charset="0"/>
              </a:rPr>
              <a:t>Chapter 1</a:t>
            </a:r>
          </a:p>
          <a:p>
            <a:pPr algn="r">
              <a:spcBef>
                <a:spcPts val="1875"/>
              </a:spcBef>
            </a:pPr>
            <a:r>
              <a:rPr lang="en-US" altLang="en-US" sz="3000" b="1">
                <a:solidFill>
                  <a:srgbClr val="800000"/>
                </a:solidFill>
                <a:latin typeface="Century Gothic" panose="020B0502020202020204" pitchFamily="34" charset="0"/>
              </a:rPr>
              <a:t>Databases and Database Users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81000" y="2209800"/>
            <a:ext cx="3048000" cy="167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ts val="1750"/>
              </a:spcBef>
            </a:pPr>
            <a:r>
              <a:rPr lang="en-US" altLang="en-US" sz="2800" b="1">
                <a:solidFill>
                  <a:srgbClr val="800000"/>
                </a:solidFill>
                <a:latin typeface="Century Gothic" panose="020B0502020202020204" pitchFamily="34" charset="0"/>
              </a:rPr>
              <a:t>Chapter 1</a:t>
            </a:r>
          </a:p>
          <a:p>
            <a:pPr algn="r">
              <a:spcBef>
                <a:spcPts val="1875"/>
              </a:spcBef>
            </a:pPr>
            <a:r>
              <a:rPr lang="en-US" altLang="en-US" sz="3000" b="1">
                <a:solidFill>
                  <a:srgbClr val="800000"/>
                </a:solidFill>
                <a:latin typeface="Century Gothic" panose="020B0502020202020204" pitchFamily="34" charset="0"/>
              </a:rPr>
              <a:t>Databases and Database Users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Introduction (cont'd.)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7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Transaction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May cause some data to be read and some data to be written into the database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Protection</a:t>
            </a:r>
            <a:r>
              <a:rPr lang="en-US" altLang="en-US" sz="3200"/>
              <a:t> includes: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System protection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Security protection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Maintain</a:t>
            </a:r>
            <a:r>
              <a:rPr lang="en-US" altLang="en-US" sz="3200"/>
              <a:t> the database system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Allow the system to evolve as requirements change over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An Example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9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UNIVERSITY database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Information concerning students, courses, and grades in a university environment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Data records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STUDENT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COURSE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SECTION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GRADE_REPORT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PREREQUISITE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An Example (cont'd.)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0772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Specify structure of records of each file by specifying </a:t>
            </a:r>
            <a:r>
              <a:rPr lang="en-US" altLang="en-US" sz="3200" b="1"/>
              <a:t>data type </a:t>
            </a:r>
            <a:r>
              <a:rPr lang="en-US" altLang="en-US" sz="3200"/>
              <a:t>for each </a:t>
            </a:r>
            <a:r>
              <a:rPr lang="en-US" altLang="en-US" sz="3200" b="1"/>
              <a:t>data element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String of alphabetic characters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Integer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Etc.</a:t>
            </a:r>
          </a:p>
          <a:p>
            <a:pPr>
              <a:spcBef>
                <a:spcPts val="70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An Example (cont'd.)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Construct UNIVERSITY database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Store data to represent each student, course, section, grade report, and prerequisite as a record in appropriate file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Relationships among the records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Manipulation involves querying and updating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An Example (cont'd.)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Examples of queries: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Retrieve the transcript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List the names of students who took the section of the ‘Database’ course offered in fall 2008 and their grades in that section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List the prerequisites of the ‘Database’ course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An Example (cont'd.)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Examples of updates: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Change the class of ‘Smith’ to sophomore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Create a new section for the ‘Database’ course for this semester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Enter a grade of ‘A’ for ‘Smith’ in the ‘Database’ section of last semester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00400"/>
            <a:ext cx="520223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52400"/>
            <a:ext cx="4546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An Example (cont'd.)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Phases for designing a database: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Requirements specification and analysis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Conceptual design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Logical design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Physical design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Characteristics of the Database Approach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Traditional </a:t>
            </a:r>
            <a:r>
              <a:rPr lang="en-US" altLang="en-US" sz="3200" b="1"/>
              <a:t>file processing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Each user defines and implements the files needed for a specific software application 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Database approach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Single repository maintains data that is defined once and then accessed by various users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Characteristics of the Database Approach (cont'd.)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Main characteristics of database approach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Self-describing nature of a database system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Insulation between programs and data, and data abstraction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Support of multiple views of the data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Sharing of data and multiuser transaction processing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Chapter 1 Outline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Introduction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Characteristics of the Database Approach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Actors on the Scene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Workers behind the Scene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Advantages of Using the DBMS Approach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A Brief History of Database Applications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When Not to Use a DBMS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Data abstraction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Allows program-data independence and program-operation independence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Conceptual representation </a:t>
            </a:r>
            <a:r>
              <a:rPr lang="en-US" altLang="en-US" sz="3200"/>
              <a:t>of data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Does not include details of how data is stored or how operations are implemented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Data model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Type of data abstraction used to provide conceptual representation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Data Abstraction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23900"/>
            <a:ext cx="70580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Support of Multiple Views of the Data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View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Subset of the database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Contains </a:t>
            </a:r>
            <a:r>
              <a:rPr lang="en-US" altLang="en-US" sz="2800" b="1"/>
              <a:t>virtual data </a:t>
            </a:r>
            <a:r>
              <a:rPr lang="en-US" altLang="en-US" sz="2800"/>
              <a:t>derived from the database files but is not explicitly stored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Multiuser DBMS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Users have a variety of distinct applications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Must provide facilities for defining multiple views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Sharing of Data and Multiuser Transaction Processing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Allow multiple users to access the database at the same time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Concurrency control software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Ensure that several users trying to update the same data do so in a controlled manner 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Result of the updates is correct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Online transaction processing (OLTP) application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Sharing of Data and Multiuser Transaction Processing (cont'd.)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Transaction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Central to many database applications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Executing program or process that includes one or more database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Isolation</a:t>
            </a:r>
            <a:r>
              <a:rPr lang="en-US" altLang="en-US" sz="2800"/>
              <a:t> property 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Each transaction appears to execute in isolation from other transactions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Atomicity</a:t>
            </a:r>
            <a:r>
              <a:rPr lang="en-US" altLang="en-US" sz="2800"/>
              <a:t> property 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Either all the database operations in a transaction are executed or none 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Actors on the Scene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6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Database administrators (DBA) </a:t>
            </a:r>
            <a:r>
              <a:rPr lang="en-US" altLang="en-US" sz="3200"/>
              <a:t>are responsible for: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Authorizing access to the database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Coordinating and monitoring its use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Acquiring software and hardware resources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Database designers </a:t>
            </a:r>
            <a:r>
              <a:rPr lang="en-US" altLang="en-US" sz="3200"/>
              <a:t>are responsible for: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Identifying the data to be stored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Choosing appropriate structures to represent and store this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Actors on the Scene (cont'd.)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End users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People whose jobs require access to the database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Types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/>
              <a:t>Casual end users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/>
              <a:t>Naive </a:t>
            </a:r>
            <a:r>
              <a:rPr lang="en-US" altLang="en-US" sz="2400"/>
              <a:t>or</a:t>
            </a:r>
            <a:r>
              <a:rPr lang="en-US" altLang="en-US" sz="2400" b="1"/>
              <a:t> parametric end users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/>
              <a:t>Sophisticated end users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/>
              <a:t>Standalone users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Actors on the Scene (cont'd.)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System analysts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Determine requirements of end users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Application programmers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Implement these specifications as programs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Workers behind the Scene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DBMS system designers and implementers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Design and implement the DBMS modules and interfaces as a software package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Tool developers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Design and implement </a:t>
            </a:r>
            <a:r>
              <a:rPr lang="en-US" altLang="en-US" sz="2800" b="1"/>
              <a:t>tools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Operators and maintenance personnel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Responsible for running and maintenance of hardware and software environment for database system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Advantages of Using the DBMS Approach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Controlling redundancy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Data normalization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Denormalization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Sometimes necessary to use </a:t>
            </a:r>
            <a:r>
              <a:rPr lang="en-US" altLang="en-US" sz="2400" b="1"/>
              <a:t>controlled redundancy</a:t>
            </a:r>
            <a:r>
              <a:rPr lang="en-US" altLang="en-US" sz="2400"/>
              <a:t> to improve the performance of queries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Restricting unauthorized access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Security and authorization subsystem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Privileged software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Overview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Traditional database applications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Store textual or numeric information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Multimedia databases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Store images, audio clips, and video streams digitally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Geographic information systems (GIS)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Store and analyze maps, weather data, and satellite images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Advantages of Using the DBMS Approach (cont'd.)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Providing </a:t>
            </a:r>
            <a:r>
              <a:rPr lang="en-US" altLang="en-US" sz="3200" b="1"/>
              <a:t>persistent</a:t>
            </a:r>
            <a:r>
              <a:rPr lang="en-US" altLang="en-US" sz="3200"/>
              <a:t> storage for program objects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Complex object in C++ can be stored permanently in an object-oriented DBMS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Impedance mismatch problem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Object-oriented database systems typically offer data structure </a:t>
            </a:r>
            <a:r>
              <a:rPr lang="en-US" altLang="en-US" sz="2400" b="1"/>
              <a:t>compatibility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Advantages of Using the DBMS Approach (cont'd.)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Providing storage structures and search </a:t>
            </a:r>
            <a:r>
              <a:rPr lang="fr-FR" altLang="en-US" sz="3200"/>
              <a:t>techniques for efficient query processing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fr-FR" altLang="en-US" sz="2800" b="1"/>
              <a:t>Indexes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fr-FR" altLang="en-US" sz="2800" b="1"/>
              <a:t>Buffering</a:t>
            </a:r>
            <a:r>
              <a:rPr lang="fr-FR" altLang="en-US" sz="2800"/>
              <a:t> and </a:t>
            </a:r>
            <a:r>
              <a:rPr lang="fr-FR" altLang="en-US" sz="2800" b="1"/>
              <a:t>caching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Query processing and optimization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Advantages of Using the DBMS Approach (cont'd.)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5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Providing backup and recovery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Backup and recovery subsystem </a:t>
            </a:r>
            <a:r>
              <a:rPr lang="en-US" altLang="en-US" sz="2800"/>
              <a:t>of the DBMS is responsible for recovery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Providing multiple user interfaces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Graphical user interfaces (GUIs)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Representing complex relationships among data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May include numerous varieties of data that are interrelated in many ways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Advantages of Using the DBMS Approach (cont'd.)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Enforcing </a:t>
            </a:r>
            <a:r>
              <a:rPr lang="en-US" altLang="en-US" sz="3200" b="1"/>
              <a:t>integrity constraints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Referential integrity</a:t>
            </a:r>
            <a:r>
              <a:rPr lang="en-US" altLang="en-US" sz="2800"/>
              <a:t> constraint 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Every section record must be related to a course record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Key</a:t>
            </a:r>
            <a:r>
              <a:rPr lang="en-US" altLang="en-US" sz="2800"/>
              <a:t> or </a:t>
            </a:r>
            <a:r>
              <a:rPr lang="en-US" altLang="en-US" sz="2800" b="1"/>
              <a:t>uniqueness</a:t>
            </a:r>
            <a:r>
              <a:rPr lang="en-US" altLang="en-US" sz="2800"/>
              <a:t> constraint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Every course record must have a unique value for Course_number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Business rules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Inherent rules </a:t>
            </a:r>
            <a:r>
              <a:rPr lang="en-US" altLang="en-US" sz="2800"/>
              <a:t>of the data model</a:t>
            </a:r>
          </a:p>
          <a:p>
            <a:pPr>
              <a:spcBef>
                <a:spcPts val="80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Advantages of Using the DBMS Approach (cont'd.)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65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Permitting inferencing and actions using rules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Deductive database systems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Provide capabilities for defining deduction </a:t>
            </a:r>
            <a:r>
              <a:rPr lang="en-US" altLang="en-US" sz="2400" b="1"/>
              <a:t>rules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Inferencing new information from the stored database facts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Trigger 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Rule activated by updates to the table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Stored procedures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More involved procedures to enforce rules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Advantages of Using the DBMS Approach (cont'd.)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Additional implications of using the database approach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Reduced application development time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Flexibility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Availability of up-to-date information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Economies of scale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A Brief History of Database Applications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Early database applications using hierarchical and network systems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Large numbers of records of similar structure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Providing data abstraction and application flexibility with relational databases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Separates physical storage of data from its conceptual representation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Provides a mathematical foundation for data representation and querying</a:t>
            </a:r>
          </a:p>
          <a:p>
            <a:pPr>
              <a:spcBef>
                <a:spcPts val="80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A Brief History of Database Applications (cont'd.)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Object-oriented applications and the need for more complex databases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Used in specialized applications: engineering design, multimedia publishing, and manufacturing systems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Interchanging data on the Web for e-commerce using XML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Extended markup language (XML) primary standard for interchanging data among various types of databases and Web pages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457200" y="174625"/>
            <a:ext cx="8228013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A Brief History of Database Applications (cont'd.)</a:t>
            </a: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85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Extending database capabilities for new applications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Extensions to better support specialized requirements for applications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Enterprise resource planning (ERP)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Customer relationship management (CRM)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Databases versus information retrieval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Information retrieval (IR)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Deals with books, manuscripts, and various forms of library-based articles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When Not to Use a DBMS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More desirable to use regular files for: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Simple, well-defined database applications not expected to change at all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Stringent, real-time requirements that may not be met because of DBMS overhead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Embedded systems with limited storage capacity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No multiple-user access to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Overview (cont'd.)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Data warehouses and online analytical processing (OLAP) systems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Extract and analyze useful business information from very large databases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Support decision making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Real-time and active database technology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Control industrial and manufacturing processes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Summary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65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Database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Collection of related data (recorded facts)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DBMS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Generalized software package for implementing and maintaining a computerized database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Several categories of database users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/>
              <a:t>Database applications have evolved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Current trends: IR, Web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Introduction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94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Database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Collection of related data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Known facts that can be recorded and that have implicit meaning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 b="1"/>
              <a:t>Miniworld </a:t>
            </a:r>
            <a:r>
              <a:rPr lang="en-US" altLang="en-US" sz="2800"/>
              <a:t>or </a:t>
            </a:r>
            <a:r>
              <a:rPr lang="en-US" altLang="en-US" sz="2800" b="1"/>
              <a:t>universe of discourse (UoD)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Represents some aspect of the real world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Logically coherent collection of data with inherent meaning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Built for a specific purpose</a:t>
            </a:r>
          </a:p>
          <a:p>
            <a:pPr>
              <a:spcBef>
                <a:spcPts val="70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25475"/>
            <a:ext cx="6778625" cy="539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Introduction (cont'd.)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Database management system (DBMS)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Collection of programs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Enables users to create and maintain a database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Defining</a:t>
            </a:r>
            <a:r>
              <a:rPr lang="en-US" altLang="en-US" sz="3200"/>
              <a:t> a database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Specify the data types, structures, and constraints of the data to be stored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Introduction (cont'd.)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Meta-data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Database definition or descriptive information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Stored by the DBMS in the form of a database catalog or dictionary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Manipulating</a:t>
            </a:r>
            <a:r>
              <a:rPr lang="en-US" altLang="en-US" sz="3200"/>
              <a:t> a database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Query and update the database miniworld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Generate reports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Introduction (cont'd.)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Sharing</a:t>
            </a:r>
            <a:r>
              <a:rPr lang="en-US" altLang="en-US" sz="3200"/>
              <a:t> a database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Allow multiple users and programs to access the database simultaneously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Application program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Accesses database by sending queries to DBMS</a:t>
            </a:r>
          </a:p>
          <a:p>
            <a:pPr>
              <a:spcBef>
                <a:spcPts val="800"/>
              </a:spcBef>
              <a:buClr>
                <a:srgbClr val="800000"/>
              </a:buClr>
              <a:buFont typeface="Wingdings" panose="05000000000000000000" pitchFamily="2" charset="2"/>
              <a:buChar char=""/>
            </a:pPr>
            <a:r>
              <a:rPr lang="en-US" altLang="en-US" sz="3200" b="1"/>
              <a:t>Query </a:t>
            </a:r>
          </a:p>
          <a:p>
            <a:pPr lvl="1">
              <a:spcBef>
                <a:spcPts val="7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2800"/>
              <a:t>Causes some data to be retrieved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1484</Words>
  <Application>Microsoft Office PowerPoint</Application>
  <PresentationFormat>On-screen Show (4:3)</PresentationFormat>
  <Paragraphs>282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Century Gothic</vt:lpstr>
      <vt:lpstr>Times New Roman</vt:lpstr>
      <vt:lpstr>Wingdings</vt:lpstr>
      <vt:lpstr>ヒラギノ角ゴ Pro W3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sriya</dc:creator>
  <cp:lastModifiedBy>exam2</cp:lastModifiedBy>
  <cp:revision>36</cp:revision>
  <cp:lastPrinted>1601-01-01T00:00:00Z</cp:lastPrinted>
  <dcterms:created xsi:type="dcterms:W3CDTF">2010-05-06T15:58:58Z</dcterms:created>
  <dcterms:modified xsi:type="dcterms:W3CDTF">2021-02-02T05:45:40Z</dcterms:modified>
</cp:coreProperties>
</file>