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7" r:id="rId38"/>
    <p:sldId id="298" r:id="rId39"/>
    <p:sldId id="293" r:id="rId40"/>
    <p:sldId id="294" r:id="rId41"/>
    <p:sldId id="295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4EC-1F03-4E51-B893-62D8A20142E5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EF-4E5C-4ED9-B3C1-9C384F03F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28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4EC-1F03-4E51-B893-62D8A20142E5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EF-4E5C-4ED9-B3C1-9C384F03F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12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4EC-1F03-4E51-B893-62D8A20142E5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EF-4E5C-4ED9-B3C1-9C384F03F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50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4EC-1F03-4E51-B893-62D8A20142E5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EF-4E5C-4ED9-B3C1-9C384F03F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2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4EC-1F03-4E51-B893-62D8A20142E5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EF-4E5C-4ED9-B3C1-9C384F03F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38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4EC-1F03-4E51-B893-62D8A20142E5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EF-4E5C-4ED9-B3C1-9C384F03F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0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4EC-1F03-4E51-B893-62D8A20142E5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EF-4E5C-4ED9-B3C1-9C384F03F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0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4EC-1F03-4E51-B893-62D8A20142E5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EF-4E5C-4ED9-B3C1-9C384F03F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21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4EC-1F03-4E51-B893-62D8A20142E5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EF-4E5C-4ED9-B3C1-9C384F03F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96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4EC-1F03-4E51-B893-62D8A20142E5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EF-4E5C-4ED9-B3C1-9C384F03F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73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4EC-1F03-4E51-B893-62D8A20142E5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EF-4E5C-4ED9-B3C1-9C384F03F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09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F4EC-1F03-4E51-B893-62D8A20142E5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854EF-4E5C-4ED9-B3C1-9C384F03F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7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291" y="779317"/>
            <a:ext cx="9144000" cy="1151227"/>
          </a:xfrm>
        </p:spPr>
        <p:txBody>
          <a:bodyPr/>
          <a:lstStyle/>
          <a:p>
            <a:r>
              <a:rPr lang="en-IN" dirty="0" smtClean="0"/>
              <a:t>Chapter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891" y="2136920"/>
            <a:ext cx="9144000" cy="2933844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Process: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a program in execution</a:t>
            </a:r>
          </a:p>
          <a:p>
            <a:pPr algn="l"/>
            <a:r>
              <a:rPr lang="en-IN" dirty="0" smtClean="0"/>
              <a:t>Process includes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Program Counter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Stack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Data Section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203" y="2709430"/>
            <a:ext cx="26860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6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930" y="1119043"/>
            <a:ext cx="5037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8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Queueing</a:t>
            </a:r>
            <a:r>
              <a:rPr lang="en-IN" dirty="0" smtClean="0"/>
              <a:t> Diagram: </a:t>
            </a:r>
            <a:r>
              <a:rPr lang="en-IN" dirty="0"/>
              <a:t>A common representation of process scheduling is a </a:t>
            </a:r>
            <a:r>
              <a:rPr lang="en-IN" b="1" dirty="0" err="1"/>
              <a:t>queueing</a:t>
            </a:r>
            <a:r>
              <a:rPr lang="en-IN" b="1" dirty="0"/>
              <a:t> </a:t>
            </a:r>
            <a:r>
              <a:rPr lang="en-IN" b="1" dirty="0" err="1" smtClean="0"/>
              <a:t>diagram</a:t>
            </a:r>
            <a:r>
              <a:rPr lang="en-IN" dirty="0" err="1"/>
              <a:t>.</a:t>
            </a:r>
            <a:r>
              <a:rPr lang="en-IN" dirty="0" err="1" smtClean="0"/>
              <a:t>It</a:t>
            </a:r>
            <a:r>
              <a:rPr lang="en-IN" dirty="0" smtClean="0"/>
              <a:t> is shown in following fig.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03" y="3096923"/>
            <a:ext cx="48958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5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Each rectangular box represents a queue. </a:t>
            </a:r>
            <a:endParaRPr lang="en-IN" dirty="0" smtClean="0"/>
          </a:p>
          <a:p>
            <a:r>
              <a:rPr lang="en-IN" dirty="0" smtClean="0"/>
              <a:t>Two types of </a:t>
            </a:r>
            <a:r>
              <a:rPr lang="en-IN" dirty="0"/>
              <a:t>queues are present: the ready queue and a set of device queues. </a:t>
            </a:r>
            <a:endParaRPr lang="en-IN" dirty="0" smtClean="0"/>
          </a:p>
          <a:p>
            <a:r>
              <a:rPr lang="en-IN" dirty="0" smtClean="0"/>
              <a:t>The circles represent </a:t>
            </a:r>
            <a:r>
              <a:rPr lang="en-IN" dirty="0"/>
              <a:t>the </a:t>
            </a:r>
            <a:r>
              <a:rPr lang="en-IN" dirty="0" smtClean="0"/>
              <a:t>resources</a:t>
            </a:r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arrows indicate the </a:t>
            </a:r>
            <a:r>
              <a:rPr lang="en-IN" dirty="0" smtClean="0"/>
              <a:t>flow of </a:t>
            </a:r>
            <a:r>
              <a:rPr lang="en-IN" dirty="0"/>
              <a:t>processes in the system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A new process is initially put in the ready queue. It waits there until it </a:t>
            </a:r>
            <a:r>
              <a:rPr lang="en-IN" dirty="0" smtClean="0"/>
              <a:t>is selected </a:t>
            </a:r>
            <a:r>
              <a:rPr lang="en-IN" dirty="0"/>
              <a:t>for execution, or is </a:t>
            </a:r>
            <a:r>
              <a:rPr lang="en-IN" b="1" dirty="0"/>
              <a:t>dispatched</a:t>
            </a:r>
            <a:r>
              <a:rPr lang="en-IN" dirty="0"/>
              <a:t>. Once the process is allocated the </a:t>
            </a:r>
            <a:r>
              <a:rPr lang="en-IN" dirty="0" smtClean="0"/>
              <a:t>CPU and </a:t>
            </a:r>
            <a:r>
              <a:rPr lang="en-IN" dirty="0"/>
              <a:t>is executing, one of several events could occur:</a:t>
            </a:r>
          </a:p>
        </p:txBody>
      </p:sp>
    </p:spTree>
    <p:extLst>
      <p:ext uri="{BB962C8B-B14F-4D97-AF65-F5344CB8AC3E}">
        <p14:creationId xmlns:p14="http://schemas.microsoft.com/office/powerpoint/2010/main" val="242010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6409" y="1142999"/>
            <a:ext cx="9144000" cy="3584865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The process could issue an I/O request and then be placed in an I/O queue.</a:t>
            </a:r>
          </a:p>
          <a:p>
            <a:pPr algn="just"/>
            <a:r>
              <a:rPr lang="en-IN" dirty="0"/>
              <a:t>• The process could create a new </a:t>
            </a:r>
            <a:r>
              <a:rPr lang="en-IN" dirty="0" err="1"/>
              <a:t>subprocess</a:t>
            </a:r>
            <a:r>
              <a:rPr lang="en-IN" dirty="0"/>
              <a:t> and wait for the </a:t>
            </a:r>
            <a:r>
              <a:rPr lang="en-IN" dirty="0" err="1" smtClean="0"/>
              <a:t>subprocess’s</a:t>
            </a:r>
            <a:r>
              <a:rPr lang="en-IN" dirty="0" smtClean="0"/>
              <a:t> termination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• The process could be removed forcibly from the CPU as a result of an</a:t>
            </a:r>
          </a:p>
          <a:p>
            <a:pPr algn="just"/>
            <a:r>
              <a:rPr lang="en-IN" dirty="0" smtClean="0"/>
              <a:t>interrupt</a:t>
            </a:r>
            <a:r>
              <a:rPr lang="en-IN" dirty="0"/>
              <a:t>, and be put back in the ready queue</a:t>
            </a:r>
            <a:r>
              <a:rPr lang="en-IN" dirty="0" smtClean="0"/>
              <a:t>.</a:t>
            </a:r>
          </a:p>
          <a:p>
            <a:pPr algn="l"/>
            <a:r>
              <a:rPr lang="en-IN" dirty="0"/>
              <a:t>In the first two cases, the process eventually switches </a:t>
            </a:r>
            <a:r>
              <a:rPr lang="en-IN" dirty="0" smtClean="0"/>
              <a:t>from the waiting state to </a:t>
            </a:r>
            <a:r>
              <a:rPr lang="en-IN" dirty="0"/>
              <a:t>the ready state and is then put back in the ready queue</a:t>
            </a:r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26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Schedulers</a:t>
            </a:r>
          </a:p>
          <a:p>
            <a:pPr marL="0" indent="0" algn="just">
              <a:buNone/>
            </a:pPr>
            <a:r>
              <a:rPr lang="en-IN" dirty="0"/>
              <a:t>A process migrates among the various scheduling queues throughout </a:t>
            </a:r>
            <a:r>
              <a:rPr lang="en-IN" dirty="0" smtClean="0"/>
              <a:t>its lifetime</a:t>
            </a:r>
            <a:r>
              <a:rPr lang="en-IN" dirty="0"/>
              <a:t>. The operating system must select, for scheduling purposes, </a:t>
            </a:r>
            <a:r>
              <a:rPr lang="en-IN" dirty="0" smtClean="0"/>
              <a:t>processes from </a:t>
            </a:r>
            <a:r>
              <a:rPr lang="en-IN" dirty="0"/>
              <a:t>these queues in some fashion. The selection process is carried out by </a:t>
            </a:r>
            <a:r>
              <a:rPr lang="en-IN" dirty="0" smtClean="0"/>
              <a:t>the appropriate </a:t>
            </a:r>
            <a:r>
              <a:rPr lang="en-IN" b="1" dirty="0" smtClean="0"/>
              <a:t>scheduler.</a:t>
            </a:r>
            <a:endParaRPr lang="en-IN" dirty="0" smtClean="0"/>
          </a:p>
          <a:p>
            <a:r>
              <a:rPr lang="en-IN" dirty="0"/>
              <a:t>Long-term scheduler (or job scheduler) – selects which processes should be brought into the ready queue </a:t>
            </a:r>
            <a:endParaRPr lang="en-IN" dirty="0" smtClean="0"/>
          </a:p>
          <a:p>
            <a:r>
              <a:rPr lang="en-IN" dirty="0" smtClean="0"/>
              <a:t>Short-term </a:t>
            </a:r>
            <a:r>
              <a:rPr lang="en-IN" dirty="0"/>
              <a:t>scheduler (or CPU scheduler) – selects which process should be executed next and allocates CPU</a:t>
            </a:r>
          </a:p>
        </p:txBody>
      </p:sp>
    </p:spTree>
    <p:extLst>
      <p:ext uri="{BB962C8B-B14F-4D97-AF65-F5344CB8AC3E}">
        <p14:creationId xmlns:p14="http://schemas.microsoft.com/office/powerpoint/2010/main" val="82435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09" y="104630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The </a:t>
            </a:r>
            <a:r>
              <a:rPr lang="en-IN" dirty="0" smtClean="0"/>
              <a:t>distinction </a:t>
            </a:r>
            <a:r>
              <a:rPr lang="en-IN" dirty="0"/>
              <a:t>between these two schedulers lies in </a:t>
            </a:r>
            <a:r>
              <a:rPr lang="en-IN" dirty="0" smtClean="0"/>
              <a:t>frequency of execution</a:t>
            </a:r>
          </a:p>
          <a:p>
            <a:pPr algn="just"/>
            <a:r>
              <a:rPr lang="en-IN" dirty="0"/>
              <a:t>The long-term </a:t>
            </a:r>
            <a:r>
              <a:rPr lang="en-IN" dirty="0" smtClean="0"/>
              <a:t>scheduler controls </a:t>
            </a:r>
            <a:r>
              <a:rPr lang="en-IN" dirty="0"/>
              <a:t>the </a:t>
            </a:r>
            <a:r>
              <a:rPr lang="en-IN" b="1" dirty="0"/>
              <a:t>degree of </a:t>
            </a:r>
            <a:r>
              <a:rPr lang="en-IN" b="1" dirty="0" smtClean="0"/>
              <a:t>multiprogramming.</a:t>
            </a:r>
          </a:p>
          <a:p>
            <a:pPr algn="just"/>
            <a:r>
              <a:rPr lang="en-IN" dirty="0" smtClean="0"/>
              <a:t>An </a:t>
            </a:r>
            <a:r>
              <a:rPr lang="en-IN" b="1" dirty="0" smtClean="0"/>
              <a:t>I/O-bound </a:t>
            </a:r>
            <a:r>
              <a:rPr lang="en-IN" b="1" dirty="0"/>
              <a:t>process </a:t>
            </a:r>
            <a:r>
              <a:rPr lang="en-IN" dirty="0"/>
              <a:t>is one that </a:t>
            </a:r>
            <a:r>
              <a:rPr lang="en-IN" dirty="0" smtClean="0"/>
              <a:t>spends more </a:t>
            </a:r>
            <a:r>
              <a:rPr lang="en-IN" dirty="0"/>
              <a:t>of its time doing I/O than it </a:t>
            </a:r>
            <a:r>
              <a:rPr lang="en-IN" dirty="0" err="1" smtClean="0"/>
              <a:t>spendsdoing</a:t>
            </a:r>
            <a:r>
              <a:rPr lang="en-IN" dirty="0" smtClean="0"/>
              <a:t> </a:t>
            </a:r>
            <a:r>
              <a:rPr lang="en-IN" dirty="0"/>
              <a:t>computations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A </a:t>
            </a:r>
            <a:r>
              <a:rPr lang="en-IN" b="1" dirty="0"/>
              <a:t>CPU-bound process</a:t>
            </a:r>
            <a:r>
              <a:rPr lang="en-IN" dirty="0"/>
              <a:t>, is one that spends </a:t>
            </a:r>
            <a:r>
              <a:rPr lang="en-IN" dirty="0" smtClean="0"/>
              <a:t>more </a:t>
            </a:r>
            <a:r>
              <a:rPr lang="en-IN" dirty="0"/>
              <a:t>of its time doing computations. </a:t>
            </a:r>
            <a:endParaRPr lang="en-IN" dirty="0" smtClean="0"/>
          </a:p>
          <a:p>
            <a:pPr algn="just"/>
            <a:r>
              <a:rPr lang="en-IN" dirty="0"/>
              <a:t>It is important that </a:t>
            </a:r>
            <a:r>
              <a:rPr lang="en-IN" dirty="0" smtClean="0"/>
              <a:t>the long-term </a:t>
            </a:r>
            <a:r>
              <a:rPr lang="en-IN" dirty="0"/>
              <a:t>scheduler select a good </a:t>
            </a:r>
            <a:r>
              <a:rPr lang="en-IN" b="1" dirty="0"/>
              <a:t>process mix </a:t>
            </a:r>
            <a:r>
              <a:rPr lang="en-IN" dirty="0"/>
              <a:t>of I/O-bound and </a:t>
            </a:r>
            <a:r>
              <a:rPr lang="en-IN" dirty="0" smtClean="0"/>
              <a:t>CPU-bound processes</a:t>
            </a:r>
            <a:r>
              <a:rPr lang="en-IN" dirty="0"/>
              <a:t>. If all processes are I/O bound, the ready queue will almost always</a:t>
            </a:r>
          </a:p>
          <a:p>
            <a:pPr algn="just"/>
            <a:r>
              <a:rPr lang="en-IN" dirty="0"/>
              <a:t>be empty, and the short-term scheduler will have little to do. If all </a:t>
            </a:r>
            <a:r>
              <a:rPr lang="en-IN" dirty="0" smtClean="0"/>
              <a:t>processes are </a:t>
            </a:r>
            <a:r>
              <a:rPr lang="en-IN" dirty="0"/>
              <a:t>CPU bound, the I/O waiting queue will almost always be empty, </a:t>
            </a:r>
            <a:r>
              <a:rPr lang="en-IN" dirty="0" smtClean="0"/>
              <a:t>devices will </a:t>
            </a:r>
            <a:r>
              <a:rPr lang="en-IN" dirty="0"/>
              <a:t>go unused, and again the system will be unbalanced. The system with </a:t>
            </a:r>
            <a:r>
              <a:rPr lang="en-IN" dirty="0" smtClean="0"/>
              <a:t>the best </a:t>
            </a:r>
            <a:r>
              <a:rPr lang="en-IN" dirty="0"/>
              <a:t>performance will thus have a combination of CPU-bound and </a:t>
            </a:r>
            <a:r>
              <a:rPr lang="en-IN" dirty="0" smtClean="0"/>
              <a:t>I/O-bound processes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549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2788"/>
            <a:ext cx="10515600" cy="4351338"/>
          </a:xfrm>
        </p:spPr>
        <p:txBody>
          <a:bodyPr/>
          <a:lstStyle/>
          <a:p>
            <a:r>
              <a:rPr lang="en-IN" dirty="0"/>
              <a:t>time-sharing </a:t>
            </a:r>
            <a:r>
              <a:rPr lang="en-IN" dirty="0" smtClean="0"/>
              <a:t>systems </a:t>
            </a:r>
            <a:r>
              <a:rPr lang="en-IN" dirty="0"/>
              <a:t>introduce </a:t>
            </a:r>
            <a:r>
              <a:rPr lang="en-IN" dirty="0" smtClean="0"/>
              <a:t>an additional</a:t>
            </a:r>
            <a:r>
              <a:rPr lang="en-IN" dirty="0"/>
              <a:t>, intermediate level of </a:t>
            </a:r>
            <a:r>
              <a:rPr lang="en-IN" dirty="0" smtClean="0"/>
              <a:t>scheduling </a:t>
            </a:r>
            <a:r>
              <a:rPr lang="en-IN" dirty="0" err="1" smtClean="0"/>
              <a:t>i.e</a:t>
            </a:r>
            <a:r>
              <a:rPr lang="en-IN" dirty="0" smtClean="0"/>
              <a:t> </a:t>
            </a:r>
            <a:r>
              <a:rPr lang="en-IN" b="1" dirty="0"/>
              <a:t>medium-term </a:t>
            </a:r>
            <a:r>
              <a:rPr lang="en-IN" b="1" dirty="0" smtClean="0"/>
              <a:t>scheduler. </a:t>
            </a:r>
            <a:r>
              <a:rPr lang="en-IN" dirty="0"/>
              <a:t>It is shown in fig.</a:t>
            </a:r>
          </a:p>
          <a:p>
            <a:r>
              <a:rPr lang="en-IN" dirty="0"/>
              <a:t>R</a:t>
            </a:r>
            <a:r>
              <a:rPr lang="en-IN" dirty="0" smtClean="0"/>
              <a:t>educe </a:t>
            </a:r>
            <a:r>
              <a:rPr lang="en-IN" dirty="0"/>
              <a:t>the degree </a:t>
            </a:r>
            <a:r>
              <a:rPr lang="en-IN" dirty="0" smtClean="0"/>
              <a:t>of multiprogramming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2951884"/>
            <a:ext cx="48672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9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09" y="983962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Context switch: Switching </a:t>
            </a:r>
            <a:r>
              <a:rPr lang="en-IN" dirty="0"/>
              <a:t>the CPU to another process requires performing a state </a:t>
            </a:r>
            <a:r>
              <a:rPr lang="en-IN" dirty="0" smtClean="0"/>
              <a:t>save of </a:t>
            </a:r>
            <a:r>
              <a:rPr lang="en-IN" dirty="0"/>
              <a:t>the current process and a state restore of a different process. This task </a:t>
            </a:r>
            <a:r>
              <a:rPr lang="en-IN" dirty="0" smtClean="0"/>
              <a:t>is known </a:t>
            </a:r>
            <a:r>
              <a:rPr lang="en-IN" dirty="0"/>
              <a:t>as a </a:t>
            </a:r>
            <a:r>
              <a:rPr lang="en-IN" b="1" dirty="0"/>
              <a:t>context </a:t>
            </a:r>
            <a:r>
              <a:rPr lang="en-IN" b="1" dirty="0" smtClean="0"/>
              <a:t>switch.</a:t>
            </a:r>
          </a:p>
          <a:p>
            <a:pPr algn="just"/>
            <a:r>
              <a:rPr lang="en-IN" b="1" dirty="0" smtClean="0"/>
              <a:t>Operations on Process:</a:t>
            </a:r>
          </a:p>
          <a:p>
            <a:pPr marL="0" indent="0" algn="just">
              <a:buNone/>
            </a:pPr>
            <a:r>
              <a:rPr lang="en-IN" dirty="0" smtClean="0"/>
              <a:t>Process creation:</a:t>
            </a:r>
          </a:p>
          <a:p>
            <a:pPr algn="just"/>
            <a:r>
              <a:rPr lang="en-IN" dirty="0"/>
              <a:t>Parent process create children processes, which, in turn create other processes, forming a tree of </a:t>
            </a:r>
            <a:r>
              <a:rPr lang="en-IN" dirty="0" smtClean="0"/>
              <a:t>processes.</a:t>
            </a:r>
          </a:p>
          <a:p>
            <a:r>
              <a:rPr lang="en-IN" dirty="0"/>
              <a:t>operating systems </a:t>
            </a:r>
            <a:r>
              <a:rPr lang="en-IN" dirty="0" smtClean="0"/>
              <a:t>identify </a:t>
            </a:r>
            <a:r>
              <a:rPr lang="en-IN" dirty="0"/>
              <a:t>processes according to a unique </a:t>
            </a:r>
            <a:r>
              <a:rPr lang="en-IN" b="1" dirty="0"/>
              <a:t>process </a:t>
            </a:r>
            <a:r>
              <a:rPr lang="en-IN" b="1" dirty="0" smtClean="0"/>
              <a:t>identifier </a:t>
            </a:r>
            <a:r>
              <a:rPr lang="en-IN" dirty="0"/>
              <a:t>(or </a:t>
            </a:r>
            <a:r>
              <a:rPr lang="en-IN" b="1" dirty="0" err="1"/>
              <a:t>pid</a:t>
            </a:r>
            <a:r>
              <a:rPr lang="en-IN" dirty="0"/>
              <a:t>), which is typically an integer number</a:t>
            </a:r>
          </a:p>
        </p:txBody>
      </p:sp>
    </p:spTree>
    <p:extLst>
      <p:ext uri="{BB962C8B-B14F-4D97-AF65-F5344CB8AC3E}">
        <p14:creationId xmlns:p14="http://schemas.microsoft.com/office/powerpoint/2010/main" val="3857872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5182"/>
            <a:ext cx="10515600" cy="5241781"/>
          </a:xfrm>
        </p:spPr>
        <p:txBody>
          <a:bodyPr/>
          <a:lstStyle/>
          <a:p>
            <a:pPr algn="just"/>
            <a:r>
              <a:rPr lang="en-IN" dirty="0" smtClean="0"/>
              <a:t>The following fig. illustrates </a:t>
            </a:r>
            <a:r>
              <a:rPr lang="en-IN" dirty="0"/>
              <a:t>a </a:t>
            </a:r>
            <a:r>
              <a:rPr lang="en-IN" dirty="0" smtClean="0"/>
              <a:t>typical process </a:t>
            </a:r>
            <a:r>
              <a:rPr lang="en-IN" dirty="0"/>
              <a:t>tree for the Solaris operating </a:t>
            </a:r>
            <a:r>
              <a:rPr lang="en-IN" dirty="0" smtClean="0"/>
              <a:t>system</a:t>
            </a:r>
            <a:r>
              <a:rPr lang="en-IN" dirty="0"/>
              <a:t>, showing the name of each </a:t>
            </a:r>
            <a:r>
              <a:rPr lang="en-IN" dirty="0" smtClean="0"/>
              <a:t>process and </a:t>
            </a:r>
            <a:r>
              <a:rPr lang="en-IN" dirty="0"/>
              <a:t>its </a:t>
            </a:r>
            <a:r>
              <a:rPr lang="en-IN" dirty="0" err="1"/>
              <a:t>pid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82" y="2181224"/>
            <a:ext cx="4684136" cy="31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95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419" y="537152"/>
            <a:ext cx="10515600" cy="321396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/>
              <a:t>In Solaris, the process at the top of the tree is the </a:t>
            </a:r>
            <a:r>
              <a:rPr lang="en-IN" dirty="0" err="1"/>
              <a:t>sched</a:t>
            </a:r>
            <a:r>
              <a:rPr lang="en-IN" dirty="0"/>
              <a:t> process</a:t>
            </a:r>
            <a:r>
              <a:rPr lang="en-IN" dirty="0" smtClean="0"/>
              <a:t>, with </a:t>
            </a:r>
            <a:r>
              <a:rPr lang="en-IN" dirty="0" err="1"/>
              <a:t>pid</a:t>
            </a:r>
            <a:r>
              <a:rPr lang="en-IN" dirty="0"/>
              <a:t> of 0. The </a:t>
            </a:r>
            <a:r>
              <a:rPr lang="en-IN" dirty="0" err="1"/>
              <a:t>sched</a:t>
            </a:r>
            <a:r>
              <a:rPr lang="en-IN" dirty="0"/>
              <a:t> process creates several children </a:t>
            </a:r>
            <a:r>
              <a:rPr lang="en-IN" dirty="0" smtClean="0"/>
              <a:t>processes—including </a:t>
            </a:r>
            <a:r>
              <a:rPr lang="en-IN" dirty="0" err="1" smtClean="0"/>
              <a:t>pageout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dirty="0" err="1"/>
              <a:t>fsflush</a:t>
            </a:r>
            <a:r>
              <a:rPr lang="en-IN" dirty="0"/>
              <a:t>. These processes are responsible for managing </a:t>
            </a:r>
            <a:r>
              <a:rPr lang="en-IN" dirty="0" smtClean="0"/>
              <a:t>memory and </a:t>
            </a:r>
            <a:r>
              <a:rPr lang="en-IN" dirty="0"/>
              <a:t>file systems.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 err="1"/>
              <a:t>sched</a:t>
            </a:r>
            <a:r>
              <a:rPr lang="en-IN" dirty="0"/>
              <a:t> process also creates the </a:t>
            </a:r>
            <a:r>
              <a:rPr lang="en-IN" dirty="0" err="1"/>
              <a:t>init</a:t>
            </a:r>
            <a:r>
              <a:rPr lang="en-IN" dirty="0"/>
              <a:t> </a:t>
            </a:r>
            <a:r>
              <a:rPr lang="en-IN" dirty="0" err="1"/>
              <a:t>process,which</a:t>
            </a:r>
            <a:r>
              <a:rPr lang="en-IN" dirty="0"/>
              <a:t> </a:t>
            </a:r>
            <a:r>
              <a:rPr lang="en-IN" dirty="0" smtClean="0"/>
              <a:t>serves as </a:t>
            </a:r>
            <a:r>
              <a:rPr lang="en-IN" dirty="0"/>
              <a:t>the root parent process for all user processes. </a:t>
            </a:r>
            <a:endParaRPr lang="en-IN" dirty="0" smtClean="0"/>
          </a:p>
          <a:p>
            <a:pPr algn="just"/>
            <a:r>
              <a:rPr lang="en-IN" dirty="0" smtClean="0"/>
              <a:t>In this figure </a:t>
            </a:r>
            <a:r>
              <a:rPr lang="en-IN" dirty="0"/>
              <a:t>we see </a:t>
            </a:r>
            <a:r>
              <a:rPr lang="en-IN" dirty="0" smtClean="0"/>
              <a:t>two children </a:t>
            </a:r>
            <a:r>
              <a:rPr lang="en-IN" dirty="0"/>
              <a:t>of </a:t>
            </a:r>
            <a:r>
              <a:rPr lang="en-IN" dirty="0" err="1"/>
              <a:t>init</a:t>
            </a:r>
            <a:r>
              <a:rPr lang="en-IN" dirty="0"/>
              <a:t>—</a:t>
            </a:r>
            <a:r>
              <a:rPr lang="en-IN" dirty="0" err="1"/>
              <a:t>inetd</a:t>
            </a:r>
            <a:r>
              <a:rPr lang="en-IN" dirty="0"/>
              <a:t> and </a:t>
            </a:r>
            <a:r>
              <a:rPr lang="en-IN" dirty="0" err="1"/>
              <a:t>dtlogin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err="1" smtClean="0"/>
              <a:t>inetd</a:t>
            </a:r>
            <a:r>
              <a:rPr lang="en-IN" dirty="0" smtClean="0"/>
              <a:t> </a:t>
            </a:r>
            <a:r>
              <a:rPr lang="en-IN" dirty="0"/>
              <a:t>is responsible for </a:t>
            </a:r>
            <a:r>
              <a:rPr lang="en-IN" dirty="0" smtClean="0"/>
              <a:t>networking services </a:t>
            </a:r>
            <a:r>
              <a:rPr lang="en-IN" dirty="0"/>
              <a:t>such as telnet and ftp; </a:t>
            </a:r>
            <a:endParaRPr lang="en-IN" dirty="0" smtClean="0"/>
          </a:p>
          <a:p>
            <a:pPr algn="just"/>
            <a:r>
              <a:rPr lang="en-IN" dirty="0" err="1" smtClean="0"/>
              <a:t>dtlogin</a:t>
            </a:r>
            <a:r>
              <a:rPr lang="en-IN" dirty="0" smtClean="0"/>
              <a:t> </a:t>
            </a:r>
            <a:r>
              <a:rPr lang="en-IN" dirty="0"/>
              <a:t>is the process representing a </a:t>
            </a:r>
            <a:r>
              <a:rPr lang="en-IN" dirty="0" smtClean="0"/>
              <a:t>user login </a:t>
            </a:r>
            <a:r>
              <a:rPr lang="en-IN" dirty="0"/>
              <a:t>screen. When a user logs in, </a:t>
            </a:r>
            <a:r>
              <a:rPr lang="en-IN" dirty="0" err="1"/>
              <a:t>dtlogin</a:t>
            </a:r>
            <a:r>
              <a:rPr lang="en-IN" dirty="0"/>
              <a:t> creates an X-windows </a:t>
            </a:r>
            <a:r>
              <a:rPr lang="en-IN" dirty="0" smtClean="0"/>
              <a:t>session (</a:t>
            </a:r>
            <a:r>
              <a:rPr lang="en-IN" dirty="0" err="1"/>
              <a:t>Xsession</a:t>
            </a:r>
            <a:r>
              <a:rPr lang="en-IN" dirty="0"/>
              <a:t>), which in turns creates the </a:t>
            </a:r>
            <a:r>
              <a:rPr lang="en-IN" dirty="0" err="1"/>
              <a:t>sdt</a:t>
            </a:r>
            <a:r>
              <a:rPr lang="en-IN" dirty="0"/>
              <a:t> </a:t>
            </a:r>
            <a:r>
              <a:rPr lang="en-IN" dirty="0" err="1"/>
              <a:t>shel</a:t>
            </a:r>
            <a:r>
              <a:rPr lang="en-IN" dirty="0"/>
              <a:t> process. Below </a:t>
            </a:r>
            <a:r>
              <a:rPr lang="en-IN" dirty="0" err="1"/>
              <a:t>sdt</a:t>
            </a:r>
            <a:r>
              <a:rPr lang="en-IN" dirty="0"/>
              <a:t> </a:t>
            </a:r>
            <a:r>
              <a:rPr lang="en-IN" dirty="0" err="1"/>
              <a:t>shel</a:t>
            </a:r>
            <a:r>
              <a:rPr lang="en-IN" dirty="0"/>
              <a:t>, </a:t>
            </a:r>
            <a:r>
              <a:rPr lang="en-IN" dirty="0" smtClean="0"/>
              <a:t>a user’s </a:t>
            </a:r>
            <a:r>
              <a:rPr lang="en-IN" dirty="0"/>
              <a:t>command-line shell—the C-shell or </a:t>
            </a:r>
            <a:r>
              <a:rPr lang="en-IN" dirty="0" err="1"/>
              <a:t>csh</a:t>
            </a:r>
            <a:r>
              <a:rPr lang="en-IN" dirty="0"/>
              <a:t>—is created. In this </a:t>
            </a:r>
            <a:r>
              <a:rPr lang="en-IN" dirty="0" err="1" smtClean="0"/>
              <a:t>commandline</a:t>
            </a:r>
            <a:r>
              <a:rPr lang="en-IN" dirty="0" smtClean="0"/>
              <a:t> interface</a:t>
            </a:r>
            <a:r>
              <a:rPr lang="en-IN" dirty="0"/>
              <a:t>, the user can then invoke various child processes, such as the </a:t>
            </a:r>
            <a:r>
              <a:rPr lang="en-IN" dirty="0" err="1" smtClean="0"/>
              <a:t>ls</a:t>
            </a:r>
            <a:r>
              <a:rPr lang="en-IN" dirty="0" smtClean="0"/>
              <a:t> and </a:t>
            </a:r>
            <a:r>
              <a:rPr lang="en-IN" dirty="0"/>
              <a:t>cat commands</a:t>
            </a:r>
            <a:r>
              <a:rPr lang="en-IN" dirty="0" smtClean="0"/>
              <a:t>. We </a:t>
            </a:r>
            <a:r>
              <a:rPr lang="en-IN" dirty="0"/>
              <a:t>also see a </a:t>
            </a:r>
            <a:r>
              <a:rPr lang="en-IN" dirty="0" err="1"/>
              <a:t>csh</a:t>
            </a:r>
            <a:r>
              <a:rPr lang="en-IN" dirty="0"/>
              <a:t> process with </a:t>
            </a:r>
            <a:r>
              <a:rPr lang="en-IN" dirty="0" err="1"/>
              <a:t>pid</a:t>
            </a:r>
            <a:r>
              <a:rPr lang="en-IN" dirty="0"/>
              <a:t> of 7778 representing </a:t>
            </a:r>
            <a:r>
              <a:rPr lang="en-IN" dirty="0" smtClean="0"/>
              <a:t>a user </a:t>
            </a:r>
            <a:r>
              <a:rPr lang="en-IN" dirty="0"/>
              <a:t>who has logged onto the system using telnet.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300" y="3708689"/>
            <a:ext cx="4684136" cy="31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1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stack</a:t>
            </a:r>
            <a:r>
              <a:rPr lang="en-IN" dirty="0"/>
              <a:t>, which contains temporary data (such as </a:t>
            </a:r>
            <a:r>
              <a:rPr lang="en-IN" dirty="0" smtClean="0"/>
              <a:t>function parameters</a:t>
            </a:r>
            <a:r>
              <a:rPr lang="en-IN" dirty="0"/>
              <a:t>, return addresses, and local variables</a:t>
            </a:r>
            <a:r>
              <a:rPr lang="en-IN" dirty="0" smtClean="0"/>
              <a:t>).</a:t>
            </a:r>
          </a:p>
          <a:p>
            <a:r>
              <a:rPr lang="en-IN" b="1" dirty="0"/>
              <a:t>data section</a:t>
            </a:r>
            <a:r>
              <a:rPr lang="en-IN" dirty="0"/>
              <a:t>, </a:t>
            </a:r>
            <a:r>
              <a:rPr lang="en-IN" dirty="0" smtClean="0"/>
              <a:t>which contains </a:t>
            </a:r>
            <a:r>
              <a:rPr lang="en-IN" dirty="0"/>
              <a:t>global </a:t>
            </a:r>
            <a:r>
              <a:rPr lang="en-IN" dirty="0" smtClean="0"/>
              <a:t>variables.</a:t>
            </a:r>
          </a:p>
          <a:p>
            <a:r>
              <a:rPr lang="en-IN" b="1" dirty="0"/>
              <a:t>heap</a:t>
            </a:r>
            <a:r>
              <a:rPr lang="en-IN" dirty="0" smtClean="0"/>
              <a:t>, which </a:t>
            </a:r>
            <a:r>
              <a:rPr lang="en-IN" dirty="0"/>
              <a:t>is </a:t>
            </a:r>
            <a:r>
              <a:rPr lang="en-IN" dirty="0" smtClean="0"/>
              <a:t>memory that </a:t>
            </a:r>
            <a:r>
              <a:rPr lang="en-IN" dirty="0"/>
              <a:t>is dynamically allocated during process run time</a:t>
            </a:r>
            <a:r>
              <a:rPr lang="en-IN" dirty="0" smtClean="0"/>
              <a:t>.</a:t>
            </a:r>
          </a:p>
          <a:p>
            <a:r>
              <a:rPr lang="en-IN" dirty="0"/>
              <a:t>program </a:t>
            </a:r>
            <a:r>
              <a:rPr lang="en-IN" dirty="0" smtClean="0"/>
              <a:t>counter specifying </a:t>
            </a:r>
            <a:r>
              <a:rPr lang="en-IN" dirty="0"/>
              <a:t>the next instruction to execute</a:t>
            </a:r>
          </a:p>
        </p:txBody>
      </p:sp>
    </p:spTree>
    <p:extLst>
      <p:ext uri="{BB962C8B-B14F-4D97-AF65-F5344CB8AC3E}">
        <p14:creationId xmlns:p14="http://schemas.microsoft.com/office/powerpoint/2010/main" val="95311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028" y="433243"/>
            <a:ext cx="10515600" cy="35880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When a process creates a new process, two possibilities exist for execution:</a:t>
            </a:r>
          </a:p>
          <a:p>
            <a:pPr marL="0" indent="0">
              <a:buNone/>
            </a:pPr>
            <a:r>
              <a:rPr lang="en-IN" b="1" dirty="0"/>
              <a:t>1. </a:t>
            </a:r>
            <a:r>
              <a:rPr lang="en-IN" dirty="0"/>
              <a:t>The parent continues to execute concurrently with its children.</a:t>
            </a:r>
          </a:p>
          <a:p>
            <a:pPr marL="0" indent="0">
              <a:buNone/>
            </a:pPr>
            <a:r>
              <a:rPr lang="en-IN" b="1" dirty="0"/>
              <a:t>2. </a:t>
            </a:r>
            <a:r>
              <a:rPr lang="en-IN" dirty="0"/>
              <a:t>The parent waits until some or all of its children have terminated.</a:t>
            </a:r>
          </a:p>
          <a:p>
            <a:pPr marL="0" indent="0">
              <a:buNone/>
            </a:pPr>
            <a:r>
              <a:rPr lang="en-IN" dirty="0"/>
              <a:t>There are also two possibilities for the address space of the new process:</a:t>
            </a:r>
          </a:p>
          <a:p>
            <a:pPr marL="0" indent="0">
              <a:buNone/>
            </a:pPr>
            <a:r>
              <a:rPr lang="en-IN" b="1" dirty="0"/>
              <a:t>1. </a:t>
            </a:r>
            <a:r>
              <a:rPr lang="en-IN" dirty="0"/>
              <a:t>The child process is a duplicate of the parent process (it has the same</a:t>
            </a:r>
          </a:p>
          <a:p>
            <a:pPr marL="0" indent="0">
              <a:buNone/>
            </a:pPr>
            <a:r>
              <a:rPr lang="en-IN" dirty="0"/>
              <a:t>program and data as the parent).</a:t>
            </a:r>
          </a:p>
          <a:p>
            <a:pPr marL="0" indent="0">
              <a:buNone/>
            </a:pPr>
            <a:r>
              <a:rPr lang="en-IN" b="1" dirty="0"/>
              <a:t>2. </a:t>
            </a:r>
            <a:r>
              <a:rPr lang="en-IN" dirty="0"/>
              <a:t>The child process has a new program loaded into it.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558" y="3938154"/>
            <a:ext cx="4032539" cy="230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59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7027" y="1015134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Process </a:t>
            </a:r>
            <a:r>
              <a:rPr lang="en-IN" dirty="0" smtClean="0"/>
              <a:t>Termination:</a:t>
            </a:r>
          </a:p>
          <a:p>
            <a:pPr algn="just"/>
            <a:r>
              <a:rPr lang="en-IN" dirty="0"/>
              <a:t>A process </a:t>
            </a:r>
            <a:r>
              <a:rPr lang="en-IN" dirty="0" smtClean="0"/>
              <a:t>terminates when </a:t>
            </a:r>
            <a:r>
              <a:rPr lang="en-IN" dirty="0"/>
              <a:t>it finishes executing its final statement and asks </a:t>
            </a:r>
            <a:r>
              <a:rPr lang="en-IN" dirty="0" smtClean="0"/>
              <a:t>the operating </a:t>
            </a:r>
            <a:r>
              <a:rPr lang="en-IN" dirty="0"/>
              <a:t>system to delete it by using the exit() system call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All the resources of the </a:t>
            </a:r>
            <a:r>
              <a:rPr lang="en-IN" dirty="0" smtClean="0"/>
              <a:t>process—including physical </a:t>
            </a:r>
            <a:r>
              <a:rPr lang="en-IN" dirty="0"/>
              <a:t>and virtual memory, open files, and I/O buffers—are </a:t>
            </a:r>
            <a:r>
              <a:rPr lang="en-IN" dirty="0" err="1" smtClean="0"/>
              <a:t>deallocated</a:t>
            </a:r>
            <a:r>
              <a:rPr lang="en-IN" dirty="0" smtClean="0"/>
              <a:t> by </a:t>
            </a:r>
            <a:r>
              <a:rPr lang="en-IN" dirty="0"/>
              <a:t>the </a:t>
            </a:r>
            <a:r>
              <a:rPr lang="en-IN" dirty="0" smtClean="0"/>
              <a:t>Operating </a:t>
            </a:r>
            <a:r>
              <a:rPr lang="en-IN" dirty="0"/>
              <a:t>system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IN" dirty="0"/>
              <a:t>A parent may terminate the execution of one of its children for a variety </a:t>
            </a:r>
            <a:r>
              <a:rPr lang="en-IN" dirty="0" smtClean="0"/>
              <a:t>of reasons</a:t>
            </a:r>
            <a:r>
              <a:rPr lang="en-IN" dirty="0"/>
              <a:t>, such as </a:t>
            </a:r>
            <a:r>
              <a:rPr lang="en-IN" dirty="0" smtClean="0"/>
              <a:t>these</a:t>
            </a:r>
          </a:p>
          <a:p>
            <a:r>
              <a:rPr lang="en-IN" dirty="0"/>
              <a:t>The child has exceeded its usage of some of the resources that it has been</a:t>
            </a:r>
          </a:p>
          <a:p>
            <a:pPr marL="0" indent="0">
              <a:buNone/>
            </a:pPr>
            <a:r>
              <a:rPr lang="en-IN" dirty="0"/>
              <a:t>allocated</a:t>
            </a:r>
            <a:r>
              <a:rPr lang="en-IN" dirty="0" smtClean="0"/>
              <a:t>.</a:t>
            </a:r>
          </a:p>
          <a:p>
            <a:r>
              <a:rPr lang="en-IN" dirty="0"/>
              <a:t>The task assigned to the child is no longer required</a:t>
            </a:r>
            <a:r>
              <a:rPr lang="en-IN" dirty="0" smtClean="0"/>
              <a:t>.</a:t>
            </a:r>
          </a:p>
          <a:p>
            <a:r>
              <a:rPr lang="en-IN" dirty="0"/>
              <a:t>The parent is exiting, and the operating system does not allow a child </a:t>
            </a:r>
            <a:r>
              <a:rPr lang="en-IN" dirty="0" smtClean="0"/>
              <a:t>to continue </a:t>
            </a:r>
            <a:r>
              <a:rPr lang="en-IN" dirty="0"/>
              <a:t>if its parent terminates.</a:t>
            </a:r>
          </a:p>
        </p:txBody>
      </p:sp>
    </p:spTree>
    <p:extLst>
      <p:ext uri="{BB962C8B-B14F-4D97-AF65-F5344CB8AC3E}">
        <p14:creationId xmlns:p14="http://schemas.microsoft.com/office/powerpoint/2010/main" val="1383977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891" y="7657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err="1" smtClean="0"/>
              <a:t>Interprocess</a:t>
            </a:r>
            <a:r>
              <a:rPr lang="en-IN" dirty="0" smtClean="0"/>
              <a:t> Communication:</a:t>
            </a:r>
          </a:p>
          <a:p>
            <a:r>
              <a:rPr lang="en-IN" dirty="0"/>
              <a:t>Processes executing concurrently in the operating system may be </a:t>
            </a:r>
            <a:r>
              <a:rPr lang="en-IN" dirty="0" smtClean="0"/>
              <a:t>either independent </a:t>
            </a:r>
            <a:r>
              <a:rPr lang="en-IN" dirty="0"/>
              <a:t>processes or cooperating processes</a:t>
            </a:r>
            <a:r>
              <a:rPr lang="en-IN" dirty="0" smtClean="0"/>
              <a:t>.</a:t>
            </a:r>
          </a:p>
          <a:p>
            <a:r>
              <a:rPr lang="en-IN" dirty="0"/>
              <a:t>A process is </a:t>
            </a:r>
            <a:r>
              <a:rPr lang="en-IN" b="1" dirty="0" smtClean="0"/>
              <a:t>independent </a:t>
            </a:r>
            <a:r>
              <a:rPr lang="en-IN" dirty="0" smtClean="0"/>
              <a:t>if </a:t>
            </a:r>
            <a:r>
              <a:rPr lang="en-IN" dirty="0"/>
              <a:t>it cannot affect or be affected by the other processes executing in the </a:t>
            </a:r>
            <a:r>
              <a:rPr lang="en-IN" dirty="0" smtClean="0"/>
              <a:t>system.</a:t>
            </a:r>
          </a:p>
          <a:p>
            <a:r>
              <a:rPr lang="en-IN" dirty="0" smtClean="0"/>
              <a:t>A process </a:t>
            </a:r>
            <a:r>
              <a:rPr lang="en-IN" dirty="0"/>
              <a:t>is </a:t>
            </a:r>
            <a:r>
              <a:rPr lang="en-IN" b="1" dirty="0"/>
              <a:t>cooperating </a:t>
            </a:r>
            <a:r>
              <a:rPr lang="en-IN" dirty="0"/>
              <a:t>if it can affect or be affected by the other </a:t>
            </a:r>
            <a:r>
              <a:rPr lang="en-IN" dirty="0" smtClean="0"/>
              <a:t>processes executing </a:t>
            </a:r>
            <a:r>
              <a:rPr lang="en-IN" dirty="0"/>
              <a:t>in the system.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418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636" y="682625"/>
            <a:ext cx="10515600" cy="5406448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Reasons </a:t>
            </a:r>
            <a:r>
              <a:rPr lang="en-IN" dirty="0"/>
              <a:t>for providing an environment that allows </a:t>
            </a:r>
            <a:r>
              <a:rPr lang="en-IN" dirty="0" smtClean="0"/>
              <a:t>process cooperation</a:t>
            </a:r>
          </a:p>
          <a:p>
            <a:pPr algn="just"/>
            <a:r>
              <a:rPr lang="en-IN" b="1" dirty="0"/>
              <a:t>Information sharing</a:t>
            </a:r>
            <a:r>
              <a:rPr lang="en-IN" dirty="0"/>
              <a:t>. Since several users may be interested in the </a:t>
            </a:r>
            <a:r>
              <a:rPr lang="en-IN" dirty="0" smtClean="0"/>
              <a:t>same piece </a:t>
            </a:r>
            <a:r>
              <a:rPr lang="en-IN" dirty="0"/>
              <a:t>of information (for instance, a shared file), we must provide </a:t>
            </a:r>
            <a:r>
              <a:rPr lang="en-IN" dirty="0" smtClean="0"/>
              <a:t>an environment </a:t>
            </a:r>
            <a:r>
              <a:rPr lang="en-IN" dirty="0"/>
              <a:t>to allow concurrent access to such information.</a:t>
            </a:r>
          </a:p>
          <a:p>
            <a:pPr algn="just"/>
            <a:r>
              <a:rPr lang="en-IN" b="1" dirty="0" smtClean="0"/>
              <a:t>Computation </a:t>
            </a:r>
            <a:r>
              <a:rPr lang="en-IN" b="1" dirty="0"/>
              <a:t>speedup</a:t>
            </a:r>
            <a:r>
              <a:rPr lang="en-IN" dirty="0"/>
              <a:t>. If we want a particular task to run faster, we </a:t>
            </a:r>
            <a:r>
              <a:rPr lang="en-IN" dirty="0" smtClean="0"/>
              <a:t>must break </a:t>
            </a:r>
            <a:r>
              <a:rPr lang="en-IN" dirty="0"/>
              <a:t>it into subtasks, each of which will be executing in parallel with </a:t>
            </a:r>
            <a:r>
              <a:rPr lang="en-IN" dirty="0" smtClean="0"/>
              <a:t>the others</a:t>
            </a:r>
            <a:r>
              <a:rPr lang="en-IN" dirty="0"/>
              <a:t>. Notice that such a speedup can be achieved only if the </a:t>
            </a:r>
            <a:r>
              <a:rPr lang="en-IN" dirty="0" smtClean="0"/>
              <a:t>computer has </a:t>
            </a:r>
            <a:r>
              <a:rPr lang="en-IN" dirty="0"/>
              <a:t>multiple processing elements (such as CPUs or I/O channels).</a:t>
            </a:r>
          </a:p>
          <a:p>
            <a:pPr algn="just"/>
            <a:r>
              <a:rPr lang="en-IN" b="1" dirty="0" smtClean="0"/>
              <a:t>Modularity</a:t>
            </a:r>
            <a:r>
              <a:rPr lang="en-IN" dirty="0"/>
              <a:t>. We may want to construct the system in a modular fashion,</a:t>
            </a:r>
          </a:p>
          <a:p>
            <a:pPr marL="0" indent="0" algn="just">
              <a:buNone/>
            </a:pPr>
            <a:r>
              <a:rPr lang="en-IN" dirty="0"/>
              <a:t>dividing the system functions into separate processes or </a:t>
            </a:r>
            <a:r>
              <a:rPr lang="en-IN" dirty="0" smtClean="0"/>
              <a:t>threads</a:t>
            </a:r>
          </a:p>
          <a:p>
            <a:pPr marL="0" indent="0" algn="just">
              <a:buNone/>
            </a:pPr>
            <a:r>
              <a:rPr lang="en-IN" dirty="0" smtClean="0"/>
              <a:t>• </a:t>
            </a:r>
            <a:r>
              <a:rPr lang="en-IN" b="1" dirty="0"/>
              <a:t>Convenience</a:t>
            </a:r>
            <a:r>
              <a:rPr lang="en-IN" dirty="0"/>
              <a:t>. Even an individual user may work on many tasks at </a:t>
            </a:r>
            <a:r>
              <a:rPr lang="en-IN" dirty="0" smtClean="0"/>
              <a:t>the same </a:t>
            </a:r>
            <a:r>
              <a:rPr lang="en-IN" dirty="0"/>
              <a:t>time. For instance, a user may be editing, printing, and compiling </a:t>
            </a:r>
            <a:r>
              <a:rPr lang="en-IN" dirty="0" smtClean="0"/>
              <a:t>in parallel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6626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855" y="85927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Cooperating processes require an </a:t>
            </a:r>
            <a:r>
              <a:rPr lang="en-IN" b="1" dirty="0" err="1"/>
              <a:t>interprocess</a:t>
            </a:r>
            <a:r>
              <a:rPr lang="en-IN" b="1" dirty="0"/>
              <a:t> communication </a:t>
            </a:r>
            <a:r>
              <a:rPr lang="en-IN" dirty="0"/>
              <a:t>(</a:t>
            </a:r>
            <a:r>
              <a:rPr lang="en-IN" b="1" dirty="0" smtClean="0"/>
              <a:t>IPC</a:t>
            </a:r>
            <a:r>
              <a:rPr lang="en-IN" dirty="0" smtClean="0"/>
              <a:t>) mechanism that </a:t>
            </a:r>
            <a:r>
              <a:rPr lang="en-IN" dirty="0"/>
              <a:t>will allow them to exchange data and information. There are </a:t>
            </a:r>
            <a:r>
              <a:rPr lang="en-IN" dirty="0" smtClean="0"/>
              <a:t>two fundamental </a:t>
            </a:r>
            <a:r>
              <a:rPr lang="en-IN" dirty="0"/>
              <a:t>models of </a:t>
            </a:r>
            <a:r>
              <a:rPr lang="en-IN" dirty="0" err="1"/>
              <a:t>interprocess</a:t>
            </a:r>
            <a:r>
              <a:rPr lang="en-IN" dirty="0"/>
              <a:t> communication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</a:t>
            </a:r>
            <a:r>
              <a:rPr lang="en-IN" dirty="0"/>
              <a:t>(1) </a:t>
            </a:r>
            <a:r>
              <a:rPr lang="en-IN" b="1" dirty="0"/>
              <a:t>shared memory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	(</a:t>
            </a:r>
            <a:r>
              <a:rPr lang="en-IN" dirty="0"/>
              <a:t>2) </a:t>
            </a:r>
            <a:r>
              <a:rPr lang="en-IN" b="1" dirty="0"/>
              <a:t>message passing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In the shared-memory model, a region of memory </a:t>
            </a:r>
            <a:r>
              <a:rPr lang="en-IN" dirty="0" smtClean="0"/>
              <a:t>that is </a:t>
            </a:r>
            <a:r>
              <a:rPr lang="en-IN" dirty="0"/>
              <a:t>shared by cooperating processes is established. Processes can then </a:t>
            </a:r>
            <a:r>
              <a:rPr lang="en-IN" dirty="0" smtClean="0"/>
              <a:t>exchange information </a:t>
            </a:r>
            <a:r>
              <a:rPr lang="en-IN" dirty="0"/>
              <a:t>by reading and writing data to the shared </a:t>
            </a:r>
            <a:r>
              <a:rPr lang="en-IN" dirty="0" smtClean="0"/>
              <a:t>region.</a:t>
            </a:r>
          </a:p>
          <a:p>
            <a:r>
              <a:rPr lang="en-IN" dirty="0"/>
              <a:t>In the </a:t>
            </a:r>
            <a:r>
              <a:rPr lang="en-IN" dirty="0" err="1" smtClean="0"/>
              <a:t>messagepassing</a:t>
            </a:r>
            <a:r>
              <a:rPr lang="en-IN" dirty="0" smtClean="0"/>
              <a:t> model</a:t>
            </a:r>
            <a:r>
              <a:rPr lang="en-IN" dirty="0"/>
              <a:t>, communication takes place by means of messages </a:t>
            </a:r>
            <a:r>
              <a:rPr lang="en-IN" dirty="0" smtClean="0"/>
              <a:t>exchanged </a:t>
            </a:r>
            <a:r>
              <a:rPr lang="en-IN" dirty="0"/>
              <a:t>between the cooperating </a:t>
            </a:r>
            <a:r>
              <a:rPr lang="en-IN" dirty="0" smtClean="0"/>
              <a:t>processes.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996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016" y="1049482"/>
            <a:ext cx="636010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00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64" y="859271"/>
            <a:ext cx="10515600" cy="4351338"/>
          </a:xfrm>
        </p:spPr>
        <p:txBody>
          <a:bodyPr/>
          <a:lstStyle/>
          <a:p>
            <a:r>
              <a:rPr lang="en-IN" dirty="0" smtClean="0"/>
              <a:t>Message passing </a:t>
            </a:r>
            <a:r>
              <a:rPr lang="en-IN" dirty="0"/>
              <a:t>is also easier to implement than shared memory for </a:t>
            </a:r>
            <a:r>
              <a:rPr lang="en-IN" dirty="0" err="1" smtClean="0"/>
              <a:t>intercomputer</a:t>
            </a:r>
            <a:r>
              <a:rPr lang="en-IN" dirty="0" smtClean="0"/>
              <a:t> communication.</a:t>
            </a:r>
          </a:p>
          <a:p>
            <a:pPr algn="just"/>
            <a:r>
              <a:rPr lang="en-IN" dirty="0"/>
              <a:t>Shared memory allows maximum speed and convenience </a:t>
            </a:r>
            <a:r>
              <a:rPr lang="en-IN" dirty="0" smtClean="0"/>
              <a:t>of communication</a:t>
            </a:r>
            <a:r>
              <a:rPr lang="en-IN" dirty="0"/>
              <a:t>. Shared memory is faster than message </a:t>
            </a:r>
            <a:r>
              <a:rPr lang="en-IN" dirty="0" smtClean="0"/>
              <a:t>passing.</a:t>
            </a:r>
          </a:p>
          <a:p>
            <a:pPr marL="0" indent="0" algn="just">
              <a:buNone/>
            </a:pPr>
            <a:r>
              <a:rPr lang="en-IN" dirty="0"/>
              <a:t>Shared-Memory </a:t>
            </a:r>
            <a:r>
              <a:rPr lang="en-IN" dirty="0" smtClean="0"/>
              <a:t>Systems:</a:t>
            </a:r>
          </a:p>
          <a:p>
            <a:pPr algn="just"/>
            <a:r>
              <a:rPr lang="en-IN" dirty="0" err="1"/>
              <a:t>Interprocess</a:t>
            </a:r>
            <a:r>
              <a:rPr lang="en-IN" dirty="0"/>
              <a:t> communication using shared memory requires </a:t>
            </a:r>
            <a:r>
              <a:rPr lang="en-IN" dirty="0" smtClean="0"/>
              <a:t>communicating processes </a:t>
            </a:r>
            <a:r>
              <a:rPr lang="en-IN" dirty="0"/>
              <a:t>to establish a region of shared </a:t>
            </a:r>
            <a:r>
              <a:rPr lang="en-IN" dirty="0" smtClean="0"/>
              <a:t>memory.</a:t>
            </a:r>
          </a:p>
          <a:p>
            <a:r>
              <a:rPr lang="en-IN" dirty="0"/>
              <a:t>They can then exchange information by reading and </a:t>
            </a:r>
            <a:r>
              <a:rPr lang="en-IN" dirty="0" smtClean="0"/>
              <a:t>writing data </a:t>
            </a:r>
            <a:r>
              <a:rPr lang="en-IN" dirty="0"/>
              <a:t>in the shared areas</a:t>
            </a:r>
          </a:p>
        </p:txBody>
      </p:sp>
    </p:spTree>
    <p:extLst>
      <p:ext uri="{BB962C8B-B14F-4D97-AF65-F5344CB8AC3E}">
        <p14:creationId xmlns:p14="http://schemas.microsoft.com/office/powerpoint/2010/main" val="207866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Example: producer consumer problem</a:t>
            </a:r>
          </a:p>
          <a:p>
            <a:pPr algn="just"/>
            <a:r>
              <a:rPr lang="en-IN" dirty="0"/>
              <a:t>A </a:t>
            </a:r>
            <a:r>
              <a:rPr lang="en-IN" b="1" dirty="0"/>
              <a:t>producer </a:t>
            </a:r>
            <a:r>
              <a:rPr lang="en-IN" dirty="0"/>
              <a:t>process produces information that is consumed by </a:t>
            </a:r>
            <a:r>
              <a:rPr lang="en-IN" dirty="0" smtClean="0"/>
              <a:t>a </a:t>
            </a:r>
            <a:r>
              <a:rPr lang="en-IN" b="1" dirty="0" smtClean="0"/>
              <a:t>consumer </a:t>
            </a:r>
            <a:r>
              <a:rPr lang="en-IN" dirty="0" smtClean="0"/>
              <a:t>process. </a:t>
            </a:r>
            <a:r>
              <a:rPr lang="en-IN" dirty="0"/>
              <a:t>client–server </a:t>
            </a:r>
            <a:r>
              <a:rPr lang="en-IN" dirty="0" smtClean="0"/>
              <a:t>paradigm is a producer consumer problem.</a:t>
            </a:r>
          </a:p>
          <a:p>
            <a:r>
              <a:rPr lang="en-IN" dirty="0" smtClean="0"/>
              <a:t>Here  </a:t>
            </a:r>
            <a:r>
              <a:rPr lang="en-IN" dirty="0"/>
              <a:t>server as a producer and </a:t>
            </a:r>
            <a:r>
              <a:rPr lang="en-IN" dirty="0" smtClean="0"/>
              <a:t>client </a:t>
            </a:r>
            <a:r>
              <a:rPr lang="en-IN" dirty="0"/>
              <a:t>as a </a:t>
            </a:r>
            <a:r>
              <a:rPr lang="en-IN" dirty="0" smtClean="0"/>
              <a:t>consumer. For example</a:t>
            </a:r>
            <a:r>
              <a:rPr lang="en-IN" dirty="0"/>
              <a:t>, a Web server produces (that is, provides) HTML files and images</a:t>
            </a:r>
            <a:r>
              <a:rPr lang="en-IN" dirty="0" smtClean="0"/>
              <a:t>, which </a:t>
            </a:r>
            <a:r>
              <a:rPr lang="en-IN" dirty="0"/>
              <a:t>are consumed (that is, read) by the client Web browser requesting </a:t>
            </a:r>
            <a:r>
              <a:rPr lang="en-IN" dirty="0" smtClean="0"/>
              <a:t>the resource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589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One solution to the producer–consumer problem uses shared </a:t>
            </a:r>
            <a:r>
              <a:rPr lang="en-IN" dirty="0" smtClean="0"/>
              <a:t>memory.</a:t>
            </a:r>
            <a:r>
              <a:rPr lang="en-IN" dirty="0"/>
              <a:t> </a:t>
            </a:r>
            <a:r>
              <a:rPr lang="en-IN" dirty="0" smtClean="0"/>
              <a:t>To allow </a:t>
            </a:r>
            <a:r>
              <a:rPr lang="en-IN" dirty="0"/>
              <a:t>producer and consumer processes to run concurrently, we must </a:t>
            </a:r>
            <a:r>
              <a:rPr lang="en-IN" dirty="0" smtClean="0"/>
              <a:t>have available </a:t>
            </a:r>
            <a:r>
              <a:rPr lang="en-IN" dirty="0"/>
              <a:t>a buffer of items that can be filled by the producer and emptied </a:t>
            </a:r>
            <a:r>
              <a:rPr lang="en-IN" dirty="0" smtClean="0"/>
              <a:t>by the </a:t>
            </a:r>
            <a:r>
              <a:rPr lang="en-IN" dirty="0"/>
              <a:t>consumer. This buffer will reside in a region of memory that is shared </a:t>
            </a:r>
            <a:r>
              <a:rPr lang="en-IN" dirty="0" smtClean="0"/>
              <a:t>by the </a:t>
            </a:r>
            <a:r>
              <a:rPr lang="en-IN" dirty="0"/>
              <a:t>producer and consumer processes. A producer can produce one </a:t>
            </a:r>
            <a:r>
              <a:rPr lang="en-IN" dirty="0" smtClean="0"/>
              <a:t>item while the </a:t>
            </a:r>
            <a:r>
              <a:rPr lang="en-IN" dirty="0"/>
              <a:t>consumer is consuming another item.</a:t>
            </a:r>
          </a:p>
        </p:txBody>
      </p:sp>
    </p:spTree>
    <p:extLst>
      <p:ext uri="{BB962C8B-B14F-4D97-AF65-F5344CB8AC3E}">
        <p14:creationId xmlns:p14="http://schemas.microsoft.com/office/powerpoint/2010/main" val="1861070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types of buffers can be used.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b="1" dirty="0"/>
              <a:t>unbounded buffer </a:t>
            </a:r>
            <a:r>
              <a:rPr lang="en-IN" dirty="0"/>
              <a:t>places no </a:t>
            </a:r>
            <a:r>
              <a:rPr lang="en-IN" dirty="0" smtClean="0"/>
              <a:t>practical limit </a:t>
            </a:r>
            <a:r>
              <a:rPr lang="en-IN" dirty="0"/>
              <a:t>on the size of the buffer. The consumer may have to wait for new items</a:t>
            </a:r>
            <a:r>
              <a:rPr lang="en-IN" dirty="0" smtClean="0"/>
              <a:t>, but </a:t>
            </a:r>
            <a:r>
              <a:rPr lang="en-IN" dirty="0"/>
              <a:t>the producer can always produce </a:t>
            </a:r>
            <a:r>
              <a:rPr lang="en-IN" dirty="0" err="1"/>
              <a:t>newitems</a:t>
            </a:r>
            <a:r>
              <a:rPr lang="en-IN" dirty="0" smtClean="0"/>
              <a:t>.</a:t>
            </a:r>
          </a:p>
          <a:p>
            <a:r>
              <a:rPr lang="en-IN" dirty="0"/>
              <a:t>The </a:t>
            </a:r>
            <a:r>
              <a:rPr lang="en-IN" b="1" dirty="0"/>
              <a:t>bounded buffer </a:t>
            </a:r>
            <a:r>
              <a:rPr lang="en-IN" dirty="0" smtClean="0"/>
              <a:t>assumes a </a:t>
            </a:r>
            <a:r>
              <a:rPr lang="en-IN" dirty="0"/>
              <a:t>fixed buffer size. In this case, the consumer must wait if the buffer is empty</a:t>
            </a:r>
            <a:r>
              <a:rPr lang="en-IN" dirty="0" smtClean="0"/>
              <a:t>, and </a:t>
            </a:r>
            <a:r>
              <a:rPr lang="en-IN" dirty="0"/>
              <a:t>the producer must wait if the buffer is full.</a:t>
            </a:r>
          </a:p>
        </p:txBody>
      </p:sp>
    </p:spTree>
    <p:extLst>
      <p:ext uri="{BB962C8B-B14F-4D97-AF65-F5344CB8AC3E}">
        <p14:creationId xmlns:p14="http://schemas.microsoft.com/office/powerpoint/2010/main" val="421397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246" y="613064"/>
            <a:ext cx="10515600" cy="5538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Process State:</a:t>
            </a:r>
          </a:p>
          <a:p>
            <a:r>
              <a:rPr lang="en-IN" dirty="0"/>
              <a:t>As a process executes, it changes </a:t>
            </a:r>
            <a:r>
              <a:rPr lang="en-IN" b="1" dirty="0" smtClean="0"/>
              <a:t>state.</a:t>
            </a:r>
            <a:r>
              <a:rPr lang="en-IN" dirty="0"/>
              <a:t> The state of a process is defined </a:t>
            </a:r>
            <a:r>
              <a:rPr lang="en-IN" dirty="0" smtClean="0"/>
              <a:t>in part </a:t>
            </a:r>
            <a:r>
              <a:rPr lang="en-IN" dirty="0"/>
              <a:t>by the current activity of that </a:t>
            </a:r>
            <a:r>
              <a:rPr lang="en-IN" dirty="0" smtClean="0"/>
              <a:t>process.</a:t>
            </a:r>
          </a:p>
          <a:p>
            <a:r>
              <a:rPr lang="en-IN" dirty="0"/>
              <a:t>Each process may be in one of </a:t>
            </a:r>
            <a:r>
              <a:rPr lang="en-IN" dirty="0" smtClean="0"/>
              <a:t>the following </a:t>
            </a:r>
            <a:r>
              <a:rPr lang="en-IN" dirty="0"/>
              <a:t>states</a:t>
            </a:r>
            <a:r>
              <a:rPr lang="en-IN" dirty="0" smtClean="0"/>
              <a:t>:</a:t>
            </a:r>
          </a:p>
          <a:p>
            <a:r>
              <a:rPr lang="en-IN" b="1" dirty="0"/>
              <a:t>New</a:t>
            </a:r>
            <a:r>
              <a:rPr lang="en-IN" dirty="0"/>
              <a:t>. The process is being created.</a:t>
            </a:r>
          </a:p>
          <a:p>
            <a:r>
              <a:rPr lang="en-IN" dirty="0"/>
              <a:t>• </a:t>
            </a:r>
            <a:r>
              <a:rPr lang="en-IN" b="1" dirty="0"/>
              <a:t>Running</a:t>
            </a:r>
            <a:r>
              <a:rPr lang="en-IN" dirty="0"/>
              <a:t>. Instructions are being executed.</a:t>
            </a:r>
          </a:p>
          <a:p>
            <a:r>
              <a:rPr lang="en-IN" dirty="0"/>
              <a:t>• </a:t>
            </a:r>
            <a:r>
              <a:rPr lang="en-IN" b="1" dirty="0"/>
              <a:t>Waiting</a:t>
            </a:r>
            <a:r>
              <a:rPr lang="en-IN" dirty="0"/>
              <a:t>. The process is waiting for some event to occur (such as an I/O</a:t>
            </a:r>
          </a:p>
          <a:p>
            <a:r>
              <a:rPr lang="en-IN" dirty="0"/>
              <a:t>completion or reception of a signal).</a:t>
            </a:r>
          </a:p>
          <a:p>
            <a:r>
              <a:rPr lang="en-IN" dirty="0"/>
              <a:t>• </a:t>
            </a:r>
            <a:r>
              <a:rPr lang="en-IN" b="1" dirty="0"/>
              <a:t>Ready</a:t>
            </a:r>
            <a:r>
              <a:rPr lang="en-IN" dirty="0"/>
              <a:t>. The process is waiting to be assigned to a processor.</a:t>
            </a:r>
          </a:p>
          <a:p>
            <a:r>
              <a:rPr lang="en-IN" dirty="0"/>
              <a:t>• </a:t>
            </a:r>
            <a:r>
              <a:rPr lang="en-IN" b="1" dirty="0"/>
              <a:t>Terminated</a:t>
            </a:r>
            <a:r>
              <a:rPr lang="en-IN" dirty="0"/>
              <a:t>. The process has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3306807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following variables reside in a region </a:t>
            </a:r>
            <a:r>
              <a:rPr lang="en-IN" dirty="0" smtClean="0"/>
              <a:t>of memory </a:t>
            </a:r>
            <a:r>
              <a:rPr lang="en-IN" dirty="0"/>
              <a:t>shared by the producer and consumer processes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#define BUFFER SIZE 10</a:t>
            </a:r>
          </a:p>
          <a:p>
            <a:pPr marL="0" indent="0">
              <a:buNone/>
            </a:pPr>
            <a:r>
              <a:rPr lang="en-IN" dirty="0" err="1"/>
              <a:t>typedef</a:t>
            </a:r>
            <a:r>
              <a:rPr lang="en-IN" dirty="0"/>
              <a:t> </a:t>
            </a:r>
            <a:r>
              <a:rPr lang="en-IN" dirty="0" err="1"/>
              <a:t>struct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. . .</a:t>
            </a:r>
          </a:p>
          <a:p>
            <a:pPr marL="0" indent="0">
              <a:buNone/>
            </a:pPr>
            <a:r>
              <a:rPr lang="en-IN" dirty="0"/>
              <a:t>}item;</a:t>
            </a:r>
          </a:p>
          <a:p>
            <a:pPr marL="0" indent="0">
              <a:buNone/>
            </a:pPr>
            <a:r>
              <a:rPr lang="en-IN" dirty="0"/>
              <a:t>item buffer[BUFFER SIZE];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in = 0;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out = 0;</a:t>
            </a:r>
          </a:p>
        </p:txBody>
      </p:sp>
    </p:spTree>
    <p:extLst>
      <p:ext uri="{BB962C8B-B14F-4D97-AF65-F5344CB8AC3E}">
        <p14:creationId xmlns:p14="http://schemas.microsoft.com/office/powerpoint/2010/main" val="1968933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The shared buffer is implemented as a circular array with two logical</a:t>
            </a:r>
          </a:p>
          <a:p>
            <a:pPr marL="0" indent="0" algn="just">
              <a:buNone/>
            </a:pPr>
            <a:r>
              <a:rPr lang="en-IN" dirty="0"/>
              <a:t>pointers: in and out. The variable in points to the next free position in </a:t>
            </a:r>
            <a:r>
              <a:rPr lang="en-IN" dirty="0" smtClean="0"/>
              <a:t>the buffer</a:t>
            </a:r>
            <a:r>
              <a:rPr lang="en-IN" dirty="0"/>
              <a:t>; out points to the first full position in the buffer. The buffer is </a:t>
            </a:r>
            <a:r>
              <a:rPr lang="en-IN" dirty="0" smtClean="0"/>
              <a:t>empty when </a:t>
            </a:r>
            <a:r>
              <a:rPr lang="en-IN" dirty="0"/>
              <a:t>in == out; the buffer is full when ((in + 1) % BUFFER SIZE) == out.</a:t>
            </a:r>
          </a:p>
        </p:txBody>
      </p:sp>
    </p:spTree>
    <p:extLst>
      <p:ext uri="{BB962C8B-B14F-4D97-AF65-F5344CB8AC3E}">
        <p14:creationId xmlns:p14="http://schemas.microsoft.com/office/powerpoint/2010/main" val="2664042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Producer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 (true) </a:t>
            </a:r>
            <a:r>
              <a:rPr lang="en-IN" i="1" dirty="0"/>
              <a:t>{</a:t>
            </a:r>
          </a:p>
          <a:p>
            <a:r>
              <a:rPr lang="en-IN" dirty="0"/>
              <a:t>/* produce an item in </a:t>
            </a:r>
            <a:r>
              <a:rPr lang="en-IN" dirty="0" err="1"/>
              <a:t>nextProduced</a:t>
            </a:r>
            <a:r>
              <a:rPr lang="en-IN" dirty="0"/>
              <a:t> */</a:t>
            </a:r>
          </a:p>
          <a:p>
            <a:r>
              <a:rPr lang="en-IN" dirty="0"/>
              <a:t>while (((in + 1) % BUFFER SIZE) == out)</a:t>
            </a:r>
          </a:p>
          <a:p>
            <a:r>
              <a:rPr lang="en-IN" dirty="0"/>
              <a:t>; /* do nothing */</a:t>
            </a:r>
          </a:p>
          <a:p>
            <a:r>
              <a:rPr lang="en-IN" dirty="0"/>
              <a:t>buffer[in] = </a:t>
            </a:r>
            <a:r>
              <a:rPr lang="en-IN" dirty="0" err="1"/>
              <a:t>nextProduced</a:t>
            </a:r>
            <a:r>
              <a:rPr lang="en-IN" dirty="0"/>
              <a:t>;</a:t>
            </a:r>
          </a:p>
          <a:p>
            <a:r>
              <a:rPr lang="en-IN" dirty="0"/>
              <a:t>in = (in + 1) % BUFFER SIZE;</a:t>
            </a:r>
          </a:p>
          <a:p>
            <a:r>
              <a:rPr lang="en-IN" i="1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946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Consumer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item </a:t>
            </a:r>
            <a:r>
              <a:rPr lang="en-IN" dirty="0" err="1"/>
              <a:t>nextConsumed</a:t>
            </a:r>
            <a:r>
              <a:rPr lang="en-IN" dirty="0"/>
              <a:t>;</a:t>
            </a:r>
          </a:p>
          <a:p>
            <a:r>
              <a:rPr lang="en-IN" dirty="0"/>
              <a:t>while (true) </a:t>
            </a:r>
            <a:r>
              <a:rPr lang="en-IN" i="1" dirty="0"/>
              <a:t>{</a:t>
            </a:r>
          </a:p>
          <a:p>
            <a:r>
              <a:rPr lang="en-IN" dirty="0"/>
              <a:t>while (in == out)</a:t>
            </a:r>
          </a:p>
          <a:p>
            <a:r>
              <a:rPr lang="en-IN" dirty="0"/>
              <a:t>; // do nothing</a:t>
            </a:r>
          </a:p>
          <a:p>
            <a:r>
              <a:rPr lang="en-IN" dirty="0" err="1"/>
              <a:t>nextConsumed</a:t>
            </a:r>
            <a:r>
              <a:rPr lang="en-IN" dirty="0"/>
              <a:t> = buffer[out];</a:t>
            </a:r>
          </a:p>
          <a:p>
            <a:r>
              <a:rPr lang="en-IN" dirty="0"/>
              <a:t>out = (out + 1) % BUFFER SIZE;</a:t>
            </a:r>
          </a:p>
          <a:p>
            <a:r>
              <a:rPr lang="en-IN" dirty="0"/>
              <a:t>/* consume the item in </a:t>
            </a:r>
            <a:r>
              <a:rPr lang="en-IN" dirty="0" err="1"/>
              <a:t>nextConsumed</a:t>
            </a:r>
            <a:r>
              <a:rPr lang="en-IN" dirty="0"/>
              <a:t> */</a:t>
            </a:r>
          </a:p>
          <a:p>
            <a:r>
              <a:rPr lang="en-IN" i="1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978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591" y="1119043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Message Passing:</a:t>
            </a:r>
          </a:p>
          <a:p>
            <a:pPr algn="just"/>
            <a:r>
              <a:rPr lang="en-IN" dirty="0" smtClean="0"/>
              <a:t>It is </a:t>
            </a:r>
            <a:r>
              <a:rPr lang="en-IN" dirty="0"/>
              <a:t>particularly useful in a distributed environment, where the </a:t>
            </a:r>
            <a:r>
              <a:rPr lang="en-IN" dirty="0" smtClean="0"/>
              <a:t>communicating processes </a:t>
            </a:r>
            <a:r>
              <a:rPr lang="en-IN" dirty="0"/>
              <a:t>may reside on different computers connected by a </a:t>
            </a:r>
            <a:r>
              <a:rPr lang="en-IN" dirty="0" smtClean="0"/>
              <a:t>network. </a:t>
            </a:r>
          </a:p>
          <a:p>
            <a:pPr algn="just"/>
            <a:r>
              <a:rPr lang="en-IN" dirty="0" smtClean="0"/>
              <a:t>For example</a:t>
            </a:r>
            <a:r>
              <a:rPr lang="en-IN" dirty="0"/>
              <a:t>, a </a:t>
            </a:r>
            <a:r>
              <a:rPr lang="en-IN" b="1" dirty="0"/>
              <a:t>chat </a:t>
            </a:r>
            <a:r>
              <a:rPr lang="en-IN" dirty="0"/>
              <a:t>program used on the World Wide Web could be designed </a:t>
            </a:r>
            <a:r>
              <a:rPr lang="en-IN" dirty="0" smtClean="0"/>
              <a:t>so that </a:t>
            </a:r>
            <a:r>
              <a:rPr lang="en-IN" dirty="0"/>
              <a:t>chat participants communicate with one another by exchanging </a:t>
            </a:r>
            <a:r>
              <a:rPr lang="en-IN" dirty="0" smtClean="0"/>
              <a:t>messages</a:t>
            </a:r>
            <a:endParaRPr lang="en-IN" dirty="0"/>
          </a:p>
          <a:p>
            <a:pPr algn="just"/>
            <a:r>
              <a:rPr lang="en-IN" dirty="0" smtClean="0"/>
              <a:t>A message-passing </a:t>
            </a:r>
            <a:r>
              <a:rPr lang="en-IN" dirty="0"/>
              <a:t>facility provides at least two operations: send(message)</a:t>
            </a:r>
          </a:p>
          <a:p>
            <a:pPr marL="0" indent="0" algn="just">
              <a:buNone/>
            </a:pPr>
            <a:r>
              <a:rPr lang="en-IN" dirty="0"/>
              <a:t>and receive(message). Messages sent by a process can be of either </a:t>
            </a:r>
            <a:r>
              <a:rPr lang="en-IN" dirty="0" smtClean="0"/>
              <a:t>fixed or </a:t>
            </a:r>
            <a:r>
              <a:rPr lang="en-IN" dirty="0"/>
              <a:t>variable size.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059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682" y="1264516"/>
            <a:ext cx="10515600" cy="4351338"/>
          </a:xfrm>
        </p:spPr>
        <p:txBody>
          <a:bodyPr/>
          <a:lstStyle/>
          <a:p>
            <a:pPr algn="just"/>
            <a:r>
              <a:rPr lang="en-IN" dirty="0"/>
              <a:t>variable-sized messages </a:t>
            </a:r>
            <a:r>
              <a:rPr lang="en-IN" dirty="0" smtClean="0"/>
              <a:t>require a </a:t>
            </a:r>
            <a:r>
              <a:rPr lang="en-IN" dirty="0"/>
              <a:t>more complex system-level implementation, but the programming </a:t>
            </a:r>
            <a:r>
              <a:rPr lang="en-IN" dirty="0" smtClean="0"/>
              <a:t>task </a:t>
            </a:r>
            <a:r>
              <a:rPr lang="en-IN" dirty="0"/>
              <a:t>becomes </a:t>
            </a:r>
            <a:r>
              <a:rPr lang="en-IN" dirty="0" smtClean="0"/>
              <a:t>simpler.</a:t>
            </a:r>
          </a:p>
          <a:p>
            <a:pPr algn="just"/>
            <a:r>
              <a:rPr lang="en-IN" dirty="0" smtClean="0"/>
              <a:t>fixed-sized </a:t>
            </a:r>
            <a:r>
              <a:rPr lang="en-IN" dirty="0"/>
              <a:t>messages require a </a:t>
            </a:r>
            <a:r>
              <a:rPr lang="en-IN" dirty="0" smtClean="0"/>
              <a:t>simple system-level </a:t>
            </a:r>
            <a:r>
              <a:rPr lang="en-IN" dirty="0"/>
              <a:t>implementation, but the programming task becomes </a:t>
            </a:r>
            <a:r>
              <a:rPr lang="en-IN" dirty="0" smtClean="0"/>
              <a:t>difficult.</a:t>
            </a:r>
          </a:p>
          <a:p>
            <a:r>
              <a:rPr lang="en-IN" dirty="0"/>
              <a:t>If processes </a:t>
            </a:r>
            <a:r>
              <a:rPr lang="en-IN" i="1" dirty="0"/>
              <a:t>P </a:t>
            </a:r>
            <a:r>
              <a:rPr lang="en-IN" dirty="0" smtClean="0"/>
              <a:t>and </a:t>
            </a:r>
            <a:r>
              <a:rPr lang="en-IN" i="1" dirty="0" smtClean="0"/>
              <a:t>Q </a:t>
            </a:r>
            <a:r>
              <a:rPr lang="en-IN" dirty="0" smtClean="0"/>
              <a:t>want </a:t>
            </a:r>
            <a:r>
              <a:rPr lang="en-IN" dirty="0"/>
              <a:t>to communicate, </a:t>
            </a:r>
            <a:r>
              <a:rPr lang="en-IN" dirty="0" smtClean="0"/>
              <a:t>they must send messages </a:t>
            </a:r>
            <a:r>
              <a:rPr lang="en-IN" dirty="0"/>
              <a:t>to </a:t>
            </a:r>
            <a:r>
              <a:rPr lang="en-IN" dirty="0" smtClean="0"/>
              <a:t>and receive </a:t>
            </a:r>
            <a:r>
              <a:rPr lang="en-IN" dirty="0"/>
              <a:t>messages from each </a:t>
            </a:r>
            <a:r>
              <a:rPr lang="en-IN" dirty="0" smtClean="0"/>
              <a:t>other.</a:t>
            </a:r>
          </a:p>
          <a:p>
            <a:r>
              <a:rPr lang="en-IN" dirty="0"/>
              <a:t>send()/receive</a:t>
            </a:r>
            <a:r>
              <a:rPr lang="en-IN" dirty="0" smtClean="0"/>
              <a:t>()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335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763" y="911225"/>
            <a:ext cx="10515600" cy="4351338"/>
          </a:xfrm>
        </p:spPr>
        <p:txBody>
          <a:bodyPr/>
          <a:lstStyle/>
          <a:p>
            <a:r>
              <a:rPr lang="en-IN" b="1" dirty="0" smtClean="0"/>
              <a:t>Naming: </a:t>
            </a:r>
          </a:p>
          <a:p>
            <a:r>
              <a:rPr lang="en-IN" b="1" dirty="0"/>
              <a:t>direct </a:t>
            </a:r>
            <a:r>
              <a:rPr lang="en-IN" b="1" dirty="0" smtClean="0"/>
              <a:t>communication:</a:t>
            </a:r>
          </a:p>
          <a:p>
            <a:r>
              <a:rPr lang="en-IN" dirty="0" smtClean="0"/>
              <a:t>each process that wants to communicate must explicitly name the recipient or sender of the communication. In this scheme, the send() and receive() primitives are defined as:</a:t>
            </a:r>
          </a:p>
          <a:p>
            <a:r>
              <a:rPr lang="en-IN" dirty="0"/>
              <a:t>send(P, message)—Send a message to process P.</a:t>
            </a:r>
          </a:p>
          <a:p>
            <a:r>
              <a:rPr lang="en-IN" dirty="0" smtClean="0"/>
              <a:t>receive(Q</a:t>
            </a:r>
            <a:r>
              <a:rPr lang="en-IN" dirty="0"/>
              <a:t>, message)—Receive a message from process Q.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560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communication link in this scheme has the following properties:</a:t>
            </a:r>
          </a:p>
          <a:p>
            <a:r>
              <a:rPr lang="en-IN" dirty="0" smtClean="0"/>
              <a:t>A </a:t>
            </a:r>
            <a:r>
              <a:rPr lang="en-IN" dirty="0"/>
              <a:t>link is established automatically between every pair of processes </a:t>
            </a:r>
            <a:r>
              <a:rPr lang="en-IN" dirty="0" smtClean="0"/>
              <a:t>that want </a:t>
            </a:r>
            <a:r>
              <a:rPr lang="en-IN" dirty="0"/>
              <a:t>to communicate. The processes need to know only each </a:t>
            </a:r>
            <a:r>
              <a:rPr lang="en-IN" dirty="0" smtClean="0"/>
              <a:t>other’s identity </a:t>
            </a:r>
            <a:r>
              <a:rPr lang="en-IN" dirty="0"/>
              <a:t>to communicate.</a:t>
            </a:r>
          </a:p>
          <a:p>
            <a:r>
              <a:rPr lang="en-IN" dirty="0" smtClean="0"/>
              <a:t>A </a:t>
            </a:r>
            <a:r>
              <a:rPr lang="en-IN" dirty="0"/>
              <a:t>link is associated with exactly two processes.</a:t>
            </a:r>
          </a:p>
          <a:p>
            <a:r>
              <a:rPr lang="en-IN" dirty="0" smtClean="0"/>
              <a:t>Between </a:t>
            </a:r>
            <a:r>
              <a:rPr lang="en-IN" dirty="0"/>
              <a:t>each pair of processes, there exists exactly one link.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643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This scheme exhibits </a:t>
            </a:r>
            <a:r>
              <a:rPr lang="en-IN" i="1" dirty="0"/>
              <a:t>symmetry </a:t>
            </a:r>
            <a:r>
              <a:rPr lang="en-IN" dirty="0"/>
              <a:t>in addressing; that is, both the sender</a:t>
            </a:r>
          </a:p>
          <a:p>
            <a:pPr marL="0" indent="0" algn="just">
              <a:buNone/>
            </a:pPr>
            <a:r>
              <a:rPr lang="en-IN" dirty="0"/>
              <a:t>process and the receiver process must name the other to </a:t>
            </a:r>
            <a:r>
              <a:rPr lang="en-IN" dirty="0" smtClean="0"/>
              <a:t> communicate.</a:t>
            </a:r>
          </a:p>
          <a:p>
            <a:r>
              <a:rPr lang="en-IN" dirty="0" smtClean="0"/>
              <a:t>In asymmetry addressing only </a:t>
            </a:r>
            <a:r>
              <a:rPr lang="en-IN" dirty="0"/>
              <a:t>the </a:t>
            </a:r>
            <a:r>
              <a:rPr lang="en-IN" dirty="0" smtClean="0"/>
              <a:t>sender names </a:t>
            </a:r>
            <a:r>
              <a:rPr lang="en-IN" dirty="0"/>
              <a:t>the recipient; the recipient is not required to name the </a:t>
            </a:r>
            <a:r>
              <a:rPr lang="en-IN" dirty="0" smtClean="0"/>
              <a:t>sender</a:t>
            </a:r>
          </a:p>
          <a:p>
            <a:r>
              <a:rPr lang="en-IN" dirty="0"/>
              <a:t>In </a:t>
            </a:r>
            <a:r>
              <a:rPr lang="en-IN" dirty="0" smtClean="0"/>
              <a:t>this scheme</a:t>
            </a:r>
            <a:r>
              <a:rPr lang="en-IN" dirty="0"/>
              <a:t>, the send() and receive() primitives are defined as follows</a:t>
            </a:r>
            <a:r>
              <a:rPr lang="en-IN" dirty="0" smtClean="0"/>
              <a:t>:</a:t>
            </a:r>
          </a:p>
          <a:p>
            <a:r>
              <a:rPr lang="en-IN" dirty="0"/>
              <a:t>send(P, message)—Send a message to process P.</a:t>
            </a:r>
          </a:p>
          <a:p>
            <a:r>
              <a:rPr lang="en-IN" dirty="0" smtClean="0"/>
              <a:t>receive(id</a:t>
            </a:r>
            <a:r>
              <a:rPr lang="en-IN" dirty="0"/>
              <a:t>, message)—Receive a message from any process; the variable</a:t>
            </a:r>
          </a:p>
          <a:p>
            <a:pPr marL="0" indent="0">
              <a:buNone/>
            </a:pPr>
            <a:r>
              <a:rPr lang="en-IN" i="1" dirty="0"/>
              <a:t>id </a:t>
            </a:r>
            <a:r>
              <a:rPr lang="en-IN" dirty="0"/>
              <a:t>is set to the name of the process with which communication </a:t>
            </a:r>
            <a:r>
              <a:rPr lang="en-IN" dirty="0" smtClean="0"/>
              <a:t>has taken </a:t>
            </a:r>
            <a:r>
              <a:rPr lang="en-IN" dirty="0"/>
              <a:t>place.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496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Indirect Communication :</a:t>
            </a:r>
            <a:r>
              <a:rPr lang="en-IN" dirty="0"/>
              <a:t> </a:t>
            </a:r>
            <a:r>
              <a:rPr lang="en-IN" dirty="0" smtClean="0"/>
              <a:t>The </a:t>
            </a:r>
            <a:r>
              <a:rPr lang="en-IN" dirty="0"/>
              <a:t>messages are sent to and received from</a:t>
            </a:r>
          </a:p>
          <a:p>
            <a:r>
              <a:rPr lang="en-IN" b="1" dirty="0"/>
              <a:t>mailboxes</a:t>
            </a:r>
            <a:r>
              <a:rPr lang="en-IN" dirty="0"/>
              <a:t>, or </a:t>
            </a:r>
            <a:r>
              <a:rPr lang="en-IN" b="1" dirty="0"/>
              <a:t>ports</a:t>
            </a:r>
            <a:r>
              <a:rPr lang="en-IN" dirty="0" smtClean="0"/>
              <a:t>.</a:t>
            </a:r>
            <a:r>
              <a:rPr lang="en-IN" dirty="0"/>
              <a:t> The send() and receive() primitives are defined as follows:</a:t>
            </a:r>
          </a:p>
          <a:p>
            <a:r>
              <a:rPr lang="en-IN" dirty="0" smtClean="0"/>
              <a:t>send(A</a:t>
            </a:r>
            <a:r>
              <a:rPr lang="en-IN" dirty="0"/>
              <a:t>, message)—Send a message to mailbox A.</a:t>
            </a:r>
          </a:p>
          <a:p>
            <a:r>
              <a:rPr lang="en-IN" dirty="0" smtClean="0"/>
              <a:t>receive(A</a:t>
            </a:r>
            <a:r>
              <a:rPr lang="en-IN" dirty="0"/>
              <a:t>, message)—Receive a message from mailbox 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84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lvl="8"/>
            <a:r>
              <a:rPr lang="en-IN" dirty="0" smtClean="0"/>
              <a:t>Diagram of Process States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2067791"/>
            <a:ext cx="5114925" cy="260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15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scheme, a communication link has the following properties:</a:t>
            </a:r>
          </a:p>
          <a:p>
            <a:r>
              <a:rPr lang="en-IN" dirty="0" smtClean="0"/>
              <a:t>A </a:t>
            </a:r>
            <a:r>
              <a:rPr lang="en-IN" dirty="0"/>
              <a:t>link is established between a pair of processes only if both members </a:t>
            </a:r>
            <a:r>
              <a:rPr lang="en-IN" dirty="0" smtClean="0"/>
              <a:t>of the </a:t>
            </a:r>
            <a:r>
              <a:rPr lang="en-IN" dirty="0"/>
              <a:t>pair have a shared mailbox.</a:t>
            </a:r>
          </a:p>
          <a:p>
            <a:r>
              <a:rPr lang="en-IN" dirty="0" smtClean="0"/>
              <a:t>A </a:t>
            </a:r>
            <a:r>
              <a:rPr lang="en-IN" dirty="0"/>
              <a:t>link may be associated with more than two processes.</a:t>
            </a:r>
          </a:p>
          <a:p>
            <a:r>
              <a:rPr lang="en-IN" dirty="0" smtClean="0"/>
              <a:t>Between </a:t>
            </a:r>
            <a:r>
              <a:rPr lang="en-IN" dirty="0"/>
              <a:t>each pair of communicating processes, there may be a number </a:t>
            </a:r>
            <a:r>
              <a:rPr lang="en-IN" dirty="0" smtClean="0"/>
              <a:t>of different </a:t>
            </a:r>
            <a:r>
              <a:rPr lang="en-IN" dirty="0"/>
              <a:t>links, with each link corresponding to one mailbox.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437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Synchronization: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Communication </a:t>
            </a:r>
            <a:r>
              <a:rPr lang="en-IN" dirty="0"/>
              <a:t>between processes takes place through calls to send() </a:t>
            </a:r>
            <a:r>
              <a:rPr lang="en-IN" dirty="0" smtClean="0"/>
              <a:t>and receive</a:t>
            </a:r>
            <a:r>
              <a:rPr lang="en-IN" dirty="0"/>
              <a:t>() </a:t>
            </a:r>
            <a:r>
              <a:rPr lang="en-IN" dirty="0" smtClean="0"/>
              <a:t>primitives. </a:t>
            </a:r>
            <a:r>
              <a:rPr lang="en-IN" dirty="0"/>
              <a:t>Message passing may be either </a:t>
            </a:r>
            <a:r>
              <a:rPr lang="en-IN" b="1" dirty="0"/>
              <a:t>blocking </a:t>
            </a:r>
            <a:r>
              <a:rPr lang="en-IN" dirty="0"/>
              <a:t>or </a:t>
            </a:r>
            <a:r>
              <a:rPr lang="en-IN" b="1" dirty="0" err="1"/>
              <a:t>nonblocking</a:t>
            </a:r>
            <a:r>
              <a:rPr lang="en-IN" dirty="0" smtClean="0"/>
              <a:t>— also </a:t>
            </a:r>
            <a:r>
              <a:rPr lang="en-IN" dirty="0"/>
              <a:t>known as </a:t>
            </a:r>
            <a:r>
              <a:rPr lang="en-IN" b="1" dirty="0"/>
              <a:t>synchronous </a:t>
            </a:r>
            <a:r>
              <a:rPr lang="en-IN" dirty="0"/>
              <a:t>and </a:t>
            </a:r>
            <a:r>
              <a:rPr lang="en-IN" b="1" dirty="0" smtClean="0"/>
              <a:t>asynchronous</a:t>
            </a:r>
          </a:p>
          <a:p>
            <a:r>
              <a:rPr lang="en-IN" b="1" dirty="0"/>
              <a:t>Blocking </a:t>
            </a:r>
            <a:r>
              <a:rPr lang="en-IN" b="1" dirty="0" smtClean="0"/>
              <a:t>send</a:t>
            </a:r>
            <a:r>
              <a:rPr lang="en-IN" dirty="0"/>
              <a:t>:</a:t>
            </a:r>
            <a:r>
              <a:rPr lang="en-IN" dirty="0" smtClean="0"/>
              <a:t> </a:t>
            </a:r>
            <a:r>
              <a:rPr lang="en-IN" dirty="0"/>
              <a:t>The sending process is blocked until the message </a:t>
            </a:r>
            <a:r>
              <a:rPr lang="en-IN" dirty="0" smtClean="0"/>
              <a:t>is received </a:t>
            </a:r>
            <a:r>
              <a:rPr lang="en-IN" dirty="0"/>
              <a:t>by the receiving process or by the mailbox.</a:t>
            </a:r>
          </a:p>
          <a:p>
            <a:r>
              <a:rPr lang="en-IN" b="1" dirty="0" err="1" smtClean="0"/>
              <a:t>Nonblocking</a:t>
            </a:r>
            <a:r>
              <a:rPr lang="en-IN" b="1" dirty="0" smtClean="0"/>
              <a:t> </a:t>
            </a:r>
            <a:r>
              <a:rPr lang="en-IN" b="1" dirty="0" err="1" smtClean="0"/>
              <a:t>send</a:t>
            </a:r>
            <a:r>
              <a:rPr lang="en-IN" dirty="0" err="1"/>
              <a:t>:</a:t>
            </a:r>
            <a:r>
              <a:rPr lang="en-IN" dirty="0" err="1" smtClean="0"/>
              <a:t>The</a:t>
            </a:r>
            <a:r>
              <a:rPr lang="en-IN" dirty="0" smtClean="0"/>
              <a:t> </a:t>
            </a:r>
            <a:r>
              <a:rPr lang="en-IN" dirty="0"/>
              <a:t>sending process sends the message and resumes</a:t>
            </a:r>
          </a:p>
          <a:p>
            <a:r>
              <a:rPr lang="en-IN" dirty="0"/>
              <a:t>operation.</a:t>
            </a:r>
          </a:p>
          <a:p>
            <a:r>
              <a:rPr lang="en-IN" b="1" dirty="0" smtClean="0"/>
              <a:t>Blocking receive</a:t>
            </a:r>
            <a:r>
              <a:rPr lang="en-IN" dirty="0"/>
              <a:t>:</a:t>
            </a:r>
            <a:r>
              <a:rPr lang="en-IN" dirty="0" smtClean="0"/>
              <a:t> </a:t>
            </a:r>
            <a:r>
              <a:rPr lang="en-IN" dirty="0"/>
              <a:t>The receiver blocks until a message is available.</a:t>
            </a:r>
          </a:p>
          <a:p>
            <a:r>
              <a:rPr lang="en-IN" b="1" dirty="0" err="1" smtClean="0"/>
              <a:t>Nonblocking</a:t>
            </a:r>
            <a:r>
              <a:rPr lang="en-IN" b="1" dirty="0" smtClean="0"/>
              <a:t> </a:t>
            </a:r>
            <a:r>
              <a:rPr lang="en-IN" b="1" dirty="0" err="1" smtClean="0"/>
              <a:t>receive</a:t>
            </a:r>
            <a:r>
              <a:rPr lang="en-IN" dirty="0" err="1"/>
              <a:t>:</a:t>
            </a:r>
            <a:r>
              <a:rPr lang="en-IN" dirty="0" err="1" smtClean="0"/>
              <a:t>The</a:t>
            </a:r>
            <a:r>
              <a:rPr lang="en-IN" dirty="0" smtClean="0"/>
              <a:t> </a:t>
            </a:r>
            <a:r>
              <a:rPr lang="en-IN" dirty="0"/>
              <a:t>receiver retrieves either a valid message or </a:t>
            </a:r>
            <a:r>
              <a:rPr lang="en-IN" dirty="0" smtClean="0"/>
              <a:t>a null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290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Buffering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Whether communication is direct or </a:t>
            </a:r>
            <a:r>
              <a:rPr lang="en-IN" dirty="0" err="1"/>
              <a:t>indirect,messages</a:t>
            </a:r>
            <a:r>
              <a:rPr lang="en-IN" dirty="0"/>
              <a:t> exchanged by </a:t>
            </a:r>
            <a:r>
              <a:rPr lang="en-IN" dirty="0" smtClean="0"/>
              <a:t>communicating processes </a:t>
            </a:r>
            <a:r>
              <a:rPr lang="en-IN" dirty="0"/>
              <a:t>reside in a temporary </a:t>
            </a:r>
            <a:r>
              <a:rPr lang="en-IN" dirty="0" smtClean="0"/>
              <a:t>queue.</a:t>
            </a:r>
          </a:p>
          <a:p>
            <a:r>
              <a:rPr lang="en-IN" b="1" dirty="0"/>
              <a:t>Zero capacity</a:t>
            </a:r>
            <a:r>
              <a:rPr lang="en-IN" dirty="0"/>
              <a:t>. The queue has a maximum length of </a:t>
            </a:r>
            <a:r>
              <a:rPr lang="en-IN" dirty="0" smtClean="0"/>
              <a:t>zero.</a:t>
            </a:r>
          </a:p>
          <a:p>
            <a:r>
              <a:rPr lang="en-IN" b="1" dirty="0"/>
              <a:t>Bounded capacity</a:t>
            </a:r>
            <a:r>
              <a:rPr lang="en-IN" dirty="0"/>
              <a:t>. The queue has finite length </a:t>
            </a:r>
            <a:r>
              <a:rPr lang="en-IN" i="1" dirty="0" smtClean="0"/>
              <a:t>n.</a:t>
            </a:r>
          </a:p>
          <a:p>
            <a:r>
              <a:rPr lang="en-IN" b="1" dirty="0"/>
              <a:t>Unbounded capacity</a:t>
            </a:r>
            <a:r>
              <a:rPr lang="en-IN" dirty="0"/>
              <a:t>. The queue’s length is potentially </a:t>
            </a:r>
            <a:r>
              <a:rPr lang="en-IN" dirty="0" smtClean="0"/>
              <a:t>infinite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76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373" y="14515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Process Control Block:</a:t>
            </a:r>
          </a:p>
          <a:p>
            <a:r>
              <a:rPr lang="en-IN" dirty="0"/>
              <a:t>Each process is represented in the operating system by a </a:t>
            </a:r>
            <a:r>
              <a:rPr lang="en-IN" b="1" dirty="0"/>
              <a:t>process control </a:t>
            </a:r>
            <a:r>
              <a:rPr lang="en-IN" b="1" dirty="0" smtClean="0"/>
              <a:t>block </a:t>
            </a:r>
            <a:r>
              <a:rPr lang="en-IN" dirty="0" smtClean="0"/>
              <a:t>(</a:t>
            </a:r>
            <a:r>
              <a:rPr lang="en-IN" b="1" dirty="0"/>
              <a:t>PCB</a:t>
            </a:r>
            <a:r>
              <a:rPr lang="en-IN" dirty="0"/>
              <a:t>)—also called a </a:t>
            </a:r>
            <a:r>
              <a:rPr lang="en-IN" i="1" dirty="0"/>
              <a:t>task control block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is also called as task control block.</a:t>
            </a:r>
          </a:p>
          <a:p>
            <a:r>
              <a:rPr lang="en-IN" dirty="0" smtClean="0"/>
              <a:t>It is shown in following fig.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0" y="3483119"/>
            <a:ext cx="17907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1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373" y="1451552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Process </a:t>
            </a:r>
            <a:r>
              <a:rPr lang="en-IN" b="1" dirty="0" smtClean="0"/>
              <a:t>state</a:t>
            </a:r>
            <a:r>
              <a:rPr lang="en-IN" dirty="0" smtClean="0"/>
              <a:t>: </a:t>
            </a:r>
            <a:r>
              <a:rPr lang="en-IN" dirty="0"/>
              <a:t>The state may be new, ready, running, waiting, halted, </a:t>
            </a:r>
            <a:r>
              <a:rPr lang="en-IN" dirty="0" smtClean="0"/>
              <a:t>and so on.</a:t>
            </a:r>
          </a:p>
          <a:p>
            <a:pPr algn="just"/>
            <a:r>
              <a:rPr lang="en-IN" b="1" dirty="0"/>
              <a:t>Program </a:t>
            </a:r>
            <a:r>
              <a:rPr lang="en-IN" b="1" dirty="0" smtClean="0"/>
              <a:t>counter</a:t>
            </a:r>
            <a:r>
              <a:rPr lang="en-IN" dirty="0" smtClean="0"/>
              <a:t>: </a:t>
            </a:r>
            <a:r>
              <a:rPr lang="en-IN" dirty="0"/>
              <a:t>The counter indicates the address of the next </a:t>
            </a:r>
            <a:r>
              <a:rPr lang="en-IN" dirty="0" smtClean="0"/>
              <a:t>instruction to </a:t>
            </a:r>
            <a:r>
              <a:rPr lang="en-IN" dirty="0"/>
              <a:t>be executed for this </a:t>
            </a:r>
            <a:r>
              <a:rPr lang="en-IN" dirty="0" smtClean="0"/>
              <a:t>process.</a:t>
            </a:r>
          </a:p>
          <a:p>
            <a:pPr algn="just"/>
            <a:r>
              <a:rPr lang="en-IN" b="1" dirty="0"/>
              <a:t>CPU </a:t>
            </a:r>
            <a:r>
              <a:rPr lang="en-IN" b="1" dirty="0" err="1" smtClean="0"/>
              <a:t>registers</a:t>
            </a:r>
            <a:r>
              <a:rPr lang="en-IN" dirty="0" err="1"/>
              <a:t>:</a:t>
            </a:r>
            <a:r>
              <a:rPr lang="en-IN" dirty="0" err="1" smtClean="0"/>
              <a:t>The</a:t>
            </a:r>
            <a:r>
              <a:rPr lang="en-IN" dirty="0" smtClean="0"/>
              <a:t> </a:t>
            </a:r>
            <a:r>
              <a:rPr lang="en-IN" dirty="0"/>
              <a:t>registers vary in number and type, depending </a:t>
            </a:r>
            <a:r>
              <a:rPr lang="en-IN" dirty="0" smtClean="0"/>
              <a:t>on the </a:t>
            </a:r>
            <a:r>
              <a:rPr lang="en-IN" dirty="0"/>
              <a:t>computer architecture. They include accumulators, index registers</a:t>
            </a:r>
            <a:r>
              <a:rPr lang="en-IN" dirty="0" smtClean="0"/>
              <a:t>, stack </a:t>
            </a:r>
            <a:r>
              <a:rPr lang="en-IN" dirty="0"/>
              <a:t>pointers, and general-purpose registers, plus any </a:t>
            </a:r>
            <a:r>
              <a:rPr lang="en-IN" dirty="0" smtClean="0"/>
              <a:t>condition-code information</a:t>
            </a:r>
            <a:r>
              <a:rPr lang="en-IN" dirty="0"/>
              <a:t>. Along with the program counter, this state information </a:t>
            </a:r>
            <a:r>
              <a:rPr lang="en-IN" dirty="0" smtClean="0"/>
              <a:t>must be </a:t>
            </a:r>
            <a:r>
              <a:rPr lang="en-IN" dirty="0"/>
              <a:t>saved when an interrupt </a:t>
            </a:r>
            <a:r>
              <a:rPr lang="en-IN" dirty="0" smtClean="0"/>
              <a:t>occurs.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10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b="1" dirty="0"/>
              <a:t>CPU-scheduling information</a:t>
            </a:r>
            <a:r>
              <a:rPr lang="en-IN" dirty="0"/>
              <a:t>. This information includes a process priority</a:t>
            </a:r>
            <a:r>
              <a:rPr lang="en-IN" dirty="0" smtClean="0"/>
              <a:t>, pointers </a:t>
            </a:r>
            <a:r>
              <a:rPr lang="en-IN" dirty="0"/>
              <a:t>to scheduling queues, and any other scheduling </a:t>
            </a:r>
            <a:r>
              <a:rPr lang="en-IN" dirty="0" smtClean="0"/>
              <a:t>parameters.</a:t>
            </a:r>
          </a:p>
          <a:p>
            <a:pPr algn="just"/>
            <a:r>
              <a:rPr lang="en-IN" b="1" dirty="0"/>
              <a:t>Memory-management information</a:t>
            </a:r>
            <a:r>
              <a:rPr lang="en-IN" dirty="0"/>
              <a:t>. This information may include </a:t>
            </a:r>
            <a:r>
              <a:rPr lang="en-IN" dirty="0" smtClean="0"/>
              <a:t>such information </a:t>
            </a:r>
            <a:r>
              <a:rPr lang="en-IN" dirty="0"/>
              <a:t>as the value of the base and limit registers, the page tables</a:t>
            </a:r>
            <a:r>
              <a:rPr lang="en-IN" dirty="0" smtClean="0"/>
              <a:t>, or </a:t>
            </a:r>
            <a:r>
              <a:rPr lang="en-IN" dirty="0"/>
              <a:t>the segment tables, depending on the memory system used by </a:t>
            </a:r>
            <a:r>
              <a:rPr lang="en-IN" dirty="0" smtClean="0"/>
              <a:t>the operating system.</a:t>
            </a:r>
          </a:p>
          <a:p>
            <a:pPr algn="just"/>
            <a:r>
              <a:rPr lang="en-IN" b="1" dirty="0"/>
              <a:t>Accounting information</a:t>
            </a:r>
            <a:r>
              <a:rPr lang="en-IN" dirty="0"/>
              <a:t>. This information includes the amount of </a:t>
            </a:r>
            <a:r>
              <a:rPr lang="en-IN" dirty="0" smtClean="0"/>
              <a:t>CPU and </a:t>
            </a:r>
            <a:r>
              <a:rPr lang="en-IN" dirty="0"/>
              <a:t>real time used, time limits, account numbers, job or process numbers</a:t>
            </a:r>
            <a:r>
              <a:rPr lang="en-IN" dirty="0" smtClean="0"/>
              <a:t>, and </a:t>
            </a:r>
            <a:r>
              <a:rPr lang="en-IN" dirty="0"/>
              <a:t>so on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/>
              <a:t>I/O status information</a:t>
            </a:r>
            <a:r>
              <a:rPr lang="en-IN" dirty="0"/>
              <a:t>. This information includes the list of I/O </a:t>
            </a:r>
            <a:r>
              <a:rPr lang="en-IN" dirty="0" smtClean="0"/>
              <a:t>devices allocated </a:t>
            </a:r>
            <a:r>
              <a:rPr lang="en-IN" dirty="0"/>
              <a:t>to the process, a list of open files, and so on.</a:t>
            </a:r>
          </a:p>
        </p:txBody>
      </p:sp>
    </p:spTree>
    <p:extLst>
      <p:ext uri="{BB962C8B-B14F-4D97-AF65-F5344CB8AC3E}">
        <p14:creationId xmlns:p14="http://schemas.microsoft.com/office/powerpoint/2010/main" val="178621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106" y="1449422"/>
            <a:ext cx="5972278" cy="466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3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809" y="1129001"/>
            <a:ext cx="9144000" cy="3983326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Process </a:t>
            </a:r>
            <a:r>
              <a:rPr lang="en-IN" dirty="0" smtClean="0"/>
              <a:t>Scheduling</a:t>
            </a:r>
          </a:p>
          <a:p>
            <a:pPr algn="l"/>
            <a:r>
              <a:rPr lang="en-IN" dirty="0" smtClean="0"/>
              <a:t>In multiprocessor environment more than is executed, so every time CPU switches from one process to other process.</a:t>
            </a:r>
          </a:p>
          <a:p>
            <a:pPr algn="l"/>
            <a:r>
              <a:rPr lang="en-IN" dirty="0"/>
              <a:t>Scheduling </a:t>
            </a:r>
            <a:r>
              <a:rPr lang="en-IN" dirty="0" smtClean="0"/>
              <a:t>Queues:</a:t>
            </a:r>
          </a:p>
          <a:p>
            <a:pPr algn="l"/>
            <a:r>
              <a:rPr lang="en-IN" dirty="0"/>
              <a:t>Job queue – set of all processes in the </a:t>
            </a:r>
            <a:r>
              <a:rPr lang="en-IN" dirty="0" smtClean="0"/>
              <a:t>system</a:t>
            </a:r>
          </a:p>
          <a:p>
            <a:pPr algn="l"/>
            <a:r>
              <a:rPr lang="en-IN" dirty="0"/>
              <a:t>Ready queue – set of all processes residing in main memory, ready and waiting to </a:t>
            </a:r>
            <a:r>
              <a:rPr lang="en-IN" dirty="0" smtClean="0"/>
              <a:t>execute</a:t>
            </a:r>
          </a:p>
          <a:p>
            <a:pPr algn="l"/>
            <a:r>
              <a:rPr lang="en-IN" dirty="0"/>
              <a:t>Device queues – set of processes waiting for an I/O </a:t>
            </a:r>
            <a:r>
              <a:rPr lang="en-IN" dirty="0" smtClean="0"/>
              <a:t>device</a:t>
            </a:r>
          </a:p>
          <a:p>
            <a:pPr algn="l"/>
            <a:r>
              <a:rPr lang="en-IN" dirty="0"/>
              <a:t>Processes migrate among the various queues</a:t>
            </a:r>
          </a:p>
        </p:txBody>
      </p:sp>
    </p:spTree>
    <p:extLst>
      <p:ext uri="{BB962C8B-B14F-4D97-AF65-F5344CB8AC3E}">
        <p14:creationId xmlns:p14="http://schemas.microsoft.com/office/powerpoint/2010/main" val="7971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8849</TotalTime>
  <Words>2768</Words>
  <Application>Microsoft Office PowerPoint</Application>
  <PresentationFormat>Widescreen</PresentationFormat>
  <Paragraphs>194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Chapter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Producer code</vt:lpstr>
      <vt:lpstr>Consumer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Synchronization:</vt:lpstr>
      <vt:lpstr>Buffering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CSRB</dc:creator>
  <cp:lastModifiedBy>CSRB</cp:lastModifiedBy>
  <cp:revision>36</cp:revision>
  <dcterms:created xsi:type="dcterms:W3CDTF">2021-01-28T03:12:09Z</dcterms:created>
  <dcterms:modified xsi:type="dcterms:W3CDTF">2021-02-06T00:07:23Z</dcterms:modified>
</cp:coreProperties>
</file>