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5" r:id="rId20"/>
    <p:sldId id="276" r:id="rId21"/>
    <p:sldId id="278" r:id="rId22"/>
    <p:sldId id="279" r:id="rId23"/>
    <p:sldId id="277" r:id="rId24"/>
    <p:sldId id="274" r:id="rId25"/>
    <p:sldId id="280" r:id="rId26"/>
    <p:sldId id="281" r:id="rId27"/>
    <p:sldId id="282" r:id="rId28"/>
    <p:sldId id="298" r:id="rId29"/>
    <p:sldId id="301" r:id="rId30"/>
    <p:sldId id="302" r:id="rId31"/>
    <p:sldId id="300" r:id="rId32"/>
    <p:sldId id="299" r:id="rId33"/>
    <p:sldId id="303"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2"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49061-BD1D-4A52-BE73-F7EC7AE35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2B710C1-D97A-4921-B996-C09333DD8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CF45BDA-3F22-42A4-A7B0-3303E42DE426}"/>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5" name="Footer Placeholder 4">
            <a:extLst>
              <a:ext uri="{FF2B5EF4-FFF2-40B4-BE49-F238E27FC236}">
                <a16:creationId xmlns:a16="http://schemas.microsoft.com/office/drawing/2014/main" xmlns="" id="{19DD4813-6740-47CC-9C0D-302C0DA1C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955B2DC-6C78-455A-AB24-DE3D5EEBE880}"/>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85876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0B3F9-0125-4818-9BB8-4F596C4BC4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51BFE3B-A287-41D4-8AB8-E770E809AC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6D2E8B8-5C6E-46A5-8183-706987424F05}"/>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5" name="Footer Placeholder 4">
            <a:extLst>
              <a:ext uri="{FF2B5EF4-FFF2-40B4-BE49-F238E27FC236}">
                <a16:creationId xmlns:a16="http://schemas.microsoft.com/office/drawing/2014/main" xmlns="" id="{5621AC9A-F8F6-4162-B530-8DC62B8F0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23E2B3E-D577-41E9-A9E0-9ABF35F13506}"/>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392901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9939D23-0725-4619-8964-633A277F43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77785DD-C6C2-42F4-93D2-17A01D79F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79E97D6-9E3D-4520-B5CA-AD7496564D09}"/>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5" name="Footer Placeholder 4">
            <a:extLst>
              <a:ext uri="{FF2B5EF4-FFF2-40B4-BE49-F238E27FC236}">
                <a16:creationId xmlns:a16="http://schemas.microsoft.com/office/drawing/2014/main" xmlns="" id="{AFF55C9F-BC69-4C58-944D-B2BBC24C0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AE69220-AF39-4895-A96D-E28E3014A9A4}"/>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343934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1488A1-431D-40F1-A5DE-B8789BAD77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030B4F8-9F7E-4ECC-8CE6-D048FB0B92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1224C20-71B1-46EC-8EA6-D8DC5B877C96}"/>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5" name="Footer Placeholder 4">
            <a:extLst>
              <a:ext uri="{FF2B5EF4-FFF2-40B4-BE49-F238E27FC236}">
                <a16:creationId xmlns:a16="http://schemas.microsoft.com/office/drawing/2014/main" xmlns="" id="{56692198-B381-4FE3-9D7C-349AB347C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1A73E9-ACA4-4DA8-9909-D1E0E33F4F36}"/>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387317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21A08-004F-46A6-B919-6550FC5586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1963876-DF32-4399-BBC4-C7EAD63175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76AF57F-61A0-43DC-9DD7-730A484BC563}"/>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5" name="Footer Placeholder 4">
            <a:extLst>
              <a:ext uri="{FF2B5EF4-FFF2-40B4-BE49-F238E27FC236}">
                <a16:creationId xmlns:a16="http://schemas.microsoft.com/office/drawing/2014/main" xmlns="" id="{422D5DEC-CE78-4EB0-A97B-3F3B624F62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76F7635-4BDE-4813-81EC-B8E8F3B17ADE}"/>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259308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0FAEAF-DC2F-4235-8F2D-E4BC3331E6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9E3D5F5-19E3-47D4-8B8F-215185FB9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C9A7DAC-8717-44AE-8C3F-B78A49188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04764D8-4498-47C7-9AF5-AD9BEA4A4C0E}"/>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6" name="Footer Placeholder 5">
            <a:extLst>
              <a:ext uri="{FF2B5EF4-FFF2-40B4-BE49-F238E27FC236}">
                <a16:creationId xmlns:a16="http://schemas.microsoft.com/office/drawing/2014/main" xmlns="" id="{CCC99CF6-0CA5-447C-8EDC-8C795E0E08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F72B892-4C05-4070-A18C-98BEDA1423FB}"/>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260730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F82C25-0DF0-4CB3-95E8-23F792BFE9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CE7292-A02A-43B2-94A1-3C34754FF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06D9835-2DDD-4EB1-99E1-C733ED0610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00B30A5-E4F4-4826-96ED-0CC763B46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7CFD002-DB05-4751-81E8-37ACD55918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725BEB7-FDF7-4F37-96A1-AECC6EFCACCB}"/>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8" name="Footer Placeholder 7">
            <a:extLst>
              <a:ext uri="{FF2B5EF4-FFF2-40B4-BE49-F238E27FC236}">
                <a16:creationId xmlns:a16="http://schemas.microsoft.com/office/drawing/2014/main" xmlns="" id="{4A7D373E-C82E-4115-839D-0CE7ECE2A3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A19388E-910A-4773-9F9B-7E4F32186481}"/>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198658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46BAFC-3A1B-499D-B878-338301BAF7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E9B7E90-374D-4B4F-A739-13EB6CBEFC43}"/>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4" name="Footer Placeholder 3">
            <a:extLst>
              <a:ext uri="{FF2B5EF4-FFF2-40B4-BE49-F238E27FC236}">
                <a16:creationId xmlns:a16="http://schemas.microsoft.com/office/drawing/2014/main" xmlns="" id="{B3C1436F-5B45-4FCA-BCD6-4A8F8BB1EF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C678982-56AE-4096-A8E6-11A6855CF5B6}"/>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310295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CD77DF8-537E-4BCC-9F60-3751277FA077}"/>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3" name="Footer Placeholder 2">
            <a:extLst>
              <a:ext uri="{FF2B5EF4-FFF2-40B4-BE49-F238E27FC236}">
                <a16:creationId xmlns:a16="http://schemas.microsoft.com/office/drawing/2014/main" xmlns="" id="{435905A8-FCDC-48EA-B0E8-B494BC929E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51F2298-E202-44A6-B3CD-CC5163D67849}"/>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60533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C32B8-DB61-4124-8939-88ED2D961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A509A92-FB8C-44B6-8CA2-FE0574B14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1662519-F846-49A0-8A25-A5CAC0A27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4FF253C-B6AC-4263-9948-9CAD0186F1DB}"/>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6" name="Footer Placeholder 5">
            <a:extLst>
              <a:ext uri="{FF2B5EF4-FFF2-40B4-BE49-F238E27FC236}">
                <a16:creationId xmlns:a16="http://schemas.microsoft.com/office/drawing/2014/main" xmlns="" id="{3164FAE6-7A78-42D8-8BD3-060E29E7F9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9A21F80-3433-4106-B251-56C722FF5445}"/>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318442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A06C8-4106-4D4F-96F9-1851D4DB3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1D74886-C1DE-43DF-8817-194D773BD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FE6FE8C-2D65-42F2-99E9-320DB6F1A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9159AF2-FDB7-41A9-B4A4-611615408F25}"/>
              </a:ext>
            </a:extLst>
          </p:cNvPr>
          <p:cNvSpPr>
            <a:spLocks noGrp="1"/>
          </p:cNvSpPr>
          <p:nvPr>
            <p:ph type="dt" sz="half" idx="10"/>
          </p:nvPr>
        </p:nvSpPr>
        <p:spPr/>
        <p:txBody>
          <a:bodyPr/>
          <a:lstStyle/>
          <a:p>
            <a:fld id="{A7DDF443-879A-4F7D-BF6B-BEA4FF2A6E2D}" type="datetimeFigureOut">
              <a:rPr lang="en-IN" smtClean="0"/>
              <a:pPr/>
              <a:t>27-02-2021</a:t>
            </a:fld>
            <a:endParaRPr lang="en-IN"/>
          </a:p>
        </p:txBody>
      </p:sp>
      <p:sp>
        <p:nvSpPr>
          <p:cNvPr id="6" name="Footer Placeholder 5">
            <a:extLst>
              <a:ext uri="{FF2B5EF4-FFF2-40B4-BE49-F238E27FC236}">
                <a16:creationId xmlns:a16="http://schemas.microsoft.com/office/drawing/2014/main" xmlns="" id="{52BE9B7C-8765-400E-9006-817CE3951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3406A72-3348-4644-BCCA-932C88EE933A}"/>
              </a:ext>
            </a:extLst>
          </p:cNvPr>
          <p:cNvSpPr>
            <a:spLocks noGrp="1"/>
          </p:cNvSpPr>
          <p:nvPr>
            <p:ph type="sldNum" sz="quarter" idx="12"/>
          </p:nvPr>
        </p:nvSpPr>
        <p:spPr/>
        <p:txBody>
          <a:body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327652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E3F253D-69C3-4218-931F-2D2BA3881A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1135B44-4DD0-4D5C-ABC6-9C80163C9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2DA288-03D4-4856-82BB-9A800A201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DF443-879A-4F7D-BF6B-BEA4FF2A6E2D}" type="datetimeFigureOut">
              <a:rPr lang="en-IN" smtClean="0"/>
              <a:pPr/>
              <a:t>27-02-2021</a:t>
            </a:fld>
            <a:endParaRPr lang="en-IN"/>
          </a:p>
        </p:txBody>
      </p:sp>
      <p:sp>
        <p:nvSpPr>
          <p:cNvPr id="5" name="Footer Placeholder 4">
            <a:extLst>
              <a:ext uri="{FF2B5EF4-FFF2-40B4-BE49-F238E27FC236}">
                <a16:creationId xmlns:a16="http://schemas.microsoft.com/office/drawing/2014/main" xmlns="" id="{596F32E4-996B-4F9B-B6B4-A7BD9424F2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1BA06D1-2528-4A65-97D0-AFCB2B1F7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3062E-4CD7-4F98-B04C-50ACB15BBDE6}" type="slidenum">
              <a:rPr lang="en-IN" smtClean="0"/>
              <a:pPr/>
              <a:t>‹#›</a:t>
            </a:fld>
            <a:endParaRPr lang="en-IN"/>
          </a:p>
        </p:txBody>
      </p:sp>
    </p:spTree>
    <p:extLst>
      <p:ext uri="{BB962C8B-B14F-4D97-AF65-F5344CB8AC3E}">
        <p14:creationId xmlns:p14="http://schemas.microsoft.com/office/powerpoint/2010/main" xmlns="" val="1563899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yolinux.com/TUTORIALS/LinuxTutorialPosixThread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45601-1889-43F8-87F4-9E3C4D6B4FC6}"/>
              </a:ext>
            </a:extLst>
          </p:cNvPr>
          <p:cNvSpPr>
            <a:spLocks noGrp="1"/>
          </p:cNvSpPr>
          <p:nvPr>
            <p:ph type="ctrTitle"/>
          </p:nvPr>
        </p:nvSpPr>
        <p:spPr/>
        <p:txBody>
          <a:bodyPr/>
          <a:lstStyle/>
          <a:p>
            <a:r>
              <a:rPr lang="en-IN" dirty="0"/>
              <a:t>Chapter 4</a:t>
            </a:r>
          </a:p>
        </p:txBody>
      </p:sp>
      <p:sp>
        <p:nvSpPr>
          <p:cNvPr id="3" name="Subtitle 2">
            <a:extLst>
              <a:ext uri="{FF2B5EF4-FFF2-40B4-BE49-F238E27FC236}">
                <a16:creationId xmlns:a16="http://schemas.microsoft.com/office/drawing/2014/main" xmlns="" id="{E5F12FD9-3961-406E-BC64-CBE9358FB74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341510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31675-E5B5-4B6A-951C-07CB37C588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F69EAFD-1F68-4065-905A-8DEFF55D792B}"/>
              </a:ext>
            </a:extLst>
          </p:cNvPr>
          <p:cNvSpPr>
            <a:spLocks noGrp="1"/>
          </p:cNvSpPr>
          <p:nvPr>
            <p:ph idx="1"/>
          </p:nvPr>
        </p:nvSpPr>
        <p:spPr/>
        <p:txBody>
          <a:bodyPr>
            <a:normAutofit fontScale="92500" lnSpcReduction="10000"/>
          </a:bodyPr>
          <a:lstStyle/>
          <a:p>
            <a:r>
              <a:rPr lang="en-IN" dirty="0"/>
              <a:t>Types of  parallelism</a:t>
            </a:r>
          </a:p>
          <a:p>
            <a:pPr marL="0" indent="0" algn="just">
              <a:buNone/>
            </a:pPr>
            <a:r>
              <a:rPr lang="en-US" sz="2400" b="1" dirty="0"/>
              <a:t>Data parallelism: </a:t>
            </a:r>
            <a:r>
              <a:rPr lang="en-US" sz="2400" dirty="0"/>
              <a:t>It focuses on distributing subsets of the same data across multiple computing cores and performing the same operation on each core.</a:t>
            </a:r>
          </a:p>
          <a:p>
            <a:pPr marL="0" indent="0" algn="just">
              <a:buNone/>
            </a:pPr>
            <a:r>
              <a:rPr lang="en-US" sz="2400" b="1" dirty="0"/>
              <a:t>Task parallelism: </a:t>
            </a:r>
            <a:r>
              <a:rPr lang="en-US" sz="2400" dirty="0"/>
              <a:t>It</a:t>
            </a:r>
            <a:r>
              <a:rPr lang="en-US" sz="2400" b="1" dirty="0"/>
              <a:t> </a:t>
            </a:r>
            <a:r>
              <a:rPr lang="en-US" sz="2400" dirty="0"/>
              <a:t>involves distributing not data but tasks (threads) across multiple computing cores. Each thread is performing a unique operation. Different threads may be operating on the same data, or they may be operating on different data. </a:t>
            </a:r>
          </a:p>
          <a:p>
            <a:pPr marL="0" indent="0" algn="just">
              <a:buNone/>
            </a:pPr>
            <a:r>
              <a:rPr lang="en-US" sz="2400" dirty="0"/>
              <a:t>Ex: On a dual-core system, however, thread A, running on core 0, could sum the elements [0] . . . [N/2 − 1] while thread B, running on core 1, could sum the elements [N/2] . . . [N − 1]. The two threads would be running in parallel on separate computing cores.</a:t>
            </a:r>
          </a:p>
          <a:p>
            <a:pPr marL="0" indent="0" algn="just">
              <a:buNone/>
            </a:pPr>
            <a:r>
              <a:rPr lang="en-US" sz="2400" dirty="0"/>
              <a:t>In this example</a:t>
            </a:r>
          </a:p>
          <a:p>
            <a:pPr marL="0" indent="0" algn="just">
              <a:buNone/>
            </a:pPr>
            <a:r>
              <a:rPr lang="en-US" sz="2400" dirty="0"/>
              <a:t>Data parallelism involves the distribution of elements of A across multiple cores.</a:t>
            </a:r>
          </a:p>
          <a:p>
            <a:pPr marL="0" indent="0" algn="just">
              <a:buNone/>
            </a:pPr>
            <a:r>
              <a:rPr lang="en-US" sz="2400" dirty="0"/>
              <a:t>Task parallelism involves the distribution of tasks across multiple cores</a:t>
            </a:r>
            <a:endParaRPr lang="en-US" sz="2400" b="1" dirty="0"/>
          </a:p>
          <a:p>
            <a:pPr marL="0" indent="0" algn="just">
              <a:buNone/>
            </a:pPr>
            <a:endParaRPr lang="en-US" sz="2400" dirty="0"/>
          </a:p>
          <a:p>
            <a:pPr marL="0" indent="0" algn="just">
              <a:buNone/>
            </a:pPr>
            <a:endParaRPr lang="en-US" sz="2400" dirty="0"/>
          </a:p>
          <a:p>
            <a:pPr marL="0" indent="0" algn="just">
              <a:buNone/>
            </a:pPr>
            <a:endParaRPr lang="en-IN" sz="2400" dirty="0"/>
          </a:p>
        </p:txBody>
      </p:sp>
    </p:spTree>
    <p:extLst>
      <p:ext uri="{BB962C8B-B14F-4D97-AF65-F5344CB8AC3E}">
        <p14:creationId xmlns:p14="http://schemas.microsoft.com/office/powerpoint/2010/main" xmlns="" val="73600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0A08506-CC67-4600-8B02-FF745AF332C7}"/>
              </a:ext>
            </a:extLst>
          </p:cNvPr>
          <p:cNvSpPr>
            <a:spLocks noGrp="1"/>
          </p:cNvSpPr>
          <p:nvPr>
            <p:ph idx="1"/>
          </p:nvPr>
        </p:nvSpPr>
        <p:spPr/>
        <p:txBody>
          <a:bodyPr>
            <a:normAutofit fontScale="92500" lnSpcReduction="10000"/>
          </a:bodyPr>
          <a:lstStyle/>
          <a:p>
            <a:pPr marL="0" indent="0">
              <a:buNone/>
            </a:pPr>
            <a:r>
              <a:rPr lang="en-IN" dirty="0"/>
              <a:t>Multithreading Models:</a:t>
            </a:r>
          </a:p>
          <a:p>
            <a:pPr marL="0" indent="0" algn="just">
              <a:buNone/>
            </a:pPr>
            <a:r>
              <a:rPr lang="en-IN" dirty="0"/>
              <a:t>User threads: </a:t>
            </a:r>
            <a:r>
              <a:rPr lang="en-US" dirty="0"/>
              <a:t>These are supported above the kernel and are managed without kernel support.</a:t>
            </a:r>
            <a:endParaRPr lang="en-IN" dirty="0"/>
          </a:p>
          <a:p>
            <a:pPr marL="0" indent="0" algn="just">
              <a:buNone/>
            </a:pPr>
            <a:r>
              <a:rPr lang="en-IN" dirty="0"/>
              <a:t>Kernel threads: These </a:t>
            </a:r>
            <a:r>
              <a:rPr lang="en-US" dirty="0"/>
              <a:t>are supported and managed directly by the operating system.</a:t>
            </a:r>
          </a:p>
          <a:p>
            <a:pPr marL="0" indent="0" algn="just">
              <a:buNone/>
            </a:pPr>
            <a:r>
              <a:rPr lang="en-US" dirty="0"/>
              <a:t>A relationship must exist between user threads and kernel threads.</a:t>
            </a:r>
          </a:p>
          <a:p>
            <a:pPr marL="0" indent="0" algn="just">
              <a:buNone/>
            </a:pPr>
            <a:r>
              <a:rPr lang="en-US" dirty="0"/>
              <a:t>They are</a:t>
            </a:r>
          </a:p>
          <a:p>
            <a:pPr marL="0" indent="0" algn="just">
              <a:buNone/>
            </a:pPr>
            <a:r>
              <a:rPr lang="en-US" dirty="0"/>
              <a:t>many-to-one model</a:t>
            </a:r>
          </a:p>
          <a:p>
            <a:pPr marL="0" indent="0" algn="just">
              <a:buNone/>
            </a:pPr>
            <a:r>
              <a:rPr lang="en-US" dirty="0"/>
              <a:t>one-to-one model</a:t>
            </a:r>
          </a:p>
          <a:p>
            <a:pPr marL="0" indent="0" algn="just">
              <a:buNone/>
            </a:pPr>
            <a:r>
              <a:rPr lang="en-US" dirty="0"/>
              <a:t>many-to many model</a:t>
            </a:r>
            <a:endParaRPr lang="en-IN" dirty="0"/>
          </a:p>
          <a:p>
            <a:pPr marL="0" indent="0">
              <a:buNone/>
            </a:pPr>
            <a:endParaRPr lang="en-IN" dirty="0"/>
          </a:p>
        </p:txBody>
      </p:sp>
    </p:spTree>
    <p:extLst>
      <p:ext uri="{BB962C8B-B14F-4D97-AF65-F5344CB8AC3E}">
        <p14:creationId xmlns:p14="http://schemas.microsoft.com/office/powerpoint/2010/main" xmlns="" val="90038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F8E979-137B-49CD-940A-63428969F6E9}"/>
              </a:ext>
            </a:extLst>
          </p:cNvPr>
          <p:cNvSpPr>
            <a:spLocks noGrp="1"/>
          </p:cNvSpPr>
          <p:nvPr>
            <p:ph idx="1"/>
          </p:nvPr>
        </p:nvSpPr>
        <p:spPr>
          <a:xfrm>
            <a:off x="838200" y="667657"/>
            <a:ext cx="10515600" cy="5399315"/>
          </a:xfrm>
        </p:spPr>
        <p:txBody>
          <a:bodyPr/>
          <a:lstStyle/>
          <a:p>
            <a:pPr algn="just"/>
            <a:r>
              <a:rPr lang="en-US" dirty="0"/>
              <a:t>Many to one: Many user-level threads mapped to single kernel thread. It is shown in figure. Thread management is done by the thread library in user space, so it is efficient. However, the entire process will block if a thread makes a blocking system call. Also, because only one thread can access the kernel at a time, multiple threads are unable to run in parallel on multicore systems.</a:t>
            </a:r>
          </a:p>
          <a:p>
            <a:pPr marL="0" indent="0" algn="just">
              <a:buNone/>
            </a:pPr>
            <a:endParaRPr lang="en-US" dirty="0"/>
          </a:p>
          <a:p>
            <a:endParaRPr lang="en-IN" dirty="0"/>
          </a:p>
        </p:txBody>
      </p:sp>
      <p:pic>
        <p:nvPicPr>
          <p:cNvPr id="4" name="Picture 6">
            <a:extLst>
              <a:ext uri="{FF2B5EF4-FFF2-40B4-BE49-F238E27FC236}">
                <a16:creationId xmlns:a16="http://schemas.microsoft.com/office/drawing/2014/main" xmlns="" id="{34E78BD7-8B51-4E68-A64C-E4F31A180B7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27929" y="3178629"/>
            <a:ext cx="4336142" cy="2888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85064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2AAC6CE-CD02-4BAD-A2C9-7B7C3E0BBCAB}"/>
              </a:ext>
            </a:extLst>
          </p:cNvPr>
          <p:cNvSpPr>
            <a:spLocks noGrp="1"/>
          </p:cNvSpPr>
          <p:nvPr>
            <p:ph idx="1"/>
          </p:nvPr>
        </p:nvSpPr>
        <p:spPr>
          <a:xfrm>
            <a:off x="838200" y="854075"/>
            <a:ext cx="10515600" cy="5322888"/>
          </a:xfrm>
        </p:spPr>
        <p:txBody>
          <a:bodyPr/>
          <a:lstStyle/>
          <a:p>
            <a:r>
              <a:rPr lang="en-IN" dirty="0"/>
              <a:t>One-to-One :</a:t>
            </a:r>
          </a:p>
          <a:p>
            <a:pPr marL="0" indent="0">
              <a:buNone/>
            </a:pPr>
            <a:r>
              <a:rPr lang="en-US" dirty="0"/>
              <a:t>It maps each user thread to a kernel thread. It is shown in following figure.</a:t>
            </a:r>
          </a:p>
          <a:p>
            <a:pPr marL="0" indent="0">
              <a:buNone/>
            </a:pPr>
            <a:endParaRPr lang="en-IN" dirty="0"/>
          </a:p>
        </p:txBody>
      </p:sp>
      <p:pic>
        <p:nvPicPr>
          <p:cNvPr id="4" name="Picture 8">
            <a:extLst>
              <a:ext uri="{FF2B5EF4-FFF2-40B4-BE49-F238E27FC236}">
                <a16:creationId xmlns:a16="http://schemas.microsoft.com/office/drawing/2014/main" xmlns="" id="{76944B02-C9DB-40E3-8AA5-4B5E1021FF0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8628" y="3048000"/>
            <a:ext cx="5204959" cy="295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0710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C83CF2F-ECCF-4C72-A81F-0C899C771B02}"/>
              </a:ext>
            </a:extLst>
          </p:cNvPr>
          <p:cNvSpPr>
            <a:spLocks noGrp="1"/>
          </p:cNvSpPr>
          <p:nvPr>
            <p:ph type="subTitle" idx="1"/>
          </p:nvPr>
        </p:nvSpPr>
        <p:spPr>
          <a:xfrm>
            <a:off x="1524000" y="1190171"/>
            <a:ext cx="9144000" cy="4067629"/>
          </a:xfrm>
        </p:spPr>
        <p:txBody>
          <a:bodyPr>
            <a:normAutofit/>
          </a:bodyPr>
          <a:lstStyle/>
          <a:p>
            <a:pPr algn="just"/>
            <a:r>
              <a:rPr lang="en-US" dirty="0"/>
              <a:t>It provides more concurrency than the many-to-one model by allowing another thread to run when a thread makes a blocking system call. It also allows multiple threads to run in parallel on multiprocessors. The only drawback to this model is that creating a user thread requires creating the corresponding kernel thread. Because the overhead of creating kernel threads can burden the performance of an application.</a:t>
            </a:r>
            <a:endParaRPr lang="en-IN" dirty="0"/>
          </a:p>
        </p:txBody>
      </p:sp>
    </p:spTree>
    <p:extLst>
      <p:ext uri="{BB962C8B-B14F-4D97-AF65-F5344CB8AC3E}">
        <p14:creationId xmlns:p14="http://schemas.microsoft.com/office/powerpoint/2010/main" xmlns="" val="270829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18ABAB5-D430-4E5E-8214-83027A18ECAF}"/>
              </a:ext>
            </a:extLst>
          </p:cNvPr>
          <p:cNvSpPr>
            <a:spLocks noGrp="1"/>
          </p:cNvSpPr>
          <p:nvPr>
            <p:ph type="subTitle" idx="1"/>
          </p:nvPr>
        </p:nvSpPr>
        <p:spPr>
          <a:xfrm>
            <a:off x="1524000" y="539523"/>
            <a:ext cx="9144000" cy="5730648"/>
          </a:xfrm>
        </p:spPr>
        <p:txBody>
          <a:bodyPr>
            <a:normAutofit/>
          </a:bodyPr>
          <a:lstStyle/>
          <a:p>
            <a:pPr algn="just"/>
            <a:r>
              <a:rPr lang="en-IN" dirty="0"/>
              <a:t>Many to Many:</a:t>
            </a:r>
          </a:p>
          <a:p>
            <a:pPr algn="just">
              <a:defRPr/>
            </a:pPr>
            <a:r>
              <a:rPr lang="en-US" dirty="0"/>
              <a:t>Allows many user level threads to be mapped to many kernel threads. It supports the parallel execution in multicore processors. Allows the  operating system to create a sufficient number of kernel threads. It is shown in figure.</a:t>
            </a:r>
          </a:p>
          <a:p>
            <a:pPr algn="just"/>
            <a:endParaRPr lang="en-IN" dirty="0"/>
          </a:p>
        </p:txBody>
      </p:sp>
      <p:pic>
        <p:nvPicPr>
          <p:cNvPr id="4" name="Picture 8">
            <a:extLst>
              <a:ext uri="{FF2B5EF4-FFF2-40B4-BE49-F238E27FC236}">
                <a16:creationId xmlns:a16="http://schemas.microsoft.com/office/drawing/2014/main" xmlns="" id="{6ACC9538-AB38-46D3-A3E9-DEB9077258D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19487" y="2457450"/>
            <a:ext cx="5153025" cy="3812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6921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3E9F1C-5AF2-4FF3-B351-9FF9AF04A9B4}"/>
              </a:ext>
            </a:extLst>
          </p:cNvPr>
          <p:cNvSpPr>
            <a:spLocks noGrp="1"/>
          </p:cNvSpPr>
          <p:nvPr>
            <p:ph idx="1"/>
          </p:nvPr>
        </p:nvSpPr>
        <p:spPr>
          <a:xfrm>
            <a:off x="838200" y="1099910"/>
            <a:ext cx="10515600" cy="5387975"/>
          </a:xfrm>
        </p:spPr>
        <p:txBody>
          <a:bodyPr>
            <a:normAutofit/>
          </a:bodyPr>
          <a:lstStyle/>
          <a:p>
            <a:pPr marL="0" indent="0">
              <a:buNone/>
            </a:pPr>
            <a:r>
              <a:rPr lang="en-US" dirty="0"/>
              <a:t>Thread Libraries</a:t>
            </a:r>
          </a:p>
          <a:p>
            <a:pPr marL="0" indent="0">
              <a:buNone/>
            </a:pPr>
            <a:r>
              <a:rPr lang="en-US" dirty="0"/>
              <a:t>It provides API to the programmer for creating and managing threads.</a:t>
            </a:r>
          </a:p>
          <a:p>
            <a:pPr marL="0" indent="0">
              <a:buNone/>
            </a:pPr>
            <a:r>
              <a:rPr lang="en-US" dirty="0"/>
              <a:t>Two ways for implementing a thread library.</a:t>
            </a:r>
          </a:p>
          <a:p>
            <a:pPr algn="just"/>
            <a:r>
              <a:rPr lang="en-US" dirty="0"/>
              <a:t>One approach is to provide the library at user space with no kernel support. All code and data structures for the library exist at user space. This means that invoking a function in the library results in a local function call in user space and not a system call.</a:t>
            </a:r>
          </a:p>
          <a:p>
            <a:pPr algn="just"/>
            <a:r>
              <a:rPr lang="en-US" dirty="0"/>
              <a:t>Other approach is to provide a kernel level library supported directly by the operating system. All code and data structures for the library exist at kernel space. This means that invoking a function in the API for the library results in a system call to the kernel.</a:t>
            </a:r>
          </a:p>
          <a:p>
            <a:pPr algn="just"/>
            <a:endParaRPr lang="en-US" dirty="0"/>
          </a:p>
          <a:p>
            <a:pPr algn="just"/>
            <a:endParaRPr lang="en-US" dirty="0"/>
          </a:p>
          <a:p>
            <a:pPr algn="just"/>
            <a:endParaRPr lang="en-US" dirty="0"/>
          </a:p>
          <a:p>
            <a:pPr marL="0" indent="0">
              <a:buNone/>
            </a:pPr>
            <a:endParaRPr lang="en-IN" dirty="0"/>
          </a:p>
        </p:txBody>
      </p:sp>
    </p:spTree>
    <p:extLst>
      <p:ext uri="{BB962C8B-B14F-4D97-AF65-F5344CB8AC3E}">
        <p14:creationId xmlns:p14="http://schemas.microsoft.com/office/powerpoint/2010/main" xmlns="" val="75388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95391D-B657-4308-BFDB-BA09C6CA7DA1}"/>
              </a:ext>
            </a:extLst>
          </p:cNvPr>
          <p:cNvSpPr>
            <a:spLocks noGrp="1"/>
          </p:cNvSpPr>
          <p:nvPr>
            <p:ph idx="1"/>
          </p:nvPr>
        </p:nvSpPr>
        <p:spPr/>
        <p:txBody>
          <a:bodyPr/>
          <a:lstStyle/>
          <a:p>
            <a:pPr marL="0" indent="0">
              <a:buNone/>
            </a:pPr>
            <a:r>
              <a:rPr lang="en-US" dirty="0"/>
              <a:t>Three thread libraries use in today.</a:t>
            </a:r>
          </a:p>
          <a:p>
            <a:pPr marL="0" indent="0" algn="just">
              <a:buNone/>
            </a:pPr>
            <a:r>
              <a:rPr lang="en-US" b="1" dirty="0"/>
              <a:t>POSIX </a:t>
            </a:r>
            <a:r>
              <a:rPr lang="en-US" b="1" dirty="0" err="1"/>
              <a:t>Pthreads</a:t>
            </a:r>
            <a:r>
              <a:rPr lang="en-US" b="1" dirty="0"/>
              <a:t> </a:t>
            </a:r>
            <a:r>
              <a:rPr lang="en-US" dirty="0"/>
              <a:t>may be provided </a:t>
            </a:r>
            <a:r>
              <a:rPr lang="en-US" altLang="en-US" dirty="0">
                <a:ea typeface="ＭＳ Ｐゴシック" panose="020B0600070205080204" pitchFamily="34" charset="-128"/>
              </a:rPr>
              <a:t>either as user-level or kernel-level. A POSIX standard (IEEE 1003.1c) API for thread creation and synchronization. API specifies behavior of the thread library, implementation. </a:t>
            </a:r>
          </a:p>
          <a:p>
            <a:pPr marL="0" indent="0">
              <a:buNone/>
            </a:pPr>
            <a:r>
              <a:rPr lang="en-US" b="1" dirty="0"/>
              <a:t>Win32  </a:t>
            </a:r>
            <a:r>
              <a:rPr lang="en-US" dirty="0"/>
              <a:t>is a kernel level library on windows system</a:t>
            </a:r>
          </a:p>
          <a:p>
            <a:pPr marL="0" indent="0">
              <a:buNone/>
            </a:pPr>
            <a:r>
              <a:rPr lang="en-US" b="1" dirty="0"/>
              <a:t>Java</a:t>
            </a:r>
            <a:r>
              <a:rPr lang="en-US" dirty="0"/>
              <a:t> threads are managed by JVM. It is implemented using the thread model provided by OS. </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1400525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9D5FB3-E8F9-4DB7-B2B5-9CA14AA647DD}"/>
              </a:ext>
            </a:extLst>
          </p:cNvPr>
          <p:cNvSpPr>
            <a:spLocks noGrp="1"/>
          </p:cNvSpPr>
          <p:nvPr>
            <p:ph idx="1"/>
          </p:nvPr>
        </p:nvSpPr>
        <p:spPr>
          <a:xfrm>
            <a:off x="838200" y="1364343"/>
            <a:ext cx="10515600" cy="4812620"/>
          </a:xfrm>
        </p:spPr>
        <p:txBody>
          <a:bodyPr/>
          <a:lstStyle/>
          <a:p>
            <a:pPr marL="0" indent="0">
              <a:buNone/>
            </a:pPr>
            <a:r>
              <a:rPr lang="en-IN" dirty="0" err="1"/>
              <a:t>Posix</a:t>
            </a:r>
            <a:r>
              <a:rPr lang="en-IN" dirty="0"/>
              <a:t>: thread creation</a:t>
            </a:r>
          </a:p>
          <a:p>
            <a:pPr marL="0" indent="0">
              <a:buNone/>
            </a:pPr>
            <a:r>
              <a:rPr lang="en-IN" dirty="0"/>
              <a:t>#include&lt;</a:t>
            </a:r>
            <a:r>
              <a:rPr lang="en-IN" dirty="0" err="1"/>
              <a:t>pthread.h</a:t>
            </a:r>
            <a:r>
              <a:rPr lang="en-IN" dirty="0"/>
              <a:t>&gt;</a:t>
            </a:r>
          </a:p>
          <a:p>
            <a:pPr marL="0" indent="0">
              <a:buNone/>
            </a:pPr>
            <a:r>
              <a:rPr lang="en-IN" dirty="0" err="1"/>
              <a:t>pthread_create</a:t>
            </a:r>
            <a:r>
              <a:rPr lang="en-IN" dirty="0"/>
              <a:t>(thread, </a:t>
            </a:r>
            <a:r>
              <a:rPr lang="en-IN" dirty="0" err="1"/>
              <a:t>attr</a:t>
            </a:r>
            <a:r>
              <a:rPr lang="en-IN" dirty="0"/>
              <a:t>, </a:t>
            </a:r>
            <a:r>
              <a:rPr lang="en-IN" dirty="0" err="1"/>
              <a:t>start_routine</a:t>
            </a:r>
            <a:r>
              <a:rPr lang="en-IN" dirty="0"/>
              <a:t>, </a:t>
            </a:r>
            <a:r>
              <a:rPr lang="en-IN" dirty="0" err="1"/>
              <a:t>arg</a:t>
            </a:r>
            <a:r>
              <a:rPr lang="en-IN" dirty="0"/>
              <a:t>)</a:t>
            </a:r>
          </a:p>
          <a:p>
            <a:pPr marL="0" indent="0">
              <a:buNone/>
            </a:pPr>
            <a:r>
              <a:rPr lang="en-US" altLang="en-US" b="1" dirty="0"/>
              <a:t>returns : </a:t>
            </a:r>
            <a:r>
              <a:rPr lang="en-US" altLang="en-US" dirty="0"/>
              <a:t>0 on success, some error code on failure</a:t>
            </a:r>
            <a:endParaRPr lang="en-IN" dirty="0"/>
          </a:p>
        </p:txBody>
      </p:sp>
    </p:spTree>
    <p:extLst>
      <p:ext uri="{BB962C8B-B14F-4D97-AF65-F5344CB8AC3E}">
        <p14:creationId xmlns:p14="http://schemas.microsoft.com/office/powerpoint/2010/main" xmlns="" val="81861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7E5796D-C1E8-41A8-81F9-70591396FD4E}"/>
              </a:ext>
            </a:extLst>
          </p:cNvPr>
          <p:cNvSpPr>
            <a:spLocks noGrp="1"/>
          </p:cNvSpPr>
          <p:nvPr>
            <p:ph type="subTitle" idx="1"/>
          </p:nvPr>
        </p:nvSpPr>
        <p:spPr>
          <a:xfrm>
            <a:off x="624114" y="478971"/>
            <a:ext cx="10697029" cy="6037944"/>
          </a:xfrm>
        </p:spPr>
        <p:txBody>
          <a:bodyPr>
            <a:noAutofit/>
          </a:bodyPr>
          <a:lstStyle/>
          <a:p>
            <a:pPr algn="just"/>
            <a:r>
              <a:rPr lang="en-US" dirty="0" err="1"/>
              <a:t>pthread_create</a:t>
            </a:r>
            <a:r>
              <a:rPr lang="en-US" dirty="0"/>
              <a:t> (</a:t>
            </a:r>
            <a:r>
              <a:rPr lang="en-US" dirty="0" err="1"/>
              <a:t>pthread_t</a:t>
            </a:r>
            <a:r>
              <a:rPr lang="en-US" dirty="0"/>
              <a:t> *thread, </a:t>
            </a:r>
            <a:r>
              <a:rPr lang="en-US" dirty="0" err="1"/>
              <a:t>pthread_attr_t</a:t>
            </a:r>
            <a:r>
              <a:rPr lang="en-US" dirty="0"/>
              <a:t> *</a:t>
            </a:r>
            <a:r>
              <a:rPr lang="en-US" dirty="0" err="1"/>
              <a:t>attr</a:t>
            </a:r>
            <a:r>
              <a:rPr lang="en-US" dirty="0"/>
              <a:t>, void *(*</a:t>
            </a:r>
            <a:r>
              <a:rPr lang="en-US" dirty="0" err="1"/>
              <a:t>start_routine</a:t>
            </a:r>
            <a:r>
              <a:rPr lang="en-US" dirty="0"/>
              <a:t>)(void *), void *</a:t>
            </a:r>
            <a:r>
              <a:rPr lang="en-US" dirty="0" err="1"/>
              <a:t>arg</a:t>
            </a:r>
            <a:r>
              <a:rPr lang="en-US" dirty="0"/>
              <a:t>)</a:t>
            </a:r>
          </a:p>
          <a:p>
            <a:pPr algn="just"/>
            <a:r>
              <a:rPr lang="en-US" dirty="0"/>
              <a:t> </a:t>
            </a:r>
          </a:p>
          <a:p>
            <a:pPr algn="just"/>
            <a:r>
              <a:rPr lang="en-IN" b="1" dirty="0"/>
              <a:t>thread: </a:t>
            </a:r>
            <a:r>
              <a:rPr lang="en-US" dirty="0"/>
              <a:t>An identifier for the new thread returned by the subroutine. This is a pointer to </a:t>
            </a:r>
            <a:r>
              <a:rPr lang="en-US" b="1" dirty="0" err="1"/>
              <a:t>pthread_t</a:t>
            </a:r>
            <a:r>
              <a:rPr lang="en-US" dirty="0"/>
              <a:t> structure. When a thread is created, an identifier is written to the memory location to which this variable points. This identifier enables us to refer to the thread.</a:t>
            </a:r>
          </a:p>
          <a:p>
            <a:pPr algn="l"/>
            <a:r>
              <a:rPr lang="en-US" b="1" dirty="0" err="1"/>
              <a:t>attr</a:t>
            </a:r>
            <a:r>
              <a:rPr lang="en-US" b="1" dirty="0"/>
              <a:t>: </a:t>
            </a:r>
            <a:r>
              <a:rPr lang="en-US" dirty="0"/>
              <a:t>An attribute object that may be used to set thread attributes. We can specify a thread attributes object, or NULL for the default values.</a:t>
            </a:r>
          </a:p>
          <a:p>
            <a:pPr algn="l"/>
            <a:endParaRPr lang="en-US" dirty="0"/>
          </a:p>
          <a:p>
            <a:pPr algn="l"/>
            <a:r>
              <a:rPr lang="en-US" b="1" dirty="0" err="1"/>
              <a:t>start_routine</a:t>
            </a:r>
            <a:r>
              <a:rPr lang="en-US" b="1" dirty="0"/>
              <a:t>:</a:t>
            </a:r>
            <a:r>
              <a:rPr lang="en-US" dirty="0"/>
              <a:t/>
            </a:r>
            <a:br>
              <a:rPr lang="en-US" dirty="0"/>
            </a:br>
            <a:r>
              <a:rPr lang="en-US" dirty="0"/>
              <a:t>The routine that the thread will execute once it is created. We should pass the address of a function taking a pointer to void as a parameter and the function will return a pointer to void. So, we can pass any type of single argument and return a pointer to any type.</a:t>
            </a:r>
          </a:p>
          <a:p>
            <a:pPr algn="l"/>
            <a:endParaRPr lang="en-US" dirty="0"/>
          </a:p>
          <a:p>
            <a:pPr algn="l"/>
            <a:endParaRPr lang="en-US" dirty="0"/>
          </a:p>
        </p:txBody>
      </p:sp>
    </p:spTree>
    <p:extLst>
      <p:ext uri="{BB962C8B-B14F-4D97-AF65-F5344CB8AC3E}">
        <p14:creationId xmlns:p14="http://schemas.microsoft.com/office/powerpoint/2010/main" xmlns="" val="267164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31799F-92A5-448D-A6B1-24370AA57BA4}"/>
              </a:ext>
            </a:extLst>
          </p:cNvPr>
          <p:cNvSpPr>
            <a:spLocks noGrp="1"/>
          </p:cNvSpPr>
          <p:nvPr>
            <p:ph idx="1"/>
          </p:nvPr>
        </p:nvSpPr>
        <p:spPr>
          <a:xfrm>
            <a:off x="736600" y="1390196"/>
            <a:ext cx="10515600" cy="4351338"/>
          </a:xfrm>
        </p:spPr>
        <p:txBody>
          <a:bodyPr>
            <a:normAutofit lnSpcReduction="10000"/>
          </a:bodyPr>
          <a:lstStyle/>
          <a:p>
            <a:pPr marL="0" indent="0">
              <a:buNone/>
            </a:pPr>
            <a:r>
              <a:rPr lang="en-US" dirty="0"/>
              <a:t>Thread: It is a basic unit of CPU utilization.</a:t>
            </a:r>
          </a:p>
          <a:p>
            <a:pPr algn="just"/>
            <a:r>
              <a:rPr lang="en-US" dirty="0"/>
              <a:t>It has thread ID, a program counter, a register set, and a stack. It shares with other threads belonging to the same process its code section, data section, and other operating-system resources, such as open files and signals. </a:t>
            </a:r>
          </a:p>
          <a:p>
            <a:pPr algn="just"/>
            <a:r>
              <a:rPr lang="en-US" dirty="0"/>
              <a:t>The process is single threaded and multi threaded. </a:t>
            </a:r>
          </a:p>
          <a:p>
            <a:pPr algn="just"/>
            <a:r>
              <a:rPr lang="en-US" dirty="0"/>
              <a:t>Traditional or Heavyweight process has a single thread of control</a:t>
            </a:r>
          </a:p>
          <a:p>
            <a:pPr algn="just"/>
            <a:r>
              <a:rPr lang="en-US" dirty="0"/>
              <a:t>Multithreaded process has multiple threads of control</a:t>
            </a:r>
          </a:p>
          <a:p>
            <a:pPr algn="just"/>
            <a:r>
              <a:rPr lang="en-US" dirty="0"/>
              <a:t>The difference between single-threaded process and multithreaded process is shown in fig</a:t>
            </a:r>
          </a:p>
          <a:p>
            <a:pPr algn="just"/>
            <a:endParaRPr lang="en-US" dirty="0"/>
          </a:p>
          <a:p>
            <a:pPr algn="just"/>
            <a:endParaRPr lang="en-IN" dirty="0"/>
          </a:p>
        </p:txBody>
      </p:sp>
    </p:spTree>
    <p:extLst>
      <p:ext uri="{BB962C8B-B14F-4D97-AF65-F5344CB8AC3E}">
        <p14:creationId xmlns:p14="http://schemas.microsoft.com/office/powerpoint/2010/main" xmlns="" val="170486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E3A0E3C-1000-42A2-A3B4-051B43ECAEFB}"/>
              </a:ext>
            </a:extLst>
          </p:cNvPr>
          <p:cNvSpPr>
            <a:spLocks noGrp="1"/>
          </p:cNvSpPr>
          <p:nvPr>
            <p:ph type="subTitle" idx="1"/>
          </p:nvPr>
        </p:nvSpPr>
        <p:spPr>
          <a:xfrm>
            <a:off x="783771" y="1250722"/>
            <a:ext cx="9739086" cy="4453391"/>
          </a:xfrm>
        </p:spPr>
        <p:txBody>
          <a:bodyPr>
            <a:normAutofit/>
          </a:bodyPr>
          <a:lstStyle/>
          <a:p>
            <a:pPr algn="l"/>
            <a:r>
              <a:rPr lang="en-US" b="1" dirty="0" err="1"/>
              <a:t>arg</a:t>
            </a:r>
            <a:r>
              <a:rPr lang="en-US" b="1" dirty="0"/>
              <a:t>:</a:t>
            </a:r>
          </a:p>
          <a:p>
            <a:pPr algn="l"/>
            <a:r>
              <a:rPr lang="en-US" dirty="0"/>
              <a:t>A single argument that may be passed to </a:t>
            </a:r>
            <a:r>
              <a:rPr lang="en-US" b="1" dirty="0" err="1"/>
              <a:t>start_routine</a:t>
            </a:r>
            <a:r>
              <a:rPr lang="en-US" dirty="0"/>
              <a:t>. It must be passed as a </a:t>
            </a:r>
            <a:r>
              <a:rPr lang="en-US" b="1" dirty="0"/>
              <a:t>void pointer</a:t>
            </a:r>
            <a:r>
              <a:rPr lang="en-US" dirty="0"/>
              <a:t>. NULL may be used if no argument is to be passed.</a:t>
            </a:r>
          </a:p>
          <a:p>
            <a:pPr marL="342900" indent="-342900" algn="l">
              <a:buFont typeface="Arial" panose="020B0604020202020204" pitchFamily="34" charset="0"/>
              <a:buChar char="•"/>
            </a:pPr>
            <a:r>
              <a:rPr lang="en-US" dirty="0" err="1"/>
              <a:t>pthread_attr_init</a:t>
            </a:r>
            <a:r>
              <a:rPr lang="en-US" dirty="0"/>
              <a:t>(</a:t>
            </a:r>
            <a:r>
              <a:rPr lang="en-US" dirty="0" err="1"/>
              <a:t>pthread_attr_t</a:t>
            </a:r>
            <a:r>
              <a:rPr lang="en-US" dirty="0"/>
              <a:t> *</a:t>
            </a:r>
            <a:r>
              <a:rPr lang="en-US" i="1" dirty="0" err="1"/>
              <a:t>attr</a:t>
            </a:r>
            <a:r>
              <a:rPr lang="en-US" dirty="0"/>
              <a:t>);</a:t>
            </a:r>
          </a:p>
          <a:p>
            <a:pPr marL="342900" indent="-342900" algn="l">
              <a:buFont typeface="Arial" panose="020B0604020202020204" pitchFamily="34" charset="0"/>
              <a:buChar char="•"/>
            </a:pPr>
            <a:r>
              <a:rPr lang="en-US" dirty="0" err="1"/>
              <a:t>initialises</a:t>
            </a:r>
            <a:r>
              <a:rPr lang="en-US" dirty="0"/>
              <a:t> a thread attributes object </a:t>
            </a:r>
            <a:r>
              <a:rPr lang="en-US" i="1" dirty="0" err="1"/>
              <a:t>attr</a:t>
            </a:r>
            <a:r>
              <a:rPr lang="en-US" dirty="0"/>
              <a:t> with the default value for all of the individual attributes used by a given implementation</a:t>
            </a:r>
          </a:p>
          <a:p>
            <a:pPr algn="l"/>
            <a:endParaRPr lang="en-US" dirty="0"/>
          </a:p>
          <a:p>
            <a:pPr algn="l"/>
            <a:endParaRPr lang="en-US" dirty="0"/>
          </a:p>
          <a:p>
            <a:pPr algn="l"/>
            <a:endParaRPr lang="en-US" dirty="0"/>
          </a:p>
          <a:p>
            <a:pPr algn="l"/>
            <a:endParaRPr lang="en-IN" dirty="0"/>
          </a:p>
        </p:txBody>
      </p:sp>
    </p:spTree>
    <p:extLst>
      <p:ext uri="{BB962C8B-B14F-4D97-AF65-F5344CB8AC3E}">
        <p14:creationId xmlns:p14="http://schemas.microsoft.com/office/powerpoint/2010/main" xmlns="" val="3254146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14E67E7B-50B4-4B07-8F1C-576AA0844415}"/>
              </a:ext>
            </a:extLst>
          </p:cNvPr>
          <p:cNvSpPr>
            <a:spLocks noGrp="1" noChangeArrowheads="1"/>
          </p:cNvSpPr>
          <p:nvPr>
            <p:ph type="subTitle" idx="1"/>
          </p:nvPr>
        </p:nvSpPr>
        <p:spPr bwMode="auto">
          <a:xfrm>
            <a:off x="834571" y="559301"/>
            <a:ext cx="10522857" cy="44319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76176"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endParaRPr>
          </a:p>
          <a:p>
            <a:pPr algn="just" eaLnBrk="0" fontAlgn="base" hangingPunct="0">
              <a:lnSpc>
                <a:spcPct val="100000"/>
              </a:lnSpc>
              <a:spcBef>
                <a:spcPct val="0"/>
              </a:spcBef>
              <a:spcAft>
                <a:spcPct val="0"/>
              </a:spcAft>
            </a:pPr>
            <a:r>
              <a:rPr lang="en-US" dirty="0" err="1"/>
              <a:t>pthread_join</a:t>
            </a:r>
            <a:r>
              <a:rPr lang="en-US" dirty="0"/>
              <a:t>(</a:t>
            </a:r>
            <a:r>
              <a:rPr lang="en-US" dirty="0" err="1"/>
              <a:t>pthread_t</a:t>
            </a:r>
            <a:r>
              <a:rPr lang="en-US" dirty="0"/>
              <a:t> thread, void **</a:t>
            </a:r>
            <a:r>
              <a:rPr lang="en-US" dirty="0" err="1"/>
              <a:t>retval</a:t>
            </a:r>
            <a:r>
              <a:rPr lang="en-US" dirty="0"/>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The </a:t>
            </a:r>
            <a:r>
              <a:rPr kumimoji="0" lang="en-US" altLang="en-US" b="1" u="none" strike="noStrike" cap="none" normalizeH="0" baseline="0" dirty="0" err="1">
                <a:ln>
                  <a:noFill/>
                </a:ln>
                <a:solidFill>
                  <a:srgbClr val="502000"/>
                </a:solidFill>
                <a:effectLst/>
                <a:latin typeface="Courier New" panose="02070309020205020404" pitchFamily="49" charset="0"/>
                <a:cs typeface="Courier New" panose="02070309020205020404" pitchFamily="49" charset="0"/>
              </a:rPr>
              <a:t>pthread_join</a:t>
            </a: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function waits for the thread specified by </a:t>
            </a:r>
            <a:r>
              <a:rPr kumimoji="0" lang="en-US" altLang="en-US" b="0" u="none" strike="noStrike" cap="none" normalizeH="0" baseline="0" dirty="0">
                <a:ln>
                  <a:noFill/>
                </a:ln>
                <a:solidFill>
                  <a:srgbClr val="006000"/>
                </a:solidFill>
                <a:effectLst/>
                <a:latin typeface="Courier New" panose="02070309020205020404" pitchFamily="49" charset="0"/>
                <a:cs typeface="Courier New" panose="02070309020205020404" pitchFamily="49" charset="0"/>
              </a:rPr>
              <a:t>thread</a:t>
            </a: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to terminate.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If that thread has already terminated, then </a:t>
            </a:r>
            <a:r>
              <a:rPr kumimoji="0" lang="en-US" altLang="en-US" b="1" u="none" strike="noStrike" cap="none" normalizeH="0" baseline="0" dirty="0" err="1">
                <a:ln>
                  <a:noFill/>
                </a:ln>
                <a:solidFill>
                  <a:srgbClr val="502000"/>
                </a:solidFill>
                <a:effectLst/>
                <a:latin typeface="Courier New" panose="02070309020205020404" pitchFamily="49" charset="0"/>
                <a:cs typeface="Courier New" panose="02070309020205020404" pitchFamily="49" charset="0"/>
              </a:rPr>
              <a:t>pthread_join</a:t>
            </a: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returns immediately. The thread specified by </a:t>
            </a:r>
            <a:r>
              <a:rPr kumimoji="0" lang="en-US" altLang="en-US" b="0" u="none" strike="noStrike" cap="none" normalizeH="0" baseline="0" dirty="0">
                <a:ln>
                  <a:noFill/>
                </a:ln>
                <a:solidFill>
                  <a:srgbClr val="006000"/>
                </a:solidFill>
                <a:effectLst/>
                <a:latin typeface="Courier New" panose="02070309020205020404" pitchFamily="49" charset="0"/>
                <a:cs typeface="Courier New" panose="02070309020205020404" pitchFamily="49" charset="0"/>
              </a:rPr>
              <a:t>thread</a:t>
            </a: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must be joinable. If </a:t>
            </a:r>
            <a:r>
              <a:rPr kumimoji="0" lang="en-US" altLang="en-US" b="0" u="none" strike="noStrike" cap="none" normalizeH="0" baseline="0" dirty="0" err="1">
                <a:ln>
                  <a:noFill/>
                </a:ln>
                <a:solidFill>
                  <a:srgbClr val="006000"/>
                </a:solidFill>
                <a:effectLst/>
                <a:latin typeface="Courier New" panose="02070309020205020404" pitchFamily="49" charset="0"/>
                <a:cs typeface="Courier New" panose="02070309020205020404" pitchFamily="49" charset="0"/>
              </a:rPr>
              <a:t>retval</a:t>
            </a: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is not NULL, then </a:t>
            </a:r>
            <a:r>
              <a:rPr kumimoji="0" lang="en-US" altLang="en-US" b="1" u="none" strike="noStrike" cap="none" normalizeH="0" baseline="0" dirty="0" err="1">
                <a:ln>
                  <a:noFill/>
                </a:ln>
                <a:solidFill>
                  <a:srgbClr val="502000"/>
                </a:solidFill>
                <a:effectLst/>
                <a:latin typeface="Courier New" panose="02070309020205020404" pitchFamily="49" charset="0"/>
                <a:cs typeface="Courier New" panose="02070309020205020404" pitchFamily="49" charset="0"/>
              </a:rPr>
              <a:t>pthread_join</a:t>
            </a: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copies the exit status of the target thread into the location pointed to by </a:t>
            </a:r>
            <a:r>
              <a:rPr kumimoji="0" lang="en-US" altLang="en-US" b="0" u="none" strike="noStrike" cap="none" normalizeH="0" baseline="0" dirty="0" err="1">
                <a:ln>
                  <a:noFill/>
                </a:ln>
                <a:solidFill>
                  <a:srgbClr val="006000"/>
                </a:solidFill>
                <a:effectLst/>
                <a:latin typeface="Courier New" panose="02070309020205020404" pitchFamily="49" charset="0"/>
                <a:cs typeface="Courier New" panose="02070309020205020404" pitchFamily="49" charset="0"/>
              </a:rPr>
              <a:t>retval</a:t>
            </a: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If the target thread was canceled, then </a:t>
            </a:r>
            <a:r>
              <a:rPr kumimoji="0" lang="en-US" altLang="en-US" b="1" u="none" strike="noStrike" cap="none" normalizeH="0" baseline="0" dirty="0">
                <a:ln>
                  <a:noFill/>
                </a:ln>
                <a:solidFill>
                  <a:srgbClr val="502000"/>
                </a:solidFill>
                <a:effectLst/>
                <a:latin typeface="Courier New" panose="02070309020205020404" pitchFamily="49" charset="0"/>
                <a:cs typeface="Courier New" panose="02070309020205020404" pitchFamily="49" charset="0"/>
              </a:rPr>
              <a:t>PTHREAD_CANCELED</a:t>
            </a: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is placed in the location pointed to by </a:t>
            </a:r>
            <a:r>
              <a:rPr kumimoji="0" lang="en-US" altLang="en-US" b="0" u="none" strike="noStrike" cap="none" normalizeH="0" baseline="0" dirty="0" err="1">
                <a:ln>
                  <a:noFill/>
                </a:ln>
                <a:solidFill>
                  <a:srgbClr val="006000"/>
                </a:solidFill>
                <a:effectLst/>
                <a:latin typeface="Courier New" panose="02070309020205020404" pitchFamily="49" charset="0"/>
                <a:cs typeface="Courier New" panose="02070309020205020404" pitchFamily="49" charset="0"/>
              </a:rPr>
              <a:t>retval</a:t>
            </a:r>
            <a:r>
              <a:rPr kumimoji="0" lang="en-US" altLang="en-US" b="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a:t>
            </a:r>
            <a:r>
              <a:rPr kumimoji="0" lang="en-US" altLang="en-US" b="0" u="none" strike="noStrike" cap="none" normalizeH="0" baseline="0" dirty="0">
                <a:ln>
                  <a:noFill/>
                </a:ln>
                <a:solidFill>
                  <a:schemeClr val="tx1"/>
                </a:solidFill>
                <a:effectLst/>
              </a:rPr>
              <a:t> </a:t>
            </a:r>
            <a:endParaRPr kumimoji="0" lang="en-US" altLang="en-US"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33061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C9D7EE-6550-492C-A756-7CC797B71696}"/>
              </a:ext>
            </a:extLst>
          </p:cNvPr>
          <p:cNvSpPr>
            <a:spLocks noGrp="1"/>
          </p:cNvSpPr>
          <p:nvPr>
            <p:ph idx="1"/>
          </p:nvPr>
        </p:nvSpPr>
        <p:spPr>
          <a:xfrm>
            <a:off x="838200" y="391886"/>
            <a:ext cx="10515600" cy="5785077"/>
          </a:xfrm>
        </p:spPr>
        <p:txBody>
          <a:bodyPr>
            <a:normAutofit fontScale="40000" lnSpcReduction="20000"/>
          </a:bodyPr>
          <a:lstStyle/>
          <a:p>
            <a:pPr marL="0" indent="0">
              <a:buNone/>
            </a:pPr>
            <a:r>
              <a:rPr lang="en-IN" dirty="0"/>
              <a:t>#include &lt;</a:t>
            </a:r>
            <a:r>
              <a:rPr lang="en-IN" dirty="0" err="1"/>
              <a:t>stdio.h</a:t>
            </a:r>
            <a:r>
              <a:rPr lang="en-IN" dirty="0"/>
              <a:t>&gt;</a:t>
            </a:r>
          </a:p>
          <a:p>
            <a:pPr marL="0" indent="0">
              <a:buNone/>
            </a:pPr>
            <a:r>
              <a:rPr lang="en-IN" dirty="0"/>
              <a:t>#include&lt;</a:t>
            </a:r>
            <a:r>
              <a:rPr lang="en-IN" dirty="0" err="1"/>
              <a:t>pthread.h</a:t>
            </a:r>
            <a:r>
              <a:rPr lang="en-IN" dirty="0"/>
              <a:t>&gt;</a:t>
            </a:r>
          </a:p>
          <a:p>
            <a:pPr marL="0" indent="0">
              <a:buNone/>
            </a:pPr>
            <a:r>
              <a:rPr lang="en-IN" dirty="0"/>
              <a:t>int sum;</a:t>
            </a:r>
          </a:p>
          <a:p>
            <a:pPr marL="0" indent="0">
              <a:buNone/>
            </a:pPr>
            <a:r>
              <a:rPr lang="en-IN" dirty="0"/>
              <a:t>void *runner(void* param);</a:t>
            </a:r>
          </a:p>
          <a:p>
            <a:pPr marL="0" indent="0">
              <a:buNone/>
            </a:pPr>
            <a:r>
              <a:rPr lang="en-IN" dirty="0"/>
              <a:t>int main( int </a:t>
            </a:r>
            <a:r>
              <a:rPr lang="en-IN" dirty="0" err="1"/>
              <a:t>argc</a:t>
            </a:r>
            <a:r>
              <a:rPr lang="en-IN" dirty="0"/>
              <a:t>, char *</a:t>
            </a:r>
            <a:r>
              <a:rPr lang="en-IN" dirty="0" err="1"/>
              <a:t>argv</a:t>
            </a:r>
            <a:r>
              <a:rPr lang="en-IN" dirty="0"/>
              <a:t>[])</a:t>
            </a:r>
          </a:p>
          <a:p>
            <a:pPr marL="0" indent="0">
              <a:buNone/>
            </a:pPr>
            <a:r>
              <a:rPr lang="en-IN" dirty="0"/>
              <a:t>{</a:t>
            </a:r>
          </a:p>
          <a:p>
            <a:pPr marL="0" indent="0">
              <a:buNone/>
            </a:pPr>
            <a:r>
              <a:rPr lang="en-IN" dirty="0" err="1"/>
              <a:t>pthread_t</a:t>
            </a:r>
            <a:r>
              <a:rPr lang="en-IN" dirty="0"/>
              <a:t> </a:t>
            </a:r>
            <a:r>
              <a:rPr lang="en-IN" dirty="0" err="1"/>
              <a:t>tid</a:t>
            </a:r>
            <a:r>
              <a:rPr lang="en-IN" dirty="0"/>
              <a:t>;   //thread identifier</a:t>
            </a:r>
          </a:p>
          <a:p>
            <a:pPr marL="0" indent="0">
              <a:buNone/>
            </a:pPr>
            <a:r>
              <a:rPr lang="en-IN" dirty="0"/>
              <a:t> </a:t>
            </a:r>
            <a:r>
              <a:rPr lang="en-IN" dirty="0" err="1"/>
              <a:t>pthread_attr_t</a:t>
            </a:r>
            <a:r>
              <a:rPr lang="en-IN" dirty="0"/>
              <a:t> </a:t>
            </a:r>
            <a:r>
              <a:rPr lang="en-IN" dirty="0" err="1"/>
              <a:t>attr</a:t>
            </a:r>
            <a:r>
              <a:rPr lang="en-IN" dirty="0"/>
              <a:t>;  //set of thread attributes</a:t>
            </a:r>
          </a:p>
          <a:p>
            <a:pPr marL="0" indent="0">
              <a:buNone/>
            </a:pPr>
            <a:r>
              <a:rPr lang="en-IN" dirty="0"/>
              <a:t> </a:t>
            </a:r>
            <a:r>
              <a:rPr lang="en-IN" dirty="0" err="1"/>
              <a:t>pthread_attr_init</a:t>
            </a:r>
            <a:r>
              <a:rPr lang="en-IN" dirty="0"/>
              <a:t>(&amp;</a:t>
            </a:r>
            <a:r>
              <a:rPr lang="en-IN" dirty="0" err="1"/>
              <a:t>attr</a:t>
            </a:r>
            <a:r>
              <a:rPr lang="en-IN" dirty="0"/>
              <a:t>);    </a:t>
            </a:r>
          </a:p>
          <a:p>
            <a:pPr marL="0" indent="0">
              <a:buNone/>
            </a:pPr>
            <a:r>
              <a:rPr lang="en-IN" dirty="0" err="1"/>
              <a:t>pthread_create</a:t>
            </a:r>
            <a:r>
              <a:rPr lang="en-IN" dirty="0"/>
              <a:t>(&amp;</a:t>
            </a:r>
            <a:r>
              <a:rPr lang="en-IN" dirty="0" err="1"/>
              <a:t>tid</a:t>
            </a:r>
            <a:r>
              <a:rPr lang="en-IN" dirty="0"/>
              <a:t>, &amp;</a:t>
            </a:r>
            <a:r>
              <a:rPr lang="en-IN" dirty="0" err="1"/>
              <a:t>attr</a:t>
            </a:r>
            <a:r>
              <a:rPr lang="en-IN" dirty="0"/>
              <a:t>, runner, </a:t>
            </a:r>
            <a:r>
              <a:rPr lang="en-IN" dirty="0" err="1"/>
              <a:t>argv</a:t>
            </a:r>
            <a:r>
              <a:rPr lang="en-IN" dirty="0"/>
              <a:t>[1]);   </a:t>
            </a:r>
          </a:p>
          <a:p>
            <a:pPr marL="0" indent="0">
              <a:buNone/>
            </a:pPr>
            <a:r>
              <a:rPr lang="en-IN" dirty="0"/>
              <a:t> </a:t>
            </a:r>
            <a:r>
              <a:rPr lang="en-IN" dirty="0" err="1"/>
              <a:t>pthread_join</a:t>
            </a:r>
            <a:r>
              <a:rPr lang="en-IN" dirty="0"/>
              <a:t>(</a:t>
            </a:r>
            <a:r>
              <a:rPr lang="en-IN" dirty="0" err="1"/>
              <a:t>tid,NULL</a:t>
            </a:r>
            <a:r>
              <a:rPr lang="en-IN" dirty="0"/>
              <a:t>);   </a:t>
            </a:r>
          </a:p>
          <a:p>
            <a:pPr marL="0" indent="0">
              <a:buNone/>
            </a:pPr>
            <a:r>
              <a:rPr lang="en-IN" dirty="0"/>
              <a:t> </a:t>
            </a:r>
            <a:r>
              <a:rPr lang="en-IN" dirty="0" err="1"/>
              <a:t>printf</a:t>
            </a:r>
            <a:r>
              <a:rPr lang="en-IN" dirty="0"/>
              <a:t>("sum=%</a:t>
            </a:r>
            <a:r>
              <a:rPr lang="en-IN" dirty="0" err="1"/>
              <a:t>d",sum</a:t>
            </a:r>
            <a:r>
              <a:rPr lang="en-IN" dirty="0"/>
              <a:t>);       </a:t>
            </a:r>
          </a:p>
          <a:p>
            <a:pPr marL="0" indent="0">
              <a:buNone/>
            </a:pPr>
            <a:r>
              <a:rPr lang="en-IN" dirty="0"/>
              <a:t> return 0;</a:t>
            </a:r>
          </a:p>
          <a:p>
            <a:pPr marL="0" indent="0">
              <a:buNone/>
            </a:pPr>
            <a:r>
              <a:rPr lang="en-IN" dirty="0"/>
              <a:t>}</a:t>
            </a:r>
          </a:p>
          <a:p>
            <a:pPr marL="0" indent="0">
              <a:buNone/>
            </a:pPr>
            <a:r>
              <a:rPr lang="en-IN" dirty="0"/>
              <a:t>void *runner(void *param)</a:t>
            </a:r>
          </a:p>
          <a:p>
            <a:pPr marL="0" indent="0">
              <a:buNone/>
            </a:pPr>
            <a:r>
              <a:rPr lang="en-IN" dirty="0"/>
              <a:t>{  </a:t>
            </a:r>
          </a:p>
          <a:p>
            <a:pPr marL="0" indent="0">
              <a:buNone/>
            </a:pPr>
            <a:r>
              <a:rPr lang="en-IN" dirty="0"/>
              <a:t>  int </a:t>
            </a:r>
            <a:r>
              <a:rPr lang="en-IN" dirty="0" err="1"/>
              <a:t>i,upper</a:t>
            </a:r>
            <a:r>
              <a:rPr lang="en-IN" dirty="0"/>
              <a:t>=</a:t>
            </a:r>
            <a:r>
              <a:rPr lang="en-IN" dirty="0" err="1"/>
              <a:t>atoi</a:t>
            </a:r>
            <a:r>
              <a:rPr lang="en-IN" dirty="0"/>
              <a:t>(param);   </a:t>
            </a:r>
          </a:p>
          <a:p>
            <a:pPr marL="0" indent="0">
              <a:buNone/>
            </a:pPr>
            <a:r>
              <a:rPr lang="en-IN" dirty="0"/>
              <a:t> sum=0;  </a:t>
            </a:r>
          </a:p>
          <a:p>
            <a:pPr marL="0" indent="0">
              <a:buNone/>
            </a:pPr>
            <a:r>
              <a:rPr lang="en-IN" dirty="0"/>
              <a:t>  for(</a:t>
            </a:r>
            <a:r>
              <a:rPr lang="en-IN" dirty="0" err="1"/>
              <a:t>i</a:t>
            </a:r>
            <a:r>
              <a:rPr lang="en-IN" dirty="0"/>
              <a:t>=1;i&lt;=</a:t>
            </a:r>
            <a:r>
              <a:rPr lang="en-IN" dirty="0" err="1"/>
              <a:t>upper;i</a:t>
            </a:r>
            <a:r>
              <a:rPr lang="en-IN" dirty="0"/>
              <a:t>++)   </a:t>
            </a:r>
          </a:p>
          <a:p>
            <a:pPr marL="0" indent="0">
              <a:buNone/>
            </a:pPr>
            <a:r>
              <a:rPr lang="en-IN" dirty="0"/>
              <a:t> sum=</a:t>
            </a:r>
            <a:r>
              <a:rPr lang="en-IN" dirty="0" err="1"/>
              <a:t>sum+i</a:t>
            </a:r>
            <a:r>
              <a:rPr lang="en-IN" dirty="0"/>
              <a:t>;  </a:t>
            </a:r>
          </a:p>
          <a:p>
            <a:pPr marL="0" indent="0">
              <a:buNone/>
            </a:pPr>
            <a:r>
              <a:rPr lang="en-IN" dirty="0"/>
              <a:t>  </a:t>
            </a:r>
            <a:r>
              <a:rPr lang="en-IN" dirty="0" err="1"/>
              <a:t>pthread_exit</a:t>
            </a:r>
            <a:r>
              <a:rPr lang="en-IN" dirty="0"/>
              <a:t>(0);</a:t>
            </a:r>
          </a:p>
          <a:p>
            <a:pPr marL="0" indent="0">
              <a:buNone/>
            </a:pPr>
            <a:r>
              <a:rPr lang="en-IN" dirty="0"/>
              <a:t>}</a:t>
            </a:r>
          </a:p>
        </p:txBody>
      </p:sp>
    </p:spTree>
    <p:extLst>
      <p:ext uri="{BB962C8B-B14F-4D97-AF65-F5344CB8AC3E}">
        <p14:creationId xmlns:p14="http://schemas.microsoft.com/office/powerpoint/2010/main" xmlns="" val="1357619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C00CB308-7869-4ECD-B671-46C97D972FAB}"/>
              </a:ext>
            </a:extLst>
          </p:cNvPr>
          <p:cNvGraphicFramePr>
            <a:graphicFrameLocks noGrp="1"/>
          </p:cNvGraphicFramePr>
          <p:nvPr/>
        </p:nvGraphicFramePr>
        <p:xfrm>
          <a:off x="3333750" y="2286794"/>
          <a:ext cx="5524500" cy="3429000"/>
        </p:xfrm>
        <a:graphic>
          <a:graphicData uri="http://schemas.openxmlformats.org/drawingml/2006/table">
            <a:tbl>
              <a:tblPr/>
              <a:tblGrid>
                <a:gridCol w="1270635">
                  <a:extLst>
                    <a:ext uri="{9D8B030D-6E8A-4147-A177-3AD203B41FA5}">
                      <a16:colId xmlns:a16="http://schemas.microsoft.com/office/drawing/2014/main" xmlns="" val="3595509667"/>
                    </a:ext>
                  </a:extLst>
                </a:gridCol>
                <a:gridCol w="2099310">
                  <a:extLst>
                    <a:ext uri="{9D8B030D-6E8A-4147-A177-3AD203B41FA5}">
                      <a16:colId xmlns:a16="http://schemas.microsoft.com/office/drawing/2014/main" xmlns="" val="3739332466"/>
                    </a:ext>
                  </a:extLst>
                </a:gridCol>
                <a:gridCol w="2154555">
                  <a:extLst>
                    <a:ext uri="{9D8B030D-6E8A-4147-A177-3AD203B41FA5}">
                      <a16:colId xmlns:a16="http://schemas.microsoft.com/office/drawing/2014/main" xmlns="" val="969556711"/>
                    </a:ext>
                  </a:extLst>
                </a:gridCol>
              </a:tblGrid>
              <a:tr h="0">
                <a:tc>
                  <a:txBody>
                    <a:bodyPr/>
                    <a:lstStyle/>
                    <a:p>
                      <a:r>
                        <a:rPr lang="en-IN" sz="900" b="1">
                          <a:effectLst/>
                          <a:latin typeface="Open Sans"/>
                        </a:rPr>
                        <a:t>Attribute</a:t>
                      </a:r>
                      <a:endParaRPr lang="en-IN" sz="900">
                        <a:effectLst/>
                        <a:latin typeface="Open Sans"/>
                      </a:endParaRPr>
                    </a:p>
                  </a:txBody>
                  <a:tcPr marL="85725" marR="85725" marT="85725" marB="85725">
                    <a:lnL>
                      <a:noFill/>
                    </a:lnL>
                    <a:lnR>
                      <a:noFill/>
                    </a:lnR>
                    <a:lnT>
                      <a:noFill/>
                    </a:lnT>
                    <a:lnB>
                      <a:noFill/>
                    </a:lnB>
                    <a:solidFill>
                      <a:srgbClr val="FFFFFF"/>
                    </a:solidFill>
                  </a:tcPr>
                </a:tc>
                <a:tc>
                  <a:txBody>
                    <a:bodyPr/>
                    <a:lstStyle/>
                    <a:p>
                      <a:r>
                        <a:rPr lang="en-IN" sz="900" b="1">
                          <a:effectLst/>
                          <a:latin typeface="Open Sans"/>
                        </a:rPr>
                        <a:t>Default Value</a:t>
                      </a:r>
                      <a:endParaRPr lang="en-IN" sz="900">
                        <a:effectLst/>
                        <a:latin typeface="Open Sans"/>
                      </a:endParaRPr>
                    </a:p>
                  </a:txBody>
                  <a:tcPr marL="85725" marR="85725" marT="85725" marB="85725">
                    <a:lnL>
                      <a:noFill/>
                    </a:lnL>
                    <a:lnR>
                      <a:noFill/>
                    </a:lnR>
                    <a:lnT>
                      <a:noFill/>
                    </a:lnT>
                    <a:lnB>
                      <a:noFill/>
                    </a:lnB>
                    <a:solidFill>
                      <a:srgbClr val="FFFFFF"/>
                    </a:solidFill>
                  </a:tcPr>
                </a:tc>
                <a:tc>
                  <a:txBody>
                    <a:bodyPr/>
                    <a:lstStyle/>
                    <a:p>
                      <a:r>
                        <a:rPr lang="en-IN" sz="900" b="1">
                          <a:effectLst/>
                          <a:latin typeface="Open Sans"/>
                        </a:rPr>
                        <a:t>Description</a:t>
                      </a:r>
                      <a:endParaRPr lang="en-IN" sz="900">
                        <a:effectLst/>
                        <a:latin typeface="Open Sans"/>
                      </a:endParaRPr>
                    </a:p>
                  </a:txBody>
                  <a:tcPr marL="85725" marR="85725" marT="85725" marB="85725">
                    <a:lnL>
                      <a:noFill/>
                    </a:lnL>
                    <a:lnR>
                      <a:noFill/>
                    </a:lnR>
                    <a:lnT>
                      <a:noFill/>
                    </a:lnT>
                    <a:lnB>
                      <a:noFill/>
                    </a:lnB>
                    <a:solidFill>
                      <a:srgbClr val="FFFFFF"/>
                    </a:solidFill>
                  </a:tcPr>
                </a:tc>
                <a:extLst>
                  <a:ext uri="{0D108BD9-81ED-4DB2-BD59-A6C34878D82A}">
                    <a16:rowId xmlns:a16="http://schemas.microsoft.com/office/drawing/2014/main" xmlns="" val="877919552"/>
                  </a:ext>
                </a:extLst>
              </a:tr>
              <a:tr h="0">
                <a:tc>
                  <a:txBody>
                    <a:bodyPr/>
                    <a:lstStyle/>
                    <a:p>
                      <a:r>
                        <a:rPr lang="en-IN" sz="900">
                          <a:effectLst/>
                          <a:latin typeface="Open Sans"/>
                        </a:rPr>
                        <a:t>detachstate</a:t>
                      </a:r>
                    </a:p>
                  </a:txBody>
                  <a:tcPr marL="85725" marR="85725" marT="85725" marB="85725">
                    <a:lnL>
                      <a:noFill/>
                    </a:lnL>
                    <a:lnR>
                      <a:noFill/>
                    </a:lnR>
                    <a:lnT>
                      <a:noFill/>
                    </a:lnT>
                    <a:lnB>
                      <a:noFill/>
                    </a:lnB>
                    <a:solidFill>
                      <a:srgbClr val="FFFFFF"/>
                    </a:solidFill>
                  </a:tcPr>
                </a:tc>
                <a:tc>
                  <a:txBody>
                    <a:bodyPr/>
                    <a:lstStyle/>
                    <a:p>
                      <a:r>
                        <a:rPr lang="en-IN" sz="900">
                          <a:effectLst/>
                          <a:latin typeface="Open Sans"/>
                        </a:rPr>
                        <a:t>PTHREAD_CREATE_JOINABLE</a:t>
                      </a:r>
                    </a:p>
                  </a:txBody>
                  <a:tcPr marL="85725" marR="85725" marT="85725" marB="85725">
                    <a:lnL>
                      <a:noFill/>
                    </a:lnL>
                    <a:lnR>
                      <a:noFill/>
                    </a:lnR>
                    <a:lnT>
                      <a:noFill/>
                    </a:lnT>
                    <a:lnB>
                      <a:noFill/>
                    </a:lnB>
                    <a:solidFill>
                      <a:srgbClr val="FFFFFF"/>
                    </a:solidFill>
                  </a:tcPr>
                </a:tc>
                <a:tc>
                  <a:txBody>
                    <a:bodyPr/>
                    <a:lstStyle/>
                    <a:p>
                      <a:r>
                        <a:rPr lang="en-US" sz="900">
                          <a:effectLst/>
                          <a:latin typeface="Open Sans"/>
                        </a:rPr>
                        <a:t>Thread may be joined by other threads.</a:t>
                      </a:r>
                    </a:p>
                  </a:txBody>
                  <a:tcPr marL="85725" marR="85725" marT="85725" marB="85725">
                    <a:lnL>
                      <a:noFill/>
                    </a:lnL>
                    <a:lnR>
                      <a:noFill/>
                    </a:lnR>
                    <a:lnT>
                      <a:noFill/>
                    </a:lnT>
                    <a:lnB>
                      <a:noFill/>
                    </a:lnB>
                    <a:solidFill>
                      <a:srgbClr val="FFFFFF"/>
                    </a:solidFill>
                  </a:tcPr>
                </a:tc>
                <a:extLst>
                  <a:ext uri="{0D108BD9-81ED-4DB2-BD59-A6C34878D82A}">
                    <a16:rowId xmlns:a16="http://schemas.microsoft.com/office/drawing/2014/main" xmlns="" val="3333399741"/>
                  </a:ext>
                </a:extLst>
              </a:tr>
              <a:tr h="0">
                <a:tc>
                  <a:txBody>
                    <a:bodyPr/>
                    <a:lstStyle/>
                    <a:p>
                      <a:r>
                        <a:rPr lang="en-IN" sz="900" dirty="0" err="1">
                          <a:effectLst/>
                          <a:latin typeface="Open Sans"/>
                        </a:rPr>
                        <a:t>inheritsched</a:t>
                      </a:r>
                      <a:endParaRPr lang="en-IN" sz="900" dirty="0">
                        <a:effectLst/>
                        <a:latin typeface="Open Sans"/>
                      </a:endParaRPr>
                    </a:p>
                  </a:txBody>
                  <a:tcPr marL="85725" marR="85725" marT="85725" marB="85725">
                    <a:lnL>
                      <a:noFill/>
                    </a:lnL>
                    <a:lnR>
                      <a:noFill/>
                    </a:lnR>
                    <a:lnT>
                      <a:noFill/>
                    </a:lnT>
                    <a:lnB>
                      <a:noFill/>
                    </a:lnB>
                    <a:solidFill>
                      <a:srgbClr val="FFFFFF"/>
                    </a:solidFill>
                  </a:tcPr>
                </a:tc>
                <a:tc>
                  <a:txBody>
                    <a:bodyPr/>
                    <a:lstStyle/>
                    <a:p>
                      <a:r>
                        <a:rPr lang="en-IN" sz="900">
                          <a:effectLst/>
                          <a:latin typeface="Open Sans"/>
                        </a:rPr>
                        <a:t>PTHREAD_INHERIT_SCHED</a:t>
                      </a:r>
                    </a:p>
                  </a:txBody>
                  <a:tcPr marL="85725" marR="85725" marT="85725" marB="85725">
                    <a:lnL>
                      <a:noFill/>
                    </a:lnL>
                    <a:lnR>
                      <a:noFill/>
                    </a:lnR>
                    <a:lnT>
                      <a:noFill/>
                    </a:lnT>
                    <a:lnB>
                      <a:noFill/>
                    </a:lnB>
                    <a:solidFill>
                      <a:srgbClr val="FFFFFF"/>
                    </a:solidFill>
                  </a:tcPr>
                </a:tc>
                <a:tc>
                  <a:txBody>
                    <a:bodyPr/>
                    <a:lstStyle/>
                    <a:p>
                      <a:r>
                        <a:rPr lang="en-US" sz="900">
                          <a:effectLst/>
                          <a:latin typeface="Open Sans"/>
                        </a:rPr>
                        <a:t>Scheduling parameters, policy, and scope are inherited from creating thread.</a:t>
                      </a:r>
                    </a:p>
                  </a:txBody>
                  <a:tcPr marL="85725" marR="85725" marT="85725" marB="85725">
                    <a:lnL>
                      <a:noFill/>
                    </a:lnL>
                    <a:lnR>
                      <a:noFill/>
                    </a:lnR>
                    <a:lnT>
                      <a:noFill/>
                    </a:lnT>
                    <a:lnB>
                      <a:noFill/>
                    </a:lnB>
                    <a:solidFill>
                      <a:srgbClr val="FFFFFF"/>
                    </a:solidFill>
                  </a:tcPr>
                </a:tc>
                <a:extLst>
                  <a:ext uri="{0D108BD9-81ED-4DB2-BD59-A6C34878D82A}">
                    <a16:rowId xmlns:a16="http://schemas.microsoft.com/office/drawing/2014/main" xmlns="" val="479365055"/>
                  </a:ext>
                </a:extLst>
              </a:tr>
              <a:tr h="0">
                <a:tc>
                  <a:txBody>
                    <a:bodyPr/>
                    <a:lstStyle/>
                    <a:p>
                      <a:r>
                        <a:rPr lang="en-IN" sz="900">
                          <a:effectLst/>
                          <a:latin typeface="Open Sans"/>
                        </a:rPr>
                        <a:t>schedparam</a:t>
                      </a:r>
                    </a:p>
                  </a:txBody>
                  <a:tcPr marL="85725" marR="85725" marT="85725" marB="85725">
                    <a:lnL>
                      <a:noFill/>
                    </a:lnL>
                    <a:lnR>
                      <a:noFill/>
                    </a:lnR>
                    <a:lnT>
                      <a:noFill/>
                    </a:lnT>
                    <a:lnB>
                      <a:noFill/>
                    </a:lnB>
                    <a:solidFill>
                      <a:srgbClr val="FFFFFF"/>
                    </a:solidFill>
                  </a:tcPr>
                </a:tc>
                <a:tc>
                  <a:txBody>
                    <a:bodyPr/>
                    <a:lstStyle/>
                    <a:p>
                      <a:r>
                        <a:rPr lang="en-IN" sz="900">
                          <a:effectLst/>
                          <a:latin typeface="Open Sans"/>
                        </a:rPr>
                        <a:t>—</a:t>
                      </a:r>
                    </a:p>
                  </a:txBody>
                  <a:tcPr marL="85725" marR="85725" marT="85725" marB="85725">
                    <a:lnL>
                      <a:noFill/>
                    </a:lnL>
                    <a:lnR>
                      <a:noFill/>
                    </a:lnR>
                    <a:lnT>
                      <a:noFill/>
                    </a:lnT>
                    <a:lnB>
                      <a:noFill/>
                    </a:lnB>
                    <a:solidFill>
                      <a:srgbClr val="FFFFFF"/>
                    </a:solidFill>
                  </a:tcPr>
                </a:tc>
                <a:tc>
                  <a:txBody>
                    <a:bodyPr/>
                    <a:lstStyle/>
                    <a:p>
                      <a:r>
                        <a:rPr lang="en-US" sz="900">
                          <a:effectLst/>
                          <a:latin typeface="Open Sans"/>
                        </a:rPr>
                        <a:t>Priority set to default for scheduling policy.</a:t>
                      </a:r>
                    </a:p>
                  </a:txBody>
                  <a:tcPr marL="85725" marR="85725" marT="85725" marB="85725">
                    <a:lnL>
                      <a:noFill/>
                    </a:lnL>
                    <a:lnR>
                      <a:noFill/>
                    </a:lnR>
                    <a:lnT>
                      <a:noFill/>
                    </a:lnT>
                    <a:lnB>
                      <a:noFill/>
                    </a:lnB>
                    <a:solidFill>
                      <a:srgbClr val="FFFFFF"/>
                    </a:solidFill>
                  </a:tcPr>
                </a:tc>
                <a:extLst>
                  <a:ext uri="{0D108BD9-81ED-4DB2-BD59-A6C34878D82A}">
                    <a16:rowId xmlns:a16="http://schemas.microsoft.com/office/drawing/2014/main" xmlns="" val="3212161203"/>
                  </a:ext>
                </a:extLst>
              </a:tr>
              <a:tr h="0">
                <a:tc>
                  <a:txBody>
                    <a:bodyPr/>
                    <a:lstStyle/>
                    <a:p>
                      <a:r>
                        <a:rPr lang="en-IN" sz="900">
                          <a:effectLst/>
                          <a:latin typeface="Open Sans"/>
                        </a:rPr>
                        <a:t>schedpolicy</a:t>
                      </a:r>
                    </a:p>
                  </a:txBody>
                  <a:tcPr marL="85725" marR="85725" marT="85725" marB="85725">
                    <a:lnL>
                      <a:noFill/>
                    </a:lnL>
                    <a:lnR>
                      <a:noFill/>
                    </a:lnR>
                    <a:lnT>
                      <a:noFill/>
                    </a:lnT>
                    <a:lnB>
                      <a:noFill/>
                    </a:lnB>
                    <a:solidFill>
                      <a:srgbClr val="FFFFFF"/>
                    </a:solidFill>
                  </a:tcPr>
                </a:tc>
                <a:tc>
                  <a:txBody>
                    <a:bodyPr/>
                    <a:lstStyle/>
                    <a:p>
                      <a:r>
                        <a:rPr lang="en-IN" sz="900">
                          <a:effectLst/>
                          <a:latin typeface="Open Sans"/>
                        </a:rPr>
                        <a:t>SCHED_OTHER</a:t>
                      </a:r>
                    </a:p>
                  </a:txBody>
                  <a:tcPr marL="85725" marR="85725" marT="85725" marB="85725">
                    <a:lnL>
                      <a:noFill/>
                    </a:lnL>
                    <a:lnR>
                      <a:noFill/>
                    </a:lnR>
                    <a:lnT>
                      <a:noFill/>
                    </a:lnT>
                    <a:lnB>
                      <a:noFill/>
                    </a:lnB>
                    <a:solidFill>
                      <a:srgbClr val="FFFFFF"/>
                    </a:solidFill>
                  </a:tcPr>
                </a:tc>
                <a:tc>
                  <a:txBody>
                    <a:bodyPr/>
                    <a:lstStyle/>
                    <a:p>
                      <a:r>
                        <a:rPr lang="en-US" sz="900">
                          <a:effectLst/>
                          <a:latin typeface="Open Sans"/>
                        </a:rPr>
                        <a:t>Scheduling policy is determined by the system.</a:t>
                      </a:r>
                    </a:p>
                  </a:txBody>
                  <a:tcPr marL="85725" marR="85725" marT="85725" marB="85725">
                    <a:lnL>
                      <a:noFill/>
                    </a:lnL>
                    <a:lnR>
                      <a:noFill/>
                    </a:lnR>
                    <a:lnT>
                      <a:noFill/>
                    </a:lnT>
                    <a:lnB>
                      <a:noFill/>
                    </a:lnB>
                    <a:solidFill>
                      <a:srgbClr val="FFFFFF"/>
                    </a:solidFill>
                  </a:tcPr>
                </a:tc>
                <a:extLst>
                  <a:ext uri="{0D108BD9-81ED-4DB2-BD59-A6C34878D82A}">
                    <a16:rowId xmlns:a16="http://schemas.microsoft.com/office/drawing/2014/main" xmlns="" val="4259019466"/>
                  </a:ext>
                </a:extLst>
              </a:tr>
              <a:tr h="0">
                <a:tc>
                  <a:txBody>
                    <a:bodyPr/>
                    <a:lstStyle/>
                    <a:p>
                      <a:r>
                        <a:rPr lang="en-IN" sz="900">
                          <a:effectLst/>
                          <a:latin typeface="Open Sans"/>
                        </a:rPr>
                        <a:t>scope</a:t>
                      </a:r>
                    </a:p>
                  </a:txBody>
                  <a:tcPr marL="85725" marR="85725" marT="85725" marB="85725">
                    <a:lnL>
                      <a:noFill/>
                    </a:lnL>
                    <a:lnR>
                      <a:noFill/>
                    </a:lnR>
                    <a:lnT>
                      <a:noFill/>
                    </a:lnT>
                    <a:lnB>
                      <a:noFill/>
                    </a:lnB>
                    <a:solidFill>
                      <a:srgbClr val="FFFFFF"/>
                    </a:solidFill>
                  </a:tcPr>
                </a:tc>
                <a:tc>
                  <a:txBody>
                    <a:bodyPr/>
                    <a:lstStyle/>
                    <a:p>
                      <a:r>
                        <a:rPr lang="en-IN" sz="900">
                          <a:effectLst/>
                          <a:latin typeface="Open Sans"/>
                        </a:rPr>
                        <a:t>PTHREAD_SCOPE_SYSTEM</a:t>
                      </a:r>
                    </a:p>
                  </a:txBody>
                  <a:tcPr marL="85725" marR="85725" marT="85725" marB="85725">
                    <a:lnL>
                      <a:noFill/>
                    </a:lnL>
                    <a:lnR>
                      <a:noFill/>
                    </a:lnR>
                    <a:lnT>
                      <a:noFill/>
                    </a:lnT>
                    <a:lnB>
                      <a:noFill/>
                    </a:lnB>
                    <a:solidFill>
                      <a:srgbClr val="FFFFFF"/>
                    </a:solidFill>
                  </a:tcPr>
                </a:tc>
                <a:tc>
                  <a:txBody>
                    <a:bodyPr/>
                    <a:lstStyle/>
                    <a:p>
                      <a:r>
                        <a:rPr lang="en-IN" sz="900">
                          <a:effectLst/>
                          <a:latin typeface="Open Sans"/>
                        </a:rPr>
                        <a:t>Threads are scheduled system-wide.</a:t>
                      </a:r>
                    </a:p>
                  </a:txBody>
                  <a:tcPr marL="85725" marR="85725" marT="85725" marB="85725">
                    <a:lnL>
                      <a:noFill/>
                    </a:lnL>
                    <a:lnR>
                      <a:noFill/>
                    </a:lnR>
                    <a:lnT>
                      <a:noFill/>
                    </a:lnT>
                    <a:lnB>
                      <a:noFill/>
                    </a:lnB>
                    <a:solidFill>
                      <a:srgbClr val="FFFFFF"/>
                    </a:solidFill>
                  </a:tcPr>
                </a:tc>
                <a:extLst>
                  <a:ext uri="{0D108BD9-81ED-4DB2-BD59-A6C34878D82A}">
                    <a16:rowId xmlns:a16="http://schemas.microsoft.com/office/drawing/2014/main" xmlns="" val="2094954349"/>
                  </a:ext>
                </a:extLst>
              </a:tr>
              <a:tr h="0">
                <a:tc>
                  <a:txBody>
                    <a:bodyPr/>
                    <a:lstStyle/>
                    <a:p>
                      <a:r>
                        <a:rPr lang="en-IN" sz="900">
                          <a:effectLst/>
                          <a:latin typeface="Open Sans"/>
                        </a:rPr>
                        <a:t>stackaddr</a:t>
                      </a:r>
                    </a:p>
                  </a:txBody>
                  <a:tcPr marL="85725" marR="85725" marT="85725" marB="85725">
                    <a:lnL>
                      <a:noFill/>
                    </a:lnL>
                    <a:lnR>
                      <a:noFill/>
                    </a:lnR>
                    <a:lnT>
                      <a:noFill/>
                    </a:lnT>
                    <a:lnB>
                      <a:noFill/>
                    </a:lnB>
                    <a:solidFill>
                      <a:srgbClr val="FFFFFF"/>
                    </a:solidFill>
                  </a:tcPr>
                </a:tc>
                <a:tc>
                  <a:txBody>
                    <a:bodyPr/>
                    <a:lstStyle/>
                    <a:p>
                      <a:r>
                        <a:rPr lang="en-IN" sz="900">
                          <a:effectLst/>
                          <a:latin typeface="Open Sans"/>
                        </a:rPr>
                        <a:t>N/A</a:t>
                      </a:r>
                    </a:p>
                  </a:txBody>
                  <a:tcPr marL="85725" marR="85725" marT="85725" marB="85725">
                    <a:lnL>
                      <a:noFill/>
                    </a:lnL>
                    <a:lnR>
                      <a:noFill/>
                    </a:lnR>
                    <a:lnT>
                      <a:noFill/>
                    </a:lnT>
                    <a:lnB>
                      <a:noFill/>
                    </a:lnB>
                    <a:solidFill>
                      <a:srgbClr val="FFFFFF"/>
                    </a:solidFill>
                  </a:tcPr>
                </a:tc>
                <a:tc>
                  <a:txBody>
                    <a:bodyPr/>
                    <a:lstStyle/>
                    <a:p>
                      <a:r>
                        <a:rPr lang="en-US" sz="900">
                          <a:effectLst/>
                          <a:latin typeface="Open Sans"/>
                        </a:rPr>
                        <a:t>Attribute not supported; address selected by OS.</a:t>
                      </a:r>
                    </a:p>
                  </a:txBody>
                  <a:tcPr marL="85725" marR="85725" marT="85725" marB="85725">
                    <a:lnL>
                      <a:noFill/>
                    </a:lnL>
                    <a:lnR>
                      <a:noFill/>
                    </a:lnR>
                    <a:lnT>
                      <a:noFill/>
                    </a:lnT>
                    <a:lnB>
                      <a:noFill/>
                    </a:lnB>
                    <a:solidFill>
                      <a:srgbClr val="FFFFFF"/>
                    </a:solidFill>
                  </a:tcPr>
                </a:tc>
                <a:extLst>
                  <a:ext uri="{0D108BD9-81ED-4DB2-BD59-A6C34878D82A}">
                    <a16:rowId xmlns:a16="http://schemas.microsoft.com/office/drawing/2014/main" xmlns="" val="1179890899"/>
                  </a:ext>
                </a:extLst>
              </a:tr>
              <a:tr h="0">
                <a:tc>
                  <a:txBody>
                    <a:bodyPr/>
                    <a:lstStyle/>
                    <a:p>
                      <a:r>
                        <a:rPr lang="en-IN" sz="900">
                          <a:effectLst/>
                          <a:latin typeface="Open Sans"/>
                        </a:rPr>
                        <a:t>stacksize</a:t>
                      </a:r>
                    </a:p>
                  </a:txBody>
                  <a:tcPr marL="85725" marR="85725" marT="85725" marB="85725">
                    <a:lnL>
                      <a:noFill/>
                    </a:lnL>
                    <a:lnR>
                      <a:noFill/>
                    </a:lnR>
                    <a:lnT>
                      <a:noFill/>
                    </a:lnT>
                    <a:lnB>
                      <a:noFill/>
                    </a:lnB>
                    <a:solidFill>
                      <a:srgbClr val="FFFFFF"/>
                    </a:solidFill>
                  </a:tcPr>
                </a:tc>
                <a:tc>
                  <a:txBody>
                    <a:bodyPr/>
                    <a:lstStyle/>
                    <a:p>
                      <a:r>
                        <a:rPr lang="en-IN" sz="900">
                          <a:effectLst/>
                          <a:latin typeface="Open Sans"/>
                        </a:rPr>
                        <a:t>0</a:t>
                      </a:r>
                    </a:p>
                  </a:txBody>
                  <a:tcPr marL="85725" marR="85725" marT="85725" marB="85725">
                    <a:lnL>
                      <a:noFill/>
                    </a:lnL>
                    <a:lnR>
                      <a:noFill/>
                    </a:lnR>
                    <a:lnT>
                      <a:noFill/>
                    </a:lnT>
                    <a:lnB>
                      <a:noFill/>
                    </a:lnB>
                    <a:solidFill>
                      <a:srgbClr val="FFFFFF"/>
                    </a:solidFill>
                  </a:tcPr>
                </a:tc>
                <a:tc>
                  <a:txBody>
                    <a:bodyPr/>
                    <a:lstStyle/>
                    <a:p>
                      <a:r>
                        <a:rPr lang="en-US" sz="900" dirty="0">
                          <a:effectLst/>
                          <a:latin typeface="Open Sans"/>
                        </a:rPr>
                        <a:t>Stack size inherited from process stack size attribute.</a:t>
                      </a:r>
                    </a:p>
                  </a:txBody>
                  <a:tcPr marL="85725" marR="85725" marT="85725" marB="85725">
                    <a:lnL>
                      <a:noFill/>
                    </a:lnL>
                    <a:lnR>
                      <a:noFill/>
                    </a:lnR>
                    <a:lnT>
                      <a:noFill/>
                    </a:lnT>
                    <a:lnB>
                      <a:noFill/>
                    </a:lnB>
                    <a:solidFill>
                      <a:srgbClr val="FFFFFF"/>
                    </a:solidFill>
                  </a:tcPr>
                </a:tc>
                <a:extLst>
                  <a:ext uri="{0D108BD9-81ED-4DB2-BD59-A6C34878D82A}">
                    <a16:rowId xmlns:a16="http://schemas.microsoft.com/office/drawing/2014/main" xmlns="" val="1941909103"/>
                  </a:ext>
                </a:extLst>
              </a:tr>
            </a:tbl>
          </a:graphicData>
        </a:graphic>
      </p:graphicFrame>
      <p:sp>
        <p:nvSpPr>
          <p:cNvPr id="7" name="Content Placeholder 6">
            <a:extLst>
              <a:ext uri="{FF2B5EF4-FFF2-40B4-BE49-F238E27FC236}">
                <a16:creationId xmlns:a16="http://schemas.microsoft.com/office/drawing/2014/main" xmlns="" id="{F2A72A96-AB19-41D4-BACA-E604C333947A}"/>
              </a:ext>
            </a:extLst>
          </p:cNvPr>
          <p:cNvSpPr>
            <a:spLocks noGrp="1"/>
          </p:cNvSpPr>
          <p:nvPr>
            <p:ph idx="1"/>
          </p:nvPr>
        </p:nvSpPr>
        <p:spPr>
          <a:xfrm>
            <a:off x="838200" y="1142206"/>
            <a:ext cx="10515600" cy="5577908"/>
          </a:xfrm>
        </p:spPr>
        <p:txBody>
          <a:bodyPr/>
          <a:lstStyle/>
          <a:p>
            <a:endParaRPr lang="en-IN" dirty="0"/>
          </a:p>
        </p:txBody>
      </p:sp>
    </p:spTree>
    <p:extLst>
      <p:ext uri="{BB962C8B-B14F-4D97-AF65-F5344CB8AC3E}">
        <p14:creationId xmlns:p14="http://schemas.microsoft.com/office/powerpoint/2010/main" xmlns="" val="2205638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B81E645A-94B0-4CAF-B933-3F9F0AA2DFB2}"/>
              </a:ext>
            </a:extLst>
          </p:cNvPr>
          <p:cNvSpPr>
            <a:spLocks noGrp="1" noChangeArrowheads="1"/>
          </p:cNvSpPr>
          <p:nvPr>
            <p:ph idx="1"/>
          </p:nvPr>
        </p:nvSpPr>
        <p:spPr bwMode="auto">
          <a:xfrm>
            <a:off x="838201" y="876169"/>
            <a:ext cx="8278482" cy="532133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US" dirty="0"/>
              <a:t>POSIX compilation on Linux</a:t>
            </a:r>
          </a:p>
          <a:p>
            <a:pPr marL="0" indent="0">
              <a:buNone/>
            </a:pPr>
            <a:endParaRPr lang="en-US" dirty="0"/>
          </a:p>
          <a:p>
            <a:pPr marL="0" indent="0">
              <a:buFont typeface="Monotype Sorts"/>
              <a:buNone/>
            </a:pPr>
            <a:r>
              <a:rPr lang="en-US" altLang="en-US" dirty="0">
                <a:ea typeface="ＭＳ Ｐゴシック" panose="020B0600070205080204" pitchFamily="34" charset="-128"/>
              </a:rPr>
              <a:t>On Linux, programs that use the </a:t>
            </a:r>
            <a:r>
              <a:rPr lang="en-US" altLang="en-US" dirty="0" err="1">
                <a:ea typeface="ＭＳ Ｐゴシック" panose="020B0600070205080204" pitchFamily="34" charset="-128"/>
              </a:rPr>
              <a:t>Pthreads</a:t>
            </a:r>
            <a:r>
              <a:rPr lang="en-US" altLang="en-US" dirty="0">
                <a:ea typeface="ＭＳ Ｐゴシック" panose="020B0600070205080204" pitchFamily="34" charset="-128"/>
              </a:rPr>
              <a:t> API must be compiled with  </a:t>
            </a:r>
            <a:r>
              <a:rPr lang="en-US" altLang="en-US" b="1" i="1" dirty="0">
                <a:solidFill>
                  <a:srgbClr val="C00000"/>
                </a:solidFill>
                <a:ea typeface="ＭＳ Ｐゴシック" panose="020B0600070205080204" pitchFamily="34" charset="-128"/>
              </a:rPr>
              <a:t>–</a:t>
            </a:r>
            <a:r>
              <a:rPr lang="en-US" altLang="en-US" b="1" i="1" dirty="0" err="1">
                <a:solidFill>
                  <a:srgbClr val="C00000"/>
                </a:solidFill>
                <a:ea typeface="ＭＳ Ｐゴシック" panose="020B0600070205080204" pitchFamily="34" charset="-128"/>
              </a:rPr>
              <a:t>pthread</a:t>
            </a:r>
            <a:r>
              <a:rPr lang="en-US" altLang="en-US" b="1" i="1" dirty="0">
                <a:solidFill>
                  <a:srgbClr val="C00000"/>
                </a:solidFill>
                <a:ea typeface="ＭＳ Ｐゴシック" panose="020B0600070205080204" pitchFamily="34" charset="-128"/>
              </a:rPr>
              <a:t> </a:t>
            </a:r>
            <a:r>
              <a:rPr lang="en-US" altLang="en-US" dirty="0">
                <a:ea typeface="ＭＳ Ｐゴシック" panose="020B0600070205080204" pitchFamily="34" charset="-128"/>
              </a:rPr>
              <a:t>or</a:t>
            </a:r>
            <a:r>
              <a:rPr lang="en-US" altLang="en-US" b="1" i="1" dirty="0">
                <a:solidFill>
                  <a:srgbClr val="C00000"/>
                </a:solidFill>
                <a:ea typeface="ＭＳ Ｐゴシック" panose="020B0600070205080204" pitchFamily="34" charset="-128"/>
              </a:rPr>
              <a:t> –</a:t>
            </a:r>
            <a:r>
              <a:rPr lang="en-US" altLang="en-US" b="1" i="1" dirty="0" err="1">
                <a:solidFill>
                  <a:srgbClr val="C00000"/>
                </a:solidFill>
                <a:ea typeface="ＭＳ Ｐゴシック" panose="020B0600070205080204" pitchFamily="34" charset="-128"/>
              </a:rPr>
              <a:t>lpthread</a:t>
            </a:r>
            <a:endParaRPr lang="en-US" altLang="en-US" dirty="0">
              <a:ea typeface="ＭＳ Ｐゴシック" panose="020B0600070205080204" pitchFamily="34" charset="-128"/>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cc </a:t>
            </a:r>
            <a:r>
              <a:rPr kumimoji="0" lang="en-US" altLang="en-US" b="0" i="0" u="none" strike="noStrike" cap="none" normalizeH="0" baseline="0" dirty="0" err="1">
                <a:ln>
                  <a:noFill/>
                </a:ln>
                <a:solidFill>
                  <a:srgbClr val="000000"/>
                </a:solidFill>
                <a:effectLst/>
                <a:latin typeface="Consolas" panose="020B0609020204030204" pitchFamily="49" charset="0"/>
              </a:rPr>
              <a:t>thread.c</a:t>
            </a:r>
            <a:r>
              <a:rPr kumimoji="0" lang="en-US" altLang="en-US" b="0" i="0" u="none" strike="noStrike" cap="none" normalizeH="0" baseline="0" dirty="0">
                <a:ln>
                  <a:noFill/>
                </a:ln>
                <a:solidFill>
                  <a:srgbClr val="000000"/>
                </a:solidFill>
                <a:effectLst/>
                <a:latin typeface="Consolas" panose="020B0609020204030204" pitchFamily="49" charset="0"/>
              </a:rPr>
              <a:t> -o thread -</a:t>
            </a:r>
            <a:r>
              <a:rPr kumimoji="0" lang="en-US" altLang="en-US" b="0" i="0" u="none" strike="noStrike" cap="none" normalizeH="0" baseline="0" dirty="0" err="1">
                <a:ln>
                  <a:noFill/>
                </a:ln>
                <a:solidFill>
                  <a:srgbClr val="000000"/>
                </a:solidFill>
                <a:effectLst/>
                <a:latin typeface="Consolas" panose="020B0609020204030204" pitchFamily="49" charset="0"/>
              </a:rPr>
              <a:t>lpthread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cc</a:t>
            </a: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is the compiler command.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thread.c</a:t>
            </a: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is the name of c program source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-o</a:t>
            </a: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is option to make object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thread</a:t>
            </a: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is the name of object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r>
              <a:rPr kumimoji="0" lang="en-US" altLang="en-US" b="1"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lpthread</a:t>
            </a: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is option to execute </a:t>
            </a:r>
            <a:r>
              <a:rPr kumimoji="0" lang="en-US" altLang="en-US"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pthread.h</a:t>
            </a: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library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xmlns="" val="1775485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7205" y="1198608"/>
            <a:ext cx="10515600" cy="4351338"/>
          </a:xfrm>
        </p:spPr>
        <p:txBody>
          <a:bodyPr/>
          <a:lstStyle/>
          <a:p>
            <a:pPr>
              <a:buNone/>
            </a:pPr>
            <a:r>
              <a:rPr lang="en-US" dirty="0" smtClean="0"/>
              <a:t>Win32: </a:t>
            </a:r>
          </a:p>
          <a:p>
            <a:pPr>
              <a:buNone/>
            </a:pPr>
            <a:r>
              <a:rPr lang="en-US" dirty="0" smtClean="0"/>
              <a:t>The technique for creating threads using the Win32 thread </a:t>
            </a:r>
            <a:r>
              <a:rPr lang="en-US" dirty="0" smtClean="0"/>
              <a:t>library is similar </a:t>
            </a:r>
            <a:r>
              <a:rPr lang="en-US" dirty="0" smtClean="0"/>
              <a:t>to the </a:t>
            </a:r>
            <a:r>
              <a:rPr lang="en-US" dirty="0" err="1" smtClean="0"/>
              <a:t>Pthreads</a:t>
            </a:r>
            <a:r>
              <a:rPr lang="en-US" dirty="0" smtClean="0"/>
              <a:t> technique. Threads are created in the Win32 API using the </a:t>
            </a:r>
            <a:r>
              <a:rPr lang="en-US" dirty="0" err="1" smtClean="0"/>
              <a:t>CreateThread</a:t>
            </a:r>
            <a:r>
              <a:rPr lang="en-US" dirty="0" smtClean="0"/>
              <a:t>() function, and—just as in </a:t>
            </a:r>
            <a:r>
              <a:rPr lang="en-US" dirty="0" err="1" smtClean="0"/>
              <a:t>Pthreads</a:t>
            </a:r>
            <a:r>
              <a:rPr lang="en-US" dirty="0" smtClean="0"/>
              <a:t>—a set of attributes for the thread is passed to this function. These attributes include security information, the size of the stack, and a flag that can be set to indicate if the thread is to start in a suspended state</a:t>
            </a:r>
            <a:endParaRPr lang="en-US"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Java </a:t>
            </a:r>
            <a:r>
              <a:rPr lang="en-US" dirty="0" smtClean="0"/>
              <a:t>Threads</a:t>
            </a:r>
          </a:p>
          <a:p>
            <a:pPr>
              <a:buNone/>
            </a:pPr>
            <a:r>
              <a:rPr lang="en-US" dirty="0" smtClean="0"/>
              <a:t>Java language and its API provide a rich set of features for the creation and management of </a:t>
            </a:r>
            <a:r>
              <a:rPr lang="en-US" dirty="0" smtClean="0"/>
              <a:t>threads.</a:t>
            </a:r>
          </a:p>
          <a:p>
            <a:pPr>
              <a:buNone/>
            </a:pPr>
            <a:r>
              <a:rPr lang="en-US" dirty="0" smtClean="0"/>
              <a:t>There are two techniques for creating threads in a Java program. </a:t>
            </a:r>
            <a:endParaRPr lang="en-US" dirty="0" smtClean="0"/>
          </a:p>
          <a:p>
            <a:pPr>
              <a:buNone/>
            </a:pPr>
            <a:r>
              <a:rPr lang="en-US" dirty="0" smtClean="0"/>
              <a:t>One </a:t>
            </a:r>
            <a:r>
              <a:rPr lang="en-US" dirty="0" smtClean="0"/>
              <a:t>approach is to create a new class that is derived from the Thread class and to override its run() </a:t>
            </a:r>
            <a:r>
              <a:rPr lang="en-US" dirty="0" smtClean="0"/>
              <a:t>method.</a:t>
            </a:r>
          </a:p>
          <a:p>
            <a:pPr>
              <a:buNone/>
            </a:pPr>
            <a:r>
              <a:rPr lang="en-US" dirty="0" smtClean="0"/>
              <a:t>Other approach is </a:t>
            </a:r>
            <a:r>
              <a:rPr lang="en-US" dirty="0" smtClean="0"/>
              <a:t>to </a:t>
            </a:r>
            <a:r>
              <a:rPr lang="en-US" dirty="0" smtClean="0"/>
              <a:t>define a class that implements the </a:t>
            </a:r>
            <a:r>
              <a:rPr lang="en-US" dirty="0" err="1" smtClean="0"/>
              <a:t>Runnable</a:t>
            </a:r>
            <a:r>
              <a:rPr lang="en-US" dirty="0" smtClean="0"/>
              <a:t> interface.</a:t>
            </a:r>
            <a:endParaRPr lang="en-US" dirty="0" smtClean="0"/>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a:t>
            </a:r>
            <a:r>
              <a:rPr lang="en-US" dirty="0" err="1" smtClean="0"/>
              <a:t>Runnable</a:t>
            </a:r>
            <a:r>
              <a:rPr lang="en-US" dirty="0" smtClean="0"/>
              <a:t> interface is defined as follows: </a:t>
            </a:r>
            <a:endParaRPr lang="en-US" dirty="0" smtClean="0"/>
          </a:p>
          <a:p>
            <a:pPr>
              <a:buNone/>
            </a:pPr>
            <a:r>
              <a:rPr lang="en-US" dirty="0" smtClean="0"/>
              <a:t>public </a:t>
            </a:r>
            <a:r>
              <a:rPr lang="en-US" dirty="0" smtClean="0"/>
              <a:t>interface </a:t>
            </a:r>
            <a:r>
              <a:rPr lang="en-US" dirty="0" err="1" smtClean="0"/>
              <a:t>Runnable</a:t>
            </a:r>
            <a:r>
              <a:rPr lang="en-US" dirty="0" smtClean="0"/>
              <a:t> </a:t>
            </a:r>
            <a:endParaRPr lang="en-US" dirty="0" smtClean="0"/>
          </a:p>
          <a:p>
            <a:pPr>
              <a:buNone/>
            </a:pPr>
            <a:r>
              <a:rPr lang="en-US" dirty="0" smtClean="0"/>
              <a:t>{ </a:t>
            </a:r>
          </a:p>
          <a:p>
            <a:pPr>
              <a:buNone/>
            </a:pPr>
            <a:r>
              <a:rPr lang="en-US" dirty="0" smtClean="0"/>
              <a:t>public </a:t>
            </a:r>
            <a:r>
              <a:rPr lang="en-US" dirty="0" smtClean="0"/>
              <a:t>abstract void run</a:t>
            </a:r>
            <a:r>
              <a:rPr lang="en-US" dirty="0" smtClean="0"/>
              <a:t>();</a:t>
            </a:r>
          </a:p>
          <a:p>
            <a:pPr>
              <a:buNone/>
            </a:pPr>
            <a:r>
              <a:rPr lang="en-US" dirty="0" smtClean="0"/>
              <a:t> </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Implicit threading: </a:t>
            </a:r>
            <a:r>
              <a:rPr lang="en-US" dirty="0" smtClean="0"/>
              <a:t>to transfer the creation and management of threading from application developers to compilers and run-time </a:t>
            </a:r>
            <a:r>
              <a:rPr lang="en-US" dirty="0" smtClean="0"/>
              <a:t>libraries.</a:t>
            </a:r>
          </a:p>
          <a:p>
            <a:pPr algn="just"/>
            <a:r>
              <a:rPr lang="en-US" dirty="0" smtClean="0"/>
              <a:t>Three methods </a:t>
            </a:r>
            <a:r>
              <a:rPr lang="en-US" dirty="0" smtClean="0"/>
              <a:t>explored</a:t>
            </a:r>
          </a:p>
          <a:p>
            <a:pPr algn="just"/>
            <a:r>
              <a:rPr lang="en-US" dirty="0" smtClean="0"/>
              <a:t>Thread Pools </a:t>
            </a:r>
            <a:endParaRPr lang="en-US" dirty="0" smtClean="0"/>
          </a:p>
          <a:p>
            <a:pPr algn="just"/>
            <a:r>
              <a:rPr lang="en-US" dirty="0" err="1" smtClean="0"/>
              <a:t>OpenMP</a:t>
            </a:r>
            <a:r>
              <a:rPr lang="en-US" dirty="0" smtClean="0"/>
              <a:t> </a:t>
            </a:r>
          </a:p>
          <a:p>
            <a:pPr algn="just"/>
            <a:r>
              <a:rPr lang="en-US" dirty="0" smtClean="0"/>
              <a:t>Grand </a:t>
            </a:r>
            <a:r>
              <a:rPr lang="en-US" dirty="0" smtClean="0"/>
              <a:t>Central </a:t>
            </a:r>
            <a:r>
              <a:rPr lang="en-US" dirty="0" smtClean="0"/>
              <a:t>Dispatch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err="1" smtClean="0"/>
              <a:t>OpenMP</a:t>
            </a:r>
            <a:r>
              <a:rPr lang="en-US" dirty="0" smtClean="0"/>
              <a:t> </a:t>
            </a:r>
          </a:p>
          <a:p>
            <a:pPr algn="just"/>
            <a:r>
              <a:rPr lang="en-US" dirty="0" smtClean="0"/>
              <a:t>The most common implicit threading library is </a:t>
            </a:r>
            <a:r>
              <a:rPr lang="en-US" dirty="0" err="1" smtClean="0"/>
              <a:t>OpenMP</a:t>
            </a:r>
            <a:r>
              <a:rPr lang="en-US" dirty="0" smtClean="0"/>
              <a:t>. </a:t>
            </a:r>
            <a:r>
              <a:rPr lang="en-US" dirty="0" err="1" smtClean="0"/>
              <a:t>OpenMP</a:t>
            </a:r>
            <a:r>
              <a:rPr lang="en-US" dirty="0" smtClean="0"/>
              <a:t> uses the #</a:t>
            </a:r>
            <a:r>
              <a:rPr lang="en-US" dirty="0" err="1" smtClean="0"/>
              <a:t>pragma</a:t>
            </a:r>
            <a:r>
              <a:rPr lang="en-US" dirty="0" smtClean="0"/>
              <a:t> compiler directive to detect and insert additional library code at compile time.</a:t>
            </a:r>
          </a:p>
          <a:p>
            <a:pPr algn="just"/>
            <a:r>
              <a:rPr lang="en-US" dirty="0" smtClean="0"/>
              <a:t>the #</a:t>
            </a:r>
            <a:r>
              <a:rPr lang="en-US" dirty="0" err="1" smtClean="0"/>
              <a:t>pragma</a:t>
            </a:r>
            <a:r>
              <a:rPr lang="en-US" dirty="0" smtClean="0"/>
              <a:t> line indicates that </a:t>
            </a:r>
            <a:r>
              <a:rPr lang="en-US" dirty="0" err="1" smtClean="0"/>
              <a:t>OpenMP</a:t>
            </a:r>
            <a:r>
              <a:rPr lang="en-US" dirty="0" smtClean="0"/>
              <a:t> (</a:t>
            </a:r>
            <a:r>
              <a:rPr lang="en-US" dirty="0" err="1" smtClean="0"/>
              <a:t>omp</a:t>
            </a:r>
            <a:r>
              <a:rPr lang="en-US" dirty="0" smtClean="0"/>
              <a:t>) should parallelize a statement  (parallel for) with some constraints on the variables.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2BD3C3-7340-41D1-833D-E0D6235C3CC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5687B557-21D6-43C4-8052-C215E3085012}"/>
              </a:ext>
            </a:extLst>
          </p:cNvPr>
          <p:cNvPicPr>
            <a:picLocks noGrp="1" noChangeAspect="1"/>
          </p:cNvPicPr>
          <p:nvPr>
            <p:ph idx="1"/>
          </p:nvPr>
        </p:nvPicPr>
        <p:blipFill>
          <a:blip r:embed="rId2"/>
          <a:stretch>
            <a:fillRect/>
          </a:stretch>
        </p:blipFill>
        <p:spPr>
          <a:xfrm>
            <a:off x="3367768" y="1975871"/>
            <a:ext cx="6066518" cy="3771786"/>
          </a:xfrm>
          <a:prstGeom prst="rect">
            <a:avLst/>
          </a:prstGeom>
        </p:spPr>
      </p:pic>
    </p:spTree>
    <p:extLst>
      <p:ext uri="{BB962C8B-B14F-4D97-AF65-F5344CB8AC3E}">
        <p14:creationId xmlns:p14="http://schemas.microsoft.com/office/powerpoint/2010/main" xmlns="" val="767642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Thread Pool</a:t>
            </a:r>
          </a:p>
          <a:p>
            <a:pPr>
              <a:buNone/>
            </a:pPr>
            <a:r>
              <a:rPr lang="en-US" dirty="0" smtClean="0"/>
              <a:t>Create a number of threads at process startup in a pool where they await </a:t>
            </a:r>
            <a:r>
              <a:rPr lang="en-US" dirty="0" smtClean="0"/>
              <a:t>work.</a:t>
            </a:r>
          </a:p>
          <a:p>
            <a:pPr>
              <a:buNone/>
            </a:pPr>
            <a:r>
              <a:rPr lang="en-US" dirty="0" smtClean="0"/>
              <a:t>Advantages:</a:t>
            </a:r>
            <a:endParaRPr lang="en-US" dirty="0" smtClean="0"/>
          </a:p>
          <a:p>
            <a:pPr algn="just"/>
            <a:r>
              <a:rPr lang="en-US" dirty="0" smtClean="0"/>
              <a:t>Usually slightly faster to service a request with an existing thread than create a new thread. A </a:t>
            </a:r>
            <a:r>
              <a:rPr lang="en-US" dirty="0" err="1" smtClean="0"/>
              <a:t>threas</a:t>
            </a:r>
            <a:r>
              <a:rPr lang="en-US" dirty="0" smtClean="0"/>
              <a:t> returns to pool once it completes servicing a </a:t>
            </a:r>
            <a:r>
              <a:rPr lang="en-US" dirty="0" smtClean="0"/>
              <a:t>request. </a:t>
            </a:r>
          </a:p>
          <a:p>
            <a:pPr algn="just"/>
            <a:r>
              <a:rPr lang="en-US" dirty="0" smtClean="0"/>
              <a:t>Allows </a:t>
            </a:r>
            <a:r>
              <a:rPr lang="en-US" dirty="0" smtClean="0"/>
              <a:t>the number of threads in the application(s) to be bound to the size of the pool. Limits the number of threads that exist at any one </a:t>
            </a:r>
            <a:r>
              <a:rPr lang="en-US" dirty="0" smtClean="0"/>
              <a:t>point.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#include &lt; </a:t>
            </a:r>
            <a:r>
              <a:rPr lang="en-US" dirty="0" err="1" smtClean="0"/>
              <a:t>stdio.h</a:t>
            </a:r>
            <a:r>
              <a:rPr lang="en-US" dirty="0" smtClean="0"/>
              <a:t> &gt; </a:t>
            </a:r>
            <a:endParaRPr lang="en-US" dirty="0" smtClean="0"/>
          </a:p>
          <a:p>
            <a:pPr>
              <a:buNone/>
            </a:pPr>
            <a:r>
              <a:rPr lang="en-US" dirty="0" smtClean="0"/>
              <a:t>#include </a:t>
            </a:r>
            <a:r>
              <a:rPr lang="en-US" i="1" dirty="0" smtClean="0"/>
              <a:t>&lt;</a:t>
            </a:r>
            <a:r>
              <a:rPr lang="en-US" i="1" dirty="0" err="1" smtClean="0"/>
              <a:t>omp.h</a:t>
            </a:r>
            <a:r>
              <a:rPr lang="en-US" i="1" dirty="0" smtClean="0"/>
              <a:t>&gt;</a:t>
            </a:r>
            <a:endParaRPr lang="en-US" dirty="0" smtClean="0"/>
          </a:p>
          <a:p>
            <a:pPr>
              <a:buNone/>
            </a:pPr>
            <a:r>
              <a:rPr lang="en-US" dirty="0" err="1" smtClean="0"/>
              <a:t>int</a:t>
            </a:r>
            <a:r>
              <a:rPr lang="en-US" dirty="0" smtClean="0"/>
              <a:t> </a:t>
            </a:r>
            <a:r>
              <a:rPr lang="en-US" dirty="0" smtClean="0"/>
              <a:t>main(void) </a:t>
            </a:r>
            <a:endParaRPr lang="en-US" dirty="0" smtClean="0"/>
          </a:p>
          <a:p>
            <a:pPr>
              <a:buNone/>
            </a:pPr>
            <a:r>
              <a:rPr lang="en-US" dirty="0" smtClean="0"/>
              <a:t>{ </a:t>
            </a:r>
          </a:p>
          <a:p>
            <a:pPr>
              <a:buNone/>
            </a:pPr>
            <a:r>
              <a:rPr lang="en-US" dirty="0" smtClean="0"/>
              <a:t>#</a:t>
            </a:r>
            <a:r>
              <a:rPr lang="en-US" dirty="0" err="1" smtClean="0"/>
              <a:t>pragma</a:t>
            </a:r>
            <a:r>
              <a:rPr lang="en-US" dirty="0" smtClean="0"/>
              <a:t> </a:t>
            </a:r>
            <a:r>
              <a:rPr lang="en-US" dirty="0" err="1" smtClean="0"/>
              <a:t>omp</a:t>
            </a:r>
            <a:r>
              <a:rPr lang="en-US" dirty="0" smtClean="0"/>
              <a:t> </a:t>
            </a:r>
            <a:r>
              <a:rPr lang="en-US" dirty="0" smtClean="0"/>
              <a:t>parallel</a:t>
            </a:r>
          </a:p>
          <a:p>
            <a:pPr>
              <a:buNone/>
            </a:pPr>
            <a:r>
              <a:rPr lang="en-US" dirty="0" smtClean="0"/>
              <a:t> </a:t>
            </a:r>
            <a:r>
              <a:rPr lang="en-US" dirty="0" smtClean="0"/>
              <a:t>{ </a:t>
            </a:r>
            <a:endParaRPr lang="en-US" dirty="0" smtClean="0"/>
          </a:p>
          <a:p>
            <a:pPr>
              <a:buNone/>
            </a:pPr>
            <a:r>
              <a:rPr lang="en-US" dirty="0" err="1" smtClean="0"/>
              <a:t>printf</a:t>
            </a:r>
            <a:r>
              <a:rPr lang="en-US" dirty="0" smtClean="0"/>
              <a:t>("Hello, world.\n</a:t>
            </a:r>
            <a:r>
              <a:rPr lang="en-US" dirty="0" smtClean="0"/>
              <a:t>");</a:t>
            </a:r>
          </a:p>
          <a:p>
            <a:pPr>
              <a:buNone/>
            </a:pPr>
            <a:r>
              <a:rPr lang="en-US" dirty="0" smtClean="0"/>
              <a:t> </a:t>
            </a:r>
            <a:r>
              <a:rPr lang="en-US" dirty="0" smtClean="0"/>
              <a:t>} </a:t>
            </a:r>
            <a:endParaRPr lang="en-US" dirty="0" smtClean="0"/>
          </a:p>
          <a:p>
            <a:pPr>
              <a:buNone/>
            </a:pPr>
            <a:r>
              <a:rPr lang="en-US" dirty="0" smtClean="0"/>
              <a:t>return </a:t>
            </a:r>
            <a:r>
              <a:rPr lang="en-US" dirty="0" smtClean="0"/>
              <a:t>0; </a:t>
            </a:r>
            <a:endParaRPr lang="en-US" dirty="0" smtClean="0"/>
          </a:p>
          <a:p>
            <a:pPr>
              <a:buNone/>
            </a:pPr>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r>
              <a:rPr lang="en-US" dirty="0" smtClean="0"/>
              <a:t>cc </a:t>
            </a:r>
            <a:r>
              <a:rPr lang="en-US" dirty="0" smtClean="0"/>
              <a:t>-o </a:t>
            </a:r>
            <a:r>
              <a:rPr lang="en-US" dirty="0" err="1" smtClean="0"/>
              <a:t>omp_helloc</a:t>
            </a:r>
            <a:r>
              <a:rPr lang="en-US" dirty="0" smtClean="0"/>
              <a:t> -</a:t>
            </a:r>
            <a:r>
              <a:rPr lang="en-US" dirty="0" err="1" smtClean="0"/>
              <a:t>fopenmp</a:t>
            </a:r>
            <a:r>
              <a:rPr lang="en-US" dirty="0" smtClean="0"/>
              <a:t> </a:t>
            </a:r>
            <a:r>
              <a:rPr lang="en-US" dirty="0" err="1" smtClean="0"/>
              <a:t>omp_hello.c</a:t>
            </a:r>
            <a:r>
              <a:rPr lang="en-US" dirty="0" smtClean="0"/>
              <a:t/>
            </a:r>
            <a:br>
              <a:rPr lang="en-US" dirty="0" smtClean="0"/>
            </a:br>
            <a:r>
              <a:rPr lang="en-US" dirty="0" smtClean="0"/>
              <a:t> #include </a:t>
            </a:r>
            <a:r>
              <a:rPr lang="en-US" i="1" dirty="0" smtClean="0"/>
              <a:t>&lt;</a:t>
            </a:r>
            <a:r>
              <a:rPr lang="en-US" i="1" dirty="0" err="1" smtClean="0"/>
              <a:t>omp.h</a:t>
            </a:r>
            <a:r>
              <a:rPr lang="en-US" i="1" dirty="0" smtClean="0"/>
              <a:t>&gt;</a:t>
            </a:r>
            <a:r>
              <a:rPr lang="en-US" dirty="0" smtClean="0"/>
              <a:t> </a:t>
            </a:r>
            <a:r>
              <a:rPr lang="en-US" dirty="0" smtClean="0"/>
              <a:t>export OMP_NUM_THREADS=2</a:t>
            </a:r>
            <a:br>
              <a:rPr lang="en-US" dirty="0" smtClean="0"/>
            </a:br>
            <a:r>
              <a:rPr lang="en-US" dirty="0" smtClean="0"/>
              <a:t>$ ./</a:t>
            </a:r>
            <a:r>
              <a:rPr lang="en-US" dirty="0" err="1" smtClean="0"/>
              <a:t>omp_helloc</a:t>
            </a:r>
            <a:r>
              <a:rPr lang="en-US" dirty="0" smtClean="0"/>
              <a:t/>
            </a:r>
            <a:br>
              <a:rPr lang="en-US" dirty="0" smtClean="0"/>
            </a:br>
            <a:r>
              <a:rPr lang="en-US" dirty="0" smtClean="0"/>
              <a:t>Hello World from thread = 0</a:t>
            </a:r>
            <a:br>
              <a:rPr lang="en-US" dirty="0" smtClean="0"/>
            </a:br>
            <a:r>
              <a:rPr lang="en-US" dirty="0" smtClean="0"/>
              <a:t>Hello World from thread = 1</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Grand Central </a:t>
            </a:r>
            <a:r>
              <a:rPr lang="en-US" dirty="0" smtClean="0"/>
              <a:t>Dispatch</a:t>
            </a:r>
          </a:p>
          <a:p>
            <a:r>
              <a:rPr lang="en-US" dirty="0" smtClean="0"/>
              <a:t>Blocks </a:t>
            </a:r>
            <a:r>
              <a:rPr lang="en-US" dirty="0" smtClean="0"/>
              <a:t>placed in a dispatch </a:t>
            </a:r>
            <a:r>
              <a:rPr lang="en-US" dirty="0" smtClean="0"/>
              <a:t>queue</a:t>
            </a:r>
          </a:p>
          <a:p>
            <a:r>
              <a:rPr lang="en-US" dirty="0" smtClean="0"/>
              <a:t>Block = self-contained unit of work identified by the </a:t>
            </a:r>
            <a:r>
              <a:rPr lang="en-US" dirty="0" smtClean="0"/>
              <a:t>programmer</a:t>
            </a:r>
          </a:p>
          <a:p>
            <a:r>
              <a:rPr lang="en-US" dirty="0" smtClean="0"/>
              <a:t>GCD schedules by placing them blocks on dispatch </a:t>
            </a:r>
            <a:r>
              <a:rPr lang="en-US" dirty="0" smtClean="0"/>
              <a:t>queue</a:t>
            </a:r>
          </a:p>
          <a:p>
            <a:r>
              <a:rPr lang="en-US" dirty="0" smtClean="0"/>
              <a:t>Two types of queues</a:t>
            </a:r>
            <a:r>
              <a:rPr lang="en-US" dirty="0" smtClean="0"/>
              <a:t>:</a:t>
            </a:r>
          </a:p>
          <a:p>
            <a:r>
              <a:rPr lang="en-US" dirty="0" smtClean="0"/>
              <a:t>serial – blocks removed in FIFO order, queue is per process, called main </a:t>
            </a:r>
            <a:r>
              <a:rPr lang="en-US" dirty="0" smtClean="0"/>
              <a:t>queue</a:t>
            </a:r>
          </a:p>
          <a:p>
            <a:r>
              <a:rPr lang="en-US" dirty="0" smtClean="0"/>
              <a:t>Programmers can create additional serial queues within </a:t>
            </a:r>
            <a:r>
              <a:rPr lang="en-US" dirty="0" smtClean="0"/>
              <a:t>program</a:t>
            </a:r>
          </a:p>
          <a:p>
            <a:r>
              <a:rPr lang="en-US" dirty="0" smtClean="0"/>
              <a:t>concurrent – removed in FIFO order but several may be removed at a </a:t>
            </a:r>
            <a:r>
              <a:rPr lang="en-US" dirty="0" smtClean="0"/>
              <a:t>time.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760" y="924287"/>
            <a:ext cx="10515600" cy="4351338"/>
          </a:xfrm>
        </p:spPr>
        <p:txBody>
          <a:bodyPr>
            <a:normAutofit fontScale="92500"/>
          </a:bodyPr>
          <a:lstStyle/>
          <a:p>
            <a:pPr>
              <a:buNone/>
            </a:pPr>
            <a:r>
              <a:rPr lang="en-US" b="1" dirty="0" smtClean="0"/>
              <a:t>Threading </a:t>
            </a:r>
            <a:r>
              <a:rPr lang="en-US" b="1" dirty="0" smtClean="0"/>
              <a:t>Issues</a:t>
            </a:r>
          </a:p>
          <a:p>
            <a:pPr>
              <a:buNone/>
            </a:pPr>
            <a:r>
              <a:rPr lang="en-US" b="1" dirty="0" smtClean="0"/>
              <a:t>fork() and exec() system call:</a:t>
            </a:r>
          </a:p>
          <a:p>
            <a:pPr>
              <a:buNone/>
            </a:pPr>
            <a:r>
              <a:rPr lang="en-US" dirty="0" smtClean="0"/>
              <a:t>The </a:t>
            </a:r>
            <a:r>
              <a:rPr lang="en-US" dirty="0" smtClean="0"/>
              <a:t>fork() system call is used to create a separate, duplicate </a:t>
            </a:r>
            <a:r>
              <a:rPr lang="en-US" dirty="0" smtClean="0"/>
              <a:t>process.</a:t>
            </a:r>
          </a:p>
          <a:p>
            <a:pPr algn="just">
              <a:buNone/>
            </a:pPr>
            <a:r>
              <a:rPr lang="en-US" dirty="0" smtClean="0"/>
              <a:t>If one thread in a program calls fork(), does the new process </a:t>
            </a:r>
            <a:r>
              <a:rPr lang="en-US" dirty="0" smtClean="0"/>
              <a:t>duplicate all </a:t>
            </a:r>
            <a:r>
              <a:rPr lang="en-US" dirty="0" smtClean="0"/>
              <a:t>threads, or is the new process single-threaded? Some UNIX systems have chosen to have two versions of fork(), one that duplicates all threads and another that duplicates only the thread that invoked the fork() system call</a:t>
            </a:r>
            <a:r>
              <a:rPr lang="en-US" dirty="0" smtClean="0"/>
              <a:t>.</a:t>
            </a:r>
          </a:p>
          <a:p>
            <a:pPr algn="just">
              <a:buNone/>
            </a:pPr>
            <a:r>
              <a:rPr lang="en-US" dirty="0" smtClean="0"/>
              <a:t>if a thread invokes the exec() system call, the program specified in the parameter to exec() will replace the entire process—including all threads.</a:t>
            </a:r>
          </a:p>
          <a:p>
            <a:pPr>
              <a:buNone/>
            </a:pPr>
            <a:r>
              <a:rPr lang="en-US" dirty="0" smtClean="0"/>
              <a:t>  </a:t>
            </a:r>
            <a:r>
              <a:rPr lang="en-US" dirty="0" smtClean="0"/>
              <a:t>Two </a:t>
            </a:r>
            <a:r>
              <a:rPr lang="en-US" dirty="0" smtClean="0"/>
              <a:t>versions of fork() to use depends on the </a:t>
            </a:r>
            <a:r>
              <a:rPr lang="en-US" dirty="0" smtClean="0"/>
              <a:t>application.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If exec() is called immediately after forking, then duplicating all threads is unnecessary, as the program specified in the parameters to exec() will replace the process. In this instance, duplicating only the calling thread is </a:t>
            </a:r>
            <a:r>
              <a:rPr lang="en-US" dirty="0" smtClean="0"/>
              <a:t>appropriate.</a:t>
            </a:r>
          </a:p>
          <a:p>
            <a:pPr algn="just">
              <a:buNone/>
            </a:pPr>
            <a:r>
              <a:rPr lang="en-US" b="1" dirty="0" smtClean="0"/>
              <a:t>Cancellation:</a:t>
            </a:r>
          </a:p>
          <a:p>
            <a:pPr algn="just">
              <a:buNone/>
            </a:pPr>
            <a:r>
              <a:rPr lang="en-US" dirty="0" smtClean="0"/>
              <a:t>Thread cancellation is the task of terminating a thread before it </a:t>
            </a:r>
            <a:r>
              <a:rPr lang="en-US" dirty="0" smtClean="0"/>
              <a:t>has completed</a:t>
            </a:r>
          </a:p>
          <a:p>
            <a:pPr algn="just">
              <a:buNone/>
            </a:pPr>
            <a:r>
              <a:rPr lang="en-US" dirty="0" smtClean="0"/>
              <a:t>A thread that is to be canceled is often referred to as the target thread.</a:t>
            </a:r>
            <a:endParaRPr 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Cancellation </a:t>
            </a:r>
            <a:r>
              <a:rPr lang="en-US" dirty="0" smtClean="0"/>
              <a:t>of a target thread may occur in two different scenarios</a:t>
            </a:r>
            <a:r>
              <a:rPr lang="en-US" dirty="0" smtClean="0"/>
              <a:t>:</a:t>
            </a:r>
          </a:p>
          <a:p>
            <a:r>
              <a:rPr lang="en-US" dirty="0" smtClean="0"/>
              <a:t>Asynchronous cancellation. One thread immediately terminates the target thread</a:t>
            </a:r>
            <a:r>
              <a:rPr lang="en-US" dirty="0" smtClean="0"/>
              <a:t>.</a:t>
            </a:r>
          </a:p>
          <a:p>
            <a:r>
              <a:rPr lang="en-US" dirty="0" smtClean="0"/>
              <a:t>Deferred cancellation. The target thread periodically checks whether it should terminate, allowing it an opportunity to terminate itself in an orderly </a:t>
            </a:r>
            <a:r>
              <a:rPr lang="en-US" dirty="0" smtClean="0"/>
              <a:t>fashion.</a:t>
            </a:r>
          </a:p>
          <a:p>
            <a:pPr algn="just"/>
            <a:r>
              <a:rPr lang="en-US" dirty="0" smtClean="0"/>
              <a:t>The difficulty with cancellation occurs in situations where resources have been allocated to a canceled thread or where a thread is canceled while in the midst of updating data it is sharing with other threads. This becomes especially troublesome with asynchronous cancellation</a:t>
            </a:r>
            <a:r>
              <a:rPr lang="en-US" dirty="0" smtClean="0"/>
              <a:t>.</a:t>
            </a:r>
          </a:p>
          <a:p>
            <a:pPr algn="just"/>
            <a:r>
              <a:rPr lang="en-US" dirty="0" smtClean="0"/>
              <a:t>With deferred </a:t>
            </a:r>
            <a:r>
              <a:rPr lang="en-US" dirty="0" smtClean="0"/>
              <a:t>cancellation the thread is cancelled safely</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097280"/>
            <a:ext cx="10515600" cy="5079683"/>
          </a:xfrm>
        </p:spPr>
        <p:txBody>
          <a:bodyPr>
            <a:normAutofit/>
          </a:bodyPr>
          <a:lstStyle/>
          <a:p>
            <a:r>
              <a:rPr lang="en-US" b="1" dirty="0" smtClean="0"/>
              <a:t>Signal </a:t>
            </a:r>
            <a:r>
              <a:rPr lang="en-US" b="1" dirty="0" smtClean="0"/>
              <a:t>Handling</a:t>
            </a:r>
          </a:p>
          <a:p>
            <a:pPr algn="just">
              <a:buNone/>
            </a:pPr>
            <a:r>
              <a:rPr lang="en-US" dirty="0" smtClean="0"/>
              <a:t>A signal is used in UNIX systems to notify a process that a particular event has occurred. A signal may be received either synchronously or asynchronously. synchronous or asynchronous, follow the same </a:t>
            </a:r>
            <a:r>
              <a:rPr lang="en-US" dirty="0" smtClean="0"/>
              <a:t>pattern</a:t>
            </a:r>
          </a:p>
          <a:p>
            <a:pPr algn="just">
              <a:buNone/>
            </a:pPr>
            <a:r>
              <a:rPr lang="en-US" dirty="0" smtClean="0"/>
              <a:t>1. A </a:t>
            </a:r>
            <a:r>
              <a:rPr lang="en-US" dirty="0" smtClean="0"/>
              <a:t>signal is generated by the occurrence of a particular event. </a:t>
            </a:r>
            <a:endParaRPr lang="en-US" dirty="0" smtClean="0"/>
          </a:p>
          <a:p>
            <a:pPr algn="just">
              <a:buNone/>
            </a:pPr>
            <a:r>
              <a:rPr lang="en-US" dirty="0" smtClean="0"/>
              <a:t>2</a:t>
            </a:r>
            <a:r>
              <a:rPr lang="en-US" dirty="0" smtClean="0"/>
              <a:t>. A generated signal is delivered to a process. </a:t>
            </a:r>
            <a:endParaRPr lang="en-US" dirty="0" smtClean="0"/>
          </a:p>
          <a:p>
            <a:pPr algn="just">
              <a:buNone/>
            </a:pPr>
            <a:r>
              <a:rPr lang="en-US" dirty="0" smtClean="0"/>
              <a:t>3</a:t>
            </a:r>
            <a:r>
              <a:rPr lang="en-US" dirty="0" smtClean="0"/>
              <a:t>. </a:t>
            </a:r>
            <a:r>
              <a:rPr lang="en-US" dirty="0" smtClean="0"/>
              <a:t>Once </a:t>
            </a:r>
            <a:r>
              <a:rPr lang="en-US" dirty="0" smtClean="0"/>
              <a:t>delivered, the signal must be handled</a:t>
            </a:r>
            <a:r>
              <a:rPr lang="en-US" dirty="0" smtClean="0"/>
              <a:t>.</a:t>
            </a:r>
          </a:p>
          <a:p>
            <a:pPr algn="just">
              <a:buNone/>
            </a:pPr>
            <a:r>
              <a:rPr lang="en-US" dirty="0" smtClean="0"/>
              <a:t>Example </a:t>
            </a:r>
            <a:r>
              <a:rPr lang="en-US" dirty="0" smtClean="0"/>
              <a:t>of synchronous signals: illegal </a:t>
            </a:r>
            <a:r>
              <a:rPr lang="en-US" dirty="0" smtClean="0"/>
              <a:t>memory</a:t>
            </a:r>
          </a:p>
          <a:p>
            <a:pPr algn="just">
              <a:buNone/>
            </a:pPr>
            <a:r>
              <a:rPr lang="en-US" dirty="0" smtClean="0"/>
              <a:t>Example of asynchronous signals: timer expire</a:t>
            </a:r>
            <a:endParaRPr lang="en-US" b="1"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703" y="1146355"/>
            <a:ext cx="10515600" cy="4901747"/>
          </a:xfrm>
        </p:spPr>
        <p:txBody>
          <a:bodyPr>
            <a:normAutofit fontScale="92500" lnSpcReduction="20000"/>
          </a:bodyPr>
          <a:lstStyle/>
          <a:p>
            <a:r>
              <a:rPr lang="en-US" dirty="0" smtClean="0"/>
              <a:t>A </a:t>
            </a:r>
            <a:r>
              <a:rPr lang="en-US" dirty="0" smtClean="0"/>
              <a:t>signal </a:t>
            </a:r>
            <a:r>
              <a:rPr lang="en-US" dirty="0" smtClean="0"/>
              <a:t>may be handled by one of two possible handlers</a:t>
            </a:r>
            <a:r>
              <a:rPr lang="en-US" dirty="0" smtClean="0"/>
              <a:t>:</a:t>
            </a:r>
          </a:p>
          <a:p>
            <a:pPr>
              <a:buNone/>
            </a:pPr>
            <a:r>
              <a:rPr lang="en-US" dirty="0" smtClean="0"/>
              <a:t>1 A </a:t>
            </a:r>
            <a:r>
              <a:rPr lang="en-US" dirty="0" smtClean="0"/>
              <a:t>default signal handler </a:t>
            </a:r>
            <a:endParaRPr lang="en-US" dirty="0" smtClean="0"/>
          </a:p>
          <a:p>
            <a:pPr>
              <a:buNone/>
            </a:pPr>
            <a:r>
              <a:rPr lang="en-US" dirty="0" smtClean="0"/>
              <a:t>2</a:t>
            </a:r>
            <a:r>
              <a:rPr lang="en-US" dirty="0" smtClean="0"/>
              <a:t>. A user-defined signal </a:t>
            </a:r>
            <a:r>
              <a:rPr lang="en-US" dirty="0" smtClean="0"/>
              <a:t>handler</a:t>
            </a:r>
          </a:p>
          <a:p>
            <a:pPr>
              <a:buNone/>
            </a:pPr>
            <a:r>
              <a:rPr lang="en-US" dirty="0" smtClean="0"/>
              <a:t>Every </a:t>
            </a:r>
            <a:r>
              <a:rPr lang="en-US" dirty="0" smtClean="0"/>
              <a:t>signal has a default signal handler that is run by the kernel when handling that signal</a:t>
            </a:r>
            <a:r>
              <a:rPr lang="en-US" dirty="0" smtClean="0"/>
              <a:t>.</a:t>
            </a:r>
          </a:p>
          <a:p>
            <a:pPr>
              <a:buNone/>
            </a:pPr>
            <a:r>
              <a:rPr lang="en-US" dirty="0" smtClean="0"/>
              <a:t>user-defined signal handler: Here default action can be overridden </a:t>
            </a:r>
            <a:r>
              <a:rPr lang="en-US" dirty="0" smtClean="0"/>
              <a:t>by user defined action.</a:t>
            </a:r>
          </a:p>
          <a:p>
            <a:pPr>
              <a:buNone/>
            </a:pPr>
            <a:r>
              <a:rPr lang="en-US" dirty="0" smtClean="0"/>
              <a:t>Signals are handled in different ways</a:t>
            </a:r>
            <a:r>
              <a:rPr lang="en-US" dirty="0" smtClean="0"/>
              <a:t>.</a:t>
            </a:r>
          </a:p>
          <a:p>
            <a:pPr>
              <a:buNone/>
            </a:pPr>
            <a:r>
              <a:rPr lang="en-US" dirty="0" smtClean="0"/>
              <a:t>Some signals are simply </a:t>
            </a:r>
            <a:r>
              <a:rPr lang="en-US" dirty="0" smtClean="0"/>
              <a:t>ignored</a:t>
            </a:r>
          </a:p>
          <a:p>
            <a:pPr>
              <a:buNone/>
            </a:pPr>
            <a:r>
              <a:rPr lang="en-US" dirty="0" smtClean="0"/>
              <a:t>Others are handled by terminating the program</a:t>
            </a:r>
            <a:r>
              <a:rPr lang="en-US" dirty="0" smtClean="0"/>
              <a:t>.</a:t>
            </a:r>
          </a:p>
          <a:p>
            <a:pPr>
              <a:buNone/>
            </a:pPr>
            <a:endParaRPr lang="en-US" dirty="0" smtClean="0"/>
          </a:p>
          <a:p>
            <a:pPr>
              <a:buNone/>
            </a:pPr>
            <a:r>
              <a:rPr lang="en-US" dirty="0" smtClean="0"/>
              <a:t>Handling signals in single-threaded programs </a:t>
            </a:r>
            <a:r>
              <a:rPr lang="en-US" dirty="0" smtClean="0"/>
              <a:t>is simple</a:t>
            </a:r>
          </a:p>
          <a:p>
            <a:pPr>
              <a:buNone/>
            </a:pPr>
            <a:endParaRPr lang="en-US" dirty="0" smtClean="0"/>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a:t>
            </a:r>
            <a:r>
              <a:rPr lang="en-US" dirty="0" smtClean="0"/>
              <a:t>following options </a:t>
            </a:r>
            <a:r>
              <a:rPr lang="en-US" dirty="0" smtClean="0"/>
              <a:t>exist for handling signals</a:t>
            </a:r>
          </a:p>
          <a:p>
            <a:pPr>
              <a:buNone/>
            </a:pPr>
            <a:r>
              <a:rPr lang="en-US" dirty="0" smtClean="0"/>
              <a:t>1. Deliver </a:t>
            </a:r>
            <a:r>
              <a:rPr lang="en-US" dirty="0" smtClean="0"/>
              <a:t>the signal to the thread to which the signal applies. </a:t>
            </a:r>
            <a:endParaRPr lang="en-US" dirty="0" smtClean="0"/>
          </a:p>
          <a:p>
            <a:pPr>
              <a:buNone/>
            </a:pPr>
            <a:r>
              <a:rPr lang="en-US" dirty="0" smtClean="0"/>
              <a:t>2</a:t>
            </a:r>
            <a:r>
              <a:rPr lang="en-US" dirty="0" smtClean="0"/>
              <a:t>. Deliver the signal to every thread in the process</a:t>
            </a:r>
            <a:r>
              <a:rPr lang="en-US" dirty="0" smtClean="0"/>
              <a:t>.</a:t>
            </a:r>
          </a:p>
          <a:p>
            <a:pPr>
              <a:buNone/>
            </a:pPr>
            <a:r>
              <a:rPr lang="en-US" dirty="0" smtClean="0"/>
              <a:t> </a:t>
            </a:r>
            <a:r>
              <a:rPr lang="en-US" dirty="0" smtClean="0"/>
              <a:t>3. Deliver the signal to certain threads in the process. </a:t>
            </a:r>
            <a:endParaRPr lang="en-US" dirty="0" smtClean="0"/>
          </a:p>
          <a:p>
            <a:pPr>
              <a:buNone/>
            </a:pPr>
            <a:r>
              <a:rPr lang="en-US" dirty="0" smtClean="0"/>
              <a:t>4</a:t>
            </a:r>
            <a:r>
              <a:rPr lang="en-US" dirty="0" smtClean="0"/>
              <a:t>. </a:t>
            </a:r>
            <a:r>
              <a:rPr lang="en-US" dirty="0" smtClean="0"/>
              <a:t>Assign </a:t>
            </a:r>
            <a:r>
              <a:rPr lang="en-US" dirty="0" smtClean="0"/>
              <a:t>a specific thread to receive all signals for the process</a:t>
            </a:r>
            <a:r>
              <a:rPr lang="en-US" dirty="0" smtClean="0"/>
              <a:t>.</a:t>
            </a:r>
          </a:p>
          <a:p>
            <a:pPr algn="just">
              <a:buNone/>
            </a:pPr>
            <a:r>
              <a:rPr lang="en-US" dirty="0" smtClean="0"/>
              <a:t>The method for delivering a signal depends on the type of signal </a:t>
            </a:r>
            <a:r>
              <a:rPr lang="en-US" dirty="0" smtClean="0"/>
              <a:t>generated.</a:t>
            </a:r>
          </a:p>
          <a:p>
            <a:pPr algn="just">
              <a:buNone/>
            </a:pPr>
            <a:r>
              <a:rPr lang="en-US" dirty="0" smtClean="0"/>
              <a:t>synchronous signals need to be delivered to the thread causing the signal and not to other threads in the </a:t>
            </a:r>
            <a:r>
              <a:rPr lang="en-US" dirty="0" smtClean="0"/>
              <a:t>process.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49442013-2DC6-4D00-8187-D66A23CDD14A}"/>
              </a:ext>
            </a:extLst>
          </p:cNvPr>
          <p:cNvSpPr>
            <a:spLocks noGrp="1"/>
          </p:cNvSpPr>
          <p:nvPr>
            <p:ph idx="1"/>
          </p:nvPr>
        </p:nvSpPr>
        <p:spPr>
          <a:xfrm>
            <a:off x="838200" y="911225"/>
            <a:ext cx="10515600" cy="4351338"/>
          </a:xfrm>
        </p:spPr>
        <p:txBody>
          <a:bodyPr/>
          <a:lstStyle/>
          <a:p>
            <a:r>
              <a:rPr lang="en-US" dirty="0"/>
              <a:t>Example:</a:t>
            </a:r>
          </a:p>
          <a:p>
            <a:pPr marL="0" indent="0" algn="just">
              <a:buNone/>
            </a:pPr>
            <a:r>
              <a:rPr lang="en-US" dirty="0"/>
              <a:t>If the web-server process is multithreaded, the server will create a separate thread that listens for client requests. When a request is made, rather than creating another process, the server creates a new thread to service the request and resume listening for additional requests. This is illustrated in Figure.</a:t>
            </a:r>
          </a:p>
          <a:p>
            <a:pPr marL="0" indent="0" algn="just">
              <a:buNone/>
            </a:pPr>
            <a:endParaRPr lang="en-IN" dirty="0"/>
          </a:p>
        </p:txBody>
      </p:sp>
      <p:pic>
        <p:nvPicPr>
          <p:cNvPr id="6" name="Picture 5">
            <a:extLst>
              <a:ext uri="{FF2B5EF4-FFF2-40B4-BE49-F238E27FC236}">
                <a16:creationId xmlns:a16="http://schemas.microsoft.com/office/drawing/2014/main" xmlns="" id="{672EE287-EC7D-476D-B6EE-F19163255641}"/>
              </a:ext>
            </a:extLst>
          </p:cNvPr>
          <p:cNvPicPr>
            <a:picLocks noChangeAspect="1"/>
          </p:cNvPicPr>
          <p:nvPr/>
        </p:nvPicPr>
        <p:blipFill>
          <a:blip r:embed="rId2"/>
          <a:stretch>
            <a:fillRect/>
          </a:stretch>
        </p:blipFill>
        <p:spPr>
          <a:xfrm>
            <a:off x="3373890" y="3723594"/>
            <a:ext cx="5784624" cy="2836863"/>
          </a:xfrm>
          <a:prstGeom prst="rect">
            <a:avLst/>
          </a:prstGeom>
        </p:spPr>
      </p:pic>
    </p:spTree>
    <p:extLst>
      <p:ext uri="{BB962C8B-B14F-4D97-AF65-F5344CB8AC3E}">
        <p14:creationId xmlns:p14="http://schemas.microsoft.com/office/powerpoint/2010/main" xmlns="" val="948117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asynchronous signals is not as clear. Some asynchronous signals—such as a signal that terminates a </a:t>
            </a:r>
            <a:r>
              <a:rPr lang="en-US" dirty="0" smtClean="0"/>
              <a:t>process—should </a:t>
            </a:r>
            <a:r>
              <a:rPr lang="en-US" dirty="0" smtClean="0"/>
              <a:t>be sent to all </a:t>
            </a:r>
            <a:r>
              <a:rPr lang="en-US" dirty="0" smtClean="0"/>
              <a:t>threads.</a:t>
            </a:r>
          </a:p>
          <a:p>
            <a:r>
              <a:rPr lang="en-US" dirty="0" smtClean="0"/>
              <a:t>asynchronous signals causes a problem in multi-threading. So in </a:t>
            </a:r>
            <a:r>
              <a:rPr lang="en-US" dirty="0" err="1" smtClean="0"/>
              <a:t>P</a:t>
            </a:r>
            <a:r>
              <a:rPr lang="en-US" dirty="0" err="1" smtClean="0"/>
              <a:t>osix</a:t>
            </a:r>
            <a:r>
              <a:rPr lang="en-US" dirty="0" smtClean="0"/>
              <a:t> </a:t>
            </a:r>
            <a:r>
              <a:rPr lang="en-US" dirty="0" smtClean="0"/>
              <a:t>threads provides </a:t>
            </a:r>
            <a:r>
              <a:rPr lang="en-US" b="1" dirty="0" err="1" smtClean="0"/>
              <a:t>pthread</a:t>
            </a:r>
            <a:r>
              <a:rPr lang="en-US" b="1" dirty="0" smtClean="0"/>
              <a:t> kill(</a:t>
            </a:r>
            <a:r>
              <a:rPr lang="en-US" b="1" dirty="0" err="1" smtClean="0"/>
              <a:t>pthread</a:t>
            </a:r>
            <a:r>
              <a:rPr lang="en-US" b="1" dirty="0" smtClean="0"/>
              <a:t> t </a:t>
            </a:r>
            <a:r>
              <a:rPr lang="en-US" b="1" dirty="0" err="1" smtClean="0"/>
              <a:t>tid</a:t>
            </a:r>
            <a:r>
              <a:rPr lang="en-US" b="1" dirty="0" smtClean="0"/>
              <a:t>, </a:t>
            </a:r>
            <a:r>
              <a:rPr lang="en-US" b="1" dirty="0" err="1" smtClean="0"/>
              <a:t>int</a:t>
            </a:r>
            <a:r>
              <a:rPr lang="en-US" b="1" dirty="0" smtClean="0"/>
              <a:t> signal) </a:t>
            </a:r>
            <a:r>
              <a:rPr lang="en-US" dirty="0" smtClean="0"/>
              <a:t>function, which allows a signal to be delivered to a specified thread (</a:t>
            </a:r>
            <a:r>
              <a:rPr lang="en-US" dirty="0" err="1" smtClean="0"/>
              <a:t>tid</a:t>
            </a: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Thread </a:t>
            </a:r>
            <a:r>
              <a:rPr lang="en-US" b="1" dirty="0" smtClean="0"/>
              <a:t>Pools</a:t>
            </a:r>
          </a:p>
          <a:p>
            <a:pPr algn="just">
              <a:buNone/>
            </a:pPr>
            <a:r>
              <a:rPr lang="en-US" dirty="0" smtClean="0"/>
              <a:t>The first issue concerns the amount of time required to create the thread prior to servicing the request, together with the fact that this thread will be discarded once it has completed its work. The second issue is more troublesome: if we allow all concurrent requests to be serviced in a new thread, we have not placed a bound on the number of threads concurrently active in the system. Unlimited threads could exhaust system resources, such as CPU time or memory. One solution to this problem is to use a thread pool.</a:t>
            </a:r>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general idea behind a thread pool is to create a number of threads at process startup and place them into a pool, where they sit and wait for work. When a server receives a request, it awakens a thread from this pool—if one is available—and passes it the request for service. Once the thread completes its service, it returns to the pool and awaits more work. If the pool contains no available thread, the server waits until one becomes free.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Thread </a:t>
            </a:r>
            <a:r>
              <a:rPr lang="en-US" dirty="0" smtClean="0"/>
              <a:t>pools </a:t>
            </a:r>
            <a:r>
              <a:rPr lang="en-US" dirty="0" smtClean="0"/>
              <a:t>offer these benefits</a:t>
            </a:r>
            <a:r>
              <a:rPr lang="en-US" dirty="0" smtClean="0"/>
              <a:t>: </a:t>
            </a:r>
          </a:p>
          <a:p>
            <a:pPr marL="514350" indent="-514350" algn="just">
              <a:buAutoNum type="arabicPeriod"/>
            </a:pPr>
            <a:r>
              <a:rPr lang="en-US" dirty="0" smtClean="0"/>
              <a:t>Servicing </a:t>
            </a:r>
            <a:r>
              <a:rPr lang="en-US" dirty="0" smtClean="0"/>
              <a:t>a request with an existing thread is usually faster than waiting to create a thread. </a:t>
            </a:r>
            <a:endParaRPr lang="en-US" dirty="0" smtClean="0"/>
          </a:p>
          <a:p>
            <a:pPr marL="514350" indent="-514350" algn="just">
              <a:buAutoNum type="arabicPeriod"/>
            </a:pPr>
            <a:r>
              <a:rPr lang="en-US" dirty="0" smtClean="0"/>
              <a:t>A </a:t>
            </a:r>
            <a:r>
              <a:rPr lang="en-US" dirty="0" smtClean="0"/>
              <a:t>thread pool limits the number of threads that exist at any one point. This is particularly important on systems that cannot support a large number of concurrent threads.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Thread-Specific </a:t>
            </a:r>
            <a:r>
              <a:rPr lang="en-US" dirty="0" smtClean="0"/>
              <a:t>Data:</a:t>
            </a:r>
          </a:p>
          <a:p>
            <a:pPr>
              <a:buNone/>
            </a:pPr>
            <a:r>
              <a:rPr lang="en-US" dirty="0" smtClean="0"/>
              <a:t>Threads belonging to a process share the data of the process. Indeed, this sharing of data provides one of the benefits of multithreaded programming. However, in some circumstances, each thread might need its own copy of certain data. We will call such data thread-specific data.</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Scheduler Activations</a:t>
            </a:r>
          </a:p>
          <a:p>
            <a:pPr algn="just">
              <a:buNone/>
            </a:pPr>
            <a:r>
              <a:rPr lang="en-US" dirty="0" smtClean="0"/>
              <a:t>A final issue to be considered with multithreaded programs concerns communication between the kernel and the thread library, which may be required by the many-to-many and two-level </a:t>
            </a:r>
            <a:r>
              <a:rPr lang="en-US" dirty="0" smtClean="0"/>
              <a:t>models.</a:t>
            </a:r>
          </a:p>
          <a:p>
            <a:pPr algn="just">
              <a:buNone/>
            </a:pPr>
            <a:r>
              <a:rPr lang="en-US" dirty="0" smtClean="0"/>
              <a:t>An </a:t>
            </a:r>
            <a:r>
              <a:rPr lang="en-US" dirty="0" smtClean="0"/>
              <a:t>intermediate data structure between the user and kernel threads. This data structure— typically known as a lightweight process or </a:t>
            </a:r>
            <a:r>
              <a:rPr lang="en-US" dirty="0" smtClean="0"/>
              <a:t>LWP. It is shown in following figure.</a:t>
            </a:r>
          </a:p>
          <a:p>
            <a:pPr>
              <a:buNone/>
            </a:pPr>
            <a:endParaRPr 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592287" y="2351314"/>
            <a:ext cx="3746726" cy="265963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To the user-thread library, the LWP appears to be a virtual processor on which the application can schedule a user thread to run. Each LWP is attached to a kernel thread, and it is kernel threads that the operating system </a:t>
            </a:r>
            <a:r>
              <a:rPr lang="en-US" dirty="0" smtClean="0"/>
              <a:t>schedules </a:t>
            </a:r>
            <a:r>
              <a:rPr lang="en-US" dirty="0" smtClean="0"/>
              <a:t>to run on physical processors. </a:t>
            </a:r>
            <a:endParaRPr lang="en-US" dirty="0" smtClean="0"/>
          </a:p>
          <a:p>
            <a:pPr algn="just"/>
            <a:r>
              <a:rPr lang="en-US" dirty="0" smtClean="0"/>
              <a:t>If </a:t>
            </a:r>
            <a:r>
              <a:rPr lang="en-US" dirty="0" smtClean="0"/>
              <a:t>a kernel thread blocks (such as while waiting for an I/O operation to complete), the LWP blocks as well. Up the chain, the user-level thread attached to the LWP also blocks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One scheme for communication between the user-thread library and the kernel is known as scheduler activation. It works as follows: The kernel provides an application with a set of virtual processors (LWPs), and the application can schedule user threads onto an available virtual processor. Furthermore, the kernel must inform an application about certain events. This procedure is known as an </a:t>
            </a:r>
            <a:r>
              <a:rPr lang="en-US" dirty="0" err="1" smtClean="0"/>
              <a:t>upcall</a:t>
            </a:r>
            <a:r>
              <a:rPr lang="en-US" dirty="0" smtClean="0"/>
              <a:t>. </a:t>
            </a:r>
            <a:r>
              <a:rPr lang="en-US" dirty="0" err="1" smtClean="0"/>
              <a:t>Upcalls</a:t>
            </a:r>
            <a:r>
              <a:rPr lang="en-US" dirty="0" smtClean="0"/>
              <a:t> are handled by the thread library with an </a:t>
            </a:r>
            <a:r>
              <a:rPr lang="en-US" dirty="0" err="1" smtClean="0"/>
              <a:t>upcall</a:t>
            </a:r>
            <a:r>
              <a:rPr lang="en-US" dirty="0" smtClean="0"/>
              <a:t> handler, and </a:t>
            </a:r>
            <a:r>
              <a:rPr lang="en-US" dirty="0" err="1" smtClean="0"/>
              <a:t>upcall</a:t>
            </a:r>
            <a:r>
              <a:rPr lang="en-US" dirty="0" smtClean="0"/>
              <a:t> handlers must run on a virtual processor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93BFD3-9AEF-4812-82A8-F8875C097177}"/>
              </a:ext>
            </a:extLst>
          </p:cNvPr>
          <p:cNvSpPr>
            <a:spLocks noGrp="1"/>
          </p:cNvSpPr>
          <p:nvPr>
            <p:ph idx="1"/>
          </p:nvPr>
        </p:nvSpPr>
        <p:spPr>
          <a:xfrm>
            <a:off x="518886" y="606425"/>
            <a:ext cx="10515600" cy="6070146"/>
          </a:xfrm>
        </p:spPr>
        <p:txBody>
          <a:bodyPr>
            <a:normAutofit lnSpcReduction="10000"/>
          </a:bodyPr>
          <a:lstStyle/>
          <a:p>
            <a:r>
              <a:rPr lang="en-US" dirty="0"/>
              <a:t>The benefits of multithreaded programming</a:t>
            </a:r>
            <a:r>
              <a:rPr lang="en-IN" dirty="0"/>
              <a:t>:</a:t>
            </a:r>
          </a:p>
          <a:p>
            <a:pPr marL="0" indent="0" algn="just">
              <a:buNone/>
            </a:pPr>
            <a:r>
              <a:rPr lang="en-US" b="1" dirty="0"/>
              <a:t>Responsiveness:</a:t>
            </a:r>
            <a:r>
              <a:rPr lang="en-US" dirty="0"/>
              <a:t> Multithreading an interactive application may allow a program to continue running even if part of it is blocked or is performing a lengthy operation, thereby increasing responsiveness to the user. A single-threaded application would be unresponsive to the user until the operation had completed.</a:t>
            </a:r>
          </a:p>
          <a:p>
            <a:pPr marL="0" indent="0" algn="just">
              <a:buNone/>
            </a:pPr>
            <a:r>
              <a:rPr lang="en-IN" b="1" dirty="0"/>
              <a:t>Resource sharing: </a:t>
            </a:r>
            <a:r>
              <a:rPr lang="en-US" dirty="0"/>
              <a:t>Threads share the memory and the resources of the process to which they belong by default. It causes several different threads can access the same address space.</a:t>
            </a:r>
          </a:p>
          <a:p>
            <a:pPr marL="0" indent="0" algn="just">
              <a:buNone/>
            </a:pPr>
            <a:r>
              <a:rPr lang="en-US" b="1" dirty="0"/>
              <a:t>Economy: T</a:t>
            </a:r>
            <a:r>
              <a:rPr lang="en-US" dirty="0"/>
              <a:t>hreads share the resources of the process to which they belong, it is more economical to create and context-switch threads.</a:t>
            </a:r>
          </a:p>
          <a:p>
            <a:pPr marL="0" indent="0" algn="just">
              <a:buNone/>
            </a:pPr>
            <a:r>
              <a:rPr lang="en-US" b="1" dirty="0"/>
              <a:t>Scalability: </a:t>
            </a:r>
            <a:r>
              <a:rPr lang="en-US" dirty="0"/>
              <a:t>The benefits of multithreading can be even greater in a multiprocessor architecture, where threads may be running in parallel on different processing cores. A single-threaded process can run on only one processor, regardless how many are available.</a:t>
            </a:r>
          </a:p>
          <a:p>
            <a:pPr marL="0" indent="0" algn="just">
              <a:buNone/>
            </a:pPr>
            <a:endParaRPr lang="en-US" dirty="0"/>
          </a:p>
          <a:p>
            <a:pPr marL="0" indent="0" algn="just">
              <a:buNone/>
            </a:pPr>
            <a:endParaRPr lang="en-IN" b="1" dirty="0"/>
          </a:p>
        </p:txBody>
      </p:sp>
    </p:spTree>
    <p:extLst>
      <p:ext uri="{BB962C8B-B14F-4D97-AF65-F5344CB8AC3E}">
        <p14:creationId xmlns:p14="http://schemas.microsoft.com/office/powerpoint/2010/main" xmlns="" val="192169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745AE0-B17B-49DD-936B-ED871A079902}"/>
              </a:ext>
            </a:extLst>
          </p:cNvPr>
          <p:cNvSpPr>
            <a:spLocks noGrp="1"/>
          </p:cNvSpPr>
          <p:nvPr>
            <p:ph idx="1"/>
          </p:nvPr>
        </p:nvSpPr>
        <p:spPr>
          <a:xfrm>
            <a:off x="838200" y="1190171"/>
            <a:ext cx="10515600" cy="4986792"/>
          </a:xfrm>
        </p:spPr>
        <p:txBody>
          <a:bodyPr/>
          <a:lstStyle/>
          <a:p>
            <a:pPr marL="0" indent="0">
              <a:buNone/>
            </a:pPr>
            <a:r>
              <a:rPr lang="en-IN" dirty="0"/>
              <a:t>Multicore Programming:</a:t>
            </a:r>
          </a:p>
          <a:p>
            <a:pPr algn="just"/>
            <a:r>
              <a:rPr lang="en-US" dirty="0"/>
              <a:t>Each core appears as a separate processor to the operating system. The cores appear across CPU chips or within CPU chips, we call these systems multicore or multiprocessor systems.</a:t>
            </a:r>
          </a:p>
          <a:p>
            <a:pPr algn="just"/>
            <a:r>
              <a:rPr lang="en-US" dirty="0"/>
              <a:t>Multithreaded programming provides a mechanism for more efficient use of these multiple computing cores and improved concurrency.</a:t>
            </a:r>
          </a:p>
          <a:p>
            <a:pPr algn="just"/>
            <a:r>
              <a:rPr lang="en-US" dirty="0"/>
              <a:t>Consider an application with four threads. If system has a single computing core, the threads are executed concurrently. It is shown in following figure</a:t>
            </a:r>
          </a:p>
          <a:p>
            <a:pPr algn="just"/>
            <a:endParaRPr lang="en-US" dirty="0"/>
          </a:p>
          <a:p>
            <a:pPr marL="0" indent="0" algn="just">
              <a:buNone/>
            </a:pPr>
            <a:endParaRPr lang="en-IN" dirty="0"/>
          </a:p>
        </p:txBody>
      </p:sp>
      <p:pic>
        <p:nvPicPr>
          <p:cNvPr id="4" name="Picture 3">
            <a:extLst>
              <a:ext uri="{FF2B5EF4-FFF2-40B4-BE49-F238E27FC236}">
                <a16:creationId xmlns:a16="http://schemas.microsoft.com/office/drawing/2014/main" xmlns="" id="{CEA654DC-A6DE-44F7-A36D-9BE5D152D477}"/>
              </a:ext>
            </a:extLst>
          </p:cNvPr>
          <p:cNvPicPr>
            <a:picLocks noChangeAspect="1"/>
          </p:cNvPicPr>
          <p:nvPr/>
        </p:nvPicPr>
        <p:blipFill>
          <a:blip r:embed="rId2"/>
          <a:stretch>
            <a:fillRect/>
          </a:stretch>
        </p:blipFill>
        <p:spPr>
          <a:xfrm>
            <a:off x="3940629" y="4934857"/>
            <a:ext cx="4572000" cy="1611085"/>
          </a:xfrm>
          <a:prstGeom prst="rect">
            <a:avLst/>
          </a:prstGeom>
        </p:spPr>
      </p:pic>
    </p:spTree>
    <p:extLst>
      <p:ext uri="{BB962C8B-B14F-4D97-AF65-F5344CB8AC3E}">
        <p14:creationId xmlns:p14="http://schemas.microsoft.com/office/powerpoint/2010/main" xmlns="" val="325075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850A941-0648-4345-B11E-7E40F47C3900}"/>
              </a:ext>
            </a:extLst>
          </p:cNvPr>
          <p:cNvSpPr>
            <a:spLocks noGrp="1"/>
          </p:cNvSpPr>
          <p:nvPr>
            <p:ph idx="1"/>
          </p:nvPr>
        </p:nvSpPr>
        <p:spPr/>
        <p:txBody>
          <a:bodyPr/>
          <a:lstStyle/>
          <a:p>
            <a:r>
              <a:rPr lang="en-US" dirty="0"/>
              <a:t>If system with multiple cores, then these threads are executed parallelly. It is shown in figure.</a:t>
            </a:r>
          </a:p>
          <a:p>
            <a:pPr marL="0" indent="0">
              <a:buNone/>
            </a:pPr>
            <a:endParaRPr lang="en-IN" dirty="0"/>
          </a:p>
        </p:txBody>
      </p:sp>
      <p:pic>
        <p:nvPicPr>
          <p:cNvPr id="4" name="Picture 3">
            <a:extLst>
              <a:ext uri="{FF2B5EF4-FFF2-40B4-BE49-F238E27FC236}">
                <a16:creationId xmlns:a16="http://schemas.microsoft.com/office/drawing/2014/main" xmlns="" id="{B5D29790-631E-4476-9586-8EEA0FD417F9}"/>
              </a:ext>
            </a:extLst>
          </p:cNvPr>
          <p:cNvPicPr>
            <a:picLocks noChangeAspect="1"/>
          </p:cNvPicPr>
          <p:nvPr/>
        </p:nvPicPr>
        <p:blipFill>
          <a:blip r:embed="rId2"/>
          <a:stretch>
            <a:fillRect/>
          </a:stretch>
        </p:blipFill>
        <p:spPr>
          <a:xfrm>
            <a:off x="4533900" y="2881312"/>
            <a:ext cx="3124200" cy="2314802"/>
          </a:xfrm>
          <a:prstGeom prst="rect">
            <a:avLst/>
          </a:prstGeom>
        </p:spPr>
      </p:pic>
    </p:spTree>
    <p:extLst>
      <p:ext uri="{BB962C8B-B14F-4D97-AF65-F5344CB8AC3E}">
        <p14:creationId xmlns:p14="http://schemas.microsoft.com/office/powerpoint/2010/main" xmlns="" val="256064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CDA766A-285B-4189-9F7C-E76FC695DD8E}"/>
              </a:ext>
            </a:extLst>
          </p:cNvPr>
          <p:cNvSpPr>
            <a:spLocks noGrp="1"/>
          </p:cNvSpPr>
          <p:nvPr>
            <p:ph type="subTitle" idx="1"/>
          </p:nvPr>
        </p:nvSpPr>
        <p:spPr>
          <a:xfrm>
            <a:off x="1349828" y="1599065"/>
            <a:ext cx="9144000" cy="2740705"/>
          </a:xfrm>
        </p:spPr>
        <p:txBody>
          <a:bodyPr>
            <a:normAutofit/>
          </a:bodyPr>
          <a:lstStyle/>
          <a:p>
            <a:pPr algn="l"/>
            <a:r>
              <a:rPr lang="en-IN" dirty="0"/>
              <a:t>Difference between parallelism and concurrency:</a:t>
            </a:r>
          </a:p>
          <a:p>
            <a:pPr marL="342900" indent="-342900" algn="just">
              <a:buFont typeface="Arial" panose="020B0604020202020204" pitchFamily="34" charset="0"/>
              <a:buChar char="•"/>
            </a:pPr>
            <a:r>
              <a:rPr lang="en-US" dirty="0"/>
              <a:t>A system is parallel if it can perform more than one task simultaneously. It needs multiple processors.</a:t>
            </a:r>
          </a:p>
          <a:p>
            <a:pPr marL="342900" indent="-342900" algn="just">
              <a:buFont typeface="Arial" panose="020B0604020202020204" pitchFamily="34" charset="0"/>
              <a:buChar char="•"/>
            </a:pPr>
            <a:r>
              <a:rPr lang="en-US" dirty="0"/>
              <a:t>a concurrent system supports more than one task by allowing all the tasks to make progress. It achieved through interleaving operation of threads on single processor</a:t>
            </a:r>
            <a:endParaRPr lang="en-IN" dirty="0"/>
          </a:p>
          <a:p>
            <a:pPr algn="l"/>
            <a:endParaRPr lang="en-IN" dirty="0"/>
          </a:p>
        </p:txBody>
      </p:sp>
    </p:spTree>
    <p:extLst>
      <p:ext uri="{BB962C8B-B14F-4D97-AF65-F5344CB8AC3E}">
        <p14:creationId xmlns:p14="http://schemas.microsoft.com/office/powerpoint/2010/main" xmlns="" val="278248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0A435-FA9E-486C-B738-32EFEC18B5C0}"/>
              </a:ext>
            </a:extLst>
          </p:cNvPr>
          <p:cNvSpPr>
            <a:spLocks noGrp="1"/>
          </p:cNvSpPr>
          <p:nvPr>
            <p:ph idx="1"/>
          </p:nvPr>
        </p:nvSpPr>
        <p:spPr>
          <a:xfrm>
            <a:off x="838200" y="1103086"/>
            <a:ext cx="10515600" cy="5073877"/>
          </a:xfrm>
        </p:spPr>
        <p:txBody>
          <a:bodyPr>
            <a:normAutofit fontScale="92500" lnSpcReduction="10000"/>
          </a:bodyPr>
          <a:lstStyle/>
          <a:p>
            <a:pPr marL="0" indent="0">
              <a:buNone/>
            </a:pPr>
            <a:r>
              <a:rPr lang="en-IN" dirty="0"/>
              <a:t>Programming Challenges in Multicore Programming:</a:t>
            </a:r>
            <a:r>
              <a:rPr lang="en-US" dirty="0"/>
              <a:t> </a:t>
            </a:r>
          </a:p>
          <a:p>
            <a:pPr marL="0" indent="0" algn="just">
              <a:buNone/>
            </a:pPr>
            <a:r>
              <a:rPr lang="en-US" sz="2400" b="1" dirty="0"/>
              <a:t>Identifying tasks:</a:t>
            </a:r>
            <a:r>
              <a:rPr lang="en-US" sz="2400" dirty="0"/>
              <a:t> This involves examining applications to find areas that can be divided into separate, concurrent tasks. Ideally, tasks are independent of one another and thus can run in parallel on individual cores.</a:t>
            </a:r>
          </a:p>
          <a:p>
            <a:pPr marL="0" indent="0" algn="just">
              <a:buNone/>
            </a:pPr>
            <a:r>
              <a:rPr lang="en-US" sz="2400" b="1" dirty="0"/>
              <a:t>Balance: </a:t>
            </a:r>
            <a:r>
              <a:rPr lang="en-US" sz="2400" dirty="0"/>
              <a:t>While identifying tasks that can run in parallel, programmers must also ensure that the tasks perform equal work of equal value. Balance the work on all processors.</a:t>
            </a:r>
          </a:p>
          <a:p>
            <a:pPr marL="0" indent="0" algn="just">
              <a:buNone/>
            </a:pPr>
            <a:r>
              <a:rPr lang="en-US" altLang="en-US" sz="2400" b="1" dirty="0">
                <a:ea typeface="ＭＳ Ｐゴシック" panose="020B0600070205080204" pitchFamily="34" charset="-128"/>
              </a:rPr>
              <a:t>Data splitting: </a:t>
            </a:r>
            <a:r>
              <a:rPr lang="en-US" altLang="en-US" sz="2400" dirty="0">
                <a:ea typeface="ＭＳ Ｐゴシック" panose="020B0600070205080204" pitchFamily="34" charset="-128"/>
              </a:rPr>
              <a:t>Separate data properly to run with the tasks </a:t>
            </a:r>
          </a:p>
          <a:p>
            <a:pPr marL="0" indent="0" algn="just">
              <a:buNone/>
            </a:pPr>
            <a:r>
              <a:rPr lang="en-US" altLang="en-US" sz="2400" b="1" dirty="0">
                <a:ea typeface="ＭＳ Ｐゴシック" panose="020B0600070205080204" pitchFamily="34" charset="-128"/>
              </a:rPr>
              <a:t>Data dependency: </a:t>
            </a:r>
            <a:r>
              <a:rPr lang="en-US" sz="2400" dirty="0"/>
              <a:t>The data accessed by the tasks must be examined for dependencies between two or more tasks.</a:t>
            </a:r>
          </a:p>
          <a:p>
            <a:pPr marL="0" indent="0" algn="just">
              <a:buNone/>
            </a:pPr>
            <a:r>
              <a:rPr lang="en-US" sz="2400" b="1" dirty="0"/>
              <a:t>Testing and debugging: </a:t>
            </a:r>
            <a:r>
              <a:rPr lang="en-US" sz="2400" dirty="0"/>
              <a:t>When a program is running in parallel on multiple cores, many different execution paths are possible. Testing and debugging such concurrent programs is inherently more difficult than testing and debugging single-threaded applications.</a:t>
            </a:r>
          </a:p>
          <a:p>
            <a:pPr marL="0" indent="0" algn="just">
              <a:buNone/>
            </a:pPr>
            <a:endParaRPr lang="en-US" altLang="en-US" sz="2400" b="1" dirty="0">
              <a:ea typeface="ＭＳ Ｐゴシック" panose="020B0600070205080204" pitchFamily="34" charset="-128"/>
            </a:endParaRPr>
          </a:p>
          <a:p>
            <a:pPr marL="0" indent="0" algn="just">
              <a:buNone/>
            </a:pPr>
            <a:r>
              <a:rPr lang="en-US" altLang="en-US" sz="2400" dirty="0">
                <a:ea typeface="ＭＳ Ｐゴシック" panose="020B0600070205080204" pitchFamily="34" charset="-128"/>
              </a:rPr>
              <a:t> </a:t>
            </a:r>
          </a:p>
          <a:p>
            <a:pPr marL="0" indent="0" algn="just">
              <a:buNone/>
            </a:pPr>
            <a:endParaRPr lang="en-US" sz="2400" dirty="0"/>
          </a:p>
          <a:p>
            <a:pPr marL="0" indent="0" algn="just">
              <a:buNone/>
            </a:pPr>
            <a:endParaRPr lang="en-US" sz="2400" dirty="0"/>
          </a:p>
          <a:p>
            <a:pPr marL="0" indent="0" algn="just">
              <a:buNone/>
            </a:pPr>
            <a:endParaRPr lang="en-IN" sz="24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1112855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3126</Words>
  <Application>Microsoft Office PowerPoint</Application>
  <PresentationFormat>Custom</PresentationFormat>
  <Paragraphs>243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Chapter 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kp kp</dc:creator>
  <cp:lastModifiedBy>exam2</cp:lastModifiedBy>
  <cp:revision>51</cp:revision>
  <dcterms:created xsi:type="dcterms:W3CDTF">2021-02-25T00:10:14Z</dcterms:created>
  <dcterms:modified xsi:type="dcterms:W3CDTF">2021-02-27T08:26:26Z</dcterms:modified>
</cp:coreProperties>
</file>