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68" r:id="rId14"/>
    <p:sldId id="271" r:id="rId15"/>
    <p:sldId id="266"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67"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7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EFC48-91AA-4A5D-B991-33B8549B97B7}"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1720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EFC48-91AA-4A5D-B991-33B8549B97B7}"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356413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EFC48-91AA-4A5D-B991-33B8549B97B7}"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152184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EFC48-91AA-4A5D-B991-33B8549B97B7}"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393264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EFC48-91AA-4A5D-B991-33B8549B97B7}"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207977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EFC48-91AA-4A5D-B991-33B8549B97B7}"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178746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EFC48-91AA-4A5D-B991-33B8549B97B7}"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1359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EFC48-91AA-4A5D-B991-33B8549B97B7}"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327793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EFC48-91AA-4A5D-B991-33B8549B97B7}"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317630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EFC48-91AA-4A5D-B991-33B8549B97B7}"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147633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EFC48-91AA-4A5D-B991-33B8549B97B7}"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2B8B-443B-4A84-9559-0B63230BF3E4}" type="slidenum">
              <a:rPr lang="en-US" smtClean="0"/>
              <a:pPr/>
              <a:t>‹#›</a:t>
            </a:fld>
            <a:endParaRPr lang="en-US"/>
          </a:p>
        </p:txBody>
      </p:sp>
    </p:spTree>
    <p:extLst>
      <p:ext uri="{BB962C8B-B14F-4D97-AF65-F5344CB8AC3E}">
        <p14:creationId xmlns:p14="http://schemas.microsoft.com/office/powerpoint/2010/main" val="89103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EFC48-91AA-4A5D-B991-33B8549B97B7}" type="datetimeFigureOut">
              <a:rPr lang="en-US" smtClean="0"/>
              <a:pPr/>
              <a:t>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E2B8B-443B-4A84-9559-0B63230BF3E4}" type="slidenum">
              <a:rPr lang="en-US" smtClean="0"/>
              <a:pPr/>
              <a:t>‹#›</a:t>
            </a:fld>
            <a:endParaRPr lang="en-US"/>
          </a:p>
        </p:txBody>
      </p:sp>
    </p:spTree>
    <p:extLst>
      <p:ext uri="{BB962C8B-B14F-4D97-AF65-F5344CB8AC3E}">
        <p14:creationId xmlns:p14="http://schemas.microsoft.com/office/powerpoint/2010/main" val="115912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5</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06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5538"/>
            <a:ext cx="10515600" cy="4351338"/>
          </a:xfrm>
        </p:spPr>
        <p:txBody>
          <a:bodyPr>
            <a:normAutofit fontScale="92500" lnSpcReduction="20000"/>
          </a:bodyPr>
          <a:lstStyle/>
          <a:p>
            <a:pPr marL="0" indent="0">
              <a:buNone/>
            </a:pPr>
            <a:r>
              <a:rPr lang="en-IN" dirty="0"/>
              <a:t>Scheduling Algorithms:</a:t>
            </a:r>
          </a:p>
          <a:p>
            <a:pPr marL="0" indent="0">
              <a:buNone/>
            </a:pPr>
            <a:r>
              <a:rPr lang="en-IN" dirty="0"/>
              <a:t>First-Come, First-Served Scheduling:</a:t>
            </a:r>
          </a:p>
          <a:p>
            <a:pPr marL="0" indent="0">
              <a:buNone/>
            </a:pPr>
            <a:r>
              <a:rPr lang="en-IN" dirty="0"/>
              <a:t>In this algorithm the process that requests the CPU first is allocated the CPU first.</a:t>
            </a:r>
          </a:p>
          <a:p>
            <a:pPr marL="0" indent="0">
              <a:buNone/>
            </a:pPr>
            <a:r>
              <a:rPr lang="en-IN" dirty="0"/>
              <a:t>Advantages: Implementation is easy.</a:t>
            </a:r>
          </a:p>
          <a:p>
            <a:pPr marL="0" indent="0">
              <a:buNone/>
            </a:pPr>
            <a:r>
              <a:rPr lang="en-IN" dirty="0"/>
              <a:t>Disadvantage:</a:t>
            </a:r>
          </a:p>
          <a:p>
            <a:pPr marL="0" indent="0" algn="just">
              <a:buNone/>
            </a:pPr>
            <a:r>
              <a:rPr lang="en-IN" dirty="0"/>
              <a:t>Convoy effect: All the other processes wait for the one big process to get off the CPU.</a:t>
            </a:r>
          </a:p>
          <a:p>
            <a:pPr algn="just"/>
            <a:r>
              <a:rPr lang="en-IN" dirty="0"/>
              <a:t>Note: FCFS scheduling algorithm is non </a:t>
            </a:r>
            <a:r>
              <a:rPr lang="en-IN" dirty="0" err="1"/>
              <a:t>preemptive</a:t>
            </a:r>
            <a:r>
              <a:rPr lang="en-IN" dirty="0"/>
              <a:t>. Once the CPU has been allocated to a process, that process keeps the CPU until it releases the CPU, either by terminating or by requesting I/O.</a:t>
            </a:r>
          </a:p>
          <a:p>
            <a:pPr marL="0" indent="0" algn="just">
              <a:buNone/>
            </a:pPr>
            <a:r>
              <a:rPr lang="en-IN" dirty="0">
                <a:solidFill>
                  <a:srgbClr val="FF0000"/>
                </a:solidFill>
              </a:rPr>
              <a:t>Note: Write the example from your Note book</a:t>
            </a:r>
          </a:p>
        </p:txBody>
      </p:sp>
    </p:spTree>
    <p:extLst>
      <p:ext uri="{BB962C8B-B14F-4D97-AF65-F5344CB8AC3E}">
        <p14:creationId xmlns:p14="http://schemas.microsoft.com/office/powerpoint/2010/main" val="35217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Shortest-Job-First Scheduling</a:t>
            </a:r>
          </a:p>
        </p:txBody>
      </p:sp>
      <p:sp>
        <p:nvSpPr>
          <p:cNvPr id="3" name="Content Placeholder 2"/>
          <p:cNvSpPr>
            <a:spLocks noGrp="1"/>
          </p:cNvSpPr>
          <p:nvPr>
            <p:ph idx="1"/>
          </p:nvPr>
        </p:nvSpPr>
        <p:spPr/>
        <p:txBody>
          <a:bodyPr>
            <a:normAutofit fontScale="92500" lnSpcReduction="10000"/>
          </a:bodyPr>
          <a:lstStyle/>
          <a:p>
            <a:r>
              <a:rPr lang="en-IN" dirty="0"/>
              <a:t>Non </a:t>
            </a:r>
            <a:r>
              <a:rPr lang="en-IN" dirty="0" err="1"/>
              <a:t>preemptive</a:t>
            </a:r>
            <a:endParaRPr lang="en-IN" dirty="0"/>
          </a:p>
          <a:p>
            <a:r>
              <a:rPr lang="en-IN" dirty="0" err="1"/>
              <a:t>Preemptive</a:t>
            </a:r>
            <a:r>
              <a:rPr lang="en-IN" dirty="0"/>
              <a:t> </a:t>
            </a:r>
          </a:p>
          <a:p>
            <a:r>
              <a:rPr lang="en-IN" dirty="0"/>
              <a:t>SJF (non </a:t>
            </a:r>
            <a:r>
              <a:rPr lang="en-IN" dirty="0" err="1"/>
              <a:t>preemptive</a:t>
            </a:r>
            <a:r>
              <a:rPr lang="en-IN" dirty="0"/>
              <a:t>):</a:t>
            </a:r>
          </a:p>
          <a:p>
            <a:pPr marL="0" indent="0" algn="just">
              <a:buNone/>
            </a:pPr>
            <a:r>
              <a:rPr lang="en-IN" dirty="0"/>
              <a:t>In SJF the process are scheduled based on burst time. The process which has smallest burst time that process is scheduled for execution from ready queue process. This process is not pre-empted until its completion. If both process have same burst time then based on FCFS is scheduled.</a:t>
            </a:r>
          </a:p>
          <a:p>
            <a:pPr marL="0" indent="0" algn="just">
              <a:buNone/>
            </a:pPr>
            <a:r>
              <a:rPr lang="en-IN" dirty="0"/>
              <a:t>Advantages: It has less average waiting time when compared to FCFS</a:t>
            </a:r>
          </a:p>
          <a:p>
            <a:pPr marL="0" indent="0" algn="just">
              <a:buNone/>
            </a:pPr>
            <a:r>
              <a:rPr lang="en-IN" dirty="0"/>
              <a:t>Disadvantage: The difficulty with SJF is knowing the length of next CPU request.</a:t>
            </a:r>
          </a:p>
          <a:p>
            <a:pPr marL="0" indent="0" algn="just">
              <a:buNone/>
            </a:pPr>
            <a:r>
              <a:rPr lang="en-IN" dirty="0"/>
              <a:t> </a:t>
            </a:r>
            <a:r>
              <a:rPr lang="en-IN" dirty="0">
                <a:solidFill>
                  <a:srgbClr val="FF0000"/>
                </a:solidFill>
              </a:rPr>
              <a:t>Write example from your Note book.</a:t>
            </a:r>
          </a:p>
        </p:txBody>
      </p:sp>
    </p:spTree>
    <p:extLst>
      <p:ext uri="{BB962C8B-B14F-4D97-AF65-F5344CB8AC3E}">
        <p14:creationId xmlns:p14="http://schemas.microsoft.com/office/powerpoint/2010/main" val="314061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FF7-88A3-4613-AD67-A37448703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0A330E-8C98-4B1E-AB78-0EA9FB978551}"/>
              </a:ext>
            </a:extLst>
          </p:cNvPr>
          <p:cNvSpPr>
            <a:spLocks noGrp="1"/>
          </p:cNvSpPr>
          <p:nvPr>
            <p:ph idx="1"/>
          </p:nvPr>
        </p:nvSpPr>
        <p:spPr/>
        <p:txBody>
          <a:bodyPr>
            <a:normAutofit/>
          </a:bodyPr>
          <a:lstStyle/>
          <a:p>
            <a:pPr marL="0" indent="0" algn="just">
              <a:buNone/>
            </a:pPr>
            <a:r>
              <a:rPr lang="en-IN" sz="2400" b="1" dirty="0"/>
              <a:t>Shortest Remaining Time First (SRTF) Scheduling Algorithm</a:t>
            </a:r>
            <a:br>
              <a:rPr lang="en-IN" sz="2400" b="1" dirty="0"/>
            </a:br>
            <a:br>
              <a:rPr lang="en-IN" sz="2400" dirty="0"/>
            </a:br>
            <a:r>
              <a:rPr lang="en-IN" sz="2400" dirty="0" err="1"/>
              <a:t>Premptive</a:t>
            </a:r>
            <a:r>
              <a:rPr lang="en-IN" sz="2400" dirty="0"/>
              <a:t> SJF scheduling is called </a:t>
            </a:r>
            <a:r>
              <a:rPr lang="en-IN" sz="2400" b="1" dirty="0"/>
              <a:t>shortest-remaining-time-first scheduling</a:t>
            </a:r>
            <a:endParaRPr lang="en-US" sz="2400" b="0" i="0" dirty="0">
              <a:solidFill>
                <a:srgbClr val="000000"/>
              </a:solidFill>
              <a:effectLst/>
              <a:latin typeface="arial" panose="020B0604020202020204" pitchFamily="34" charset="0"/>
            </a:endParaRPr>
          </a:p>
          <a:p>
            <a:pPr algn="just"/>
            <a:r>
              <a:rPr lang="en-US" sz="2400" b="0" i="0" dirty="0">
                <a:solidFill>
                  <a:srgbClr val="000000"/>
                </a:solidFill>
                <a:effectLst/>
                <a:latin typeface="arial" panose="020B0604020202020204" pitchFamily="34" charset="0"/>
              </a:rPr>
              <a:t>It is the preemptive mode of Shortest Job First (SJF) scheduling. In this algorithm, the process which has the short burst time is executed by the CPU. There is no need to have the same arrival time for all the processes. If another process was having the shortest burst time then the current process which is executing get stopped in between the execution, and the new arrival process will be executed first.</a:t>
            </a:r>
          </a:p>
          <a:p>
            <a:pPr algn="just"/>
            <a:r>
              <a:rPr lang="en-US" sz="2400" dirty="0">
                <a:solidFill>
                  <a:srgbClr val="000000"/>
                </a:solidFill>
                <a:latin typeface="arial" panose="020B0604020202020204" pitchFamily="34" charset="0"/>
              </a:rPr>
              <a:t>Ex:</a:t>
            </a:r>
            <a:endParaRPr lang="en-IN" sz="2400" dirty="0"/>
          </a:p>
        </p:txBody>
      </p:sp>
    </p:spTree>
    <p:extLst>
      <p:ext uri="{BB962C8B-B14F-4D97-AF65-F5344CB8AC3E}">
        <p14:creationId xmlns:p14="http://schemas.microsoft.com/office/powerpoint/2010/main" val="130653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658"/>
            <a:ext cx="10515600" cy="1749066"/>
          </a:xfrm>
        </p:spPr>
        <p:txBody>
          <a:bodyPr>
            <a:normAutofit/>
          </a:bodyPr>
          <a:lstStyle/>
          <a:p>
            <a:br>
              <a:rPr lang="en-IN" sz="2200" b="1" dirty="0"/>
            </a:b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420021"/>
              </p:ext>
            </p:extLst>
          </p:nvPr>
        </p:nvGraphicFramePr>
        <p:xfrm>
          <a:off x="1228723" y="1337397"/>
          <a:ext cx="9734550" cy="361188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gridCol w="1390650">
                  <a:extLst>
                    <a:ext uri="{9D8B030D-6E8A-4147-A177-3AD203B41FA5}">
                      <a16:colId xmlns:a16="http://schemas.microsoft.com/office/drawing/2014/main" val="20004"/>
                    </a:ext>
                  </a:extLst>
                </a:gridCol>
                <a:gridCol w="1390650">
                  <a:extLst>
                    <a:ext uri="{9D8B030D-6E8A-4147-A177-3AD203B41FA5}">
                      <a16:colId xmlns:a16="http://schemas.microsoft.com/office/drawing/2014/main" val="20005"/>
                    </a:ext>
                  </a:extLst>
                </a:gridCol>
                <a:gridCol w="1390650">
                  <a:extLst>
                    <a:ext uri="{9D8B030D-6E8A-4147-A177-3AD203B41FA5}">
                      <a16:colId xmlns:a16="http://schemas.microsoft.com/office/drawing/2014/main" val="20006"/>
                    </a:ext>
                  </a:extLst>
                </a:gridCol>
              </a:tblGrid>
              <a:tr h="0">
                <a:tc>
                  <a:txBody>
                    <a:bodyPr/>
                    <a:lstStyle/>
                    <a:p>
                      <a:pPr algn="l" fontAlgn="t"/>
                      <a:r>
                        <a:rPr lang="en-IN" dirty="0">
                          <a:solidFill>
                            <a:srgbClr val="000000"/>
                          </a:solidFill>
                          <a:effectLst/>
                          <a:latin typeface="times new roman" panose="02020603050405020304" pitchFamily="18" charset="0"/>
                        </a:rPr>
                        <a:t>Process ID</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Arrival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Completion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Turn Around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Waiting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Response Time</a:t>
                      </a:r>
                    </a:p>
                  </a:txBody>
                  <a:tcPr marL="114300" marR="114300" marT="114300" marB="114300">
                    <a:lnL w="9525" cap="flat" cmpd="sng" algn="ctr">
                      <a:solidFill>
                        <a:srgbClr val="382CBD"/>
                      </a:solidFill>
                      <a:prstDash val="solid"/>
                      <a:round/>
                      <a:headEnd type="none" w="med" len="med"/>
                      <a:tailEnd type="none" w="med" len="med"/>
                    </a:lnL>
                    <a:lnR w="9525" cap="flat" cmpd="sng" algn="ctr">
                      <a:solidFill>
                        <a:srgbClr val="382CBD"/>
                      </a:solidFill>
                      <a:prstDash val="solid"/>
                      <a:round/>
                      <a:headEnd type="none" w="med" len="med"/>
                      <a:tailEnd type="none" w="med" len="med"/>
                    </a:lnR>
                    <a:lnT w="9525" cap="flat" cmpd="sng" algn="ctr">
                      <a:solidFill>
                        <a:srgbClr val="382C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panose="020B0604030504040204" pitchFamily="34"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panose="020B0604030504040204" pitchFamily="34"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panose="020B060403050404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IN" dirty="0">
                          <a:solidFill>
                            <a:srgbClr val="000000"/>
                          </a:solidFill>
                          <a:effectLst/>
                          <a:latin typeface="verdana" panose="020B0604030504040204" pitchFamily="34" charset="0"/>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a:stretch>
            <a:fillRect/>
          </a:stretch>
        </p:blipFill>
        <p:spPr>
          <a:xfrm>
            <a:off x="2919411" y="5764170"/>
            <a:ext cx="6353175" cy="866775"/>
          </a:xfrm>
          <a:prstGeom prst="rect">
            <a:avLst/>
          </a:prstGeom>
        </p:spPr>
      </p:pic>
    </p:spTree>
    <p:extLst>
      <p:ext uri="{BB962C8B-B14F-4D97-AF65-F5344CB8AC3E}">
        <p14:creationId xmlns:p14="http://schemas.microsoft.com/office/powerpoint/2010/main" val="226275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066800"/>
            <a:ext cx="8153400" cy="4191000"/>
          </a:xfrm>
        </p:spPr>
        <p:txBody>
          <a:bodyPr>
            <a:normAutofit fontScale="85000" lnSpcReduction="10000"/>
          </a:bodyPr>
          <a:lstStyle/>
          <a:p>
            <a:pPr algn="just"/>
            <a:r>
              <a:rPr lang="en-US" dirty="0">
                <a:solidFill>
                  <a:schemeClr val="tx1"/>
                </a:solidFill>
              </a:rPr>
              <a:t>Priority Scheduling Algorithm: In this algorithm based on priority process is scheduled.</a:t>
            </a:r>
          </a:p>
          <a:p>
            <a:pPr algn="l"/>
            <a:r>
              <a:rPr lang="en-US" dirty="0">
                <a:solidFill>
                  <a:schemeClr val="tx1"/>
                </a:solidFill>
              </a:rPr>
              <a:t>Types of Priority Scheduling Algorithm:</a:t>
            </a:r>
          </a:p>
          <a:p>
            <a:pPr algn="l"/>
            <a:endParaRPr lang="en-US" dirty="0">
              <a:solidFill>
                <a:schemeClr val="tx1"/>
              </a:solidFill>
            </a:endParaRPr>
          </a:p>
          <a:p>
            <a:pPr algn="just"/>
            <a:r>
              <a:rPr lang="en-US" b="1" dirty="0">
                <a:solidFill>
                  <a:schemeClr val="tx1"/>
                </a:solidFill>
              </a:rPr>
              <a:t>Preemptive Priority Scheduling</a:t>
            </a:r>
            <a:r>
              <a:rPr lang="en-US" dirty="0">
                <a:solidFill>
                  <a:schemeClr val="tx1"/>
                </a:solidFill>
              </a:rPr>
              <a:t>: If the new process arrived at the ready queue has a higher priority than the currently running process, the CPU is preempted, which means the processing of the current process is </a:t>
            </a:r>
            <a:r>
              <a:rPr lang="en-US" dirty="0" err="1">
                <a:solidFill>
                  <a:schemeClr val="tx1"/>
                </a:solidFill>
              </a:rPr>
              <a:t>stoped</a:t>
            </a:r>
            <a:r>
              <a:rPr lang="en-US" dirty="0">
                <a:solidFill>
                  <a:schemeClr val="tx1"/>
                </a:solidFill>
              </a:rPr>
              <a:t> and the incoming new process with higher priority gets the CPU for its execution.</a:t>
            </a:r>
          </a:p>
          <a:p>
            <a:pPr algn="just"/>
            <a:endParaRPr lang="en-US" dirty="0">
              <a:solidFill>
                <a:schemeClr val="tx1"/>
              </a:solidFill>
            </a:endParaRPr>
          </a:p>
          <a:p>
            <a:pPr algn="just"/>
            <a:r>
              <a:rPr lang="en-US" b="1" dirty="0">
                <a:solidFill>
                  <a:schemeClr val="tx1"/>
                </a:solidFill>
              </a:rPr>
              <a:t>Non-Preemptive Priority Scheduling</a:t>
            </a:r>
            <a:r>
              <a:rPr lang="en-US" dirty="0">
                <a:solidFill>
                  <a:schemeClr val="tx1"/>
                </a:solidFill>
              </a:rPr>
              <a:t>: In case of non-preemptive priority scheduling algorithm if a new process arrives with a higher priority than the current running process, the incoming process is put at the head of the ready queue, which means after the execution of the current process it will be processed.</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BD73-EAAC-4966-B1C4-04AFAB6AFF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26B33D-6A1A-4A25-A0E7-FDA71C954436}"/>
              </a:ext>
            </a:extLst>
          </p:cNvPr>
          <p:cNvSpPr>
            <a:spLocks noGrp="1"/>
          </p:cNvSpPr>
          <p:nvPr>
            <p:ph idx="1"/>
          </p:nvPr>
        </p:nvSpPr>
        <p:spPr/>
        <p:txBody>
          <a:bodyPr/>
          <a:lstStyle/>
          <a:p>
            <a:r>
              <a:rPr lang="en-IN" dirty="0"/>
              <a:t>Non </a:t>
            </a:r>
            <a:r>
              <a:rPr lang="en-IN" dirty="0" err="1"/>
              <a:t>preemptive</a:t>
            </a:r>
            <a:r>
              <a:rPr lang="en-IN" dirty="0"/>
              <a:t> priority scheduling algorithm</a:t>
            </a:r>
          </a:p>
          <a:p>
            <a:pPr algn="just"/>
            <a:r>
              <a:rPr lang="en-IN" dirty="0"/>
              <a:t>In this algorithm the process is </a:t>
            </a:r>
            <a:r>
              <a:rPr lang="en-IN" dirty="0" err="1"/>
              <a:t>seheduled</a:t>
            </a:r>
            <a:r>
              <a:rPr lang="en-IN" dirty="0"/>
              <a:t> on CPU based on priority. If both process have same priority then based on FCFS is scheduled.</a:t>
            </a:r>
          </a:p>
        </p:txBody>
      </p:sp>
    </p:spTree>
    <p:extLst>
      <p:ext uri="{BB962C8B-B14F-4D97-AF65-F5344CB8AC3E}">
        <p14:creationId xmlns:p14="http://schemas.microsoft.com/office/powerpoint/2010/main" val="121430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766641" y="710406"/>
            <a:ext cx="6658718" cy="4242594"/>
          </a:xfrm>
          <a:prstGeom prst="rect">
            <a:avLst/>
          </a:prstGeom>
          <a:noFill/>
          <a:ln w="9525">
            <a:noFill/>
            <a:miter lim="800000"/>
            <a:headEnd/>
            <a:tailEnd/>
          </a:ln>
          <a:effectLst/>
        </p:spPr>
      </p:pic>
      <p:sp>
        <p:nvSpPr>
          <p:cNvPr id="5" name="TextBox 4"/>
          <p:cNvSpPr txBox="1"/>
          <p:nvPr/>
        </p:nvSpPr>
        <p:spPr>
          <a:xfrm>
            <a:off x="3581400" y="4953000"/>
            <a:ext cx="4876800" cy="1754326"/>
          </a:xfrm>
          <a:prstGeom prst="rect">
            <a:avLst/>
          </a:prstGeom>
          <a:noFill/>
        </p:spPr>
        <p:txBody>
          <a:bodyPr wrap="square" rtlCol="0">
            <a:spAutoFit/>
          </a:bodyPr>
          <a:lstStyle/>
          <a:p>
            <a:r>
              <a:rPr lang="en-US" dirty="0"/>
              <a:t>CT		WT	TAT</a:t>
            </a:r>
          </a:p>
          <a:p>
            <a:r>
              <a:rPr lang="en-US" dirty="0"/>
              <a:t>P1= 24		3	24</a:t>
            </a:r>
          </a:p>
          <a:p>
            <a:r>
              <a:rPr lang="en-US" dirty="0"/>
              <a:t>P2=3		0	3</a:t>
            </a:r>
          </a:p>
          <a:p>
            <a:r>
              <a:rPr lang="en-US" dirty="0"/>
              <a:t>P3=32		26	32</a:t>
            </a:r>
          </a:p>
          <a:p>
            <a:r>
              <a:rPr lang="en-US" dirty="0"/>
              <a:t>P4=26		24              26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981200" y="1600200"/>
          <a:ext cx="8229600" cy="18542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Process</a:t>
                      </a:r>
                    </a:p>
                  </a:txBody>
                  <a:tcPr/>
                </a:tc>
                <a:tc>
                  <a:txBody>
                    <a:bodyPr/>
                    <a:lstStyle/>
                    <a:p>
                      <a:r>
                        <a:rPr lang="en-US" dirty="0"/>
                        <a:t>AT</a:t>
                      </a:r>
                    </a:p>
                  </a:txBody>
                  <a:tcPr/>
                </a:tc>
                <a:tc>
                  <a:txBody>
                    <a:bodyPr/>
                    <a:lstStyle/>
                    <a:p>
                      <a:r>
                        <a:rPr lang="en-US" dirty="0"/>
                        <a:t>BT</a:t>
                      </a:r>
                    </a:p>
                  </a:txBody>
                  <a:tcPr/>
                </a:tc>
                <a:tc>
                  <a:txBody>
                    <a:bodyPr/>
                    <a:lstStyle/>
                    <a:p>
                      <a:r>
                        <a:rPr lang="en-US" dirty="0"/>
                        <a:t>Priority</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0</a:t>
                      </a:r>
                    </a:p>
                  </a:txBody>
                  <a:tcPr/>
                </a:tc>
                <a:tc>
                  <a:txBody>
                    <a:bodyPr/>
                    <a:lstStyle/>
                    <a:p>
                      <a:r>
                        <a:rPr lang="en-US" dirty="0"/>
                        <a:t>5</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2</a:t>
                      </a:r>
                    </a:p>
                  </a:txBody>
                  <a:tcPr/>
                </a:tc>
                <a:tc>
                  <a:txBody>
                    <a:bodyPr/>
                    <a:lstStyle/>
                    <a:p>
                      <a:r>
                        <a:rPr lang="en-US" dirty="0"/>
                        <a:t>8</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P4</a:t>
                      </a:r>
                    </a:p>
                  </a:txBody>
                  <a:tcPr/>
                </a:tc>
                <a:tc>
                  <a:txBody>
                    <a:bodyPr/>
                    <a:lstStyle/>
                    <a:p>
                      <a:r>
                        <a:rPr lang="en-US" dirty="0"/>
                        <a:t>3</a:t>
                      </a:r>
                    </a:p>
                  </a:txBody>
                  <a:tcPr/>
                </a:tc>
                <a:tc>
                  <a:txBody>
                    <a:bodyPr/>
                    <a:lstStyle/>
                    <a:p>
                      <a:r>
                        <a:rPr lang="en-US" dirty="0"/>
                        <a:t>6</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819400" y="4495800"/>
          <a:ext cx="2819400" cy="3810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81000">
                <a:tc>
                  <a:txBody>
                    <a:bodyPr/>
                    <a:lstStyle/>
                    <a:p>
                      <a:r>
                        <a:rPr lang="en-US" dirty="0"/>
                        <a:t>P1</a:t>
                      </a:r>
                    </a:p>
                  </a:txBody>
                  <a:tcPr/>
                </a:tc>
                <a:tc>
                  <a:txBody>
                    <a:bodyPr/>
                    <a:lstStyle/>
                    <a:p>
                      <a:r>
                        <a:rPr lang="en-US" dirty="0"/>
                        <a:t>P3</a:t>
                      </a:r>
                    </a:p>
                  </a:txBody>
                  <a:tcPr/>
                </a:tc>
                <a:tc>
                  <a:txBody>
                    <a:bodyPr/>
                    <a:lstStyle/>
                    <a:p>
                      <a:r>
                        <a:rPr lang="en-US" dirty="0"/>
                        <a:t>P2</a:t>
                      </a:r>
                    </a:p>
                  </a:txBody>
                  <a:tcPr/>
                </a:tc>
                <a:tc>
                  <a:txBody>
                    <a:bodyPr/>
                    <a:lstStyle/>
                    <a:p>
                      <a:r>
                        <a:rPr lang="en-US" dirty="0"/>
                        <a:t>P4</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2895600" y="3962400"/>
            <a:ext cx="1447800" cy="369332"/>
          </a:xfrm>
          <a:prstGeom prst="rect">
            <a:avLst/>
          </a:prstGeom>
          <a:noFill/>
        </p:spPr>
        <p:txBody>
          <a:bodyPr wrap="square" rtlCol="0">
            <a:spAutoFit/>
          </a:bodyPr>
          <a:lstStyle/>
          <a:p>
            <a:r>
              <a:rPr lang="en-US" dirty="0"/>
              <a:t>Gantt Chart</a:t>
            </a:r>
          </a:p>
        </p:txBody>
      </p:sp>
      <p:sp>
        <p:nvSpPr>
          <p:cNvPr id="7" name="TextBox 6"/>
          <p:cNvSpPr txBox="1"/>
          <p:nvPr/>
        </p:nvSpPr>
        <p:spPr>
          <a:xfrm>
            <a:off x="6858000" y="4191000"/>
            <a:ext cx="2971800" cy="1477328"/>
          </a:xfrm>
          <a:prstGeom prst="rect">
            <a:avLst/>
          </a:prstGeom>
          <a:noFill/>
        </p:spPr>
        <p:txBody>
          <a:bodyPr wrap="square" rtlCol="0">
            <a:spAutoFit/>
          </a:bodyPr>
          <a:lstStyle/>
          <a:p>
            <a:r>
              <a:rPr lang="en-US" dirty="0"/>
              <a:t>CT	WT	TAT</a:t>
            </a:r>
          </a:p>
          <a:p>
            <a:r>
              <a:rPr lang="en-US" dirty="0"/>
              <a:t>5	0	5</a:t>
            </a:r>
          </a:p>
          <a:p>
            <a:r>
              <a:rPr lang="en-US" dirty="0"/>
              <a:t>16	12	15</a:t>
            </a:r>
          </a:p>
          <a:p>
            <a:r>
              <a:rPr lang="en-US" dirty="0"/>
              <a:t>13	3	11</a:t>
            </a:r>
          </a:p>
          <a:p>
            <a:r>
              <a:rPr lang="en-US" dirty="0"/>
              <a:t>22	13	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2478336"/>
          </a:xfrm>
        </p:spPr>
        <p:txBody>
          <a:bodyPr>
            <a:normAutofit/>
          </a:bodyPr>
          <a:lstStyle/>
          <a:p>
            <a:pPr algn="l"/>
            <a:r>
              <a:rPr lang="en-US" sz="2000" b="1" dirty="0"/>
              <a:t>Preemptive Priority Scheduling Algorithm : </a:t>
            </a:r>
            <a:r>
              <a:rPr lang="en-US" sz="2000" dirty="0"/>
              <a:t>In this algorithm process are scheduled based on priority but current process stops its execution if higher priority process arrival in ready queue. </a:t>
            </a:r>
            <a:br>
              <a:rPr lang="en-US" sz="2000" dirty="0"/>
            </a:br>
            <a:br>
              <a:rPr lang="en-US" sz="2000" dirty="0"/>
            </a:br>
            <a:r>
              <a:rPr lang="en-IN" sz="2000" dirty="0">
                <a:solidFill>
                  <a:srgbClr val="FF0000"/>
                </a:solidFill>
              </a:rPr>
              <a:t>Write the example from note book</a:t>
            </a:r>
            <a:br>
              <a:rPr lang="en-IN" sz="2000" dirty="0">
                <a:solidFill>
                  <a:srgbClr val="FF0000"/>
                </a:solidFill>
              </a:rPr>
            </a:br>
            <a:endParaRPr lang="en-US" sz="2000" b="1" dirty="0"/>
          </a:p>
        </p:txBody>
      </p:sp>
      <p:graphicFrame>
        <p:nvGraphicFramePr>
          <p:cNvPr id="4" name="Content Placeholder 3"/>
          <p:cNvGraphicFramePr>
            <a:graphicFrameLocks noGrp="1"/>
          </p:cNvGraphicFramePr>
          <p:nvPr>
            <p:ph idx="1"/>
          </p:nvPr>
        </p:nvGraphicFramePr>
        <p:xfrm>
          <a:off x="2286001" y="3429000"/>
          <a:ext cx="8229601" cy="2478336"/>
        </p:xfrm>
        <a:graphic>
          <a:graphicData uri="http://schemas.openxmlformats.org/drawingml/2006/table">
            <a:tbl>
              <a:tblPr/>
              <a:tblGrid>
                <a:gridCol w="1172560">
                  <a:extLst>
                    <a:ext uri="{9D8B030D-6E8A-4147-A177-3AD203B41FA5}">
                      <a16:colId xmlns:a16="http://schemas.microsoft.com/office/drawing/2014/main" val="20000"/>
                    </a:ext>
                  </a:extLst>
                </a:gridCol>
                <a:gridCol w="14182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447801">
                  <a:extLst>
                    <a:ext uri="{9D8B030D-6E8A-4147-A177-3AD203B41FA5}">
                      <a16:colId xmlns:a16="http://schemas.microsoft.com/office/drawing/2014/main" val="20005"/>
                    </a:ext>
                  </a:extLst>
                </a:gridCol>
              </a:tblGrid>
              <a:tr h="499451">
                <a:tc>
                  <a:txBody>
                    <a:bodyPr/>
                    <a:lstStyle/>
                    <a:p>
                      <a:pPr algn="l" fontAlgn="t"/>
                      <a:r>
                        <a:rPr lang="en-US" sz="1800" dirty="0" err="1">
                          <a:solidFill>
                            <a:srgbClr val="000000"/>
                          </a:solidFill>
                          <a:latin typeface="times new roman"/>
                        </a:rPr>
                        <a:t>Procss</a:t>
                      </a:r>
                      <a:endParaRPr lang="en-US" sz="1800" dirty="0">
                        <a:solidFill>
                          <a:srgbClr val="000000"/>
                        </a:solidFill>
                        <a:latin typeface="times new roman"/>
                      </a:endParaRP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times new roman"/>
                        </a:rPr>
                        <a:t>Arrival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Burst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times new roman"/>
                        </a:rPr>
                        <a:t>Priority</a:t>
                      </a:r>
                    </a:p>
                    <a:p>
                      <a:pPr algn="l" fontAlgn="t"/>
                      <a:endParaRPr lang="en-US" sz="1800" dirty="0">
                        <a:solidFill>
                          <a:srgbClr val="000000"/>
                        </a:solidFill>
                        <a:latin typeface="times new roman"/>
                      </a:endParaRP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CT</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WT</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3777">
                <a:tc>
                  <a:txBody>
                    <a:bodyPr/>
                    <a:lstStyle/>
                    <a:p>
                      <a:pPr algn="l" fontAlgn="t"/>
                      <a:r>
                        <a:rPr lang="en-US" sz="1800" dirty="0">
                          <a:solidFill>
                            <a:srgbClr val="000000"/>
                          </a:solidFill>
                          <a:latin typeface="verdana"/>
                        </a:rPr>
                        <a:t>P1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0</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5</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777">
                <a:tc>
                  <a:txBody>
                    <a:bodyPr/>
                    <a:lstStyle/>
                    <a:p>
                      <a:pPr algn="l" fontAlgn="t"/>
                      <a:r>
                        <a:rPr lang="en-US" sz="1800" dirty="0">
                          <a:solidFill>
                            <a:srgbClr val="000000"/>
                          </a:solidFill>
                          <a:latin typeface="verdana"/>
                        </a:rPr>
                        <a:t>P2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4</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8</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3777">
                <a:tc>
                  <a:txBody>
                    <a:bodyPr/>
                    <a:lstStyle/>
                    <a:p>
                      <a:pPr algn="l" fontAlgn="t"/>
                      <a:r>
                        <a:rPr lang="en-US" sz="1800" dirty="0">
                          <a:solidFill>
                            <a:srgbClr val="000000"/>
                          </a:solidFill>
                          <a:latin typeface="verdana"/>
                        </a:rPr>
                        <a:t>P3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6</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4</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3777">
                <a:tc>
                  <a:txBody>
                    <a:bodyPr/>
                    <a:lstStyle/>
                    <a:p>
                      <a:pPr algn="l" fontAlgn="t"/>
                      <a:r>
                        <a:rPr lang="en-US" sz="1800" dirty="0">
                          <a:solidFill>
                            <a:srgbClr val="000000"/>
                          </a:solidFill>
                          <a:latin typeface="verdana"/>
                        </a:rPr>
                        <a:t>P4</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8</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6</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Disadvantages:</a:t>
            </a:r>
          </a:p>
          <a:p>
            <a:pPr algn="just"/>
            <a:r>
              <a:rPr lang="en-US" dirty="0"/>
              <a:t>Starvation or indefinite blocking: </a:t>
            </a:r>
            <a:r>
              <a:rPr lang="en-US" b="0" i="0" dirty="0">
                <a:solidFill>
                  <a:srgbClr val="40424E"/>
                </a:solidFill>
                <a:effectLst/>
                <a:latin typeface="urw-din"/>
              </a:rPr>
              <a:t> a process ready to run for CPU can wait indefinitely because of low priority</a:t>
            </a:r>
            <a:r>
              <a:rPr lang="en-US" dirty="0"/>
              <a:t> </a:t>
            </a:r>
          </a:p>
          <a:p>
            <a:pPr>
              <a:buNone/>
            </a:pPr>
            <a:r>
              <a:rPr lang="en-US" dirty="0"/>
              <a:t>Solution to starvation:</a:t>
            </a:r>
          </a:p>
          <a:p>
            <a:pPr algn="just"/>
            <a:r>
              <a:rPr lang="en-US" dirty="0"/>
              <a:t>Aging: It </a:t>
            </a:r>
            <a:r>
              <a:rPr lang="en-US" b="0" i="0" dirty="0">
                <a:solidFill>
                  <a:srgbClr val="40424E"/>
                </a:solidFill>
                <a:effectLst/>
                <a:latin typeface="urw-din"/>
              </a:rPr>
              <a:t> is a technique of gradually increasing the priority of processes that wait in the system for a long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514" y="1094105"/>
            <a:ext cx="10515600" cy="4351338"/>
          </a:xfrm>
        </p:spPr>
        <p:txBody>
          <a:bodyPr/>
          <a:lstStyle/>
          <a:p>
            <a:pPr marL="0" indent="0">
              <a:buNone/>
            </a:pPr>
            <a:r>
              <a:rPr lang="en-US" dirty="0"/>
              <a:t>CPU –I/O Burst Cycle:</a:t>
            </a:r>
          </a:p>
          <a:p>
            <a:pPr marL="0" indent="0">
              <a:buNone/>
            </a:pPr>
            <a:endParaRPr lang="en-US" dirty="0"/>
          </a:p>
        </p:txBody>
      </p:sp>
      <p:pic>
        <p:nvPicPr>
          <p:cNvPr id="4" name="Picture 3"/>
          <p:cNvPicPr>
            <a:picLocks noChangeAspect="1"/>
          </p:cNvPicPr>
          <p:nvPr/>
        </p:nvPicPr>
        <p:blipFill>
          <a:blip r:embed="rId2"/>
          <a:stretch>
            <a:fillRect/>
          </a:stretch>
        </p:blipFill>
        <p:spPr>
          <a:xfrm>
            <a:off x="4101737" y="2019708"/>
            <a:ext cx="4180113" cy="4333875"/>
          </a:xfrm>
          <a:prstGeom prst="rect">
            <a:avLst/>
          </a:prstGeom>
        </p:spPr>
      </p:pic>
    </p:spTree>
    <p:extLst>
      <p:ext uri="{BB962C8B-B14F-4D97-AF65-F5344CB8AC3E}">
        <p14:creationId xmlns:p14="http://schemas.microsoft.com/office/powerpoint/2010/main" val="172264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52600" y="1600201"/>
            <a:ext cx="8686800" cy="4525963"/>
          </a:xfrm>
        </p:spPr>
        <p:txBody>
          <a:bodyPr/>
          <a:lstStyle/>
          <a:p>
            <a:pPr algn="just">
              <a:buNone/>
            </a:pPr>
            <a:r>
              <a:rPr lang="en-US" dirty="0"/>
              <a:t>Round Robin Scheduling:</a:t>
            </a:r>
          </a:p>
          <a:p>
            <a:pPr algn="just">
              <a:buNone/>
            </a:pPr>
            <a:r>
              <a:rPr lang="en-US" dirty="0"/>
              <a:t>Round Robin is a CPU scheduling algorithm where each process is assigned a fixed time in a cyclic way.</a:t>
            </a:r>
          </a:p>
          <a:p>
            <a:pPr algn="just">
              <a:buNone/>
            </a:pPr>
            <a:endParaRPr lang="en-US" dirty="0"/>
          </a:p>
          <a:p>
            <a:pPr algn="just">
              <a:buNone/>
            </a:pPr>
            <a:r>
              <a:rPr lang="en-US" dirty="0">
                <a:solidFill>
                  <a:srgbClr val="FF0000"/>
                </a:solidFill>
              </a:rPr>
              <a:t>Write the example from your Note book</a:t>
            </a:r>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973762"/>
          </a:xfrm>
        </p:spPr>
        <p:txBody>
          <a:bodyPr/>
          <a:lstStyle/>
          <a:p>
            <a:pPr algn="l"/>
            <a:br>
              <a:rPr lang="en-US" dirty="0"/>
            </a:br>
            <a:br>
              <a:rPr lang="en-US" dirty="0"/>
            </a:br>
            <a:r>
              <a:rPr lang="en-US" sz="2000" dirty="0"/>
              <a:t>Time quantum 1</a:t>
            </a:r>
            <a:br>
              <a:rPr lang="en-US" sz="2000" dirty="0"/>
            </a:br>
            <a:endParaRPr lang="en-US" sz="2000" dirty="0"/>
          </a:p>
        </p:txBody>
      </p:sp>
      <p:graphicFrame>
        <p:nvGraphicFramePr>
          <p:cNvPr id="4" name="Content Placeholder 3"/>
          <p:cNvGraphicFramePr>
            <a:graphicFrameLocks noGrp="1"/>
          </p:cNvGraphicFramePr>
          <p:nvPr>
            <p:ph idx="1"/>
          </p:nvPr>
        </p:nvGraphicFramePr>
        <p:xfrm>
          <a:off x="3048000" y="1752600"/>
          <a:ext cx="6172200" cy="177834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99451">
                <a:tc>
                  <a:txBody>
                    <a:bodyPr/>
                    <a:lstStyle/>
                    <a:p>
                      <a:pPr algn="l" fontAlgn="t"/>
                      <a:r>
                        <a:rPr lang="en-US" sz="1800" dirty="0">
                          <a:solidFill>
                            <a:srgbClr val="000000"/>
                          </a:solidFill>
                          <a:latin typeface="times new roman"/>
                        </a:rPr>
                        <a:t>Process</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times new roman"/>
                        </a:rPr>
                        <a:t>Arrival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Burst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3777">
                <a:tc>
                  <a:txBody>
                    <a:bodyPr/>
                    <a:lstStyle/>
                    <a:p>
                      <a:pPr algn="l" fontAlgn="t"/>
                      <a:r>
                        <a:rPr lang="en-US" sz="1800" dirty="0">
                          <a:solidFill>
                            <a:srgbClr val="000000"/>
                          </a:solidFill>
                          <a:latin typeface="verdana"/>
                        </a:rPr>
                        <a:t>P1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0</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777">
                <a:tc>
                  <a:txBody>
                    <a:bodyPr/>
                    <a:lstStyle/>
                    <a:p>
                      <a:pPr algn="l" fontAlgn="t"/>
                      <a:r>
                        <a:rPr lang="en-US" sz="1800" dirty="0">
                          <a:solidFill>
                            <a:srgbClr val="000000"/>
                          </a:solidFill>
                          <a:latin typeface="verdana"/>
                        </a:rPr>
                        <a:t>P2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0</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4</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3777">
                <a:tc>
                  <a:txBody>
                    <a:bodyPr/>
                    <a:lstStyle/>
                    <a:p>
                      <a:pPr algn="l" fontAlgn="t"/>
                      <a:r>
                        <a:rPr lang="en-US" sz="1800" dirty="0">
                          <a:solidFill>
                            <a:srgbClr val="000000"/>
                          </a:solidFill>
                          <a:latin typeface="verdana"/>
                        </a:rPr>
                        <a:t>P3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0</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fontScale="90000"/>
          </a:bodyPr>
          <a:lstStyle/>
          <a:p>
            <a:pPr algn="l"/>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Time Quantum 2</a:t>
            </a:r>
          </a:p>
        </p:txBody>
      </p:sp>
      <p:graphicFrame>
        <p:nvGraphicFramePr>
          <p:cNvPr id="4" name="Content Placeholder 3"/>
          <p:cNvGraphicFramePr>
            <a:graphicFrameLocks noGrp="1"/>
          </p:cNvGraphicFramePr>
          <p:nvPr>
            <p:ph idx="1"/>
          </p:nvPr>
        </p:nvGraphicFramePr>
        <p:xfrm>
          <a:off x="1981200" y="1676400"/>
          <a:ext cx="8229600" cy="220401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99451">
                <a:tc>
                  <a:txBody>
                    <a:bodyPr/>
                    <a:lstStyle/>
                    <a:p>
                      <a:pPr algn="l" fontAlgn="t"/>
                      <a:r>
                        <a:rPr lang="en-US" sz="1800" dirty="0">
                          <a:solidFill>
                            <a:srgbClr val="000000"/>
                          </a:solidFill>
                          <a:latin typeface="times new roman"/>
                        </a:rPr>
                        <a:t>Process</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times new roman"/>
                        </a:rPr>
                        <a:t>Arrival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Burst Time</a:t>
                      </a: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endParaRPr lang="en-US" sz="1800" dirty="0">
                        <a:solidFill>
                          <a:srgbClr val="000000"/>
                        </a:solidFill>
                        <a:latin typeface="times new roman"/>
                      </a:endParaRPr>
                    </a:p>
                  </a:txBody>
                  <a:tcPr marL="113512" marR="113512" marT="113512" marB="113512">
                    <a:lnL w="9525" cap="flat" cmpd="sng" algn="ctr">
                      <a:solidFill>
                        <a:srgbClr val="80EAA3"/>
                      </a:solidFill>
                      <a:prstDash val="solid"/>
                      <a:round/>
                      <a:headEnd type="none" w="med" len="med"/>
                      <a:tailEnd type="none" w="med" len="med"/>
                    </a:lnL>
                    <a:lnR w="9525" cap="flat" cmpd="sng" algn="ctr">
                      <a:solidFill>
                        <a:srgbClr val="80EAA3"/>
                      </a:solidFill>
                      <a:prstDash val="solid"/>
                      <a:round/>
                      <a:headEnd type="none" w="med" len="med"/>
                      <a:tailEnd type="none" w="med" len="med"/>
                    </a:lnR>
                    <a:lnT w="9525" cap="flat" cmpd="sng" algn="ctr">
                      <a:solidFill>
                        <a:srgbClr val="80EA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3777">
                <a:tc>
                  <a:txBody>
                    <a:bodyPr/>
                    <a:lstStyle/>
                    <a:p>
                      <a:pPr algn="l" fontAlgn="t"/>
                      <a:r>
                        <a:rPr lang="en-US" sz="1800" dirty="0">
                          <a:solidFill>
                            <a:srgbClr val="000000"/>
                          </a:solidFill>
                          <a:latin typeface="verdana"/>
                        </a:rPr>
                        <a:t>P1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0</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5</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777">
                <a:tc>
                  <a:txBody>
                    <a:bodyPr/>
                    <a:lstStyle/>
                    <a:p>
                      <a:pPr algn="l" fontAlgn="t"/>
                      <a:r>
                        <a:rPr lang="en-US" sz="1800" dirty="0">
                          <a:solidFill>
                            <a:srgbClr val="000000"/>
                          </a:solidFill>
                          <a:latin typeface="verdana"/>
                        </a:rPr>
                        <a:t>P2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4</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3777">
                <a:tc>
                  <a:txBody>
                    <a:bodyPr/>
                    <a:lstStyle/>
                    <a:p>
                      <a:pPr algn="l" fontAlgn="t"/>
                      <a:r>
                        <a:rPr lang="en-US" sz="1800" dirty="0">
                          <a:solidFill>
                            <a:srgbClr val="000000"/>
                          </a:solidFill>
                          <a:latin typeface="verdana"/>
                        </a:rPr>
                        <a:t>P3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2</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3777">
                <a:tc>
                  <a:txBody>
                    <a:bodyPr/>
                    <a:lstStyle/>
                    <a:p>
                      <a:pPr algn="l" fontAlgn="t"/>
                      <a:r>
                        <a:rPr lang="en-US" sz="1800" dirty="0">
                          <a:solidFill>
                            <a:srgbClr val="000000"/>
                          </a:solidFill>
                          <a:latin typeface="verdana"/>
                        </a:rPr>
                        <a:t>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3</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1</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800" dirty="0">
                        <a:solidFill>
                          <a:srgbClr val="000000"/>
                        </a:solidFill>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a:t>Advantages:</a:t>
            </a:r>
          </a:p>
          <a:p>
            <a:pPr algn="just"/>
            <a:r>
              <a:rPr lang="en-US" dirty="0"/>
              <a:t>Simple</a:t>
            </a:r>
          </a:p>
          <a:p>
            <a:pPr algn="just"/>
            <a:r>
              <a:rPr lang="en-US" dirty="0"/>
              <a:t>Starvation free as all processes get fair share of CPU.</a:t>
            </a:r>
          </a:p>
          <a:p>
            <a:endParaRPr lang="en-US" dirty="0"/>
          </a:p>
          <a:p>
            <a:pPr>
              <a:buNone/>
            </a:pPr>
            <a:r>
              <a:rPr lang="en-US" dirty="0"/>
              <a:t>Disadvantages</a:t>
            </a:r>
          </a:p>
          <a:p>
            <a:r>
              <a:rPr lang="en-US" dirty="0"/>
              <a:t>There is Larger waiting time and Response time</a:t>
            </a:r>
          </a:p>
          <a:p>
            <a:r>
              <a:rPr lang="en-US" dirty="0"/>
              <a:t>There is Low throughput.</a:t>
            </a:r>
          </a:p>
          <a:p>
            <a:r>
              <a:rPr lang="en-US" dirty="0"/>
              <a:t>There is Context Switches.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2727" y="1118609"/>
            <a:ext cx="10105901" cy="6362845"/>
          </a:xfrm>
        </p:spPr>
        <p:txBody>
          <a:bodyPr>
            <a:normAutofit/>
          </a:bodyPr>
          <a:lstStyle/>
          <a:p>
            <a:pPr algn="l"/>
            <a:r>
              <a:rPr lang="en-IN" dirty="0"/>
              <a:t>Multilevel Queue Scheduling:</a:t>
            </a:r>
          </a:p>
          <a:p>
            <a:pPr algn="just"/>
            <a:r>
              <a:rPr lang="en-IN" dirty="0"/>
              <a:t>processes are easily classified into different groups. For example, a common distribution is made between </a:t>
            </a:r>
            <a:r>
              <a:rPr lang="en-IN" b="1" dirty="0"/>
              <a:t>foreground </a:t>
            </a:r>
            <a:r>
              <a:rPr lang="en-IN" dirty="0"/>
              <a:t>(interactive) processes and </a:t>
            </a:r>
            <a:r>
              <a:rPr lang="en-IN" b="1" dirty="0"/>
              <a:t>background </a:t>
            </a:r>
            <a:r>
              <a:rPr lang="en-IN" dirty="0"/>
              <a:t>(batch) processes. These two types of processes have different response-time requirements and so may have different scheduling needs. In addition, foreground processes may have priority (externally defined) over background processes.</a:t>
            </a:r>
          </a:p>
          <a:p>
            <a:pPr algn="just"/>
            <a:r>
              <a:rPr lang="en-IN" dirty="0"/>
              <a:t>A </a:t>
            </a:r>
            <a:r>
              <a:rPr lang="en-IN" b="1" dirty="0"/>
              <a:t>multilevel queue scheduling algorithm </a:t>
            </a:r>
            <a:r>
              <a:rPr lang="en-IN" dirty="0"/>
              <a:t>partitions the ready queue into several separate queues. It is shown in following figure. The processes are permanently assigned to one queue, generally based on some property of the process, such as memory size, process priority, or process type. Each queue has its own scheduling algorithm. For example, separate queues might be used for foreground and background processes. The foreground queue might be scheduled by an RR algorithm, while the background queue is scheduled by an FCFS algorithm.</a:t>
            </a:r>
          </a:p>
          <a:p>
            <a:pPr algn="just"/>
            <a:endParaRPr lang="en-IN" dirty="0"/>
          </a:p>
        </p:txBody>
      </p:sp>
    </p:spTree>
    <p:extLst>
      <p:ext uri="{BB962C8B-B14F-4D97-AF65-F5344CB8AC3E}">
        <p14:creationId xmlns:p14="http://schemas.microsoft.com/office/powerpoint/2010/main" val="340123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07075"/>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236912" y="1663699"/>
            <a:ext cx="4981575" cy="3209925"/>
          </a:xfrm>
          <a:prstGeom prst="rect">
            <a:avLst/>
          </a:prstGeom>
        </p:spPr>
      </p:pic>
      <p:sp>
        <p:nvSpPr>
          <p:cNvPr id="3" name="TextBox 2">
            <a:extLst>
              <a:ext uri="{FF2B5EF4-FFF2-40B4-BE49-F238E27FC236}">
                <a16:creationId xmlns:a16="http://schemas.microsoft.com/office/drawing/2014/main" id="{7D296790-95B5-403F-8F63-8108919635BC}"/>
              </a:ext>
            </a:extLst>
          </p:cNvPr>
          <p:cNvSpPr txBox="1"/>
          <p:nvPr/>
        </p:nvSpPr>
        <p:spPr>
          <a:xfrm>
            <a:off x="3144546" y="1016000"/>
            <a:ext cx="3967454" cy="369332"/>
          </a:xfrm>
          <a:prstGeom prst="rect">
            <a:avLst/>
          </a:prstGeom>
          <a:noFill/>
        </p:spPr>
        <p:txBody>
          <a:bodyPr wrap="square" rtlCol="0">
            <a:spAutoFit/>
          </a:bodyPr>
          <a:lstStyle/>
          <a:p>
            <a:pPr algn="ctr"/>
            <a:r>
              <a:rPr lang="en-IN" b="1" dirty="0"/>
              <a:t>Fig: multilevel queue scheduling  </a:t>
            </a:r>
            <a:endParaRPr lang="en-IN" dirty="0"/>
          </a:p>
        </p:txBody>
      </p:sp>
    </p:spTree>
    <p:extLst>
      <p:ext uri="{BB962C8B-B14F-4D97-AF65-F5344CB8AC3E}">
        <p14:creationId xmlns:p14="http://schemas.microsoft.com/office/powerpoint/2010/main" val="272868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dirty="0"/>
              <a:t>A multilevel queue scheduling algorithm with five queues, listed below in order of priority:</a:t>
            </a:r>
          </a:p>
          <a:p>
            <a:r>
              <a:rPr lang="en-IN" b="1" dirty="0"/>
              <a:t>1. </a:t>
            </a:r>
            <a:r>
              <a:rPr lang="en-IN" dirty="0"/>
              <a:t>System processes</a:t>
            </a:r>
          </a:p>
          <a:p>
            <a:r>
              <a:rPr lang="en-IN" b="1" dirty="0"/>
              <a:t>2. </a:t>
            </a:r>
            <a:r>
              <a:rPr lang="en-IN" dirty="0"/>
              <a:t>Interactive processes</a:t>
            </a:r>
          </a:p>
          <a:p>
            <a:r>
              <a:rPr lang="en-IN" b="1" dirty="0"/>
              <a:t>3. </a:t>
            </a:r>
            <a:r>
              <a:rPr lang="en-IN" dirty="0"/>
              <a:t>Interactive editing processes</a:t>
            </a:r>
          </a:p>
          <a:p>
            <a:r>
              <a:rPr lang="en-IN" b="1" dirty="0"/>
              <a:t>4. </a:t>
            </a:r>
            <a:r>
              <a:rPr lang="en-IN" dirty="0"/>
              <a:t>Batch processes</a:t>
            </a:r>
          </a:p>
          <a:p>
            <a:r>
              <a:rPr lang="en-IN" b="1" dirty="0"/>
              <a:t>5. </a:t>
            </a:r>
            <a:r>
              <a:rPr lang="en-IN" dirty="0"/>
              <a:t>Student processes</a:t>
            </a:r>
          </a:p>
          <a:p>
            <a:pPr marL="0" indent="0" algn="just">
              <a:buNone/>
            </a:pPr>
            <a:r>
              <a:rPr lang="en-IN" dirty="0"/>
              <a:t>Each queue has absolute priority over lower-priority queues. If an interactive editing process entered the ready queue while a batch process was running, the batch process would be </a:t>
            </a:r>
            <a:r>
              <a:rPr lang="en-IN" dirty="0" err="1"/>
              <a:t>preempted</a:t>
            </a:r>
            <a:r>
              <a:rPr lang="en-IN" dirty="0"/>
              <a:t>.</a:t>
            </a:r>
          </a:p>
        </p:txBody>
      </p:sp>
    </p:spTree>
    <p:extLst>
      <p:ext uri="{BB962C8B-B14F-4D97-AF65-F5344CB8AC3E}">
        <p14:creationId xmlns:p14="http://schemas.microsoft.com/office/powerpoint/2010/main" val="252347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681" y="744971"/>
            <a:ext cx="10515600" cy="4351338"/>
          </a:xfrm>
        </p:spPr>
        <p:txBody>
          <a:bodyPr/>
          <a:lstStyle/>
          <a:p>
            <a:pPr marL="0" indent="0">
              <a:buNone/>
            </a:pPr>
            <a:r>
              <a:rPr lang="en-IN" dirty="0"/>
              <a:t>Multilevel Feedback Queue Scheduling</a:t>
            </a:r>
          </a:p>
          <a:p>
            <a:pPr marL="0" indent="0">
              <a:buNone/>
            </a:pPr>
            <a:r>
              <a:rPr lang="en-IN" dirty="0"/>
              <a:t> In multilevel queue scheduling algorithm processes do not move from one queue to the other. It is inflexible.</a:t>
            </a:r>
          </a:p>
          <a:p>
            <a:pPr marL="0" indent="0">
              <a:buNone/>
            </a:pPr>
            <a:r>
              <a:rPr lang="en-IN" dirty="0"/>
              <a:t>In </a:t>
            </a:r>
            <a:r>
              <a:rPr lang="en-IN" b="1" dirty="0"/>
              <a:t>multilevel feedback queue scheduling algorithm</a:t>
            </a:r>
            <a:r>
              <a:rPr lang="en-IN" dirty="0"/>
              <a:t>, a process to move between queues. It is shown in following figure with three queues.</a:t>
            </a:r>
          </a:p>
          <a:p>
            <a:pPr marL="0" indent="0">
              <a:buNone/>
            </a:pPr>
            <a:endParaRPr lang="en-IN" dirty="0"/>
          </a:p>
        </p:txBody>
      </p:sp>
      <p:pic>
        <p:nvPicPr>
          <p:cNvPr id="4" name="Picture 3"/>
          <p:cNvPicPr>
            <a:picLocks noChangeAspect="1"/>
          </p:cNvPicPr>
          <p:nvPr/>
        </p:nvPicPr>
        <p:blipFill>
          <a:blip r:embed="rId2"/>
          <a:stretch>
            <a:fillRect/>
          </a:stretch>
        </p:blipFill>
        <p:spPr>
          <a:xfrm>
            <a:off x="3735532" y="2920640"/>
            <a:ext cx="3848100" cy="2362200"/>
          </a:xfrm>
          <a:prstGeom prst="rect">
            <a:avLst/>
          </a:prstGeom>
        </p:spPr>
      </p:pic>
    </p:spTree>
    <p:extLst>
      <p:ext uri="{BB962C8B-B14F-4D97-AF65-F5344CB8AC3E}">
        <p14:creationId xmlns:p14="http://schemas.microsoft.com/office/powerpoint/2010/main" val="122356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a:t>
            </a:r>
            <a:r>
              <a:rPr lang="en-IN" dirty="0" err="1"/>
              <a:t>preempted</a:t>
            </a:r>
            <a:r>
              <a:rPr lang="en-IN" dirty="0"/>
              <a:t> and is put into queue 2. Processes in queue 2 are run on an FCFS basis but are run only when queues 0 and 1 are empty.</a:t>
            </a:r>
          </a:p>
        </p:txBody>
      </p:sp>
    </p:spTree>
    <p:extLst>
      <p:ext uri="{BB962C8B-B14F-4D97-AF65-F5344CB8AC3E}">
        <p14:creationId xmlns:p14="http://schemas.microsoft.com/office/powerpoint/2010/main" val="92135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109" y="796925"/>
            <a:ext cx="10515600" cy="4351338"/>
          </a:xfrm>
        </p:spPr>
        <p:txBody>
          <a:bodyPr>
            <a:normAutofit fontScale="85000" lnSpcReduction="10000"/>
          </a:bodyPr>
          <a:lstStyle/>
          <a:p>
            <a:pPr marL="0" indent="0">
              <a:buNone/>
            </a:pPr>
            <a:r>
              <a:rPr lang="en-IN" dirty="0"/>
              <a:t>A multilevel feedback queue scheduler is defined by the following parameters:</a:t>
            </a:r>
          </a:p>
          <a:p>
            <a:pPr marL="0" indent="0" algn="just">
              <a:buNone/>
            </a:pPr>
            <a:r>
              <a:rPr lang="en-IN" dirty="0"/>
              <a:t>• The number of queues.</a:t>
            </a:r>
          </a:p>
          <a:p>
            <a:pPr marL="0" indent="0" algn="just">
              <a:buNone/>
            </a:pPr>
            <a:r>
              <a:rPr lang="en-IN" dirty="0"/>
              <a:t>• The scheduling algorithm for each queue.</a:t>
            </a:r>
          </a:p>
          <a:p>
            <a:pPr marL="0" indent="0" algn="just">
              <a:buNone/>
            </a:pPr>
            <a:r>
              <a:rPr lang="en-IN" dirty="0"/>
              <a:t>• The method used to determine when to upgrade a process to a higher priority</a:t>
            </a:r>
          </a:p>
          <a:p>
            <a:pPr marL="0" indent="0" algn="just">
              <a:buNone/>
            </a:pPr>
            <a:r>
              <a:rPr lang="en-IN" dirty="0"/>
              <a:t>queue.</a:t>
            </a:r>
          </a:p>
          <a:p>
            <a:pPr marL="0" indent="0" algn="just">
              <a:buNone/>
            </a:pPr>
            <a:r>
              <a:rPr lang="en-IN" dirty="0"/>
              <a:t>• The method used to determine when to demote a process to a lower priority</a:t>
            </a:r>
          </a:p>
          <a:p>
            <a:pPr marL="0" indent="0" algn="just">
              <a:buNone/>
            </a:pPr>
            <a:r>
              <a:rPr lang="en-IN" dirty="0"/>
              <a:t>queue.</a:t>
            </a:r>
          </a:p>
          <a:p>
            <a:pPr marL="0" indent="0" algn="just">
              <a:buNone/>
            </a:pPr>
            <a:r>
              <a:rPr lang="en-IN" dirty="0"/>
              <a:t>• The method used to determine which queue a process will enter when that</a:t>
            </a:r>
          </a:p>
          <a:p>
            <a:pPr marL="0" indent="0" algn="just">
              <a:buNone/>
            </a:pPr>
            <a:r>
              <a:rPr lang="en-IN" dirty="0"/>
              <a:t>process needs service.</a:t>
            </a:r>
          </a:p>
        </p:txBody>
      </p:sp>
    </p:spTree>
    <p:extLst>
      <p:ext uri="{BB962C8B-B14F-4D97-AF65-F5344CB8AC3E}">
        <p14:creationId xmlns:p14="http://schemas.microsoft.com/office/powerpoint/2010/main" val="40816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054916"/>
            <a:ext cx="10515600" cy="4351338"/>
          </a:xfrm>
        </p:spPr>
        <p:txBody>
          <a:bodyPr>
            <a:normAutofit lnSpcReduction="10000"/>
          </a:bodyPr>
          <a:lstStyle/>
          <a:p>
            <a:pPr marL="0" indent="0" algn="just">
              <a:buNone/>
            </a:pPr>
            <a:r>
              <a:rPr lang="en-US" dirty="0"/>
              <a:t>The success of CPU scheduling depends on an observed property of processes: </a:t>
            </a:r>
          </a:p>
          <a:p>
            <a:pPr algn="just"/>
            <a:r>
              <a:rPr lang="en-US" dirty="0"/>
              <a:t>process execution consists of a cycle of CPU execution and I/O wait. Processes alternate between these two states. Process execution begins with a CPU burst. That is followed by an I/O burst, which is followed by another CPU burst, then another I/O burst, and so on. Eventually, the final CPU burst ends with a system request to terminate execution (Figure 5.1)</a:t>
            </a:r>
          </a:p>
          <a:p>
            <a:pPr algn="just"/>
            <a:r>
              <a:rPr lang="en-US" dirty="0"/>
              <a:t>The durations of CPU bursts have been measured extensively. Although they vary greatly from process to process and from computer to computer</a:t>
            </a:r>
          </a:p>
        </p:txBody>
      </p:sp>
    </p:spTree>
    <p:extLst>
      <p:ext uri="{BB962C8B-B14F-4D97-AF65-F5344CB8AC3E}">
        <p14:creationId xmlns:p14="http://schemas.microsoft.com/office/powerpoint/2010/main" val="1390490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lstStyle/>
          <a:p>
            <a:pPr marL="0" indent="0">
              <a:buNone/>
            </a:pPr>
            <a:r>
              <a:rPr lang="en-IN" b="1" dirty="0"/>
              <a:t>Multiple-Processor Scheduling:</a:t>
            </a:r>
          </a:p>
          <a:p>
            <a:r>
              <a:rPr lang="en-IN" dirty="0"/>
              <a:t>use any available processor to run any process in the queue.</a:t>
            </a:r>
          </a:p>
          <a:p>
            <a:pPr marL="0" indent="0">
              <a:buNone/>
            </a:pPr>
            <a:endParaRPr lang="en-IN" dirty="0"/>
          </a:p>
          <a:p>
            <a:pPr marL="0" indent="0">
              <a:buNone/>
            </a:pPr>
            <a:r>
              <a:rPr lang="en-IN" b="1" dirty="0"/>
              <a:t>Approaches to Multiple-Processor Scheduling</a:t>
            </a:r>
          </a:p>
          <a:p>
            <a:pPr marL="0" indent="0">
              <a:buNone/>
            </a:pPr>
            <a:r>
              <a:rPr lang="en-IN" b="1" dirty="0"/>
              <a:t>Asymmetric multiprocessing </a:t>
            </a:r>
            <a:r>
              <a:rPr lang="en-IN" dirty="0"/>
              <a:t>– only one processor accesses the system data structures, alleviating the need for data sharing</a:t>
            </a:r>
          </a:p>
          <a:p>
            <a:pPr marL="0" indent="0">
              <a:buNone/>
            </a:pPr>
            <a:endParaRPr lang="en-IN" dirty="0"/>
          </a:p>
          <a:p>
            <a:pPr marL="0" indent="0">
              <a:buNone/>
            </a:pPr>
            <a:r>
              <a:rPr lang="en-IN" b="1" dirty="0"/>
              <a:t>Symmetric multiprocessing (SMP)</a:t>
            </a:r>
            <a:r>
              <a:rPr lang="en-IN" dirty="0"/>
              <a:t> – each processor is self-scheduling, all processes in common ready queue, or each has its own private queue of ready processes</a:t>
            </a:r>
          </a:p>
          <a:p>
            <a:pPr marL="0" indent="0">
              <a:buNone/>
            </a:pPr>
            <a:endParaRPr lang="en-IN" dirty="0"/>
          </a:p>
        </p:txBody>
      </p:sp>
    </p:spTree>
    <p:extLst>
      <p:ext uri="{BB962C8B-B14F-4D97-AF65-F5344CB8AC3E}">
        <p14:creationId xmlns:p14="http://schemas.microsoft.com/office/powerpoint/2010/main" val="2320378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2" y="1002665"/>
            <a:ext cx="10515600" cy="5110752"/>
          </a:xfrm>
        </p:spPr>
        <p:txBody>
          <a:bodyPr>
            <a:normAutofit lnSpcReduction="10000"/>
          </a:bodyPr>
          <a:lstStyle/>
          <a:p>
            <a:r>
              <a:rPr lang="en-IN" b="1" dirty="0"/>
              <a:t>Issues concerning SMP systems</a:t>
            </a:r>
          </a:p>
          <a:p>
            <a:pPr algn="just"/>
            <a:r>
              <a:rPr lang="en-IN" dirty="0"/>
              <a:t>If the process migrates from one processor to another processor, then the contents of cache memory must be invalidated for the first processor, and the cache for the second processor must be repopulated. Because of high cost of invalidating and repopulating cache, SMP system try to avoid the migration of process from one processor to other processor. This is known as processor affinity.</a:t>
            </a:r>
          </a:p>
          <a:p>
            <a:pPr>
              <a:buNone/>
            </a:pPr>
            <a:r>
              <a:rPr lang="en-IN" dirty="0"/>
              <a:t> </a:t>
            </a:r>
            <a:r>
              <a:rPr lang="en-IN" b="1" dirty="0"/>
              <a:t>Two types</a:t>
            </a:r>
          </a:p>
          <a:p>
            <a:pPr>
              <a:buNone/>
            </a:pPr>
            <a:r>
              <a:rPr lang="en-IN" b="1" dirty="0"/>
              <a:t>Soft affinity: </a:t>
            </a:r>
            <a:r>
              <a:rPr lang="en-IN" dirty="0"/>
              <a:t>Operating system will attempt to keep a processor on a single processor, but not guarantee that.</a:t>
            </a:r>
          </a:p>
          <a:p>
            <a:pPr>
              <a:buNone/>
            </a:pPr>
            <a:r>
              <a:rPr lang="en-IN" b="1" dirty="0"/>
              <a:t>Hard affinity: </a:t>
            </a:r>
            <a:r>
              <a:rPr lang="en-IN" dirty="0"/>
              <a:t>Operating system will attempt to keep a processor on a single processor.</a:t>
            </a:r>
          </a:p>
          <a:p>
            <a:pPr>
              <a:buNone/>
            </a:pPr>
            <a:endParaRPr lang="en-IN" dirty="0"/>
          </a:p>
          <a:p>
            <a:pPr>
              <a:buNone/>
            </a:pPr>
            <a:endParaRPr lang="en-IN" dirty="0"/>
          </a:p>
          <a:p>
            <a:pPr>
              <a:buNone/>
            </a:pPr>
            <a:endParaRPr lang="en-IN" dirty="0"/>
          </a:p>
        </p:txBody>
      </p:sp>
    </p:spTree>
    <p:extLst>
      <p:ext uri="{BB962C8B-B14F-4D97-AF65-F5344CB8AC3E}">
        <p14:creationId xmlns:p14="http://schemas.microsoft.com/office/powerpoint/2010/main" val="2227589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9" y="689155"/>
            <a:ext cx="10515600" cy="5972901"/>
          </a:xfrm>
        </p:spPr>
        <p:txBody>
          <a:bodyPr/>
          <a:lstStyle/>
          <a:p>
            <a:pPr algn="just"/>
            <a:r>
              <a:rPr lang="en-US" dirty="0"/>
              <a:t>The main memory architecture of a system can affect processor affinity issue. In following figure, an architecture has a non-uniform memory access (NUMA) featuring, in which  CPUs on board can access the memory on that board faster than they can access memory on other boards.</a:t>
            </a:r>
          </a:p>
          <a:p>
            <a:pPr algn="just">
              <a:buNone/>
            </a:pPr>
            <a:endParaRPr lang="en-US" dirty="0"/>
          </a:p>
          <a:p>
            <a:pPr algn="just"/>
            <a:endParaRPr lang="en-US" dirty="0"/>
          </a:p>
          <a:p>
            <a:pPr algn="just"/>
            <a:endParaRPr lang="en-US" dirty="0"/>
          </a:p>
        </p:txBody>
      </p:sp>
      <p:pic>
        <p:nvPicPr>
          <p:cNvPr id="1028" name="Picture 4"/>
          <p:cNvPicPr>
            <a:picLocks noChangeAspect="1" noChangeArrowheads="1"/>
          </p:cNvPicPr>
          <p:nvPr/>
        </p:nvPicPr>
        <p:blipFill>
          <a:blip r:embed="rId2"/>
          <a:srcRect/>
          <a:stretch>
            <a:fillRect/>
          </a:stretch>
        </p:blipFill>
        <p:spPr bwMode="auto">
          <a:xfrm>
            <a:off x="3709307" y="3120662"/>
            <a:ext cx="4381500" cy="24193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8" y="822960"/>
            <a:ext cx="10515600" cy="4491855"/>
          </a:xfrm>
        </p:spPr>
        <p:txBody>
          <a:bodyPr>
            <a:normAutofit fontScale="92500" lnSpcReduction="20000"/>
          </a:bodyPr>
          <a:lstStyle/>
          <a:p>
            <a:pPr algn="just">
              <a:buNone/>
            </a:pPr>
            <a:r>
              <a:rPr lang="en-US" dirty="0"/>
              <a:t>On SMP systems, it is important to keep the workload balanced among all processors to fully utilize the benefits of having more than one processor.</a:t>
            </a:r>
          </a:p>
          <a:p>
            <a:pPr algn="just"/>
            <a:r>
              <a:rPr lang="en-US" b="1" dirty="0"/>
              <a:t>Load Balancing </a:t>
            </a:r>
            <a:r>
              <a:rPr lang="en-US" dirty="0"/>
              <a:t>attempts to keep the workload evenly distributed across all processors in an SMP system.</a:t>
            </a:r>
          </a:p>
          <a:p>
            <a:r>
              <a:rPr lang="en-US" dirty="0"/>
              <a:t>They are </a:t>
            </a:r>
            <a:r>
              <a:rPr lang="en-US" b="1" dirty="0"/>
              <a:t>two general approaches </a:t>
            </a:r>
            <a:r>
              <a:rPr lang="en-US" dirty="0"/>
              <a:t>to load balancing</a:t>
            </a:r>
          </a:p>
          <a:p>
            <a:r>
              <a:rPr lang="en-US" dirty="0"/>
              <a:t>Push migration</a:t>
            </a:r>
          </a:p>
          <a:p>
            <a:r>
              <a:rPr lang="en-US" dirty="0"/>
              <a:t>Pull migration</a:t>
            </a:r>
          </a:p>
          <a:p>
            <a:pPr algn="just"/>
            <a:r>
              <a:rPr lang="en-US" b="1" dirty="0"/>
              <a:t>  Push migration </a:t>
            </a:r>
            <a:r>
              <a:rPr lang="en-US" dirty="0"/>
              <a:t>is where the operating system checks the load (number of processes in the run queue) on each processor periodically. If there’s an imbalance, some processes will be moved from one processor onto another.</a:t>
            </a:r>
          </a:p>
          <a:p>
            <a:pPr algn="just"/>
            <a:r>
              <a:rPr lang="en-US" b="1" dirty="0"/>
              <a:t>Pull migration </a:t>
            </a:r>
            <a:r>
              <a:rPr lang="en-US" dirty="0"/>
              <a:t>occurs when an idle processor pulls a waiting task from busy processor.</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lstStyle/>
          <a:p>
            <a:pPr>
              <a:buNone/>
            </a:pPr>
            <a:r>
              <a:rPr lang="en-US" b="1" dirty="0"/>
              <a:t>Multi-core Processor:</a:t>
            </a:r>
          </a:p>
          <a:p>
            <a:r>
              <a:rPr lang="en-US" dirty="0"/>
              <a:t>to place multiple processor cores on same physical chip</a:t>
            </a:r>
          </a:p>
          <a:p>
            <a:r>
              <a:rPr lang="en-US" dirty="0"/>
              <a:t>Each core maintains its architectural state</a:t>
            </a:r>
          </a:p>
          <a:p>
            <a:r>
              <a:rPr lang="en-US" dirty="0" err="1"/>
              <a:t>Multicore</a:t>
            </a:r>
            <a:r>
              <a:rPr lang="en-US" dirty="0"/>
              <a:t> processors are faster and consume less power than systems in which each processor has its own physical chip.</a:t>
            </a:r>
          </a:p>
          <a:p>
            <a:pPr>
              <a:buNone/>
            </a:pPr>
            <a:r>
              <a:rPr lang="en-US" b="1" dirty="0"/>
              <a:t>Scheduling issues in multi-core processors:</a:t>
            </a:r>
          </a:p>
          <a:p>
            <a:pPr>
              <a:buNone/>
            </a:pPr>
            <a:r>
              <a:rPr lang="en-US" b="1" dirty="0"/>
              <a:t>memory stall : </a:t>
            </a:r>
            <a:r>
              <a:rPr lang="en-US" dirty="0"/>
              <a:t>When a processor accesses memory, it spends a significant amount of time waiting for data to become available. This situation known as memory stall.</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1" y="649968"/>
            <a:ext cx="10515600" cy="5933712"/>
          </a:xfrm>
        </p:spPr>
        <p:txBody>
          <a:bodyPr/>
          <a:lstStyle/>
          <a:p>
            <a:r>
              <a:rPr lang="en-US" dirty="0"/>
              <a:t>The reasons for memory stall</a:t>
            </a:r>
          </a:p>
          <a:p>
            <a:pPr>
              <a:buNone/>
            </a:pPr>
            <a:r>
              <a:rPr lang="en-US" dirty="0"/>
              <a:t>Catch miss</a:t>
            </a:r>
          </a:p>
          <a:p>
            <a:pPr>
              <a:buNone/>
            </a:pPr>
            <a:r>
              <a:rPr lang="en-US" dirty="0"/>
              <a:t>It is shown in following figure</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3548063" y="2724149"/>
            <a:ext cx="5095875" cy="216135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703" y="976538"/>
            <a:ext cx="10515600" cy="5215255"/>
          </a:xfrm>
        </p:spPr>
        <p:txBody>
          <a:bodyPr/>
          <a:lstStyle/>
          <a:p>
            <a:pPr algn="just"/>
            <a:r>
              <a:rPr lang="en-US" dirty="0"/>
              <a:t>Recent hardware designers have implemented multithreaded processor cores in which two or more hardware threads are assigned to each core for avoiding memory stall. Here  if one thread stalls while waiting for memory the core can switch to another thread. It is shown in following figure.</a:t>
            </a:r>
          </a:p>
          <a:p>
            <a:pPr>
              <a:buNone/>
            </a:pPr>
            <a:endParaRPr lang="en-US" dirty="0"/>
          </a:p>
        </p:txBody>
      </p:sp>
      <p:pic>
        <p:nvPicPr>
          <p:cNvPr id="3075" name="Picture 3"/>
          <p:cNvPicPr>
            <a:picLocks noChangeAspect="1" noChangeArrowheads="1"/>
          </p:cNvPicPr>
          <p:nvPr/>
        </p:nvPicPr>
        <p:blipFill>
          <a:blip r:embed="rId2"/>
          <a:srcRect/>
          <a:stretch>
            <a:fillRect/>
          </a:stretch>
        </p:blipFill>
        <p:spPr bwMode="auto">
          <a:xfrm>
            <a:off x="2521131" y="2860767"/>
            <a:ext cx="7315199" cy="335715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7" y="898162"/>
            <a:ext cx="10515600" cy="4351338"/>
          </a:xfrm>
        </p:spPr>
        <p:txBody>
          <a:bodyPr>
            <a:normAutofit fontScale="92500" lnSpcReduction="10000"/>
          </a:bodyPr>
          <a:lstStyle/>
          <a:p>
            <a:r>
              <a:rPr lang="en-US" dirty="0"/>
              <a:t>Two ways for multithread a processing core</a:t>
            </a:r>
          </a:p>
          <a:p>
            <a:pPr>
              <a:buNone/>
            </a:pPr>
            <a:r>
              <a:rPr lang="en-US" dirty="0"/>
              <a:t>Coarse-grained</a:t>
            </a:r>
          </a:p>
          <a:p>
            <a:pPr>
              <a:buNone/>
            </a:pPr>
            <a:r>
              <a:rPr lang="en-US" dirty="0"/>
              <a:t>Fine-grained</a:t>
            </a:r>
          </a:p>
          <a:p>
            <a:pPr algn="just">
              <a:buNone/>
            </a:pPr>
            <a:r>
              <a:rPr lang="en-US" b="1" dirty="0"/>
              <a:t>Coarse-grained:  </a:t>
            </a:r>
            <a:r>
              <a:rPr lang="en-US" dirty="0"/>
              <a:t>In this multithreading, a thread executes on a processor until a long-latency event such as memory stall occurs. Because of the delay caused by the long-latency event, the processor must switch to another thread to begin execution.</a:t>
            </a:r>
          </a:p>
          <a:p>
            <a:pPr algn="just"/>
            <a:r>
              <a:rPr lang="en-US" dirty="0"/>
              <a:t>The cost of switching between threads is high.</a:t>
            </a:r>
          </a:p>
          <a:p>
            <a:pPr algn="just"/>
            <a:r>
              <a:rPr lang="en-US" b="1" dirty="0"/>
              <a:t>Fine-grained: </a:t>
            </a:r>
            <a:r>
              <a:rPr lang="en-US" dirty="0"/>
              <a:t>In this multithreading, the processor switches between threads in a round robin fashion.</a:t>
            </a:r>
          </a:p>
          <a:p>
            <a:pPr algn="just"/>
            <a:r>
              <a:rPr lang="en-US" dirty="0"/>
              <a:t>The cost of switching is small.</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A6FADF-42A4-4C07-9116-10F1618E35CA}"/>
              </a:ext>
            </a:extLst>
          </p:cNvPr>
          <p:cNvSpPr>
            <a:spLocks noGrp="1"/>
          </p:cNvSpPr>
          <p:nvPr>
            <p:ph type="subTitle" idx="1"/>
          </p:nvPr>
        </p:nvSpPr>
        <p:spPr>
          <a:xfrm>
            <a:off x="1524000" y="1456304"/>
            <a:ext cx="9144000" cy="3945391"/>
          </a:xfrm>
        </p:spPr>
        <p:txBody>
          <a:bodyPr>
            <a:normAutofit/>
          </a:bodyPr>
          <a:lstStyle/>
          <a:p>
            <a:pPr algn="just"/>
            <a:r>
              <a:rPr lang="en-US" b="1" dirty="0"/>
              <a:t>Real Time Operating System:</a:t>
            </a:r>
          </a:p>
          <a:p>
            <a:pPr algn="just"/>
            <a:r>
              <a:rPr lang="en-US" dirty="0"/>
              <a:t>Two types</a:t>
            </a:r>
          </a:p>
          <a:p>
            <a:pPr algn="just"/>
            <a:r>
              <a:rPr lang="en-US" dirty="0"/>
              <a:t>Soft real-time systems</a:t>
            </a:r>
          </a:p>
          <a:p>
            <a:pPr algn="just"/>
            <a:r>
              <a:rPr lang="en-US" dirty="0"/>
              <a:t>Hard real-time systems</a:t>
            </a:r>
          </a:p>
          <a:p>
            <a:pPr algn="just"/>
            <a:r>
              <a:rPr lang="en-US" dirty="0"/>
              <a:t>Soft real-time systems provide no guarantee as to when a critical real-time process will be scheduled. They guarantee only that the process will be given preference over noncritical processes. </a:t>
            </a:r>
          </a:p>
          <a:p>
            <a:pPr algn="just"/>
            <a:r>
              <a:rPr lang="en-US" dirty="0"/>
              <a:t>Hard real-time systems have stricter requirements. A task must be serviced by its deadline.</a:t>
            </a:r>
          </a:p>
          <a:p>
            <a:pPr algn="just"/>
            <a:endParaRPr lang="en-US" dirty="0"/>
          </a:p>
          <a:p>
            <a:pPr algn="just"/>
            <a:endParaRPr lang="en-IN" dirty="0"/>
          </a:p>
        </p:txBody>
      </p:sp>
    </p:spTree>
    <p:extLst>
      <p:ext uri="{BB962C8B-B14F-4D97-AF65-F5344CB8AC3E}">
        <p14:creationId xmlns:p14="http://schemas.microsoft.com/office/powerpoint/2010/main" val="6428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1708" y="1133294"/>
            <a:ext cx="10515600" cy="4351338"/>
          </a:xfrm>
        </p:spPr>
        <p:txBody>
          <a:bodyPr/>
          <a:lstStyle/>
          <a:p>
            <a:r>
              <a:rPr lang="en-US" dirty="0"/>
              <a:t>CPU Scheduler</a:t>
            </a:r>
          </a:p>
          <a:p>
            <a:pPr marL="0" indent="0" algn="just">
              <a:buNone/>
            </a:pPr>
            <a:r>
              <a:rPr lang="en-US" dirty="0"/>
              <a:t>Whenever the CPU becomes idle, the operating system must select one of the processes in the ready queue to be executed. The selection process is carried out by the short-term scheduler (or CPU scheduler). </a:t>
            </a:r>
          </a:p>
          <a:p>
            <a:pPr algn="just"/>
            <a:r>
              <a:rPr lang="en-US" dirty="0"/>
              <a:t>A ready queue can be implemented as a FIFO queue, a priority queue, a tree, or simply an unordered linked list.</a:t>
            </a:r>
          </a:p>
          <a:p>
            <a:pPr algn="just"/>
            <a:r>
              <a:rPr lang="en-US" dirty="0"/>
              <a:t>Two types</a:t>
            </a:r>
          </a:p>
          <a:p>
            <a:pPr marL="514350" indent="-514350" algn="just">
              <a:buFont typeface="+mj-lt"/>
              <a:buAutoNum type="arabicPeriod"/>
            </a:pPr>
            <a:r>
              <a:rPr lang="en-US" dirty="0"/>
              <a:t>Preemptive Scheduling</a:t>
            </a:r>
          </a:p>
          <a:p>
            <a:pPr marL="514350" indent="-514350" algn="just">
              <a:buFont typeface="+mj-lt"/>
              <a:buAutoNum type="arabicPeriod"/>
            </a:pPr>
            <a:r>
              <a:rPr lang="en-US" dirty="0"/>
              <a:t>Non preemptive Scheduling	</a:t>
            </a:r>
          </a:p>
        </p:txBody>
      </p:sp>
    </p:spTree>
    <p:extLst>
      <p:ext uri="{BB962C8B-B14F-4D97-AF65-F5344CB8AC3E}">
        <p14:creationId xmlns:p14="http://schemas.microsoft.com/office/powerpoint/2010/main" val="375947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gn="just">
              <a:buFont typeface="+mj-lt"/>
              <a:buAutoNum type="arabicPeriod"/>
            </a:pPr>
            <a:r>
              <a:rPr lang="en-US" dirty="0"/>
              <a:t>Preemptive Scheduling: </a:t>
            </a:r>
            <a:r>
              <a:rPr lang="en-IN" dirty="0" err="1"/>
              <a:t>Preemptive</a:t>
            </a:r>
            <a:r>
              <a:rPr lang="en-IN" dirty="0"/>
              <a:t> scheduling is used when a process switches from running state to ready state or from waiting state to ready state.</a:t>
            </a:r>
          </a:p>
          <a:p>
            <a:pPr marL="514350" indent="-514350" algn="just">
              <a:buFont typeface="+mj-lt"/>
              <a:buAutoNum type="arabicPeriod"/>
            </a:pPr>
            <a:r>
              <a:rPr lang="en-IN" dirty="0"/>
              <a:t>Non </a:t>
            </a:r>
            <a:r>
              <a:rPr lang="en-IN" dirty="0" err="1"/>
              <a:t>preemptive</a:t>
            </a:r>
            <a:r>
              <a:rPr lang="en-IN" dirty="0"/>
              <a:t> Scheduling: The process holds the CPU till it gets terminated or it reaches a waiting state. In case of non-</a:t>
            </a:r>
            <a:r>
              <a:rPr lang="en-IN" dirty="0" err="1"/>
              <a:t>preemptive</a:t>
            </a:r>
            <a:r>
              <a:rPr lang="en-IN" dirty="0"/>
              <a:t> scheduling does not interrupt a process running CPU in middle of the execution. Instead, it waits till the process complete its CPU burst time and then it can allocate the CPU to another process</a:t>
            </a:r>
            <a:endParaRPr lang="en-US" dirty="0"/>
          </a:p>
        </p:txBody>
      </p:sp>
    </p:spTree>
    <p:extLst>
      <p:ext uri="{BB962C8B-B14F-4D97-AF65-F5344CB8AC3E}">
        <p14:creationId xmlns:p14="http://schemas.microsoft.com/office/powerpoint/2010/main" val="182955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373" y="1191779"/>
            <a:ext cx="10515600" cy="4351338"/>
          </a:xfrm>
        </p:spPr>
        <p:txBody>
          <a:bodyPr>
            <a:normAutofit fontScale="92500"/>
          </a:bodyPr>
          <a:lstStyle/>
          <a:p>
            <a:pPr marL="0" indent="0" algn="just">
              <a:buNone/>
            </a:pPr>
            <a:r>
              <a:rPr lang="en-IN" dirty="0"/>
              <a:t>CPU-scheduling decisions may take place under the following four circumstances:</a:t>
            </a:r>
          </a:p>
          <a:p>
            <a:pPr marL="0" indent="0" algn="just">
              <a:buNone/>
            </a:pPr>
            <a:r>
              <a:rPr lang="en-IN" b="1" dirty="0"/>
              <a:t>1. </a:t>
            </a:r>
            <a:r>
              <a:rPr lang="en-IN" dirty="0"/>
              <a:t>When a process switches from the running state to the waiting state (for example, as the result of an I/O request or an invocation of wait for the termination of one of the child processes)</a:t>
            </a:r>
          </a:p>
          <a:p>
            <a:pPr marL="0" indent="0" algn="just">
              <a:buNone/>
            </a:pPr>
            <a:r>
              <a:rPr lang="en-IN" b="1" dirty="0"/>
              <a:t>2.</a:t>
            </a:r>
            <a:r>
              <a:rPr lang="en-IN" dirty="0"/>
              <a:t>When a process switches from the running state to the ready state (for example, when an interrupt occurs)</a:t>
            </a:r>
          </a:p>
          <a:p>
            <a:pPr marL="0" indent="0" algn="just">
              <a:buNone/>
            </a:pPr>
            <a:r>
              <a:rPr lang="en-IN" b="1" dirty="0"/>
              <a:t>3. </a:t>
            </a:r>
            <a:r>
              <a:rPr lang="en-IN" dirty="0"/>
              <a:t>When a process switches from the waiting state to the ready state (for</a:t>
            </a:r>
          </a:p>
          <a:p>
            <a:pPr marL="0" indent="0" algn="just">
              <a:buNone/>
            </a:pPr>
            <a:r>
              <a:rPr lang="en-IN" dirty="0"/>
              <a:t>example, at completion of I/O)</a:t>
            </a:r>
          </a:p>
          <a:p>
            <a:pPr marL="0" indent="0" algn="just">
              <a:buNone/>
            </a:pPr>
            <a:r>
              <a:rPr lang="en-IN" b="1" dirty="0"/>
              <a:t>4. </a:t>
            </a:r>
            <a:r>
              <a:rPr lang="en-IN" dirty="0"/>
              <a:t>When a process terminates</a:t>
            </a:r>
          </a:p>
        </p:txBody>
      </p:sp>
    </p:spTree>
    <p:extLst>
      <p:ext uri="{BB962C8B-B14F-4D97-AF65-F5344CB8AC3E}">
        <p14:creationId xmlns:p14="http://schemas.microsoft.com/office/powerpoint/2010/main" val="60542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373" y="1087871"/>
            <a:ext cx="10515600" cy="4351338"/>
          </a:xfrm>
        </p:spPr>
        <p:txBody>
          <a:bodyPr>
            <a:normAutofit lnSpcReduction="10000"/>
          </a:bodyPr>
          <a:lstStyle/>
          <a:p>
            <a:pPr marL="0" indent="0">
              <a:buNone/>
            </a:pPr>
            <a:r>
              <a:rPr lang="en-IN" dirty="0"/>
              <a:t>Dispatcher:</a:t>
            </a:r>
          </a:p>
          <a:p>
            <a:pPr algn="just"/>
            <a:r>
              <a:rPr lang="en-IN" dirty="0"/>
              <a:t>The dispatcher is the module that gives control of the CPU to the process selected by the short-term scheduler. This function involves the following</a:t>
            </a:r>
          </a:p>
          <a:p>
            <a:pPr algn="just"/>
            <a:r>
              <a:rPr lang="en-IN" dirty="0"/>
              <a:t>Switching context</a:t>
            </a:r>
          </a:p>
          <a:p>
            <a:pPr algn="just"/>
            <a:r>
              <a:rPr lang="en-IN" dirty="0"/>
              <a:t>Switching to user mode</a:t>
            </a:r>
          </a:p>
          <a:p>
            <a:pPr algn="just"/>
            <a:r>
              <a:rPr lang="en-IN" dirty="0"/>
              <a:t>Jumping to the proper location in the user program to restart the program</a:t>
            </a:r>
          </a:p>
          <a:p>
            <a:pPr marL="0" indent="0" algn="just">
              <a:buNone/>
            </a:pPr>
            <a:r>
              <a:rPr lang="en-IN" b="1" dirty="0"/>
              <a:t>dispatch latency: </a:t>
            </a:r>
            <a:r>
              <a:rPr lang="en-IN" dirty="0"/>
              <a:t>The time it takes for the dispatcher to stop one process and start another running</a:t>
            </a:r>
            <a:endParaRPr lang="en-IN" b="1" dirty="0"/>
          </a:p>
          <a:p>
            <a:pPr marL="0" indent="0">
              <a:buNone/>
            </a:pPr>
            <a:endParaRPr lang="en-IN" dirty="0"/>
          </a:p>
        </p:txBody>
      </p:sp>
    </p:spTree>
    <p:extLst>
      <p:ext uri="{BB962C8B-B14F-4D97-AF65-F5344CB8AC3E}">
        <p14:creationId xmlns:p14="http://schemas.microsoft.com/office/powerpoint/2010/main" val="47696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505" y="942398"/>
            <a:ext cx="10515600" cy="4351338"/>
          </a:xfrm>
        </p:spPr>
        <p:txBody>
          <a:bodyPr>
            <a:normAutofit lnSpcReduction="10000"/>
          </a:bodyPr>
          <a:lstStyle/>
          <a:p>
            <a:pPr marL="0" indent="0">
              <a:buNone/>
            </a:pPr>
            <a:r>
              <a:rPr lang="en-IN" dirty="0"/>
              <a:t>Scheduling Criteria: It includes the following:</a:t>
            </a:r>
          </a:p>
          <a:p>
            <a:pPr marL="0" indent="0" algn="just">
              <a:buNone/>
            </a:pPr>
            <a:r>
              <a:rPr lang="en-IN" dirty="0"/>
              <a:t>CPU utilization – keep the CPU as busy as possible </a:t>
            </a:r>
          </a:p>
          <a:p>
            <a:pPr marL="0" indent="0" algn="just">
              <a:buNone/>
            </a:pPr>
            <a:r>
              <a:rPr lang="en-IN" dirty="0"/>
              <a:t>Throughput – # of processes that complete their execution per time unit </a:t>
            </a:r>
          </a:p>
          <a:p>
            <a:pPr marL="0" indent="0" algn="just">
              <a:buNone/>
            </a:pPr>
            <a:r>
              <a:rPr lang="en-IN" dirty="0"/>
              <a:t>Turnaround time – amount of time to execute a particular process</a:t>
            </a:r>
          </a:p>
          <a:p>
            <a:pPr marL="0" indent="0" algn="just">
              <a:buNone/>
            </a:pPr>
            <a:r>
              <a:rPr lang="en-IN" dirty="0"/>
              <a:t> Waiting time – amount of time a process has been waiting in the ready queue </a:t>
            </a:r>
          </a:p>
          <a:p>
            <a:pPr marL="0" indent="0" algn="just">
              <a:buNone/>
            </a:pPr>
            <a:r>
              <a:rPr lang="en-IN" dirty="0"/>
              <a:t>Response time – amount of time it takes from when a request was submitted until the first response is produced, not output (for time-sharing environment) </a:t>
            </a:r>
          </a:p>
        </p:txBody>
      </p:sp>
    </p:spTree>
    <p:extLst>
      <p:ext uri="{BB962C8B-B14F-4D97-AF65-F5344CB8AC3E}">
        <p14:creationId xmlns:p14="http://schemas.microsoft.com/office/powerpoint/2010/main" val="355594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D0BF-617C-49D7-8458-1B7F33DC9BB8}"/>
              </a:ext>
            </a:extLst>
          </p:cNvPr>
          <p:cNvSpPr>
            <a:spLocks noGrp="1"/>
          </p:cNvSpPr>
          <p:nvPr>
            <p:ph type="title"/>
          </p:nvPr>
        </p:nvSpPr>
        <p:spPr/>
        <p:txBody>
          <a:bodyPr>
            <a:normAutofit/>
          </a:bodyPr>
          <a:lstStyle/>
          <a:p>
            <a:r>
              <a:rPr lang="en-IN" sz="1600" b="1" dirty="0"/>
              <a:t>Difference between </a:t>
            </a:r>
            <a:r>
              <a:rPr lang="en-IN" sz="1600" b="1" dirty="0" err="1"/>
              <a:t>preemptive</a:t>
            </a:r>
            <a:r>
              <a:rPr lang="en-IN" sz="1600" b="1" dirty="0"/>
              <a:t> and non </a:t>
            </a:r>
            <a:r>
              <a:rPr lang="en-IN" sz="1600" b="1" dirty="0" err="1"/>
              <a:t>preemptive</a:t>
            </a:r>
            <a:r>
              <a:rPr lang="en-IN" sz="1600" b="1" dirty="0"/>
              <a:t> scheduling algorithms</a:t>
            </a:r>
          </a:p>
        </p:txBody>
      </p:sp>
      <p:graphicFrame>
        <p:nvGraphicFramePr>
          <p:cNvPr id="4" name="Table 4">
            <a:extLst>
              <a:ext uri="{FF2B5EF4-FFF2-40B4-BE49-F238E27FC236}">
                <a16:creationId xmlns:a16="http://schemas.microsoft.com/office/drawing/2014/main" id="{70DBE585-8334-40E1-84BC-B5EF9F56BFF3}"/>
              </a:ext>
            </a:extLst>
          </p:cNvPr>
          <p:cNvGraphicFramePr>
            <a:graphicFrameLocks noGrp="1"/>
          </p:cNvGraphicFramePr>
          <p:nvPr>
            <p:ph idx="1"/>
            <p:extLst>
              <p:ext uri="{D42A27DB-BD31-4B8C-83A1-F6EECF244321}">
                <p14:modId xmlns:p14="http://schemas.microsoft.com/office/powerpoint/2010/main" val="3301898545"/>
              </p:ext>
            </p:extLst>
          </p:nvPr>
        </p:nvGraphicFramePr>
        <p:xfrm>
          <a:off x="838200" y="1825625"/>
          <a:ext cx="10515600" cy="4216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71913787"/>
                    </a:ext>
                  </a:extLst>
                </a:gridCol>
                <a:gridCol w="5257800">
                  <a:extLst>
                    <a:ext uri="{9D8B030D-6E8A-4147-A177-3AD203B41FA5}">
                      <a16:colId xmlns:a16="http://schemas.microsoft.com/office/drawing/2014/main" val="3362706281"/>
                    </a:ext>
                  </a:extLst>
                </a:gridCol>
              </a:tblGrid>
              <a:tr h="370840">
                <a:tc>
                  <a:txBody>
                    <a:bodyPr/>
                    <a:lstStyle/>
                    <a:p>
                      <a:r>
                        <a:rPr lang="en-IN" dirty="0" err="1"/>
                        <a:t>Preemptive</a:t>
                      </a:r>
                      <a:endParaRPr lang="en-IN" dirty="0"/>
                    </a:p>
                  </a:txBody>
                  <a:tcPr/>
                </a:tc>
                <a:tc>
                  <a:txBody>
                    <a:bodyPr/>
                    <a:lstStyle/>
                    <a:p>
                      <a:r>
                        <a:rPr lang="en-IN" dirty="0"/>
                        <a:t>Non </a:t>
                      </a:r>
                      <a:r>
                        <a:rPr lang="en-IN" dirty="0" err="1"/>
                        <a:t>preemptive</a:t>
                      </a:r>
                      <a:endParaRPr lang="en-IN" dirty="0"/>
                    </a:p>
                  </a:txBody>
                  <a:tcPr/>
                </a:tc>
                <a:extLst>
                  <a:ext uri="{0D108BD9-81ED-4DB2-BD59-A6C34878D82A}">
                    <a16:rowId xmlns:a16="http://schemas.microsoft.com/office/drawing/2014/main" val="1837921759"/>
                  </a:ext>
                </a:extLst>
              </a:tr>
              <a:tr h="370840">
                <a:tc>
                  <a:txBody>
                    <a:bodyPr/>
                    <a:lstStyle/>
                    <a:p>
                      <a:pPr algn="just"/>
                      <a:r>
                        <a:rPr lang="en-US" sz="1800" b="0" i="0" kern="1200" dirty="0">
                          <a:solidFill>
                            <a:schemeClr val="dk1"/>
                          </a:solidFill>
                          <a:effectLst/>
                          <a:latin typeface="+mn-lt"/>
                          <a:ea typeface="+mn-ea"/>
                          <a:cs typeface="+mn-cs"/>
                        </a:rPr>
                        <a:t>1. Preemptive scheduling is used when a process switches from running state to ready state or from waiting state to ready state. The resources (mainly CPU cycles) are allocated to the process for the limited amount of time and then is taken away, and the process is again placed back in the ready queue if that process still has CPU burst time remaining. That process stays in ready queue till it gets next chance to execute. </a:t>
                      </a:r>
                      <a:endParaRPr lang="en-IN" dirty="0"/>
                    </a:p>
                  </a:txBody>
                  <a:tcPr/>
                </a:tc>
                <a:tc>
                  <a:txBody>
                    <a:bodyPr/>
                    <a:lstStyle/>
                    <a:p>
                      <a:pPr algn="just"/>
                      <a:r>
                        <a:rPr lang="en-US" sz="1800" b="0" i="0" kern="1200" dirty="0">
                          <a:solidFill>
                            <a:schemeClr val="dk1"/>
                          </a:solidFill>
                          <a:effectLst/>
                          <a:latin typeface="+mn-lt"/>
                          <a:ea typeface="+mn-ea"/>
                          <a:cs typeface="+mn-cs"/>
                        </a:rPr>
                        <a:t>1. Non-preemptive Scheduling is used when a process terminates, or a process switches from running to waiting state. In this scheduling, once the resources (CPU cycles) is allocated to a process, the process holds the CPU till it gets terminated or it reaches a waiting state. In case of non-preemptive scheduling does not interrupt a process running CPU in middle of the execution. Instead, it waits till the process complete its CPU burst time and then it can allocate the CPU to another process. </a:t>
                      </a:r>
                      <a:endParaRPr lang="en-IN" dirty="0"/>
                    </a:p>
                  </a:txBody>
                  <a:tcPr/>
                </a:tc>
                <a:extLst>
                  <a:ext uri="{0D108BD9-81ED-4DB2-BD59-A6C34878D82A}">
                    <a16:rowId xmlns:a16="http://schemas.microsoft.com/office/drawing/2014/main" val="2380111463"/>
                  </a:ext>
                </a:extLst>
              </a:tr>
              <a:tr h="370840">
                <a:tc>
                  <a:txBody>
                    <a:bodyPr/>
                    <a:lstStyle/>
                    <a:p>
                      <a:pPr algn="just"/>
                      <a:r>
                        <a:rPr lang="en-IN" dirty="0"/>
                        <a:t>2. SRTF, </a:t>
                      </a:r>
                      <a:r>
                        <a:rPr lang="en-IN" dirty="0" err="1"/>
                        <a:t>preemptive</a:t>
                      </a:r>
                      <a:r>
                        <a:rPr lang="en-IN" dirty="0"/>
                        <a:t> priority, RR scheduling are </a:t>
                      </a:r>
                      <a:r>
                        <a:rPr lang="en-IN" dirty="0" err="1"/>
                        <a:t>preemptive</a:t>
                      </a:r>
                      <a:r>
                        <a:rPr lang="en-US" sz="1800" b="0" i="0" kern="1200" dirty="0">
                          <a:solidFill>
                            <a:schemeClr val="dk1"/>
                          </a:solidFill>
                          <a:effectLst/>
                          <a:latin typeface="+mn-lt"/>
                          <a:ea typeface="+mn-ea"/>
                          <a:cs typeface="+mn-cs"/>
                        </a:rPr>
                        <a:t> </a:t>
                      </a:r>
                      <a:endParaRPr lang="en-IN" sz="1800" b="0" i="0" u="sng" kern="1200" dirty="0">
                        <a:solidFill>
                          <a:schemeClr val="dk1"/>
                        </a:solidFill>
                        <a:effectLst/>
                        <a:latin typeface="+mn-lt"/>
                        <a:ea typeface="+mn-ea"/>
                        <a:cs typeface="+mn-cs"/>
                      </a:endParaRPr>
                    </a:p>
                  </a:txBody>
                  <a:tcPr/>
                </a:tc>
                <a:tc>
                  <a:txBody>
                    <a:bodyPr/>
                    <a:lstStyle/>
                    <a:p>
                      <a:pPr algn="just"/>
                      <a:r>
                        <a:rPr lang="en-IN" dirty="0"/>
                        <a:t>2. FCFS and non </a:t>
                      </a:r>
                      <a:r>
                        <a:rPr lang="en-IN" dirty="0" err="1"/>
                        <a:t>preemptive</a:t>
                      </a:r>
                      <a:r>
                        <a:rPr lang="en-IN" dirty="0"/>
                        <a:t> SJF are non </a:t>
                      </a:r>
                      <a:r>
                        <a:rPr lang="en-IN" dirty="0" err="1"/>
                        <a:t>preemptive</a:t>
                      </a:r>
                      <a:r>
                        <a:rPr lang="en-IN" dirty="0"/>
                        <a:t> scheduling algorithms</a:t>
                      </a:r>
                    </a:p>
                  </a:txBody>
                  <a:tcPr/>
                </a:tc>
                <a:extLst>
                  <a:ext uri="{0D108BD9-81ED-4DB2-BD59-A6C34878D82A}">
                    <a16:rowId xmlns:a16="http://schemas.microsoft.com/office/drawing/2014/main" val="54003517"/>
                  </a:ext>
                </a:extLst>
              </a:tr>
              <a:tr h="370840">
                <a:tc>
                  <a:txBody>
                    <a:bodyPr/>
                    <a:lstStyle/>
                    <a:p>
                      <a:pPr algn="just"/>
                      <a:endParaRPr lang="en-IN" sz="1800" b="0" i="0" u="none" kern="1200" dirty="0">
                        <a:solidFill>
                          <a:schemeClr val="dk1"/>
                        </a:solidFill>
                        <a:effectLst/>
                        <a:latin typeface="+mn-lt"/>
                        <a:ea typeface="+mn-ea"/>
                        <a:cs typeface="+mn-cs"/>
                      </a:endParaRPr>
                    </a:p>
                  </a:txBody>
                  <a:tcPr/>
                </a:tc>
                <a:tc>
                  <a:txBody>
                    <a:bodyPr/>
                    <a:lstStyle/>
                    <a:p>
                      <a:pPr algn="just"/>
                      <a:endParaRPr lang="en-IN" dirty="0"/>
                    </a:p>
                  </a:txBody>
                  <a:tcPr/>
                </a:tc>
                <a:extLst>
                  <a:ext uri="{0D108BD9-81ED-4DB2-BD59-A6C34878D82A}">
                    <a16:rowId xmlns:a16="http://schemas.microsoft.com/office/drawing/2014/main" val="628645766"/>
                  </a:ext>
                </a:extLst>
              </a:tr>
            </a:tbl>
          </a:graphicData>
        </a:graphic>
      </p:graphicFrame>
    </p:spTree>
    <p:extLst>
      <p:ext uri="{BB962C8B-B14F-4D97-AF65-F5344CB8AC3E}">
        <p14:creationId xmlns:p14="http://schemas.microsoft.com/office/powerpoint/2010/main" val="326683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2675</Words>
  <Application>Microsoft Office PowerPoint</Application>
  <PresentationFormat>Widescreen</PresentationFormat>
  <Paragraphs>287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times new roman</vt:lpstr>
      <vt:lpstr>urw-din</vt:lpstr>
      <vt:lpstr>verdana</vt:lpstr>
      <vt:lpstr>Office Theme</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preemptive and non preemptive scheduling algorithms</vt:lpstr>
      <vt:lpstr>PowerPoint Presentation</vt:lpstr>
      <vt:lpstr>Shortest-Job-First Scheduling</vt:lpstr>
      <vt:lpstr>PowerPoint Presentation</vt:lpstr>
      <vt:lpstr>  </vt:lpstr>
      <vt:lpstr>PowerPoint Presentation</vt:lpstr>
      <vt:lpstr>PowerPoint Presentation</vt:lpstr>
      <vt:lpstr>PowerPoint Presentation</vt:lpstr>
      <vt:lpstr>PowerPoint Presentation</vt:lpstr>
      <vt:lpstr>Preemptive Priority Scheduling Algorithm : In this algorithm process are scheduled based on priority but current process stops its execution if higher priority process arrival in ready queue.   Write the example from note book </vt:lpstr>
      <vt:lpstr>PowerPoint Presentation</vt:lpstr>
      <vt:lpstr>PowerPoint Presentation</vt:lpstr>
      <vt:lpstr>  Time quantum 1 </vt:lpstr>
      <vt:lpstr>                       Time Quantum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exam2</dc:creator>
  <cp:lastModifiedBy>kp kp</cp:lastModifiedBy>
  <cp:revision>24</cp:revision>
  <dcterms:created xsi:type="dcterms:W3CDTF">2021-02-10T10:51:13Z</dcterms:created>
  <dcterms:modified xsi:type="dcterms:W3CDTF">2021-02-28T18:03:11Z</dcterms:modified>
</cp:coreProperties>
</file>