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361FAD-A035-4131-B724-FC4B08B16D8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02078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361FAD-A035-4131-B724-FC4B08B16D8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15985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361FAD-A035-4131-B724-FC4B08B16D8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81988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361FAD-A035-4131-B724-FC4B08B16D8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11181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361FAD-A035-4131-B724-FC4B08B16D88}" type="datetimeFigureOut">
              <a:rPr lang="en-IN" smtClean="0"/>
              <a:t>05-06-2021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75737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361FAD-A035-4131-B724-FC4B08B16D88}"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28101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361FAD-A035-4131-B724-FC4B08B16D88}" type="datetimeFigureOut">
              <a:rPr lang="en-IN" smtClean="0"/>
              <a:t>05-06-2021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52717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361FAD-A035-4131-B724-FC4B08B16D88}" type="datetimeFigureOut">
              <a:rPr lang="en-IN" smtClean="0"/>
              <a:t>05-06-2021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71581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61FAD-A035-4131-B724-FC4B08B16D88}" type="datetimeFigureOut">
              <a:rPr lang="en-IN" smtClean="0"/>
              <a:t>05-06-2021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24237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61FAD-A035-4131-B724-FC4B08B16D88}"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22538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361FAD-A035-4131-B724-FC4B08B16D88}" type="datetimeFigureOut">
              <a:rPr lang="en-IN" smtClean="0"/>
              <a:t>05-06-2021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E22C2-8E92-48F8-B30B-24744BAC3F83}" type="slidenum">
              <a:rPr lang="en-IN" smtClean="0"/>
              <a:t>‹#›</a:t>
            </a:fld>
            <a:endParaRPr lang="en-IN"/>
          </a:p>
        </p:txBody>
      </p:sp>
    </p:spTree>
    <p:extLst>
      <p:ext uri="{BB962C8B-B14F-4D97-AF65-F5344CB8AC3E}">
        <p14:creationId xmlns:p14="http://schemas.microsoft.com/office/powerpoint/2010/main" val="3901752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61FAD-A035-4131-B724-FC4B08B16D88}" type="datetimeFigureOut">
              <a:rPr lang="en-IN" smtClean="0"/>
              <a:t>05-06-2021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E22C2-8E92-48F8-B30B-24744BAC3F83}" type="slidenum">
              <a:rPr lang="en-IN" smtClean="0"/>
              <a:t>‹#›</a:t>
            </a:fld>
            <a:endParaRPr lang="en-IN"/>
          </a:p>
        </p:txBody>
      </p:sp>
    </p:spTree>
    <p:extLst>
      <p:ext uri="{BB962C8B-B14F-4D97-AF65-F5344CB8AC3E}">
        <p14:creationId xmlns:p14="http://schemas.microsoft.com/office/powerpoint/2010/main" val="2347628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0597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77975"/>
            <a:ext cx="10515600" cy="4351338"/>
          </a:xfrm>
        </p:spPr>
        <p:txBody>
          <a:bodyPr/>
          <a:lstStyle/>
          <a:p>
            <a:pPr algn="just"/>
            <a:r>
              <a:rPr lang="en-IN" dirty="0"/>
              <a:t>Two-Level Directory</a:t>
            </a:r>
            <a:r>
              <a:rPr lang="en-IN" dirty="0" smtClean="0"/>
              <a:t>: </a:t>
            </a:r>
            <a:r>
              <a:rPr lang="en-IN" dirty="0"/>
              <a:t>In the two-level directory structure, each user has his own user </a:t>
            </a:r>
            <a:r>
              <a:rPr lang="en-IN" dirty="0" smtClean="0"/>
              <a:t>file directory </a:t>
            </a:r>
            <a:r>
              <a:rPr lang="en-IN" dirty="0"/>
              <a:t>(UFD). The UFDs have similar structures, but each lists only the files of a single user. When a user job starts or a user logs in, the system’s master file directory (MFD) is searched. The MFD is indexed by user name or account number, and each entry points to the UFD for that user  It is shown in following figure.</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26352" y="4157663"/>
            <a:ext cx="5467350" cy="1771650"/>
          </a:xfrm>
          <a:prstGeom prst="rect">
            <a:avLst/>
          </a:prstGeom>
          <a:noFill/>
          <a:ln>
            <a:noFill/>
          </a:ln>
        </p:spPr>
      </p:pic>
    </p:spTree>
    <p:extLst>
      <p:ext uri="{BB962C8B-B14F-4D97-AF65-F5344CB8AC3E}">
        <p14:creationId xmlns:p14="http://schemas.microsoft.com/office/powerpoint/2010/main" val="197415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Advantages:</a:t>
            </a:r>
          </a:p>
          <a:p>
            <a:pPr marL="0" indent="0">
              <a:buNone/>
            </a:pPr>
            <a:r>
              <a:rPr lang="en-IN" dirty="0"/>
              <a:t>1. In this directory structure easy to access file.</a:t>
            </a:r>
          </a:p>
          <a:p>
            <a:pPr marL="0" indent="0">
              <a:buNone/>
            </a:pPr>
            <a:r>
              <a:rPr lang="en-IN" dirty="0"/>
              <a:t>2. Naming problem is solved</a:t>
            </a:r>
          </a:p>
          <a:p>
            <a:r>
              <a:rPr lang="en-IN" dirty="0"/>
              <a:t>Disadvantages:</a:t>
            </a:r>
          </a:p>
          <a:p>
            <a:r>
              <a:rPr lang="en-IN" dirty="0"/>
              <a:t>1. It suffered from Grouping problem.</a:t>
            </a:r>
          </a:p>
          <a:p>
            <a:pPr marL="0" indent="0">
              <a:buNone/>
            </a:pPr>
            <a:endParaRPr lang="en-IN" dirty="0"/>
          </a:p>
        </p:txBody>
      </p:sp>
    </p:spTree>
    <p:extLst>
      <p:ext uri="{BB962C8B-B14F-4D97-AF65-F5344CB8AC3E}">
        <p14:creationId xmlns:p14="http://schemas.microsoft.com/office/powerpoint/2010/main" val="104123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991" y="537152"/>
            <a:ext cx="10515600" cy="4351338"/>
          </a:xfrm>
        </p:spPr>
        <p:txBody>
          <a:bodyPr/>
          <a:lstStyle/>
          <a:p>
            <a:pPr marL="0" indent="0">
              <a:buNone/>
            </a:pPr>
            <a:r>
              <a:rPr lang="en-IN" dirty="0"/>
              <a:t>Tree-Structured Directories:</a:t>
            </a:r>
          </a:p>
          <a:p>
            <a:pPr marL="0" indent="0">
              <a:buNone/>
            </a:pPr>
            <a:r>
              <a:rPr lang="en-IN" dirty="0"/>
              <a:t>This generalization allows users to create their own subdirectories and to organize their files accordingly. A tree is the most common directory structure. The tree has a root directory, and every file in the system has a unique path name. It is shown in the following figure.</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34591" y="2950152"/>
            <a:ext cx="5486400" cy="3181350"/>
          </a:xfrm>
          <a:prstGeom prst="rect">
            <a:avLst/>
          </a:prstGeom>
          <a:noFill/>
          <a:ln>
            <a:noFill/>
          </a:ln>
        </p:spPr>
      </p:pic>
    </p:spTree>
    <p:extLst>
      <p:ext uri="{BB962C8B-B14F-4D97-AF65-F5344CB8AC3E}">
        <p14:creationId xmlns:p14="http://schemas.microsoft.com/office/powerpoint/2010/main" val="411430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Advantages: </a:t>
            </a:r>
          </a:p>
          <a:p>
            <a:pPr marL="0" indent="0">
              <a:buNone/>
            </a:pPr>
            <a:r>
              <a:rPr lang="en-IN" dirty="0"/>
              <a:t>1. Easy to access the files.</a:t>
            </a:r>
          </a:p>
          <a:p>
            <a:pPr marL="0" indent="0">
              <a:buNone/>
            </a:pPr>
            <a:r>
              <a:rPr lang="en-IN" dirty="0"/>
              <a:t>2. Naming problem reduced.</a:t>
            </a:r>
          </a:p>
          <a:p>
            <a:pPr marL="0" indent="0">
              <a:buNone/>
            </a:pPr>
            <a:r>
              <a:rPr lang="en-IN" dirty="0"/>
              <a:t>3. Grouping problem reduced</a:t>
            </a:r>
          </a:p>
          <a:p>
            <a:r>
              <a:rPr lang="en-IN" dirty="0"/>
              <a:t>Disadvantages:</a:t>
            </a:r>
          </a:p>
          <a:p>
            <a:pPr marL="0" indent="0">
              <a:buNone/>
            </a:pPr>
            <a:r>
              <a:rPr lang="en-IN" dirty="0"/>
              <a:t>Files are not shared between users.</a:t>
            </a:r>
          </a:p>
          <a:p>
            <a:pPr marL="0" indent="0">
              <a:buNone/>
            </a:pPr>
            <a:endParaRPr lang="en-IN" dirty="0"/>
          </a:p>
        </p:txBody>
      </p:sp>
    </p:spTree>
    <p:extLst>
      <p:ext uri="{BB962C8B-B14F-4D97-AF65-F5344CB8AC3E}">
        <p14:creationId xmlns:p14="http://schemas.microsoft.com/office/powerpoint/2010/main" val="193012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4" y="1278731"/>
            <a:ext cx="10515600" cy="4351338"/>
          </a:xfrm>
        </p:spPr>
        <p:txBody>
          <a:bodyPr>
            <a:normAutofit fontScale="77500" lnSpcReduction="20000"/>
          </a:bodyPr>
          <a:lstStyle/>
          <a:p>
            <a:r>
              <a:rPr lang="en-IN" dirty="0"/>
              <a:t>Acyclic-Graph Directories</a:t>
            </a:r>
            <a:r>
              <a:rPr lang="en-IN" dirty="0" smtClean="0"/>
              <a:t>: It is shown in fig.</a:t>
            </a:r>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smtClean="0"/>
          </a:p>
          <a:p>
            <a:pPr marL="0" indent="0">
              <a:buNone/>
            </a:pPr>
            <a:r>
              <a:rPr lang="en-IN" dirty="0" smtClean="0"/>
              <a:t>Advantages</a:t>
            </a:r>
            <a:r>
              <a:rPr lang="en-IN" dirty="0"/>
              <a:t>:</a:t>
            </a:r>
          </a:p>
          <a:p>
            <a:pPr lvl="0"/>
            <a:r>
              <a:rPr lang="en-IN" dirty="0"/>
              <a:t>It is flexible compared to Tree-Structured Directories.</a:t>
            </a:r>
          </a:p>
          <a:p>
            <a:pPr marL="0" indent="0">
              <a:buNone/>
            </a:pPr>
            <a:r>
              <a:rPr lang="en-IN" dirty="0"/>
              <a:t>Disadvantages:</a:t>
            </a:r>
          </a:p>
          <a:p>
            <a:r>
              <a:rPr lang="en-IN" dirty="0"/>
              <a:t>Several problems may occurs at the traverse and deleting the file </a:t>
            </a:r>
            <a:r>
              <a:rPr lang="en-IN" dirty="0" smtClean="0"/>
              <a:t>contents.</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724650" y="1278731"/>
            <a:ext cx="5467350" cy="3257550"/>
          </a:xfrm>
          <a:prstGeom prst="rect">
            <a:avLst/>
          </a:prstGeom>
          <a:noFill/>
          <a:ln>
            <a:noFill/>
          </a:ln>
        </p:spPr>
      </p:pic>
    </p:spTree>
    <p:extLst>
      <p:ext uri="{BB962C8B-B14F-4D97-AF65-F5344CB8AC3E}">
        <p14:creationId xmlns:p14="http://schemas.microsoft.com/office/powerpoint/2010/main" val="344506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92150"/>
            <a:ext cx="10515600" cy="4351338"/>
          </a:xfrm>
        </p:spPr>
        <p:txBody>
          <a:bodyPr/>
          <a:lstStyle/>
          <a:p>
            <a:pPr marL="0" indent="0" algn="just">
              <a:buNone/>
            </a:pPr>
            <a:r>
              <a:rPr lang="en-IN" b="1" dirty="0"/>
              <a:t>File </a:t>
            </a:r>
            <a:r>
              <a:rPr lang="en-IN" b="1" dirty="0" err="1"/>
              <a:t>Mouting</a:t>
            </a:r>
            <a:r>
              <a:rPr lang="en-IN" b="1" dirty="0" smtClean="0"/>
              <a:t>: </a:t>
            </a:r>
            <a:r>
              <a:rPr lang="en-IN" dirty="0" smtClean="0"/>
              <a:t>is</a:t>
            </a:r>
            <a:r>
              <a:rPr lang="en-IN" b="1" dirty="0" smtClean="0"/>
              <a:t> </a:t>
            </a:r>
            <a:r>
              <a:rPr lang="en-IN" dirty="0" smtClean="0"/>
              <a:t>the </a:t>
            </a:r>
            <a:r>
              <a:rPr lang="en-IN" dirty="0"/>
              <a:t>location within the file structure where the file system is to be </a:t>
            </a:r>
            <a:r>
              <a:rPr lang="en-IN" dirty="0" smtClean="0"/>
              <a:t>attached.</a:t>
            </a:r>
            <a:r>
              <a:rPr lang="en-IN" dirty="0"/>
              <a:t> To illustrate file mounting, consider the file system depicted in Figure 9.13, where the triangles represent </a:t>
            </a:r>
            <a:r>
              <a:rPr lang="en-IN" dirty="0" err="1"/>
              <a:t>subtrees</a:t>
            </a:r>
            <a:r>
              <a:rPr lang="en-IN" dirty="0"/>
              <a:t> of </a:t>
            </a:r>
            <a:r>
              <a:rPr lang="en-IN" dirty="0" smtClean="0"/>
              <a:t>directories. </a:t>
            </a:r>
            <a:r>
              <a:rPr lang="en-IN" dirty="0"/>
              <a:t>Figure 9.13(a) shows an existing file system</a:t>
            </a:r>
            <a:r>
              <a:rPr lang="en-IN" dirty="0" smtClean="0"/>
              <a:t>, while </a:t>
            </a:r>
            <a:r>
              <a:rPr lang="en-IN" dirty="0"/>
              <a:t>Figure 9.13(b) shows an </a:t>
            </a:r>
            <a:r>
              <a:rPr lang="en-IN" dirty="0" err="1"/>
              <a:t>unmounted</a:t>
            </a:r>
            <a:r>
              <a:rPr lang="en-IN" dirty="0"/>
              <a:t> volume residing on /device/</a:t>
            </a:r>
            <a:r>
              <a:rPr lang="en-IN" dirty="0" err="1"/>
              <a:t>dsk</a:t>
            </a:r>
            <a:endParaRPr lang="en-IN" dirty="0" smtClean="0"/>
          </a:p>
          <a:p>
            <a:pPr marL="0" indent="0" algn="just">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05557" y="2809875"/>
            <a:ext cx="5267325" cy="3067050"/>
          </a:xfrm>
          <a:prstGeom prst="rect">
            <a:avLst/>
          </a:prstGeom>
          <a:noFill/>
          <a:ln>
            <a:noFill/>
          </a:ln>
        </p:spPr>
      </p:pic>
    </p:spTree>
    <p:extLst>
      <p:ext uri="{BB962C8B-B14F-4D97-AF65-F5344CB8AC3E}">
        <p14:creationId xmlns:p14="http://schemas.microsoft.com/office/powerpoint/2010/main" val="4283203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File </a:t>
            </a:r>
            <a:r>
              <a:rPr lang="en-IN" dirty="0" err="1"/>
              <a:t>unmounting</a:t>
            </a:r>
            <a:r>
              <a:rPr lang="en-IN" dirty="0"/>
              <a:t> is detaching the file from the location point</a:t>
            </a:r>
            <a:r>
              <a:rPr lang="en-IN" dirty="0" smtClean="0"/>
              <a:t>.</a:t>
            </a:r>
          </a:p>
          <a:p>
            <a:pPr marL="0" indent="0">
              <a:buNone/>
            </a:pPr>
            <a:r>
              <a:rPr lang="en-IN" b="1" dirty="0"/>
              <a:t>File Sharing:</a:t>
            </a:r>
            <a:endParaRPr lang="en-IN" dirty="0"/>
          </a:p>
          <a:p>
            <a:pPr marL="0" indent="0">
              <a:buNone/>
            </a:pPr>
            <a:r>
              <a:rPr lang="en-IN" dirty="0"/>
              <a:t>File Sharing is sharing of files on multiple user systems. Sharing may be done through a protection scheme on distributed systems, files may be shared across a Network File System (NFS). </a:t>
            </a:r>
            <a:endParaRPr lang="en-IN" dirty="0" smtClean="0"/>
          </a:p>
          <a:p>
            <a:r>
              <a:rPr lang="en-IN" dirty="0"/>
              <a:t>Through user IDs file sharing is done between multiple users by creating group IDs.</a:t>
            </a:r>
          </a:p>
          <a:p>
            <a:r>
              <a:rPr lang="en-IN" dirty="0"/>
              <a:t>Through Remote file system file sharing is done. </a:t>
            </a:r>
            <a:endParaRPr lang="en-IN" dirty="0" smtClean="0"/>
          </a:p>
          <a:p>
            <a:r>
              <a:rPr lang="en-IN" dirty="0"/>
              <a:t> They are three methods for file sharing through remote file system. </a:t>
            </a:r>
          </a:p>
          <a:p>
            <a:pPr marL="0" indent="0">
              <a:buNone/>
            </a:pPr>
            <a:endParaRPr lang="en-IN" dirty="0"/>
          </a:p>
        </p:txBody>
      </p:sp>
    </p:spTree>
    <p:extLst>
      <p:ext uri="{BB962C8B-B14F-4D97-AF65-F5344CB8AC3E}">
        <p14:creationId xmlns:p14="http://schemas.microsoft.com/office/powerpoint/2010/main" val="59257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6080"/>
            <a:ext cx="10515600" cy="4351338"/>
          </a:xfrm>
        </p:spPr>
        <p:txBody>
          <a:bodyPr/>
          <a:lstStyle/>
          <a:p>
            <a:pPr algn="just"/>
            <a:r>
              <a:rPr lang="en-IN" dirty="0"/>
              <a:t>The first implemented method involves manually transferring files between machines via programs like ftp. </a:t>
            </a:r>
            <a:endParaRPr lang="en-IN" dirty="0" smtClean="0"/>
          </a:p>
          <a:p>
            <a:pPr algn="just"/>
            <a:r>
              <a:rPr lang="en-IN" dirty="0" smtClean="0"/>
              <a:t>The </a:t>
            </a:r>
            <a:r>
              <a:rPr lang="en-IN" dirty="0"/>
              <a:t>second major method uses a distributed file system (DFS) in which remote directories are visible from a local machine. </a:t>
            </a:r>
            <a:endParaRPr lang="en-IN" dirty="0" smtClean="0"/>
          </a:p>
          <a:p>
            <a:pPr algn="just"/>
            <a:r>
              <a:rPr lang="en-IN" dirty="0" smtClean="0"/>
              <a:t>In </a:t>
            </a:r>
            <a:r>
              <a:rPr lang="en-IN" dirty="0"/>
              <a:t>some ways, the third method, the World Wide Web, which uses the </a:t>
            </a:r>
            <a:r>
              <a:rPr lang="en-IN" dirty="0" err="1"/>
              <a:t>url</a:t>
            </a:r>
            <a:r>
              <a:rPr lang="en-IN" dirty="0"/>
              <a:t> of file for sharing.</a:t>
            </a:r>
          </a:p>
          <a:p>
            <a:pPr algn="just"/>
            <a:r>
              <a:rPr lang="en-IN" dirty="0"/>
              <a:t>Client-server model allows clients to mount remote file systems from </a:t>
            </a:r>
            <a:r>
              <a:rPr lang="en-IN" dirty="0" smtClean="0"/>
              <a:t>servers.</a:t>
            </a:r>
            <a:r>
              <a:rPr lang="en-IN" dirty="0"/>
              <a:t> In LINUX NFS (network file system) protocol is used to implement client-server model. In windows DFS protocol is used to implement client server model.</a:t>
            </a:r>
          </a:p>
          <a:p>
            <a:pPr marL="0" indent="0" algn="just">
              <a:buNone/>
            </a:pPr>
            <a:endParaRPr lang="en-IN" dirty="0"/>
          </a:p>
        </p:txBody>
      </p:sp>
    </p:spTree>
    <p:extLst>
      <p:ext uri="{BB962C8B-B14F-4D97-AF65-F5344CB8AC3E}">
        <p14:creationId xmlns:p14="http://schemas.microsoft.com/office/powerpoint/2010/main" val="36627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682" y="848879"/>
            <a:ext cx="10515600" cy="4351338"/>
          </a:xfrm>
        </p:spPr>
        <p:txBody>
          <a:bodyPr>
            <a:normAutofit fontScale="77500" lnSpcReduction="20000"/>
          </a:bodyPr>
          <a:lstStyle/>
          <a:p>
            <a:pPr marL="0" indent="0" algn="just">
              <a:buNone/>
            </a:pPr>
            <a:r>
              <a:rPr lang="en-US" dirty="0" smtClean="0"/>
              <a:t>Protection: </a:t>
            </a:r>
            <a:r>
              <a:rPr lang="en-IN" dirty="0" smtClean="0"/>
              <a:t>It can </a:t>
            </a:r>
            <a:r>
              <a:rPr lang="en-IN" dirty="0"/>
              <a:t>be provided in many </a:t>
            </a:r>
            <a:r>
              <a:rPr lang="en-IN" dirty="0" smtClean="0"/>
              <a:t>ways. </a:t>
            </a:r>
          </a:p>
          <a:p>
            <a:pPr algn="just"/>
            <a:r>
              <a:rPr lang="en-IN" dirty="0" smtClean="0"/>
              <a:t>For </a:t>
            </a:r>
            <a:r>
              <a:rPr lang="en-IN" dirty="0"/>
              <a:t>a small single-user </a:t>
            </a:r>
            <a:r>
              <a:rPr lang="en-IN" dirty="0" smtClean="0"/>
              <a:t>Laptop systems, </a:t>
            </a:r>
            <a:r>
              <a:rPr lang="en-IN" dirty="0"/>
              <a:t>we might provide protection by physically removing the floppy disks and locking them in a desk drawer or file </a:t>
            </a:r>
            <a:r>
              <a:rPr lang="en-IN" dirty="0" smtClean="0"/>
              <a:t>cabinet.</a:t>
            </a:r>
          </a:p>
          <a:p>
            <a:pPr algn="just"/>
            <a:r>
              <a:rPr lang="en-IN" dirty="0"/>
              <a:t>In a multiuser system, the following mechanisms are needed.</a:t>
            </a:r>
          </a:p>
          <a:p>
            <a:r>
              <a:rPr lang="en-IN" dirty="0"/>
              <a:t>Protection mechanisms provide controlled access by limiting the types of file access that can be made. Access is permitted or denied depending on several factors, one of which is the type of access requested. Several different types of operations may be controlled:</a:t>
            </a:r>
          </a:p>
          <a:p>
            <a:pPr marL="0" indent="0">
              <a:buNone/>
            </a:pPr>
            <a:r>
              <a:rPr lang="en-IN" dirty="0"/>
              <a:t>• </a:t>
            </a:r>
            <a:r>
              <a:rPr lang="en-IN" dirty="0" smtClean="0"/>
              <a:t>Read: </a:t>
            </a:r>
            <a:r>
              <a:rPr lang="en-IN" dirty="0"/>
              <a:t>Read from the file.</a:t>
            </a:r>
          </a:p>
          <a:p>
            <a:pPr marL="0" indent="0">
              <a:buNone/>
            </a:pPr>
            <a:r>
              <a:rPr lang="en-IN" dirty="0"/>
              <a:t>• </a:t>
            </a:r>
            <a:r>
              <a:rPr lang="en-IN" dirty="0" smtClean="0"/>
              <a:t>Write: Write </a:t>
            </a:r>
            <a:r>
              <a:rPr lang="en-IN" dirty="0"/>
              <a:t>or rewrite the file.</a:t>
            </a:r>
          </a:p>
          <a:p>
            <a:pPr marL="0" indent="0">
              <a:buNone/>
            </a:pPr>
            <a:r>
              <a:rPr lang="en-IN" dirty="0"/>
              <a:t>• </a:t>
            </a:r>
            <a:r>
              <a:rPr lang="en-IN" dirty="0" smtClean="0"/>
              <a:t>Execute: </a:t>
            </a:r>
            <a:r>
              <a:rPr lang="en-IN" dirty="0"/>
              <a:t>Load the file into memory and execute it.</a:t>
            </a:r>
          </a:p>
          <a:p>
            <a:pPr marL="0" indent="0">
              <a:buNone/>
            </a:pPr>
            <a:r>
              <a:rPr lang="en-IN" dirty="0"/>
              <a:t>• </a:t>
            </a:r>
            <a:r>
              <a:rPr lang="en-IN" dirty="0" smtClean="0"/>
              <a:t>Append: Write </a:t>
            </a:r>
            <a:r>
              <a:rPr lang="en-IN" dirty="0"/>
              <a:t>new information at the end of the file.</a:t>
            </a:r>
          </a:p>
          <a:p>
            <a:pPr marL="0" indent="0">
              <a:buNone/>
            </a:pPr>
            <a:r>
              <a:rPr lang="en-IN" dirty="0"/>
              <a:t>• </a:t>
            </a:r>
            <a:r>
              <a:rPr lang="en-IN" dirty="0" smtClean="0"/>
              <a:t>Delete: </a:t>
            </a:r>
            <a:r>
              <a:rPr lang="en-IN" dirty="0"/>
              <a:t>Delete the file and free its space for possible reuse.</a:t>
            </a:r>
          </a:p>
          <a:p>
            <a:pPr marL="0" indent="0">
              <a:buNone/>
            </a:pPr>
            <a:r>
              <a:rPr lang="en-IN" dirty="0"/>
              <a:t>• </a:t>
            </a:r>
            <a:r>
              <a:rPr lang="en-IN" dirty="0" smtClean="0"/>
              <a:t>List: List </a:t>
            </a:r>
            <a:r>
              <a:rPr lang="en-IN" dirty="0"/>
              <a:t>the name and attributes of the file.</a:t>
            </a:r>
          </a:p>
          <a:p>
            <a:pPr marL="0" indent="0" algn="just">
              <a:buNone/>
            </a:pPr>
            <a:endParaRPr lang="en-IN" dirty="0"/>
          </a:p>
        </p:txBody>
      </p:sp>
    </p:spTree>
    <p:extLst>
      <p:ext uri="{BB962C8B-B14F-4D97-AF65-F5344CB8AC3E}">
        <p14:creationId xmlns:p14="http://schemas.microsoft.com/office/powerpoint/2010/main" val="2221552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Access Control:</a:t>
            </a:r>
          </a:p>
          <a:p>
            <a:pPr marL="0" indent="0" algn="just">
              <a:buNone/>
            </a:pPr>
            <a:r>
              <a:rPr lang="en-IN" dirty="0" smtClean="0"/>
              <a:t>An </a:t>
            </a:r>
            <a:r>
              <a:rPr lang="en-IN" dirty="0"/>
              <a:t>access-control list (ACL) specifying user names and the types of access allowed for each user. When a user requests access to a particular file, the operating system checks the access list associated with that file. If that user is listed for the requested access, the access is allowed. Otherwise, a protection violation occurs, and the user job is denied access to the file</a:t>
            </a:r>
            <a:r>
              <a:rPr lang="en-IN" dirty="0" smtClean="0"/>
              <a:t>.</a:t>
            </a:r>
          </a:p>
          <a:p>
            <a:pPr marL="0" indent="0">
              <a:buNone/>
            </a:pPr>
            <a:r>
              <a:rPr lang="en-IN" dirty="0"/>
              <a:t>• Owner. The user who created the file is the owner.</a:t>
            </a:r>
          </a:p>
          <a:p>
            <a:pPr marL="0" indent="0">
              <a:buNone/>
            </a:pPr>
            <a:r>
              <a:rPr lang="en-IN" dirty="0"/>
              <a:t>• Group. A set of users who are sharing the file and need similar access is a group, or work group.</a:t>
            </a:r>
          </a:p>
          <a:p>
            <a:pPr marL="0" indent="0">
              <a:buNone/>
            </a:pPr>
            <a:r>
              <a:rPr lang="en-IN" dirty="0"/>
              <a:t>• Universe. All other users in the system constitute the universe.</a:t>
            </a:r>
          </a:p>
          <a:p>
            <a:pPr marL="0" indent="0">
              <a:buNone/>
            </a:pPr>
            <a:r>
              <a:rPr lang="en-IN" dirty="0"/>
              <a:t> </a:t>
            </a:r>
          </a:p>
          <a:p>
            <a:pPr marL="0" indent="0" algn="just">
              <a:buNone/>
            </a:pPr>
            <a:endParaRPr lang="en-IN" dirty="0"/>
          </a:p>
          <a:p>
            <a:endParaRPr lang="en-IN" dirty="0"/>
          </a:p>
        </p:txBody>
      </p:sp>
    </p:spTree>
    <p:extLst>
      <p:ext uri="{BB962C8B-B14F-4D97-AF65-F5344CB8AC3E}">
        <p14:creationId xmlns:p14="http://schemas.microsoft.com/office/powerpoint/2010/main" val="238567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smtClean="0"/>
              <a:t>Chapter 10</a:t>
            </a:r>
          </a:p>
          <a:p>
            <a:pPr marL="0" indent="0" algn="ctr">
              <a:buNone/>
            </a:pPr>
            <a:r>
              <a:rPr lang="en-US" dirty="0" smtClean="0"/>
              <a:t>FILES</a:t>
            </a:r>
            <a:endParaRPr lang="en-IN" dirty="0"/>
          </a:p>
        </p:txBody>
      </p:sp>
    </p:spTree>
    <p:extLst>
      <p:ext uri="{BB962C8B-B14F-4D97-AF65-F5344CB8AC3E}">
        <p14:creationId xmlns:p14="http://schemas.microsoft.com/office/powerpoint/2010/main" val="48459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b="1" dirty="0"/>
              <a:t>File: </a:t>
            </a:r>
            <a:r>
              <a:rPr lang="en-IN" dirty="0"/>
              <a:t>A file is a named collection of related information that is recorded on secondary storage.</a:t>
            </a:r>
          </a:p>
          <a:p>
            <a:pPr marL="0" indent="0">
              <a:buNone/>
            </a:pPr>
            <a:endParaRPr lang="en-IN" b="1" dirty="0" smtClean="0"/>
          </a:p>
          <a:p>
            <a:pPr marL="0" indent="0">
              <a:buNone/>
            </a:pPr>
            <a:r>
              <a:rPr lang="en-IN" b="1" dirty="0" smtClean="0"/>
              <a:t>File </a:t>
            </a:r>
            <a:r>
              <a:rPr lang="en-IN" b="1" dirty="0"/>
              <a:t>Attributes</a:t>
            </a:r>
            <a:r>
              <a:rPr lang="en-IN" b="1" dirty="0" smtClean="0"/>
              <a:t>:</a:t>
            </a:r>
          </a:p>
          <a:p>
            <a:pPr marL="0" indent="0">
              <a:buNone/>
            </a:pPr>
            <a:endParaRPr lang="en-IN" dirty="0"/>
          </a:p>
          <a:p>
            <a:pPr marL="0" indent="0" algn="just">
              <a:buNone/>
            </a:pPr>
            <a:r>
              <a:rPr lang="en-IN" dirty="0"/>
              <a:t>• </a:t>
            </a:r>
            <a:r>
              <a:rPr lang="en-IN" dirty="0" smtClean="0"/>
              <a:t>Identifier: This </a:t>
            </a:r>
            <a:r>
              <a:rPr lang="en-IN" dirty="0"/>
              <a:t>unique tag, usually a number, identifies the file within the file system; it is the non-human-readable name for the file.</a:t>
            </a:r>
          </a:p>
          <a:p>
            <a:pPr marL="0" indent="0" algn="just">
              <a:buNone/>
            </a:pPr>
            <a:r>
              <a:rPr lang="en-IN" dirty="0"/>
              <a:t>• </a:t>
            </a:r>
            <a:r>
              <a:rPr lang="en-IN" dirty="0" smtClean="0"/>
              <a:t>Type: </a:t>
            </a:r>
            <a:r>
              <a:rPr lang="en-IN" dirty="0"/>
              <a:t>This information is needed for systems that support different types of files.</a:t>
            </a:r>
          </a:p>
          <a:p>
            <a:pPr marL="0" indent="0" algn="just">
              <a:buNone/>
            </a:pPr>
            <a:r>
              <a:rPr lang="en-IN" dirty="0"/>
              <a:t>• </a:t>
            </a:r>
            <a:r>
              <a:rPr lang="en-IN" dirty="0" smtClean="0"/>
              <a:t>Location: </a:t>
            </a:r>
            <a:r>
              <a:rPr lang="en-IN" dirty="0"/>
              <a:t>This information is a pointer to a device and to the location of the file on that device.</a:t>
            </a:r>
          </a:p>
          <a:p>
            <a:pPr marL="0" indent="0" algn="just">
              <a:buNone/>
            </a:pPr>
            <a:r>
              <a:rPr lang="en-IN" dirty="0"/>
              <a:t>• </a:t>
            </a:r>
            <a:r>
              <a:rPr lang="en-IN" dirty="0" smtClean="0"/>
              <a:t>Size: The </a:t>
            </a:r>
            <a:r>
              <a:rPr lang="en-IN" dirty="0"/>
              <a:t>current size of the file (in bytes, words, or blocks) and possibly the maximum allowed size are included in this attribute.</a:t>
            </a:r>
          </a:p>
          <a:p>
            <a:pPr marL="0" indent="0" algn="just">
              <a:buNone/>
            </a:pPr>
            <a:r>
              <a:rPr lang="en-IN" dirty="0"/>
              <a:t>• </a:t>
            </a:r>
            <a:r>
              <a:rPr lang="en-IN" dirty="0" smtClean="0"/>
              <a:t>Protection: Access-control </a:t>
            </a:r>
            <a:r>
              <a:rPr lang="en-IN" dirty="0"/>
              <a:t>information determines who can do reading, writing, executing, and so on.</a:t>
            </a:r>
          </a:p>
          <a:p>
            <a:pPr marL="0" indent="0" algn="just">
              <a:buNone/>
            </a:pPr>
            <a:r>
              <a:rPr lang="en-IN" dirty="0"/>
              <a:t>• Time, date, and user </a:t>
            </a:r>
            <a:r>
              <a:rPr lang="en-IN" dirty="0" smtClean="0"/>
              <a:t>identification: This </a:t>
            </a:r>
            <a:r>
              <a:rPr lang="en-IN" dirty="0"/>
              <a:t>information may be kept for creation, last modification, and last use. These data can be useful for protection, security, and usage monitoring.</a:t>
            </a:r>
          </a:p>
          <a:p>
            <a:pPr marL="0" indent="0" algn="just">
              <a:buNone/>
            </a:pPr>
            <a:r>
              <a:rPr lang="en-IN" b="1" dirty="0"/>
              <a:t> </a:t>
            </a:r>
            <a:endParaRPr lang="en-IN" dirty="0"/>
          </a:p>
          <a:p>
            <a:pPr marL="0" indent="0">
              <a:buNone/>
            </a:pPr>
            <a:endParaRPr lang="en-IN" dirty="0"/>
          </a:p>
        </p:txBody>
      </p:sp>
    </p:spTree>
    <p:extLst>
      <p:ext uri="{BB962C8B-B14F-4D97-AF65-F5344CB8AC3E}">
        <p14:creationId xmlns:p14="http://schemas.microsoft.com/office/powerpoint/2010/main" val="423341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File Operations:</a:t>
            </a:r>
            <a:endParaRPr lang="en-IN" dirty="0"/>
          </a:p>
          <a:p>
            <a:pPr marL="0" lvl="0" indent="0">
              <a:buNone/>
            </a:pPr>
            <a:r>
              <a:rPr lang="en-IN" dirty="0"/>
              <a:t>Creating a </a:t>
            </a:r>
            <a:r>
              <a:rPr lang="en-IN" dirty="0" smtClean="0"/>
              <a:t>file </a:t>
            </a:r>
            <a:endParaRPr lang="en-IN" dirty="0"/>
          </a:p>
          <a:p>
            <a:pPr marL="0" indent="0">
              <a:buNone/>
            </a:pPr>
            <a:r>
              <a:rPr lang="en-IN" dirty="0"/>
              <a:t>Writing a </a:t>
            </a:r>
            <a:r>
              <a:rPr lang="en-IN" dirty="0" smtClean="0"/>
              <a:t>file </a:t>
            </a:r>
            <a:endParaRPr lang="en-IN" dirty="0"/>
          </a:p>
          <a:p>
            <a:pPr marL="0" indent="0">
              <a:buNone/>
            </a:pPr>
            <a:r>
              <a:rPr lang="en-IN" dirty="0"/>
              <a:t>Reading a </a:t>
            </a:r>
            <a:r>
              <a:rPr lang="en-IN" dirty="0" smtClean="0"/>
              <a:t>file </a:t>
            </a:r>
          </a:p>
          <a:p>
            <a:pPr marL="0" indent="0">
              <a:buNone/>
            </a:pPr>
            <a:r>
              <a:rPr lang="en-IN" dirty="0"/>
              <a:t>Repositioning within a </a:t>
            </a:r>
            <a:r>
              <a:rPr lang="en-IN" dirty="0" smtClean="0"/>
              <a:t>file</a:t>
            </a:r>
          </a:p>
          <a:p>
            <a:pPr marL="0" indent="0">
              <a:buNone/>
            </a:pPr>
            <a:r>
              <a:rPr lang="en-IN" dirty="0"/>
              <a:t>Deleting a </a:t>
            </a:r>
            <a:r>
              <a:rPr lang="en-IN" dirty="0" smtClean="0"/>
              <a:t>file</a:t>
            </a:r>
          </a:p>
          <a:p>
            <a:pPr marL="0" indent="0">
              <a:buNone/>
            </a:pPr>
            <a:r>
              <a:rPr lang="en-IN" dirty="0"/>
              <a:t>Truncating a file</a:t>
            </a:r>
          </a:p>
        </p:txBody>
      </p:sp>
    </p:spTree>
    <p:extLst>
      <p:ext uri="{BB962C8B-B14F-4D97-AF65-F5344CB8AC3E}">
        <p14:creationId xmlns:p14="http://schemas.microsoft.com/office/powerpoint/2010/main" val="99803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File Types:</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005669"/>
            <a:ext cx="4419600" cy="4562475"/>
          </a:xfrm>
          <a:prstGeom prst="rect">
            <a:avLst/>
          </a:prstGeom>
          <a:noFill/>
          <a:ln>
            <a:noFill/>
          </a:ln>
        </p:spPr>
      </p:pic>
    </p:spTree>
    <p:extLst>
      <p:ext uri="{BB962C8B-B14F-4D97-AF65-F5344CB8AC3E}">
        <p14:creationId xmlns:p14="http://schemas.microsoft.com/office/powerpoint/2010/main" val="74936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lgn="just">
              <a:buNone/>
            </a:pPr>
            <a:r>
              <a:rPr lang="en-IN" b="1" dirty="0"/>
              <a:t>Access Methods</a:t>
            </a:r>
            <a:r>
              <a:rPr lang="en-IN" b="1" dirty="0" smtClean="0"/>
              <a:t>: </a:t>
            </a:r>
            <a:r>
              <a:rPr lang="en-IN" dirty="0"/>
              <a:t>I</a:t>
            </a:r>
            <a:r>
              <a:rPr lang="en-IN" dirty="0" smtClean="0"/>
              <a:t>nformation in the file must </a:t>
            </a:r>
            <a:r>
              <a:rPr lang="en-IN" dirty="0"/>
              <a:t>be accessed and read into computer memory. The information in the file can be accessed in several </a:t>
            </a:r>
            <a:r>
              <a:rPr lang="en-IN" dirty="0" smtClean="0"/>
              <a:t>ways.</a:t>
            </a:r>
          </a:p>
          <a:p>
            <a:pPr marL="0" indent="0" algn="just">
              <a:buNone/>
            </a:pPr>
            <a:r>
              <a:rPr lang="en-IN" dirty="0"/>
              <a:t>Sequential Access:</a:t>
            </a:r>
          </a:p>
          <a:p>
            <a:pPr marL="0" indent="0" algn="just">
              <a:buNone/>
            </a:pPr>
            <a:endParaRPr lang="en-IN" dirty="0"/>
          </a:p>
          <a:p>
            <a:pPr marL="0" indent="0">
              <a:buNone/>
            </a:pPr>
            <a:endParaRPr lang="en-US" dirty="0" smtClean="0"/>
          </a:p>
          <a:p>
            <a:pPr marL="0" indent="0" algn="just">
              <a:buNone/>
            </a:pPr>
            <a:r>
              <a:rPr lang="en-IN" dirty="0"/>
              <a:t>The simplest access method is sequential access. Information in the file is processed in order, one record after the other. This mode of access is by far the most common; for example, editors and compilers usually access files in this fashion Sequential access, which is depicted in above Figure, is based on a tape model of a file. </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87498" y="2838450"/>
            <a:ext cx="4791075" cy="1409700"/>
          </a:xfrm>
          <a:prstGeom prst="rect">
            <a:avLst/>
          </a:prstGeom>
          <a:noFill/>
          <a:ln>
            <a:noFill/>
          </a:ln>
        </p:spPr>
      </p:pic>
    </p:spTree>
    <p:extLst>
      <p:ext uri="{BB962C8B-B14F-4D97-AF65-F5344CB8AC3E}">
        <p14:creationId xmlns:p14="http://schemas.microsoft.com/office/powerpoint/2010/main" val="389770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890443"/>
            <a:ext cx="10515600" cy="4351338"/>
          </a:xfrm>
        </p:spPr>
        <p:txBody>
          <a:bodyPr>
            <a:normAutofit fontScale="85000" lnSpcReduction="20000"/>
          </a:bodyPr>
          <a:lstStyle/>
          <a:p>
            <a:pPr marL="0" indent="0">
              <a:buNone/>
            </a:pPr>
            <a:r>
              <a:rPr lang="en-IN" dirty="0"/>
              <a:t>Direct Access:</a:t>
            </a:r>
          </a:p>
          <a:p>
            <a:pPr marL="0" indent="0" algn="just">
              <a:buNone/>
            </a:pPr>
            <a:r>
              <a:rPr lang="en-IN" dirty="0"/>
              <a:t>The direct-access method is based on a disk model of a file, since disks allow random access to any file block. For direct access, the file is viewed as a numbered sequence of blocks or records. Thus, we may read block 14, then read block 53, and then write block 7. There are no restrictions on the order of reading or writing for a direct-access file</a:t>
            </a:r>
            <a:r>
              <a:rPr lang="en-IN" dirty="0" smtClean="0"/>
              <a:t>.</a:t>
            </a:r>
          </a:p>
          <a:p>
            <a:pPr marL="0" indent="0" algn="just">
              <a:buNone/>
            </a:pPr>
            <a:r>
              <a:rPr lang="en-IN" dirty="0"/>
              <a:t>For the direct-access method, the file operations must be modified to include the block number as a parameter. Thus, we have read n, where n is the block number, rather than read next, and write n rather than write next. An alternative approach is to retain read next and write next, as with sequential access, and to add an operation position file to n, where n is the block number. Then, to effect a read n, we would position to n and then read next. We can easily simulate sequential access on a direct-access file by simply keeping a variable </a:t>
            </a:r>
            <a:r>
              <a:rPr lang="en-IN" dirty="0" err="1"/>
              <a:t>cp</a:t>
            </a:r>
            <a:r>
              <a:rPr lang="en-IN" dirty="0"/>
              <a:t> that defines our current position, as shown in following figure</a:t>
            </a:r>
            <a:r>
              <a:rPr lang="en-IN" dirty="0" smtClean="0"/>
              <a:t>.</a:t>
            </a:r>
          </a:p>
          <a:p>
            <a:pPr marL="0" indent="0" algn="just">
              <a:buNone/>
            </a:pPr>
            <a:endParaRPr lang="en-IN" dirty="0"/>
          </a:p>
          <a:p>
            <a:pPr marL="0" indent="0" algn="just">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22901" y="4804929"/>
            <a:ext cx="5343525" cy="1733550"/>
          </a:xfrm>
          <a:prstGeom prst="rect">
            <a:avLst/>
          </a:prstGeom>
          <a:noFill/>
          <a:ln>
            <a:noFill/>
          </a:ln>
        </p:spPr>
      </p:pic>
    </p:spTree>
    <p:extLst>
      <p:ext uri="{BB962C8B-B14F-4D97-AF65-F5344CB8AC3E}">
        <p14:creationId xmlns:p14="http://schemas.microsoft.com/office/powerpoint/2010/main" val="69435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IN" dirty="0"/>
              <a:t>I</a:t>
            </a:r>
            <a:r>
              <a:rPr lang="en-IN" dirty="0" smtClean="0"/>
              <a:t>ndexed </a:t>
            </a:r>
            <a:r>
              <a:rPr lang="en-IN" dirty="0"/>
              <a:t>sequential-access method (ISAM</a:t>
            </a:r>
            <a:r>
              <a:rPr lang="en-IN" dirty="0" smtClean="0"/>
              <a:t>): </a:t>
            </a:r>
            <a:r>
              <a:rPr lang="en-IN" dirty="0"/>
              <a:t>uses a small master index that points to disk blocks of a secondary index. The secondary index blocks point to the actual file blocks. The file is kept sorted on a defined key</a:t>
            </a:r>
            <a:r>
              <a:rPr lang="en-IN" dirty="0" smtClean="0"/>
              <a:t>.</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39798" y="3484418"/>
            <a:ext cx="4714875" cy="2819400"/>
          </a:xfrm>
          <a:prstGeom prst="rect">
            <a:avLst/>
          </a:prstGeom>
          <a:noFill/>
          <a:ln>
            <a:noFill/>
          </a:ln>
        </p:spPr>
      </p:pic>
    </p:spTree>
    <p:extLst>
      <p:ext uri="{BB962C8B-B14F-4D97-AF65-F5344CB8AC3E}">
        <p14:creationId xmlns:p14="http://schemas.microsoft.com/office/powerpoint/2010/main" val="38736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464" y="1046307"/>
            <a:ext cx="10515600" cy="4772602"/>
          </a:xfrm>
        </p:spPr>
        <p:txBody>
          <a:bodyPr>
            <a:normAutofit fontScale="62500" lnSpcReduction="20000"/>
          </a:bodyPr>
          <a:lstStyle/>
          <a:p>
            <a:r>
              <a:rPr lang="en-IN" b="1" dirty="0"/>
              <a:t>Directory Structure:</a:t>
            </a:r>
            <a:endParaRPr lang="en-IN" dirty="0"/>
          </a:p>
          <a:p>
            <a:r>
              <a:rPr lang="en-IN" dirty="0"/>
              <a:t>Single-Level Directory: It is shown in the following figure</a:t>
            </a:r>
            <a:r>
              <a:rPr lang="en-IN" dirty="0" smtClean="0"/>
              <a:t>. All </a:t>
            </a:r>
            <a:r>
              <a:rPr lang="en-IN" dirty="0"/>
              <a:t>files are contained in the same directory</a:t>
            </a:r>
            <a:r>
              <a:rPr lang="en-IN" dirty="0" smtClean="0"/>
              <a:t>.</a:t>
            </a:r>
          </a:p>
          <a:p>
            <a:pPr marL="0" indent="0">
              <a:buNone/>
            </a:pPr>
            <a:endParaRPr lang="en-US" dirty="0"/>
          </a:p>
          <a:p>
            <a:pPr marL="0" indent="0">
              <a:buNone/>
            </a:pPr>
            <a:endParaRPr lang="en-US" dirty="0" smtClean="0"/>
          </a:p>
          <a:p>
            <a:pPr marL="0" indent="0">
              <a:buNone/>
            </a:pPr>
            <a:endParaRPr lang="en-US" dirty="0"/>
          </a:p>
          <a:p>
            <a:endParaRPr lang="en-IN" dirty="0" smtClean="0"/>
          </a:p>
          <a:p>
            <a:endParaRPr lang="en-IN" dirty="0"/>
          </a:p>
          <a:p>
            <a:endParaRPr lang="en-IN" dirty="0" smtClean="0"/>
          </a:p>
          <a:p>
            <a:endParaRPr lang="en-IN" dirty="0"/>
          </a:p>
          <a:p>
            <a:r>
              <a:rPr lang="en-IN" dirty="0" smtClean="0"/>
              <a:t>Advantages: </a:t>
            </a:r>
            <a:r>
              <a:rPr lang="en-IN" dirty="0"/>
              <a:t>It is easy to support and </a:t>
            </a:r>
            <a:r>
              <a:rPr lang="en-IN" dirty="0" smtClean="0"/>
              <a:t>understand.</a:t>
            </a:r>
          </a:p>
          <a:p>
            <a:r>
              <a:rPr lang="en-IN" dirty="0"/>
              <a:t>Disadvantages:</a:t>
            </a:r>
          </a:p>
          <a:p>
            <a:pPr marL="0" indent="0" algn="just">
              <a:buNone/>
            </a:pPr>
            <a:r>
              <a:rPr lang="en-IN" dirty="0"/>
              <a:t>1. Naming Problem: A single-level directory has significant limitations, however, when the number of files increases or when the system has more than one user. Since all files are in the same directory, they must have unique names. If two users call their data file test, then the unique-name rule is violated.</a:t>
            </a:r>
          </a:p>
          <a:p>
            <a:pPr marL="0" indent="0" algn="just">
              <a:buNone/>
            </a:pPr>
            <a:r>
              <a:rPr lang="en-IN" dirty="0"/>
              <a:t>2. Grouping problem: Even a single user on a single-level directory may find it difficult to remember the names of all the files as the number of files increases. Grouping is not possible to store similar files in one directory.</a:t>
            </a:r>
          </a:p>
          <a:p>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98643" y="2501178"/>
            <a:ext cx="5467350" cy="1190625"/>
          </a:xfrm>
          <a:prstGeom prst="rect">
            <a:avLst/>
          </a:prstGeom>
          <a:noFill/>
          <a:ln>
            <a:noFill/>
          </a:ln>
        </p:spPr>
      </p:pic>
    </p:spTree>
    <p:extLst>
      <p:ext uri="{BB962C8B-B14F-4D97-AF65-F5344CB8AC3E}">
        <p14:creationId xmlns:p14="http://schemas.microsoft.com/office/powerpoint/2010/main" val="3806762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1460</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2021-06-05T16:53:06Z</dcterms:created>
  <dcterms:modified xsi:type="dcterms:W3CDTF">2021-06-05T16:53:16Z</dcterms:modified>
</cp:coreProperties>
</file>