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FBB2FCC-1F72-4D0B-9132-7E0D7D97B3FD}"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C0934A-F733-4347-8776-879DE7CC6DCA}" type="slidenum">
              <a:rPr lang="en-IN" smtClean="0"/>
              <a:t>‹#›</a:t>
            </a:fld>
            <a:endParaRPr lang="en-IN"/>
          </a:p>
        </p:txBody>
      </p:sp>
    </p:spTree>
    <p:extLst>
      <p:ext uri="{BB962C8B-B14F-4D97-AF65-F5344CB8AC3E}">
        <p14:creationId xmlns:p14="http://schemas.microsoft.com/office/powerpoint/2010/main" val="174741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FBB2FCC-1F72-4D0B-9132-7E0D7D97B3FD}"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C0934A-F733-4347-8776-879DE7CC6DCA}" type="slidenum">
              <a:rPr lang="en-IN" smtClean="0"/>
              <a:t>‹#›</a:t>
            </a:fld>
            <a:endParaRPr lang="en-IN"/>
          </a:p>
        </p:txBody>
      </p:sp>
    </p:spTree>
    <p:extLst>
      <p:ext uri="{BB962C8B-B14F-4D97-AF65-F5344CB8AC3E}">
        <p14:creationId xmlns:p14="http://schemas.microsoft.com/office/powerpoint/2010/main" val="1964227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FBB2FCC-1F72-4D0B-9132-7E0D7D97B3FD}"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C0934A-F733-4347-8776-879DE7CC6DCA}" type="slidenum">
              <a:rPr lang="en-IN" smtClean="0"/>
              <a:t>‹#›</a:t>
            </a:fld>
            <a:endParaRPr lang="en-IN"/>
          </a:p>
        </p:txBody>
      </p:sp>
    </p:spTree>
    <p:extLst>
      <p:ext uri="{BB962C8B-B14F-4D97-AF65-F5344CB8AC3E}">
        <p14:creationId xmlns:p14="http://schemas.microsoft.com/office/powerpoint/2010/main" val="1316232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FBB2FCC-1F72-4D0B-9132-7E0D7D97B3FD}"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C0934A-F733-4347-8776-879DE7CC6DCA}" type="slidenum">
              <a:rPr lang="en-IN" smtClean="0"/>
              <a:t>‹#›</a:t>
            </a:fld>
            <a:endParaRPr lang="en-IN"/>
          </a:p>
        </p:txBody>
      </p:sp>
    </p:spTree>
    <p:extLst>
      <p:ext uri="{BB962C8B-B14F-4D97-AF65-F5344CB8AC3E}">
        <p14:creationId xmlns:p14="http://schemas.microsoft.com/office/powerpoint/2010/main" val="887416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BB2FCC-1F72-4D0B-9132-7E0D7D97B3FD}"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C0934A-F733-4347-8776-879DE7CC6DCA}" type="slidenum">
              <a:rPr lang="en-IN" smtClean="0"/>
              <a:t>‹#›</a:t>
            </a:fld>
            <a:endParaRPr lang="en-IN"/>
          </a:p>
        </p:txBody>
      </p:sp>
    </p:spTree>
    <p:extLst>
      <p:ext uri="{BB962C8B-B14F-4D97-AF65-F5344CB8AC3E}">
        <p14:creationId xmlns:p14="http://schemas.microsoft.com/office/powerpoint/2010/main" val="40348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FBB2FCC-1F72-4D0B-9132-7E0D7D97B3FD}" type="datetimeFigureOut">
              <a:rPr lang="en-IN" smtClean="0"/>
              <a:t>05-06-2021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C0934A-F733-4347-8776-879DE7CC6DCA}" type="slidenum">
              <a:rPr lang="en-IN" smtClean="0"/>
              <a:t>‹#›</a:t>
            </a:fld>
            <a:endParaRPr lang="en-IN"/>
          </a:p>
        </p:txBody>
      </p:sp>
    </p:spTree>
    <p:extLst>
      <p:ext uri="{BB962C8B-B14F-4D97-AF65-F5344CB8AC3E}">
        <p14:creationId xmlns:p14="http://schemas.microsoft.com/office/powerpoint/2010/main" val="1307126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FBB2FCC-1F72-4D0B-9132-7E0D7D97B3FD}" type="datetimeFigureOut">
              <a:rPr lang="en-IN" smtClean="0"/>
              <a:t>05-06-2021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C0934A-F733-4347-8776-879DE7CC6DCA}" type="slidenum">
              <a:rPr lang="en-IN" smtClean="0"/>
              <a:t>‹#›</a:t>
            </a:fld>
            <a:endParaRPr lang="en-IN"/>
          </a:p>
        </p:txBody>
      </p:sp>
    </p:spTree>
    <p:extLst>
      <p:ext uri="{BB962C8B-B14F-4D97-AF65-F5344CB8AC3E}">
        <p14:creationId xmlns:p14="http://schemas.microsoft.com/office/powerpoint/2010/main" val="2980742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FBB2FCC-1F72-4D0B-9132-7E0D7D97B3FD}" type="datetimeFigureOut">
              <a:rPr lang="en-IN" smtClean="0"/>
              <a:t>05-06-2021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C0934A-F733-4347-8776-879DE7CC6DCA}" type="slidenum">
              <a:rPr lang="en-IN" smtClean="0"/>
              <a:t>‹#›</a:t>
            </a:fld>
            <a:endParaRPr lang="en-IN"/>
          </a:p>
        </p:txBody>
      </p:sp>
    </p:spTree>
    <p:extLst>
      <p:ext uri="{BB962C8B-B14F-4D97-AF65-F5344CB8AC3E}">
        <p14:creationId xmlns:p14="http://schemas.microsoft.com/office/powerpoint/2010/main" val="123127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BB2FCC-1F72-4D0B-9132-7E0D7D97B3FD}" type="datetimeFigureOut">
              <a:rPr lang="en-IN" smtClean="0"/>
              <a:t>05-06-2021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C0934A-F733-4347-8776-879DE7CC6DCA}" type="slidenum">
              <a:rPr lang="en-IN" smtClean="0"/>
              <a:t>‹#›</a:t>
            </a:fld>
            <a:endParaRPr lang="en-IN"/>
          </a:p>
        </p:txBody>
      </p:sp>
    </p:spTree>
    <p:extLst>
      <p:ext uri="{BB962C8B-B14F-4D97-AF65-F5344CB8AC3E}">
        <p14:creationId xmlns:p14="http://schemas.microsoft.com/office/powerpoint/2010/main" val="1233269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BB2FCC-1F72-4D0B-9132-7E0D7D97B3FD}" type="datetimeFigureOut">
              <a:rPr lang="en-IN" smtClean="0"/>
              <a:t>05-06-2021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C0934A-F733-4347-8776-879DE7CC6DCA}" type="slidenum">
              <a:rPr lang="en-IN" smtClean="0"/>
              <a:t>‹#›</a:t>
            </a:fld>
            <a:endParaRPr lang="en-IN"/>
          </a:p>
        </p:txBody>
      </p:sp>
    </p:spTree>
    <p:extLst>
      <p:ext uri="{BB962C8B-B14F-4D97-AF65-F5344CB8AC3E}">
        <p14:creationId xmlns:p14="http://schemas.microsoft.com/office/powerpoint/2010/main" val="751718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BB2FCC-1F72-4D0B-9132-7E0D7D97B3FD}" type="datetimeFigureOut">
              <a:rPr lang="en-IN" smtClean="0"/>
              <a:t>05-06-2021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C0934A-F733-4347-8776-879DE7CC6DCA}" type="slidenum">
              <a:rPr lang="en-IN" smtClean="0"/>
              <a:t>‹#›</a:t>
            </a:fld>
            <a:endParaRPr lang="en-IN"/>
          </a:p>
        </p:txBody>
      </p:sp>
    </p:spTree>
    <p:extLst>
      <p:ext uri="{BB962C8B-B14F-4D97-AF65-F5344CB8AC3E}">
        <p14:creationId xmlns:p14="http://schemas.microsoft.com/office/powerpoint/2010/main" val="500428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BB2FCC-1F72-4D0B-9132-7E0D7D97B3FD}" type="datetimeFigureOut">
              <a:rPr lang="en-IN" smtClean="0"/>
              <a:t>05-06-2021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C0934A-F733-4347-8776-879DE7CC6DCA}" type="slidenum">
              <a:rPr lang="en-IN" smtClean="0"/>
              <a:t>‹#›</a:t>
            </a:fld>
            <a:endParaRPr lang="en-IN"/>
          </a:p>
        </p:txBody>
      </p:sp>
    </p:spTree>
    <p:extLst>
      <p:ext uri="{BB962C8B-B14F-4D97-AF65-F5344CB8AC3E}">
        <p14:creationId xmlns:p14="http://schemas.microsoft.com/office/powerpoint/2010/main" val="148117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389698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srcRect/>
          <a:stretch>
            <a:fillRect/>
          </a:stretch>
        </p:blipFill>
        <p:spPr bwMode="auto">
          <a:xfrm>
            <a:off x="3002177" y="1527463"/>
            <a:ext cx="5210902" cy="4551755"/>
          </a:xfrm>
          <a:prstGeom prst="rect">
            <a:avLst/>
          </a:prstGeom>
          <a:noFill/>
          <a:ln w="9525">
            <a:noFill/>
            <a:miter lim="800000"/>
            <a:headEnd/>
            <a:tailEnd/>
          </a:ln>
        </p:spPr>
      </p:pic>
    </p:spTree>
    <p:extLst>
      <p:ext uri="{BB962C8B-B14F-4D97-AF65-F5344CB8AC3E}">
        <p14:creationId xmlns:p14="http://schemas.microsoft.com/office/powerpoint/2010/main" val="3994694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Virtual File Systems</a:t>
            </a:r>
          </a:p>
          <a:p>
            <a:pPr marL="0" indent="0">
              <a:buNone/>
            </a:pPr>
            <a:endParaRPr lang="en-IN" dirty="0"/>
          </a:p>
        </p:txBody>
      </p:sp>
      <p:pic>
        <p:nvPicPr>
          <p:cNvPr id="4" name="Picture 3"/>
          <p:cNvPicPr/>
          <p:nvPr/>
        </p:nvPicPr>
        <p:blipFill>
          <a:blip r:embed="rId2"/>
          <a:srcRect/>
          <a:stretch>
            <a:fillRect/>
          </a:stretch>
        </p:blipFill>
        <p:spPr bwMode="auto">
          <a:xfrm>
            <a:off x="3051464" y="2232833"/>
            <a:ext cx="5486400" cy="3722370"/>
          </a:xfrm>
          <a:prstGeom prst="rect">
            <a:avLst/>
          </a:prstGeom>
          <a:noFill/>
          <a:ln w="9525">
            <a:noFill/>
            <a:miter lim="800000"/>
            <a:headEnd/>
            <a:tailEnd/>
          </a:ln>
        </p:spPr>
      </p:pic>
    </p:spTree>
    <p:extLst>
      <p:ext uri="{BB962C8B-B14F-4D97-AF65-F5344CB8AC3E}">
        <p14:creationId xmlns:p14="http://schemas.microsoft.com/office/powerpoint/2010/main" val="3384650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164" y="1035916"/>
            <a:ext cx="10515600" cy="4351338"/>
          </a:xfrm>
        </p:spPr>
        <p:txBody>
          <a:bodyPr>
            <a:normAutofit lnSpcReduction="10000"/>
          </a:bodyPr>
          <a:lstStyle/>
          <a:p>
            <a:pPr marL="0" indent="0">
              <a:buNone/>
            </a:pPr>
            <a:r>
              <a:rPr lang="en-IN" dirty="0" smtClean="0"/>
              <a:t>Directory Implementation: </a:t>
            </a:r>
          </a:p>
          <a:p>
            <a:pPr marL="0" indent="0" algn="just">
              <a:buNone/>
            </a:pPr>
            <a:r>
              <a:rPr lang="en-US" b="1" dirty="0"/>
              <a:t>Linear List: </a:t>
            </a:r>
            <a:r>
              <a:rPr lang="en-US" dirty="0"/>
              <a:t>The simplest method of implementing a directory is to use a linear list of file names with pointers to the data blocks. </a:t>
            </a:r>
            <a:endParaRPr lang="en-US" dirty="0" smtClean="0"/>
          </a:p>
          <a:p>
            <a:pPr marL="0" indent="0" algn="just">
              <a:buNone/>
            </a:pPr>
            <a:r>
              <a:rPr lang="en-US" dirty="0" smtClean="0"/>
              <a:t>This </a:t>
            </a:r>
            <a:r>
              <a:rPr lang="en-US" dirty="0"/>
              <a:t>method is simple to program but time-consuming to execute. </a:t>
            </a:r>
            <a:endParaRPr lang="en-US" dirty="0" smtClean="0"/>
          </a:p>
          <a:p>
            <a:pPr marL="0" indent="0" algn="just">
              <a:buNone/>
            </a:pPr>
            <a:r>
              <a:rPr lang="en-US" dirty="0" smtClean="0"/>
              <a:t>The </a:t>
            </a:r>
            <a:r>
              <a:rPr lang="en-US" dirty="0"/>
              <a:t>real disadvantage of a linear list of directory entries is that finding a file requires a linear search. </a:t>
            </a:r>
            <a:endParaRPr lang="en-US" dirty="0" smtClean="0"/>
          </a:p>
          <a:p>
            <a:pPr marL="0" indent="0" algn="just">
              <a:buNone/>
            </a:pPr>
            <a:r>
              <a:rPr lang="en-US" dirty="0" smtClean="0"/>
              <a:t>A </a:t>
            </a:r>
            <a:r>
              <a:rPr lang="en-US" dirty="0"/>
              <a:t>sorted list allows a binary search and decreases the average search time. </a:t>
            </a:r>
            <a:endParaRPr lang="en-US" dirty="0" smtClean="0"/>
          </a:p>
          <a:p>
            <a:pPr marL="0" indent="0" algn="just">
              <a:buNone/>
            </a:pPr>
            <a:r>
              <a:rPr lang="en-US" dirty="0" smtClean="0"/>
              <a:t>So </a:t>
            </a:r>
            <a:r>
              <a:rPr lang="en-US" dirty="0"/>
              <a:t>a more sophisticated tree data structure, such as a B-tree, might help here.</a:t>
            </a:r>
            <a:endParaRPr lang="en-IN" dirty="0"/>
          </a:p>
          <a:p>
            <a:pPr marL="0" indent="0">
              <a:buNone/>
            </a:pPr>
            <a:endParaRPr lang="en-IN" dirty="0"/>
          </a:p>
        </p:txBody>
      </p:sp>
    </p:spTree>
    <p:extLst>
      <p:ext uri="{BB962C8B-B14F-4D97-AF65-F5344CB8AC3E}">
        <p14:creationId xmlns:p14="http://schemas.microsoft.com/office/powerpoint/2010/main" val="3920619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1391" y="1399598"/>
            <a:ext cx="10515600" cy="4351338"/>
          </a:xfrm>
        </p:spPr>
        <p:txBody>
          <a:bodyPr/>
          <a:lstStyle/>
          <a:p>
            <a:pPr algn="just"/>
            <a:r>
              <a:rPr lang="en-US" b="1" dirty="0"/>
              <a:t>Hash </a:t>
            </a:r>
            <a:r>
              <a:rPr lang="en-US" b="1" dirty="0" smtClean="0"/>
              <a:t>Table: </a:t>
            </a:r>
            <a:r>
              <a:rPr lang="en-US" dirty="0" smtClean="0"/>
              <a:t>Another </a:t>
            </a:r>
            <a:r>
              <a:rPr lang="en-US" dirty="0"/>
              <a:t>data structure used for a file directory is a hash table. The hash table takes a value computed from the file name and returns a pointer to the file name in the linear list. Therefore, it can greatly decrease the directory search time. </a:t>
            </a:r>
            <a:endParaRPr lang="en-US" dirty="0" smtClean="0"/>
          </a:p>
          <a:p>
            <a:pPr algn="just"/>
            <a:r>
              <a:rPr lang="en-US" dirty="0" smtClean="0"/>
              <a:t>Insertion </a:t>
            </a:r>
            <a:r>
              <a:rPr lang="en-US" dirty="0"/>
              <a:t>and deletion are also fairly straightforward, although some provision must be made for collisions—situations in which two file names hash to the same location</a:t>
            </a:r>
            <a:r>
              <a:rPr lang="en-US" dirty="0" smtClean="0"/>
              <a:t>.</a:t>
            </a:r>
          </a:p>
          <a:p>
            <a:pPr algn="just"/>
            <a:r>
              <a:rPr lang="en-US" dirty="0"/>
              <a:t>The major difficulties with a hash table are its generally fixed size and the dependence of the hash function on that size.</a:t>
            </a:r>
            <a:endParaRPr lang="en-IN" dirty="0"/>
          </a:p>
          <a:p>
            <a:endParaRPr lang="en-IN" dirty="0"/>
          </a:p>
        </p:txBody>
      </p:sp>
    </p:spTree>
    <p:extLst>
      <p:ext uri="{BB962C8B-B14F-4D97-AF65-F5344CB8AC3E}">
        <p14:creationId xmlns:p14="http://schemas.microsoft.com/office/powerpoint/2010/main" val="694442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File Allocation Methods:</a:t>
            </a:r>
            <a:endParaRPr lang="en-IN" dirty="0"/>
          </a:p>
          <a:p>
            <a:pPr marL="0" indent="0">
              <a:buNone/>
            </a:pPr>
            <a:r>
              <a:rPr lang="en-US" dirty="0"/>
              <a:t>There are 3 major methods of allocating disk </a:t>
            </a:r>
            <a:r>
              <a:rPr lang="en-US" dirty="0" smtClean="0"/>
              <a:t>space</a:t>
            </a:r>
          </a:p>
          <a:p>
            <a:pPr marL="0" indent="0">
              <a:buNone/>
            </a:pPr>
            <a:r>
              <a:rPr lang="en-US" b="1" dirty="0"/>
              <a:t>Contiguous allocation:-</a:t>
            </a:r>
            <a:endParaRPr lang="en-IN" dirty="0"/>
          </a:p>
          <a:p>
            <a:pPr marL="0" indent="0">
              <a:buNone/>
            </a:pPr>
            <a:endParaRPr lang="en-IN" dirty="0"/>
          </a:p>
        </p:txBody>
      </p:sp>
      <p:pic>
        <p:nvPicPr>
          <p:cNvPr id="4" name="Picture 3"/>
          <p:cNvPicPr/>
          <p:nvPr/>
        </p:nvPicPr>
        <p:blipFill>
          <a:blip r:embed="rId2"/>
          <a:srcRect/>
          <a:stretch>
            <a:fillRect/>
          </a:stretch>
        </p:blipFill>
        <p:spPr bwMode="auto">
          <a:xfrm>
            <a:off x="3001586" y="3221182"/>
            <a:ext cx="4978631" cy="3465137"/>
          </a:xfrm>
          <a:prstGeom prst="rect">
            <a:avLst/>
          </a:prstGeom>
          <a:noFill/>
          <a:ln w="9525">
            <a:noFill/>
            <a:miter lim="800000"/>
            <a:headEnd/>
            <a:tailEnd/>
          </a:ln>
        </p:spPr>
      </p:pic>
    </p:spTree>
    <p:extLst>
      <p:ext uri="{BB962C8B-B14F-4D97-AF65-F5344CB8AC3E}">
        <p14:creationId xmlns:p14="http://schemas.microsoft.com/office/powerpoint/2010/main" val="4090350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Linked allocation</a:t>
            </a:r>
            <a:endParaRPr lang="en-IN" dirty="0"/>
          </a:p>
        </p:txBody>
      </p:sp>
      <p:pic>
        <p:nvPicPr>
          <p:cNvPr id="4" name="Content Placeholder 3"/>
          <p:cNvPicPr>
            <a:picLocks noGrp="1" noChangeAspect="1"/>
          </p:cNvPicPr>
          <p:nvPr>
            <p:ph idx="1"/>
          </p:nvPr>
        </p:nvPicPr>
        <p:blipFill>
          <a:blip r:embed="rId2"/>
          <a:stretch>
            <a:fillRect/>
          </a:stretch>
        </p:blipFill>
        <p:spPr>
          <a:xfrm>
            <a:off x="4305300" y="2505869"/>
            <a:ext cx="3581400" cy="2990850"/>
          </a:xfrm>
          <a:prstGeom prst="rect">
            <a:avLst/>
          </a:prstGeom>
        </p:spPr>
      </p:pic>
    </p:spTree>
    <p:extLst>
      <p:ext uri="{BB962C8B-B14F-4D97-AF65-F5344CB8AC3E}">
        <p14:creationId xmlns:p14="http://schemas.microsoft.com/office/powerpoint/2010/main" val="4003720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 </a:t>
            </a:r>
            <a:r>
              <a:rPr lang="en-US" b="1" dirty="0"/>
              <a:t>Linked Allocation:</a:t>
            </a:r>
            <a:endParaRPr lang="en-IN" dirty="0"/>
          </a:p>
          <a:p>
            <a:pPr marL="0" indent="0">
              <a:buNone/>
            </a:pPr>
            <a:endParaRPr lang="en-IN" dirty="0"/>
          </a:p>
        </p:txBody>
      </p:sp>
      <p:pic>
        <p:nvPicPr>
          <p:cNvPr id="4" name="Picture 3"/>
          <p:cNvPicPr/>
          <p:nvPr/>
        </p:nvPicPr>
        <p:blipFill>
          <a:blip r:embed="rId2"/>
          <a:srcRect/>
          <a:stretch>
            <a:fillRect/>
          </a:stretch>
        </p:blipFill>
        <p:spPr bwMode="auto">
          <a:xfrm>
            <a:off x="3505777" y="2306782"/>
            <a:ext cx="4661478" cy="3870181"/>
          </a:xfrm>
          <a:prstGeom prst="rect">
            <a:avLst/>
          </a:prstGeom>
          <a:noFill/>
          <a:ln w="9525">
            <a:noFill/>
            <a:miter lim="800000"/>
            <a:headEnd/>
            <a:tailEnd/>
          </a:ln>
        </p:spPr>
      </p:pic>
    </p:spTree>
    <p:extLst>
      <p:ext uri="{BB962C8B-B14F-4D97-AF65-F5344CB8AC3E}">
        <p14:creationId xmlns:p14="http://schemas.microsoft.com/office/powerpoint/2010/main" val="2366440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b="1" dirty="0"/>
              <a:t>Indexed Allocation:</a:t>
            </a: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r>
              <a:rPr lang="en-IN" dirty="0" smtClean="0"/>
              <a:t>Linked scheme</a:t>
            </a:r>
          </a:p>
          <a:p>
            <a:pPr marL="0" indent="0">
              <a:buNone/>
            </a:pPr>
            <a:r>
              <a:rPr lang="en-IN" dirty="0" smtClean="0"/>
              <a:t>Multilevel index</a:t>
            </a:r>
          </a:p>
          <a:p>
            <a:pPr marL="0" indent="0">
              <a:buNone/>
            </a:pPr>
            <a:r>
              <a:rPr lang="en-IN" dirty="0" smtClean="0"/>
              <a:t>Combined scheme</a:t>
            </a:r>
            <a:endParaRPr lang="en-IN" dirty="0"/>
          </a:p>
        </p:txBody>
      </p:sp>
      <p:pic>
        <p:nvPicPr>
          <p:cNvPr id="4" name="Picture 3"/>
          <p:cNvPicPr/>
          <p:nvPr/>
        </p:nvPicPr>
        <p:blipFill>
          <a:blip r:embed="rId2"/>
          <a:srcRect/>
          <a:stretch>
            <a:fillRect/>
          </a:stretch>
        </p:blipFill>
        <p:spPr bwMode="auto">
          <a:xfrm>
            <a:off x="3622675" y="2150918"/>
            <a:ext cx="4946650" cy="3506355"/>
          </a:xfrm>
          <a:prstGeom prst="rect">
            <a:avLst/>
          </a:prstGeom>
          <a:noFill/>
          <a:ln w="9525">
            <a:noFill/>
            <a:miter lim="800000"/>
            <a:headEnd/>
            <a:tailEnd/>
          </a:ln>
        </p:spPr>
      </p:pic>
    </p:spTree>
    <p:extLst>
      <p:ext uri="{BB962C8B-B14F-4D97-AF65-F5344CB8AC3E}">
        <p14:creationId xmlns:p14="http://schemas.microsoft.com/office/powerpoint/2010/main" val="1511828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72836"/>
            <a:ext cx="10515600" cy="5304127"/>
          </a:xfrm>
        </p:spPr>
        <p:txBody>
          <a:bodyPr>
            <a:normAutofit lnSpcReduction="10000"/>
          </a:bodyPr>
          <a:lstStyle/>
          <a:p>
            <a:pPr marL="0" indent="0">
              <a:buNone/>
            </a:pPr>
            <a:r>
              <a:rPr lang="en-IN" dirty="0" smtClean="0"/>
              <a:t>Free space management:</a:t>
            </a:r>
          </a:p>
          <a:p>
            <a:pPr marL="0" indent="0" algn="just">
              <a:buNone/>
            </a:pPr>
            <a:r>
              <a:rPr lang="en-US" dirty="0"/>
              <a:t>To keep track of free disk space, the system maintains a free space list. The free space list records all free disk blocks — those not allocated to some file or directory</a:t>
            </a:r>
            <a:r>
              <a:rPr lang="en-US" dirty="0" smtClean="0"/>
              <a:t>.</a:t>
            </a:r>
            <a:r>
              <a:rPr lang="en-US" dirty="0"/>
              <a:t> There are many methods to find the free space.</a:t>
            </a:r>
            <a:endParaRPr lang="en-IN" dirty="0"/>
          </a:p>
          <a:p>
            <a:pPr marL="0" lvl="0" indent="0" algn="just">
              <a:buNone/>
            </a:pPr>
            <a:r>
              <a:rPr lang="en-US" b="1" dirty="0"/>
              <a:t>Bit vector:-</a:t>
            </a:r>
            <a:r>
              <a:rPr lang="en-US" dirty="0"/>
              <a:t> The free space list is implemented as a bit map or bit vector. Each block is represented by 1 bit. If the block is free the bit is 1 if the block is allocated the bit is 0.</a:t>
            </a:r>
            <a:endParaRPr lang="en-IN" dirty="0"/>
          </a:p>
          <a:p>
            <a:pPr marL="0" indent="0" algn="just">
              <a:buNone/>
            </a:pPr>
            <a:r>
              <a:rPr lang="en-US" dirty="0"/>
              <a:t> Ex:- consider a disk where blocks 2,3,4,5,8,9,10,11,12,13,17,18,25, 26 and 27 are free and rest of blocks are allocated. The free space bit map would be 001111001111110001100000011100000 </a:t>
            </a:r>
            <a:endParaRPr lang="en-US" dirty="0" smtClean="0"/>
          </a:p>
          <a:p>
            <a:pPr marL="0" indent="0" algn="just">
              <a:buNone/>
            </a:pPr>
            <a:r>
              <a:rPr lang="en-US" dirty="0"/>
              <a:t>The main advantage of this approach is that it is relatively simple and efficient to find the first free block or ‘n’ consecutive free blocks on the </a:t>
            </a:r>
            <a:r>
              <a:rPr lang="en-US" dirty="0" smtClean="0"/>
              <a:t>disk. </a:t>
            </a:r>
            <a:endParaRPr lang="en-IN" dirty="0"/>
          </a:p>
          <a:p>
            <a:pPr marL="0" indent="0" algn="just">
              <a:buNone/>
            </a:pPr>
            <a:endParaRPr lang="en-IN" dirty="0"/>
          </a:p>
        </p:txBody>
      </p:sp>
    </p:spTree>
    <p:extLst>
      <p:ext uri="{BB962C8B-B14F-4D97-AF65-F5344CB8AC3E}">
        <p14:creationId xmlns:p14="http://schemas.microsoft.com/office/powerpoint/2010/main" val="2322119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6863" y="589107"/>
            <a:ext cx="10515600" cy="4351338"/>
          </a:xfrm>
        </p:spPr>
        <p:txBody>
          <a:bodyPr/>
          <a:lstStyle/>
          <a:p>
            <a:pPr algn="just"/>
            <a:r>
              <a:rPr lang="en-US" b="1" dirty="0"/>
              <a:t>Linked list:-</a:t>
            </a:r>
            <a:r>
              <a:rPr lang="en-US" dirty="0"/>
              <a:t> Another approach is to link together all the free disk blocks, keeping a pointer to the first free block in a special location on the disk and caching it in memory. This first block contain a pointer to the next free disk block, and so on. In this approach, we would keep a pointer to block 2 as the first free block. Block 2 would contain a pointer to block 3, which would point to block 4, which would point to block 5, which would point to block 8, and so </a:t>
            </a:r>
            <a:r>
              <a:rPr lang="en-US" dirty="0" smtClean="0"/>
              <a:t>on. It is shown in figure. </a:t>
            </a:r>
            <a:endParaRPr lang="en-IN" dirty="0"/>
          </a:p>
        </p:txBody>
      </p:sp>
      <p:pic>
        <p:nvPicPr>
          <p:cNvPr id="4" name="Picture 3"/>
          <p:cNvPicPr/>
          <p:nvPr/>
        </p:nvPicPr>
        <p:blipFill>
          <a:blip r:embed="rId2"/>
          <a:srcRect/>
          <a:stretch>
            <a:fillRect/>
          </a:stretch>
        </p:blipFill>
        <p:spPr bwMode="auto">
          <a:xfrm>
            <a:off x="2851481" y="3363509"/>
            <a:ext cx="6126264" cy="2904490"/>
          </a:xfrm>
          <a:prstGeom prst="rect">
            <a:avLst/>
          </a:prstGeom>
          <a:noFill/>
          <a:ln w="9525">
            <a:noFill/>
            <a:miter lim="800000"/>
            <a:headEnd/>
            <a:tailEnd/>
          </a:ln>
        </p:spPr>
      </p:pic>
    </p:spTree>
    <p:extLst>
      <p:ext uri="{BB962C8B-B14F-4D97-AF65-F5344CB8AC3E}">
        <p14:creationId xmlns:p14="http://schemas.microsoft.com/office/powerpoint/2010/main" val="3282476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lgn="ctr">
              <a:buNone/>
            </a:pPr>
            <a:r>
              <a:rPr lang="en-US" dirty="0" smtClean="0"/>
              <a:t>Chapter 11</a:t>
            </a:r>
          </a:p>
          <a:p>
            <a:pPr marL="0" indent="0" algn="ctr">
              <a:buNone/>
            </a:pPr>
            <a:r>
              <a:rPr lang="en-US" dirty="0" smtClean="0"/>
              <a:t>Implementing File-Systems</a:t>
            </a:r>
            <a:endParaRPr lang="en-IN" dirty="0"/>
          </a:p>
        </p:txBody>
      </p:sp>
    </p:spTree>
    <p:extLst>
      <p:ext uri="{BB962C8B-B14F-4D97-AF65-F5344CB8AC3E}">
        <p14:creationId xmlns:p14="http://schemas.microsoft.com/office/powerpoint/2010/main" val="1822538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p:txBody>
          <a:bodyPr/>
          <a:lstStyle/>
          <a:p>
            <a:pPr algn="just"/>
            <a:r>
              <a:rPr lang="en-US" dirty="0"/>
              <a:t>T</a:t>
            </a:r>
            <a:r>
              <a:rPr lang="en-US" dirty="0" smtClean="0"/>
              <a:t>his </a:t>
            </a:r>
            <a:r>
              <a:rPr lang="en-US" dirty="0"/>
              <a:t>scheme is not efficient to traverse the list, we must read each block, which requires I/O time. Disk space is also wasted to maintain the pointer to next free space. </a:t>
            </a:r>
            <a:endParaRPr lang="en-US" dirty="0" smtClean="0"/>
          </a:p>
          <a:p>
            <a:pPr marL="0" indent="0" algn="just">
              <a:buNone/>
            </a:pPr>
            <a:endParaRPr lang="en-US" dirty="0" smtClean="0"/>
          </a:p>
          <a:p>
            <a:pPr lvl="0" algn="just"/>
            <a:r>
              <a:rPr lang="en-US" b="1" dirty="0"/>
              <a:t>Grouping:-</a:t>
            </a:r>
            <a:r>
              <a:rPr lang="en-US" dirty="0"/>
              <a:t> Another method is store the addresses of ‘n’ free blocks in the first free block. The first (n-1) of these blocks are actually free. The last block contains the addresses of another ‘n’ free blocks and so on. The main advantage of this approach is that the addresses of a large </a:t>
            </a:r>
            <a:r>
              <a:rPr lang="en-US" dirty="0" err="1"/>
              <a:t>no.of</a:t>
            </a:r>
            <a:r>
              <a:rPr lang="en-US" dirty="0"/>
              <a:t> blocks can be found quickly. </a:t>
            </a:r>
            <a:endParaRPr lang="en-IN" dirty="0"/>
          </a:p>
          <a:p>
            <a:pPr algn="just"/>
            <a:endParaRPr lang="en-IN" dirty="0"/>
          </a:p>
          <a:p>
            <a:endParaRPr lang="en-IN" dirty="0"/>
          </a:p>
        </p:txBody>
      </p:sp>
    </p:spTree>
    <p:extLst>
      <p:ext uri="{BB962C8B-B14F-4D97-AF65-F5344CB8AC3E}">
        <p14:creationId xmlns:p14="http://schemas.microsoft.com/office/powerpoint/2010/main" val="1619682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54125"/>
            <a:ext cx="10515600" cy="4351338"/>
          </a:xfrm>
        </p:spPr>
        <p:txBody>
          <a:bodyPr/>
          <a:lstStyle/>
          <a:p>
            <a:pPr lvl="0" algn="just"/>
            <a:r>
              <a:rPr lang="en-US" b="1" dirty="0"/>
              <a:t>Counting:-</a:t>
            </a:r>
            <a:r>
              <a:rPr lang="en-US" dirty="0"/>
              <a:t> Another approach is counting. Generally several contiguous blocks may be allocated or freed simultaneously. Particularly when space is allocated with the contiguous allocation algorithm or through clustering. Thus, rather than keeping a list of ‘n’ free disk address, we can keep the address of first free block and the number ‘n’ of free contiguous blocks that follow the first block. Each entry in the free space list then consists of a disk address and a count.</a:t>
            </a:r>
            <a:endParaRPr lang="en-IN" dirty="0"/>
          </a:p>
          <a:p>
            <a:pPr algn="just"/>
            <a:endParaRPr lang="en-IN" dirty="0"/>
          </a:p>
        </p:txBody>
      </p:sp>
    </p:spTree>
    <p:extLst>
      <p:ext uri="{BB962C8B-B14F-4D97-AF65-F5344CB8AC3E}">
        <p14:creationId xmlns:p14="http://schemas.microsoft.com/office/powerpoint/2010/main" val="3119110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637" y="880053"/>
            <a:ext cx="10515600" cy="4351338"/>
          </a:xfrm>
        </p:spPr>
        <p:txBody>
          <a:bodyPr/>
          <a:lstStyle/>
          <a:p>
            <a:pPr algn="just"/>
            <a:r>
              <a:rPr lang="en-US" dirty="0"/>
              <a:t>File systems provide efficient and convenient access to the disk by allowing data to be </a:t>
            </a:r>
            <a:r>
              <a:rPr lang="en-US" dirty="0" smtClean="0"/>
              <a:t>stored</a:t>
            </a:r>
            <a:r>
              <a:rPr lang="en-US" dirty="0"/>
              <a:t>, located, and retrieved easily. The structure shown in </a:t>
            </a:r>
            <a:r>
              <a:rPr lang="en-US" dirty="0" smtClean="0"/>
              <a:t>Figure.</a:t>
            </a:r>
          </a:p>
          <a:p>
            <a:pPr marL="0" indent="0" algn="just">
              <a:buNone/>
            </a:pPr>
            <a:endParaRPr lang="en-IN" dirty="0"/>
          </a:p>
        </p:txBody>
      </p:sp>
      <p:pic>
        <p:nvPicPr>
          <p:cNvPr id="4" name="Picture 3"/>
          <p:cNvPicPr/>
          <p:nvPr/>
        </p:nvPicPr>
        <p:blipFill>
          <a:blip r:embed="rId2"/>
          <a:srcRect/>
          <a:stretch>
            <a:fillRect/>
          </a:stretch>
        </p:blipFill>
        <p:spPr bwMode="auto">
          <a:xfrm>
            <a:off x="3602644" y="2212052"/>
            <a:ext cx="5011420" cy="3263957"/>
          </a:xfrm>
          <a:prstGeom prst="rect">
            <a:avLst/>
          </a:prstGeom>
          <a:noFill/>
          <a:ln w="9525">
            <a:noFill/>
            <a:miter lim="800000"/>
            <a:headEnd/>
            <a:tailEnd/>
          </a:ln>
        </p:spPr>
      </p:pic>
    </p:spTree>
    <p:extLst>
      <p:ext uri="{BB962C8B-B14F-4D97-AF65-F5344CB8AC3E}">
        <p14:creationId xmlns:p14="http://schemas.microsoft.com/office/powerpoint/2010/main" val="2291274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8037" y="1004743"/>
            <a:ext cx="10515600" cy="4351338"/>
          </a:xfrm>
        </p:spPr>
        <p:txBody>
          <a:bodyPr>
            <a:normAutofit/>
          </a:bodyPr>
          <a:lstStyle/>
          <a:p>
            <a:pPr algn="just"/>
            <a:r>
              <a:rPr lang="en-US" b="1" dirty="0"/>
              <a:t>I/O </a:t>
            </a:r>
            <a:r>
              <a:rPr lang="en-US" b="1" dirty="0" smtClean="0"/>
              <a:t>control: </a:t>
            </a:r>
            <a:r>
              <a:rPr lang="en-US" dirty="0" smtClean="0"/>
              <a:t>consists </a:t>
            </a:r>
            <a:r>
              <a:rPr lang="en-US" dirty="0"/>
              <a:t>of device drivers and interrupts handlers to </a:t>
            </a:r>
            <a:r>
              <a:rPr lang="en-US" dirty="0" smtClean="0"/>
              <a:t>transfer </a:t>
            </a:r>
            <a:r>
              <a:rPr lang="en-US" dirty="0"/>
              <a:t>information between the main memory and the disk </a:t>
            </a:r>
            <a:r>
              <a:rPr lang="en-US" dirty="0" smtClean="0"/>
              <a:t>system. </a:t>
            </a:r>
          </a:p>
          <a:p>
            <a:pPr algn="just"/>
            <a:r>
              <a:rPr lang="en-US" b="1" dirty="0"/>
              <a:t>The basic file </a:t>
            </a:r>
            <a:r>
              <a:rPr lang="en-US" b="1" dirty="0" smtClean="0"/>
              <a:t>system: </a:t>
            </a:r>
            <a:r>
              <a:rPr lang="en-US" dirty="0"/>
              <a:t>needs only to issue generic commands to the appropriate device driver to read and write physical blocks on the disk. This layer also manages the memory buffers and caches that hold various file-system, directory, and data blocks</a:t>
            </a:r>
            <a:r>
              <a:rPr lang="en-US" dirty="0" smtClean="0"/>
              <a:t>.</a:t>
            </a:r>
          </a:p>
          <a:p>
            <a:pPr algn="just"/>
            <a:r>
              <a:rPr lang="en-US" b="1" dirty="0" smtClean="0"/>
              <a:t>file-organization module</a:t>
            </a:r>
            <a:r>
              <a:rPr lang="en-US" dirty="0" smtClean="0"/>
              <a:t>: </a:t>
            </a:r>
            <a:r>
              <a:rPr lang="en-US" dirty="0"/>
              <a:t>can translate logical block addresses to physical block addresses</a:t>
            </a:r>
            <a:endParaRPr lang="en-US" dirty="0" smtClean="0"/>
          </a:p>
        </p:txBody>
      </p:sp>
    </p:spTree>
    <p:extLst>
      <p:ext uri="{BB962C8B-B14F-4D97-AF65-F5344CB8AC3E}">
        <p14:creationId xmlns:p14="http://schemas.microsoft.com/office/powerpoint/2010/main" val="1707910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4516"/>
            <a:ext cx="10515600" cy="4351338"/>
          </a:xfrm>
        </p:spPr>
        <p:txBody>
          <a:bodyPr/>
          <a:lstStyle/>
          <a:p>
            <a:pPr algn="just"/>
            <a:r>
              <a:rPr lang="en-US" b="1" dirty="0"/>
              <a:t>The logical file system</a:t>
            </a:r>
            <a:r>
              <a:rPr lang="en-US" dirty="0"/>
              <a:t> manages metadata information. Metadata includes all the file-system structure except the actual data (or contents of the files). The logical file system manages the directory structure to provide the file organization module with the information the latter needs, given a symbolic file name. It maintains file structure via file-control blocks.</a:t>
            </a:r>
          </a:p>
          <a:p>
            <a:pPr algn="just"/>
            <a:r>
              <a:rPr lang="en-US" b="1" dirty="0"/>
              <a:t>The logical file system</a:t>
            </a:r>
            <a:r>
              <a:rPr lang="en-US" dirty="0"/>
              <a:t> is also responsible for protection and security</a:t>
            </a:r>
            <a:r>
              <a:rPr lang="en-US" dirty="0" smtClean="0"/>
              <a:t>.</a:t>
            </a:r>
          </a:p>
          <a:p>
            <a:pPr algn="just"/>
            <a:r>
              <a:rPr lang="en-US" b="1" dirty="0"/>
              <a:t>A file-control block (FCB)</a:t>
            </a:r>
            <a:r>
              <a:rPr lang="en-US" dirty="0"/>
              <a:t> </a:t>
            </a:r>
            <a:r>
              <a:rPr lang="en-US" dirty="0" smtClean="0"/>
              <a:t>contains </a:t>
            </a:r>
            <a:r>
              <a:rPr lang="en-US" dirty="0"/>
              <a:t>information about the file, including ownership, permissions, and location of the file contents. </a:t>
            </a:r>
          </a:p>
          <a:p>
            <a:pPr algn="just"/>
            <a:endParaRPr lang="en-IN" dirty="0"/>
          </a:p>
          <a:p>
            <a:endParaRPr lang="en-IN" dirty="0"/>
          </a:p>
        </p:txBody>
      </p:sp>
    </p:spTree>
    <p:extLst>
      <p:ext uri="{BB962C8B-B14F-4D97-AF65-F5344CB8AC3E}">
        <p14:creationId xmlns:p14="http://schemas.microsoft.com/office/powerpoint/2010/main" val="1357507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b="1" dirty="0"/>
              <a:t>File-System Implementation</a:t>
            </a:r>
            <a:r>
              <a:rPr lang="en-US" b="1" dirty="0" smtClean="0"/>
              <a:t>:</a:t>
            </a:r>
          </a:p>
          <a:p>
            <a:pPr marL="0" indent="0" algn="just">
              <a:buNone/>
            </a:pPr>
            <a:r>
              <a:rPr lang="en-US" dirty="0"/>
              <a:t>on-disk and in-memory structures are used to implement a file </a:t>
            </a:r>
            <a:r>
              <a:rPr lang="en-US" dirty="0" smtClean="0"/>
              <a:t>system.</a:t>
            </a:r>
            <a:r>
              <a:rPr lang="en-US" dirty="0"/>
              <a:t> These structures vary depending on the operating system and the file system, but some general principles apply.</a:t>
            </a:r>
            <a:endParaRPr lang="en-IN" dirty="0"/>
          </a:p>
          <a:p>
            <a:pPr marL="0" indent="0">
              <a:buNone/>
            </a:pPr>
            <a:r>
              <a:rPr lang="en-US" dirty="0"/>
              <a:t>On disk, the file system may contain information about how to boot an operating system stored there, the total number of blocks, the number and location of free blocks, the directory structure, and individual files. We describe them briefly</a:t>
            </a:r>
            <a:endParaRPr lang="en-IN" dirty="0"/>
          </a:p>
          <a:p>
            <a:pPr marL="0" indent="0">
              <a:buNone/>
            </a:pPr>
            <a:endParaRPr lang="en-IN" dirty="0"/>
          </a:p>
        </p:txBody>
      </p:sp>
    </p:spTree>
    <p:extLst>
      <p:ext uri="{BB962C8B-B14F-4D97-AF65-F5344CB8AC3E}">
        <p14:creationId xmlns:p14="http://schemas.microsoft.com/office/powerpoint/2010/main" val="206817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A </a:t>
            </a:r>
            <a:r>
              <a:rPr lang="en-US" b="1" dirty="0"/>
              <a:t>boot-control block</a:t>
            </a:r>
            <a:r>
              <a:rPr lang="en-US" dirty="0"/>
              <a:t> (per volume) can contain information needed by the system to boot an operating system from that </a:t>
            </a:r>
            <a:r>
              <a:rPr lang="en-US" dirty="0" smtClean="0"/>
              <a:t>volume.</a:t>
            </a:r>
          </a:p>
          <a:p>
            <a:r>
              <a:rPr lang="en-US" dirty="0"/>
              <a:t>A </a:t>
            </a:r>
            <a:r>
              <a:rPr lang="en-US" b="1" dirty="0"/>
              <a:t>volume-control block</a:t>
            </a:r>
            <a:r>
              <a:rPr lang="en-US" dirty="0"/>
              <a:t> (per volume) contains volume (or partition) details, such as the number of blocks in the partition, the size of the blocks, a free-block count and free-block pointers, and a free-FCB count and FCB </a:t>
            </a:r>
            <a:r>
              <a:rPr lang="en-US" dirty="0" smtClean="0"/>
              <a:t>pointers</a:t>
            </a:r>
          </a:p>
          <a:p>
            <a:r>
              <a:rPr lang="en-US" b="1" dirty="0"/>
              <a:t>A directory structure</a:t>
            </a:r>
            <a:r>
              <a:rPr lang="en-US" dirty="0"/>
              <a:t> (per file system) is used to organize the </a:t>
            </a:r>
            <a:r>
              <a:rPr lang="en-US" dirty="0" smtClean="0"/>
              <a:t>files</a:t>
            </a:r>
          </a:p>
          <a:p>
            <a:r>
              <a:rPr lang="en-US" b="1" dirty="0"/>
              <a:t>A per-file FCB </a:t>
            </a:r>
            <a:r>
              <a:rPr lang="en-US" dirty="0"/>
              <a:t>contains many details about the file. It has a unique identifier number to allow association with a directory entry</a:t>
            </a:r>
            <a:endParaRPr lang="en-IN" dirty="0"/>
          </a:p>
        </p:txBody>
      </p:sp>
    </p:spTree>
    <p:extLst>
      <p:ext uri="{BB962C8B-B14F-4D97-AF65-F5344CB8AC3E}">
        <p14:creationId xmlns:p14="http://schemas.microsoft.com/office/powerpoint/2010/main" val="542008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8981" y="932007"/>
            <a:ext cx="10515600" cy="4351338"/>
          </a:xfrm>
        </p:spPr>
        <p:txBody>
          <a:bodyPr>
            <a:normAutofit fontScale="92500" lnSpcReduction="20000"/>
          </a:bodyPr>
          <a:lstStyle/>
          <a:p>
            <a:pPr algn="just"/>
            <a:r>
              <a:rPr lang="en-US" dirty="0"/>
              <a:t>The in-memory information is used for both file-system management and performance improvement via caching. The data are loaded at mount time, updated during file-system operations, and discarded at </a:t>
            </a:r>
            <a:r>
              <a:rPr lang="en-US" dirty="0" smtClean="0"/>
              <a:t>dismount.</a:t>
            </a:r>
          </a:p>
          <a:p>
            <a:pPr algn="just"/>
            <a:r>
              <a:rPr lang="en-US" dirty="0"/>
              <a:t>An in-memory </a:t>
            </a:r>
            <a:r>
              <a:rPr lang="en-US" b="1" dirty="0"/>
              <a:t>mount table</a:t>
            </a:r>
            <a:r>
              <a:rPr lang="en-US" dirty="0"/>
              <a:t> contains information about each mounted </a:t>
            </a:r>
            <a:r>
              <a:rPr lang="en-US" dirty="0" smtClean="0"/>
              <a:t>volume</a:t>
            </a:r>
          </a:p>
          <a:p>
            <a:pPr algn="just"/>
            <a:r>
              <a:rPr lang="en-US" dirty="0"/>
              <a:t>An in-memory directory-structure cache holds the directory information of recently accessed </a:t>
            </a:r>
            <a:r>
              <a:rPr lang="en-US" dirty="0" smtClean="0"/>
              <a:t>directories</a:t>
            </a:r>
          </a:p>
          <a:p>
            <a:pPr algn="just"/>
            <a:r>
              <a:rPr lang="en-US" dirty="0"/>
              <a:t>The </a:t>
            </a:r>
            <a:r>
              <a:rPr lang="en-US" b="1" dirty="0"/>
              <a:t>system-wide open-file table</a:t>
            </a:r>
            <a:r>
              <a:rPr lang="en-US" dirty="0"/>
              <a:t> contains a copy of the FCB of each open file, as well as other </a:t>
            </a:r>
            <a:r>
              <a:rPr lang="en-US" dirty="0" smtClean="0"/>
              <a:t>information</a:t>
            </a:r>
          </a:p>
          <a:p>
            <a:pPr algn="just"/>
            <a:r>
              <a:rPr lang="en-US" dirty="0"/>
              <a:t>The </a:t>
            </a:r>
            <a:r>
              <a:rPr lang="en-US" b="1" dirty="0"/>
              <a:t>per-process open-file table</a:t>
            </a:r>
            <a:r>
              <a:rPr lang="en-US" dirty="0"/>
              <a:t> contains a pointer to the appropriate entry in the system-wide open-file table, as well as other </a:t>
            </a:r>
            <a:r>
              <a:rPr lang="en-US" dirty="0" smtClean="0"/>
              <a:t>information.</a:t>
            </a:r>
          </a:p>
          <a:p>
            <a:pPr algn="just"/>
            <a:r>
              <a:rPr lang="en-US" dirty="0"/>
              <a:t>Buffers hold file-system blocks when they are being read from disk or written to disk</a:t>
            </a:r>
            <a:endParaRPr lang="en-US" dirty="0" smtClean="0"/>
          </a:p>
        </p:txBody>
      </p:sp>
    </p:spTree>
    <p:extLst>
      <p:ext uri="{BB962C8B-B14F-4D97-AF65-F5344CB8AC3E}">
        <p14:creationId xmlns:p14="http://schemas.microsoft.com/office/powerpoint/2010/main" val="474651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To create a new file, it allocates a new FCB. The system then reads the appropriate directory into memory, updates it with the new file name and FCB, and writes it back to the disk. A typical FCB is shown in </a:t>
            </a:r>
            <a:r>
              <a:rPr lang="en-US" dirty="0" smtClean="0"/>
              <a:t>Figure.</a:t>
            </a:r>
          </a:p>
          <a:p>
            <a:pPr marL="0" indent="0">
              <a:buNone/>
            </a:pPr>
            <a:endParaRPr lang="en-IN" dirty="0"/>
          </a:p>
        </p:txBody>
      </p:sp>
      <p:pic>
        <p:nvPicPr>
          <p:cNvPr id="4" name="Picture 3"/>
          <p:cNvPicPr/>
          <p:nvPr/>
        </p:nvPicPr>
        <p:blipFill>
          <a:blip r:embed="rId2"/>
          <a:srcRect/>
          <a:stretch>
            <a:fillRect/>
          </a:stretch>
        </p:blipFill>
        <p:spPr bwMode="auto">
          <a:xfrm>
            <a:off x="4111307" y="3532910"/>
            <a:ext cx="3969385" cy="2286432"/>
          </a:xfrm>
          <a:prstGeom prst="rect">
            <a:avLst/>
          </a:prstGeom>
          <a:noFill/>
          <a:ln w="9525">
            <a:noFill/>
            <a:miter lim="800000"/>
            <a:headEnd/>
            <a:tailEnd/>
          </a:ln>
        </p:spPr>
      </p:pic>
    </p:spTree>
    <p:extLst>
      <p:ext uri="{BB962C8B-B14F-4D97-AF65-F5344CB8AC3E}">
        <p14:creationId xmlns:p14="http://schemas.microsoft.com/office/powerpoint/2010/main" val="1241284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1239</Words>
  <Application>Microsoft Office PowerPoint</Application>
  <PresentationFormat>Widescreen</PresentationFormat>
  <Paragraphs>58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Linked allocation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cp:revision>
  <dcterms:created xsi:type="dcterms:W3CDTF">2021-06-05T16:54:41Z</dcterms:created>
  <dcterms:modified xsi:type="dcterms:W3CDTF">2021-06-05T16:54:55Z</dcterms:modified>
</cp:coreProperties>
</file>