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FBCC71-7A44-4C58-8510-B7464DCC737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173096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FBCC71-7A44-4C58-8510-B7464DCC737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145932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FBCC71-7A44-4C58-8510-B7464DCC737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40746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FBCC71-7A44-4C58-8510-B7464DCC737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218530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BCC71-7A44-4C58-8510-B7464DCC737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34719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FBCC71-7A44-4C58-8510-B7464DCC737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158181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FBCC71-7A44-4C58-8510-B7464DCC7378}"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102767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FBCC71-7A44-4C58-8510-B7464DCC7378}"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24444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BCC71-7A44-4C58-8510-B7464DCC7378}"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133460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BCC71-7A44-4C58-8510-B7464DCC737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218280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BCC71-7A44-4C58-8510-B7464DCC737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D57E4-233D-4479-B657-835EB20CFA3F}" type="slidenum">
              <a:rPr lang="en-IN" smtClean="0"/>
              <a:t>‹#›</a:t>
            </a:fld>
            <a:endParaRPr lang="en-IN"/>
          </a:p>
        </p:txBody>
      </p:sp>
    </p:spTree>
    <p:extLst>
      <p:ext uri="{BB962C8B-B14F-4D97-AF65-F5344CB8AC3E}">
        <p14:creationId xmlns:p14="http://schemas.microsoft.com/office/powerpoint/2010/main" val="95379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BCC71-7A44-4C58-8510-B7464DCC7378}" type="datetimeFigureOut">
              <a:rPr lang="en-IN" smtClean="0"/>
              <a:t>05-06-2021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D57E4-233D-4479-B657-835EB20CFA3F}" type="slidenum">
              <a:rPr lang="en-IN" smtClean="0"/>
              <a:t>‹#›</a:t>
            </a:fld>
            <a:endParaRPr lang="en-IN"/>
          </a:p>
        </p:txBody>
      </p:sp>
    </p:spTree>
    <p:extLst>
      <p:ext uri="{BB962C8B-B14F-4D97-AF65-F5344CB8AC3E}">
        <p14:creationId xmlns:p14="http://schemas.microsoft.com/office/powerpoint/2010/main" val="1557523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2534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464" y="641061"/>
            <a:ext cx="10515600" cy="5479183"/>
          </a:xfrm>
        </p:spPr>
        <p:txBody>
          <a:bodyPr>
            <a:normAutofit fontScale="92500" lnSpcReduction="20000"/>
          </a:bodyPr>
          <a:lstStyle/>
          <a:p>
            <a:r>
              <a:rPr lang="en-US" dirty="0" smtClean="0"/>
              <a:t>Dynamic Linking and Shared Libraries</a:t>
            </a:r>
          </a:p>
          <a:p>
            <a:pPr marL="0" indent="0" algn="just">
              <a:buNone/>
            </a:pPr>
            <a:r>
              <a:rPr lang="en-US" dirty="0"/>
              <a:t>Dynamically linked libraries are system libraries that are linked to user programs when the programs are </a:t>
            </a:r>
            <a:r>
              <a:rPr lang="en-US" dirty="0" smtClean="0"/>
              <a:t>run.</a:t>
            </a:r>
          </a:p>
          <a:p>
            <a:pPr marL="0" indent="0" algn="just">
              <a:buNone/>
            </a:pPr>
            <a:r>
              <a:rPr lang="en-US" dirty="0"/>
              <a:t>Some operating systems support only static linking, in which system libraries are treated like any other object module and are combined by the loader into the binary program </a:t>
            </a:r>
            <a:r>
              <a:rPr lang="en-US" dirty="0" smtClean="0"/>
              <a:t>image.</a:t>
            </a:r>
          </a:p>
          <a:p>
            <a:pPr marL="0" indent="0" algn="just">
              <a:buNone/>
            </a:pPr>
            <a:r>
              <a:rPr lang="en-US" dirty="0" smtClean="0"/>
              <a:t>Dynamic linking: linking</a:t>
            </a:r>
            <a:r>
              <a:rPr lang="en-US" dirty="0"/>
              <a:t>, </a:t>
            </a:r>
            <a:r>
              <a:rPr lang="en-US" dirty="0" smtClean="0"/>
              <a:t>postponed </a:t>
            </a:r>
            <a:r>
              <a:rPr lang="en-US" dirty="0"/>
              <a:t>until execution time. This feature is usually used with system libraries, such as language subroutine libraries</a:t>
            </a:r>
            <a:r>
              <a:rPr lang="en-US" dirty="0" smtClean="0"/>
              <a:t>.</a:t>
            </a:r>
          </a:p>
          <a:p>
            <a:pPr marL="0" indent="0" algn="just">
              <a:buNone/>
            </a:pPr>
            <a:r>
              <a:rPr lang="en-US" dirty="0"/>
              <a:t>With dynamic linking, a stub is included in the image for each </a:t>
            </a:r>
            <a:r>
              <a:rPr lang="en-US" dirty="0" smtClean="0"/>
              <a:t>library routine </a:t>
            </a:r>
            <a:r>
              <a:rPr lang="en-US" dirty="0"/>
              <a:t>reference. The stub is a small piece of code that indicates how to locate the appropriate memory-resident library routine or how to load the library if the routine is not already present. When the stub is executed, it checks to see whether the needed routine is already in memory. If it is not, the program loads the routine into </a:t>
            </a:r>
            <a:r>
              <a:rPr lang="en-US" dirty="0" smtClean="0"/>
              <a:t>memory.</a:t>
            </a:r>
          </a:p>
          <a:p>
            <a:pPr marL="0" indent="0" algn="just">
              <a:buNone/>
            </a:pPr>
            <a:r>
              <a:rPr lang="en-US" dirty="0"/>
              <a:t>Other programs linked before the new library was installed will continue using the older library. This system is also known as shared libraries.</a:t>
            </a:r>
            <a:endParaRPr lang="en-IN" dirty="0"/>
          </a:p>
          <a:p>
            <a:pPr marL="0" indent="0" algn="just">
              <a:buNone/>
            </a:pPr>
            <a:endParaRPr lang="en-IN" dirty="0"/>
          </a:p>
        </p:txBody>
      </p:sp>
    </p:spTree>
    <p:extLst>
      <p:ext uri="{BB962C8B-B14F-4D97-AF65-F5344CB8AC3E}">
        <p14:creationId xmlns:p14="http://schemas.microsoft.com/office/powerpoint/2010/main" val="287554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706582"/>
            <a:ext cx="10515600" cy="5288973"/>
          </a:xfrm>
        </p:spPr>
        <p:txBody>
          <a:bodyPr>
            <a:normAutofit fontScale="85000" lnSpcReduction="20000"/>
          </a:bodyPr>
          <a:lstStyle/>
          <a:p>
            <a:pPr marL="0" indent="0" algn="just">
              <a:buNone/>
            </a:pPr>
            <a:r>
              <a:rPr lang="en-IN" dirty="0" smtClean="0"/>
              <a:t>Swapping: </a:t>
            </a:r>
          </a:p>
          <a:p>
            <a:pPr marL="0" indent="0" algn="just">
              <a:buNone/>
            </a:pPr>
            <a:endParaRPr lang="en-IN" dirty="0"/>
          </a:p>
          <a:p>
            <a:pPr marL="0" indent="0" algn="just">
              <a:buNone/>
            </a:pPr>
            <a:endParaRPr lang="en-IN" dirty="0" smtClean="0"/>
          </a:p>
          <a:p>
            <a:pPr marL="0" indent="0" algn="just">
              <a:buNone/>
            </a:pPr>
            <a:endParaRPr lang="en-IN" dirty="0"/>
          </a:p>
          <a:p>
            <a:pPr marL="0" indent="0" algn="just">
              <a:buNone/>
            </a:pPr>
            <a:endParaRPr lang="en-IN" dirty="0" smtClean="0"/>
          </a:p>
          <a:p>
            <a:pPr marL="0" indent="0" algn="just">
              <a:buNone/>
            </a:pPr>
            <a:endParaRPr lang="en-IN" dirty="0"/>
          </a:p>
          <a:p>
            <a:pPr marL="0" indent="0" algn="just">
              <a:buNone/>
            </a:pPr>
            <a:endParaRPr lang="en-IN" dirty="0" smtClean="0"/>
          </a:p>
          <a:p>
            <a:pPr marL="0" indent="0" algn="just">
              <a:buNone/>
            </a:pPr>
            <a:r>
              <a:rPr lang="en-US" dirty="0" smtClean="0"/>
              <a:t>swapping </a:t>
            </a:r>
            <a:r>
              <a:rPr lang="en-US" dirty="0"/>
              <a:t>involves moving processes between main memory and a backing store. </a:t>
            </a:r>
            <a:endParaRPr lang="en-US" dirty="0" smtClean="0"/>
          </a:p>
          <a:p>
            <a:pPr marL="0" indent="0" algn="just">
              <a:buNone/>
            </a:pPr>
            <a:r>
              <a:rPr lang="en-US" dirty="0" smtClean="0"/>
              <a:t>The </a:t>
            </a:r>
            <a:r>
              <a:rPr lang="en-US" dirty="0"/>
              <a:t>backing store is commonly a fast disk. </a:t>
            </a:r>
            <a:r>
              <a:rPr lang="en-US" dirty="0" smtClean="0"/>
              <a:t>Swapping is done based on priority-based scheduling algorithms.</a:t>
            </a:r>
          </a:p>
          <a:p>
            <a:pPr marL="0" indent="0" algn="just">
              <a:buNone/>
            </a:pPr>
            <a:r>
              <a:rPr lang="en-US" dirty="0" smtClean="0"/>
              <a:t>Major part of swap time is transfer time. Total transfer time is directly proportional to the amount of memory swapped.</a:t>
            </a:r>
          </a:p>
          <a:p>
            <a:pPr marL="0" indent="0" algn="just">
              <a:buNone/>
            </a:pPr>
            <a:r>
              <a:rPr lang="en-US" dirty="0" smtClean="0"/>
              <a:t>System maintains a ready queue of ready-to-run processes which have images on disk. </a:t>
            </a:r>
            <a:endParaRPr lang="en-IN" dirty="0" smtClean="0"/>
          </a:p>
          <a:p>
            <a:pPr marL="0" indent="0" algn="just">
              <a:buNone/>
            </a:pPr>
            <a:endParaRPr lang="en-IN" dirty="0"/>
          </a:p>
        </p:txBody>
      </p:sp>
      <p:pic>
        <p:nvPicPr>
          <p:cNvPr id="4" name="Picture 3"/>
          <p:cNvPicPr>
            <a:picLocks noChangeAspect="1"/>
          </p:cNvPicPr>
          <p:nvPr/>
        </p:nvPicPr>
        <p:blipFill>
          <a:blip r:embed="rId2"/>
          <a:stretch>
            <a:fillRect/>
          </a:stretch>
        </p:blipFill>
        <p:spPr>
          <a:xfrm>
            <a:off x="4252046" y="112568"/>
            <a:ext cx="4352925" cy="3238500"/>
          </a:xfrm>
          <a:prstGeom prst="rect">
            <a:avLst/>
          </a:prstGeom>
        </p:spPr>
      </p:pic>
    </p:spTree>
    <p:extLst>
      <p:ext uri="{BB962C8B-B14F-4D97-AF65-F5344CB8AC3E}">
        <p14:creationId xmlns:p14="http://schemas.microsoft.com/office/powerpoint/2010/main" val="6102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Contiguous Memory </a:t>
            </a:r>
            <a:r>
              <a:rPr lang="en-IN" dirty="0" smtClean="0"/>
              <a:t>Allocation</a:t>
            </a:r>
          </a:p>
          <a:p>
            <a:pPr marL="0" indent="0" algn="just">
              <a:buNone/>
            </a:pPr>
            <a:r>
              <a:rPr lang="en-US" dirty="0" smtClean="0"/>
              <a:t>Main memory usually into two partitions</a:t>
            </a:r>
          </a:p>
          <a:p>
            <a:pPr marL="0" indent="0" algn="just">
              <a:buNone/>
            </a:pPr>
            <a:r>
              <a:rPr lang="en-US" dirty="0" smtClean="0"/>
              <a:t>Operating system held in low memory. User process held in high </a:t>
            </a:r>
            <a:r>
              <a:rPr lang="en-US" dirty="0"/>
              <a:t>memory. In contiguous memory allocation, each process is contained in a single section of memory that is contiguous to the section containing the next process</a:t>
            </a:r>
            <a:r>
              <a:rPr lang="en-US" dirty="0" smtClean="0"/>
              <a:t>.</a:t>
            </a:r>
          </a:p>
          <a:p>
            <a:pPr marL="0" indent="0" algn="just">
              <a:buNone/>
            </a:pPr>
            <a:r>
              <a:rPr lang="en-US" dirty="0" smtClean="0"/>
              <a:t>Memory Protection: Relocation register scheme used to protect user processes from each other and from changing operating system code and data.</a:t>
            </a:r>
          </a:p>
          <a:p>
            <a:pPr marL="0" indent="0" algn="just">
              <a:buNone/>
            </a:pPr>
            <a:r>
              <a:rPr lang="en-US" dirty="0" smtClean="0"/>
              <a:t>Base register contains value of smallest physical address</a:t>
            </a:r>
          </a:p>
          <a:p>
            <a:pPr marL="0" indent="0" algn="just">
              <a:buNone/>
            </a:pPr>
            <a:r>
              <a:rPr lang="en-US" dirty="0" smtClean="0"/>
              <a:t>Limit register contains range of logical addresses. </a:t>
            </a:r>
            <a:r>
              <a:rPr lang="en-US" dirty="0"/>
              <a:t>E</a:t>
            </a:r>
            <a:r>
              <a:rPr lang="en-US" dirty="0" smtClean="0"/>
              <a:t>ach logical address must be less than the limit register</a:t>
            </a:r>
          </a:p>
          <a:p>
            <a:pPr marL="0" indent="0" algn="just">
              <a:buNone/>
            </a:pPr>
            <a:r>
              <a:rPr lang="en-US" dirty="0" smtClean="0"/>
              <a:t>MMU maps logical address dynamically.</a:t>
            </a:r>
            <a:endParaRPr lang="en-US" dirty="0"/>
          </a:p>
          <a:p>
            <a:pPr marL="0" indent="0" algn="just">
              <a:buNone/>
            </a:pPr>
            <a:endParaRPr lang="en-IN" dirty="0"/>
          </a:p>
        </p:txBody>
      </p:sp>
    </p:spTree>
    <p:extLst>
      <p:ext uri="{BB962C8B-B14F-4D97-AF65-F5344CB8AC3E}">
        <p14:creationId xmlns:p14="http://schemas.microsoft.com/office/powerpoint/2010/main" val="242708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79618" y="2223655"/>
            <a:ext cx="5808518" cy="2996839"/>
          </a:xfrm>
          <a:prstGeom prst="rect">
            <a:avLst/>
          </a:prstGeom>
        </p:spPr>
      </p:pic>
    </p:spTree>
    <p:extLst>
      <p:ext uri="{BB962C8B-B14F-4D97-AF65-F5344CB8AC3E}">
        <p14:creationId xmlns:p14="http://schemas.microsoft.com/office/powerpoint/2010/main" val="14482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Memory allocation:</a:t>
            </a:r>
          </a:p>
          <a:p>
            <a:pPr marL="0" indent="0" algn="just">
              <a:buNone/>
            </a:pPr>
            <a:r>
              <a:rPr lang="en-US" dirty="0" smtClean="0"/>
              <a:t>Allocating </a:t>
            </a:r>
            <a:r>
              <a:rPr lang="en-US" dirty="0"/>
              <a:t>memory is to divide memory into several fixed-sized partitions. Each partition may contain exactly one process. Thus, the degree of multiprogramming is bound by the number of partitions. In this </a:t>
            </a:r>
            <a:r>
              <a:rPr lang="en-US" dirty="0" smtClean="0"/>
              <a:t>multiple partition </a:t>
            </a:r>
            <a:r>
              <a:rPr lang="en-US" dirty="0"/>
              <a:t>method, when a partition is free, a process is selected from the input queue and is loaded into the free partition. When the process terminates, the partition becomes available for another process. </a:t>
            </a:r>
            <a:endParaRPr lang="en-IN" dirty="0"/>
          </a:p>
        </p:txBody>
      </p:sp>
    </p:spTree>
    <p:extLst>
      <p:ext uri="{BB962C8B-B14F-4D97-AF65-F5344CB8AC3E}">
        <p14:creationId xmlns:p14="http://schemas.microsoft.com/office/powerpoint/2010/main" val="197963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1108652"/>
            <a:ext cx="10515600" cy="4351338"/>
          </a:xfrm>
        </p:spPr>
        <p:txBody>
          <a:bodyPr>
            <a:normAutofit lnSpcReduction="10000"/>
          </a:bodyPr>
          <a:lstStyle/>
          <a:p>
            <a:pPr algn="just"/>
            <a:r>
              <a:rPr lang="en-US" dirty="0"/>
              <a:t>In the variable-partition scheme, the operating system keeps a table indicating which parts of memory are available and which are occupied. Initially, all memory is available for user processes and is considered one large block of available </a:t>
            </a:r>
            <a:r>
              <a:rPr lang="en-US" dirty="0" smtClean="0"/>
              <a:t>memory </a:t>
            </a:r>
            <a:r>
              <a:rPr lang="en-US" dirty="0" err="1" smtClean="0"/>
              <a:t>i.e</a:t>
            </a:r>
            <a:r>
              <a:rPr lang="en-US" dirty="0" smtClean="0"/>
              <a:t> a hole</a:t>
            </a:r>
            <a:r>
              <a:rPr lang="en-US" dirty="0"/>
              <a:t>. memory contains a set of holes of various sizes</a:t>
            </a:r>
            <a:r>
              <a:rPr lang="en-US" dirty="0" smtClean="0"/>
              <a:t>.</a:t>
            </a:r>
          </a:p>
          <a:p>
            <a:pPr algn="just"/>
            <a:r>
              <a:rPr lang="en-US" dirty="0"/>
              <a:t>As processes enter the system, they are put into an input queue. The operating system takes into account the memory requirements of each process and the amount of available memory space in determining which processes are allocated memory. When a process is allocated space, it is loaded into memory. When a process terminates, it releases its memory, which the operating system may then fill with another process from the input </a:t>
            </a:r>
            <a:r>
              <a:rPr lang="en-US" dirty="0" smtClean="0"/>
              <a:t>queue.</a:t>
            </a:r>
            <a:endParaRPr lang="en-IN" dirty="0"/>
          </a:p>
        </p:txBody>
      </p:sp>
    </p:spTree>
    <p:extLst>
      <p:ext uri="{BB962C8B-B14F-4D97-AF65-F5344CB8AC3E}">
        <p14:creationId xmlns:p14="http://schemas.microsoft.com/office/powerpoint/2010/main" val="246466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3030"/>
            <a:ext cx="10515600" cy="4263996"/>
          </a:xfrm>
        </p:spPr>
        <p:txBody>
          <a:bodyPr>
            <a:normAutofit fontScale="77500" lnSpcReduction="20000"/>
          </a:bodyPr>
          <a:lstStyle/>
          <a:p>
            <a:pPr algn="just"/>
            <a:r>
              <a:rPr lang="en-US" dirty="0"/>
              <a:t>When a process arrives and needs memory, the system searches the set for a hole that is large enough for this process. If the hole is too large, it is split into two parts. One part is allocated to the arriving process; the other is returned to the set of holes. When a process terminates, it releases its block of memory, which is then placed back in the set of holes. If the new hole is adjacent to other holes, these adjacent holes are merged to form one larger hole</a:t>
            </a:r>
            <a:r>
              <a:rPr lang="en-US" dirty="0" smtClean="0"/>
              <a:t>.</a:t>
            </a:r>
          </a:p>
          <a:p>
            <a:pPr algn="just"/>
            <a:r>
              <a:rPr lang="en-US" dirty="0" smtClean="0"/>
              <a:t>Dynamic storage allocation: Three strategies are used for allocation of list of free holes</a:t>
            </a:r>
          </a:p>
          <a:p>
            <a:pPr algn="just"/>
            <a:r>
              <a:rPr lang="en-US" dirty="0" smtClean="0"/>
              <a:t>First-fit: Allocate </a:t>
            </a:r>
            <a:r>
              <a:rPr lang="en-US" dirty="0"/>
              <a:t>the first hole that is big </a:t>
            </a:r>
            <a:r>
              <a:rPr lang="en-US" dirty="0" smtClean="0"/>
              <a:t>enough.</a:t>
            </a:r>
          </a:p>
          <a:p>
            <a:pPr algn="just"/>
            <a:r>
              <a:rPr lang="en-US" dirty="0"/>
              <a:t>Best-fit: Allocate the smallest hole that is big enough; must search entire list, unless ordered by size Produces the smallest leftover </a:t>
            </a:r>
            <a:r>
              <a:rPr lang="en-US" dirty="0" smtClean="0"/>
              <a:t>hole. </a:t>
            </a:r>
          </a:p>
          <a:p>
            <a:pPr algn="just"/>
            <a:r>
              <a:rPr lang="en-US" dirty="0" smtClean="0"/>
              <a:t>Worst-fit</a:t>
            </a:r>
            <a:r>
              <a:rPr lang="en-US" dirty="0"/>
              <a:t>: Allocate the largest hole; must also search entire </a:t>
            </a:r>
            <a:r>
              <a:rPr lang="en-US" dirty="0" smtClean="0"/>
              <a:t>list.</a:t>
            </a:r>
          </a:p>
          <a:p>
            <a:pPr algn="just"/>
            <a:r>
              <a:rPr lang="en-US" dirty="0"/>
              <a:t>both first fit and best fit are better than worst fit in terms of decreasing time and storage </a:t>
            </a:r>
            <a:r>
              <a:rPr lang="en-US" dirty="0" smtClean="0"/>
              <a:t>utilization.</a:t>
            </a:r>
          </a:p>
          <a:p>
            <a:pPr algn="just"/>
            <a:r>
              <a:rPr lang="en-US" dirty="0"/>
              <a:t>first-fit and best-fit strategies for memory allocation suffer from external fragmentation</a:t>
            </a:r>
            <a:endParaRPr lang="en-IN" dirty="0"/>
          </a:p>
          <a:p>
            <a:pPr algn="just"/>
            <a:endParaRPr lang="en-IN" dirty="0"/>
          </a:p>
        </p:txBody>
      </p:sp>
    </p:spTree>
    <p:extLst>
      <p:ext uri="{BB962C8B-B14F-4D97-AF65-F5344CB8AC3E}">
        <p14:creationId xmlns:p14="http://schemas.microsoft.com/office/powerpoint/2010/main" val="160253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Fragmentation: two types</a:t>
            </a:r>
          </a:p>
          <a:p>
            <a:pPr algn="just"/>
            <a:r>
              <a:rPr lang="en-US" dirty="0" smtClean="0"/>
              <a:t>External </a:t>
            </a:r>
            <a:r>
              <a:rPr lang="en-US" dirty="0"/>
              <a:t>Fragmentation: </a:t>
            </a:r>
            <a:r>
              <a:rPr lang="en-US" dirty="0" smtClean="0"/>
              <a:t>Total </a:t>
            </a:r>
            <a:r>
              <a:rPr lang="en-US" dirty="0"/>
              <a:t>memory space exists to satisfy a request, but it is not </a:t>
            </a:r>
            <a:r>
              <a:rPr lang="en-US" dirty="0" smtClean="0"/>
              <a:t>contiguous.</a:t>
            </a:r>
          </a:p>
          <a:p>
            <a:pPr algn="just"/>
            <a:r>
              <a:rPr lang="en-US" dirty="0" smtClean="0"/>
              <a:t>Internal Fragmentation</a:t>
            </a:r>
            <a:r>
              <a:rPr lang="en-US" dirty="0"/>
              <a:t>: allocated memory may be slightly larger than requested memory; this size difference is memory internal to a partition, but not being </a:t>
            </a:r>
            <a:r>
              <a:rPr lang="en-US" dirty="0" smtClean="0"/>
              <a:t>used.</a:t>
            </a:r>
          </a:p>
          <a:p>
            <a:pPr algn="just"/>
            <a:r>
              <a:rPr lang="en-US" dirty="0"/>
              <a:t>solution to the problem of external fragmentation is </a:t>
            </a:r>
            <a:r>
              <a:rPr lang="en-US" b="1" dirty="0"/>
              <a:t>compaction.</a:t>
            </a:r>
            <a:r>
              <a:rPr lang="en-US" dirty="0"/>
              <a:t> The goal is to shuffle the memory contents so as to place all free memory together in one large </a:t>
            </a:r>
            <a:r>
              <a:rPr lang="en-US" dirty="0" smtClean="0"/>
              <a:t>block.</a:t>
            </a:r>
          </a:p>
          <a:p>
            <a:pPr marL="0" indent="0">
              <a:buNone/>
            </a:pPr>
            <a:endParaRPr lang="en-IN" dirty="0"/>
          </a:p>
        </p:txBody>
      </p:sp>
    </p:spTree>
    <p:extLst>
      <p:ext uri="{BB962C8B-B14F-4D97-AF65-F5344CB8AC3E}">
        <p14:creationId xmlns:p14="http://schemas.microsoft.com/office/powerpoint/2010/main" val="120323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3" y="620279"/>
            <a:ext cx="10515600" cy="4575175"/>
          </a:xfrm>
        </p:spPr>
        <p:txBody>
          <a:bodyPr>
            <a:normAutofit/>
          </a:bodyPr>
          <a:lstStyle/>
          <a:p>
            <a:pPr algn="just"/>
            <a:r>
              <a:rPr lang="en-US" dirty="0"/>
              <a:t>Compaction is not always possible, however. If relocation is static and is done at assembly or load time, compaction cannot be done. It is possible only if relocation is dynamic and is done at execution time. </a:t>
            </a:r>
            <a:r>
              <a:rPr lang="en-US" dirty="0" smtClean="0"/>
              <a:t>If </a:t>
            </a:r>
            <a:r>
              <a:rPr lang="en-US" dirty="0"/>
              <a:t>addresses are relocated dynamically, relocation requires only moving the program and data and then changing the base register to reflect the new base address. This scheme can be expensive</a:t>
            </a:r>
            <a:r>
              <a:rPr lang="en-US" dirty="0" smtClean="0"/>
              <a:t>.</a:t>
            </a:r>
          </a:p>
          <a:p>
            <a:pPr algn="just"/>
            <a:r>
              <a:rPr lang="en-US" dirty="0"/>
              <a:t>Another possible solution to the external-fragmentation problem is to permit the logical address space of the processes to be noncontiguous, thus allowing a process to be allocated physical memory wherever such memory is available. Two complementary techniques achieve this solution: segmentation </a:t>
            </a:r>
            <a:r>
              <a:rPr lang="en-US" dirty="0" smtClean="0"/>
              <a:t>and paging.</a:t>
            </a:r>
          </a:p>
        </p:txBody>
      </p:sp>
    </p:spTree>
    <p:extLst>
      <p:ext uri="{BB962C8B-B14F-4D97-AF65-F5344CB8AC3E}">
        <p14:creationId xmlns:p14="http://schemas.microsoft.com/office/powerpoint/2010/main" val="386200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770" y="651510"/>
            <a:ext cx="10515600" cy="5863589"/>
          </a:xfrm>
        </p:spPr>
        <p:txBody>
          <a:bodyPr>
            <a:normAutofit lnSpcReduction="10000"/>
          </a:bodyPr>
          <a:lstStyle/>
          <a:p>
            <a:pPr marL="0" indent="0" algn="just">
              <a:buNone/>
            </a:pPr>
            <a:r>
              <a:rPr lang="en-US" dirty="0"/>
              <a:t>Segmentation: Segmentation is a memory-management scheme that supports this programmer view of memory. A logical address space is a collection of segments</a:t>
            </a:r>
            <a:r>
              <a:rPr lang="en-US" dirty="0" smtClean="0"/>
              <a:t>. It is shown in following figure.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just">
              <a:buNone/>
            </a:pPr>
            <a:endParaRPr lang="en-US" dirty="0" smtClean="0"/>
          </a:p>
          <a:p>
            <a:pPr marL="0" indent="0" algn="just">
              <a:buNone/>
            </a:pPr>
            <a:r>
              <a:rPr lang="en-US" dirty="0" smtClean="0"/>
              <a:t>The </a:t>
            </a:r>
            <a:r>
              <a:rPr lang="en-US" dirty="0"/>
              <a:t>addresses specify both the segment name and the offset within the segment. The programmer therefore specifies each address by two quantities: a segment name and an offset.</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905250" y="1835467"/>
            <a:ext cx="5135880" cy="3095625"/>
          </a:xfrm>
          <a:prstGeom prst="rect">
            <a:avLst/>
          </a:prstGeom>
        </p:spPr>
      </p:pic>
    </p:spTree>
    <p:extLst>
      <p:ext uri="{BB962C8B-B14F-4D97-AF65-F5344CB8AC3E}">
        <p14:creationId xmlns:p14="http://schemas.microsoft.com/office/powerpoint/2010/main" val="208687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Memory</a:t>
            </a:r>
            <a:endParaRPr lang="en-IN" dirty="0"/>
          </a:p>
        </p:txBody>
      </p:sp>
      <p:sp>
        <p:nvSpPr>
          <p:cNvPr id="3" name="Content Placeholder 2"/>
          <p:cNvSpPr>
            <a:spLocks noGrp="1"/>
          </p:cNvSpPr>
          <p:nvPr>
            <p:ph idx="1"/>
          </p:nvPr>
        </p:nvSpPr>
        <p:spPr/>
        <p:txBody>
          <a:bodyPr/>
          <a:lstStyle/>
          <a:p>
            <a:pPr marL="0" indent="0" algn="just">
              <a:buNone/>
            </a:pPr>
            <a:r>
              <a:rPr lang="en-US" dirty="0" smtClean="0"/>
              <a:t>Basic Hardware: We must protect the process from one process to other. So we can provide this protection by using two registers, usually a base and a limit, as illustrated in Figure 8.1. The base register holds the smallest legal physical memory address; the limit register specifies the size of the range. For example, if the base register holds 300040 and the limit register is 120900, then the program can legally access all addresses from 300040 through 420939 (inclusive).</a:t>
            </a:r>
          </a:p>
        </p:txBody>
      </p:sp>
    </p:spTree>
    <p:extLst>
      <p:ext uri="{BB962C8B-B14F-4D97-AF65-F5344CB8AC3E}">
        <p14:creationId xmlns:p14="http://schemas.microsoft.com/office/powerpoint/2010/main" val="3998653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7290"/>
            <a:ext cx="10515600" cy="4999673"/>
          </a:xfrm>
        </p:spPr>
        <p:txBody>
          <a:bodyPr>
            <a:normAutofit fontScale="92500"/>
          </a:bodyPr>
          <a:lstStyle/>
          <a:p>
            <a:r>
              <a:rPr lang="en-US" dirty="0"/>
              <a:t>For simplicity of implementation, segments are numbered and are referred to by a segment number, rather than by a segment name. Thus, a logical address consists of a two tuple: </a:t>
            </a:r>
            <a:endParaRPr lang="en-US" dirty="0" smtClean="0"/>
          </a:p>
          <a:p>
            <a:pPr marL="0" indent="0">
              <a:buNone/>
            </a:pPr>
            <a:r>
              <a:rPr lang="en-US" dirty="0"/>
              <a:t>	</a:t>
            </a:r>
            <a:r>
              <a:rPr lang="en-US" dirty="0" smtClean="0"/>
              <a:t>&lt;segment-number, offset&gt;</a:t>
            </a:r>
          </a:p>
          <a:p>
            <a:pPr marL="0" indent="0" algn="just">
              <a:buNone/>
            </a:pPr>
            <a:r>
              <a:rPr lang="en-US" dirty="0"/>
              <a:t>when a program is compiled, the compiler automatically constructs segments reflecting the input program. A C compiler might create separate segments for the following</a:t>
            </a:r>
            <a:r>
              <a:rPr lang="en-US" dirty="0" smtClean="0"/>
              <a:t>:</a:t>
            </a:r>
          </a:p>
          <a:p>
            <a:pPr marL="0" indent="0" algn="just">
              <a:buNone/>
            </a:pPr>
            <a:r>
              <a:rPr lang="en-US" dirty="0" smtClean="0"/>
              <a:t> </a:t>
            </a:r>
            <a:r>
              <a:rPr lang="en-US" dirty="0"/>
              <a:t>1. The code 2. Global variables 3. The heap, from which memory is allocated 4. </a:t>
            </a:r>
            <a:r>
              <a:rPr lang="en-US" dirty="0" smtClean="0"/>
              <a:t>The </a:t>
            </a:r>
            <a:r>
              <a:rPr lang="en-US" dirty="0"/>
              <a:t>stacks used by each thread 5. The standard C library Libraries </a:t>
            </a:r>
            <a:endParaRPr lang="en-US" dirty="0" smtClean="0"/>
          </a:p>
          <a:p>
            <a:pPr marL="0" indent="0" algn="just">
              <a:buNone/>
            </a:pPr>
            <a:r>
              <a:rPr lang="en-US" dirty="0" smtClean="0"/>
              <a:t>that </a:t>
            </a:r>
            <a:r>
              <a:rPr lang="en-US" dirty="0"/>
              <a:t>are linked in during compile time might be assigned separate segments. The loader would take all these segments and assign them segment numbers.</a:t>
            </a:r>
          </a:p>
          <a:p>
            <a:pPr marL="0" indent="0">
              <a:buNone/>
            </a:pPr>
            <a:endParaRPr lang="en-IN" dirty="0"/>
          </a:p>
        </p:txBody>
      </p:sp>
    </p:spTree>
    <p:extLst>
      <p:ext uri="{BB962C8B-B14F-4D97-AF65-F5344CB8AC3E}">
        <p14:creationId xmlns:p14="http://schemas.microsoft.com/office/powerpoint/2010/main" val="217432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7320"/>
            <a:ext cx="10515600" cy="4759643"/>
          </a:xfrm>
        </p:spPr>
        <p:txBody>
          <a:bodyPr>
            <a:normAutofit lnSpcReduction="10000"/>
          </a:bodyPr>
          <a:lstStyle/>
          <a:p>
            <a:r>
              <a:rPr lang="en-US" dirty="0"/>
              <a:t>Segmentation Hardware:</a:t>
            </a:r>
          </a:p>
          <a:p>
            <a:pPr marL="0" indent="0">
              <a:buNone/>
            </a:pPr>
            <a:r>
              <a:rPr lang="en-US" dirty="0" smtClean="0"/>
              <a:t>Logical </a:t>
            </a:r>
            <a:r>
              <a:rPr lang="en-US" dirty="0"/>
              <a:t>address consists of a two tuple: </a:t>
            </a:r>
            <a:r>
              <a:rPr lang="en-US" dirty="0" smtClean="0"/>
              <a:t>&lt;segment </a:t>
            </a:r>
            <a:r>
              <a:rPr lang="en-US" dirty="0" err="1" smtClean="0"/>
              <a:t>number,offset</a:t>
            </a:r>
            <a:r>
              <a:rPr lang="en-US" dirty="0" smtClean="0"/>
              <a:t>&gt;</a:t>
            </a:r>
          </a:p>
          <a:p>
            <a:pPr marL="0" indent="0">
              <a:buNone/>
            </a:pPr>
            <a:r>
              <a:rPr lang="en-US" dirty="0" smtClean="0"/>
              <a:t>Segment </a:t>
            </a:r>
            <a:r>
              <a:rPr lang="en-US" dirty="0"/>
              <a:t>table – maps two-dimensional physical addresses; each table entry has</a:t>
            </a:r>
            <a:r>
              <a:rPr lang="en-US" dirty="0" smtClean="0"/>
              <a:t>:</a:t>
            </a:r>
          </a:p>
          <a:p>
            <a:pPr marL="0" indent="0">
              <a:buNone/>
            </a:pPr>
            <a:r>
              <a:rPr lang="en-US" dirty="0"/>
              <a:t>	</a:t>
            </a:r>
            <a:r>
              <a:rPr lang="en-US" dirty="0" smtClean="0"/>
              <a:t>base </a:t>
            </a:r>
            <a:r>
              <a:rPr lang="en-US" dirty="0"/>
              <a:t>– contains the starting physical address where the segments reside in memory </a:t>
            </a:r>
            <a:endParaRPr lang="en-US" dirty="0" smtClean="0"/>
          </a:p>
          <a:p>
            <a:pPr marL="0" indent="0">
              <a:buNone/>
            </a:pPr>
            <a:r>
              <a:rPr lang="en-US" dirty="0"/>
              <a:t>	</a:t>
            </a:r>
            <a:r>
              <a:rPr lang="en-US" dirty="0" smtClean="0"/>
              <a:t>limit </a:t>
            </a:r>
            <a:r>
              <a:rPr lang="en-US" dirty="0"/>
              <a:t>– specifies the length of the </a:t>
            </a:r>
            <a:r>
              <a:rPr lang="en-US" dirty="0" smtClean="0"/>
              <a:t>segment</a:t>
            </a:r>
          </a:p>
          <a:p>
            <a:pPr marL="0" indent="0">
              <a:buNone/>
            </a:pPr>
            <a:r>
              <a:rPr lang="en-US" dirty="0"/>
              <a:t>Segment-table base register (STBR) points to the segment table’s location in memory </a:t>
            </a:r>
            <a:endParaRPr lang="en-US" dirty="0" smtClean="0"/>
          </a:p>
          <a:p>
            <a:pPr marL="0" indent="0">
              <a:buNone/>
            </a:pPr>
            <a:r>
              <a:rPr lang="en-US" dirty="0" smtClean="0"/>
              <a:t>Segment-table </a:t>
            </a:r>
            <a:r>
              <a:rPr lang="en-US" dirty="0"/>
              <a:t>length register (STLR) indicates number of segments used by a program; segment number s is legal if s &lt; </a:t>
            </a:r>
            <a:r>
              <a:rPr lang="en-US" dirty="0" smtClean="0"/>
              <a:t>STLR.</a:t>
            </a:r>
            <a:endParaRPr lang="en-IN" dirty="0"/>
          </a:p>
        </p:txBody>
      </p:sp>
    </p:spTree>
    <p:extLst>
      <p:ext uri="{BB962C8B-B14F-4D97-AF65-F5344CB8AC3E}">
        <p14:creationId xmlns:p14="http://schemas.microsoft.com/office/powerpoint/2010/main" val="200576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8355"/>
            <a:ext cx="10515600" cy="4351338"/>
          </a:xfrm>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3289935" y="1959292"/>
            <a:ext cx="5200650" cy="3675697"/>
          </a:xfrm>
          <a:prstGeom prst="rect">
            <a:avLst/>
          </a:prstGeom>
        </p:spPr>
      </p:pic>
    </p:spTree>
    <p:extLst>
      <p:ext uri="{BB962C8B-B14F-4D97-AF65-F5344CB8AC3E}">
        <p14:creationId xmlns:p14="http://schemas.microsoft.com/office/powerpoint/2010/main" val="207079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use of a segment table is illustrated in Figure 8.8. A logical address consists of two parts: a segment number, s, and an offset into that segment, d. The segment number is used as an index to the segment table. The offset d of the logical address must be between 0 and the segment limit. If it is not, we trap to the operating system (logical addressing attempt beyond end of segment). When an offset is legal, it is added to the segment base to produce the address in physical memory of the desired </a:t>
            </a:r>
            <a:r>
              <a:rPr lang="en-US" dirty="0" smtClean="0"/>
              <a:t>byte.</a:t>
            </a:r>
            <a:endParaRPr lang="en-IN" dirty="0"/>
          </a:p>
        </p:txBody>
      </p:sp>
    </p:spTree>
    <p:extLst>
      <p:ext uri="{BB962C8B-B14F-4D97-AF65-F5344CB8AC3E}">
        <p14:creationId xmlns:p14="http://schemas.microsoft.com/office/powerpoint/2010/main" val="20106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0150"/>
            <a:ext cx="10515600" cy="4976813"/>
          </a:xfrm>
        </p:spPr>
        <p:txBody>
          <a:bodyPr/>
          <a:lstStyle/>
          <a:p>
            <a:r>
              <a:rPr lang="en-US" dirty="0" smtClean="0"/>
              <a:t>Example of Segmentation</a:t>
            </a:r>
          </a:p>
          <a:p>
            <a:pPr marL="0" indent="0">
              <a:buNone/>
            </a:pPr>
            <a:endParaRPr lang="en-IN" dirty="0"/>
          </a:p>
        </p:txBody>
      </p:sp>
      <p:pic>
        <p:nvPicPr>
          <p:cNvPr id="5" name="Picture 4"/>
          <p:cNvPicPr>
            <a:picLocks noChangeAspect="1"/>
          </p:cNvPicPr>
          <p:nvPr/>
        </p:nvPicPr>
        <p:blipFill>
          <a:blip r:embed="rId2"/>
          <a:stretch>
            <a:fillRect/>
          </a:stretch>
        </p:blipFill>
        <p:spPr>
          <a:xfrm>
            <a:off x="2956560" y="1394460"/>
            <a:ext cx="6976110" cy="4548187"/>
          </a:xfrm>
          <a:prstGeom prst="rect">
            <a:avLst/>
          </a:prstGeom>
        </p:spPr>
      </p:pic>
    </p:spTree>
    <p:extLst>
      <p:ext uri="{BB962C8B-B14F-4D97-AF65-F5344CB8AC3E}">
        <p14:creationId xmlns:p14="http://schemas.microsoft.com/office/powerpoint/2010/main" val="337703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1690" y="1520190"/>
            <a:ext cx="7223760" cy="3840480"/>
          </a:xfrm>
          <a:prstGeom prst="rect">
            <a:avLst/>
          </a:prstGeom>
        </p:spPr>
      </p:pic>
    </p:spTree>
    <p:extLst>
      <p:ext uri="{BB962C8B-B14F-4D97-AF65-F5344CB8AC3E}">
        <p14:creationId xmlns:p14="http://schemas.microsoft.com/office/powerpoint/2010/main" val="223075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345"/>
            <a:ext cx="10515600" cy="4903528"/>
          </a:xfrm>
        </p:spPr>
        <p:txBody>
          <a:bodyPr>
            <a:normAutofit lnSpcReduction="10000"/>
          </a:bodyPr>
          <a:lstStyle/>
          <a:p>
            <a:pPr marL="0" indent="0" algn="just">
              <a:buNone/>
            </a:pPr>
            <a:r>
              <a:rPr lang="en-US" dirty="0" smtClean="0"/>
              <a:t>Paging: It is also another non contiguous memory management scheme. It avoids the external fragmentation and the need for compaction. </a:t>
            </a:r>
            <a:r>
              <a:rPr lang="en-US" dirty="0"/>
              <a:t>Paging is implemented through cooperation between the operating system and the computer hardware</a:t>
            </a:r>
            <a:r>
              <a:rPr lang="en-US" dirty="0" smtClean="0"/>
              <a:t>.</a:t>
            </a:r>
          </a:p>
          <a:p>
            <a:pPr marL="0" indent="0" algn="just">
              <a:buNone/>
            </a:pPr>
            <a:r>
              <a:rPr lang="en-US" dirty="0" smtClean="0"/>
              <a:t>Basic Method:</a:t>
            </a:r>
          </a:p>
          <a:p>
            <a:pPr marL="0" indent="0" algn="just">
              <a:buNone/>
            </a:pPr>
            <a:r>
              <a:rPr lang="en-US" dirty="0"/>
              <a:t>The basic method for implementing paging involves breaking physical </a:t>
            </a:r>
            <a:r>
              <a:rPr lang="en-US" dirty="0" smtClean="0"/>
              <a:t>memory </a:t>
            </a:r>
            <a:r>
              <a:rPr lang="en-US" dirty="0"/>
              <a:t>into fixed-sized blocks called frames and breaking logical memory into blocks of the same size called pages. When a process is to be executed, its pages are loaded into any available memory frames from their source (a file system or the backing store). The backing store is divided into fixed-sized blocks that are the same size as the memory frames or clusters of multiple frames</a:t>
            </a:r>
            <a:endParaRPr lang="en-IN" dirty="0"/>
          </a:p>
        </p:txBody>
      </p:sp>
    </p:spTree>
    <p:extLst>
      <p:ext uri="{BB962C8B-B14F-4D97-AF65-F5344CB8AC3E}">
        <p14:creationId xmlns:p14="http://schemas.microsoft.com/office/powerpoint/2010/main" val="408775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4564"/>
            <a:ext cx="10515600" cy="5002790"/>
          </a:xfrm>
        </p:spPr>
        <p:txBody>
          <a:bodyPr/>
          <a:lstStyle/>
          <a:p>
            <a:r>
              <a:rPr lang="en-US" dirty="0"/>
              <a:t>The hardware support for paging is illustrated in Figure </a:t>
            </a:r>
            <a:r>
              <a:rPr lang="en-US" dirty="0" smtClean="0"/>
              <a:t>8.10</a:t>
            </a:r>
          </a:p>
          <a:p>
            <a:pPr marL="0" indent="0">
              <a:buNone/>
            </a:pPr>
            <a:endParaRPr lang="en-IN" dirty="0"/>
          </a:p>
        </p:txBody>
      </p:sp>
      <p:pic>
        <p:nvPicPr>
          <p:cNvPr id="4" name="Picture 3"/>
          <p:cNvPicPr>
            <a:picLocks noChangeAspect="1"/>
          </p:cNvPicPr>
          <p:nvPr/>
        </p:nvPicPr>
        <p:blipFill>
          <a:blip r:embed="rId2"/>
          <a:stretch>
            <a:fillRect/>
          </a:stretch>
        </p:blipFill>
        <p:spPr>
          <a:xfrm>
            <a:off x="2784764" y="2015836"/>
            <a:ext cx="6286500" cy="3647209"/>
          </a:xfrm>
          <a:prstGeom prst="rect">
            <a:avLst/>
          </a:prstGeom>
        </p:spPr>
      </p:pic>
    </p:spTree>
    <p:extLst>
      <p:ext uri="{BB962C8B-B14F-4D97-AF65-F5344CB8AC3E}">
        <p14:creationId xmlns:p14="http://schemas.microsoft.com/office/powerpoint/2010/main" val="2380942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10515600" cy="5033963"/>
          </a:xfrm>
        </p:spPr>
        <p:txBody>
          <a:bodyPr/>
          <a:lstStyle/>
          <a:p>
            <a:pPr>
              <a:defRPr/>
            </a:pPr>
            <a:r>
              <a:rPr lang="en-US" altLang="en-US" dirty="0"/>
              <a:t>Address generated by CPU is divided into:</a:t>
            </a:r>
          </a:p>
          <a:p>
            <a:pPr lvl="1">
              <a:defRPr/>
            </a:pPr>
            <a:r>
              <a:rPr lang="en-US" altLang="en-US" b="1" dirty="0">
                <a:solidFill>
                  <a:srgbClr val="3366FF"/>
                </a:solidFill>
              </a:rPr>
              <a:t>Page number </a:t>
            </a:r>
            <a:r>
              <a:rPr lang="en-US" altLang="en-US" dirty="0"/>
              <a:t>(</a:t>
            </a:r>
            <a:r>
              <a:rPr lang="en-US" altLang="en-US" b="1" i="1" dirty="0">
                <a:solidFill>
                  <a:srgbClr val="3366FF"/>
                </a:solidFill>
              </a:rPr>
              <a:t>p</a:t>
            </a:r>
            <a:r>
              <a:rPr lang="en-US" altLang="en-US" dirty="0"/>
              <a:t>)</a:t>
            </a:r>
            <a:r>
              <a:rPr lang="en-US" altLang="en-US" dirty="0">
                <a:solidFill>
                  <a:srgbClr val="3366FF"/>
                </a:solidFill>
              </a:rPr>
              <a:t> </a:t>
            </a:r>
            <a:r>
              <a:rPr lang="en-US" altLang="en-US" dirty="0"/>
              <a:t>– used as an index into a </a:t>
            </a:r>
            <a:r>
              <a:rPr lang="en-US" altLang="en-US" b="1" dirty="0">
                <a:solidFill>
                  <a:srgbClr val="3366FF"/>
                </a:solidFill>
              </a:rPr>
              <a:t>page table </a:t>
            </a:r>
            <a:r>
              <a:rPr lang="en-US" altLang="en-US" dirty="0"/>
              <a:t>which contains base address of each page in physical memory</a:t>
            </a:r>
          </a:p>
          <a:p>
            <a:pPr lvl="1">
              <a:defRPr/>
            </a:pPr>
            <a:r>
              <a:rPr lang="en-US" altLang="en-US" b="1" dirty="0">
                <a:solidFill>
                  <a:srgbClr val="3366FF"/>
                </a:solidFill>
              </a:rPr>
              <a:t>Page offset </a:t>
            </a:r>
            <a:r>
              <a:rPr lang="en-US" altLang="en-US" dirty="0"/>
              <a:t>(</a:t>
            </a:r>
            <a:r>
              <a:rPr lang="en-US" altLang="en-US" b="1" i="1" dirty="0">
                <a:solidFill>
                  <a:srgbClr val="3366FF"/>
                </a:solidFill>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lvl="1">
              <a:defRPr/>
            </a:pPr>
            <a:endParaRPr lang="en-US" altLang="en-US" dirty="0"/>
          </a:p>
          <a:p>
            <a:pPr lvl="1">
              <a:defRPr/>
            </a:pPr>
            <a:r>
              <a:rPr lang="en-US" dirty="0"/>
              <a:t>. If the size of the logical address space is </a:t>
            </a:r>
            <a:r>
              <a:rPr lang="en-US" altLang="en-US" dirty="0"/>
              <a:t>2</a:t>
            </a:r>
            <a:r>
              <a:rPr lang="en-US" altLang="en-US" i="1" baseline="30000" dirty="0"/>
              <a:t>m</a:t>
            </a:r>
            <a:r>
              <a:rPr lang="en-US" dirty="0" smtClean="0"/>
              <a:t>, </a:t>
            </a:r>
            <a:r>
              <a:rPr lang="en-US" dirty="0"/>
              <a:t>and a page size is </a:t>
            </a:r>
            <a:r>
              <a:rPr lang="en-US" altLang="en-US" i="1" dirty="0"/>
              <a:t>2</a:t>
            </a:r>
            <a:r>
              <a:rPr lang="en-US" altLang="en-US" baseline="30000" dirty="0"/>
              <a:t>n</a:t>
            </a:r>
            <a:r>
              <a:rPr lang="en-US" dirty="0" smtClean="0"/>
              <a:t> </a:t>
            </a:r>
            <a:r>
              <a:rPr lang="en-US" dirty="0"/>
              <a:t>bytes, then the high-order m − n bits of a logical address designate the page number, and the n low-order bits designate the page </a:t>
            </a:r>
            <a:r>
              <a:rPr lang="en-US" dirty="0" smtClean="0"/>
              <a:t>offset. </a:t>
            </a:r>
            <a:endParaRPr lang="en-US" alt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400" y="3201194"/>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661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paging model of memory is shown in Figure 8.11</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3487448" y="2587625"/>
            <a:ext cx="4804497" cy="3724275"/>
          </a:xfrm>
          <a:prstGeom prst="rect">
            <a:avLst/>
          </a:prstGeom>
        </p:spPr>
      </p:pic>
    </p:spTree>
    <p:extLst>
      <p:ext uri="{BB962C8B-B14F-4D97-AF65-F5344CB8AC3E}">
        <p14:creationId xmlns:p14="http://schemas.microsoft.com/office/powerpoint/2010/main" val="352558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695700" y="2453481"/>
            <a:ext cx="4800600" cy="3095625"/>
          </a:xfrm>
          <a:prstGeom prst="rect">
            <a:avLst/>
          </a:prstGeom>
        </p:spPr>
      </p:pic>
    </p:spTree>
    <p:extLst>
      <p:ext uri="{BB962C8B-B14F-4D97-AF65-F5344CB8AC3E}">
        <p14:creationId xmlns:p14="http://schemas.microsoft.com/office/powerpoint/2010/main" val="154145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516371"/>
            <a:ext cx="10515600" cy="4351338"/>
          </a:xfrm>
        </p:spPr>
        <p:txBody>
          <a:bodyPr/>
          <a:lstStyle/>
          <a:p>
            <a:r>
              <a:rPr lang="en-US" dirty="0"/>
              <a:t>When we use a paging scheme, we have no external fragmentation: any free frame can be allocated to a process that needs it. However, we may have some internal fragmentation</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3480955" y="2047009"/>
            <a:ext cx="5070763" cy="3938155"/>
          </a:xfrm>
          <a:prstGeom prst="rect">
            <a:avLst/>
          </a:prstGeom>
        </p:spPr>
      </p:pic>
    </p:spTree>
    <p:extLst>
      <p:ext uri="{BB962C8B-B14F-4D97-AF65-F5344CB8AC3E}">
        <p14:creationId xmlns:p14="http://schemas.microsoft.com/office/powerpoint/2010/main" val="230857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a process arrives in the system to be executed, its size, expressed in pages, is examined. Each page of the process needs one frame. Thus, if the process requires n pages, at least n frames must be available in memory. If n frames are available, they are allocated to this arriving process. The first page of the process is loaded into one of the allocated frames, and the frame number is put in the page table for this process. The next page is loaded into another frame, its frame number is put into the page table, and so </a:t>
            </a:r>
            <a:r>
              <a:rPr lang="en-US" dirty="0" smtClean="0"/>
              <a:t>on. It is shown in above figure.</a:t>
            </a:r>
            <a:endParaRPr lang="en-IN" dirty="0"/>
          </a:p>
        </p:txBody>
      </p:sp>
    </p:spTree>
    <p:extLst>
      <p:ext uri="{BB962C8B-B14F-4D97-AF65-F5344CB8AC3E}">
        <p14:creationId xmlns:p14="http://schemas.microsoft.com/office/powerpoint/2010/main" val="113163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246" y="942398"/>
            <a:ext cx="10515600" cy="4351338"/>
          </a:xfrm>
        </p:spPr>
        <p:txBody>
          <a:bodyPr>
            <a:normAutofit lnSpcReduction="10000"/>
          </a:bodyPr>
          <a:lstStyle/>
          <a:p>
            <a:pPr marL="0" indent="0">
              <a:buNone/>
            </a:pPr>
            <a:r>
              <a:rPr lang="en-US" dirty="0" smtClean="0">
                <a:solidFill>
                  <a:srgbClr val="92D050"/>
                </a:solidFill>
              </a:rPr>
              <a:t>Hardware:</a:t>
            </a:r>
          </a:p>
          <a:p>
            <a:r>
              <a:rPr lang="en-US" altLang="en-US" dirty="0"/>
              <a:t>Page table is kept in main memory</a:t>
            </a:r>
          </a:p>
          <a:p>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p>
          <a:p>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r>
              <a:rPr lang="en-US" altLang="en-US" dirty="0">
                <a:solidFill>
                  <a:srgbClr val="3366FF"/>
                </a:solidFill>
              </a:rPr>
              <a:t> </a:t>
            </a:r>
            <a:r>
              <a:rPr lang="en-US" altLang="en-US" dirty="0"/>
              <a:t>indicates size of the page table</a:t>
            </a:r>
          </a:p>
          <a:p>
            <a:r>
              <a:rPr lang="en-US" altLang="en-US" dirty="0"/>
              <a:t>In this scheme every data/instruction access requires two memory accesses</a:t>
            </a:r>
          </a:p>
          <a:p>
            <a:pPr lvl="1"/>
            <a:r>
              <a:rPr lang="en-US" altLang="en-US" dirty="0"/>
              <a:t>One for the page table and one for the data / instruction</a:t>
            </a:r>
          </a:p>
          <a:p>
            <a:r>
              <a:rPr lang="en-US" altLang="en-US" dirty="0"/>
              <a:t>The two memory access problem can be solved by the 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endParaRPr lang="en-US" altLang="en-US" b="1" dirty="0">
              <a:solidFill>
                <a:srgbClr val="3366FF"/>
              </a:solidFill>
            </a:endParaRPr>
          </a:p>
          <a:p>
            <a:pPr marL="0" indent="0">
              <a:buNone/>
            </a:pPr>
            <a:endParaRPr lang="en-IN" dirty="0"/>
          </a:p>
        </p:txBody>
      </p:sp>
    </p:spTree>
    <p:extLst>
      <p:ext uri="{BB962C8B-B14F-4D97-AF65-F5344CB8AC3E}">
        <p14:creationId xmlns:p14="http://schemas.microsoft.com/office/powerpoint/2010/main" val="1942660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1015134"/>
            <a:ext cx="10515600" cy="4351338"/>
          </a:xfrm>
        </p:spPr>
        <p:txBody>
          <a:bodyPr/>
          <a:lstStyle/>
          <a:p>
            <a:r>
              <a:rPr lang="en-US" dirty="0" smtClean="0"/>
              <a:t>Paging Hardware with TLB</a:t>
            </a:r>
          </a:p>
          <a:p>
            <a:pPr marL="0" indent="0">
              <a:buNone/>
            </a:pP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552" y="1948317"/>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695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509" y="131907"/>
            <a:ext cx="10515600" cy="4351338"/>
          </a:xfrm>
        </p:spPr>
        <p:txBody>
          <a:bodyPr/>
          <a:lstStyle/>
          <a:p>
            <a:pPr marL="0" indent="0">
              <a:buNone/>
            </a:pPr>
            <a:r>
              <a:rPr lang="en-US" dirty="0" smtClean="0"/>
              <a:t>Protection: </a:t>
            </a:r>
          </a:p>
          <a:p>
            <a:pPr algn="just"/>
            <a:r>
              <a:rPr lang="en-US" altLang="en-US" b="1" dirty="0">
                <a:solidFill>
                  <a:srgbClr val="3366FF"/>
                </a:solidFill>
              </a:rPr>
              <a:t>Valid-invalid</a:t>
            </a:r>
            <a:r>
              <a:rPr lang="en-US" altLang="en-US" dirty="0">
                <a:solidFill>
                  <a:srgbClr val="3366FF"/>
                </a:solidFill>
              </a:rPr>
              <a:t> </a:t>
            </a:r>
            <a:r>
              <a:rPr lang="en-US" altLang="en-US" dirty="0"/>
              <a:t>bit attached to each entry in the page table:</a:t>
            </a:r>
          </a:p>
          <a:p>
            <a:pPr lvl="1" algn="just"/>
            <a:r>
              <a:rPr lang="ja-JP" altLang="en-US" dirty="0"/>
              <a:t>“</a:t>
            </a:r>
            <a:r>
              <a:rPr lang="en-US" altLang="ja-JP" dirty="0"/>
              <a:t>valid</a:t>
            </a:r>
            <a:r>
              <a:rPr lang="ja-JP" altLang="en-US" dirty="0"/>
              <a:t>”</a:t>
            </a:r>
            <a:r>
              <a:rPr lang="en-US" altLang="ja-JP" dirty="0"/>
              <a:t> indicates that the associated page is in the process</a:t>
            </a:r>
            <a:r>
              <a:rPr lang="ja-JP" altLang="en-US" dirty="0"/>
              <a:t>’</a:t>
            </a:r>
            <a:r>
              <a:rPr lang="en-US" altLang="ja-JP" dirty="0"/>
              <a:t> logical address space, and is thus a legal page</a:t>
            </a:r>
          </a:p>
          <a:p>
            <a:pPr lvl="1" algn="just"/>
            <a:r>
              <a:rPr lang="ja-JP" altLang="en-US" dirty="0"/>
              <a:t>“</a:t>
            </a:r>
            <a:r>
              <a:rPr lang="en-US" altLang="ja-JP" dirty="0"/>
              <a:t>invalid</a:t>
            </a:r>
            <a:r>
              <a:rPr lang="ja-JP" altLang="en-US" dirty="0"/>
              <a:t>”</a:t>
            </a:r>
            <a:r>
              <a:rPr lang="en-US" altLang="ja-JP" dirty="0"/>
              <a:t> indicates that the page is not in the process</a:t>
            </a:r>
            <a:r>
              <a:rPr lang="ja-JP" altLang="en-US" dirty="0"/>
              <a:t>’</a:t>
            </a:r>
            <a:r>
              <a:rPr lang="en-US" altLang="ja-JP" dirty="0"/>
              <a:t> logical address space</a:t>
            </a:r>
          </a:p>
          <a:p>
            <a:pPr marL="0" indent="0" algn="just">
              <a:buNone/>
            </a:pP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482" y="2270270"/>
            <a:ext cx="50990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053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246" y="869661"/>
            <a:ext cx="10515600" cy="4351338"/>
          </a:xfrm>
        </p:spPr>
        <p:txBody>
          <a:bodyPr>
            <a:normAutofit lnSpcReduction="10000"/>
          </a:bodyPr>
          <a:lstStyle/>
          <a:p>
            <a:pPr marL="0" indent="0">
              <a:buNone/>
            </a:pPr>
            <a:r>
              <a:rPr lang="en-US" dirty="0" smtClean="0"/>
              <a:t>Shared pages: These are provide the shared code.</a:t>
            </a:r>
          </a:p>
          <a:p>
            <a:r>
              <a:rPr lang="en-US" altLang="en-US" b="1" dirty="0">
                <a:solidFill>
                  <a:srgbClr val="3366FF"/>
                </a:solidFill>
              </a:rPr>
              <a:t>Shared code</a:t>
            </a:r>
          </a:p>
          <a:p>
            <a:pPr lvl="1"/>
            <a:r>
              <a:rPr lang="en-US" altLang="en-US" dirty="0"/>
              <a:t>One copy of read-only (</a:t>
            </a:r>
            <a:r>
              <a:rPr lang="en-US" altLang="en-US" b="1" dirty="0">
                <a:solidFill>
                  <a:srgbClr val="3366FF"/>
                </a:solidFill>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a:t>
            </a:r>
            <a:r>
              <a:rPr lang="en-US" altLang="en-US" dirty="0" err="1"/>
              <a:t>interprocess</a:t>
            </a:r>
            <a:r>
              <a:rPr lang="en-US" altLang="en-US" dirty="0"/>
              <a:t> communication if sharing of read-write pages is allowed</a:t>
            </a:r>
          </a:p>
          <a:p>
            <a:r>
              <a:rPr lang="en-US" altLang="en-US" b="1" dirty="0">
                <a:solidFill>
                  <a:srgbClr val="3366FF"/>
                </a:solidFill>
              </a:rPr>
              <a:t>Private code and data</a:t>
            </a:r>
            <a:r>
              <a:rPr lang="en-US" altLang="en-US" dirty="0">
                <a:solidFill>
                  <a:srgbClr val="3366FF"/>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a:p>
            <a:pPr marL="0" indent="0">
              <a:buNone/>
            </a:pPr>
            <a:endParaRPr lang="en-IN" dirty="0"/>
          </a:p>
        </p:txBody>
      </p:sp>
    </p:spTree>
    <p:extLst>
      <p:ext uri="{BB962C8B-B14F-4D97-AF65-F5344CB8AC3E}">
        <p14:creationId xmlns:p14="http://schemas.microsoft.com/office/powerpoint/2010/main" val="360491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372" y="609889"/>
            <a:ext cx="10515600" cy="4351338"/>
          </a:xfrm>
        </p:spPr>
        <p:txBody>
          <a:bodyPr/>
          <a:lstStyle/>
          <a:p>
            <a:pPr marL="0" indent="0">
              <a:buNone/>
            </a:pPr>
            <a:r>
              <a:rPr lang="en-US" dirty="0" smtClean="0"/>
              <a:t>Shared page example:</a:t>
            </a:r>
          </a:p>
          <a:p>
            <a:pPr marL="0" indent="0">
              <a:buNone/>
            </a:pPr>
            <a:endParaRPr lang="en-IN"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09" y="969819"/>
            <a:ext cx="4860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146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2" y="776143"/>
            <a:ext cx="10515600" cy="4351338"/>
          </a:xfrm>
        </p:spPr>
        <p:txBody>
          <a:bodyPr/>
          <a:lstStyle/>
          <a:p>
            <a:pPr marL="0" indent="0">
              <a:buNone/>
            </a:pPr>
            <a:r>
              <a:rPr lang="en-US" dirty="0" smtClean="0"/>
              <a:t>Structure of the page table:</a:t>
            </a:r>
          </a:p>
          <a:p>
            <a:pPr marL="0" indent="0">
              <a:buNone/>
            </a:pPr>
            <a:r>
              <a:rPr lang="en-US" dirty="0" smtClean="0"/>
              <a:t>The techniques for structuring the page table are:</a:t>
            </a:r>
          </a:p>
          <a:p>
            <a:pPr marL="0" indent="0">
              <a:buNone/>
            </a:pPr>
            <a:r>
              <a:rPr lang="en-US" dirty="0" smtClean="0"/>
              <a:t>Hierarchical paging</a:t>
            </a:r>
          </a:p>
          <a:p>
            <a:pPr marL="0" indent="0">
              <a:buNone/>
            </a:pPr>
            <a:r>
              <a:rPr lang="en-US" dirty="0" smtClean="0"/>
              <a:t>Hashed Page table</a:t>
            </a:r>
          </a:p>
          <a:p>
            <a:pPr marL="0" indent="0">
              <a:buNone/>
            </a:pPr>
            <a:r>
              <a:rPr lang="en-US" dirty="0" smtClean="0"/>
              <a:t>Inverted Page table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11544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82" y="235816"/>
            <a:ext cx="10515600" cy="4351338"/>
          </a:xfrm>
        </p:spPr>
        <p:txBody>
          <a:bodyPr/>
          <a:lstStyle/>
          <a:p>
            <a:pPr marL="0" indent="0">
              <a:buNone/>
            </a:pPr>
            <a:r>
              <a:rPr lang="en-US" dirty="0"/>
              <a:t>Hierarchical </a:t>
            </a:r>
            <a:r>
              <a:rPr lang="en-US" dirty="0" smtClean="0"/>
              <a:t>paging :</a:t>
            </a:r>
            <a:endParaRPr lang="en-US" altLang="en-US" dirty="0" smtClean="0"/>
          </a:p>
          <a:p>
            <a:r>
              <a:rPr lang="en-US" altLang="en-US" dirty="0" smtClean="0"/>
              <a:t>In this technique the </a:t>
            </a:r>
            <a:r>
              <a:rPr lang="en-US" altLang="en-US" dirty="0"/>
              <a:t>logical address space </a:t>
            </a:r>
            <a:r>
              <a:rPr lang="en-US" altLang="en-US" dirty="0" smtClean="0"/>
              <a:t>divided into </a:t>
            </a:r>
            <a:r>
              <a:rPr lang="en-US" altLang="en-US" dirty="0"/>
              <a:t>multiple page </a:t>
            </a:r>
            <a:r>
              <a:rPr lang="en-US" altLang="en-US" dirty="0" smtClean="0"/>
              <a:t>tables.</a:t>
            </a:r>
            <a:r>
              <a:rPr lang="en-US" altLang="en-US" dirty="0"/>
              <a:t> A simple technique is a two-level page </a:t>
            </a:r>
            <a:r>
              <a:rPr lang="en-US" altLang="en-US" dirty="0" err="1" smtClean="0"/>
              <a:t>table.It</a:t>
            </a:r>
            <a:r>
              <a:rPr lang="en-US" altLang="en-US" dirty="0" smtClean="0"/>
              <a:t> is shown in figure.</a:t>
            </a:r>
            <a:endParaRPr lang="en-US" altLang="en-US" dirty="0"/>
          </a:p>
          <a:p>
            <a:pPr marL="0" indent="0">
              <a:buNone/>
            </a:pPr>
            <a:endParaRPr lang="en-US" altLang="en-US" dirty="0"/>
          </a:p>
          <a:p>
            <a:endParaRPr lang="en-IN"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911" y="2058122"/>
            <a:ext cx="424815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743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5573"/>
            <a:ext cx="10515600" cy="5231390"/>
          </a:xfrm>
        </p:spPr>
        <p:txBody>
          <a:bodyPr>
            <a:normAutofit fontScale="85000" lnSpcReduction="20000"/>
          </a:bodyPr>
          <a:lstStyle/>
          <a:p>
            <a:pPr marL="0" indent="0">
              <a:buNone/>
            </a:pPr>
            <a:r>
              <a:rPr lang="en-US" altLang="en-US" dirty="0" smtClean="0"/>
              <a:t>Two-level paging example:</a:t>
            </a:r>
          </a:p>
          <a:p>
            <a:pPr marL="0" indent="0">
              <a:buNone/>
            </a:pPr>
            <a:endParaRPr lang="en-US" altLang="en-US" dirty="0" smtClean="0"/>
          </a:p>
          <a:p>
            <a:r>
              <a:rPr lang="en-US" altLang="en-US" dirty="0" smtClean="0"/>
              <a:t>A </a:t>
            </a:r>
            <a:r>
              <a:rPr lang="en-US" altLang="en-US" dirty="0"/>
              <a:t>logical address (on 32-bit machine with 1K page size) is divided into:</a:t>
            </a:r>
          </a:p>
          <a:p>
            <a:pPr marL="627063" lvl="1"/>
            <a:r>
              <a:rPr lang="en-US" altLang="en-US" dirty="0"/>
              <a:t>a page number consisting of 22 bits</a:t>
            </a:r>
          </a:p>
          <a:p>
            <a:pPr marL="627063" lvl="1"/>
            <a:r>
              <a:rPr lang="en-US" altLang="en-US" dirty="0"/>
              <a:t>a page offset consisting of 10 bits</a:t>
            </a:r>
          </a:p>
          <a:p>
            <a:pPr marL="627063" lvl="1"/>
            <a:endParaRPr lang="en-US" altLang="en-US" sz="800" dirty="0"/>
          </a:p>
          <a:p>
            <a:r>
              <a:rPr lang="en-US" altLang="en-US" dirty="0"/>
              <a:t>Since the page table is paged, the page number is further divided into:</a:t>
            </a:r>
          </a:p>
          <a:p>
            <a:pPr marL="627063" lvl="1"/>
            <a:r>
              <a:rPr lang="en-US" altLang="en-US" dirty="0"/>
              <a:t>a 12-bit page number </a:t>
            </a:r>
          </a:p>
          <a:p>
            <a:pPr marL="627063" lvl="1"/>
            <a:r>
              <a:rPr lang="en-US" altLang="en-US" dirty="0"/>
              <a:t>a 10-bit page offset</a:t>
            </a:r>
          </a:p>
          <a:p>
            <a:pPr marL="627063" lvl="1"/>
            <a:endParaRPr lang="en-US" altLang="en-US" sz="800" dirty="0"/>
          </a:p>
          <a:p>
            <a:r>
              <a:rPr lang="en-US" altLang="en-US" dirty="0"/>
              <a:t>Thus, a logical address is as follows:</a:t>
            </a:r>
            <a:br>
              <a:rPr lang="en-US" altLang="en-US"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endParaRPr lang="en-US" altLang="en-US" sz="1600" dirty="0"/>
          </a:p>
          <a:p>
            <a:r>
              <a:rPr lang="en-US" altLang="en-US" dirty="0"/>
              <a:t>where</a:t>
            </a:r>
            <a:r>
              <a:rPr lang="en-US" altLang="en-US" i="1" dirty="0"/>
              <a:t> p</a:t>
            </a:r>
            <a:r>
              <a:rPr lang="en-US" altLang="en-US" i="1" baseline="-25000" dirty="0"/>
              <a:t>1</a:t>
            </a:r>
            <a:r>
              <a:rPr lang="en-US" altLang="en-US" dirty="0"/>
              <a:t> is an index into the outer page table, and </a:t>
            </a:r>
            <a:r>
              <a:rPr lang="en-US" altLang="en-US" i="1" dirty="0"/>
              <a:t>p</a:t>
            </a:r>
            <a:r>
              <a:rPr lang="en-US" altLang="en-US" i="1" baseline="-25000" dirty="0"/>
              <a:t>2</a:t>
            </a:r>
            <a:r>
              <a:rPr lang="en-US" altLang="en-US" dirty="0"/>
              <a:t> is the displacement within the page of the inner page table</a:t>
            </a:r>
          </a:p>
          <a:p>
            <a:r>
              <a:rPr lang="en-US" altLang="en-US" dirty="0"/>
              <a:t>Known as </a:t>
            </a:r>
            <a:r>
              <a:rPr lang="en-US" altLang="en-US" b="1" dirty="0">
                <a:solidFill>
                  <a:srgbClr val="3366FF"/>
                </a:solidFill>
              </a:rPr>
              <a:t>forward-mapped page table</a:t>
            </a:r>
          </a:p>
          <a:p>
            <a:endParaRPr lang="en-IN"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2677" y="3875088"/>
            <a:ext cx="315912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552825" y="2563019"/>
            <a:ext cx="5086350" cy="2876550"/>
          </a:xfrm>
          <a:prstGeom prst="rect">
            <a:avLst/>
          </a:prstGeom>
        </p:spPr>
      </p:pic>
    </p:spTree>
    <p:extLst>
      <p:ext uri="{BB962C8B-B14F-4D97-AF65-F5344CB8AC3E}">
        <p14:creationId xmlns:p14="http://schemas.microsoft.com/office/powerpoint/2010/main" val="3002245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Address translation is shown in following figure</a:t>
            </a:r>
          </a:p>
          <a:p>
            <a:pPr marL="0" indent="0">
              <a:buNone/>
            </a:pPr>
            <a:endParaRPr lang="en-IN" dirty="0"/>
          </a:p>
        </p:txBody>
      </p:sp>
      <p:pic>
        <p:nvPicPr>
          <p:cNvPr id="5" name="Picture 10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695" y="2654300"/>
            <a:ext cx="63896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3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page table</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7310" y="1825625"/>
            <a:ext cx="753737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166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 Page table</a:t>
            </a:r>
            <a:br>
              <a:rPr lang="en-US" dirty="0" smtClean="0"/>
            </a:b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108" y="1825625"/>
            <a:ext cx="628978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88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The binding of instructions and data to memory addresses can be done at any step along the way: </a:t>
            </a:r>
          </a:p>
          <a:p>
            <a:pPr marL="0" indent="0">
              <a:buNone/>
            </a:pPr>
            <a:r>
              <a:rPr lang="en-IN" dirty="0" smtClean="0"/>
              <a:t>Compile time:</a:t>
            </a:r>
            <a:r>
              <a:rPr lang="en-US" dirty="0" smtClean="0"/>
              <a:t>If you know at compile time where the process will reside in memory, then absolute code can be generated.</a:t>
            </a:r>
          </a:p>
          <a:p>
            <a:pPr marL="0" indent="0" algn="just">
              <a:buNone/>
            </a:pPr>
            <a:r>
              <a:rPr lang="en-US" dirty="0" smtClean="0"/>
              <a:t>Load time: If it is not known at compile time where the process will reside in memory, then the compiler </a:t>
            </a:r>
            <a:r>
              <a:rPr lang="en-US" smtClean="0"/>
              <a:t>must generate relocatable</a:t>
            </a:r>
            <a:r>
              <a:rPr lang="en-US" dirty="0" smtClean="0"/>
              <a:t> code.</a:t>
            </a:r>
          </a:p>
          <a:p>
            <a:pPr marL="0" indent="0" algn="just">
              <a:buNone/>
            </a:pPr>
            <a:r>
              <a:rPr lang="en-US" dirty="0" smtClean="0"/>
              <a:t>Execution time: If the process can be moved during its execution from one memory segment to another, then binding must be delayed until run time. </a:t>
            </a:r>
            <a:endParaRPr lang="en-IN" b="1" dirty="0"/>
          </a:p>
        </p:txBody>
      </p:sp>
    </p:spTree>
    <p:extLst>
      <p:ext uri="{BB962C8B-B14F-4D97-AF65-F5344CB8AC3E}">
        <p14:creationId xmlns:p14="http://schemas.microsoft.com/office/powerpoint/2010/main" val="228173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Multistep processing of a user program</a:t>
            </a:r>
            <a:endParaRPr lang="en-IN" sz="2400" b="1" dirty="0"/>
          </a:p>
        </p:txBody>
      </p:sp>
      <p:pic>
        <p:nvPicPr>
          <p:cNvPr id="4" name="Content Placeholder 3"/>
          <p:cNvPicPr>
            <a:picLocks noGrp="1" noChangeAspect="1"/>
          </p:cNvPicPr>
          <p:nvPr>
            <p:ph idx="1"/>
          </p:nvPr>
        </p:nvPicPr>
        <p:blipFill>
          <a:blip r:embed="rId2"/>
          <a:stretch>
            <a:fillRect/>
          </a:stretch>
        </p:blipFill>
        <p:spPr>
          <a:xfrm>
            <a:off x="3122579" y="1815897"/>
            <a:ext cx="5350213" cy="4351338"/>
          </a:xfrm>
          <a:prstGeom prst="rect">
            <a:avLst/>
          </a:prstGeom>
        </p:spPr>
      </p:pic>
    </p:spTree>
    <p:extLst>
      <p:ext uri="{BB962C8B-B14F-4D97-AF65-F5344CB8AC3E}">
        <p14:creationId xmlns:p14="http://schemas.microsoft.com/office/powerpoint/2010/main" val="71435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Logical Versus Physical Address Space:</a:t>
            </a:r>
          </a:p>
          <a:p>
            <a:pPr marL="0" indent="0" algn="just">
              <a:buNone/>
            </a:pPr>
            <a:r>
              <a:rPr lang="en-US" dirty="0" smtClean="0"/>
              <a:t>An address generated by the CPU is commonly referred to as a logical address.</a:t>
            </a:r>
          </a:p>
          <a:p>
            <a:pPr marL="0" indent="0" algn="just">
              <a:buNone/>
            </a:pPr>
            <a:r>
              <a:rPr lang="en-US" dirty="0" smtClean="0"/>
              <a:t>address seen by the memory unit—that is, the one loaded into the memory-address register of the memory </a:t>
            </a:r>
            <a:r>
              <a:rPr lang="en-US" dirty="0" err="1" smtClean="0"/>
              <a:t>i.e</a:t>
            </a:r>
            <a:r>
              <a:rPr lang="en-US" dirty="0" smtClean="0"/>
              <a:t> physical address.</a:t>
            </a:r>
          </a:p>
          <a:p>
            <a:pPr marL="0" indent="0" algn="just">
              <a:buNone/>
            </a:pPr>
            <a:r>
              <a:rPr lang="en-US" dirty="0" smtClean="0"/>
              <a:t>The compile-time and load-time address-binding methods generate identical logical and physical addresses. However, the execution-time address-binding scheme results in differing logical and physical addresses. The set of all logical addresses generated by a program is a logical address space. The set of all physical addresses corresponding to these logical addresses is a physical address space.</a:t>
            </a:r>
            <a:endParaRPr lang="en-IN" dirty="0"/>
          </a:p>
        </p:txBody>
      </p:sp>
    </p:spTree>
    <p:extLst>
      <p:ext uri="{BB962C8B-B14F-4D97-AF65-F5344CB8AC3E}">
        <p14:creationId xmlns:p14="http://schemas.microsoft.com/office/powerpoint/2010/main" val="338550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run-time mapping from virtual to physical addresses is done by a hardware device called the memory-management unit (MMU). This mapping is shown in figure.</a:t>
            </a:r>
          </a:p>
          <a:p>
            <a:pPr marL="0" indent="0">
              <a:buNone/>
            </a:pPr>
            <a:endParaRPr lang="en-IN" dirty="0"/>
          </a:p>
        </p:txBody>
      </p:sp>
      <p:pic>
        <p:nvPicPr>
          <p:cNvPr id="4" name="Picture 3"/>
          <p:cNvPicPr>
            <a:picLocks noChangeAspect="1"/>
          </p:cNvPicPr>
          <p:nvPr/>
        </p:nvPicPr>
        <p:blipFill>
          <a:blip r:embed="rId2"/>
          <a:stretch>
            <a:fillRect/>
          </a:stretch>
        </p:blipFill>
        <p:spPr>
          <a:xfrm>
            <a:off x="3676345" y="3214688"/>
            <a:ext cx="4352925" cy="2962275"/>
          </a:xfrm>
          <a:prstGeom prst="rect">
            <a:avLst/>
          </a:prstGeom>
        </p:spPr>
      </p:pic>
    </p:spTree>
    <p:extLst>
      <p:ext uri="{BB962C8B-B14F-4D97-AF65-F5344CB8AC3E}">
        <p14:creationId xmlns:p14="http://schemas.microsoft.com/office/powerpoint/2010/main" val="335694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Loading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With dynamic loading, a routine is not loaded until it is called. All routines are kept on disk in a </a:t>
            </a:r>
            <a:r>
              <a:rPr lang="en-US" dirty="0" err="1" smtClean="0"/>
              <a:t>relocatable</a:t>
            </a:r>
            <a:r>
              <a:rPr lang="en-US" dirty="0" smtClean="0"/>
              <a:t> load format. The main program is loaded into memory and is executed. When a routine needs to call another routine, the calling routine first checks to see whether the other routine has been loaded. If it has not, the </a:t>
            </a:r>
            <a:r>
              <a:rPr lang="en-US" dirty="0" err="1" smtClean="0"/>
              <a:t>relocatable</a:t>
            </a:r>
            <a:r>
              <a:rPr lang="en-US" dirty="0" smtClean="0"/>
              <a:t> linking loader is called to load the desired routine into memory and to update the program’s address tables to reflect this change. Then control is passed to the newly loaded routine.</a:t>
            </a:r>
          </a:p>
          <a:p>
            <a:pPr marL="0" indent="0" algn="just">
              <a:buNone/>
            </a:pPr>
            <a:r>
              <a:rPr lang="en-US" dirty="0" smtClean="0"/>
              <a:t>Advantages:</a:t>
            </a:r>
            <a:endParaRPr lang="en-US" dirty="0"/>
          </a:p>
          <a:p>
            <a:pPr algn="just"/>
            <a:r>
              <a:rPr lang="en-US" dirty="0" smtClean="0"/>
              <a:t>It is useful when large amounts of code are needed to handle infrequently occurring cases.</a:t>
            </a:r>
          </a:p>
          <a:p>
            <a:pPr algn="just"/>
            <a:r>
              <a:rPr lang="en-US" dirty="0" smtClean="0"/>
              <a:t>No special support from the operating system is required.</a:t>
            </a:r>
            <a:endParaRPr lang="en-IN" dirty="0"/>
          </a:p>
        </p:txBody>
      </p:sp>
    </p:spTree>
    <p:extLst>
      <p:ext uri="{BB962C8B-B14F-4D97-AF65-F5344CB8AC3E}">
        <p14:creationId xmlns:p14="http://schemas.microsoft.com/office/powerpoint/2010/main" val="160600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2418</Words>
  <Application>Microsoft Office PowerPoint</Application>
  <PresentationFormat>Widescreen</PresentationFormat>
  <Paragraphs>140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Calibri</vt:lpstr>
      <vt:lpstr>Calibri Light</vt:lpstr>
      <vt:lpstr>Monotype Sorts</vt:lpstr>
      <vt:lpstr>Office Theme</vt:lpstr>
      <vt:lpstr>PowerPoint Presentation</vt:lpstr>
      <vt:lpstr>Main Memory</vt:lpstr>
      <vt:lpstr>PowerPoint Presentation</vt:lpstr>
      <vt:lpstr>PowerPoint Presentation</vt:lpstr>
      <vt:lpstr>PowerPoint Presentation</vt:lpstr>
      <vt:lpstr>Multistep processing of a user program</vt:lpstr>
      <vt:lpstr>PowerPoint Presentation</vt:lpstr>
      <vt:lpstr>PowerPoint Presentation</vt:lpstr>
      <vt:lpstr>Dynamic 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page table</vt:lpstr>
      <vt:lpstr>Invert Page table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2021-06-05T16:49:44Z</dcterms:created>
  <dcterms:modified xsi:type="dcterms:W3CDTF">2021-06-05T16:49:57Z</dcterms:modified>
</cp:coreProperties>
</file>