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077871-272A-4DA4-97BD-929F42457861}"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C91A7-1CD4-483D-AC50-5B178CF89FE1}" type="slidenum">
              <a:rPr lang="en-IN" smtClean="0"/>
              <a:t>‹#›</a:t>
            </a:fld>
            <a:endParaRPr lang="en-IN"/>
          </a:p>
        </p:txBody>
      </p:sp>
    </p:spTree>
    <p:extLst>
      <p:ext uri="{BB962C8B-B14F-4D97-AF65-F5344CB8AC3E}">
        <p14:creationId xmlns:p14="http://schemas.microsoft.com/office/powerpoint/2010/main" val="178093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077871-272A-4DA4-97BD-929F42457861}"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C91A7-1CD4-483D-AC50-5B178CF89FE1}" type="slidenum">
              <a:rPr lang="en-IN" smtClean="0"/>
              <a:t>‹#›</a:t>
            </a:fld>
            <a:endParaRPr lang="en-IN"/>
          </a:p>
        </p:txBody>
      </p:sp>
    </p:spTree>
    <p:extLst>
      <p:ext uri="{BB962C8B-B14F-4D97-AF65-F5344CB8AC3E}">
        <p14:creationId xmlns:p14="http://schemas.microsoft.com/office/powerpoint/2010/main" val="1722806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077871-272A-4DA4-97BD-929F42457861}"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C91A7-1CD4-483D-AC50-5B178CF89FE1}" type="slidenum">
              <a:rPr lang="en-IN" smtClean="0"/>
              <a:t>‹#›</a:t>
            </a:fld>
            <a:endParaRPr lang="en-IN"/>
          </a:p>
        </p:txBody>
      </p:sp>
    </p:spTree>
    <p:extLst>
      <p:ext uri="{BB962C8B-B14F-4D97-AF65-F5344CB8AC3E}">
        <p14:creationId xmlns:p14="http://schemas.microsoft.com/office/powerpoint/2010/main" val="389330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077871-272A-4DA4-97BD-929F42457861}"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C91A7-1CD4-483D-AC50-5B178CF89FE1}" type="slidenum">
              <a:rPr lang="en-IN" smtClean="0"/>
              <a:t>‹#›</a:t>
            </a:fld>
            <a:endParaRPr lang="en-IN"/>
          </a:p>
        </p:txBody>
      </p:sp>
    </p:spTree>
    <p:extLst>
      <p:ext uri="{BB962C8B-B14F-4D97-AF65-F5344CB8AC3E}">
        <p14:creationId xmlns:p14="http://schemas.microsoft.com/office/powerpoint/2010/main" val="115990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077871-272A-4DA4-97BD-929F42457861}"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C91A7-1CD4-483D-AC50-5B178CF89FE1}" type="slidenum">
              <a:rPr lang="en-IN" smtClean="0"/>
              <a:t>‹#›</a:t>
            </a:fld>
            <a:endParaRPr lang="en-IN"/>
          </a:p>
        </p:txBody>
      </p:sp>
    </p:spTree>
    <p:extLst>
      <p:ext uri="{BB962C8B-B14F-4D97-AF65-F5344CB8AC3E}">
        <p14:creationId xmlns:p14="http://schemas.microsoft.com/office/powerpoint/2010/main" val="1452615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077871-272A-4DA4-97BD-929F42457861}"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C91A7-1CD4-483D-AC50-5B178CF89FE1}" type="slidenum">
              <a:rPr lang="en-IN" smtClean="0"/>
              <a:t>‹#›</a:t>
            </a:fld>
            <a:endParaRPr lang="en-IN"/>
          </a:p>
        </p:txBody>
      </p:sp>
    </p:spTree>
    <p:extLst>
      <p:ext uri="{BB962C8B-B14F-4D97-AF65-F5344CB8AC3E}">
        <p14:creationId xmlns:p14="http://schemas.microsoft.com/office/powerpoint/2010/main" val="170762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8077871-272A-4DA4-97BD-929F42457861}" type="datetimeFigureOut">
              <a:rPr lang="en-IN" smtClean="0"/>
              <a:t>05-06-2021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EC91A7-1CD4-483D-AC50-5B178CF89FE1}" type="slidenum">
              <a:rPr lang="en-IN" smtClean="0"/>
              <a:t>‹#›</a:t>
            </a:fld>
            <a:endParaRPr lang="en-IN"/>
          </a:p>
        </p:txBody>
      </p:sp>
    </p:spTree>
    <p:extLst>
      <p:ext uri="{BB962C8B-B14F-4D97-AF65-F5344CB8AC3E}">
        <p14:creationId xmlns:p14="http://schemas.microsoft.com/office/powerpoint/2010/main" val="2409557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077871-272A-4DA4-97BD-929F42457861}" type="datetimeFigureOut">
              <a:rPr lang="en-IN" smtClean="0"/>
              <a:t>05-06-2021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C91A7-1CD4-483D-AC50-5B178CF89FE1}" type="slidenum">
              <a:rPr lang="en-IN" smtClean="0"/>
              <a:t>‹#›</a:t>
            </a:fld>
            <a:endParaRPr lang="en-IN"/>
          </a:p>
        </p:txBody>
      </p:sp>
    </p:spTree>
    <p:extLst>
      <p:ext uri="{BB962C8B-B14F-4D97-AF65-F5344CB8AC3E}">
        <p14:creationId xmlns:p14="http://schemas.microsoft.com/office/powerpoint/2010/main" val="1182484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77871-272A-4DA4-97BD-929F42457861}" type="datetimeFigureOut">
              <a:rPr lang="en-IN" smtClean="0"/>
              <a:t>05-06-2021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EC91A7-1CD4-483D-AC50-5B178CF89FE1}" type="slidenum">
              <a:rPr lang="en-IN" smtClean="0"/>
              <a:t>‹#›</a:t>
            </a:fld>
            <a:endParaRPr lang="en-IN"/>
          </a:p>
        </p:txBody>
      </p:sp>
    </p:spTree>
    <p:extLst>
      <p:ext uri="{BB962C8B-B14F-4D97-AF65-F5344CB8AC3E}">
        <p14:creationId xmlns:p14="http://schemas.microsoft.com/office/powerpoint/2010/main" val="405590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77871-272A-4DA4-97BD-929F42457861}"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C91A7-1CD4-483D-AC50-5B178CF89FE1}" type="slidenum">
              <a:rPr lang="en-IN" smtClean="0"/>
              <a:t>‹#›</a:t>
            </a:fld>
            <a:endParaRPr lang="en-IN"/>
          </a:p>
        </p:txBody>
      </p:sp>
    </p:spTree>
    <p:extLst>
      <p:ext uri="{BB962C8B-B14F-4D97-AF65-F5344CB8AC3E}">
        <p14:creationId xmlns:p14="http://schemas.microsoft.com/office/powerpoint/2010/main" val="237841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77871-272A-4DA4-97BD-929F42457861}"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C91A7-1CD4-483D-AC50-5B178CF89FE1}" type="slidenum">
              <a:rPr lang="en-IN" smtClean="0"/>
              <a:t>‹#›</a:t>
            </a:fld>
            <a:endParaRPr lang="en-IN"/>
          </a:p>
        </p:txBody>
      </p:sp>
    </p:spTree>
    <p:extLst>
      <p:ext uri="{BB962C8B-B14F-4D97-AF65-F5344CB8AC3E}">
        <p14:creationId xmlns:p14="http://schemas.microsoft.com/office/powerpoint/2010/main" val="56836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77871-272A-4DA4-97BD-929F42457861}" type="datetimeFigureOut">
              <a:rPr lang="en-IN" smtClean="0"/>
              <a:t>05-06-2021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C91A7-1CD4-483D-AC50-5B178CF89FE1}" type="slidenum">
              <a:rPr lang="en-IN" smtClean="0"/>
              <a:t>‹#›</a:t>
            </a:fld>
            <a:endParaRPr lang="en-IN"/>
          </a:p>
        </p:txBody>
      </p:sp>
    </p:spTree>
    <p:extLst>
      <p:ext uri="{BB962C8B-B14F-4D97-AF65-F5344CB8AC3E}">
        <p14:creationId xmlns:p14="http://schemas.microsoft.com/office/powerpoint/2010/main" val="137876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20731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981325" y="2591594"/>
            <a:ext cx="6229350" cy="2819400"/>
          </a:xfrm>
          <a:prstGeom prst="rect">
            <a:avLst/>
          </a:prstGeom>
        </p:spPr>
      </p:pic>
    </p:spTree>
    <p:extLst>
      <p:ext uri="{BB962C8B-B14F-4D97-AF65-F5344CB8AC3E}">
        <p14:creationId xmlns:p14="http://schemas.microsoft.com/office/powerpoint/2010/main" val="351698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040" y="708660"/>
            <a:ext cx="10515600" cy="5086350"/>
          </a:xfrm>
        </p:spPr>
        <p:txBody>
          <a:bodyPr>
            <a:normAutofit fontScale="92500" lnSpcReduction="20000"/>
          </a:bodyPr>
          <a:lstStyle/>
          <a:p>
            <a:r>
              <a:rPr lang="en-IN" dirty="0"/>
              <a:t>Page </a:t>
            </a:r>
            <a:r>
              <a:rPr lang="en-IN" dirty="0" smtClean="0"/>
              <a:t>Replacement</a:t>
            </a:r>
            <a:endParaRPr lang="en-IN" dirty="0"/>
          </a:p>
          <a:p>
            <a:pPr marL="0" indent="0">
              <a:buNone/>
            </a:pPr>
            <a:r>
              <a:rPr lang="en-US" dirty="0"/>
              <a:t>Advantages of Demand Paging: </a:t>
            </a:r>
            <a:endParaRPr lang="en-US" dirty="0" smtClean="0"/>
          </a:p>
          <a:p>
            <a:pPr marL="0" indent="0">
              <a:buNone/>
            </a:pPr>
            <a:endParaRPr lang="en-US" dirty="0" smtClean="0"/>
          </a:p>
          <a:p>
            <a:pPr marL="514350" indent="-514350">
              <a:buAutoNum type="arabicPeriod"/>
            </a:pPr>
            <a:r>
              <a:rPr lang="en-US" dirty="0" smtClean="0"/>
              <a:t>Large </a:t>
            </a:r>
            <a:r>
              <a:rPr lang="en-US" dirty="0"/>
              <a:t>virtual memory. </a:t>
            </a:r>
            <a:endParaRPr lang="en-US" dirty="0" smtClean="0"/>
          </a:p>
          <a:p>
            <a:pPr marL="514350" indent="-514350">
              <a:buAutoNum type="arabicPeriod"/>
            </a:pPr>
            <a:r>
              <a:rPr lang="en-US" dirty="0" smtClean="0"/>
              <a:t>More </a:t>
            </a:r>
            <a:r>
              <a:rPr lang="en-US" dirty="0"/>
              <a:t>efficient use of memory. </a:t>
            </a:r>
            <a:endParaRPr lang="en-US" dirty="0" smtClean="0"/>
          </a:p>
          <a:p>
            <a:pPr marL="514350" indent="-514350">
              <a:buAutoNum type="arabicPeriod"/>
            </a:pPr>
            <a:r>
              <a:rPr lang="en-US" dirty="0" smtClean="0"/>
              <a:t>Unconstrained </a:t>
            </a:r>
            <a:r>
              <a:rPr lang="en-US" dirty="0"/>
              <a:t>multiprogramming. There is no limit on degree of multiprogramming. </a:t>
            </a:r>
            <a:endParaRPr lang="en-US" dirty="0" smtClean="0"/>
          </a:p>
          <a:p>
            <a:pPr marL="0" indent="0">
              <a:buNone/>
            </a:pPr>
            <a:endParaRPr lang="en-US" dirty="0" smtClean="0"/>
          </a:p>
          <a:p>
            <a:pPr marL="0" indent="0">
              <a:buNone/>
            </a:pPr>
            <a:r>
              <a:rPr lang="en-US" dirty="0" smtClean="0"/>
              <a:t>Disadvantages </a:t>
            </a:r>
            <a:r>
              <a:rPr lang="en-US" dirty="0"/>
              <a:t>of Demand Paging: </a:t>
            </a:r>
            <a:endParaRPr lang="en-US" dirty="0" smtClean="0"/>
          </a:p>
          <a:p>
            <a:pPr marL="0" indent="0" algn="just">
              <a:buNone/>
            </a:pPr>
            <a:r>
              <a:rPr lang="en-US" dirty="0" smtClean="0"/>
              <a:t>4</a:t>
            </a:r>
            <a:r>
              <a:rPr lang="en-US" dirty="0"/>
              <a:t>. Number of tables and amount of processor over head for handling page interrupts are greater than in the case of the simple paged management techniques. </a:t>
            </a:r>
            <a:endParaRPr lang="en-US" dirty="0" smtClean="0"/>
          </a:p>
          <a:p>
            <a:pPr marL="0" indent="0" algn="just">
              <a:buNone/>
            </a:pPr>
            <a:r>
              <a:rPr lang="en-US" dirty="0" smtClean="0"/>
              <a:t>5</a:t>
            </a:r>
            <a:r>
              <a:rPr lang="en-US" dirty="0"/>
              <a:t>. due to the lack of an explicit constraints on a jobs address space size.</a:t>
            </a:r>
            <a:endParaRPr lang="en-IN" dirty="0"/>
          </a:p>
        </p:txBody>
      </p:sp>
    </p:spTree>
    <p:extLst>
      <p:ext uri="{BB962C8B-B14F-4D97-AF65-F5344CB8AC3E}">
        <p14:creationId xmlns:p14="http://schemas.microsoft.com/office/powerpoint/2010/main" val="3762983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operating system determines where the desired page is residing on the disk but then finds that there are no free frames on the free-frame list</a:t>
            </a:r>
            <a:endParaRPr lang="en-IN" dirty="0"/>
          </a:p>
          <a:p>
            <a:endParaRPr lang="en-IN" dirty="0"/>
          </a:p>
        </p:txBody>
      </p:sp>
    </p:spTree>
    <p:extLst>
      <p:ext uri="{BB962C8B-B14F-4D97-AF65-F5344CB8AC3E}">
        <p14:creationId xmlns:p14="http://schemas.microsoft.com/office/powerpoint/2010/main" val="203141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470" y="488315"/>
            <a:ext cx="10515600" cy="4351338"/>
          </a:xfrm>
        </p:spPr>
        <p:txBody>
          <a:bodyPr/>
          <a:lstStyle/>
          <a:p>
            <a:r>
              <a:rPr lang="en-US" dirty="0" smtClean="0"/>
              <a:t>The operating system determines where the desired page is residing on the disk but then finds that there are no free frames on the free-frame list.</a:t>
            </a:r>
          </a:p>
          <a:p>
            <a:pPr marL="0" indent="0">
              <a:buNone/>
            </a:pPr>
            <a:endParaRPr lang="en-IN" dirty="0"/>
          </a:p>
        </p:txBody>
      </p:sp>
      <p:pic>
        <p:nvPicPr>
          <p:cNvPr id="4" name="Picture 3"/>
          <p:cNvPicPr>
            <a:picLocks noChangeAspect="1"/>
          </p:cNvPicPr>
          <p:nvPr/>
        </p:nvPicPr>
        <p:blipFill>
          <a:blip r:embed="rId2"/>
          <a:stretch>
            <a:fillRect/>
          </a:stretch>
        </p:blipFill>
        <p:spPr>
          <a:xfrm>
            <a:off x="2880360" y="1805940"/>
            <a:ext cx="5562600" cy="4114800"/>
          </a:xfrm>
          <a:prstGeom prst="rect">
            <a:avLst/>
          </a:prstGeom>
        </p:spPr>
      </p:pic>
    </p:spTree>
    <p:extLst>
      <p:ext uri="{BB962C8B-B14F-4D97-AF65-F5344CB8AC3E}">
        <p14:creationId xmlns:p14="http://schemas.microsoft.com/office/powerpoint/2010/main" val="3141089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190" y="966628"/>
            <a:ext cx="10515600" cy="4351338"/>
          </a:xfrm>
        </p:spPr>
        <p:txBody>
          <a:bodyPr/>
          <a:lstStyle/>
          <a:p>
            <a:r>
              <a:rPr lang="en-US" dirty="0" smtClean="0"/>
              <a:t>Page replacement: It is shown in figure.</a:t>
            </a:r>
          </a:p>
          <a:p>
            <a:pPr marL="0" indent="0">
              <a:buNone/>
            </a:pPr>
            <a:endParaRPr lang="en-IN" dirty="0"/>
          </a:p>
        </p:txBody>
      </p:sp>
      <p:pic>
        <p:nvPicPr>
          <p:cNvPr id="4" name="Picture 3"/>
          <p:cNvPicPr>
            <a:picLocks noChangeAspect="1"/>
          </p:cNvPicPr>
          <p:nvPr/>
        </p:nvPicPr>
        <p:blipFill>
          <a:blip r:embed="rId2"/>
          <a:stretch>
            <a:fillRect/>
          </a:stretch>
        </p:blipFill>
        <p:spPr>
          <a:xfrm>
            <a:off x="2148840" y="1987867"/>
            <a:ext cx="7048500" cy="4162425"/>
          </a:xfrm>
          <a:prstGeom prst="rect">
            <a:avLst/>
          </a:prstGeom>
        </p:spPr>
      </p:pic>
    </p:spTree>
    <p:extLst>
      <p:ext uri="{BB962C8B-B14F-4D97-AF65-F5344CB8AC3E}">
        <p14:creationId xmlns:p14="http://schemas.microsoft.com/office/powerpoint/2010/main" val="16070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5340" y="385444"/>
            <a:ext cx="10515600" cy="5638165"/>
          </a:xfrm>
        </p:spPr>
        <p:txBody>
          <a:bodyPr>
            <a:normAutofit fontScale="92500" lnSpcReduction="20000"/>
          </a:bodyPr>
          <a:lstStyle/>
          <a:p>
            <a:pPr marL="0" indent="0" algn="just">
              <a:buNone/>
            </a:pPr>
            <a:r>
              <a:rPr lang="en-US" dirty="0" smtClean="0"/>
              <a:t>1.Find </a:t>
            </a:r>
            <a:r>
              <a:rPr lang="en-US" dirty="0"/>
              <a:t>the location of the desired page on the disk. </a:t>
            </a:r>
            <a:endParaRPr lang="en-US" dirty="0" smtClean="0"/>
          </a:p>
          <a:p>
            <a:pPr marL="0" indent="0" algn="just">
              <a:buNone/>
            </a:pPr>
            <a:r>
              <a:rPr lang="en-US" dirty="0" smtClean="0"/>
              <a:t>2</a:t>
            </a:r>
            <a:r>
              <a:rPr lang="en-US" dirty="0"/>
              <a:t>. Find a free frame: </a:t>
            </a:r>
            <a:endParaRPr lang="en-US" dirty="0" smtClean="0"/>
          </a:p>
          <a:p>
            <a:pPr marL="514350" indent="-514350" algn="just">
              <a:buAutoNum type="alphaLcPeriod"/>
            </a:pPr>
            <a:r>
              <a:rPr lang="en-US" dirty="0" smtClean="0"/>
              <a:t>If </a:t>
            </a:r>
            <a:r>
              <a:rPr lang="en-US" dirty="0"/>
              <a:t>there is a free frame, use it. </a:t>
            </a:r>
            <a:endParaRPr lang="en-US" dirty="0" smtClean="0"/>
          </a:p>
          <a:p>
            <a:pPr marL="514350" indent="-514350" algn="just">
              <a:buAutoNum type="alphaLcPeriod"/>
            </a:pPr>
            <a:r>
              <a:rPr lang="en-US" dirty="0" smtClean="0"/>
              <a:t>If </a:t>
            </a:r>
            <a:r>
              <a:rPr lang="en-US" dirty="0"/>
              <a:t>there is no free frame, use a page-replacement algorithm to select a victim frame. </a:t>
            </a:r>
            <a:endParaRPr lang="en-US" dirty="0" smtClean="0"/>
          </a:p>
          <a:p>
            <a:pPr marL="514350" indent="-514350" algn="just">
              <a:buAutoNum type="alphaLcPeriod"/>
            </a:pPr>
            <a:r>
              <a:rPr lang="en-US" dirty="0" smtClean="0"/>
              <a:t>Write </a:t>
            </a:r>
            <a:r>
              <a:rPr lang="en-US" dirty="0"/>
              <a:t>the victim frame to the disk; change the page and frame tables accordingly. </a:t>
            </a:r>
            <a:endParaRPr lang="en-US" dirty="0" smtClean="0"/>
          </a:p>
          <a:p>
            <a:pPr marL="0" indent="0" algn="just">
              <a:buNone/>
            </a:pPr>
            <a:r>
              <a:rPr lang="en-US" dirty="0" smtClean="0"/>
              <a:t>3</a:t>
            </a:r>
            <a:r>
              <a:rPr lang="en-US" dirty="0"/>
              <a:t>. Read the desired page into the newly freed frame; change the page and frame tables. </a:t>
            </a:r>
            <a:endParaRPr lang="en-US" dirty="0" smtClean="0"/>
          </a:p>
          <a:p>
            <a:pPr marL="0" indent="0" algn="just">
              <a:buNone/>
            </a:pPr>
            <a:r>
              <a:rPr lang="en-US" dirty="0" smtClean="0"/>
              <a:t>4</a:t>
            </a:r>
            <a:r>
              <a:rPr lang="en-US" dirty="0"/>
              <a:t>. Continue the user process from where the page fault occurred</a:t>
            </a:r>
            <a:r>
              <a:rPr lang="en-US" dirty="0" smtClean="0"/>
              <a:t>.</a:t>
            </a:r>
          </a:p>
          <a:p>
            <a:pPr marL="0" indent="0" algn="just">
              <a:buNone/>
            </a:pPr>
            <a:endParaRPr lang="en-US" dirty="0" smtClean="0"/>
          </a:p>
          <a:p>
            <a:pPr marL="0" indent="0" algn="just">
              <a:buNone/>
            </a:pPr>
            <a:r>
              <a:rPr lang="en-US" dirty="0"/>
              <a:t>modify bit (or dirty bit):  When this scheme is used, each page or frame has a modify bit associated with it in the hardware. The modify bit for a page is set by the hardware whenever any byte in the page is written into, indicating that the page has been modified.</a:t>
            </a:r>
            <a:endParaRPr lang="en-IN" dirty="0"/>
          </a:p>
        </p:txBody>
      </p:sp>
    </p:spTree>
    <p:extLst>
      <p:ext uri="{BB962C8B-B14F-4D97-AF65-F5344CB8AC3E}">
        <p14:creationId xmlns:p14="http://schemas.microsoft.com/office/powerpoint/2010/main" val="29006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IN" dirty="0"/>
          </a:p>
        </p:txBody>
      </p:sp>
      <p:sp>
        <p:nvSpPr>
          <p:cNvPr id="3" name="Content Placeholder 2"/>
          <p:cNvSpPr>
            <a:spLocks noGrp="1"/>
          </p:cNvSpPr>
          <p:nvPr>
            <p:ph idx="1"/>
          </p:nvPr>
        </p:nvSpPr>
        <p:spPr/>
        <p:txBody>
          <a:bodyPr/>
          <a:lstStyle/>
          <a:p>
            <a:r>
              <a:rPr lang="en-US" dirty="0" smtClean="0"/>
              <a:t>FIFO</a:t>
            </a:r>
          </a:p>
          <a:p>
            <a:pPr marL="0" indent="0">
              <a:buNone/>
            </a:pPr>
            <a:endParaRPr lang="en-IN" dirty="0"/>
          </a:p>
        </p:txBody>
      </p:sp>
      <p:pic>
        <p:nvPicPr>
          <p:cNvPr id="5" name="Picture 4"/>
          <p:cNvPicPr>
            <a:picLocks noChangeAspect="1"/>
          </p:cNvPicPr>
          <p:nvPr/>
        </p:nvPicPr>
        <p:blipFill>
          <a:blip r:embed="rId2"/>
          <a:stretch>
            <a:fillRect/>
          </a:stretch>
        </p:blipFill>
        <p:spPr>
          <a:xfrm>
            <a:off x="2933700" y="2205990"/>
            <a:ext cx="6324600" cy="2400300"/>
          </a:xfrm>
          <a:prstGeom prst="rect">
            <a:avLst/>
          </a:prstGeom>
        </p:spPr>
      </p:pic>
    </p:spTree>
    <p:extLst>
      <p:ext uri="{BB962C8B-B14F-4D97-AF65-F5344CB8AC3E}">
        <p14:creationId xmlns:p14="http://schemas.microsoft.com/office/powerpoint/2010/main" val="114104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Belady’s</a:t>
            </a:r>
            <a:r>
              <a:rPr lang="en-IN" dirty="0"/>
              <a:t> </a:t>
            </a:r>
            <a:r>
              <a:rPr lang="en-IN" dirty="0" smtClean="0"/>
              <a:t>anomaly:</a:t>
            </a:r>
            <a:r>
              <a:rPr lang="en-US" dirty="0" smtClean="0"/>
              <a:t>the </a:t>
            </a:r>
            <a:r>
              <a:rPr lang="en-US" dirty="0"/>
              <a:t>page-fault rate may increase as the number of allocated frames increases</a:t>
            </a:r>
            <a:r>
              <a:rPr lang="en-US" dirty="0" smtClean="0"/>
              <a:t>.</a:t>
            </a:r>
          </a:p>
          <a:p>
            <a:r>
              <a:rPr lang="en-US" dirty="0"/>
              <a:t>Optimal: Replace the page that will not be used for the longest period of time</a:t>
            </a:r>
            <a:r>
              <a:rPr lang="en-US" dirty="0" smtClean="0"/>
              <a:t>.</a:t>
            </a:r>
          </a:p>
          <a:p>
            <a:endParaRPr lang="en-US" dirty="0"/>
          </a:p>
          <a:p>
            <a:endParaRPr lang="en-US" dirty="0" smtClean="0"/>
          </a:p>
          <a:p>
            <a:endParaRPr lang="en-US" dirty="0"/>
          </a:p>
          <a:p>
            <a:pPr algn="just"/>
            <a:r>
              <a:rPr lang="en-IN" dirty="0"/>
              <a:t>The optimal page-replacement algorithm is difficult to implement, because it requires future knowledge of the reference string.</a:t>
            </a:r>
          </a:p>
          <a:p>
            <a:pPr algn="just"/>
            <a:endParaRPr lang="en-US"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2964873" y="3345873"/>
            <a:ext cx="6096000" cy="1600200"/>
          </a:xfrm>
          <a:prstGeom prst="rect">
            <a:avLst/>
          </a:prstGeom>
        </p:spPr>
      </p:pic>
    </p:spTree>
    <p:extLst>
      <p:ext uri="{BB962C8B-B14F-4D97-AF65-F5344CB8AC3E}">
        <p14:creationId xmlns:p14="http://schemas.microsoft.com/office/powerpoint/2010/main" val="415833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LRU</a:t>
            </a:r>
            <a:r>
              <a:rPr lang="en-US" dirty="0" smtClean="0"/>
              <a:t>: LRU </a:t>
            </a:r>
            <a:r>
              <a:rPr lang="en-US" dirty="0"/>
              <a:t>chooses that page that has not been used for the longest period of time</a:t>
            </a:r>
            <a:endParaRPr lang="en-US"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3095625" y="3279457"/>
            <a:ext cx="6000750" cy="1876425"/>
          </a:xfrm>
          <a:prstGeom prst="rect">
            <a:avLst/>
          </a:prstGeom>
        </p:spPr>
      </p:pic>
    </p:spTree>
    <p:extLst>
      <p:ext uri="{BB962C8B-B14F-4D97-AF65-F5344CB8AC3E}">
        <p14:creationId xmlns:p14="http://schemas.microsoft.com/office/powerpoint/2010/main" val="309974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The LRU policy is often used as a page-replacement algorithm and is considered to be good. The major problem is how to implement LRU replacement</a:t>
            </a:r>
            <a:r>
              <a:rPr lang="en-IN" dirty="0" smtClean="0"/>
              <a:t>.</a:t>
            </a:r>
            <a:r>
              <a:rPr lang="en-IN" dirty="0"/>
              <a:t> The problem is to determine an order for the frames </a:t>
            </a:r>
            <a:r>
              <a:rPr lang="en-IN" dirty="0" smtClean="0"/>
              <a:t>defined </a:t>
            </a:r>
            <a:r>
              <a:rPr lang="en-IN" dirty="0"/>
              <a:t>by the time of last use. Two implementations are feasible</a:t>
            </a:r>
            <a:r>
              <a:rPr lang="en-IN" dirty="0" smtClean="0"/>
              <a:t>:</a:t>
            </a:r>
          </a:p>
          <a:p>
            <a:pPr algn="just"/>
            <a:r>
              <a:rPr lang="en-IN" dirty="0" smtClean="0"/>
              <a:t>Counters: In </a:t>
            </a:r>
            <a:r>
              <a:rPr lang="en-IN" dirty="0"/>
              <a:t>the simplest case, we associate with each page-table entry a time-of-use field and add to the CPU a logical clock or counter</a:t>
            </a:r>
            <a:r>
              <a:rPr lang="en-IN" dirty="0" smtClean="0"/>
              <a:t>. </a:t>
            </a:r>
            <a:r>
              <a:rPr lang="en-IN" dirty="0"/>
              <a:t>The clock is incremented for every memory reference. Whenever a reference to a page is made, the contents of the clock register are copied to the time-of-use field in the page-table entry for that page</a:t>
            </a:r>
            <a:r>
              <a:rPr lang="en-IN" dirty="0" smtClean="0"/>
              <a:t> </a:t>
            </a:r>
            <a:endParaRPr lang="en-IN" dirty="0"/>
          </a:p>
        </p:txBody>
      </p:sp>
    </p:spTree>
    <p:extLst>
      <p:ext uri="{BB962C8B-B14F-4D97-AF65-F5344CB8AC3E}">
        <p14:creationId xmlns:p14="http://schemas.microsoft.com/office/powerpoint/2010/main" val="145775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Virtual Memory</a:t>
            </a:r>
            <a:endParaRPr lang="en-IN" dirty="0"/>
          </a:p>
        </p:txBody>
      </p:sp>
      <p:sp>
        <p:nvSpPr>
          <p:cNvPr id="3" name="Content Placeholder 2"/>
          <p:cNvSpPr>
            <a:spLocks noGrp="1"/>
          </p:cNvSpPr>
          <p:nvPr>
            <p:ph idx="1"/>
          </p:nvPr>
        </p:nvSpPr>
        <p:spPr/>
        <p:txBody>
          <a:bodyPr/>
          <a:lstStyle/>
          <a:p>
            <a:pPr marL="0" indent="0">
              <a:buNone/>
            </a:pPr>
            <a:r>
              <a:rPr lang="en-US" dirty="0" smtClean="0"/>
              <a:t>Benefits when ever program partially loaded in memory during execution</a:t>
            </a:r>
          </a:p>
          <a:p>
            <a:pPr algn="just"/>
            <a:r>
              <a:rPr lang="en-US" dirty="0"/>
              <a:t>more programs could be run at the same time, with a corresponding increase in CPU utilization and throughput but with no increase in response time or turnaround time</a:t>
            </a:r>
            <a:r>
              <a:rPr lang="en-US" dirty="0" smtClean="0"/>
              <a:t>.</a:t>
            </a:r>
          </a:p>
          <a:p>
            <a:pPr algn="just"/>
            <a:r>
              <a:rPr lang="en-US" dirty="0"/>
              <a:t>Less I/O would be needed to load or swap user programs into memory, so each user program would run faster.</a:t>
            </a:r>
            <a:endParaRPr lang="en-IN" dirty="0"/>
          </a:p>
        </p:txBody>
      </p:sp>
    </p:spTree>
    <p:extLst>
      <p:ext uri="{BB962C8B-B14F-4D97-AF65-F5344CB8AC3E}">
        <p14:creationId xmlns:p14="http://schemas.microsoft.com/office/powerpoint/2010/main" val="2683285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smtClean="0"/>
              <a:t>Stack: </a:t>
            </a:r>
            <a:r>
              <a:rPr lang="en-IN" dirty="0"/>
              <a:t>Another approach to implementing LRU replacement is to keep a stack of page numbers. Whenever a page is referenced, it is removed from the stack and put on the top. In this way, the most recently used page is always at the top of the stack and the least recently used page is always at the </a:t>
            </a:r>
            <a:r>
              <a:rPr lang="en-IN" dirty="0" smtClean="0"/>
              <a:t>bottom. It is shown in following figure.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815256" y="3784283"/>
            <a:ext cx="4233370" cy="2392680"/>
          </a:xfrm>
          <a:prstGeom prst="rect">
            <a:avLst/>
          </a:prstGeom>
          <a:noFill/>
          <a:ln>
            <a:noFill/>
          </a:ln>
        </p:spPr>
      </p:pic>
    </p:spTree>
    <p:extLst>
      <p:ext uri="{BB962C8B-B14F-4D97-AF65-F5344CB8AC3E}">
        <p14:creationId xmlns:p14="http://schemas.microsoft.com/office/powerpoint/2010/main" val="1918530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b="1" dirty="0"/>
              <a:t>LRU-Approximation Page Replacement: </a:t>
            </a:r>
            <a:endParaRPr lang="en-IN" dirty="0"/>
          </a:p>
          <a:p>
            <a:pPr marL="0" indent="0">
              <a:buNone/>
            </a:pPr>
            <a:r>
              <a:rPr lang="en-IN" dirty="0"/>
              <a:t>LRU needs special </a:t>
            </a:r>
            <a:r>
              <a:rPr lang="en-IN" dirty="0" smtClean="0"/>
              <a:t>hardware.</a:t>
            </a:r>
          </a:p>
          <a:p>
            <a:pPr marL="0" indent="0">
              <a:buNone/>
            </a:pPr>
            <a:r>
              <a:rPr lang="en-US" dirty="0" smtClean="0"/>
              <a:t>With </a:t>
            </a:r>
            <a:r>
              <a:rPr lang="en-US" dirty="0"/>
              <a:t>each page associate a bit, </a:t>
            </a:r>
            <a:r>
              <a:rPr lang="en-US" dirty="0" smtClean="0"/>
              <a:t>initially </a:t>
            </a:r>
            <a:r>
              <a:rPr lang="en-US" dirty="0"/>
              <a:t>= 0 </a:t>
            </a:r>
            <a:endParaRPr lang="en-US" dirty="0" smtClean="0"/>
          </a:p>
          <a:p>
            <a:pPr marL="0" indent="0">
              <a:buNone/>
            </a:pPr>
            <a:r>
              <a:rPr lang="en-US" dirty="0" smtClean="0"/>
              <a:t>When </a:t>
            </a:r>
            <a:r>
              <a:rPr lang="en-US" dirty="0"/>
              <a:t>page is referenced bit set to </a:t>
            </a:r>
            <a:r>
              <a:rPr lang="en-US" dirty="0" smtClean="0"/>
              <a:t>1</a:t>
            </a:r>
          </a:p>
          <a:p>
            <a:pPr marL="0" indent="0">
              <a:buNone/>
            </a:pPr>
            <a:r>
              <a:rPr lang="en-US" dirty="0"/>
              <a:t>We do not know the </a:t>
            </a:r>
            <a:r>
              <a:rPr lang="en-US" dirty="0" smtClean="0"/>
              <a:t>order</a:t>
            </a:r>
          </a:p>
          <a:p>
            <a:pPr marL="0" indent="0">
              <a:buNone/>
            </a:pPr>
            <a:r>
              <a:rPr lang="en-US" b="1" dirty="0" smtClean="0"/>
              <a:t>Additional – Reference – Bits Algorithm:</a:t>
            </a:r>
            <a:endParaRPr lang="en-IN" b="1" dirty="0"/>
          </a:p>
          <a:p>
            <a:pPr marL="0" indent="0" algn="just">
              <a:buNone/>
            </a:pPr>
            <a:r>
              <a:rPr lang="en-IN" dirty="0"/>
              <a:t> </a:t>
            </a:r>
            <a:r>
              <a:rPr lang="en-IN" dirty="0" smtClean="0"/>
              <a:t>We can keep an 8-bit byte for each page in a table in memory. At regular intervals, a timer interrupt transfers control to the operating system. The operating system shifts the reference bit for each page into the high-order bit of its 8-bit byte, shifting the other bits right by 1 bit and discarding the low-order bit. These 8-bit shift registers contain the history of page use for the last eight time periods. If </a:t>
            </a:r>
            <a:r>
              <a:rPr lang="en-IN" dirty="0"/>
              <a:t>the shift register contains 00000000, then the page has not been used for eight time periods; a page that is used at least once each period would have a shift register value of 11111111</a:t>
            </a:r>
            <a:r>
              <a:rPr lang="en-IN" dirty="0" smtClean="0"/>
              <a:t>. A page with a history register value of 11000100 has been used more recently than one with a value of 01110111.</a:t>
            </a:r>
            <a:endParaRPr lang="en-IN" dirty="0"/>
          </a:p>
          <a:p>
            <a:pPr marL="0" indent="0" algn="just">
              <a:buNone/>
            </a:pPr>
            <a:endParaRPr lang="en-IN" dirty="0"/>
          </a:p>
        </p:txBody>
      </p:sp>
    </p:spTree>
    <p:extLst>
      <p:ext uri="{BB962C8B-B14F-4D97-AF65-F5344CB8AC3E}">
        <p14:creationId xmlns:p14="http://schemas.microsoft.com/office/powerpoint/2010/main" val="55916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smtClean="0"/>
              <a:t>Second-Chance Algorithm</a:t>
            </a:r>
          </a:p>
          <a:p>
            <a:pPr marL="0" indent="0" algn="just">
              <a:buNone/>
            </a:pPr>
            <a:r>
              <a:rPr lang="en-IN" dirty="0"/>
              <a:t>The basic algorithm of second-chance replacement is a FIFO replacement algorithm. When a page has been selected, however, we inspect its reference bit. If the value is 0, we proceed to replace this page; but if the reference bit is set to 1, we give the page a second chance and move on to select the next FIFO page. When a page gets a second chance, its reference bit is cleared, and its arrival time is reset to the current time. Thus, a page that is given a second chance will not be replaced until all other pages have been </a:t>
            </a:r>
            <a:r>
              <a:rPr lang="en-IN" dirty="0" smtClean="0"/>
              <a:t>replaced.</a:t>
            </a:r>
            <a:r>
              <a:rPr lang="en-IN" dirty="0"/>
              <a:t> One way to implement the second-chance algorithm (sometimes referred to as the clock algorithm) is as a circular </a:t>
            </a:r>
            <a:r>
              <a:rPr lang="en-IN" dirty="0" smtClean="0"/>
              <a:t>queue. </a:t>
            </a:r>
            <a:endParaRPr lang="en-IN" dirty="0"/>
          </a:p>
        </p:txBody>
      </p:sp>
    </p:spTree>
    <p:extLst>
      <p:ext uri="{BB962C8B-B14F-4D97-AF65-F5344CB8AC3E}">
        <p14:creationId xmlns:p14="http://schemas.microsoft.com/office/powerpoint/2010/main" val="1683563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6869" y="1825625"/>
            <a:ext cx="5758262" cy="4351338"/>
          </a:xfrm>
          <a:prstGeom prst="rect">
            <a:avLst/>
          </a:prstGeom>
          <a:noFill/>
          <a:ln>
            <a:noFill/>
          </a:ln>
        </p:spPr>
      </p:pic>
    </p:spTree>
    <p:extLst>
      <p:ext uri="{BB962C8B-B14F-4D97-AF65-F5344CB8AC3E}">
        <p14:creationId xmlns:p14="http://schemas.microsoft.com/office/powerpoint/2010/main" val="4078645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smtClean="0"/>
              <a:t>Enhanced Second – Chance Algorithm:</a:t>
            </a:r>
          </a:p>
          <a:p>
            <a:pPr marL="0" indent="0" algn="just">
              <a:buNone/>
            </a:pPr>
            <a:r>
              <a:rPr lang="en-IN" dirty="0"/>
              <a:t>We can enhance the second-chance algorithm by considering the reference bit and the modify bit as an ordered pair. With these two bits, we have the following four possible classes:</a:t>
            </a:r>
          </a:p>
          <a:p>
            <a:pPr marL="0" indent="0" algn="just">
              <a:buNone/>
            </a:pPr>
            <a:r>
              <a:rPr lang="en-IN" dirty="0"/>
              <a:t> </a:t>
            </a:r>
          </a:p>
          <a:p>
            <a:pPr marL="0" indent="0" algn="just">
              <a:buNone/>
            </a:pPr>
            <a:r>
              <a:rPr lang="en-IN" dirty="0"/>
              <a:t>1. (0, 0) neither recently used nor modified—best page to replace</a:t>
            </a:r>
          </a:p>
          <a:p>
            <a:pPr marL="0" indent="0" algn="just">
              <a:buNone/>
            </a:pPr>
            <a:r>
              <a:rPr lang="en-IN" dirty="0"/>
              <a:t>2. (0, 1) not recently used but modified—not quite as good, because the</a:t>
            </a:r>
          </a:p>
          <a:p>
            <a:pPr marL="0" indent="0" algn="just">
              <a:buNone/>
            </a:pPr>
            <a:r>
              <a:rPr lang="en-IN" dirty="0"/>
              <a:t>page will need to be written out before replacement</a:t>
            </a:r>
          </a:p>
          <a:p>
            <a:pPr marL="0" indent="0" algn="just">
              <a:buNone/>
            </a:pPr>
            <a:r>
              <a:rPr lang="en-IN" dirty="0"/>
              <a:t>3. (1, 0) recently used but clean—probably will be used again soon</a:t>
            </a:r>
          </a:p>
          <a:p>
            <a:pPr marL="0" indent="0" algn="just">
              <a:buNone/>
            </a:pPr>
            <a:r>
              <a:rPr lang="en-IN" dirty="0"/>
              <a:t>4. (1, 1) recently used and </a:t>
            </a:r>
            <a:r>
              <a:rPr lang="en-IN" dirty="0" smtClean="0"/>
              <a:t>modified—probably will </a:t>
            </a:r>
            <a:r>
              <a:rPr lang="en-IN" dirty="0"/>
              <a:t>be used again soon, and</a:t>
            </a:r>
          </a:p>
          <a:p>
            <a:pPr marL="0" indent="0" algn="just">
              <a:buNone/>
            </a:pPr>
            <a:r>
              <a:rPr lang="en-IN" dirty="0"/>
              <a:t>the page will be need to be written out to disk before it can be replaced</a:t>
            </a:r>
          </a:p>
          <a:p>
            <a:endParaRPr lang="en-IN" dirty="0"/>
          </a:p>
        </p:txBody>
      </p:sp>
    </p:spTree>
    <p:extLst>
      <p:ext uri="{BB962C8B-B14F-4D97-AF65-F5344CB8AC3E}">
        <p14:creationId xmlns:p14="http://schemas.microsoft.com/office/powerpoint/2010/main" val="4002013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b="1" dirty="0"/>
              <a:t>Counting-Based Page Replacement:</a:t>
            </a:r>
            <a:endParaRPr lang="en-IN" dirty="0"/>
          </a:p>
          <a:p>
            <a:pPr marL="0" indent="0">
              <a:buNone/>
            </a:pPr>
            <a:r>
              <a:rPr lang="en-IN" dirty="0"/>
              <a:t>W</a:t>
            </a:r>
            <a:r>
              <a:rPr lang="en-IN" dirty="0" smtClean="0"/>
              <a:t>e </a:t>
            </a:r>
            <a:r>
              <a:rPr lang="en-IN" dirty="0"/>
              <a:t>can keep a counter of the number of references that have been made to each page and develop the following two schemes</a:t>
            </a:r>
            <a:r>
              <a:rPr lang="en-IN" dirty="0" smtClean="0"/>
              <a:t>.</a:t>
            </a:r>
          </a:p>
          <a:p>
            <a:pPr marL="0" indent="0">
              <a:buNone/>
            </a:pPr>
            <a:endParaRPr lang="en-IN" dirty="0" smtClean="0"/>
          </a:p>
          <a:p>
            <a:pPr marL="0" indent="0">
              <a:buNone/>
            </a:pPr>
            <a:r>
              <a:rPr lang="en-IN" dirty="0"/>
              <a:t>The least-frequently-used (LFU) page-replacement algorithm requires that the page with the smallest count be replaced. This algorithm suffers from the situation in which a page is used heavily during the initial phase of a process, but then is never used again.</a:t>
            </a:r>
          </a:p>
          <a:p>
            <a:pPr marL="0" indent="0">
              <a:buNone/>
            </a:pPr>
            <a:r>
              <a:rPr lang="en-IN" dirty="0"/>
              <a:t> </a:t>
            </a:r>
          </a:p>
          <a:p>
            <a:pPr marL="0" indent="0">
              <a:buNone/>
            </a:pPr>
            <a:r>
              <a:rPr lang="en-IN" dirty="0" smtClean="0"/>
              <a:t>The </a:t>
            </a:r>
            <a:r>
              <a:rPr lang="en-IN" dirty="0"/>
              <a:t>most-frequently-used (MFU) page-replacement algorithm is based on the argument that the page with the smallest count was probably just brought in and has yet to be used.</a:t>
            </a:r>
          </a:p>
          <a:p>
            <a:pPr marL="0" indent="0">
              <a:buNone/>
            </a:pPr>
            <a:r>
              <a:rPr lang="en-IN" dirty="0"/>
              <a:t> </a:t>
            </a:r>
          </a:p>
          <a:p>
            <a:pPr marL="0" indent="0">
              <a:buNone/>
            </a:pPr>
            <a:r>
              <a:rPr lang="en-IN" dirty="0"/>
              <a:t>The implementation of these algorithms is expensive.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91511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a:t>Allocation of Frames</a:t>
            </a:r>
            <a:endParaRPr lang="en-IN" dirty="0"/>
          </a:p>
          <a:p>
            <a:pPr marL="0" indent="0">
              <a:buNone/>
            </a:pPr>
            <a:r>
              <a:rPr lang="en-IN" b="1" dirty="0" smtClean="0"/>
              <a:t>Minimum </a:t>
            </a:r>
            <a:r>
              <a:rPr lang="en-IN" b="1" dirty="0"/>
              <a:t>Number of Frames</a:t>
            </a:r>
            <a:r>
              <a:rPr lang="en-IN" b="1" dirty="0" smtClean="0"/>
              <a:t>:</a:t>
            </a:r>
          </a:p>
          <a:p>
            <a:pPr marL="0" indent="0" algn="just">
              <a:buNone/>
            </a:pPr>
            <a:r>
              <a:rPr lang="en-IN" dirty="0"/>
              <a:t>Each process needs be allocated a minimum number of frames. As the number of frames allocated to each process decreases, the page-fault rate increases, slowing process execution. In addition, remember that, when a page fault occurs before an executing instruction is complete, the instruction must be restarted. Consequently, we must have enough frames to hold all the different pages that any single instruction can </a:t>
            </a:r>
            <a:r>
              <a:rPr lang="en-IN" dirty="0" smtClean="0"/>
              <a:t>reference. </a:t>
            </a:r>
            <a:r>
              <a:rPr lang="en-IN" dirty="0"/>
              <a:t>Whereas the minimum number of frames per process is defined by the architecture, the maximum number is defined by the amount of available physical memory.</a:t>
            </a:r>
          </a:p>
          <a:p>
            <a:pPr marL="0" indent="0" algn="just">
              <a:buNone/>
            </a:pPr>
            <a:endParaRPr lang="en-IN" dirty="0"/>
          </a:p>
        </p:txBody>
      </p:sp>
    </p:spTree>
    <p:extLst>
      <p:ext uri="{BB962C8B-B14F-4D97-AF65-F5344CB8AC3E}">
        <p14:creationId xmlns:p14="http://schemas.microsoft.com/office/powerpoint/2010/main" val="775220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a:t>Allocation Algorithms:</a:t>
            </a:r>
            <a:endParaRPr lang="en-IN" dirty="0"/>
          </a:p>
          <a:p>
            <a:pPr marL="0" indent="0">
              <a:buNone/>
            </a:pPr>
            <a:r>
              <a:rPr lang="en-IN" b="1" dirty="0" smtClean="0"/>
              <a:t>Equal </a:t>
            </a:r>
            <a:r>
              <a:rPr lang="en-IN" b="1" dirty="0"/>
              <a:t>allocation:</a:t>
            </a:r>
            <a:r>
              <a:rPr lang="en-IN" dirty="0"/>
              <a:t> The easiest way to split m frames among n processes is to give everyone an equal share, m/n frames. For instance, if there are 93 frames and five processes, each process will get 18 frames. The three leftover frames can be used as a free-frame buffer pool.</a:t>
            </a:r>
          </a:p>
          <a:p>
            <a:pPr marL="0" indent="0">
              <a:buNone/>
            </a:pPr>
            <a:r>
              <a:rPr lang="en-IN" b="1" dirty="0" smtClean="0"/>
              <a:t>Proportional </a:t>
            </a:r>
            <a:r>
              <a:rPr lang="en-IN" b="1" dirty="0"/>
              <a:t>allocation</a:t>
            </a:r>
            <a:r>
              <a:rPr lang="en-IN" dirty="0"/>
              <a:t>– Allocate free frames according to the size of process</a:t>
            </a:r>
            <a:r>
              <a:rPr lang="en-IN" dirty="0" smtClean="0"/>
              <a:t>.    	   </a:t>
            </a:r>
            <a:r>
              <a:rPr lang="en-IN" dirty="0"/>
              <a:t>m</a:t>
            </a:r>
            <a:r>
              <a:rPr lang="en-IN" dirty="0" smtClean="0"/>
              <a:t>=62	        </a:t>
            </a:r>
            <a:endParaRPr lang="en-IN" dirty="0"/>
          </a:p>
          <a:p>
            <a:pPr marL="0" indent="0">
              <a:buNone/>
            </a:pPr>
            <a:endParaRPr lang="en-IN" dirty="0"/>
          </a:p>
          <a:p>
            <a:endParaRPr lang="en-IN" dirty="0"/>
          </a:p>
        </p:txBody>
      </p:sp>
      <p:pic>
        <p:nvPicPr>
          <p:cNvPr id="4" name="Picture 3"/>
          <p:cNvPicPr>
            <a:picLocks noChangeAspect="1"/>
          </p:cNvPicPr>
          <p:nvPr/>
        </p:nvPicPr>
        <p:blipFill>
          <a:blip r:embed="rId2"/>
          <a:stretch>
            <a:fillRect/>
          </a:stretch>
        </p:blipFill>
        <p:spPr>
          <a:xfrm>
            <a:off x="2981325" y="4800600"/>
            <a:ext cx="3114675" cy="2057400"/>
          </a:xfrm>
          <a:prstGeom prst="rect">
            <a:avLst/>
          </a:prstGeom>
        </p:spPr>
      </p:pic>
      <p:pic>
        <p:nvPicPr>
          <p:cNvPr id="5" name="Picture 4"/>
          <p:cNvPicPr>
            <a:picLocks noChangeAspect="1"/>
          </p:cNvPicPr>
          <p:nvPr/>
        </p:nvPicPr>
        <p:blipFill>
          <a:blip r:embed="rId3"/>
          <a:stretch>
            <a:fillRect/>
          </a:stretch>
        </p:blipFill>
        <p:spPr>
          <a:xfrm>
            <a:off x="7112576" y="4876800"/>
            <a:ext cx="1790700" cy="1981200"/>
          </a:xfrm>
          <a:prstGeom prst="rect">
            <a:avLst/>
          </a:prstGeom>
        </p:spPr>
      </p:pic>
    </p:spTree>
    <p:extLst>
      <p:ext uri="{BB962C8B-B14F-4D97-AF65-F5344CB8AC3E}">
        <p14:creationId xmlns:p14="http://schemas.microsoft.com/office/powerpoint/2010/main" val="3174263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b="1" dirty="0"/>
              <a:t>Global Versus Local Allocation:</a:t>
            </a:r>
            <a:endParaRPr lang="en-IN" dirty="0"/>
          </a:p>
          <a:p>
            <a:pPr marL="0" indent="0">
              <a:buNone/>
            </a:pPr>
            <a:r>
              <a:rPr lang="en-IN" dirty="0"/>
              <a:t>Another important factor in the way frames are allocated to the various processes is page </a:t>
            </a:r>
            <a:r>
              <a:rPr lang="en-IN" dirty="0" smtClean="0"/>
              <a:t>replacement with </a:t>
            </a:r>
            <a:r>
              <a:rPr lang="en-IN" dirty="0"/>
              <a:t>multiple processes competing for frames, we can classify page-replacement algorithms into two broad categories: </a:t>
            </a:r>
            <a:r>
              <a:rPr lang="en-IN" b="1" dirty="0"/>
              <a:t>global replacement </a:t>
            </a:r>
            <a:r>
              <a:rPr lang="en-IN" dirty="0"/>
              <a:t>and </a:t>
            </a:r>
            <a:r>
              <a:rPr lang="en-IN" b="1" dirty="0"/>
              <a:t>local replacement</a:t>
            </a:r>
            <a:r>
              <a:rPr lang="en-IN" dirty="0"/>
              <a:t>.</a:t>
            </a:r>
          </a:p>
          <a:p>
            <a:pPr marL="0" indent="0">
              <a:buNone/>
            </a:pPr>
            <a:r>
              <a:rPr lang="en-IN" dirty="0"/>
              <a:t> </a:t>
            </a:r>
          </a:p>
          <a:p>
            <a:pPr marL="0" indent="0">
              <a:buNone/>
            </a:pPr>
            <a:r>
              <a:rPr lang="en-IN" b="1" dirty="0"/>
              <a:t>Global replacement</a:t>
            </a:r>
            <a:r>
              <a:rPr lang="en-IN" dirty="0"/>
              <a:t> allows a process to select a replacement frame from the set of all frames, even if that frame is currently allocated to some other process; that is, one process can take a frame from another. </a:t>
            </a:r>
          </a:p>
          <a:p>
            <a:pPr marL="0" indent="0">
              <a:buNone/>
            </a:pPr>
            <a:r>
              <a:rPr lang="en-IN" dirty="0"/>
              <a:t> </a:t>
            </a:r>
          </a:p>
          <a:p>
            <a:pPr marL="0" indent="0" algn="just">
              <a:buNone/>
            </a:pPr>
            <a:r>
              <a:rPr lang="en-IN" b="1" dirty="0"/>
              <a:t>Local replacement </a:t>
            </a:r>
            <a:r>
              <a:rPr lang="en-IN" dirty="0"/>
              <a:t>requires that each process select from only its own set of allocated frames.</a:t>
            </a:r>
          </a:p>
          <a:p>
            <a:pPr marL="0" indent="0" algn="just">
              <a:buNone/>
            </a:pPr>
            <a:r>
              <a:rPr lang="en-IN" dirty="0"/>
              <a:t> </a:t>
            </a:r>
          </a:p>
          <a:p>
            <a:endParaRPr lang="en-IN" dirty="0"/>
          </a:p>
        </p:txBody>
      </p:sp>
    </p:spTree>
    <p:extLst>
      <p:ext uri="{BB962C8B-B14F-4D97-AF65-F5344CB8AC3E}">
        <p14:creationId xmlns:p14="http://schemas.microsoft.com/office/powerpoint/2010/main" val="630964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IN" dirty="0"/>
              <a:t>With a local replacement strategy, the number of frames allocated to a process does not change. With global replacement, a process may happen to select only frames allocated to other processes, thus increasing the number of frames allocated to it (assuming that other processes do not choose </a:t>
            </a:r>
            <a:r>
              <a:rPr lang="en-IN" i="1" dirty="0"/>
              <a:t>its </a:t>
            </a:r>
            <a:r>
              <a:rPr lang="en-IN" dirty="0"/>
              <a:t>frames for replacement).</a:t>
            </a:r>
          </a:p>
          <a:p>
            <a:pPr algn="just"/>
            <a:r>
              <a:rPr lang="en-IN" dirty="0"/>
              <a:t> </a:t>
            </a:r>
            <a:r>
              <a:rPr lang="en-IN" dirty="0" smtClean="0"/>
              <a:t>One </a:t>
            </a:r>
            <a:r>
              <a:rPr lang="en-IN" dirty="0"/>
              <a:t>problem with a global replacement algorithm is that a process cannot control its own page-fault rate. The set of pages in memory for a process depends not only on the paging </a:t>
            </a:r>
            <a:r>
              <a:rPr lang="en-IN" dirty="0" err="1"/>
              <a:t>behavior</a:t>
            </a:r>
            <a:r>
              <a:rPr lang="en-IN" dirty="0"/>
              <a:t> of that process but also on the paging </a:t>
            </a:r>
            <a:r>
              <a:rPr lang="en-IN" dirty="0" err="1"/>
              <a:t>behavior</a:t>
            </a:r>
            <a:r>
              <a:rPr lang="en-IN" dirty="0"/>
              <a:t> of other processes. Therefore, the same process may perform quite differently (for example, taking 0.5 seconds for one execution and 10.3 seconds for the next execution) because of totally external circumstances. Such is not the case with a local replacement algorithm. </a:t>
            </a:r>
          </a:p>
        </p:txBody>
      </p:sp>
    </p:spTree>
    <p:extLst>
      <p:ext uri="{BB962C8B-B14F-4D97-AF65-F5344CB8AC3E}">
        <p14:creationId xmlns:p14="http://schemas.microsoft.com/office/powerpoint/2010/main" val="53026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Virtual memory is implemented through demand paging.</a:t>
            </a:r>
          </a:p>
          <a:p>
            <a:pPr marL="0" indent="0">
              <a:buNone/>
            </a:pPr>
            <a:r>
              <a:rPr lang="en-US" dirty="0"/>
              <a:t>Demand Paging: </a:t>
            </a:r>
            <a:r>
              <a:rPr lang="en-US" dirty="0" smtClean="0"/>
              <a:t>to </a:t>
            </a:r>
            <a:r>
              <a:rPr lang="en-US" dirty="0"/>
              <a:t>load pages only as they are needed</a:t>
            </a:r>
            <a:r>
              <a:rPr lang="en-US" dirty="0" smtClean="0"/>
              <a:t>. It is called demand paging. It is used in virtual memory systems.</a:t>
            </a:r>
          </a:p>
          <a:p>
            <a:pPr marL="0" indent="0">
              <a:buNone/>
            </a:pPr>
            <a:r>
              <a:rPr lang="en-US" dirty="0"/>
              <a:t>With demand-paged virtual memory, pages are loaded only when they are demanded during program </a:t>
            </a:r>
            <a:r>
              <a:rPr lang="en-US" dirty="0" smtClean="0"/>
              <a:t>execution.</a:t>
            </a:r>
            <a:endParaRPr lang="en-IN" dirty="0"/>
          </a:p>
        </p:txBody>
      </p:sp>
    </p:spTree>
    <p:extLst>
      <p:ext uri="{BB962C8B-B14F-4D97-AF65-F5344CB8AC3E}">
        <p14:creationId xmlns:p14="http://schemas.microsoft.com/office/powerpoint/2010/main" val="4120726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r>
              <a:rPr lang="en-IN" dirty="0"/>
              <a:t>Under local replacement, the set of pages in memory for a process is affected by the paging </a:t>
            </a:r>
            <a:r>
              <a:rPr lang="en-IN" dirty="0" err="1"/>
              <a:t>behavior</a:t>
            </a:r>
            <a:r>
              <a:rPr lang="en-IN" dirty="0"/>
              <a:t> of only that process. Local replacement might hinder a process, however, by not making available to it other, less used pages of memory. Thus, global replacement generally results in greater system throughput and is therefore the more common method.</a:t>
            </a:r>
          </a:p>
        </p:txBody>
      </p:sp>
    </p:spTree>
    <p:extLst>
      <p:ext uri="{BB962C8B-B14F-4D97-AF65-F5344CB8AC3E}">
        <p14:creationId xmlns:p14="http://schemas.microsoft.com/office/powerpoint/2010/main" val="244567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Thrashing:</a:t>
            </a:r>
            <a:r>
              <a:rPr lang="en-IN" dirty="0"/>
              <a:t>  a process is busy swapping pages in and out.</a:t>
            </a:r>
          </a:p>
          <a:p>
            <a:pPr algn="just"/>
            <a:r>
              <a:rPr lang="en-IN" b="1" dirty="0"/>
              <a:t>Cause of Thrashing: </a:t>
            </a:r>
            <a:r>
              <a:rPr lang="en-IN" dirty="0"/>
              <a:t>As the degree of multiprogramming increases, CPU utilization also increases, although more slowly, until a maximum is reached. If the degree of multiprogramming is </a:t>
            </a:r>
            <a:r>
              <a:rPr lang="en-IN" dirty="0" smtClean="0"/>
              <a:t>increased even </a:t>
            </a:r>
            <a:r>
              <a:rPr lang="en-IN" dirty="0"/>
              <a:t>further, thrashing sets in, and CPU utilization drops sharply. At this point, to increase CPU utilization and stop thrashing, we must </a:t>
            </a:r>
            <a:r>
              <a:rPr lang="en-IN" i="1" dirty="0"/>
              <a:t>decrease </a:t>
            </a:r>
            <a:r>
              <a:rPr lang="en-IN" dirty="0"/>
              <a:t>the degree of </a:t>
            </a:r>
            <a:r>
              <a:rPr lang="en-IN" dirty="0" smtClean="0"/>
              <a:t>multiprogramming.</a:t>
            </a:r>
            <a:endParaRPr lang="en-IN" dirty="0"/>
          </a:p>
          <a:p>
            <a:pPr marL="0" indent="0" algn="just">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538295" y="4673957"/>
            <a:ext cx="3238500" cy="2328041"/>
          </a:xfrm>
          <a:prstGeom prst="rect">
            <a:avLst/>
          </a:prstGeom>
          <a:noFill/>
          <a:ln>
            <a:noFill/>
          </a:ln>
        </p:spPr>
      </p:pic>
    </p:spTree>
    <p:extLst>
      <p:ext uri="{BB962C8B-B14F-4D97-AF65-F5344CB8AC3E}">
        <p14:creationId xmlns:p14="http://schemas.microsoft.com/office/powerpoint/2010/main" val="3676563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Solution for Thrashing</a:t>
            </a:r>
            <a:r>
              <a:rPr lang="en-IN" b="1" dirty="0" smtClean="0"/>
              <a:t>:</a:t>
            </a:r>
          </a:p>
          <a:p>
            <a:pPr marL="0" indent="0" algn="just">
              <a:buNone/>
            </a:pPr>
            <a:r>
              <a:rPr lang="en-IN" dirty="0"/>
              <a:t>We can limit the effects of thrashing by using a </a:t>
            </a:r>
            <a:r>
              <a:rPr lang="en-IN" b="1" dirty="0"/>
              <a:t>local replacement algorithm </a:t>
            </a:r>
            <a:r>
              <a:rPr lang="en-IN" dirty="0"/>
              <a:t>With local replacement, if one process starts thrashing, it cannot steal frames from another process and cause the latter to thrash as well. However, the problem is not entirely solved. If processes are thrashing, they will be in the queue for the paging device most of the time. The average service time for a page fault will increase because of the longer average queue for the paging device. Thus, the effective access time will increase even for a process that is not </a:t>
            </a:r>
            <a:r>
              <a:rPr lang="en-IN" dirty="0" smtClean="0"/>
              <a:t>thrashing.</a:t>
            </a:r>
            <a:endParaRPr lang="en-IN" dirty="0"/>
          </a:p>
        </p:txBody>
      </p:sp>
    </p:spTree>
    <p:extLst>
      <p:ext uri="{BB962C8B-B14F-4D97-AF65-F5344CB8AC3E}">
        <p14:creationId xmlns:p14="http://schemas.microsoft.com/office/powerpoint/2010/main" val="2793850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073" y="713798"/>
            <a:ext cx="10515600" cy="4351338"/>
          </a:xfrm>
        </p:spPr>
        <p:txBody>
          <a:bodyPr/>
          <a:lstStyle/>
          <a:p>
            <a:r>
              <a:rPr lang="en-IN" dirty="0"/>
              <a:t>To prevent thrashing, we must provide a process with as many frames as it needs. But how do we know how many frames it “needs”? There are several techniques. The working-set strategy starts by looking at how many frames a process is actually using. This approach defines the </a:t>
            </a:r>
            <a:r>
              <a:rPr lang="en-IN" b="1" dirty="0"/>
              <a:t>locality model </a:t>
            </a:r>
            <a:r>
              <a:rPr lang="en-IN" dirty="0"/>
              <a:t>of process </a:t>
            </a:r>
            <a:r>
              <a:rPr lang="en-IN" dirty="0" smtClean="0"/>
              <a:t>execution (working set model).</a:t>
            </a:r>
          </a:p>
          <a:p>
            <a:pPr marL="0" indent="0" algn="just">
              <a:buNone/>
            </a:pPr>
            <a:r>
              <a:rPr lang="en-US" dirty="0" smtClean="0"/>
              <a:t>Working set model: </a:t>
            </a:r>
            <a:r>
              <a:rPr lang="en-IN" dirty="0"/>
              <a:t>This model uses a parameter, ∆, to define the </a:t>
            </a:r>
            <a:r>
              <a:rPr lang="en-IN" b="1" dirty="0"/>
              <a:t>working-set window</a:t>
            </a:r>
            <a:r>
              <a:rPr lang="en-IN" dirty="0"/>
              <a:t>. The idea is to examine the most recent ∆</a:t>
            </a:r>
            <a:r>
              <a:rPr lang="en-IN" i="1" dirty="0"/>
              <a:t> </a:t>
            </a:r>
            <a:r>
              <a:rPr lang="en-IN" dirty="0"/>
              <a:t>page references. The set of pages in the most recent ∆</a:t>
            </a:r>
            <a:r>
              <a:rPr lang="en-IN" i="1" dirty="0"/>
              <a:t> </a:t>
            </a:r>
            <a:r>
              <a:rPr lang="en-IN" dirty="0"/>
              <a:t>page references is the </a:t>
            </a:r>
            <a:r>
              <a:rPr lang="en-IN" b="1" dirty="0"/>
              <a:t>working </a:t>
            </a:r>
            <a:r>
              <a:rPr lang="en-IN" b="1" dirty="0" smtClean="0"/>
              <a:t>set. </a:t>
            </a:r>
            <a:endParaRPr lang="en-US" dirty="0" smtClean="0"/>
          </a:p>
          <a:p>
            <a:pPr marL="0" indent="0">
              <a:buNone/>
            </a:pP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554014" y="4446011"/>
            <a:ext cx="5444822" cy="1671010"/>
          </a:xfrm>
          <a:prstGeom prst="rect">
            <a:avLst/>
          </a:prstGeom>
          <a:noFill/>
          <a:ln>
            <a:noFill/>
          </a:ln>
        </p:spPr>
      </p:pic>
    </p:spTree>
    <p:extLst>
      <p:ext uri="{BB962C8B-B14F-4D97-AF65-F5344CB8AC3E}">
        <p14:creationId xmlns:p14="http://schemas.microsoft.com/office/powerpoint/2010/main" val="142017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507"/>
            <a:ext cx="10515600" cy="4351338"/>
          </a:xfrm>
        </p:spPr>
        <p:txBody>
          <a:bodyPr/>
          <a:lstStyle/>
          <a:p>
            <a:r>
              <a:rPr lang="en-US" dirty="0"/>
              <a:t>A demand-paging system is similar to a paging system with swapping (Figure 9.4) where processes reside in secondary memory (usually a disk). </a:t>
            </a:r>
            <a:r>
              <a:rPr lang="en-US" dirty="0" smtClean="0"/>
              <a:t> It is shown in figure</a:t>
            </a:r>
          </a:p>
        </p:txBody>
      </p:sp>
      <p:pic>
        <p:nvPicPr>
          <p:cNvPr id="4" name="Picture 3"/>
          <p:cNvPicPr>
            <a:picLocks noChangeAspect="1"/>
          </p:cNvPicPr>
          <p:nvPr/>
        </p:nvPicPr>
        <p:blipFill>
          <a:blip r:embed="rId2"/>
          <a:stretch>
            <a:fillRect/>
          </a:stretch>
        </p:blipFill>
        <p:spPr>
          <a:xfrm>
            <a:off x="3057958" y="2112818"/>
            <a:ext cx="4600575" cy="3733800"/>
          </a:xfrm>
          <a:prstGeom prst="rect">
            <a:avLst/>
          </a:prstGeom>
        </p:spPr>
      </p:pic>
    </p:spTree>
    <p:extLst>
      <p:ext uri="{BB962C8B-B14F-4D97-AF65-F5344CB8AC3E}">
        <p14:creationId xmlns:p14="http://schemas.microsoft.com/office/powerpoint/2010/main" val="317863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When we want to execute a process, we swap it into </a:t>
            </a:r>
            <a:r>
              <a:rPr lang="en-US" dirty="0" smtClean="0"/>
              <a:t>memory by swapper. </a:t>
            </a:r>
            <a:r>
              <a:rPr lang="en-US" dirty="0"/>
              <a:t>Rather than swapping the entire process into memory, </a:t>
            </a:r>
            <a:r>
              <a:rPr lang="en-US" dirty="0" err="1" smtClean="0"/>
              <a:t>Lagy</a:t>
            </a:r>
            <a:r>
              <a:rPr lang="en-US" dirty="0" smtClean="0"/>
              <a:t> swapper swaps </a:t>
            </a:r>
            <a:r>
              <a:rPr lang="en-US" dirty="0"/>
              <a:t>a </a:t>
            </a:r>
            <a:r>
              <a:rPr lang="en-US" dirty="0" smtClean="0"/>
              <a:t>page </a:t>
            </a:r>
            <a:r>
              <a:rPr lang="en-US" dirty="0"/>
              <a:t>into memory </a:t>
            </a:r>
            <a:r>
              <a:rPr lang="en-US" dirty="0" smtClean="0"/>
              <a:t>whenever that </a:t>
            </a:r>
            <a:r>
              <a:rPr lang="en-US" dirty="0"/>
              <a:t>page will be </a:t>
            </a:r>
            <a:r>
              <a:rPr lang="en-US" dirty="0" smtClean="0"/>
              <a:t>needed. Pager brings only those pages which are required during execution of process.</a:t>
            </a:r>
          </a:p>
          <a:p>
            <a:endParaRPr lang="en-IN" dirty="0"/>
          </a:p>
        </p:txBody>
      </p:sp>
    </p:spTree>
    <p:extLst>
      <p:ext uri="{BB962C8B-B14F-4D97-AF65-F5344CB8AC3E}">
        <p14:creationId xmlns:p14="http://schemas.microsoft.com/office/powerpoint/2010/main" val="42309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034145" y="1815234"/>
            <a:ext cx="5563983" cy="4351338"/>
          </a:xfrm>
          <a:prstGeom prst="rect">
            <a:avLst/>
          </a:prstGeom>
        </p:spPr>
      </p:pic>
    </p:spTree>
    <p:extLst>
      <p:ext uri="{BB962C8B-B14F-4D97-AF65-F5344CB8AC3E}">
        <p14:creationId xmlns:p14="http://schemas.microsoft.com/office/powerpoint/2010/main" val="302808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handling a page fault</a:t>
            </a:r>
            <a:endParaRPr lang="en-IN" dirty="0"/>
          </a:p>
        </p:txBody>
      </p:sp>
      <p:pic>
        <p:nvPicPr>
          <p:cNvPr id="4" name="Content Placeholder 3"/>
          <p:cNvPicPr>
            <a:picLocks noGrp="1" noChangeAspect="1"/>
          </p:cNvPicPr>
          <p:nvPr>
            <p:ph idx="1"/>
          </p:nvPr>
        </p:nvPicPr>
        <p:blipFill>
          <a:blip r:embed="rId2"/>
          <a:stretch>
            <a:fillRect/>
          </a:stretch>
        </p:blipFill>
        <p:spPr>
          <a:xfrm>
            <a:off x="3438525" y="1877219"/>
            <a:ext cx="5314950" cy="4248150"/>
          </a:xfrm>
          <a:prstGeom prst="rect">
            <a:avLst/>
          </a:prstGeom>
        </p:spPr>
      </p:pic>
    </p:spTree>
    <p:extLst>
      <p:ext uri="{BB962C8B-B14F-4D97-AF65-F5344CB8AC3E}">
        <p14:creationId xmlns:p14="http://schemas.microsoft.com/office/powerpoint/2010/main" val="3165666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290" y="579755"/>
            <a:ext cx="10515600" cy="4351338"/>
          </a:xfrm>
        </p:spPr>
        <p:txBody>
          <a:bodyPr/>
          <a:lstStyle/>
          <a:p>
            <a:r>
              <a:rPr lang="en-US" dirty="0"/>
              <a:t>The hardware to support demand paging is the same as the hardware for paging and swapping: </a:t>
            </a:r>
            <a:endParaRPr lang="en-US" dirty="0" smtClean="0"/>
          </a:p>
          <a:p>
            <a:pPr algn="just"/>
            <a:r>
              <a:rPr lang="en-US" dirty="0" smtClean="0"/>
              <a:t>Page </a:t>
            </a:r>
            <a:r>
              <a:rPr lang="en-US" dirty="0"/>
              <a:t>table. This table has the ability to mark an entry invalid through a valid–invalid bit or a special value of protection bits. </a:t>
            </a:r>
            <a:endParaRPr lang="en-US" dirty="0" smtClean="0"/>
          </a:p>
          <a:p>
            <a:pPr algn="just"/>
            <a:r>
              <a:rPr lang="en-US" dirty="0" smtClean="0"/>
              <a:t>Secondary </a:t>
            </a:r>
            <a:r>
              <a:rPr lang="en-US" dirty="0"/>
              <a:t>memory. This memory holds those pages that are not present in main memory. The secondary memory is usually a high-speed disk. It is known as the swap device, and the section of disk used for this purpose is known as swap space. </a:t>
            </a:r>
            <a:endParaRPr lang="en-IN" dirty="0"/>
          </a:p>
        </p:txBody>
      </p:sp>
    </p:spTree>
    <p:extLst>
      <p:ext uri="{BB962C8B-B14F-4D97-AF65-F5344CB8AC3E}">
        <p14:creationId xmlns:p14="http://schemas.microsoft.com/office/powerpoint/2010/main" val="3839043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68325"/>
            <a:ext cx="10515600" cy="4351338"/>
          </a:xfrm>
        </p:spPr>
        <p:txBody>
          <a:bodyPr/>
          <a:lstStyle/>
          <a:p>
            <a:r>
              <a:rPr lang="en-IN" dirty="0" smtClean="0"/>
              <a:t>Copy-on-Write: In this technique, the child and parent processes initially share the same pages.</a:t>
            </a:r>
          </a:p>
          <a:p>
            <a:r>
              <a:rPr lang="en-US" dirty="0"/>
              <a:t>These shared pages are marked as copy-on-write pages, meaning that if either process writes to a shared page, a copy of the shared page is created</a:t>
            </a:r>
            <a:r>
              <a:rPr lang="en-US" dirty="0" smtClean="0"/>
              <a:t>.</a:t>
            </a:r>
          </a:p>
          <a:p>
            <a:pPr marL="0" indent="0">
              <a:buNone/>
            </a:pPr>
            <a:endParaRPr lang="en-IN" dirty="0"/>
          </a:p>
        </p:txBody>
      </p:sp>
      <p:pic>
        <p:nvPicPr>
          <p:cNvPr id="4" name="Picture 3"/>
          <p:cNvPicPr>
            <a:picLocks noChangeAspect="1"/>
          </p:cNvPicPr>
          <p:nvPr/>
        </p:nvPicPr>
        <p:blipFill>
          <a:blip r:embed="rId2"/>
          <a:stretch>
            <a:fillRect/>
          </a:stretch>
        </p:blipFill>
        <p:spPr>
          <a:xfrm>
            <a:off x="2909887" y="2951797"/>
            <a:ext cx="5915025" cy="3057525"/>
          </a:xfrm>
          <a:prstGeom prst="rect">
            <a:avLst/>
          </a:prstGeom>
        </p:spPr>
      </p:pic>
    </p:spTree>
    <p:extLst>
      <p:ext uri="{BB962C8B-B14F-4D97-AF65-F5344CB8AC3E}">
        <p14:creationId xmlns:p14="http://schemas.microsoft.com/office/powerpoint/2010/main" val="3901800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1825</Words>
  <Application>Microsoft Office PowerPoint</Application>
  <PresentationFormat>Widescreen</PresentationFormat>
  <Paragraphs>97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PowerPoint Presentation</vt:lpstr>
      <vt:lpstr>Virtual Memory</vt:lpstr>
      <vt:lpstr>PowerPoint Presentation</vt:lpstr>
      <vt:lpstr>PowerPoint Presentation</vt:lpstr>
      <vt:lpstr>PowerPoint Presentation</vt:lpstr>
      <vt:lpstr>PowerPoint Presentation</vt:lpstr>
      <vt:lpstr>Steps in handling a page 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Page replacement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cp:revision>
  <dcterms:created xsi:type="dcterms:W3CDTF">2021-06-05T16:51:32Z</dcterms:created>
  <dcterms:modified xsi:type="dcterms:W3CDTF">2021-06-05T16:51:52Z</dcterms:modified>
</cp:coreProperties>
</file>