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3D63-FAD2-4FAB-9195-62F1CF1A9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FB138-D34C-439C-9B38-8B7FDD2CE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D1D25-EF48-4110-A285-9DC38E6E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BB22-5258-40ED-A0F8-336BAC69B1BC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A0BF4-681B-4C85-9C94-BEE820B0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9D764-EB03-482E-9169-38EE2D5C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0502-1CD0-45C8-B705-66D1AE7B4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63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70A27-828C-467E-9A18-8198BA2A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0A48C-C26B-4F2E-9B9B-5B0CE55B4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F3E27-7DCB-4669-84CC-2CC448DF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BB22-5258-40ED-A0F8-336BAC69B1BC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8A102-C718-42A4-82AF-2CE7FAD33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C7B95-1584-4E08-9535-A25E8F8F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0502-1CD0-45C8-B705-66D1AE7B4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32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427097-2FB4-4359-9F4E-B79C97C60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BE058-9A5E-4CBD-B9F4-9720F2A75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9F43D-883E-425C-95E4-701A90705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BB22-5258-40ED-A0F8-336BAC69B1BC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EC698-3F9D-47D7-94E5-D44FA829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358C1-D0E2-4DEF-BDE9-CF5509A4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0502-1CD0-45C8-B705-66D1AE7B4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04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5BCC1-371A-493E-A3C6-78B3A4B6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4C763-55A2-49D5-8CCC-3F0EE6728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60F71-EAA8-40C4-A7BF-F1123947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BB22-5258-40ED-A0F8-336BAC69B1BC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B63EA-CFA9-49B4-BABE-F860D752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DDEEF-EFA0-4570-BA4B-875F2A00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0502-1CD0-45C8-B705-66D1AE7B4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95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13A3-C23A-44C6-9D80-98723FDB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12302-DB36-4F10-9D46-C1BA76751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DA6F0-7C1B-4922-879F-FD90D5B7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BB22-5258-40ED-A0F8-336BAC69B1BC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4B8DF-6A37-4958-9367-839B2182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3A2F4-C04B-4338-99DC-EF0D6B7F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0502-1CD0-45C8-B705-66D1AE7B4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22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3AAC-95AC-4734-9229-D8CEA167A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E3289-BD71-459F-95DE-5D729B492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3B4B5-DA7B-4C9D-9688-66B9D8ABB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1B7CA-19D5-4476-8C79-D639E554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BB22-5258-40ED-A0F8-336BAC69B1BC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51F3A-80D0-4C6D-AC60-3EB6BFF89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3BC4C-F6E2-415A-AB84-03A202AC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0502-1CD0-45C8-B705-66D1AE7B4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44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C3A2-23C0-401C-8963-20285E2D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F3EAB-54B1-4195-948D-B62387C49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12FAB-B910-4903-905A-C6EF522A3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ED6A5-E078-4BCD-AFB8-4FD9BC52D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45ADE9-D272-4DF5-8F86-CB88AFDC3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47EF11-F51A-4BC0-AEA0-DE15F6D2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BB22-5258-40ED-A0F8-336BAC69B1BC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C0D027-DD26-4CCD-96F0-62BF076A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9F391D-EC39-4B86-91A5-D9A99DEA5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0502-1CD0-45C8-B705-66D1AE7B4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98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D21FB-E74F-402C-9420-F7232226D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32D459-AF4F-4F17-9D1B-28FDA872D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BB22-5258-40ED-A0F8-336BAC69B1BC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A0CA0-FCBC-4215-B175-9B0D21A0A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52BE2-7807-4B62-B534-8B723C5E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0502-1CD0-45C8-B705-66D1AE7B4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90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82C87C-5FCB-49D5-878C-CD1C42AC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BB22-5258-40ED-A0F8-336BAC69B1BC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96A36E-1709-4741-9FB1-1F2B3707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B4BA3-45D5-41F9-9FF1-D5966C0C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0502-1CD0-45C8-B705-66D1AE7B4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59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F5E45-0F90-4052-9C2C-3B3366D41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8063F-4E34-42BC-AAD3-92334FA5F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702F7-52B0-41B6-BEF2-38B8C4976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D267D-BF9D-4D7A-A752-74EBB30B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BB22-5258-40ED-A0F8-336BAC69B1BC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3FFDE-CFCC-42D2-BFF2-9037D5E05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E0566-9683-40F9-981B-FCB7C385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0502-1CD0-45C8-B705-66D1AE7B4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39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94ED-F1BB-4524-B72E-5B3444511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F155FF-D488-4785-A688-5A4404C15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4AF38-C3D1-4EE4-A3A9-4EB9F51F5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2171B-81F4-40D9-BEB6-C4B062BC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BB22-5258-40ED-A0F8-336BAC69B1BC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5ADFB-1FD0-4858-AF3D-56C451889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28BB3-4EAE-43ED-B480-32272902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0502-1CD0-45C8-B705-66D1AE7B4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22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C4BED4-575E-4D2E-A445-1958680D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91759-C77A-485C-BE34-26A590180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F577C-8839-4D93-974D-8C4E0F63E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2BB22-5258-40ED-A0F8-336BAC69B1BC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E165C-6293-4466-AE50-5A82B664D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1B38E-4D1A-4DFE-86AC-B444FE027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40502-1CD0-45C8-B705-66D1AE7B4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13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9D83-DF7A-4543-A2B4-7FAEF55666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E6353-6935-4A51-A7F4-7DF2A3E0B8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DeadLocks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4863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4F56-DAE5-406A-A899-1C393A00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Deadlock 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D7A91-4FBD-4A27-A450-F51FA383C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Deadlock Prevention: </a:t>
            </a:r>
            <a:r>
              <a:rPr lang="en-US" dirty="0"/>
              <a:t>we can prevent the occurrence of a deadlock if any one of four necessary conditions must not be hold.</a:t>
            </a:r>
          </a:p>
          <a:p>
            <a:r>
              <a:rPr lang="en-US" dirty="0"/>
              <a:t>Mutual exclusion : not required for sharable resources; must hold for </a:t>
            </a:r>
            <a:r>
              <a:rPr lang="en-US" dirty="0" err="1"/>
              <a:t>nonsharable</a:t>
            </a:r>
            <a:r>
              <a:rPr lang="en-US" dirty="0"/>
              <a:t> resources.</a:t>
            </a:r>
          </a:p>
          <a:p>
            <a:pPr algn="just"/>
            <a:r>
              <a:rPr lang="en-IN" dirty="0"/>
              <a:t>Hold and Wait</a:t>
            </a:r>
            <a:r>
              <a:rPr lang="en-US" dirty="0"/>
              <a:t>: – must guarantee that whenever a process requests a resource, it does not hold any other resources. </a:t>
            </a:r>
          </a:p>
          <a:p>
            <a:pPr algn="just"/>
            <a:r>
              <a:rPr lang="en-US" dirty="0"/>
              <a:t>Require process to request and be allocated all its resources before it begins execution, or allow process to request resources only when the process has none.</a:t>
            </a:r>
          </a:p>
          <a:p>
            <a:pPr algn="just"/>
            <a:r>
              <a:rPr lang="en-US" dirty="0"/>
              <a:t>Low resource utilization; starvation possible.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711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87DD1-9F8C-4700-93D7-68A092560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Deadlocks: A set of blocked processes each holding a resource and waiting to acquire a resource held by another process in the set.</a:t>
            </a:r>
          </a:p>
          <a:p>
            <a:r>
              <a:rPr lang="en-IN" dirty="0"/>
              <a:t>Example:</a:t>
            </a:r>
          </a:p>
          <a:p>
            <a:pPr marL="0" indent="0">
              <a:buNone/>
            </a:pPr>
            <a:r>
              <a:rPr lang="en-IN" dirty="0"/>
              <a:t>System has two drives</a:t>
            </a:r>
          </a:p>
          <a:p>
            <a:pPr marL="0" indent="0">
              <a:buNone/>
            </a:pPr>
            <a:r>
              <a:rPr lang="en-IN" dirty="0"/>
              <a:t>P0 and P1 each hold one tape drive and each needs another one.</a:t>
            </a:r>
          </a:p>
          <a:p>
            <a:pPr marL="0" indent="0">
              <a:buNone/>
            </a:pPr>
            <a:r>
              <a:rPr lang="en-IN" dirty="0"/>
              <a:t>Ex:</a:t>
            </a:r>
          </a:p>
          <a:p>
            <a:pPr marL="0" indent="0">
              <a:buNone/>
            </a:pPr>
            <a:r>
              <a:rPr lang="en-IN" dirty="0"/>
              <a:t>Semaphore A,B initialized to 1</a:t>
            </a:r>
          </a:p>
          <a:p>
            <a:pPr marL="0" indent="0">
              <a:buNone/>
            </a:pPr>
            <a:r>
              <a:rPr lang="en-IN" dirty="0"/>
              <a:t>P0			P1</a:t>
            </a:r>
          </a:p>
          <a:p>
            <a:pPr marL="0" indent="0">
              <a:buNone/>
            </a:pPr>
            <a:r>
              <a:rPr lang="en-IN" dirty="0"/>
              <a:t>wait(A)		wait(B)</a:t>
            </a:r>
          </a:p>
          <a:p>
            <a:pPr marL="0" indent="0">
              <a:buNone/>
            </a:pPr>
            <a:r>
              <a:rPr lang="en-IN" dirty="0"/>
              <a:t>wait(B)		wait(A)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907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90122-87EA-49CB-9962-B76B29883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2457"/>
            <a:ext cx="10515600" cy="5204506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Deadlock Characterization:</a:t>
            </a:r>
          </a:p>
          <a:p>
            <a:pPr marL="0" indent="0">
              <a:buNone/>
            </a:pPr>
            <a:r>
              <a:rPr lang="en-IN" dirty="0"/>
              <a:t>Necessary Conditions:</a:t>
            </a:r>
          </a:p>
          <a:p>
            <a:pPr marL="0" indent="0">
              <a:buNone/>
            </a:pPr>
            <a:r>
              <a:rPr lang="en-US" dirty="0"/>
              <a:t>A deadlock situation can arise if the following four conditions hold simultaneously in a system:</a:t>
            </a:r>
            <a:endParaRPr lang="en-IN" dirty="0"/>
          </a:p>
          <a:p>
            <a:pPr marL="0" indent="0" algn="just">
              <a:buNone/>
            </a:pPr>
            <a:r>
              <a:rPr lang="en-US" dirty="0"/>
              <a:t>Mutual exclusion. At least one resource must be held in a non sharable mode; that is, only one process at a time can use the resource. If another process requests that resource, the requesting process must be delayed until the resource has been released.</a:t>
            </a:r>
          </a:p>
          <a:p>
            <a:pPr marL="0" indent="0" algn="just">
              <a:buNone/>
            </a:pPr>
            <a:r>
              <a:rPr lang="en-US" dirty="0"/>
              <a:t>Hold and wait. A process must be holding at least one resource and waiting to acquire additional resources that are currently being held by other processes.</a:t>
            </a:r>
          </a:p>
          <a:p>
            <a:pPr marL="0" indent="0" algn="just">
              <a:buNone/>
            </a:pPr>
            <a:r>
              <a:rPr lang="en-US" dirty="0"/>
              <a:t>No preemption. Resources cannot be preempted; that is, a resource can be released only voluntarily by the process holding it, after that process has completed its task.</a:t>
            </a:r>
          </a:p>
          <a:p>
            <a:pPr marL="0" indent="0" algn="just">
              <a:buNone/>
            </a:pPr>
            <a:r>
              <a:rPr lang="en-US" dirty="0"/>
              <a:t>Circular wait. A set {P0, P1, ..., </a:t>
            </a:r>
            <a:r>
              <a:rPr lang="en-US" dirty="0" err="1"/>
              <a:t>Pn</a:t>
            </a:r>
            <a:r>
              <a:rPr lang="en-US" dirty="0"/>
              <a:t>} of waiting processes must exist such that P0 is waiting for a resource held by P1, P1 is waiting for a resource held by P2, ..., Pn−1 is waiting for a resource held by </a:t>
            </a:r>
            <a:r>
              <a:rPr lang="en-US" dirty="0" err="1"/>
              <a:t>Pn</a:t>
            </a:r>
            <a:r>
              <a:rPr lang="en-US" dirty="0"/>
              <a:t>, and </a:t>
            </a:r>
            <a:r>
              <a:rPr lang="en-US" dirty="0" err="1"/>
              <a:t>Pn</a:t>
            </a:r>
            <a:r>
              <a:rPr lang="en-US" dirty="0"/>
              <a:t> is waiting for a resource held by P0.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712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0964-9931-431A-A497-8AA28F7E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A5BFC-7433-4274-82D5-811969B38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Resource-Allocation Graph</a:t>
            </a:r>
          </a:p>
          <a:p>
            <a:pPr algn="just"/>
            <a:r>
              <a:rPr lang="en-US" dirty="0"/>
              <a:t>Deadlocks can be described more precisely in terms of a directed graph called a system resource-allocation graph. This graph consists of a set of vertices V and a set of edges E. The set of vertices V is partitioned into two different types of nodes: P = {P1, P2, ..., </a:t>
            </a:r>
            <a:r>
              <a:rPr lang="en-US" dirty="0" err="1"/>
              <a:t>Pn</a:t>
            </a:r>
            <a:r>
              <a:rPr lang="en-US" dirty="0"/>
              <a:t>}, the set consisting of all the active processes in the system, and R = {R1, R2, ..., Rm}, the set consisting of all resource types in the system.</a:t>
            </a:r>
          </a:p>
          <a:p>
            <a:pPr algn="just"/>
            <a:r>
              <a:rPr lang="en-US" dirty="0"/>
              <a:t>A directed edge from process Pi to resource type </a:t>
            </a:r>
            <a:r>
              <a:rPr lang="en-US" dirty="0" err="1"/>
              <a:t>Rj</a:t>
            </a:r>
            <a:r>
              <a:rPr lang="en-US" dirty="0"/>
              <a:t> is denoted by Pi → </a:t>
            </a:r>
            <a:r>
              <a:rPr lang="en-US" dirty="0" err="1"/>
              <a:t>Rj</a:t>
            </a:r>
            <a:r>
              <a:rPr lang="en-US" dirty="0"/>
              <a:t> ; It is request edge.</a:t>
            </a:r>
          </a:p>
          <a:p>
            <a:pPr algn="just"/>
            <a:r>
              <a:rPr lang="en-US" dirty="0"/>
              <a:t>A directed edge from resource type </a:t>
            </a:r>
            <a:r>
              <a:rPr lang="en-US" dirty="0" err="1"/>
              <a:t>Rj</a:t>
            </a:r>
            <a:r>
              <a:rPr lang="en-US" dirty="0"/>
              <a:t> to process Pi is denoted by </a:t>
            </a:r>
            <a:r>
              <a:rPr lang="en-US" dirty="0" err="1"/>
              <a:t>Rj</a:t>
            </a:r>
            <a:r>
              <a:rPr lang="en-US" dirty="0"/>
              <a:t> → Pi; It is assignment edge.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07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2BC17-2E23-466C-9484-31CE43250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7029"/>
            <a:ext cx="10515600" cy="563993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Pictorially, we represent each process Pi as a circle and each resource type </a:t>
            </a:r>
            <a:r>
              <a:rPr lang="en-US" dirty="0" err="1"/>
              <a:t>Rj</a:t>
            </a:r>
            <a:r>
              <a:rPr lang="en-US" dirty="0"/>
              <a:t> as a rectangle. Since resource type </a:t>
            </a:r>
            <a:r>
              <a:rPr lang="en-US" dirty="0" err="1"/>
              <a:t>Rj</a:t>
            </a:r>
            <a:r>
              <a:rPr lang="en-US" dirty="0"/>
              <a:t> may have more than one instance, we represent each such instance as a dot within the rectangle. </a:t>
            </a:r>
          </a:p>
          <a:p>
            <a:pPr algn="just"/>
            <a:r>
              <a:rPr lang="en-US" dirty="0"/>
              <a:t>The resource-allocation graph shown in Figure 7.1 depicts the following situation. </a:t>
            </a:r>
          </a:p>
          <a:p>
            <a:pPr algn="just"/>
            <a:r>
              <a:rPr lang="en-US" dirty="0"/>
              <a:t>The sets P, R, and E: </a:t>
            </a:r>
          </a:p>
          <a:p>
            <a:pPr algn="just"/>
            <a:r>
              <a:rPr lang="en-US" dirty="0"/>
              <a:t>P = {P1, P2, P3}</a:t>
            </a:r>
          </a:p>
          <a:p>
            <a:pPr algn="just"/>
            <a:r>
              <a:rPr lang="pt-BR" dirty="0"/>
              <a:t>R = {R1, R2, R3, R4} </a:t>
            </a:r>
          </a:p>
          <a:p>
            <a:pPr algn="just"/>
            <a:r>
              <a:rPr lang="pt-BR" dirty="0"/>
              <a:t>E = {P1 → R1, P2 → R3, R1 → P2, R2 → P2, R2 → P1, R3 → P3}</a:t>
            </a:r>
          </a:p>
          <a:p>
            <a:pPr algn="just"/>
            <a:r>
              <a:rPr lang="en-US" dirty="0"/>
              <a:t>Resource instances: </a:t>
            </a:r>
          </a:p>
          <a:p>
            <a:pPr algn="just"/>
            <a:r>
              <a:rPr lang="en-US" dirty="0"/>
              <a:t>One instance of resource type R1 </a:t>
            </a:r>
          </a:p>
          <a:p>
            <a:pPr algn="just"/>
            <a:r>
              <a:rPr lang="en-US" dirty="0"/>
              <a:t>Two instances of resource type R2 </a:t>
            </a:r>
          </a:p>
          <a:p>
            <a:pPr algn="just"/>
            <a:r>
              <a:rPr lang="en-US" dirty="0"/>
              <a:t>One instance of resource type R3 </a:t>
            </a:r>
          </a:p>
          <a:p>
            <a:pPr algn="just"/>
            <a:r>
              <a:rPr lang="en-US" dirty="0"/>
              <a:t>Three instances of resource type R4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837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40E56-AF92-46D8-B85A-4506A150B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4743"/>
            <a:ext cx="10515600" cy="5422220"/>
          </a:xfrm>
        </p:spPr>
        <p:txBody>
          <a:bodyPr/>
          <a:lstStyle/>
          <a:p>
            <a:r>
              <a:rPr lang="en-US" dirty="0"/>
              <a:t>Process states: </a:t>
            </a:r>
          </a:p>
          <a:p>
            <a:r>
              <a:rPr lang="en-US" dirty="0"/>
              <a:t> Process P1 is holding an instance of resource type R2 and is waiting for an instance of resource type R1. </a:t>
            </a:r>
          </a:p>
          <a:p>
            <a:r>
              <a:rPr lang="en-US" dirty="0"/>
              <a:t> Process P2 is holding an instance of R1 and an instance of R2 and is waiting for an instance of R3. </a:t>
            </a:r>
          </a:p>
          <a:p>
            <a:r>
              <a:rPr lang="en-US" dirty="0"/>
              <a:t>Process P3 is holding an instance of R3.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858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7FB6B-8C7A-47F6-AF81-C5AABB85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9AE6-785A-413C-B88C-C160DB7F6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Two deadlocks</a:t>
            </a:r>
          </a:p>
          <a:p>
            <a:r>
              <a:rPr lang="pt-BR" dirty="0"/>
              <a:t>P1 → R1 → P2 → R3 → P3 → R2 → P1 </a:t>
            </a:r>
          </a:p>
          <a:p>
            <a:r>
              <a:rPr lang="pt-BR" dirty="0"/>
              <a:t>P2 → R3 → P3 → R2 → P2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80110E-BA11-497F-A828-318E13005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219" y="3465853"/>
            <a:ext cx="27336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14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380C-78C9-47AF-8A96-E5F7D2D7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1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976C48-F00E-4B2F-AB22-8BF9E1A61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Resource allocation graph with cycle no deadlock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pt-BR" sz="2800" dirty="0"/>
              <a:t>Cycle: P1 → R1 → P3 → R2 → P1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But there is no deadlock. Observe that process P4 may release its instance of resource type R2. That resource can then be allocated to P3, breaking the cycle. 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54CD65-9AD9-4A03-B796-13048BB59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766" y="2319337"/>
            <a:ext cx="3653291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70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C7C7-5260-4812-A0A1-ABF828FBD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for handling deadlocks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00329-A22F-4838-BDB6-5B93D14A2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Ensure that the system will never enter a deadlock state</a:t>
            </a:r>
          </a:p>
          <a:p>
            <a:pPr algn="just"/>
            <a:r>
              <a:rPr lang="en-US" dirty="0"/>
              <a:t>Allow the system to enter a deadlock state and then recover.</a:t>
            </a:r>
          </a:p>
          <a:p>
            <a:pPr algn="just"/>
            <a:r>
              <a:rPr lang="en-US" dirty="0"/>
              <a:t>Ignore the problem and pretend that deadlocks never occur in the system.</a:t>
            </a:r>
          </a:p>
          <a:p>
            <a:r>
              <a:rPr lang="en-IN" dirty="0"/>
              <a:t>Methods for Handling Deadlocks</a:t>
            </a:r>
          </a:p>
          <a:p>
            <a:pPr marL="0" indent="0">
              <a:buNone/>
            </a:pPr>
            <a:r>
              <a:rPr lang="en-US" dirty="0"/>
              <a:t>Deadlock Prevention </a:t>
            </a:r>
          </a:p>
          <a:p>
            <a:pPr marL="0" indent="0">
              <a:buNone/>
            </a:pPr>
            <a:r>
              <a:rPr lang="en-US" dirty="0"/>
              <a:t>Deadlock Avoidance </a:t>
            </a:r>
          </a:p>
          <a:p>
            <a:pPr marL="0" indent="0">
              <a:buNone/>
            </a:pPr>
            <a:r>
              <a:rPr lang="en-US" dirty="0"/>
              <a:t>Deadlock Detection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0832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830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Methods for handling deadlocks </vt:lpstr>
      <vt:lpstr>Deadlock prevention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kp kp</dc:creator>
  <cp:lastModifiedBy>kp kp</cp:lastModifiedBy>
  <cp:revision>12</cp:revision>
  <dcterms:created xsi:type="dcterms:W3CDTF">2021-04-04T03:12:54Z</dcterms:created>
  <dcterms:modified xsi:type="dcterms:W3CDTF">2021-04-04T10:18:32Z</dcterms:modified>
</cp:coreProperties>
</file>