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71" r:id="rId3"/>
    <p:sldId id="272" r:id="rId4"/>
    <p:sldId id="273" r:id="rId5"/>
    <p:sldId id="274" r:id="rId6"/>
    <p:sldId id="275" r:id="rId7"/>
    <p:sldId id="276" r:id="rId8"/>
    <p:sldId id="277" r:id="rId9"/>
    <p:sldId id="278" r:id="rId10"/>
    <p:sldId id="279" r:id="rId11"/>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A1F1014-B4C5-4518-BBDA-15A20FB5D4D4}" type="datetimeFigureOut">
              <a:rPr lang="en-US" smtClean="0"/>
              <a:t>4/4/2021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3BE42-DED2-4A7D-A14B-8867A8FA32D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1F1014-B4C5-4518-BBDA-15A20FB5D4D4}" type="datetimeFigureOut">
              <a:rPr lang="en-US" smtClean="0"/>
              <a:t>4/4/2021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3BE42-DED2-4A7D-A14B-8867A8FA32D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1F1014-B4C5-4518-BBDA-15A20FB5D4D4}" type="datetimeFigureOut">
              <a:rPr lang="en-US" smtClean="0"/>
              <a:t>4/4/2021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3BE42-DED2-4A7D-A14B-8867A8FA32D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1F1014-B4C5-4518-BBDA-15A20FB5D4D4}" type="datetimeFigureOut">
              <a:rPr lang="en-US" smtClean="0"/>
              <a:t>4/4/2021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3BE42-DED2-4A7D-A14B-8867A8FA32D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1F1014-B4C5-4518-BBDA-15A20FB5D4D4}" type="datetimeFigureOut">
              <a:rPr lang="en-US" smtClean="0"/>
              <a:t>4/4/2021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3BE42-DED2-4A7D-A14B-8867A8FA32D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A1F1014-B4C5-4518-BBDA-15A20FB5D4D4}" type="datetimeFigureOut">
              <a:rPr lang="en-US" smtClean="0"/>
              <a:t>4/4/2021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3BE42-DED2-4A7D-A14B-8867A8FA32D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A1F1014-B4C5-4518-BBDA-15A20FB5D4D4}" type="datetimeFigureOut">
              <a:rPr lang="en-US" smtClean="0"/>
              <a:t>4/4/2021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13BE42-DED2-4A7D-A14B-8867A8FA32D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A1F1014-B4C5-4518-BBDA-15A20FB5D4D4}" type="datetimeFigureOut">
              <a:rPr lang="en-US" smtClean="0"/>
              <a:t>4/4/2021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13BE42-DED2-4A7D-A14B-8867A8FA32D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F1014-B4C5-4518-BBDA-15A20FB5D4D4}" type="datetimeFigureOut">
              <a:rPr lang="en-US" smtClean="0"/>
              <a:t>4/4/2021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13BE42-DED2-4A7D-A14B-8867A8FA32D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1F1014-B4C5-4518-BBDA-15A20FB5D4D4}" type="datetimeFigureOut">
              <a:rPr lang="en-US" smtClean="0"/>
              <a:t>4/4/2021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3BE42-DED2-4A7D-A14B-8867A8FA32D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1F1014-B4C5-4518-BBDA-15A20FB5D4D4}" type="datetimeFigureOut">
              <a:rPr lang="en-US" smtClean="0"/>
              <a:t>4/4/2021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3BE42-DED2-4A7D-A14B-8867A8FA32D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F1014-B4C5-4518-BBDA-15A20FB5D4D4}" type="datetimeFigureOut">
              <a:rPr lang="en-US" smtClean="0"/>
              <a:t>4/4/2021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3BE42-DED2-4A7D-A14B-8867A8FA32D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8CA4E2-8C31-488B-A9F6-E7DCA09AB5A4}"/>
              </a:ext>
            </a:extLst>
          </p:cNvPr>
          <p:cNvSpPr>
            <a:spLocks noGrp="1"/>
          </p:cNvSpPr>
          <p:nvPr>
            <p:ph type="subTitle" idx="1"/>
          </p:nvPr>
        </p:nvSpPr>
        <p:spPr>
          <a:xfrm>
            <a:off x="755576" y="2060848"/>
            <a:ext cx="7056784" cy="2353816"/>
          </a:xfrm>
        </p:spPr>
        <p:txBody>
          <a:bodyPr>
            <a:normAutofit fontScale="62500" lnSpcReduction="20000"/>
          </a:bodyPr>
          <a:lstStyle/>
          <a:p>
            <a:pPr algn="just"/>
            <a:r>
              <a:rPr lang="en-IN" dirty="0"/>
              <a:t>Suppose that a disk drive has 5000 cylinders numbered 0 to 4999. The drive is currently serving a request at cylinder 2150, and the previous request was at cylinder 1805. The queue of pending requests, in FIFO order is 2069 1212 2296 2800 544 1618 356 1523 4965 3681</a:t>
            </a:r>
          </a:p>
          <a:p>
            <a:pPr algn="just"/>
            <a:r>
              <a:rPr lang="en-IN" dirty="0"/>
              <a:t>Starting from current head position what is the total distance (in cylinders) that the disk arm moves to satisfy all the pending requests for each of the following disk scheduling algorithms.</a:t>
            </a:r>
          </a:p>
        </p:txBody>
      </p:sp>
    </p:spTree>
    <p:extLst>
      <p:ext uri="{BB962C8B-B14F-4D97-AF65-F5344CB8AC3E}">
        <p14:creationId xmlns:p14="http://schemas.microsoft.com/office/powerpoint/2010/main" val="3781264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02105-FE0F-495F-98C1-EA49C3D338C5}"/>
              </a:ext>
            </a:extLst>
          </p:cNvPr>
          <p:cNvSpPr>
            <a:spLocks noGrp="1"/>
          </p:cNvSpPr>
          <p:nvPr>
            <p:ph idx="1"/>
          </p:nvPr>
        </p:nvSpPr>
        <p:spPr/>
        <p:txBody>
          <a:bodyPr>
            <a:normAutofit fontScale="77500" lnSpcReduction="20000"/>
          </a:bodyPr>
          <a:lstStyle/>
          <a:p>
            <a:pPr algn="just"/>
            <a:r>
              <a:rPr lang="en-US" dirty="0"/>
              <a:t>A solution to the critical-section problem must satisfy the following three requirements:</a:t>
            </a:r>
          </a:p>
          <a:p>
            <a:pPr algn="just"/>
            <a:r>
              <a:rPr lang="en-US" dirty="0"/>
              <a:t>Mutual exclusion: If process Pi is executing in its critical section, then no other process can be executing in their critical sections.</a:t>
            </a:r>
          </a:p>
          <a:p>
            <a:pPr algn="just"/>
            <a:r>
              <a:rPr lang="en-US" dirty="0"/>
              <a:t>Progress: If no process is executing in its critical section and there exist some process that wish to enter their critical section, then the selection of processes that will enter the critical section next can not be postponed  indefinitely.</a:t>
            </a:r>
          </a:p>
          <a:p>
            <a:pPr algn="just"/>
            <a:r>
              <a:rPr lang="en-US" dirty="0"/>
              <a:t>Bounded Waiting: There exist a bound or limit on number of times that other processes are allowed to enter their critical sections after a process has made a request to enter its critical section and before that request is granted. </a:t>
            </a:r>
            <a:endParaRPr lang="en-IN" dirty="0"/>
          </a:p>
        </p:txBody>
      </p:sp>
    </p:spTree>
    <p:extLst>
      <p:ext uri="{BB962C8B-B14F-4D97-AF65-F5344CB8AC3E}">
        <p14:creationId xmlns:p14="http://schemas.microsoft.com/office/powerpoint/2010/main" val="385133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928670"/>
            <a:ext cx="7286676" cy="5092618"/>
          </a:xfrm>
        </p:spPr>
        <p:txBody>
          <a:bodyPr>
            <a:normAutofit fontScale="85000" lnSpcReduction="10000"/>
          </a:bodyPr>
          <a:lstStyle/>
          <a:p>
            <a:pPr algn="just"/>
            <a:r>
              <a:rPr lang="en-IN" dirty="0">
                <a:solidFill>
                  <a:schemeClr val="tx1"/>
                </a:solidFill>
              </a:rPr>
              <a:t>Petersons solution: It is one of the software solution for critical section problem.</a:t>
            </a:r>
          </a:p>
          <a:p>
            <a:pPr algn="just">
              <a:buFont typeface="Arial" pitchFamily="34" charset="0"/>
              <a:buChar char="•"/>
            </a:pPr>
            <a:r>
              <a:rPr lang="en-IN" dirty="0"/>
              <a:t> </a:t>
            </a:r>
            <a:r>
              <a:rPr lang="en-IN" dirty="0">
                <a:solidFill>
                  <a:schemeClr val="tx1"/>
                </a:solidFill>
              </a:rPr>
              <a:t>Two process solution </a:t>
            </a:r>
          </a:p>
          <a:p>
            <a:pPr algn="just">
              <a:buFont typeface="Arial" pitchFamily="34" charset="0"/>
              <a:buChar char="•"/>
            </a:pPr>
            <a:r>
              <a:rPr lang="en-IN" dirty="0">
                <a:solidFill>
                  <a:schemeClr val="tx1"/>
                </a:solidFill>
              </a:rPr>
              <a:t>Assume that the LOAD and STORE instructions are atomic; that is, cannot be interrupted. </a:t>
            </a:r>
          </a:p>
          <a:p>
            <a:pPr algn="just">
              <a:buFont typeface="Arial" pitchFamily="34" charset="0"/>
              <a:buChar char="•"/>
            </a:pPr>
            <a:r>
              <a:rPr lang="en-IN" dirty="0">
                <a:solidFill>
                  <a:schemeClr val="tx1"/>
                </a:solidFill>
              </a:rPr>
              <a:t>The two processes share two variables: </a:t>
            </a:r>
          </a:p>
          <a:p>
            <a:pPr algn="just"/>
            <a:r>
              <a:rPr lang="en-IN" dirty="0">
                <a:solidFill>
                  <a:schemeClr val="tx1"/>
                </a:solidFill>
              </a:rPr>
              <a:t>int turn; Boolean flag[2] </a:t>
            </a:r>
          </a:p>
          <a:p>
            <a:pPr algn="just">
              <a:buFont typeface="Arial" pitchFamily="34" charset="0"/>
              <a:buChar char="•"/>
            </a:pPr>
            <a:r>
              <a:rPr lang="en-IN" dirty="0">
                <a:solidFill>
                  <a:schemeClr val="tx1"/>
                </a:solidFill>
              </a:rPr>
              <a:t>The variable turn indicates that to allow process enter into  the critical section. </a:t>
            </a:r>
          </a:p>
          <a:p>
            <a:pPr algn="just">
              <a:buFont typeface="Arial" pitchFamily="34" charset="0"/>
              <a:buChar char="•"/>
            </a:pPr>
            <a:r>
              <a:rPr lang="en-IN" dirty="0">
                <a:solidFill>
                  <a:schemeClr val="tx1"/>
                </a:solidFill>
              </a:rPr>
              <a:t>The flag array is used to indicate if a process is ready to enter the critical section. flag[</a:t>
            </a:r>
            <a:r>
              <a:rPr lang="en-IN" dirty="0" err="1">
                <a:solidFill>
                  <a:schemeClr val="tx1"/>
                </a:solidFill>
              </a:rPr>
              <a:t>i</a:t>
            </a:r>
            <a:r>
              <a:rPr lang="en-IN" dirty="0">
                <a:solidFill>
                  <a:schemeClr val="tx1"/>
                </a:solidFill>
              </a:rPr>
              <a:t>] = true implies that process Pi is ready!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dirty="0"/>
              <a:t>do </a:t>
            </a:r>
            <a:r>
              <a:rPr lang="en-IN" i="1" dirty="0"/>
              <a:t>{</a:t>
            </a:r>
          </a:p>
          <a:p>
            <a:pPr>
              <a:buNone/>
            </a:pPr>
            <a:endParaRPr lang="en-IN" dirty="0"/>
          </a:p>
          <a:p>
            <a:pPr>
              <a:buNone/>
            </a:pPr>
            <a:endParaRPr lang="en-IN" dirty="0"/>
          </a:p>
          <a:p>
            <a:pPr>
              <a:buNone/>
            </a:pPr>
            <a:r>
              <a:rPr lang="en-IN" dirty="0"/>
              <a:t>critical section</a:t>
            </a:r>
          </a:p>
          <a:p>
            <a:pPr>
              <a:buNone/>
            </a:pPr>
            <a:r>
              <a:rPr lang="en-IN" dirty="0"/>
              <a:t>flag[</a:t>
            </a:r>
            <a:r>
              <a:rPr lang="en-IN" dirty="0" err="1"/>
              <a:t>i</a:t>
            </a:r>
            <a:r>
              <a:rPr lang="en-IN" dirty="0"/>
              <a:t>] = false;</a:t>
            </a:r>
          </a:p>
          <a:p>
            <a:pPr>
              <a:buNone/>
            </a:pPr>
            <a:r>
              <a:rPr lang="en-IN" dirty="0"/>
              <a:t>remainder section</a:t>
            </a:r>
          </a:p>
          <a:p>
            <a:pPr>
              <a:buNone/>
            </a:pPr>
            <a:r>
              <a:rPr lang="en-IN" i="1" dirty="0"/>
              <a:t>} while (true);</a:t>
            </a:r>
            <a:endParaRPr lang="en-IN" dirty="0"/>
          </a:p>
        </p:txBody>
      </p:sp>
      <p:sp>
        <p:nvSpPr>
          <p:cNvPr id="4" name="Rectangle 3"/>
          <p:cNvSpPr/>
          <p:nvPr/>
        </p:nvSpPr>
        <p:spPr>
          <a:xfrm>
            <a:off x="714348" y="2214554"/>
            <a:ext cx="2786082" cy="1128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714348" y="2214554"/>
            <a:ext cx="3214710" cy="1200329"/>
          </a:xfrm>
          <a:prstGeom prst="rect">
            <a:avLst/>
          </a:prstGeom>
          <a:noFill/>
        </p:spPr>
        <p:txBody>
          <a:bodyPr wrap="square" rtlCol="0">
            <a:spAutoFit/>
          </a:bodyPr>
          <a:lstStyle/>
          <a:p>
            <a:pPr>
              <a:buNone/>
            </a:pPr>
            <a:r>
              <a:rPr lang="en-IN" b="1" dirty="0"/>
              <a:t>flag[</a:t>
            </a:r>
            <a:r>
              <a:rPr lang="en-IN" b="1" dirty="0" err="1"/>
              <a:t>i</a:t>
            </a:r>
            <a:r>
              <a:rPr lang="en-IN" b="1" dirty="0"/>
              <a:t>] = true;</a:t>
            </a:r>
          </a:p>
          <a:p>
            <a:pPr>
              <a:buNone/>
            </a:pPr>
            <a:r>
              <a:rPr lang="en-IN" b="1" dirty="0"/>
              <a:t>turn = j;</a:t>
            </a:r>
          </a:p>
          <a:p>
            <a:pPr>
              <a:buNone/>
            </a:pPr>
            <a:r>
              <a:rPr lang="en-IN" b="1" dirty="0"/>
              <a:t>while (flag[j] &amp;&amp; turn == j);</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39341"/>
            <a:ext cx="8229600" cy="4525963"/>
          </a:xfrm>
        </p:spPr>
        <p:txBody>
          <a:bodyPr>
            <a:normAutofit fontScale="92500" lnSpcReduction="10000"/>
          </a:bodyPr>
          <a:lstStyle/>
          <a:p>
            <a:pPr>
              <a:buNone/>
            </a:pPr>
            <a:r>
              <a:rPr lang="en-IN" dirty="0"/>
              <a:t>do </a:t>
            </a:r>
            <a:r>
              <a:rPr lang="en-IN" i="1" dirty="0"/>
              <a:t>{</a:t>
            </a:r>
          </a:p>
          <a:p>
            <a:pPr>
              <a:buNone/>
            </a:pPr>
            <a:endParaRPr lang="en-IN" dirty="0"/>
          </a:p>
          <a:p>
            <a:pPr>
              <a:buNone/>
            </a:pPr>
            <a:endParaRPr lang="en-IN" dirty="0"/>
          </a:p>
          <a:p>
            <a:pPr>
              <a:buNone/>
            </a:pPr>
            <a:r>
              <a:rPr lang="en-IN" dirty="0"/>
              <a:t>critical section</a:t>
            </a:r>
          </a:p>
          <a:p>
            <a:pPr>
              <a:buNone/>
            </a:pPr>
            <a:r>
              <a:rPr lang="en-IN" dirty="0"/>
              <a:t>flag[j] = false;</a:t>
            </a:r>
          </a:p>
          <a:p>
            <a:pPr>
              <a:buNone/>
            </a:pPr>
            <a:r>
              <a:rPr lang="en-IN" dirty="0"/>
              <a:t>remainder section</a:t>
            </a:r>
          </a:p>
          <a:p>
            <a:pPr>
              <a:buNone/>
            </a:pPr>
            <a:r>
              <a:rPr lang="en-IN" i="1" dirty="0"/>
              <a:t>} while (true);</a:t>
            </a:r>
          </a:p>
          <a:p>
            <a:pPr algn="just"/>
            <a:r>
              <a:rPr lang="en-IN" dirty="0"/>
              <a:t>Peterson’s are not guaranteed to work on modern computer architectures.</a:t>
            </a:r>
          </a:p>
        </p:txBody>
      </p:sp>
      <p:sp>
        <p:nvSpPr>
          <p:cNvPr id="4" name="Rectangle 3"/>
          <p:cNvSpPr/>
          <p:nvPr/>
        </p:nvSpPr>
        <p:spPr>
          <a:xfrm>
            <a:off x="755576" y="2060848"/>
            <a:ext cx="2786082" cy="1128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99592" y="2060848"/>
            <a:ext cx="3214710" cy="1200329"/>
          </a:xfrm>
          <a:prstGeom prst="rect">
            <a:avLst/>
          </a:prstGeom>
          <a:noFill/>
        </p:spPr>
        <p:txBody>
          <a:bodyPr wrap="square" rtlCol="0">
            <a:spAutoFit/>
          </a:bodyPr>
          <a:lstStyle/>
          <a:p>
            <a:pPr>
              <a:buNone/>
            </a:pPr>
            <a:r>
              <a:rPr lang="en-IN" b="1" dirty="0"/>
              <a:t>flag[j] = true;</a:t>
            </a:r>
          </a:p>
          <a:p>
            <a:pPr>
              <a:buNone/>
            </a:pPr>
            <a:r>
              <a:rPr lang="en-IN" b="1" dirty="0"/>
              <a:t>turn = j;</a:t>
            </a:r>
          </a:p>
          <a:p>
            <a:pPr>
              <a:buNone/>
            </a:pPr>
            <a:r>
              <a:rPr lang="en-IN" b="1" dirty="0"/>
              <a:t>while (flag[</a:t>
            </a:r>
            <a:r>
              <a:rPr lang="en-IN" b="1" dirty="0" err="1"/>
              <a:t>i</a:t>
            </a:r>
            <a:r>
              <a:rPr lang="en-IN" b="1" dirty="0"/>
              <a:t>] &amp;&amp; turn == </a:t>
            </a:r>
            <a:r>
              <a:rPr lang="en-IN" b="1" dirty="0" err="1"/>
              <a:t>i</a:t>
            </a:r>
            <a:r>
              <a:rPr lang="en-IN" b="1" dirty="0"/>
              <a: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4525963"/>
          </a:xfrm>
        </p:spPr>
        <p:txBody>
          <a:bodyPr>
            <a:normAutofit fontScale="85000" lnSpcReduction="10000"/>
          </a:bodyPr>
          <a:lstStyle/>
          <a:p>
            <a:pPr>
              <a:buNone/>
            </a:pPr>
            <a:r>
              <a:rPr lang="en-IN" dirty="0"/>
              <a:t>Synchronization Hardware</a:t>
            </a:r>
          </a:p>
          <a:p>
            <a:pPr algn="just"/>
            <a:r>
              <a:rPr lang="en-IN" dirty="0"/>
              <a:t>The critical-section problem could be solved simply in a single-processor environment if we could prevent interrupts from occurring while a shared variable was being modified. In this way, we could be sure that the current sequence of instructions would be allowed to execute in order without </a:t>
            </a:r>
            <a:r>
              <a:rPr lang="en-IN" dirty="0" err="1"/>
              <a:t>preemption</a:t>
            </a:r>
            <a:r>
              <a:rPr lang="en-IN" dirty="0"/>
              <a:t>.</a:t>
            </a:r>
          </a:p>
          <a:p>
            <a:pPr algn="just"/>
            <a:r>
              <a:rPr lang="en-IN" dirty="0"/>
              <a:t>This solution not feasible for multiprocessor systems.</a:t>
            </a:r>
          </a:p>
          <a:p>
            <a:pPr algn="just"/>
            <a:r>
              <a:rPr lang="en-IN" dirty="0"/>
              <a:t>Disabling interrupts on multiprocessor can be time consuming, since the message Is passed to all processors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Modern computer systems provide special hardware instructions. These instructions are described  with </a:t>
            </a:r>
            <a:r>
              <a:rPr lang="en-IN" dirty="0" err="1"/>
              <a:t>test_and_set</a:t>
            </a:r>
            <a:r>
              <a:rPr lang="en-IN" dirty="0"/>
              <a:t>()  and </a:t>
            </a:r>
            <a:r>
              <a:rPr lang="en-IN" dirty="0" err="1"/>
              <a:t>compare_and_swap</a:t>
            </a:r>
            <a:r>
              <a:rPr lang="en-IN"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642918"/>
            <a:ext cx="8229600" cy="5500726"/>
          </a:xfrm>
        </p:spPr>
        <p:txBody>
          <a:bodyPr>
            <a:normAutofit fontScale="77500" lnSpcReduction="20000"/>
          </a:bodyPr>
          <a:lstStyle/>
          <a:p>
            <a:pPr>
              <a:buNone/>
            </a:pPr>
            <a:r>
              <a:rPr lang="en-IN" dirty="0"/>
              <a:t>test and set() instruction can be defined as</a:t>
            </a:r>
          </a:p>
          <a:p>
            <a:pPr>
              <a:buNone/>
            </a:pPr>
            <a:r>
              <a:rPr lang="en-IN" dirty="0" err="1"/>
              <a:t>boolean</a:t>
            </a:r>
            <a:r>
              <a:rPr lang="en-IN" dirty="0"/>
              <a:t> test and set(</a:t>
            </a:r>
            <a:r>
              <a:rPr lang="en-IN" dirty="0" err="1"/>
              <a:t>boolean</a:t>
            </a:r>
            <a:r>
              <a:rPr lang="en-IN" dirty="0"/>
              <a:t> *target) </a:t>
            </a:r>
            <a:r>
              <a:rPr lang="en-IN" i="1" dirty="0"/>
              <a:t>{</a:t>
            </a:r>
          </a:p>
          <a:p>
            <a:pPr>
              <a:buNone/>
            </a:pPr>
            <a:r>
              <a:rPr lang="en-IN" dirty="0" err="1"/>
              <a:t>boolean</a:t>
            </a:r>
            <a:r>
              <a:rPr lang="en-IN" dirty="0"/>
              <a:t> </a:t>
            </a:r>
            <a:r>
              <a:rPr lang="en-IN" dirty="0" err="1"/>
              <a:t>rv</a:t>
            </a:r>
            <a:r>
              <a:rPr lang="en-IN" dirty="0"/>
              <a:t> = *target;</a:t>
            </a:r>
          </a:p>
          <a:p>
            <a:pPr>
              <a:buNone/>
            </a:pPr>
            <a:r>
              <a:rPr lang="en-IN" dirty="0"/>
              <a:t>*target = true;</a:t>
            </a:r>
          </a:p>
          <a:p>
            <a:pPr>
              <a:buNone/>
            </a:pPr>
            <a:r>
              <a:rPr lang="en-IN" dirty="0"/>
              <a:t>return </a:t>
            </a:r>
            <a:r>
              <a:rPr lang="en-IN" dirty="0" err="1"/>
              <a:t>rv</a:t>
            </a:r>
            <a:r>
              <a:rPr lang="en-IN" dirty="0"/>
              <a:t>;</a:t>
            </a:r>
          </a:p>
          <a:p>
            <a:pPr>
              <a:buNone/>
            </a:pPr>
            <a:r>
              <a:rPr lang="en-IN" i="1" dirty="0"/>
              <a:t>}</a:t>
            </a:r>
          </a:p>
          <a:p>
            <a:pPr>
              <a:buNone/>
            </a:pPr>
            <a:r>
              <a:rPr lang="en-IN" i="1" dirty="0"/>
              <a:t>Mutual exclusion implementation using test and set() </a:t>
            </a:r>
          </a:p>
          <a:p>
            <a:pPr>
              <a:buNone/>
            </a:pPr>
            <a:r>
              <a:rPr lang="en-IN" dirty="0"/>
              <a:t>do </a:t>
            </a:r>
            <a:r>
              <a:rPr lang="en-IN" i="1" dirty="0"/>
              <a:t>{</a:t>
            </a:r>
          </a:p>
          <a:p>
            <a:pPr>
              <a:buNone/>
            </a:pPr>
            <a:r>
              <a:rPr lang="en-IN" dirty="0"/>
              <a:t>while (test and set(&amp;lock))</a:t>
            </a:r>
          </a:p>
          <a:p>
            <a:pPr>
              <a:buNone/>
            </a:pPr>
            <a:r>
              <a:rPr lang="en-IN" dirty="0"/>
              <a:t>; /* do nothing */</a:t>
            </a:r>
          </a:p>
          <a:p>
            <a:pPr>
              <a:buNone/>
            </a:pPr>
            <a:r>
              <a:rPr lang="en-IN" dirty="0"/>
              <a:t>/* critical section */</a:t>
            </a:r>
          </a:p>
          <a:p>
            <a:pPr>
              <a:buNone/>
            </a:pPr>
            <a:r>
              <a:rPr lang="en-IN" dirty="0"/>
              <a:t>lock = false;</a:t>
            </a:r>
          </a:p>
          <a:p>
            <a:pPr>
              <a:buNone/>
            </a:pPr>
            <a:r>
              <a:rPr lang="en-IN" dirty="0"/>
              <a:t>/* remainder section */</a:t>
            </a:r>
          </a:p>
          <a:p>
            <a:pPr>
              <a:buNone/>
            </a:pPr>
            <a:r>
              <a:rPr lang="en-IN" i="1" dirty="0"/>
              <a: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229600" cy="6000792"/>
          </a:xfrm>
        </p:spPr>
        <p:txBody>
          <a:bodyPr>
            <a:normAutofit fontScale="77500" lnSpcReduction="20000"/>
          </a:bodyPr>
          <a:lstStyle/>
          <a:p>
            <a:pPr>
              <a:buNone/>
            </a:pPr>
            <a:r>
              <a:rPr lang="en-IN" dirty="0" err="1"/>
              <a:t>int</a:t>
            </a:r>
            <a:r>
              <a:rPr lang="en-IN" dirty="0"/>
              <a:t> </a:t>
            </a:r>
            <a:r>
              <a:rPr lang="en-IN" dirty="0" err="1"/>
              <a:t>compare_and_swap</a:t>
            </a:r>
            <a:r>
              <a:rPr lang="en-IN" dirty="0"/>
              <a:t>(</a:t>
            </a:r>
            <a:r>
              <a:rPr lang="en-IN" dirty="0" err="1"/>
              <a:t>int</a:t>
            </a:r>
            <a:r>
              <a:rPr lang="en-IN" dirty="0"/>
              <a:t> *value, </a:t>
            </a:r>
            <a:r>
              <a:rPr lang="en-IN" dirty="0" err="1"/>
              <a:t>int</a:t>
            </a:r>
            <a:r>
              <a:rPr lang="en-IN" dirty="0"/>
              <a:t> expected, </a:t>
            </a:r>
            <a:r>
              <a:rPr lang="en-IN" dirty="0" err="1"/>
              <a:t>int</a:t>
            </a:r>
            <a:r>
              <a:rPr lang="en-IN" dirty="0"/>
              <a:t> new value) </a:t>
            </a:r>
            <a:r>
              <a:rPr lang="en-IN" i="1" dirty="0"/>
              <a:t>{</a:t>
            </a:r>
          </a:p>
          <a:p>
            <a:pPr>
              <a:buNone/>
            </a:pPr>
            <a:r>
              <a:rPr lang="en-IN" dirty="0" err="1"/>
              <a:t>int</a:t>
            </a:r>
            <a:r>
              <a:rPr lang="en-IN" dirty="0"/>
              <a:t> temp = *value;</a:t>
            </a:r>
          </a:p>
          <a:p>
            <a:pPr>
              <a:buNone/>
            </a:pPr>
            <a:r>
              <a:rPr lang="en-IN" dirty="0"/>
              <a:t>if (*value == expected)</a:t>
            </a:r>
          </a:p>
          <a:p>
            <a:pPr>
              <a:buNone/>
            </a:pPr>
            <a:r>
              <a:rPr lang="en-IN" dirty="0"/>
              <a:t>*value = new value;</a:t>
            </a:r>
          </a:p>
          <a:p>
            <a:pPr>
              <a:buNone/>
            </a:pPr>
            <a:r>
              <a:rPr lang="en-IN" dirty="0"/>
              <a:t>return temp;</a:t>
            </a:r>
          </a:p>
          <a:p>
            <a:pPr>
              <a:buNone/>
            </a:pPr>
            <a:r>
              <a:rPr lang="en-IN" i="1" dirty="0"/>
              <a:t>}</a:t>
            </a:r>
          </a:p>
          <a:p>
            <a:pPr>
              <a:buNone/>
            </a:pPr>
            <a:r>
              <a:rPr lang="en-IN" i="1" dirty="0"/>
              <a:t>Mutual  exclusion implementation with </a:t>
            </a:r>
            <a:r>
              <a:rPr lang="en-IN" i="1" dirty="0" err="1"/>
              <a:t>compare_and</a:t>
            </a:r>
            <a:r>
              <a:rPr lang="en-IN" i="1" dirty="0"/>
              <a:t> _swap()  </a:t>
            </a:r>
          </a:p>
          <a:p>
            <a:pPr>
              <a:buNone/>
            </a:pPr>
            <a:r>
              <a:rPr lang="en-IN" dirty="0"/>
              <a:t>do </a:t>
            </a:r>
            <a:r>
              <a:rPr lang="en-IN" i="1" dirty="0"/>
              <a:t>{</a:t>
            </a:r>
          </a:p>
          <a:p>
            <a:pPr>
              <a:buNone/>
            </a:pPr>
            <a:r>
              <a:rPr lang="en-IN" dirty="0"/>
              <a:t>while (compare and swap(&amp;lock, 0, 1) != 0)</a:t>
            </a:r>
          </a:p>
          <a:p>
            <a:pPr>
              <a:buNone/>
            </a:pPr>
            <a:r>
              <a:rPr lang="en-IN" dirty="0"/>
              <a:t>; /* do nothing */</a:t>
            </a:r>
          </a:p>
          <a:p>
            <a:pPr>
              <a:buNone/>
            </a:pPr>
            <a:r>
              <a:rPr lang="en-IN" dirty="0"/>
              <a:t>/* critical section */</a:t>
            </a:r>
          </a:p>
          <a:p>
            <a:pPr>
              <a:buNone/>
            </a:pPr>
            <a:r>
              <a:rPr lang="en-IN" dirty="0"/>
              <a:t>lock = 0;</a:t>
            </a:r>
          </a:p>
          <a:p>
            <a:pPr>
              <a:buNone/>
            </a:pPr>
            <a:r>
              <a:rPr lang="en-IN" dirty="0"/>
              <a:t>/* remainder section */</a:t>
            </a:r>
          </a:p>
          <a:p>
            <a:pPr>
              <a:buNone/>
            </a:pPr>
            <a:r>
              <a:rPr lang="en-IN" i="1" dirty="0"/>
              <a:t>} while (true);</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fontScale="55000" lnSpcReduction="20000"/>
          </a:bodyPr>
          <a:lstStyle/>
          <a:p>
            <a:pPr>
              <a:buNone/>
            </a:pPr>
            <a:r>
              <a:rPr lang="en-IN" dirty="0"/>
              <a:t>Implementation of Mutual exclusion and Bounded waiting:</a:t>
            </a:r>
          </a:p>
          <a:p>
            <a:pPr>
              <a:buNone/>
            </a:pPr>
            <a:endParaRPr lang="en-IN" dirty="0"/>
          </a:p>
          <a:p>
            <a:pPr>
              <a:buNone/>
            </a:pPr>
            <a:r>
              <a:rPr lang="en-IN" dirty="0"/>
              <a:t>do </a:t>
            </a:r>
            <a:r>
              <a:rPr lang="en-IN" i="1" dirty="0"/>
              <a:t>{</a:t>
            </a:r>
          </a:p>
          <a:p>
            <a:pPr>
              <a:buNone/>
            </a:pPr>
            <a:r>
              <a:rPr lang="en-IN" dirty="0"/>
              <a:t>waiting[</a:t>
            </a:r>
            <a:r>
              <a:rPr lang="en-IN" dirty="0" err="1"/>
              <a:t>i</a:t>
            </a:r>
            <a:r>
              <a:rPr lang="en-IN" dirty="0"/>
              <a:t>] = true;</a:t>
            </a:r>
          </a:p>
          <a:p>
            <a:pPr>
              <a:buNone/>
            </a:pPr>
            <a:r>
              <a:rPr lang="en-IN" dirty="0"/>
              <a:t>key = true;</a:t>
            </a:r>
          </a:p>
          <a:p>
            <a:pPr>
              <a:buNone/>
            </a:pPr>
            <a:r>
              <a:rPr lang="en-IN" dirty="0"/>
              <a:t>while (waiting[</a:t>
            </a:r>
            <a:r>
              <a:rPr lang="en-IN" dirty="0" err="1"/>
              <a:t>i</a:t>
            </a:r>
            <a:r>
              <a:rPr lang="en-IN" dirty="0"/>
              <a:t>] &amp;&amp; key)</a:t>
            </a:r>
          </a:p>
          <a:p>
            <a:pPr>
              <a:buNone/>
            </a:pPr>
            <a:r>
              <a:rPr lang="en-IN" dirty="0"/>
              <a:t>key = test and set(&amp;lock);</a:t>
            </a:r>
          </a:p>
          <a:p>
            <a:pPr>
              <a:buNone/>
            </a:pPr>
            <a:r>
              <a:rPr lang="en-IN" dirty="0"/>
              <a:t>waiting[</a:t>
            </a:r>
            <a:r>
              <a:rPr lang="en-IN" dirty="0" err="1"/>
              <a:t>i</a:t>
            </a:r>
            <a:r>
              <a:rPr lang="en-IN" dirty="0"/>
              <a:t>] = false;</a:t>
            </a:r>
          </a:p>
          <a:p>
            <a:pPr>
              <a:buNone/>
            </a:pPr>
            <a:r>
              <a:rPr lang="en-IN" dirty="0"/>
              <a:t>/* critical section */</a:t>
            </a:r>
          </a:p>
          <a:p>
            <a:pPr>
              <a:buNone/>
            </a:pPr>
            <a:r>
              <a:rPr lang="en-IN" dirty="0"/>
              <a:t>j = (</a:t>
            </a:r>
            <a:r>
              <a:rPr lang="en-IN" dirty="0" err="1"/>
              <a:t>i</a:t>
            </a:r>
            <a:r>
              <a:rPr lang="en-IN" dirty="0"/>
              <a:t> + 1) % n;</a:t>
            </a:r>
          </a:p>
          <a:p>
            <a:pPr>
              <a:buNone/>
            </a:pPr>
            <a:r>
              <a:rPr lang="en-IN" dirty="0"/>
              <a:t>while ((j != </a:t>
            </a:r>
            <a:r>
              <a:rPr lang="en-IN" dirty="0" err="1"/>
              <a:t>i</a:t>
            </a:r>
            <a:r>
              <a:rPr lang="en-IN" dirty="0"/>
              <a:t>) &amp;&amp; !waiting[j])</a:t>
            </a:r>
          </a:p>
          <a:p>
            <a:pPr>
              <a:buNone/>
            </a:pPr>
            <a:r>
              <a:rPr lang="en-IN" dirty="0"/>
              <a:t>j = (j + 1) % n;</a:t>
            </a:r>
          </a:p>
          <a:p>
            <a:pPr>
              <a:buNone/>
            </a:pPr>
            <a:r>
              <a:rPr lang="en-IN" dirty="0"/>
              <a:t>if (j == </a:t>
            </a:r>
            <a:r>
              <a:rPr lang="en-IN" dirty="0" err="1"/>
              <a:t>i</a:t>
            </a:r>
            <a:r>
              <a:rPr lang="en-IN" dirty="0"/>
              <a:t>)</a:t>
            </a:r>
          </a:p>
          <a:p>
            <a:pPr>
              <a:buNone/>
            </a:pPr>
            <a:r>
              <a:rPr lang="en-IN" dirty="0"/>
              <a:t>lock = false;</a:t>
            </a:r>
          </a:p>
          <a:p>
            <a:pPr>
              <a:buNone/>
            </a:pPr>
            <a:r>
              <a:rPr lang="en-IN" dirty="0"/>
              <a:t>else</a:t>
            </a:r>
          </a:p>
          <a:p>
            <a:pPr>
              <a:buNone/>
            </a:pPr>
            <a:r>
              <a:rPr lang="en-IN" dirty="0"/>
              <a:t>waiting[j] = false;</a:t>
            </a:r>
          </a:p>
          <a:p>
            <a:pPr>
              <a:buNone/>
            </a:pPr>
            <a:r>
              <a:rPr lang="en-IN" dirty="0"/>
              <a:t>/* remainder section */</a:t>
            </a:r>
          </a:p>
          <a:p>
            <a:pPr>
              <a:buNone/>
            </a:pPr>
            <a:r>
              <a:rPr lang="en-IN" i="1" dirty="0"/>
              <a:t>} while (true);</a:t>
            </a:r>
          </a:p>
          <a:p>
            <a:pPr>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066800"/>
            <a:ext cx="7315200" cy="4800600"/>
          </a:xfrm>
        </p:spPr>
        <p:txBody>
          <a:bodyPr>
            <a:normAutofit/>
          </a:bodyPr>
          <a:lstStyle/>
          <a:p>
            <a:pPr algn="just"/>
            <a:r>
              <a:rPr lang="en-US" sz="2400" b="1" dirty="0" err="1">
                <a:solidFill>
                  <a:schemeClr val="tx1"/>
                </a:solidFill>
              </a:rPr>
              <a:t>Mutex</a:t>
            </a:r>
            <a:r>
              <a:rPr lang="en-US" sz="2400" b="1" dirty="0">
                <a:solidFill>
                  <a:schemeClr val="tx1"/>
                </a:solidFill>
              </a:rPr>
              <a:t> Locks:  </a:t>
            </a:r>
            <a:r>
              <a:rPr lang="en-US" sz="2400" dirty="0">
                <a:solidFill>
                  <a:schemeClr val="tx1"/>
                </a:solidFill>
              </a:rPr>
              <a:t>The hardware  based solution to the critical section problem are complicated . So operating system designers provide the software tool  to solve the critical-section problem. </a:t>
            </a:r>
          </a:p>
          <a:p>
            <a:pPr algn="l"/>
            <a:r>
              <a:rPr lang="en-US" sz="2400" dirty="0">
                <a:solidFill>
                  <a:schemeClr val="tx1"/>
                </a:solidFill>
              </a:rPr>
              <a:t>acquire()  is defined as</a:t>
            </a:r>
          </a:p>
          <a:p>
            <a:pPr algn="l"/>
            <a:r>
              <a:rPr lang="en-US" sz="2400" dirty="0">
                <a:solidFill>
                  <a:schemeClr val="tx1"/>
                </a:solidFill>
              </a:rPr>
              <a:t>acquire()  {</a:t>
            </a:r>
          </a:p>
          <a:p>
            <a:pPr algn="l"/>
            <a:r>
              <a:rPr lang="en-US" sz="2400" dirty="0">
                <a:solidFill>
                  <a:schemeClr val="tx1"/>
                </a:solidFill>
              </a:rPr>
              <a:t>while(!available);</a:t>
            </a:r>
          </a:p>
          <a:p>
            <a:pPr algn="l"/>
            <a:r>
              <a:rPr lang="en-US" sz="2400" dirty="0">
                <a:solidFill>
                  <a:schemeClr val="tx1"/>
                </a:solidFill>
              </a:rPr>
              <a:t>/*busy wait*/</a:t>
            </a:r>
          </a:p>
          <a:p>
            <a:pPr algn="l"/>
            <a:r>
              <a:rPr lang="en-US" sz="2400" dirty="0">
                <a:solidFill>
                  <a:schemeClr val="tx1"/>
                </a:solidFill>
              </a:rPr>
              <a:t>available=false;</a:t>
            </a:r>
          </a:p>
          <a:p>
            <a:pPr algn="l"/>
            <a:r>
              <a:rPr lang="en-US" sz="2400" dirty="0">
                <a:solidFill>
                  <a:schemeClr val="tx1"/>
                </a:solidFill>
              </a:rPr>
              <a:t>}</a:t>
            </a:r>
          </a:p>
          <a:p>
            <a:pPr algn="l"/>
            <a:endParaRPr lang="en-US" sz="2400" dirty="0">
              <a:solidFill>
                <a:schemeClr val="tx1"/>
              </a:solidFill>
            </a:endParaRPr>
          </a:p>
          <a:p>
            <a:pPr algn="l"/>
            <a:endParaRPr lang="en-US" sz="2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FF81-8DC4-4E1A-B75A-D2E4FA5BE666}"/>
              </a:ext>
            </a:extLst>
          </p:cNvPr>
          <p:cNvSpPr>
            <a:spLocks noGrp="1"/>
          </p:cNvSpPr>
          <p:nvPr>
            <p:ph type="ctrTitle"/>
          </p:nvPr>
        </p:nvSpPr>
        <p:spPr/>
        <p:txBody>
          <a:bodyPr/>
          <a:lstStyle/>
          <a:p>
            <a:r>
              <a:rPr lang="en-US" dirty="0"/>
              <a:t>Process Synchronization</a:t>
            </a:r>
            <a:endParaRPr lang="en-IN" dirty="0"/>
          </a:p>
        </p:txBody>
      </p:sp>
      <p:sp>
        <p:nvSpPr>
          <p:cNvPr id="3" name="Subtitle 2">
            <a:extLst>
              <a:ext uri="{FF2B5EF4-FFF2-40B4-BE49-F238E27FC236}">
                <a16:creationId xmlns:a16="http://schemas.microsoft.com/office/drawing/2014/main" id="{BE71AEF2-054C-4243-B0C1-4BBA3D88DAE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08328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019800"/>
          </a:xfrm>
        </p:spPr>
        <p:txBody>
          <a:bodyPr>
            <a:normAutofit/>
          </a:bodyPr>
          <a:lstStyle/>
          <a:p>
            <a:r>
              <a:rPr lang="en-US" sz="2000" dirty="0"/>
              <a:t>release() is defined as</a:t>
            </a:r>
          </a:p>
          <a:p>
            <a:pPr>
              <a:buNone/>
            </a:pPr>
            <a:r>
              <a:rPr lang="en-US" sz="2000" dirty="0"/>
              <a:t>release()</a:t>
            </a:r>
          </a:p>
          <a:p>
            <a:pPr>
              <a:buNone/>
            </a:pPr>
            <a:r>
              <a:rPr lang="en-US" sz="2000" dirty="0"/>
              <a:t>{</a:t>
            </a:r>
          </a:p>
          <a:p>
            <a:pPr>
              <a:buNone/>
            </a:pPr>
            <a:r>
              <a:rPr lang="en-US" sz="2000" dirty="0"/>
              <a:t>available=true;</a:t>
            </a:r>
          </a:p>
          <a:p>
            <a:pPr>
              <a:buNone/>
            </a:pPr>
            <a:r>
              <a:rPr lang="en-US" sz="2000" dirty="0"/>
              <a:t>}</a:t>
            </a:r>
          </a:p>
          <a:p>
            <a:pPr>
              <a:buNone/>
            </a:pPr>
            <a:r>
              <a:rPr lang="en-US" sz="2000" dirty="0"/>
              <a:t>Solution to critical section problem using mute</a:t>
            </a:r>
          </a:p>
          <a:p>
            <a:pPr>
              <a:buNone/>
            </a:pPr>
            <a:r>
              <a:rPr lang="en-US" sz="2000" dirty="0"/>
              <a:t>Do</a:t>
            </a:r>
          </a:p>
          <a:p>
            <a:pPr>
              <a:buNone/>
            </a:pPr>
            <a:r>
              <a:rPr lang="en-US" sz="2000" dirty="0"/>
              <a:t>{</a:t>
            </a:r>
          </a:p>
          <a:p>
            <a:pPr>
              <a:buNone/>
            </a:pPr>
            <a:r>
              <a:rPr lang="en-US" sz="2000" dirty="0"/>
              <a:t>acquire lock</a:t>
            </a:r>
          </a:p>
          <a:p>
            <a:pPr>
              <a:buNone/>
            </a:pPr>
            <a:r>
              <a:rPr lang="en-US" sz="2000" dirty="0"/>
              <a:t>	critical section</a:t>
            </a:r>
          </a:p>
          <a:p>
            <a:pPr>
              <a:buNone/>
            </a:pPr>
            <a:r>
              <a:rPr lang="en-US" sz="2000" dirty="0"/>
              <a:t>release lock</a:t>
            </a:r>
          </a:p>
          <a:p>
            <a:pPr>
              <a:buNone/>
            </a:pPr>
            <a:r>
              <a:rPr lang="en-US" sz="2000" dirty="0"/>
              <a:t>remainder section</a:t>
            </a:r>
          </a:p>
          <a:p>
            <a:pPr>
              <a:buNone/>
            </a:pPr>
            <a:r>
              <a:rPr lang="en-US" sz="2000" dirty="0"/>
              <a:t>}while(true);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Disadvantage: It has busy waiting.</a:t>
            </a:r>
          </a:p>
          <a:p>
            <a:pPr algn="just">
              <a:buNone/>
            </a:pPr>
            <a:r>
              <a:rPr lang="en-US" dirty="0"/>
              <a:t>While a process is in its critical section any other process that tries to enter its critical section must loop continuously in the call to acquire(). This type of </a:t>
            </a:r>
            <a:r>
              <a:rPr lang="en-US" dirty="0" err="1"/>
              <a:t>mutex</a:t>
            </a:r>
            <a:r>
              <a:rPr lang="en-US" dirty="0"/>
              <a:t> lock is called a spinlock.</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Semaphores:</a:t>
            </a:r>
          </a:p>
          <a:p>
            <a:pPr>
              <a:buNone/>
            </a:pPr>
            <a:r>
              <a:rPr lang="en-US" dirty="0"/>
              <a:t>It is the one of the solution for critical section problems.</a:t>
            </a:r>
          </a:p>
          <a:p>
            <a:pPr>
              <a:buNone/>
            </a:pPr>
            <a:r>
              <a:rPr lang="en-US" dirty="0"/>
              <a:t>Semaphore S is an integer variable. wait() and signal() operations are defined as</a:t>
            </a:r>
          </a:p>
          <a:p>
            <a:pPr>
              <a:buNone/>
            </a:pPr>
            <a:r>
              <a:rPr lang="en-US" dirty="0"/>
              <a:t>wait(S) {			signal(S) {</a:t>
            </a:r>
          </a:p>
          <a:p>
            <a:pPr>
              <a:buNone/>
            </a:pPr>
            <a:r>
              <a:rPr lang="en-US" dirty="0"/>
              <a:t>While(S&lt;=0);		S++;</a:t>
            </a:r>
          </a:p>
          <a:p>
            <a:pPr>
              <a:buNone/>
            </a:pPr>
            <a:r>
              <a:rPr lang="en-US" dirty="0"/>
              <a:t>//busy wait			}</a:t>
            </a:r>
          </a:p>
          <a:p>
            <a:pPr>
              <a:buNone/>
            </a:pPr>
            <a:r>
              <a:rPr lang="en-US" dirty="0"/>
              <a:t>S - -;</a:t>
            </a:r>
          </a:p>
          <a:p>
            <a:pPr>
              <a:buNone/>
            </a:pP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Semaphore usage:</a:t>
            </a:r>
          </a:p>
          <a:p>
            <a:pPr>
              <a:buNone/>
            </a:pPr>
            <a:r>
              <a:rPr lang="en-US" dirty="0"/>
              <a:t>Two types of semaphores</a:t>
            </a:r>
          </a:p>
          <a:p>
            <a:pPr>
              <a:buNone/>
            </a:pPr>
            <a:r>
              <a:rPr lang="en-US" dirty="0"/>
              <a:t>Binary semaphore</a:t>
            </a:r>
          </a:p>
          <a:p>
            <a:pPr>
              <a:buNone/>
            </a:pPr>
            <a:r>
              <a:rPr lang="en-US" dirty="0"/>
              <a:t>Counting Semaphore</a:t>
            </a:r>
          </a:p>
          <a:p>
            <a:pPr>
              <a:buNone/>
            </a:pPr>
            <a:r>
              <a:rPr lang="en-US" dirty="0"/>
              <a:t>Binary Semaphore can range only between 0 and 1. Binary semaphores behave similarly to </a:t>
            </a:r>
            <a:r>
              <a:rPr lang="en-US" dirty="0" err="1"/>
              <a:t>mutex</a:t>
            </a:r>
            <a:r>
              <a:rPr lang="en-US" dirty="0"/>
              <a:t> locks.</a:t>
            </a:r>
          </a:p>
          <a:p>
            <a:pPr algn="just">
              <a:buNone/>
            </a:pPr>
            <a:r>
              <a:rPr lang="en-US" dirty="0"/>
              <a:t>Counting semaphore can range over an unrestricted domain. These can be used to control access to a given resources consisting of a finite number of instances.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Semaphores are used to solve various synchronization problems.  Foe example, consider two concurrently running processes: P1 with a statement S1 and P2 with a statement S2. Suppose we require that s2 be executed only after S1 has completed. </a:t>
            </a:r>
          </a:p>
          <a:p>
            <a:pPr algn="just"/>
            <a:r>
              <a:rPr lang="en-US" dirty="0"/>
              <a:t>This can be implemented by common semaphore synch initialized to 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process P1 we insert the statements</a:t>
            </a:r>
          </a:p>
          <a:p>
            <a:pPr>
              <a:buNone/>
            </a:pPr>
            <a:r>
              <a:rPr lang="en-US" dirty="0"/>
              <a:t>S1;</a:t>
            </a:r>
          </a:p>
          <a:p>
            <a:pPr>
              <a:buNone/>
            </a:pPr>
            <a:r>
              <a:rPr lang="en-US" dirty="0"/>
              <a:t>Signal(synch);</a:t>
            </a:r>
          </a:p>
          <a:p>
            <a:pPr>
              <a:buNone/>
            </a:pPr>
            <a:r>
              <a:rPr lang="en-US" dirty="0"/>
              <a:t>In process P2, we insert the statements </a:t>
            </a:r>
          </a:p>
          <a:p>
            <a:pPr>
              <a:buNone/>
            </a:pPr>
            <a:r>
              <a:rPr lang="en-US" dirty="0"/>
              <a:t>wait(synch);</a:t>
            </a:r>
          </a:p>
          <a:p>
            <a:pPr>
              <a:buNone/>
            </a:pPr>
            <a:r>
              <a:rPr lang="en-US" dirty="0"/>
              <a:t>S2;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1214422"/>
            <a:ext cx="7286676" cy="4929222"/>
          </a:xfrm>
        </p:spPr>
        <p:txBody>
          <a:bodyPr/>
          <a:lstStyle/>
          <a:p>
            <a:pPr algn="just"/>
            <a:r>
              <a:rPr lang="en-IN" dirty="0"/>
              <a:t>Semaphore Implementation:</a:t>
            </a:r>
          </a:p>
          <a:p>
            <a:pPr algn="just"/>
            <a:r>
              <a:rPr lang="en-IN" dirty="0"/>
              <a:t>Semaphore defined as</a:t>
            </a:r>
          </a:p>
          <a:p>
            <a:pPr algn="just"/>
            <a:r>
              <a:rPr lang="en-IN" dirty="0" err="1"/>
              <a:t>typedef</a:t>
            </a:r>
            <a:r>
              <a:rPr lang="en-IN" dirty="0"/>
              <a:t> </a:t>
            </a:r>
            <a:r>
              <a:rPr lang="en-IN" dirty="0" err="1"/>
              <a:t>struct</a:t>
            </a:r>
            <a:r>
              <a:rPr lang="en-IN" dirty="0"/>
              <a:t> {</a:t>
            </a:r>
          </a:p>
          <a:p>
            <a:pPr algn="just"/>
            <a:r>
              <a:rPr lang="en-IN" dirty="0" err="1"/>
              <a:t>int</a:t>
            </a:r>
            <a:r>
              <a:rPr lang="en-IN" dirty="0"/>
              <a:t> value;</a:t>
            </a:r>
          </a:p>
          <a:p>
            <a:pPr algn="just"/>
            <a:r>
              <a:rPr lang="en-IN" dirty="0" err="1"/>
              <a:t>struct</a:t>
            </a:r>
            <a:r>
              <a:rPr lang="en-IN" dirty="0"/>
              <a:t> process *list; </a:t>
            </a:r>
          </a:p>
          <a:p>
            <a:pPr algn="just"/>
            <a:r>
              <a:rPr lang="en-IN" dirty="0"/>
              <a:t>} semaphore;</a:t>
            </a:r>
          </a:p>
          <a:p>
            <a:pPr algn="just"/>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wait() semaphore operation can be defined as</a:t>
            </a:r>
          </a:p>
          <a:p>
            <a:pPr>
              <a:buNone/>
            </a:pPr>
            <a:r>
              <a:rPr lang="en-IN" dirty="0"/>
              <a:t>wait(semaphore *S)</a:t>
            </a:r>
          </a:p>
          <a:p>
            <a:pPr>
              <a:buNone/>
            </a:pPr>
            <a:r>
              <a:rPr lang="en-IN" dirty="0"/>
              <a:t>{</a:t>
            </a:r>
          </a:p>
          <a:p>
            <a:pPr>
              <a:buNone/>
            </a:pPr>
            <a:r>
              <a:rPr lang="en-IN" dirty="0"/>
              <a:t>S-&gt;value- -;</a:t>
            </a:r>
          </a:p>
          <a:p>
            <a:pPr>
              <a:buNone/>
            </a:pPr>
            <a:r>
              <a:rPr lang="en-IN" dirty="0"/>
              <a:t>If (S-&gt;value&lt;0){</a:t>
            </a:r>
          </a:p>
          <a:p>
            <a:pPr>
              <a:buNone/>
            </a:pPr>
            <a:r>
              <a:rPr lang="en-IN" dirty="0"/>
              <a:t>add this process to S-&gt;list;</a:t>
            </a:r>
          </a:p>
          <a:p>
            <a:pPr>
              <a:buNone/>
            </a:pPr>
            <a:r>
              <a:rPr lang="en-IN" dirty="0"/>
              <a:t>block();</a:t>
            </a:r>
          </a:p>
          <a:p>
            <a:pPr>
              <a:buNone/>
            </a:pPr>
            <a:r>
              <a:rPr lang="en-IN" dirty="0"/>
              <a:t>}</a:t>
            </a:r>
          </a:p>
          <a:p>
            <a:pPr>
              <a:buNone/>
            </a:pPr>
            <a:r>
              <a:rPr lang="en-IN" dirty="0"/>
              <a:t>}</a:t>
            </a:r>
          </a:p>
          <a:p>
            <a:pPr>
              <a:buNone/>
            </a:pPr>
            <a:r>
              <a:rPr lang="en-IN" dirty="0"/>
              <a:t>block() operation suspends the process that invokes it.</a:t>
            </a:r>
          </a:p>
          <a:p>
            <a:pPr>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signal() semaphore operation can be defined as</a:t>
            </a:r>
          </a:p>
          <a:p>
            <a:pPr>
              <a:buNone/>
            </a:pPr>
            <a:r>
              <a:rPr lang="en-IN" dirty="0"/>
              <a:t>signal(semaphore *S)</a:t>
            </a:r>
          </a:p>
          <a:p>
            <a:pPr>
              <a:buNone/>
            </a:pPr>
            <a:r>
              <a:rPr lang="en-IN" dirty="0"/>
              <a:t>{</a:t>
            </a:r>
          </a:p>
          <a:p>
            <a:pPr>
              <a:buNone/>
            </a:pPr>
            <a:r>
              <a:rPr lang="en-IN" dirty="0"/>
              <a:t>S-&gt;value++;</a:t>
            </a:r>
          </a:p>
          <a:p>
            <a:pPr>
              <a:buNone/>
            </a:pPr>
            <a:r>
              <a:rPr lang="en-IN" dirty="0"/>
              <a:t>If(S-&gt;value&lt;=0) {</a:t>
            </a:r>
          </a:p>
          <a:p>
            <a:pPr>
              <a:buNone/>
            </a:pPr>
            <a:r>
              <a:rPr lang="en-IN" dirty="0"/>
              <a:t>remove a process P from S-&gt;list;</a:t>
            </a:r>
          </a:p>
          <a:p>
            <a:pPr>
              <a:buNone/>
            </a:pPr>
            <a:r>
              <a:rPr lang="en-IN" dirty="0"/>
              <a:t>Wakeup(P);</a:t>
            </a:r>
          </a:p>
          <a:p>
            <a:pPr>
              <a:buNone/>
            </a:pPr>
            <a:r>
              <a:rPr lang="en-IN" dirty="0"/>
              <a:t>}</a:t>
            </a:r>
          </a:p>
          <a:p>
            <a:pPr>
              <a:buNone/>
            </a:pPr>
            <a:r>
              <a:rPr lang="en-IN" dirty="0"/>
              <a:t>}</a:t>
            </a:r>
          </a:p>
          <a:p>
            <a:pPr>
              <a:buNone/>
            </a:pPr>
            <a:r>
              <a:rPr lang="en-IN" dirty="0"/>
              <a:t>Wakeup() operation resumes the execution of a blocked process.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US" dirty="0">
                <a:solidFill>
                  <a:srgbClr val="3366FF"/>
                </a:solidFill>
              </a:rPr>
              <a:t>Deadlock </a:t>
            </a:r>
            <a:r>
              <a:rPr lang="en-US" dirty="0"/>
              <a:t>– two or more processes are waiting indefinitely for an event that can be caused by only one of the waiting processes</a:t>
            </a:r>
          </a:p>
          <a:p>
            <a:pPr>
              <a:lnSpc>
                <a:spcPct val="90000"/>
              </a:lnSpc>
              <a:tabLst>
                <a:tab pos="1887538" algn="ctr"/>
                <a:tab pos="4572000" algn="ctr"/>
              </a:tabLst>
            </a:pPr>
            <a:r>
              <a:rPr lang="en-US" dirty="0"/>
              <a:t>Let </a:t>
            </a:r>
            <a:r>
              <a:rPr lang="en-US" dirty="0">
                <a:solidFill>
                  <a:srgbClr val="0000FF"/>
                </a:solidFill>
              </a:rPr>
              <a:t>S</a:t>
            </a:r>
            <a:r>
              <a:rPr lang="en-US" dirty="0"/>
              <a:t> and </a:t>
            </a:r>
            <a:r>
              <a:rPr lang="en-US" dirty="0">
                <a:solidFill>
                  <a:srgbClr val="0000FF"/>
                </a:solidFill>
              </a:rPr>
              <a:t>Q</a:t>
            </a:r>
            <a:r>
              <a:rPr lang="en-US" dirty="0"/>
              <a:t> be two semaphores initialized to 1</a:t>
            </a:r>
          </a:p>
          <a:p>
            <a:pPr>
              <a:lnSpc>
                <a:spcPct val="90000"/>
              </a:lnSpc>
              <a:buFont typeface="Monotype Sorts" charset="2"/>
              <a:buNone/>
              <a:tabLst>
                <a:tab pos="1887538" algn="ctr"/>
                <a:tab pos="4572000" algn="ctr"/>
              </a:tabLst>
            </a:pPr>
            <a:r>
              <a:rPr lang="en-US" i="1" dirty="0"/>
              <a:t>		        </a:t>
            </a:r>
            <a:r>
              <a:rPr lang="en-US" i="1" dirty="0">
                <a:solidFill>
                  <a:srgbClr val="0000FF"/>
                </a:solidFill>
              </a:rPr>
              <a:t>P</a:t>
            </a:r>
            <a:r>
              <a:rPr lang="en-US" baseline="-25000" dirty="0">
                <a:solidFill>
                  <a:srgbClr val="0000FF"/>
                </a:solidFill>
              </a:rPr>
              <a:t>0</a:t>
            </a:r>
            <a:r>
              <a:rPr lang="en-US" dirty="0">
                <a:solidFill>
                  <a:srgbClr val="0000FF"/>
                </a:solidFill>
              </a:rPr>
              <a:t>	                            </a:t>
            </a:r>
            <a:r>
              <a:rPr lang="en-US" i="1" dirty="0">
                <a:solidFill>
                  <a:srgbClr val="0000FF"/>
                </a:solidFill>
              </a:rPr>
              <a:t>P</a:t>
            </a:r>
            <a:r>
              <a:rPr lang="en-US" baseline="-25000" dirty="0">
                <a:solidFill>
                  <a:srgbClr val="0000FF"/>
                </a:solidFill>
              </a:rPr>
              <a:t>1</a:t>
            </a:r>
          </a:p>
          <a:p>
            <a:pPr>
              <a:lnSpc>
                <a:spcPct val="90000"/>
              </a:lnSpc>
              <a:buFont typeface="Monotype Sorts" charset="2"/>
              <a:buNone/>
              <a:tabLst>
                <a:tab pos="1887538" algn="ctr"/>
                <a:tab pos="4572000" algn="ctr"/>
              </a:tabLst>
            </a:pPr>
            <a:r>
              <a:rPr lang="en-US" dirty="0">
                <a:solidFill>
                  <a:srgbClr val="0000FF"/>
                </a:solidFill>
              </a:rPr>
              <a:t>		     wait (S); 	                                   wait (Q);</a:t>
            </a:r>
          </a:p>
          <a:p>
            <a:pPr>
              <a:lnSpc>
                <a:spcPct val="90000"/>
              </a:lnSpc>
              <a:buFont typeface="Monotype Sorts" charset="2"/>
              <a:buNone/>
              <a:tabLst>
                <a:tab pos="1887538" algn="ctr"/>
                <a:tab pos="4572000" algn="ctr"/>
              </a:tabLst>
            </a:pPr>
            <a:r>
              <a:rPr lang="en-US" dirty="0">
                <a:solidFill>
                  <a:srgbClr val="0000FF"/>
                </a:solidFill>
              </a:rPr>
              <a:t>		      wait (Q); 	                                     wait (S);</a:t>
            </a:r>
          </a:p>
          <a:p>
            <a:pPr>
              <a:lnSpc>
                <a:spcPct val="90000"/>
              </a:lnSpc>
              <a:buFont typeface="Monotype Sorts" charset="2"/>
              <a:buNone/>
              <a:tabLst>
                <a:tab pos="1887538" algn="ctr"/>
                <a:tab pos="4572000" algn="ctr"/>
              </a:tabLst>
            </a:pPr>
            <a:r>
              <a:rPr lang="en-US" dirty="0">
                <a:solidFill>
                  <a:srgbClr val="0000FF"/>
                </a:solidFill>
              </a:rPr>
              <a:t>		. 		.</a:t>
            </a:r>
          </a:p>
          <a:p>
            <a:pPr>
              <a:lnSpc>
                <a:spcPct val="90000"/>
              </a:lnSpc>
              <a:buFont typeface="Monotype Sorts" charset="2"/>
              <a:buNone/>
              <a:tabLst>
                <a:tab pos="1887538" algn="ctr"/>
                <a:tab pos="4572000" algn="ctr"/>
              </a:tabLst>
            </a:pPr>
            <a:r>
              <a:rPr lang="en-US" dirty="0">
                <a:solidFill>
                  <a:srgbClr val="0000FF"/>
                </a:solidFill>
              </a:rPr>
              <a:t>		. 		.</a:t>
            </a:r>
          </a:p>
          <a:p>
            <a:pPr>
              <a:lnSpc>
                <a:spcPct val="90000"/>
              </a:lnSpc>
              <a:buFont typeface="Monotype Sorts" charset="2"/>
              <a:buNone/>
              <a:tabLst>
                <a:tab pos="1887538" algn="ctr"/>
                <a:tab pos="4572000" algn="ctr"/>
              </a:tabLst>
            </a:pPr>
            <a:r>
              <a:rPr lang="en-US" dirty="0">
                <a:solidFill>
                  <a:srgbClr val="0000FF"/>
                </a:solidFill>
              </a:rPr>
              <a:t>		. 		.</a:t>
            </a:r>
          </a:p>
          <a:p>
            <a:pPr>
              <a:lnSpc>
                <a:spcPct val="90000"/>
              </a:lnSpc>
              <a:buFont typeface="Monotype Sorts" charset="2"/>
              <a:buNone/>
              <a:tabLst>
                <a:tab pos="1887538" algn="ctr"/>
                <a:tab pos="4572000" algn="ctr"/>
              </a:tabLst>
            </a:pPr>
            <a:r>
              <a:rPr lang="en-US" dirty="0">
                <a:solidFill>
                  <a:srgbClr val="0000FF"/>
                </a:solidFill>
              </a:rPr>
              <a:t>		      signal  (S); 	                                  signal (Q);</a:t>
            </a:r>
          </a:p>
          <a:p>
            <a:pPr>
              <a:lnSpc>
                <a:spcPct val="90000"/>
              </a:lnSpc>
              <a:buFont typeface="Monotype Sorts" charset="2"/>
              <a:buNone/>
              <a:tabLst>
                <a:tab pos="1887538" algn="ctr"/>
                <a:tab pos="4572000" algn="ctr"/>
              </a:tabLst>
            </a:pPr>
            <a:r>
              <a:rPr lang="en-US" dirty="0">
                <a:solidFill>
                  <a:srgbClr val="0000FF"/>
                </a:solidFill>
              </a:rPr>
              <a:t>		      signal (Q); 	                                   signal (S);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A78D71-42C3-40A2-9B5E-0D45EA6B392C}"/>
              </a:ext>
            </a:extLst>
          </p:cNvPr>
          <p:cNvSpPr>
            <a:spLocks noGrp="1"/>
          </p:cNvSpPr>
          <p:nvPr>
            <p:ph idx="1"/>
          </p:nvPr>
        </p:nvSpPr>
        <p:spPr/>
        <p:txBody>
          <a:bodyPr>
            <a:normAutofit fontScale="85000" lnSpcReduction="20000"/>
          </a:bodyPr>
          <a:lstStyle/>
          <a:p>
            <a:r>
              <a:rPr lang="en-US" dirty="0"/>
              <a:t>The code for producer </a:t>
            </a:r>
          </a:p>
          <a:p>
            <a:pPr marL="0" indent="0">
              <a:buNone/>
            </a:pPr>
            <a:r>
              <a:rPr lang="en-IN" dirty="0"/>
              <a:t>while(true)</a:t>
            </a:r>
          </a:p>
          <a:p>
            <a:pPr marL="0" indent="0">
              <a:buNone/>
            </a:pPr>
            <a:r>
              <a:rPr lang="en-IN" dirty="0"/>
              <a:t>{</a:t>
            </a:r>
          </a:p>
          <a:p>
            <a:pPr marL="0" indent="0">
              <a:buNone/>
            </a:pPr>
            <a:r>
              <a:rPr lang="en-IN" dirty="0"/>
              <a:t>/*produce an item in </a:t>
            </a:r>
            <a:r>
              <a:rPr lang="en-IN" dirty="0" err="1"/>
              <a:t>next_produced</a:t>
            </a:r>
            <a:r>
              <a:rPr lang="en-IN" dirty="0"/>
              <a:t>*/</a:t>
            </a:r>
          </a:p>
          <a:p>
            <a:pPr marL="0" indent="0">
              <a:buNone/>
            </a:pPr>
            <a:r>
              <a:rPr lang="en-IN" dirty="0"/>
              <a:t>while(counter==</a:t>
            </a:r>
            <a:r>
              <a:rPr lang="en-IN" dirty="0" err="1"/>
              <a:t>buffer_size</a:t>
            </a:r>
            <a:r>
              <a:rPr lang="en-IN" dirty="0"/>
              <a:t>)</a:t>
            </a:r>
          </a:p>
          <a:p>
            <a:pPr marL="0" indent="0">
              <a:buNone/>
            </a:pPr>
            <a:r>
              <a:rPr lang="en-IN" dirty="0"/>
              <a:t>;/*do nothing*/</a:t>
            </a:r>
          </a:p>
          <a:p>
            <a:pPr marL="0" indent="0">
              <a:buNone/>
            </a:pPr>
            <a:r>
              <a:rPr lang="en-IN" dirty="0"/>
              <a:t>buffer[in]=</a:t>
            </a:r>
            <a:r>
              <a:rPr lang="en-IN" dirty="0" err="1"/>
              <a:t>next_produced</a:t>
            </a:r>
            <a:r>
              <a:rPr lang="en-IN" dirty="0"/>
              <a:t>;</a:t>
            </a:r>
          </a:p>
          <a:p>
            <a:pPr marL="0" indent="0">
              <a:buNone/>
            </a:pPr>
            <a:r>
              <a:rPr lang="en-IN" dirty="0"/>
              <a:t>in=(in+1)%</a:t>
            </a:r>
            <a:r>
              <a:rPr lang="en-IN" dirty="0" err="1"/>
              <a:t>buffer_size</a:t>
            </a:r>
            <a:r>
              <a:rPr lang="en-IN" dirty="0"/>
              <a:t>;</a:t>
            </a:r>
          </a:p>
          <a:p>
            <a:pPr marL="0" indent="0">
              <a:buNone/>
            </a:pPr>
            <a:r>
              <a:rPr lang="en-IN" dirty="0"/>
              <a:t>counter++;</a:t>
            </a:r>
          </a:p>
          <a:p>
            <a:pPr marL="0" indent="0">
              <a:buNone/>
            </a:pPr>
            <a:r>
              <a:rPr lang="en-IN" dirty="0"/>
              <a:t>}</a:t>
            </a:r>
          </a:p>
        </p:txBody>
      </p:sp>
    </p:spTree>
    <p:extLst>
      <p:ext uri="{BB962C8B-B14F-4D97-AF65-F5344CB8AC3E}">
        <p14:creationId xmlns:p14="http://schemas.microsoft.com/office/powerpoint/2010/main" val="903200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pPr>
              <a:lnSpc>
                <a:spcPct val="90000"/>
              </a:lnSpc>
              <a:tabLst>
                <a:tab pos="1887538" algn="ctr"/>
                <a:tab pos="4572000" algn="ctr"/>
              </a:tabLst>
            </a:pPr>
            <a:r>
              <a:rPr lang="en-US" dirty="0">
                <a:solidFill>
                  <a:srgbClr val="3366FF"/>
                </a:solidFill>
                <a:sym typeface="MT Extra" charset="0"/>
              </a:rPr>
              <a:t>Starvation </a:t>
            </a:r>
            <a:r>
              <a:rPr lang="en-US" dirty="0">
                <a:solidFill>
                  <a:srgbClr val="3366FF"/>
                </a:solidFill>
              </a:rPr>
              <a:t> </a:t>
            </a:r>
            <a:r>
              <a:rPr lang="en-US" dirty="0"/>
              <a:t>– indefinite blocking.  A process may never be removed from the semaphore queue in which it is suspended</a:t>
            </a:r>
          </a:p>
          <a:p>
            <a:pPr>
              <a:lnSpc>
                <a:spcPct val="90000"/>
              </a:lnSpc>
              <a:tabLst>
                <a:tab pos="1887538" algn="ctr"/>
                <a:tab pos="4572000" algn="ctr"/>
              </a:tabLst>
            </a:pPr>
            <a:r>
              <a:rPr lang="en-US" dirty="0">
                <a:solidFill>
                  <a:srgbClr val="3366FF"/>
                </a:solidFill>
              </a:rPr>
              <a:t>Priority Inversion  </a:t>
            </a:r>
            <a:r>
              <a:rPr lang="en-US" dirty="0"/>
              <a:t>- Scheduling problem when lower-priority process holds a lock needed by higher-priority process</a:t>
            </a:r>
          </a:p>
          <a:p>
            <a:pPr algn="just"/>
            <a:r>
              <a:rPr lang="en-IN" dirty="0"/>
              <a:t>Priority Inversion problem solved by implementing a priority-inheritance protocol.</a:t>
            </a:r>
          </a:p>
          <a:p>
            <a:pPr algn="just"/>
            <a:r>
              <a:rPr lang="en-IN" dirty="0" err="1"/>
              <a:t>i.e</a:t>
            </a:r>
            <a:r>
              <a:rPr lang="en-IN" dirty="0"/>
              <a:t> low priority process inherit the priority of high priority process which needed resource, hold by low priority process. After completion of execution both processes are got initial priority.</a:t>
            </a:r>
          </a:p>
          <a:p>
            <a:pPr algn="just"/>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Classic Problems of Synchronization:</a:t>
            </a:r>
          </a:p>
          <a:p>
            <a:pPr>
              <a:buNone/>
            </a:pPr>
            <a:r>
              <a:rPr lang="en-IN" dirty="0"/>
              <a:t>Bonded-Buffer Problem:</a:t>
            </a:r>
          </a:p>
          <a:p>
            <a:pPr>
              <a:buNone/>
            </a:pPr>
            <a:r>
              <a:rPr lang="en-IN" dirty="0"/>
              <a:t>The producer and consumer process share the following data structures</a:t>
            </a:r>
          </a:p>
          <a:p>
            <a:pPr>
              <a:buNone/>
            </a:pPr>
            <a:r>
              <a:rPr lang="en-IN" dirty="0"/>
              <a:t>int n;</a:t>
            </a:r>
          </a:p>
          <a:p>
            <a:pPr>
              <a:buNone/>
            </a:pPr>
            <a:r>
              <a:rPr lang="en-IN" dirty="0"/>
              <a:t>Semaphore </a:t>
            </a:r>
            <a:r>
              <a:rPr lang="en-IN" dirty="0" err="1"/>
              <a:t>mutex</a:t>
            </a:r>
            <a:r>
              <a:rPr lang="en-IN" dirty="0"/>
              <a:t> = 1;</a:t>
            </a:r>
          </a:p>
          <a:p>
            <a:pPr>
              <a:buNone/>
            </a:pPr>
            <a:r>
              <a:rPr lang="en-IN" dirty="0"/>
              <a:t>Semaphore empty = n;</a:t>
            </a:r>
          </a:p>
          <a:p>
            <a:pPr>
              <a:buNone/>
            </a:pPr>
            <a:r>
              <a:rPr lang="en-IN" dirty="0"/>
              <a:t>Semaphore full = 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pPr>
              <a:buFont typeface="Monotype Sorts" charset="2"/>
              <a:buNone/>
            </a:pPr>
            <a:r>
              <a:rPr lang="en-US" dirty="0"/>
              <a:t>The structure of the producer process:</a:t>
            </a:r>
          </a:p>
          <a:p>
            <a:pPr>
              <a:buFont typeface="Monotype Sorts" charset="2"/>
              <a:buNone/>
            </a:pPr>
            <a:r>
              <a:rPr lang="en-US" dirty="0">
                <a:solidFill>
                  <a:srgbClr val="0000FF"/>
                </a:solidFill>
              </a:rPr>
              <a:t>do  {</a:t>
            </a:r>
            <a:br>
              <a:rPr lang="en-US" dirty="0">
                <a:solidFill>
                  <a:srgbClr val="0000FF"/>
                </a:solidFill>
              </a:rPr>
            </a:br>
            <a:endParaRPr lang="en-US" dirty="0">
              <a:solidFill>
                <a:srgbClr val="0000FF"/>
              </a:solidFill>
            </a:endParaRPr>
          </a:p>
          <a:p>
            <a:pPr>
              <a:buFont typeface="Monotype Sorts" charset="2"/>
              <a:buNone/>
            </a:pPr>
            <a:r>
              <a:rPr lang="en-US" dirty="0">
                <a:solidFill>
                  <a:srgbClr val="0000FF"/>
                </a:solidFill>
              </a:rPr>
              <a:t>                         //   produce an item in </a:t>
            </a:r>
            <a:r>
              <a:rPr lang="en-US" dirty="0" err="1">
                <a:solidFill>
                  <a:srgbClr val="0000FF"/>
                </a:solidFill>
              </a:rPr>
              <a:t>nextp</a:t>
            </a:r>
            <a:endParaRPr lang="en-US" dirty="0">
              <a:solidFill>
                <a:srgbClr val="0000FF"/>
              </a:solidFill>
            </a:endParaRPr>
          </a:p>
          <a:p>
            <a:pPr>
              <a:buFont typeface="Monotype Sorts" charset="2"/>
              <a:buNone/>
            </a:pPr>
            <a:endParaRPr lang="en-US" dirty="0">
              <a:solidFill>
                <a:srgbClr val="0000FF"/>
              </a:solidFill>
            </a:endParaRPr>
          </a:p>
          <a:p>
            <a:pPr>
              <a:buFont typeface="Monotype Sorts" charset="2"/>
              <a:buNone/>
            </a:pPr>
            <a:r>
              <a:rPr lang="en-US" dirty="0">
                <a:solidFill>
                  <a:srgbClr val="0000FF"/>
                </a:solidFill>
              </a:rPr>
              <a:t>                   wait (empty);</a:t>
            </a:r>
          </a:p>
          <a:p>
            <a:pPr>
              <a:buFont typeface="Monotype Sorts" charset="2"/>
              <a:buNone/>
            </a:pPr>
            <a:r>
              <a:rPr lang="en-US" dirty="0">
                <a:solidFill>
                  <a:srgbClr val="0000FF"/>
                </a:solidFill>
              </a:rPr>
              <a:t>                   wait (</a:t>
            </a:r>
            <a:r>
              <a:rPr lang="en-US" dirty="0" err="1">
                <a:solidFill>
                  <a:srgbClr val="0000FF"/>
                </a:solidFill>
              </a:rPr>
              <a:t>mutex</a:t>
            </a:r>
            <a:r>
              <a:rPr lang="en-US" dirty="0">
                <a:solidFill>
                  <a:srgbClr val="0000FF"/>
                </a:solidFill>
              </a:rPr>
              <a:t>);</a:t>
            </a:r>
          </a:p>
          <a:p>
            <a:pPr>
              <a:buFont typeface="Monotype Sorts" charset="2"/>
              <a:buNone/>
            </a:pPr>
            <a:endParaRPr lang="en-US" dirty="0">
              <a:solidFill>
                <a:srgbClr val="0000FF"/>
              </a:solidFill>
            </a:endParaRPr>
          </a:p>
          <a:p>
            <a:pPr>
              <a:buFont typeface="Monotype Sorts" charset="2"/>
              <a:buNone/>
            </a:pPr>
            <a:r>
              <a:rPr lang="en-US" dirty="0">
                <a:solidFill>
                  <a:srgbClr val="0000FF"/>
                </a:solidFill>
              </a:rPr>
              <a:t>                         //  add the item to the  buffer</a:t>
            </a:r>
          </a:p>
          <a:p>
            <a:pPr>
              <a:buFont typeface="Monotype Sorts" charset="2"/>
              <a:buNone/>
            </a:pPr>
            <a:endParaRPr lang="en-US" dirty="0">
              <a:solidFill>
                <a:srgbClr val="0000FF"/>
              </a:solidFill>
            </a:endParaRPr>
          </a:p>
          <a:p>
            <a:pPr>
              <a:buFont typeface="Monotype Sorts" charset="2"/>
              <a:buNone/>
            </a:pPr>
            <a:r>
              <a:rPr lang="en-US" dirty="0">
                <a:solidFill>
                  <a:srgbClr val="0000FF"/>
                </a:solidFill>
              </a:rPr>
              <a:t>                    signal (</a:t>
            </a:r>
            <a:r>
              <a:rPr lang="en-US" dirty="0" err="1">
                <a:solidFill>
                  <a:srgbClr val="0000FF"/>
                </a:solidFill>
              </a:rPr>
              <a:t>mutex</a:t>
            </a:r>
            <a:r>
              <a:rPr lang="en-US" dirty="0">
                <a:solidFill>
                  <a:srgbClr val="0000FF"/>
                </a:solidFill>
              </a:rPr>
              <a:t>);</a:t>
            </a:r>
          </a:p>
          <a:p>
            <a:pPr>
              <a:buFont typeface="Monotype Sorts" charset="2"/>
              <a:buNone/>
            </a:pPr>
            <a:r>
              <a:rPr lang="en-US" dirty="0">
                <a:solidFill>
                  <a:srgbClr val="0000FF"/>
                </a:solidFill>
              </a:rPr>
              <a:t>                    signal (full);</a:t>
            </a:r>
          </a:p>
          <a:p>
            <a:pPr>
              <a:buFont typeface="Monotype Sorts" charset="2"/>
              <a:buNone/>
            </a:pPr>
            <a:r>
              <a:rPr lang="en-US" dirty="0">
                <a:solidFill>
                  <a:srgbClr val="0000FF"/>
                </a:solidFill>
              </a:rPr>
              <a:t>           } while (TRUE);</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dirty="0"/>
              <a:t>The structure of the consumer process</a:t>
            </a:r>
          </a:p>
          <a:p>
            <a:pPr>
              <a:buFont typeface="Monotype Sorts" charset="2"/>
              <a:buNone/>
            </a:pPr>
            <a:endParaRPr lang="en-US" dirty="0"/>
          </a:p>
          <a:p>
            <a:pPr>
              <a:buFont typeface="Monotype Sorts" charset="2"/>
              <a:buNone/>
            </a:pPr>
            <a:r>
              <a:rPr lang="en-US" dirty="0">
                <a:solidFill>
                  <a:srgbClr val="0000FF"/>
                </a:solidFill>
              </a:rPr>
              <a:t>           do {</a:t>
            </a:r>
          </a:p>
          <a:p>
            <a:pPr>
              <a:buFont typeface="Monotype Sorts" charset="2"/>
              <a:buNone/>
            </a:pPr>
            <a:r>
              <a:rPr lang="en-US" dirty="0">
                <a:solidFill>
                  <a:srgbClr val="0000FF"/>
                </a:solidFill>
              </a:rPr>
              <a:t>                    wait (full);</a:t>
            </a:r>
          </a:p>
          <a:p>
            <a:pPr>
              <a:buFont typeface="Monotype Sorts" charset="2"/>
              <a:buNone/>
            </a:pPr>
            <a:r>
              <a:rPr lang="en-US" dirty="0">
                <a:solidFill>
                  <a:srgbClr val="0000FF"/>
                </a:solidFill>
              </a:rPr>
              <a:t>                    wait (</a:t>
            </a:r>
            <a:r>
              <a:rPr lang="en-US" dirty="0" err="1">
                <a:solidFill>
                  <a:srgbClr val="0000FF"/>
                </a:solidFill>
              </a:rPr>
              <a:t>mutex</a:t>
            </a:r>
            <a:r>
              <a:rPr lang="en-US" dirty="0">
                <a:solidFill>
                  <a:srgbClr val="0000FF"/>
                </a:solidFill>
              </a:rPr>
              <a:t>);</a:t>
            </a:r>
          </a:p>
          <a:p>
            <a:pPr>
              <a:buFont typeface="Monotype Sorts" charset="2"/>
              <a:buNone/>
            </a:pPr>
            <a:endParaRPr lang="en-US" dirty="0">
              <a:solidFill>
                <a:srgbClr val="0000FF"/>
              </a:solidFill>
            </a:endParaRPr>
          </a:p>
          <a:p>
            <a:pPr>
              <a:buFont typeface="Monotype Sorts" charset="2"/>
              <a:buNone/>
            </a:pPr>
            <a:r>
              <a:rPr lang="en-US" dirty="0">
                <a:solidFill>
                  <a:srgbClr val="0000FF"/>
                </a:solidFill>
              </a:rPr>
              <a:t>                             //  remove an item from  buffer to </a:t>
            </a:r>
            <a:r>
              <a:rPr lang="en-US" dirty="0" err="1">
                <a:solidFill>
                  <a:srgbClr val="0000FF"/>
                </a:solidFill>
              </a:rPr>
              <a:t>nextc</a:t>
            </a:r>
            <a:endParaRPr lang="en-US" dirty="0">
              <a:solidFill>
                <a:srgbClr val="0000FF"/>
              </a:solidFill>
            </a:endParaRPr>
          </a:p>
          <a:p>
            <a:pPr>
              <a:buFont typeface="Monotype Sorts" charset="2"/>
              <a:buNone/>
            </a:pPr>
            <a:endParaRPr lang="en-US" dirty="0">
              <a:solidFill>
                <a:srgbClr val="0000FF"/>
              </a:solidFill>
            </a:endParaRPr>
          </a:p>
          <a:p>
            <a:pPr>
              <a:buFont typeface="Monotype Sorts" charset="2"/>
              <a:buNone/>
            </a:pPr>
            <a:r>
              <a:rPr lang="en-US" dirty="0">
                <a:solidFill>
                  <a:srgbClr val="0000FF"/>
                </a:solidFill>
              </a:rPr>
              <a:t>                    signal (</a:t>
            </a:r>
            <a:r>
              <a:rPr lang="en-US" dirty="0" err="1">
                <a:solidFill>
                  <a:srgbClr val="0000FF"/>
                </a:solidFill>
              </a:rPr>
              <a:t>mutex</a:t>
            </a:r>
            <a:r>
              <a:rPr lang="en-US" dirty="0">
                <a:solidFill>
                  <a:srgbClr val="0000FF"/>
                </a:solidFill>
              </a:rPr>
              <a:t>);</a:t>
            </a:r>
          </a:p>
          <a:p>
            <a:pPr>
              <a:buFont typeface="Monotype Sorts" charset="2"/>
              <a:buNone/>
            </a:pPr>
            <a:r>
              <a:rPr lang="en-US" dirty="0">
                <a:solidFill>
                  <a:srgbClr val="0000FF"/>
                </a:solidFill>
              </a:rPr>
              <a:t>                    signal (empty);</a:t>
            </a:r>
          </a:p>
          <a:p>
            <a:pPr>
              <a:buFont typeface="Monotype Sorts" charset="2"/>
              <a:buNone/>
            </a:pPr>
            <a:r>
              <a:rPr lang="en-US" dirty="0">
                <a:solidFill>
                  <a:srgbClr val="0000FF"/>
                </a:solidFill>
              </a:rPr>
              <a:t>             </a:t>
            </a:r>
          </a:p>
          <a:p>
            <a:pPr>
              <a:buFont typeface="Monotype Sorts" charset="2"/>
              <a:buNone/>
            </a:pPr>
            <a:r>
              <a:rPr lang="en-US" dirty="0">
                <a:solidFill>
                  <a:srgbClr val="0000FF"/>
                </a:solidFill>
              </a:rPr>
              <a:t>                            //  consume the item in </a:t>
            </a:r>
            <a:r>
              <a:rPr lang="en-US" dirty="0" err="1">
                <a:solidFill>
                  <a:srgbClr val="0000FF"/>
                </a:solidFill>
              </a:rPr>
              <a:t>nextc</a:t>
            </a:r>
            <a:endParaRPr lang="en-US" dirty="0">
              <a:solidFill>
                <a:srgbClr val="0000FF"/>
              </a:solidFill>
            </a:endParaRPr>
          </a:p>
          <a:p>
            <a:pPr>
              <a:buFont typeface="Monotype Sorts" charset="2"/>
              <a:buNone/>
            </a:pPr>
            <a:endParaRPr lang="en-US" dirty="0">
              <a:solidFill>
                <a:srgbClr val="0000FF"/>
              </a:solidFill>
            </a:endParaRPr>
          </a:p>
          <a:p>
            <a:pPr>
              <a:buFont typeface="Monotype Sorts" charset="2"/>
              <a:buNone/>
            </a:pPr>
            <a:r>
              <a:rPr lang="en-US">
                <a:solidFill>
                  <a:srgbClr val="0000FF"/>
                </a:solidFill>
              </a:rPr>
              <a:t>           } while (TRUE);</a:t>
            </a:r>
          </a:p>
          <a:p>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Readers-Writers Problem:</a:t>
            </a:r>
          </a:p>
          <a:p>
            <a:pPr marL="0" indent="0">
              <a:buNone/>
            </a:pPr>
            <a:r>
              <a:rPr lang="en-IN" dirty="0"/>
              <a:t>Data structures used:</a:t>
            </a:r>
          </a:p>
          <a:p>
            <a:r>
              <a:rPr lang="en-IN" dirty="0"/>
              <a:t>Semaphore </a:t>
            </a:r>
            <a:r>
              <a:rPr lang="en-IN" dirty="0" err="1"/>
              <a:t>rw_mutex</a:t>
            </a:r>
            <a:r>
              <a:rPr lang="en-IN" dirty="0"/>
              <a:t>=1;</a:t>
            </a:r>
          </a:p>
          <a:p>
            <a:r>
              <a:rPr lang="en-IN" dirty="0"/>
              <a:t>Semaphore </a:t>
            </a:r>
            <a:r>
              <a:rPr lang="en-IN" dirty="0" err="1"/>
              <a:t>mutex</a:t>
            </a:r>
            <a:r>
              <a:rPr lang="en-IN" dirty="0"/>
              <a:t>=1</a:t>
            </a:r>
          </a:p>
          <a:p>
            <a:r>
              <a:rPr lang="en-IN" dirty="0"/>
              <a:t>int </a:t>
            </a:r>
            <a:r>
              <a:rPr lang="en-IN" dirty="0" err="1"/>
              <a:t>read_count</a:t>
            </a:r>
            <a:r>
              <a:rPr lang="en-IN" dirty="0"/>
              <a:t>=0</a:t>
            </a:r>
          </a:p>
          <a:p>
            <a:endParaRPr lang="en-IN" dirty="0"/>
          </a:p>
          <a:p>
            <a:pPr marL="0" indent="0">
              <a:buNone/>
            </a:pP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The structure of the writer process</a:t>
            </a:r>
          </a:p>
          <a:p>
            <a:pPr>
              <a:buNone/>
            </a:pPr>
            <a:r>
              <a:rPr lang="en-IN" dirty="0"/>
              <a:t>do</a:t>
            </a:r>
          </a:p>
          <a:p>
            <a:pPr>
              <a:buNone/>
            </a:pPr>
            <a:r>
              <a:rPr lang="en-IN" dirty="0"/>
              <a:t>{</a:t>
            </a:r>
          </a:p>
          <a:p>
            <a:pPr>
              <a:buNone/>
            </a:pPr>
            <a:r>
              <a:rPr lang="en-IN"/>
              <a:t>wait(</a:t>
            </a:r>
            <a:r>
              <a:rPr lang="en-IN" dirty="0" err="1"/>
              <a:t>rw_mutex</a:t>
            </a:r>
            <a:r>
              <a:rPr lang="en-IN" dirty="0"/>
              <a:t>);</a:t>
            </a:r>
          </a:p>
          <a:p>
            <a:pPr>
              <a:buNone/>
            </a:pPr>
            <a:r>
              <a:rPr lang="en-IN" dirty="0"/>
              <a:t>.....</a:t>
            </a:r>
          </a:p>
          <a:p>
            <a:pPr>
              <a:buNone/>
            </a:pPr>
            <a:r>
              <a:rPr lang="en-IN" dirty="0"/>
              <a:t>/*writing is performed*/</a:t>
            </a:r>
          </a:p>
          <a:p>
            <a:pPr>
              <a:buNone/>
            </a:pPr>
            <a:r>
              <a:rPr lang="en-IN" dirty="0"/>
              <a:t>Signal(</a:t>
            </a:r>
            <a:r>
              <a:rPr lang="en-IN" dirty="0" err="1"/>
              <a:t>rw_mutex</a:t>
            </a:r>
            <a:r>
              <a:rPr lang="en-IN" dirty="0"/>
              <a:t>);</a:t>
            </a:r>
          </a:p>
          <a:p>
            <a:pPr>
              <a:buNone/>
            </a:pPr>
            <a:r>
              <a:rPr lang="en-IN" dirty="0"/>
              <a:t>}while(true);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600" b="1" dirty="0"/>
              <a:t>The structure of reader process</a:t>
            </a:r>
          </a:p>
        </p:txBody>
      </p:sp>
      <p:sp>
        <p:nvSpPr>
          <p:cNvPr id="3" name="Content Placeholder 2"/>
          <p:cNvSpPr>
            <a:spLocks noGrp="1"/>
          </p:cNvSpPr>
          <p:nvPr>
            <p:ph idx="1"/>
          </p:nvPr>
        </p:nvSpPr>
        <p:spPr/>
        <p:txBody>
          <a:bodyPr>
            <a:normAutofit fontScale="55000" lnSpcReduction="20000"/>
          </a:bodyPr>
          <a:lstStyle/>
          <a:p>
            <a:pPr marL="0" indent="0">
              <a:buNone/>
            </a:pPr>
            <a:r>
              <a:rPr lang="en-IN" dirty="0"/>
              <a:t>do</a:t>
            </a:r>
          </a:p>
          <a:p>
            <a:pPr>
              <a:buNone/>
            </a:pPr>
            <a:r>
              <a:rPr lang="en-IN" dirty="0"/>
              <a:t>{</a:t>
            </a:r>
          </a:p>
          <a:p>
            <a:pPr>
              <a:buNone/>
            </a:pPr>
            <a:r>
              <a:rPr lang="en-IN" dirty="0"/>
              <a:t>Wait(</a:t>
            </a:r>
            <a:r>
              <a:rPr lang="en-IN" dirty="0" err="1"/>
              <a:t>mutex</a:t>
            </a:r>
            <a:r>
              <a:rPr lang="en-IN" dirty="0"/>
              <a:t>);</a:t>
            </a:r>
          </a:p>
          <a:p>
            <a:pPr>
              <a:buNone/>
            </a:pPr>
            <a:r>
              <a:rPr lang="en-IN" dirty="0" err="1"/>
              <a:t>Read_count</a:t>
            </a:r>
            <a:r>
              <a:rPr lang="en-IN" dirty="0"/>
              <a:t>++;</a:t>
            </a:r>
          </a:p>
          <a:p>
            <a:pPr>
              <a:buNone/>
            </a:pPr>
            <a:r>
              <a:rPr lang="en-IN" dirty="0"/>
              <a:t>If(</a:t>
            </a:r>
            <a:r>
              <a:rPr lang="en-IN" dirty="0" err="1"/>
              <a:t>read_count</a:t>
            </a:r>
            <a:r>
              <a:rPr lang="en-IN" dirty="0"/>
              <a:t>==1)</a:t>
            </a:r>
          </a:p>
          <a:p>
            <a:pPr>
              <a:buNone/>
            </a:pPr>
            <a:r>
              <a:rPr lang="en-IN" dirty="0"/>
              <a:t>wait(</a:t>
            </a:r>
            <a:r>
              <a:rPr lang="en-IN" dirty="0" err="1"/>
              <a:t>rw_mutex</a:t>
            </a:r>
            <a:r>
              <a:rPr lang="en-IN" dirty="0"/>
              <a:t>);</a:t>
            </a:r>
          </a:p>
          <a:p>
            <a:pPr>
              <a:buNone/>
            </a:pPr>
            <a:r>
              <a:rPr lang="en-IN" dirty="0"/>
              <a:t>Signal(</a:t>
            </a:r>
            <a:r>
              <a:rPr lang="en-IN" dirty="0" err="1"/>
              <a:t>mutex</a:t>
            </a:r>
            <a:r>
              <a:rPr lang="en-IN" dirty="0"/>
              <a:t>);</a:t>
            </a:r>
          </a:p>
          <a:p>
            <a:pPr>
              <a:buNone/>
            </a:pPr>
            <a:r>
              <a:rPr lang="en-IN" dirty="0"/>
              <a:t>....</a:t>
            </a:r>
          </a:p>
          <a:p>
            <a:pPr>
              <a:buNone/>
            </a:pPr>
            <a:r>
              <a:rPr lang="en-IN" dirty="0"/>
              <a:t>/*reading is performed*/</a:t>
            </a:r>
          </a:p>
          <a:p>
            <a:pPr>
              <a:buNone/>
            </a:pPr>
            <a:r>
              <a:rPr lang="en-IN" dirty="0"/>
              <a:t>...</a:t>
            </a:r>
          </a:p>
          <a:p>
            <a:pPr>
              <a:buNone/>
            </a:pPr>
            <a:r>
              <a:rPr lang="en-IN" dirty="0"/>
              <a:t>Wait(</a:t>
            </a:r>
            <a:r>
              <a:rPr lang="en-IN" dirty="0" err="1"/>
              <a:t>mutex</a:t>
            </a:r>
            <a:r>
              <a:rPr lang="en-IN" dirty="0"/>
              <a:t>);</a:t>
            </a:r>
          </a:p>
          <a:p>
            <a:pPr>
              <a:buNone/>
            </a:pPr>
            <a:r>
              <a:rPr lang="en-IN" dirty="0" err="1"/>
              <a:t>Read_count</a:t>
            </a:r>
            <a:r>
              <a:rPr lang="en-IN" dirty="0"/>
              <a:t>--;</a:t>
            </a:r>
          </a:p>
          <a:p>
            <a:pPr>
              <a:buNone/>
            </a:pPr>
            <a:r>
              <a:rPr lang="en-IN" dirty="0"/>
              <a:t>If(</a:t>
            </a:r>
            <a:r>
              <a:rPr lang="en-IN" dirty="0" err="1"/>
              <a:t>read_count</a:t>
            </a:r>
            <a:r>
              <a:rPr lang="en-IN" dirty="0"/>
              <a:t>==0)</a:t>
            </a:r>
          </a:p>
          <a:p>
            <a:pPr>
              <a:buNone/>
            </a:pPr>
            <a:r>
              <a:rPr lang="en-IN" dirty="0"/>
              <a:t>Signal(</a:t>
            </a:r>
            <a:r>
              <a:rPr lang="en-IN" dirty="0" err="1"/>
              <a:t>rw_mutex</a:t>
            </a:r>
            <a:r>
              <a:rPr lang="en-IN" dirty="0"/>
              <a:t>);</a:t>
            </a:r>
          </a:p>
          <a:p>
            <a:pPr>
              <a:buNone/>
            </a:pPr>
            <a:r>
              <a:rPr lang="en-IN" dirty="0"/>
              <a:t>Signal(</a:t>
            </a:r>
            <a:r>
              <a:rPr lang="en-IN" dirty="0" err="1"/>
              <a:t>mutex</a:t>
            </a:r>
            <a:r>
              <a:rPr lang="en-IN" dirty="0"/>
              <a:t>);</a:t>
            </a:r>
          </a:p>
          <a:p>
            <a:pPr>
              <a:buNone/>
            </a:pPr>
            <a:r>
              <a:rPr lang="en-IN" dirty="0"/>
              <a:t>}while(true);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74912-DAAD-4685-A99C-446E79243D03}"/>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Dining  - Philosophers Problem: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Consider five philosophers who spend their lives thinking and eating. The philosophers share a circular table surrounded by five chairs, each belonging to one philosopher. In the center of the table is a bowl of rice, and the table is laid with five single chopsticks. It is shown in following figure. When a philosopher thinks, she does not interact with her colleagues. From time to time, a philosopher gets hungry and tries to pick up the two chopsticks that are closest to her (the chopsticks that are between her and her left and right neighbors). A philosopher may pick up only one chopstick at a time. Obviously, she cannot pick up a chopstick that is already in the hand of a neighbor. When a hungry philosopher has both her chopsticks at the same time, she eats without releasing the chopsticks. When she is finished eating, she puts down both chopsticks and starts thinking again.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17520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0E14055-8EF7-400E-B1C1-72EB0797273D}"/>
              </a:ext>
            </a:extLst>
          </p:cNvPr>
          <p:cNvPicPr>
            <a:picLocks noGrp="1"/>
          </p:cNvPicPr>
          <p:nvPr>
            <p:ph idx="1"/>
          </p:nvPr>
        </p:nvPicPr>
        <p:blipFill>
          <a:blip r:embed="rId2"/>
          <a:srcRect/>
          <a:stretch>
            <a:fillRect/>
          </a:stretch>
        </p:blipFill>
        <p:spPr bwMode="auto">
          <a:xfrm>
            <a:off x="2699792" y="2348880"/>
            <a:ext cx="3158262" cy="2485987"/>
          </a:xfrm>
          <a:prstGeom prst="rect">
            <a:avLst/>
          </a:prstGeom>
          <a:noFill/>
          <a:ln w="9525">
            <a:noFill/>
            <a:miter lim="800000"/>
            <a:headEnd/>
            <a:tailEnd/>
          </a:ln>
        </p:spPr>
      </p:pic>
    </p:spTree>
    <p:extLst>
      <p:ext uri="{BB962C8B-B14F-4D97-AF65-F5344CB8AC3E}">
        <p14:creationId xmlns:p14="http://schemas.microsoft.com/office/powerpoint/2010/main" val="1794929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EAF2-519A-48FB-82F2-7EDD3194C3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BB6252-546B-453A-B1D5-D467683E290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dining-philosophers problem is considered a classic synchronization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simple solution is to represent each chopstick with a semaphore. A philosopher tries to grab a chopstick by executing a wait() operation on that semaphore. She releases her chopsticks by executing the signal() operation on the appropriate semaphores. Thus, the shared data are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semaphore chopstick[5];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0119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65452-041F-40C1-8538-2C9518E3C4AF}"/>
              </a:ext>
            </a:extLst>
          </p:cNvPr>
          <p:cNvSpPr>
            <a:spLocks noGrp="1"/>
          </p:cNvSpPr>
          <p:nvPr>
            <p:ph idx="1"/>
          </p:nvPr>
        </p:nvSpPr>
        <p:spPr/>
        <p:txBody>
          <a:bodyPr>
            <a:normAutofit fontScale="85000" lnSpcReduction="20000"/>
          </a:bodyPr>
          <a:lstStyle/>
          <a:p>
            <a:r>
              <a:rPr lang="en-US" dirty="0"/>
              <a:t>Code for consumer process:</a:t>
            </a:r>
          </a:p>
          <a:p>
            <a:pPr marL="0" indent="0">
              <a:buNone/>
            </a:pPr>
            <a:r>
              <a:rPr lang="en-US" dirty="0"/>
              <a:t>while(true)</a:t>
            </a:r>
          </a:p>
          <a:p>
            <a:pPr marL="0" indent="0">
              <a:buNone/>
            </a:pPr>
            <a:r>
              <a:rPr lang="en-US" dirty="0"/>
              <a:t>{</a:t>
            </a:r>
          </a:p>
          <a:p>
            <a:pPr marL="0" indent="0">
              <a:buNone/>
            </a:pPr>
            <a:r>
              <a:rPr lang="en-US" dirty="0"/>
              <a:t>while(counter==0)</a:t>
            </a:r>
          </a:p>
          <a:p>
            <a:pPr marL="0" indent="0">
              <a:buNone/>
            </a:pPr>
            <a:r>
              <a:rPr lang="en-US" dirty="0"/>
              <a:t>; /*do nothing */</a:t>
            </a:r>
          </a:p>
          <a:p>
            <a:pPr marL="0" indent="0">
              <a:buNone/>
            </a:pPr>
            <a:r>
              <a:rPr lang="en-US" dirty="0" err="1"/>
              <a:t>next_consumed</a:t>
            </a:r>
            <a:r>
              <a:rPr lang="en-US" dirty="0"/>
              <a:t>=buffer[out];</a:t>
            </a:r>
          </a:p>
          <a:p>
            <a:pPr marL="0" indent="0">
              <a:buNone/>
            </a:pPr>
            <a:r>
              <a:rPr lang="en-US" dirty="0"/>
              <a:t>out=(out+1)%</a:t>
            </a:r>
            <a:r>
              <a:rPr lang="en-US" dirty="0" err="1"/>
              <a:t>buffer_size</a:t>
            </a:r>
            <a:r>
              <a:rPr lang="en-US" dirty="0"/>
              <a:t>;</a:t>
            </a:r>
          </a:p>
          <a:p>
            <a:pPr marL="0" indent="0">
              <a:buNone/>
            </a:pPr>
            <a:r>
              <a:rPr lang="en-US" dirty="0"/>
              <a:t>counter--;</a:t>
            </a:r>
          </a:p>
          <a:p>
            <a:pPr marL="0" indent="0">
              <a:buNone/>
            </a:pPr>
            <a:r>
              <a:rPr lang="en-US" dirty="0"/>
              <a:t>/* consume the item in </a:t>
            </a:r>
            <a:r>
              <a:rPr lang="en-US" dirty="0" err="1"/>
              <a:t>next_consumed</a:t>
            </a:r>
            <a:r>
              <a:rPr lang="en-US" dirty="0"/>
              <a:t>*/</a:t>
            </a:r>
          </a:p>
          <a:p>
            <a:pPr marL="0" indent="0">
              <a:buNone/>
            </a:pP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59714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53037-F2C5-4ED4-A634-EC36D9D9503A}"/>
              </a:ext>
            </a:extLst>
          </p:cNvPr>
          <p:cNvSpPr>
            <a:spLocks noGrp="1"/>
          </p:cNvSpPr>
          <p:nvPr>
            <p:ph idx="1"/>
          </p:nvPr>
        </p:nvSpPr>
        <p:spPr>
          <a:xfrm>
            <a:off x="457200" y="404664"/>
            <a:ext cx="8229600" cy="6192688"/>
          </a:xfrm>
        </p:spPr>
        <p:txBody>
          <a:bodyPr>
            <a:normAutofit fontScale="25000" lnSpcReduction="20000"/>
          </a:bodyPr>
          <a:lstStyle/>
          <a:p>
            <a:pPr marL="914400" indent="0">
              <a:lnSpc>
                <a:spcPct val="115000"/>
              </a:lnSpc>
              <a:spcAft>
                <a:spcPts val="1000"/>
              </a:spcAft>
              <a:buNone/>
            </a:pPr>
            <a:endParaRPr lang="en-US" sz="4500" dirty="0">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15000"/>
              </a:lnSpc>
              <a:spcAft>
                <a:spcPts val="1000"/>
              </a:spcAft>
              <a:buNone/>
            </a:pPr>
            <a:r>
              <a:rPr lang="en-US" sz="6400" dirty="0">
                <a:latin typeface="Calibri" panose="020F0502020204030204" pitchFamily="34" charset="0"/>
                <a:ea typeface="Calibri" panose="020F0502020204030204" pitchFamily="34" charset="0"/>
                <a:cs typeface="Times New Roman" panose="02020603050405020304" pitchFamily="18" charset="0"/>
              </a:rPr>
              <a:t>The structure of philosopher I is</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15000"/>
              </a:lnSpc>
              <a:spcAft>
                <a:spcPts val="1000"/>
              </a:spcAft>
              <a:buNone/>
            </a:pPr>
            <a:r>
              <a:rPr lang="en-US" sz="6400" dirty="0">
                <a:latin typeface="Calibri" panose="020F0502020204030204" pitchFamily="34" charset="0"/>
                <a:ea typeface="Calibri" panose="020F0502020204030204" pitchFamily="34" charset="0"/>
                <a:cs typeface="Times New Roman" panose="02020603050405020304" pitchFamily="18" charset="0"/>
              </a:rPr>
              <a:t>do</a:t>
            </a:r>
          </a:p>
          <a:p>
            <a:pPr marL="914400" indent="0">
              <a:lnSpc>
                <a:spcPct val="115000"/>
              </a:lnSpc>
              <a:spcAft>
                <a:spcPts val="100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15000"/>
              </a:lnSpc>
              <a:spcAft>
                <a:spcPts val="100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wait(chopstick[</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15000"/>
              </a:lnSpc>
              <a:spcAft>
                <a:spcPts val="100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wait(chopstick[(i+1) % 5])</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15000"/>
              </a:lnSpc>
              <a:spcAft>
                <a:spcPts val="100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15000"/>
              </a:lnSpc>
              <a:spcAft>
                <a:spcPts val="100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eat for awhile */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15000"/>
              </a:lnSpc>
              <a:spcAft>
                <a:spcPts val="100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signal(chopstick[</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6400" dirty="0">
                <a:effectLst/>
                <a:latin typeface="Calibri" panose="020F0502020204030204" pitchFamily="34" charset="0"/>
                <a:ea typeface="Calibri" panose="020F0502020204030204" pitchFamily="34" charset="0"/>
                <a:cs typeface="Times New Roman" panose="02020603050405020304" pitchFamily="18" charset="0"/>
              </a:rPr>
              <a:t>]);</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15000"/>
              </a:lnSpc>
              <a:spcAft>
                <a:spcPts val="100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signal(chopstick[(i+1) % 5]);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15000"/>
              </a:lnSpc>
              <a:spcAft>
                <a:spcPts val="100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 think for awhile */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15000"/>
              </a:lnSpc>
              <a:spcAft>
                <a:spcPts val="100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15000"/>
              </a:lnSpc>
              <a:spcAft>
                <a:spcPts val="100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 while (true);</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400" dirty="0"/>
              <a:t>wait(S)					signal(s)</a:t>
            </a:r>
          </a:p>
          <a:p>
            <a:pPr marL="0" indent="0">
              <a:buNone/>
            </a:pPr>
            <a:r>
              <a:rPr lang="en-US" sz="6400" dirty="0"/>
              <a:t> {					{ S++; } </a:t>
            </a:r>
          </a:p>
          <a:p>
            <a:pPr marL="0" indent="0">
              <a:buNone/>
            </a:pPr>
            <a:r>
              <a:rPr lang="en-US" sz="6400" dirty="0"/>
              <a:t>while (S &lt;= 0) ; // busy wait</a:t>
            </a:r>
          </a:p>
          <a:p>
            <a:pPr marL="0" indent="0">
              <a:buNone/>
            </a:pPr>
            <a:r>
              <a:rPr lang="en-US" sz="6400" dirty="0"/>
              <a:t> S--; </a:t>
            </a:r>
          </a:p>
          <a:p>
            <a:pPr marL="0" indent="0">
              <a:buNone/>
            </a:pPr>
            <a:r>
              <a:rPr lang="en-US" sz="6400" dirty="0"/>
              <a:t>}</a:t>
            </a:r>
            <a:endParaRPr lang="en-IN" sz="6400" dirty="0"/>
          </a:p>
        </p:txBody>
      </p:sp>
    </p:spTree>
    <p:extLst>
      <p:ext uri="{BB962C8B-B14F-4D97-AF65-F5344CB8AC3E}">
        <p14:creationId xmlns:p14="http://schemas.microsoft.com/office/powerpoint/2010/main" val="1203254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B178-426A-4079-9910-41D95E7D5B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831371-E53C-4507-AFE6-89136767BB6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All the elements of chopstick are initialized to 1. For this solution dead lock is occurred.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solutions for deadlock avoiding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Allow at most four philosophers to be sitting simultaneously at the table.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Allow a philosopher to pick up her chopsticks only if both chopsticks are available (to do this, she must pick them up in a critical section).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 an asymmetric solution—that is, an odd-numbered philosopher picks up first her left chopstick and then her right chopstick, whereas an even numbered philosopher picks up her right chopstick and then her left chopstick.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5803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3E5EF-F2B3-4C87-B135-93E7FD3720F3}"/>
              </a:ext>
            </a:extLst>
          </p:cNvPr>
          <p:cNvSpPr>
            <a:spLocks noGrp="1"/>
          </p:cNvSpPr>
          <p:nvPr>
            <p:ph idx="1"/>
          </p:nvPr>
        </p:nvSpPr>
        <p:spPr/>
        <p:txBody>
          <a:bodyPr>
            <a:normAutofit fontScale="92500" lnSpcReduction="10000"/>
          </a:bodyPr>
          <a:lstStyle/>
          <a:p>
            <a:pPr algn="just"/>
            <a:r>
              <a:rPr lang="en-US" dirty="0"/>
              <a:t>The producer and consumer routines are correct when they execute separately, they may not function correctly when executed concurrently.</a:t>
            </a:r>
          </a:p>
          <a:p>
            <a:pPr algn="just"/>
            <a:r>
              <a:rPr lang="en-US" dirty="0"/>
              <a:t>The value of counter may be incorrect as follows:</a:t>
            </a:r>
          </a:p>
          <a:p>
            <a:pPr algn="just"/>
            <a:r>
              <a:rPr lang="en-US" dirty="0"/>
              <a:t>counter++ implemented in machine language as</a:t>
            </a:r>
          </a:p>
          <a:p>
            <a:pPr marL="0" indent="0" algn="just">
              <a:buNone/>
            </a:pPr>
            <a:r>
              <a:rPr lang="en-US" dirty="0"/>
              <a:t>  register1=counter</a:t>
            </a:r>
          </a:p>
          <a:p>
            <a:pPr marL="0" indent="0" algn="just">
              <a:buNone/>
            </a:pPr>
            <a:r>
              <a:rPr lang="en-US" dirty="0"/>
              <a:t>  register1=register1+1</a:t>
            </a:r>
          </a:p>
          <a:p>
            <a:pPr marL="0" indent="0" algn="just">
              <a:buNone/>
            </a:pPr>
            <a:r>
              <a:rPr lang="en-US" dirty="0"/>
              <a:t>  counter=register1   where register1 is local CPU register</a:t>
            </a:r>
            <a:endParaRPr lang="en-IN" dirty="0"/>
          </a:p>
        </p:txBody>
      </p:sp>
    </p:spTree>
    <p:extLst>
      <p:ext uri="{BB962C8B-B14F-4D97-AF65-F5344CB8AC3E}">
        <p14:creationId xmlns:p14="http://schemas.microsoft.com/office/powerpoint/2010/main" val="401292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EA43D-7B61-46F9-82FD-88BC4746431F}"/>
              </a:ext>
            </a:extLst>
          </p:cNvPr>
          <p:cNvSpPr>
            <a:spLocks noGrp="1"/>
          </p:cNvSpPr>
          <p:nvPr>
            <p:ph idx="1"/>
          </p:nvPr>
        </p:nvSpPr>
        <p:spPr/>
        <p:txBody>
          <a:bodyPr/>
          <a:lstStyle/>
          <a:p>
            <a:r>
              <a:rPr lang="en-US" dirty="0"/>
              <a:t>Counter--  implemented as </a:t>
            </a:r>
          </a:p>
          <a:p>
            <a:pPr marL="0" indent="0" algn="just">
              <a:buNone/>
            </a:pPr>
            <a:r>
              <a:rPr lang="en-US" dirty="0"/>
              <a:t>register2=counter</a:t>
            </a:r>
          </a:p>
          <a:p>
            <a:pPr marL="0" indent="0" algn="just">
              <a:buNone/>
            </a:pPr>
            <a:r>
              <a:rPr lang="en-US" dirty="0"/>
              <a:t> register2=register2-1</a:t>
            </a:r>
          </a:p>
          <a:p>
            <a:pPr marL="0" indent="0" algn="just">
              <a:buNone/>
            </a:pPr>
            <a:r>
              <a:rPr lang="en-US" dirty="0"/>
              <a:t>  counter=register2</a:t>
            </a:r>
          </a:p>
          <a:p>
            <a:pPr marL="0" indent="0">
              <a:buNone/>
            </a:pPr>
            <a:endParaRPr lang="en-IN" dirty="0"/>
          </a:p>
        </p:txBody>
      </p:sp>
    </p:spTree>
    <p:extLst>
      <p:ext uri="{BB962C8B-B14F-4D97-AF65-F5344CB8AC3E}">
        <p14:creationId xmlns:p14="http://schemas.microsoft.com/office/powerpoint/2010/main" val="75496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56B3-E675-40BE-AFE2-EA60CF1C05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3DA0F2-480B-44BA-8B86-834D8E3851A3}"/>
              </a:ext>
            </a:extLst>
          </p:cNvPr>
          <p:cNvSpPr>
            <a:spLocks noGrp="1"/>
          </p:cNvSpPr>
          <p:nvPr>
            <p:ph idx="1"/>
          </p:nvPr>
        </p:nvSpPr>
        <p:spPr/>
        <p:txBody>
          <a:bodyPr>
            <a:normAutofit fontScale="85000" lnSpcReduction="10000"/>
          </a:bodyPr>
          <a:lstStyle/>
          <a:p>
            <a:pPr marL="0" indent="0">
              <a:buNone/>
            </a:pPr>
            <a:r>
              <a:rPr lang="en-IN" dirty="0"/>
              <a:t>The concurrent execution of counter++ and counter- - is</a:t>
            </a:r>
          </a:p>
          <a:p>
            <a:pPr marL="0" indent="0">
              <a:buNone/>
            </a:pPr>
            <a:r>
              <a:rPr lang="en-IN" dirty="0"/>
              <a:t>T0: producer execute register1=counter (register 1=5)</a:t>
            </a:r>
          </a:p>
          <a:p>
            <a:pPr marL="0" indent="0">
              <a:buNone/>
            </a:pPr>
            <a:r>
              <a:rPr lang="en-IN" dirty="0"/>
              <a:t>T1: producer execute register1=register1+1 (register1=6)</a:t>
            </a:r>
          </a:p>
          <a:p>
            <a:pPr marL="0" indent="0">
              <a:buNone/>
            </a:pPr>
            <a:r>
              <a:rPr lang="en-IN" dirty="0"/>
              <a:t>T2: consumer execute register2=counter (register2=5)</a:t>
            </a:r>
          </a:p>
          <a:p>
            <a:pPr marL="0" indent="0">
              <a:buNone/>
            </a:pPr>
            <a:r>
              <a:rPr lang="en-IN" dirty="0"/>
              <a:t>T3: consumer execute register2=register2-1 (register2=4)</a:t>
            </a:r>
          </a:p>
          <a:p>
            <a:pPr marL="0" indent="0">
              <a:buNone/>
            </a:pPr>
            <a:r>
              <a:rPr lang="en-IN" dirty="0"/>
              <a:t>T4: producer execute counter=register1 (counter=6)</a:t>
            </a:r>
          </a:p>
          <a:p>
            <a:pPr marL="0" indent="0">
              <a:buNone/>
            </a:pPr>
            <a:r>
              <a:rPr lang="en-IN" dirty="0"/>
              <a:t>T5: consumer execute counter=register2 (counter=4)</a:t>
            </a:r>
          </a:p>
          <a:p>
            <a:pPr marL="0" indent="0">
              <a:buNone/>
            </a:pPr>
            <a:r>
              <a:rPr lang="en-IN" dirty="0"/>
              <a:t>Here we got incorrect result.</a:t>
            </a:r>
          </a:p>
        </p:txBody>
      </p:sp>
    </p:spTree>
    <p:extLst>
      <p:ext uri="{BB962C8B-B14F-4D97-AF65-F5344CB8AC3E}">
        <p14:creationId xmlns:p14="http://schemas.microsoft.com/office/powerpoint/2010/main" val="304601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A3D2-D7A0-45F9-BC9B-8D4F7DBC23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A66A8F-B05C-4D68-9966-7C80EF6749AD}"/>
              </a:ext>
            </a:extLst>
          </p:cNvPr>
          <p:cNvSpPr>
            <a:spLocks noGrp="1"/>
          </p:cNvSpPr>
          <p:nvPr>
            <p:ph idx="1"/>
          </p:nvPr>
        </p:nvSpPr>
        <p:spPr/>
        <p:txBody>
          <a:bodyPr>
            <a:normAutofit fontScale="85000" lnSpcReduction="20000"/>
          </a:bodyPr>
          <a:lstStyle/>
          <a:p>
            <a:pPr algn="just"/>
            <a:r>
              <a:rPr lang="en-US" dirty="0"/>
              <a:t>A situation like this where several process access and manipulate the same data concurrently and the outcome of the execution depends on the particular order in which the access takes place is called a race condition.</a:t>
            </a:r>
          </a:p>
          <a:p>
            <a:pPr algn="just"/>
            <a:r>
              <a:rPr lang="en-US" dirty="0"/>
              <a:t>Process to be synchronized to get correct result.</a:t>
            </a:r>
          </a:p>
          <a:p>
            <a:pPr marL="0" indent="0" algn="just">
              <a:buNone/>
            </a:pPr>
            <a:r>
              <a:rPr lang="en-US" dirty="0"/>
              <a:t>Critical-Section Problem:</a:t>
            </a:r>
          </a:p>
          <a:p>
            <a:pPr algn="just"/>
            <a:r>
              <a:rPr lang="en-US" dirty="0"/>
              <a:t>Consider a system consisting of n processes {p0,p1,p2,---,pn-1}. Each process has a segment of code called critical section  in which the process may be changing common variables, updating a table, writing a file and so on. </a:t>
            </a:r>
          </a:p>
          <a:p>
            <a:endParaRPr lang="en-US" dirty="0"/>
          </a:p>
          <a:p>
            <a:pPr marL="0" indent="0">
              <a:buNone/>
            </a:pPr>
            <a:endParaRPr lang="en-IN" dirty="0"/>
          </a:p>
        </p:txBody>
      </p:sp>
    </p:spTree>
    <p:extLst>
      <p:ext uri="{BB962C8B-B14F-4D97-AF65-F5344CB8AC3E}">
        <p14:creationId xmlns:p14="http://schemas.microsoft.com/office/powerpoint/2010/main" val="291465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19A3-D80B-453E-93E2-B343B74BBF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5766B5-8841-445A-9299-2E7D588A90EB}"/>
              </a:ext>
            </a:extLst>
          </p:cNvPr>
          <p:cNvSpPr>
            <a:spLocks noGrp="1"/>
          </p:cNvSpPr>
          <p:nvPr>
            <p:ph idx="1"/>
          </p:nvPr>
        </p:nvSpPr>
        <p:spPr/>
        <p:txBody>
          <a:bodyPr>
            <a:normAutofit fontScale="92500" lnSpcReduction="20000"/>
          </a:bodyPr>
          <a:lstStyle/>
          <a:p>
            <a:pPr algn="just"/>
            <a:r>
              <a:rPr lang="en-US" dirty="0"/>
              <a:t>When one process is executing in its critical section, no other process is allowed to execute in its critical section.</a:t>
            </a:r>
          </a:p>
          <a:p>
            <a:r>
              <a:rPr lang="en-US" dirty="0"/>
              <a:t>General structure of process pi is</a:t>
            </a:r>
          </a:p>
          <a:p>
            <a:pPr marL="0" indent="0">
              <a:buNone/>
            </a:pPr>
            <a:r>
              <a:rPr lang="en-US" dirty="0"/>
              <a:t>Do {</a:t>
            </a:r>
          </a:p>
          <a:p>
            <a:pPr marL="0" indent="0">
              <a:buNone/>
            </a:pPr>
            <a:r>
              <a:rPr lang="en-US" dirty="0"/>
              <a:t>Entry section</a:t>
            </a:r>
          </a:p>
          <a:p>
            <a:pPr marL="0" indent="0">
              <a:buNone/>
            </a:pPr>
            <a:r>
              <a:rPr lang="en-US" dirty="0"/>
              <a:t>Critical section</a:t>
            </a:r>
          </a:p>
          <a:p>
            <a:pPr marL="0" indent="0">
              <a:buNone/>
            </a:pPr>
            <a:r>
              <a:rPr lang="en-US" dirty="0"/>
              <a:t>Exit section</a:t>
            </a:r>
          </a:p>
          <a:p>
            <a:pPr marL="0" indent="0">
              <a:buNone/>
            </a:pPr>
            <a:r>
              <a:rPr lang="en-US" dirty="0"/>
              <a:t>Remainder section</a:t>
            </a:r>
          </a:p>
          <a:p>
            <a:pPr marL="0" indent="0">
              <a:buNone/>
            </a:pPr>
            <a:r>
              <a:rPr lang="en-US" dirty="0"/>
              <a:t>}while(true);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63127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2524</Words>
  <Application>Microsoft Office PowerPoint</Application>
  <PresentationFormat>On-screen Show (4:3)</PresentationFormat>
  <Paragraphs>311</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Monotype Sorts</vt:lpstr>
      <vt:lpstr>Symbol</vt:lpstr>
      <vt:lpstr>Office Theme</vt:lpstr>
      <vt:lpstr>PowerPoint Presentation</vt:lpstr>
      <vt:lpstr>Process 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structure of reader process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Sudhasree</dc:creator>
  <cp:lastModifiedBy>kp kp</cp:lastModifiedBy>
  <cp:revision>24</cp:revision>
  <dcterms:created xsi:type="dcterms:W3CDTF">2021-03-18T20:36:23Z</dcterms:created>
  <dcterms:modified xsi:type="dcterms:W3CDTF">2021-04-04T10:15:52Z</dcterms:modified>
</cp:coreProperties>
</file>