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6B6D-2DF4-4F98-9099-F8D4B96A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60DCD-F8E5-42CC-B2D6-21BCE5C9D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80A6-D195-4173-9204-6907B94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4AC2-27CB-4604-86B3-47525AD7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504F-CFCD-48C6-88C3-28A48A6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BC0B-BF1D-44AE-9DCB-375005CB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37297-F4C4-4AAB-A7DA-AA3A9B0B3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6BE39-5A1E-43A9-BC9F-BC1B89B8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7084A-3300-4542-9056-58E59A83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2905-3940-4412-8201-2D4B8791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8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007E1-41A9-4E86-A7AA-B52811FAF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85E8-E43E-4546-BB02-7BE412993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AE91-1199-41C6-8D9D-B9A042D4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2A3F-B809-4420-938F-8EDAED2E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8DCAE-052F-4549-9065-1A6B14A5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6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EF47-1D1C-4C84-8FB0-E661A6C6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80D4-247B-4BDE-864C-E981FE74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670B4-A9E5-4C4A-BA9D-80B7B1F3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F2D1-1BB8-4AEC-851A-AAA0A682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1666-50CC-494F-AE89-F0F58A5D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8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9F99-E13B-443F-A5E1-9E53F9CD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88D5-3AB6-4D9D-A664-1F7D3533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C2AC-AB25-41F1-AE05-360E2E1A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2E455-F175-456D-9033-4DE32E21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D4BF-402D-4EF3-9179-7185DBFE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39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27D6-E38D-4886-B006-4391AB3E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9015-4874-4AE7-8E5C-521FF34B8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A77CF-202E-431F-B558-44AB9974C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235DE-80E0-40FE-BCD5-309DA1FE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C392-F089-43C2-8245-472034B8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7FE48-D24C-40CC-BD88-3E8D45BF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2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8AEE-D6B0-42C8-9543-AE2FB637A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6406-D148-40ED-A0FF-686E671D7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E1601-604E-4564-A2A3-23E6C60CF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6D841-F2C8-478C-B36B-DD091DB9D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E108E-5E63-4DC8-92E2-0DBC8DD2E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08CC2-8E71-4F40-8699-794C3DD6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04E8A-26DF-4064-BB89-DA0E7DF6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BB417-8481-41BC-8D06-9849A57F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4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D19D-56F4-4F39-B6E7-1299FA45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E930E-1CB2-47E8-A72D-9FEB9751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3AA96-07DE-4159-B856-0012DDD1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D99F9-9781-418E-98B0-78F164C6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32525-3532-43B2-81C6-73400BC5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1F529-762D-4772-9A18-B1CF09F6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81F78-35BE-42CC-B930-609965F9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9473-0B4F-4B6F-AE43-4BCB1AA1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A2A6-B22A-4FF9-9DF3-FEE74ABB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FA4CD-C163-43CC-930F-C28326EE1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544E3-1DB0-439F-B979-3BC8F252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E0BD6-E6F1-4F79-B4AF-9EE6740D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19B5C-A37E-4EB2-BAB7-DF777AFD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5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50C7-9595-4D88-90E6-29448DCE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E3E28-5675-4EDE-B64A-62659B54C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09595-39B3-4D76-812D-F16234A0C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7B079-B41D-4341-9D4D-F01A1781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762AD-549D-490D-9DB6-754D2F03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FC9A-5A6A-4065-BEC8-2A30246E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8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53D6-9700-46F3-8D91-CB3A4F4C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EFC0B-72FB-433D-8116-7585142D4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73634-A277-452D-A2B4-8AFE7F003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298E-170F-4A3D-B0AF-96AA9CB9DA57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C3A9-7545-40E4-ACA3-7F50D5B5D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C9FE-D630-4F0B-AE0D-C688BE334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1000-A276-4561-A247-55B439FE7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B57E-D0E9-4652-B15C-70642D06A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Push Down Automata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1809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B509-4A33-4D31-B4E9-7E7E9A7E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The Transition Function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EF3D-D836-42A6-9601-D8D7E306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altLang="en-US" sz="4000" dirty="0"/>
              <a:t>Takes three arguments: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600" dirty="0"/>
              <a:t>A state, in Q.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600" dirty="0"/>
              <a:t>An input, which is either a symbol in </a:t>
            </a:r>
            <a:r>
              <a:rPr lang="en-US" altLang="en-US" sz="3600" dirty="0">
                <a:latin typeface="Lucida Sans Unicode" panose="020B0602030504020204" pitchFamily="34" charset="0"/>
              </a:rPr>
              <a:t>Σ</a:t>
            </a:r>
            <a:r>
              <a:rPr lang="en-US" altLang="en-US" sz="3600" dirty="0"/>
              <a:t> or </a:t>
            </a:r>
            <a:r>
              <a:rPr lang="en-US" altLang="en-US" sz="3600" dirty="0">
                <a:latin typeface="Lucida Sans Unicode" panose="020B0602030504020204" pitchFamily="34" charset="0"/>
              </a:rPr>
              <a:t>ε</a:t>
            </a:r>
            <a:r>
              <a:rPr lang="en-US" altLang="en-US" sz="3600" dirty="0"/>
              <a:t>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600" dirty="0"/>
              <a:t>A stack symbol in </a:t>
            </a:r>
            <a:r>
              <a:rPr lang="en-US" altLang="en-US" sz="3600" dirty="0">
                <a:latin typeface="Lucida Sans Unicode" panose="020B0602030504020204" pitchFamily="34" charset="0"/>
              </a:rPr>
              <a:t>Γ</a:t>
            </a:r>
            <a:r>
              <a:rPr lang="en-US" altLang="en-US" sz="3600" dirty="0"/>
              <a:t>.</a:t>
            </a:r>
          </a:p>
          <a:p>
            <a:pPr marL="609600" indent="-609600"/>
            <a:r>
              <a:rPr lang="en-US" altLang="en-US" sz="4000" dirty="0">
                <a:latin typeface="Lucida Sans Unicode" panose="020B0602030504020204" pitchFamily="34" charset="0"/>
              </a:rPr>
              <a:t>δ</a:t>
            </a:r>
            <a:r>
              <a:rPr lang="en-US" altLang="en-US" sz="4000" dirty="0"/>
              <a:t>(q, a, Z) is a set of zero or more actions  of the form (p, </a:t>
            </a:r>
            <a:r>
              <a:rPr lang="en-US" altLang="en-US" sz="4000" dirty="0">
                <a:sym typeface="Symbol" panose="05050102010706020507" pitchFamily="18" charset="2"/>
              </a:rPr>
              <a:t></a:t>
            </a:r>
            <a:r>
              <a:rPr lang="en-US" altLang="en-US" sz="4000" dirty="0"/>
              <a:t>).</a:t>
            </a:r>
          </a:p>
          <a:p>
            <a:pPr marL="990600" lvl="1" indent="-533400"/>
            <a:r>
              <a:rPr lang="en-US" altLang="en-US" sz="3600" dirty="0"/>
              <a:t>p is a state; </a:t>
            </a:r>
            <a:r>
              <a:rPr lang="en-US" altLang="en-US" sz="3600" dirty="0">
                <a:sym typeface="Symbol" panose="05050102010706020507" pitchFamily="18" charset="2"/>
              </a:rPr>
              <a:t></a:t>
            </a:r>
            <a:r>
              <a:rPr lang="en-US" altLang="en-US" sz="3600" dirty="0"/>
              <a:t> is a string of stack symbols.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69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B41A-B530-421F-A4E2-9F29334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Actions of the PDA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678F-F37F-42F3-82CE-29CA13A9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/>
            <a:r>
              <a:rPr lang="en-US" altLang="en-US" sz="4000" dirty="0"/>
              <a:t>If </a:t>
            </a:r>
            <a:r>
              <a:rPr lang="en-US" altLang="en-US" sz="4000" dirty="0">
                <a:latin typeface="Lucida Sans Unicode" panose="020B0602030504020204" pitchFamily="34" charset="0"/>
              </a:rPr>
              <a:t>δ</a:t>
            </a:r>
            <a:r>
              <a:rPr lang="en-US" altLang="en-US" sz="4000" dirty="0"/>
              <a:t>(q, a, Z) contains (p, </a:t>
            </a:r>
            <a:r>
              <a:rPr lang="en-US" altLang="en-US" sz="4000" dirty="0">
                <a:sym typeface="Symbol" panose="05050102010706020507" pitchFamily="18" charset="2"/>
              </a:rPr>
              <a:t></a:t>
            </a:r>
            <a:r>
              <a:rPr lang="en-US" altLang="en-US" sz="4000" dirty="0"/>
              <a:t>) among its actions, then one thing the PDA can do in state q, with </a:t>
            </a:r>
            <a:r>
              <a:rPr lang="en-US" altLang="en-US" sz="4000" i="1" dirty="0"/>
              <a:t>a</a:t>
            </a:r>
            <a:r>
              <a:rPr lang="en-US" altLang="en-US" sz="4000" dirty="0"/>
              <a:t>  at the front of the input, and Z on top of the stack is: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600" dirty="0"/>
              <a:t>Change the state to p.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600" dirty="0"/>
              <a:t>Remove </a:t>
            </a:r>
            <a:r>
              <a:rPr lang="en-US" altLang="en-US" sz="3600" i="1" dirty="0"/>
              <a:t>a</a:t>
            </a:r>
            <a:r>
              <a:rPr lang="en-US" altLang="en-US" sz="3600" dirty="0"/>
              <a:t>  from the front of the input (but </a:t>
            </a:r>
            <a:r>
              <a:rPr lang="en-US" altLang="en-US" sz="3600" i="1" dirty="0"/>
              <a:t>a</a:t>
            </a:r>
            <a:r>
              <a:rPr lang="en-US" altLang="en-US" sz="3600" dirty="0"/>
              <a:t>  may be </a:t>
            </a:r>
            <a:r>
              <a:rPr lang="en-US" altLang="en-US" sz="3600" dirty="0">
                <a:latin typeface="Lucida Sans Unicode" panose="020B0602030504020204" pitchFamily="34" charset="0"/>
              </a:rPr>
              <a:t>ε</a:t>
            </a:r>
            <a:r>
              <a:rPr lang="en-US" altLang="en-US" sz="3600" dirty="0"/>
              <a:t>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600" dirty="0"/>
              <a:t>Replace Z on the top of the stack by </a:t>
            </a:r>
            <a:r>
              <a:rPr lang="en-US" altLang="en-US" sz="3600" dirty="0">
                <a:sym typeface="Symbol" panose="05050102010706020507" pitchFamily="18" charset="2"/>
              </a:rPr>
              <a:t></a:t>
            </a:r>
            <a:r>
              <a:rPr lang="en-US" alt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95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1915-9861-46AE-9D8D-B838B8A0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PDA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3BC1-CACE-4CE6-85A0-7485E65D6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r>
              <a:rPr lang="en-US" sz="3200" dirty="0"/>
              <a:t>A PDA is divided into two types:</a:t>
            </a:r>
          </a:p>
          <a:p>
            <a:pPr marL="0" indent="0">
              <a:buNone/>
            </a:pPr>
            <a:r>
              <a:rPr lang="en-US" sz="3200" dirty="0"/>
              <a:t>    1. Deterministic PDA</a:t>
            </a:r>
          </a:p>
          <a:p>
            <a:pPr marL="0" indent="0">
              <a:buNone/>
            </a:pPr>
            <a:r>
              <a:rPr lang="en-US" sz="3200" dirty="0"/>
              <a:t>    2. Non-Deterministic PDA</a:t>
            </a:r>
          </a:p>
          <a:p>
            <a:pPr marL="514350" indent="-514350">
              <a:buAutoNum type="arabicPeriod"/>
            </a:pPr>
            <a:r>
              <a:rPr lang="en-US" sz="3200" b="1" u="sng" dirty="0"/>
              <a:t>DPDA: </a:t>
            </a:r>
            <a:r>
              <a:rPr lang="en-US" sz="3200" dirty="0"/>
              <a:t>If at each stage there exists exactly one choice of move then it is a DPDA.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   A move in DPDA is </a:t>
            </a:r>
            <a:r>
              <a:rPr lang="en-US" altLang="en-US" sz="3200" dirty="0">
                <a:latin typeface="Lucida Sans Unicode" panose="020B0602030504020204" pitchFamily="34" charset="0"/>
              </a:rPr>
              <a:t>δ: Q x {Σ U ε} x Γ </a:t>
            </a:r>
            <a:r>
              <a:rPr lang="en-US" altLang="en-US" sz="3200" dirty="0">
                <a:latin typeface="Lucida Sans Unicode" panose="020B0602030504020204" pitchFamily="34" charset="0"/>
                <a:sym typeface="Wingdings" panose="05000000000000000000" pitchFamily="2" charset="2"/>
              </a:rPr>
              <a:t> {Q x </a:t>
            </a:r>
            <a:r>
              <a:rPr lang="en-US" altLang="en-US" sz="3200" dirty="0">
                <a:latin typeface="Lucida Sans Unicode" panose="020B0602030504020204" pitchFamily="34" charset="0"/>
              </a:rPr>
              <a:t>Γ*}</a:t>
            </a: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b="1" u="sng" dirty="0"/>
              <a:t>NPDA:</a:t>
            </a:r>
            <a:r>
              <a:rPr lang="en-US" sz="3200" dirty="0"/>
              <a:t> If at each stage there exists more than one choice of move then it is a non deterministic  PDA(NPDA).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/>
              <a:t> </a:t>
            </a:r>
            <a:r>
              <a:rPr lang="en-US" sz="3200" dirty="0"/>
              <a:t>A move in NPDA is: </a:t>
            </a:r>
            <a:r>
              <a:rPr lang="en-US" altLang="en-US" sz="3200" dirty="0">
                <a:latin typeface="Lucida Sans Unicode" panose="020B0602030504020204" pitchFamily="34" charset="0"/>
              </a:rPr>
              <a:t>δ: Q x {Σ U ε} x Γ </a:t>
            </a:r>
            <a:r>
              <a:rPr lang="en-US" altLang="en-US" sz="3200" dirty="0">
                <a:latin typeface="Lucida Sans Unicode" panose="020B0602030504020204" pitchFamily="34" charset="0"/>
                <a:sym typeface="Wingdings" panose="05000000000000000000" pitchFamily="2" charset="2"/>
              </a:rPr>
              <a:t> {2</a:t>
            </a:r>
            <a:r>
              <a:rPr lang="en-US" altLang="en-US" sz="3200" baseline="30000" dirty="0">
                <a:latin typeface="Lucida Sans Unicode" panose="020B0602030504020204" pitchFamily="34" charset="0"/>
                <a:sym typeface="Wingdings" panose="05000000000000000000" pitchFamily="2" charset="2"/>
              </a:rPr>
              <a:t>Q</a:t>
            </a:r>
            <a:r>
              <a:rPr lang="en-US" altLang="en-US" sz="3200" dirty="0">
                <a:latin typeface="Lucida Sans Unicode" panose="020B0602030504020204" pitchFamily="34" charset="0"/>
                <a:sym typeface="Wingdings" panose="05000000000000000000" pitchFamily="2" charset="2"/>
              </a:rPr>
              <a:t> x </a:t>
            </a:r>
            <a:r>
              <a:rPr lang="en-US" altLang="en-US" sz="3200" dirty="0">
                <a:latin typeface="Lucida Sans Unicode" panose="020B0602030504020204" pitchFamily="34" charset="0"/>
              </a:rPr>
              <a:t>Γ*}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4219267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6880-FB22-4F5B-9596-4B7A8C2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B3835"/>
                </a:solidFill>
                <a:effectLst/>
                <a:latin typeface="Helvetica Neue"/>
              </a:rPr>
              <a:t>Instantaneous Description </a:t>
            </a:r>
            <a:r>
              <a:rPr lang="en-US" b="1" dirty="0"/>
              <a:t>of PDA: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5D52-4F1B-4F56-BA37-A24C98D9D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internal configuration of PDA at some 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particular instant of time is called Instantaneous Description.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The ID of PDA is denoted as </a:t>
            </a: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(</a:t>
            </a:r>
            <a:r>
              <a:rPr lang="en-US" b="1" i="0" dirty="0" err="1">
                <a:solidFill>
                  <a:srgbClr val="3B3835"/>
                </a:solidFill>
                <a:effectLst/>
                <a:latin typeface="Helvetica Neue"/>
              </a:rPr>
              <a:t>q,w,y</a:t>
            </a: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   q - current state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   w - remainder of the input (i.e., unconsumed part)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   y - current stack contents as a string from top to bottom of stack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If </a:t>
            </a: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δ(</a:t>
            </a:r>
            <a:r>
              <a:rPr lang="en-US" b="1" i="0" dirty="0" err="1">
                <a:solidFill>
                  <a:srgbClr val="3B3835"/>
                </a:solidFill>
                <a:effectLst/>
                <a:latin typeface="Helvetica Neue"/>
              </a:rPr>
              <a:t>q,a</a:t>
            </a: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, X)={(p, A)} 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is a transition, then the following are also true: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    (q, a, X ) |--- (</a:t>
            </a:r>
            <a:r>
              <a:rPr lang="en-US" b="1" i="0" dirty="0" err="1">
                <a:solidFill>
                  <a:srgbClr val="3B3835"/>
                </a:solidFill>
                <a:effectLst/>
                <a:latin typeface="Helvetica Neue"/>
              </a:rPr>
              <a:t>p,</a:t>
            </a:r>
            <a:r>
              <a:rPr lang="en-US" altLang="en-US" sz="2800" b="1" dirty="0" err="1">
                <a:latin typeface="Lucida Sans Unicode" panose="020B0602030504020204" pitchFamily="34" charset="0"/>
              </a:rPr>
              <a:t>ε</a:t>
            </a:r>
            <a:r>
              <a:rPr lang="en-US" b="1" i="0" dirty="0" err="1">
                <a:solidFill>
                  <a:srgbClr val="3B3835"/>
                </a:solidFill>
                <a:effectLst/>
                <a:latin typeface="Helvetica Neue"/>
              </a:rPr>
              <a:t>,A</a:t>
            </a: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)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    (q, aw, XB ) |--- (</a:t>
            </a:r>
            <a:r>
              <a:rPr lang="en-US" b="1" i="0" dirty="0" err="1">
                <a:solidFill>
                  <a:srgbClr val="3B3835"/>
                </a:solidFill>
                <a:effectLst/>
                <a:latin typeface="Helvetica Neue"/>
              </a:rPr>
              <a:t>p,w,AB</a:t>
            </a: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)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|--- sign is called a “turnstile notation” and represents one move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|---* sign represents a sequence of moves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944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B981-1F8E-4A67-91D0-B7D68730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Acceptance of a PDA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6A391-3A34-4B52-BC5C-79E8D693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3B3835"/>
                </a:solidFill>
                <a:effectLst/>
                <a:latin typeface="Helvetica Neue"/>
              </a:rPr>
              <a:t>There are two types of PDAs that one can design: those that accept by final state or by empty stack.</a:t>
            </a:r>
          </a:p>
          <a:p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PDAs that accept by final state: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  After processing all the input symbols, the PDA enters into one of the accepting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 here the content of the stack is irrelevant.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L(w)  = { w | (q</a:t>
            </a:r>
            <a:r>
              <a:rPr lang="en-US" baseline="-25000" dirty="0">
                <a:solidFill>
                  <a:srgbClr val="3B3835"/>
                </a:solidFill>
                <a:latin typeface="Helvetica Neue"/>
              </a:rPr>
              <a:t>0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, w , z</a:t>
            </a:r>
            <a:r>
              <a:rPr lang="en-US" baseline="-25000" dirty="0">
                <a:solidFill>
                  <a:srgbClr val="3B3835"/>
                </a:solidFill>
                <a:latin typeface="Helvetica Neue"/>
              </a:rPr>
              <a:t>0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)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|---* (p,</a:t>
            </a:r>
            <a:r>
              <a:rPr lang="en-US" altLang="en-US" sz="2800" b="1" dirty="0">
                <a:latin typeface="Lucida Sans Unicode" panose="020B0602030504020204" pitchFamily="34" charset="0"/>
              </a:rPr>
              <a:t> ε</a:t>
            </a: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,</a:t>
            </a:r>
            <a:r>
              <a:rPr lang="en-US" altLang="en-US" sz="2800" dirty="0">
                <a:sym typeface="Symbol" panose="05050102010706020507" pitchFamily="18" charset="2"/>
              </a:rPr>
              <a:t> ) where p € F.</a:t>
            </a:r>
          </a:p>
          <a:p>
            <a:r>
              <a:rPr lang="en-US" b="1" dirty="0">
                <a:solidFill>
                  <a:srgbClr val="3B3835"/>
                </a:solidFill>
                <a:latin typeface="Helvetica Neue"/>
              </a:rPr>
              <a:t> PDAs that accepted by empty stack: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After processing all the input symbols, the PDA will be in same state ‘p’ by emptying the contents of stack.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B3835"/>
                </a:solidFill>
                <a:latin typeface="Helvetica Neue"/>
              </a:rPr>
              <a:t> L(w)  = { w | (q</a:t>
            </a:r>
            <a:r>
              <a:rPr lang="en-US" baseline="-25000" dirty="0">
                <a:solidFill>
                  <a:srgbClr val="3B3835"/>
                </a:solidFill>
                <a:latin typeface="Helvetica Neue"/>
              </a:rPr>
              <a:t>0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, w , z</a:t>
            </a:r>
            <a:r>
              <a:rPr lang="en-US" baseline="-25000" dirty="0">
                <a:solidFill>
                  <a:srgbClr val="3B3835"/>
                </a:solidFill>
                <a:latin typeface="Helvetica Neue"/>
              </a:rPr>
              <a:t>0</a:t>
            </a:r>
            <a:r>
              <a:rPr lang="en-US" dirty="0">
                <a:solidFill>
                  <a:srgbClr val="3B3835"/>
                </a:solidFill>
                <a:latin typeface="Helvetica Neue"/>
              </a:rPr>
              <a:t>)</a:t>
            </a:r>
            <a:r>
              <a:rPr lang="en-US" b="0" i="0" dirty="0">
                <a:solidFill>
                  <a:srgbClr val="3B3835"/>
                </a:solidFill>
                <a:effectLst/>
                <a:latin typeface="Helvetica Neue"/>
              </a:rPr>
              <a:t> |---* (p,</a:t>
            </a:r>
            <a:r>
              <a:rPr lang="en-US" altLang="en-US" sz="2800" b="1" dirty="0">
                <a:latin typeface="Lucida Sans Unicode" panose="020B0602030504020204" pitchFamily="34" charset="0"/>
              </a:rPr>
              <a:t> ε</a:t>
            </a:r>
            <a:r>
              <a:rPr lang="en-US" b="1" i="0" dirty="0">
                <a:solidFill>
                  <a:srgbClr val="3B3835"/>
                </a:solidFill>
                <a:effectLst/>
                <a:latin typeface="Helvetica Neue"/>
              </a:rPr>
              <a:t>,</a:t>
            </a:r>
            <a:r>
              <a:rPr lang="en-US" altLang="en-US" sz="2800" b="1" dirty="0">
                <a:latin typeface="Lucida Sans Unicode" panose="020B0602030504020204" pitchFamily="34" charset="0"/>
              </a:rPr>
              <a:t> ε</a:t>
            </a:r>
            <a:r>
              <a:rPr lang="en-US" altLang="en-US" sz="2800" dirty="0">
                <a:sym typeface="Symbol" panose="05050102010706020507" pitchFamily="18" charset="2"/>
              </a:rPr>
              <a:t>) where p € Q.</a:t>
            </a:r>
          </a:p>
        </p:txBody>
      </p:sp>
    </p:spTree>
    <p:extLst>
      <p:ext uri="{BB962C8B-B14F-4D97-AF65-F5344CB8AC3E}">
        <p14:creationId xmlns:p14="http://schemas.microsoft.com/office/powerpoint/2010/main" val="259031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2326-9D16-4493-9914-4435DE63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Emptiness property of a CFL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4249-0851-484E-9BAD-1FB24C6C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order to check  whether a CFL is empty or not, consider the CFG for CFL and if the starting symbol of the grammar does not generate any string, then we say that CFL is empty. 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3177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3DBA-9997-4DD0-A15E-9C18B1E3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Finiteness of a CFL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0F96-19C7-498E-802D-E2F4CCE6C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 check  whether a CFL is finite or not we design a grammar G=(V,T,P,S) for CFL and then convert it into CNF G’=(V’,T’,P’,S’).</a:t>
            </a:r>
          </a:p>
          <a:p>
            <a:r>
              <a:rPr lang="en-US" sz="3600" dirty="0"/>
              <a:t>Then draw the directed graph with vertex for each variable and an edge from A to B if there is a production in the form A</a:t>
            </a:r>
            <a:r>
              <a:rPr lang="en-US" sz="3600" dirty="0">
                <a:sym typeface="Wingdings" panose="05000000000000000000" pitchFamily="2" charset="2"/>
              </a:rPr>
              <a:t>BC or ACB.</a:t>
            </a:r>
          </a:p>
          <a:p>
            <a:r>
              <a:rPr lang="en-US" sz="3600" dirty="0">
                <a:sym typeface="Wingdings" panose="05000000000000000000" pitchFamily="2" charset="2"/>
              </a:rPr>
              <a:t>If the graph contains any loop then it is infinite otherwise it is finite.  </a:t>
            </a:r>
            <a:r>
              <a:rPr lang="en-US" sz="3600" dirty="0"/>
              <a:t>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5504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F775-6B58-45AD-ABD2-BC20B5EF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Ex: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08A4CF-FE4B-44D1-AC53-97FCED95F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553" y="1690688"/>
            <a:ext cx="9121726" cy="20231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AFE17-9B6D-4391-BA88-AC3B6797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5" y="4344148"/>
            <a:ext cx="8947053" cy="22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2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0CD5-EAF1-4D29-BF1B-5306F033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 of a Variable: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C89A-8556-4712-B3B0-3B00EABB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a graph with no cycles, the rank of a variable A is the length of the longest path beginning at A.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AC6C7-1757-4E76-8ACE-35BC2AF8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3209541"/>
            <a:ext cx="9956800" cy="259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14C0-9E4D-4946-B7ED-451B23A1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Push </a:t>
            </a:r>
            <a:r>
              <a:rPr lang="en-US" b="1"/>
              <a:t>Down Automata (PDA)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4592-9B6A-45FD-AFD3-E22E56724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 PDA is a way to implement a “CFG” in a similar way, we design a DFA for a regular grammar.</a:t>
            </a:r>
          </a:p>
          <a:p>
            <a:r>
              <a:rPr lang="en-US" sz="3600" dirty="0"/>
              <a:t>The DFA can remember a finite amount of information but a PDA can remember an infinite amount of information.</a:t>
            </a:r>
          </a:p>
          <a:p>
            <a:r>
              <a:rPr lang="en-US" sz="3600" dirty="0"/>
              <a:t>Basically a PDA is a FSM + Stack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26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C3DE-EBCD-46DE-AF67-E4F1CE5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F1DA-37BD-4861-8BBF-429C0094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79" y="1572409"/>
            <a:ext cx="10613520" cy="4351338"/>
          </a:xfrm>
        </p:spPr>
        <p:txBody>
          <a:bodyPr/>
          <a:lstStyle/>
          <a:p>
            <a:r>
              <a:rPr lang="en-US" dirty="0"/>
              <a:t>A PDA has three components, they are </a:t>
            </a:r>
          </a:p>
          <a:p>
            <a:pPr marL="0" indent="0">
              <a:buNone/>
            </a:pPr>
            <a:r>
              <a:rPr lang="en-US" dirty="0"/>
              <a:t> 1. Input tape    2. Control unit     3. A stack with infinite size</a:t>
            </a:r>
            <a:endParaRPr lang="en-IN" dirty="0"/>
          </a:p>
        </p:txBody>
      </p:sp>
      <p:pic>
        <p:nvPicPr>
          <p:cNvPr id="1026" name="Picture 2" descr="Pushdown Automata - Javatpoint">
            <a:extLst>
              <a:ext uri="{FF2B5EF4-FFF2-40B4-BE49-F238E27FC236}">
                <a16:creationId xmlns:a16="http://schemas.microsoft.com/office/drawing/2014/main" id="{1798C266-8842-497B-94B5-FBDBB442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549818"/>
            <a:ext cx="6182751" cy="382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0814-06E4-4CA9-A0C9-FA800232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363D7-85CD-4876-BE50-88885CF69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PDA may or may not read a input symbol, but it has to read top of stack in every transition.</a:t>
            </a:r>
          </a:p>
          <a:p>
            <a:r>
              <a:rPr lang="en-US" sz="3600" dirty="0"/>
              <a:t>The stack head scans the top of the stack.</a:t>
            </a:r>
          </a:p>
          <a:p>
            <a:r>
              <a:rPr lang="en-US" sz="3600" dirty="0"/>
              <a:t>The stack contains two operations: </a:t>
            </a:r>
            <a:r>
              <a:rPr lang="en-US" sz="3600" b="1" dirty="0"/>
              <a:t>Push and Pop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06115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57F0-395E-4AA9-9EF9-0BE66461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PDA Formalism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AA00-66D8-43F2-8010-AD0819F89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94255" cy="4856529"/>
          </a:xfrm>
        </p:spPr>
        <p:txBody>
          <a:bodyPr/>
          <a:lstStyle/>
          <a:p>
            <a:pPr marL="609600" indent="-609600"/>
            <a:r>
              <a:rPr lang="en-US" altLang="en-US" sz="3600" dirty="0"/>
              <a:t>A PDA can be formally described as a seven tuple </a:t>
            </a:r>
            <a:r>
              <a:rPr lang="en-US" altLang="en-US" sz="3600" b="1" dirty="0"/>
              <a:t>(Q,</a:t>
            </a:r>
            <a:r>
              <a:rPr lang="en-US" altLang="en-US" sz="3600" b="1" dirty="0">
                <a:latin typeface="Lucida Sans Unicode" panose="020B0602030504020204" pitchFamily="34" charset="0"/>
              </a:rPr>
              <a:t> Σ, δ,</a:t>
            </a:r>
            <a:r>
              <a:rPr lang="en-US" altLang="en-US" sz="3600" b="1" dirty="0"/>
              <a:t> q</a:t>
            </a:r>
            <a:r>
              <a:rPr lang="en-US" altLang="en-US" sz="3600" b="1" baseline="-25000" dirty="0"/>
              <a:t>0,</a:t>
            </a:r>
            <a:r>
              <a:rPr lang="en-US" altLang="en-US" sz="3600" b="1" dirty="0"/>
              <a:t>F,</a:t>
            </a:r>
            <a:r>
              <a:rPr lang="en-US" altLang="en-US" sz="3600" b="1" dirty="0">
                <a:latin typeface="Lucida Sans Unicode" panose="020B0602030504020204" pitchFamily="34" charset="0"/>
              </a:rPr>
              <a:t> Γ,</a:t>
            </a:r>
            <a:r>
              <a:rPr lang="en-US" altLang="en-US" sz="3600" b="1" dirty="0"/>
              <a:t> Z</a:t>
            </a:r>
            <a:r>
              <a:rPr lang="en-US" altLang="en-US" sz="3600" b="1" baseline="-25000" dirty="0"/>
              <a:t>0)</a:t>
            </a:r>
            <a:endParaRPr lang="en-US" altLang="en-US" sz="3600" b="1" dirty="0"/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200" dirty="0"/>
              <a:t>A finite set of </a:t>
            </a:r>
            <a:r>
              <a:rPr lang="en-US" altLang="en-US" sz="3200" i="1" dirty="0">
                <a:solidFill>
                  <a:srgbClr val="FF0066"/>
                </a:solidFill>
              </a:rPr>
              <a:t>states </a:t>
            </a:r>
            <a:r>
              <a:rPr lang="en-US" altLang="en-US" sz="3200" dirty="0"/>
              <a:t> (Q,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200" dirty="0"/>
              <a:t>An </a:t>
            </a:r>
            <a:r>
              <a:rPr lang="en-US" altLang="en-US" sz="3200" i="1" dirty="0">
                <a:solidFill>
                  <a:srgbClr val="FF0066"/>
                </a:solidFill>
              </a:rPr>
              <a:t>input alphabet</a:t>
            </a:r>
            <a:r>
              <a:rPr lang="en-US" altLang="en-US" sz="3200" dirty="0"/>
              <a:t>  (</a:t>
            </a:r>
            <a:r>
              <a:rPr lang="en-US" altLang="en-US" sz="3200" dirty="0">
                <a:latin typeface="Lucida Sans Unicode" panose="020B0602030504020204" pitchFamily="34" charset="0"/>
              </a:rPr>
              <a:t>Σ</a:t>
            </a:r>
            <a:r>
              <a:rPr lang="en-US" altLang="en-US" sz="3200" dirty="0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200" dirty="0"/>
              <a:t>A </a:t>
            </a:r>
            <a:r>
              <a:rPr lang="en-US" altLang="en-US" sz="3200" i="1" dirty="0">
                <a:solidFill>
                  <a:srgbClr val="FF0066"/>
                </a:solidFill>
              </a:rPr>
              <a:t>stack alphabet</a:t>
            </a:r>
            <a:r>
              <a:rPr lang="en-US" altLang="en-US" sz="3200" dirty="0"/>
              <a:t>  (</a:t>
            </a:r>
            <a:r>
              <a:rPr lang="en-US" altLang="en-US" sz="3200" dirty="0">
                <a:latin typeface="Lucida Sans Unicode" panose="020B0602030504020204" pitchFamily="34" charset="0"/>
              </a:rPr>
              <a:t>Γ</a:t>
            </a:r>
            <a:r>
              <a:rPr lang="en-US" altLang="en-US" sz="3200" dirty="0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200" dirty="0"/>
              <a:t>A </a:t>
            </a:r>
            <a:r>
              <a:rPr lang="en-US" altLang="en-US" sz="3200" i="1" dirty="0">
                <a:solidFill>
                  <a:srgbClr val="FF0066"/>
                </a:solidFill>
              </a:rPr>
              <a:t>transition function</a:t>
            </a:r>
            <a:r>
              <a:rPr lang="en-US" altLang="en-US" sz="3200" dirty="0"/>
              <a:t>  (</a:t>
            </a:r>
            <a:r>
              <a:rPr lang="en-US" altLang="en-US" sz="3200" dirty="0">
                <a:latin typeface="Lucida Sans Unicode" panose="020B0602030504020204" pitchFamily="34" charset="0"/>
              </a:rPr>
              <a:t>δ</a:t>
            </a:r>
            <a:r>
              <a:rPr lang="en-US" altLang="en-US" sz="3200" dirty="0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200" dirty="0"/>
              <a:t>A </a:t>
            </a:r>
            <a:r>
              <a:rPr lang="en-US" altLang="en-US" sz="3200" i="1" dirty="0">
                <a:solidFill>
                  <a:srgbClr val="FF0066"/>
                </a:solidFill>
              </a:rPr>
              <a:t>start state</a:t>
            </a:r>
            <a:r>
              <a:rPr lang="en-US" altLang="en-US" sz="3200" dirty="0"/>
              <a:t>  (q</a:t>
            </a:r>
            <a:r>
              <a:rPr lang="en-US" altLang="en-US" sz="3200" baseline="-25000" dirty="0"/>
              <a:t>0</a:t>
            </a:r>
            <a:r>
              <a:rPr lang="en-US" altLang="en-US" sz="3200" dirty="0"/>
              <a:t>, in Q,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200" dirty="0"/>
              <a:t>A </a:t>
            </a:r>
            <a:r>
              <a:rPr lang="en-US" altLang="en-US" sz="3200" i="1" dirty="0">
                <a:solidFill>
                  <a:srgbClr val="FF0066"/>
                </a:solidFill>
              </a:rPr>
              <a:t>start symbol of stack</a:t>
            </a:r>
            <a:r>
              <a:rPr lang="en-US" altLang="en-US" sz="3200" dirty="0"/>
              <a:t>  (Z</a:t>
            </a:r>
            <a:r>
              <a:rPr lang="en-US" altLang="en-US" sz="3200" baseline="-25000" dirty="0"/>
              <a:t>0</a:t>
            </a:r>
            <a:r>
              <a:rPr lang="en-US" altLang="en-US" sz="3200" dirty="0"/>
              <a:t>, in </a:t>
            </a:r>
            <a:r>
              <a:rPr lang="en-US" altLang="en-US" sz="3200" dirty="0">
                <a:latin typeface="Lucida Sans Unicode" panose="020B0602030504020204" pitchFamily="34" charset="0"/>
              </a:rPr>
              <a:t>Γ</a:t>
            </a:r>
            <a:r>
              <a:rPr lang="en-US" altLang="en-US" sz="3200" dirty="0"/>
              <a:t>, typically).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altLang="en-US" sz="3200" dirty="0"/>
              <a:t>A set of </a:t>
            </a:r>
            <a:r>
              <a:rPr lang="en-US" altLang="en-US" sz="3200" i="1" dirty="0">
                <a:solidFill>
                  <a:srgbClr val="FF0066"/>
                </a:solidFill>
              </a:rPr>
              <a:t>final states</a:t>
            </a:r>
            <a:r>
              <a:rPr lang="en-US" altLang="en-US" sz="3200" dirty="0"/>
              <a:t>  (F </a:t>
            </a:r>
            <a:r>
              <a:rPr lang="en-US" altLang="en-US" sz="3200" dirty="0">
                <a:latin typeface="Lucida Sans Unicode" panose="020B0602030504020204" pitchFamily="34" charset="0"/>
              </a:rPr>
              <a:t>⊆ </a:t>
            </a:r>
            <a:r>
              <a:rPr lang="en-US" altLang="en-US" sz="3200" dirty="0"/>
              <a:t>Q, typically).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57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956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Lucida Sans Unicode</vt:lpstr>
      <vt:lpstr>Monotype Sorts</vt:lpstr>
      <vt:lpstr>Wingdings</vt:lpstr>
      <vt:lpstr>Office Theme</vt:lpstr>
      <vt:lpstr>Push Down Automata</vt:lpstr>
      <vt:lpstr>Emptiness property of a CFL</vt:lpstr>
      <vt:lpstr>Finiteness of a CFL</vt:lpstr>
      <vt:lpstr>Ex: </vt:lpstr>
      <vt:lpstr>Rank of a Variable:</vt:lpstr>
      <vt:lpstr>Push Down Automata (PDA)</vt:lpstr>
      <vt:lpstr>PDA</vt:lpstr>
      <vt:lpstr>PDA</vt:lpstr>
      <vt:lpstr>PDA Formalism</vt:lpstr>
      <vt:lpstr>The Transition Function</vt:lpstr>
      <vt:lpstr>Actions of the PDA</vt:lpstr>
      <vt:lpstr>Types of PDA</vt:lpstr>
      <vt:lpstr>Instantaneous Description of PDA:</vt:lpstr>
      <vt:lpstr>Acceptance of a PDA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Down Automata</dc:title>
  <dc:creator>naveen mukkapati</dc:creator>
  <cp:lastModifiedBy>naveen mukkapati</cp:lastModifiedBy>
  <cp:revision>10</cp:revision>
  <dcterms:created xsi:type="dcterms:W3CDTF">2021-04-10T01:03:53Z</dcterms:created>
  <dcterms:modified xsi:type="dcterms:W3CDTF">2021-04-10T02:31:43Z</dcterms:modified>
</cp:coreProperties>
</file>