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5" r:id="rId23"/>
    <p:sldId id="277" r:id="rId24"/>
    <p:sldId id="286" r:id="rId25"/>
    <p:sldId id="278" r:id="rId26"/>
    <p:sldId id="279" r:id="rId27"/>
    <p:sldId id="280" r:id="rId28"/>
    <p:sldId id="281"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47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mukkapati" userId="0662ca9a0c4f1ba4" providerId="LiveId" clId="{F2E7FB4C-F462-4EEA-9149-CFF9CBEF242F}"/>
    <pc:docChg chg="modSld">
      <pc:chgData name="naveen mukkapati" userId="0662ca9a0c4f1ba4" providerId="LiveId" clId="{F2E7FB4C-F462-4EEA-9149-CFF9CBEF242F}" dt="2021-05-03T05:32:39.386" v="1" actId="20577"/>
      <pc:docMkLst>
        <pc:docMk/>
      </pc:docMkLst>
      <pc:sldChg chg="modSp mod">
        <pc:chgData name="naveen mukkapati" userId="0662ca9a0c4f1ba4" providerId="LiveId" clId="{F2E7FB4C-F462-4EEA-9149-CFF9CBEF242F}" dt="2021-05-03T05:32:39.386" v="1" actId="20577"/>
        <pc:sldMkLst>
          <pc:docMk/>
          <pc:sldMk cId="1861183075" sldId="280"/>
        </pc:sldMkLst>
        <pc:spChg chg="mod">
          <ac:chgData name="naveen mukkapati" userId="0662ca9a0c4f1ba4" providerId="LiveId" clId="{F2E7FB4C-F462-4EEA-9149-CFF9CBEF242F}" dt="2021-05-03T05:32:39.386" v="1" actId="20577"/>
          <ac:spMkLst>
            <pc:docMk/>
            <pc:sldMk cId="1861183075" sldId="280"/>
            <ac:spMk id="3" creationId="{9F1A39F1-C13B-4533-9535-880AD820F4A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5AC6-8A96-4559-81C2-29C8E0EF29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B71D9B-097A-4B80-AD31-D5EADB6D30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891C99-84C2-4AF6-A3AD-68A969F6EAC7}"/>
              </a:ext>
            </a:extLst>
          </p:cNvPr>
          <p:cNvSpPr>
            <a:spLocks noGrp="1"/>
          </p:cNvSpPr>
          <p:nvPr>
            <p:ph type="dt" sz="half" idx="10"/>
          </p:nvPr>
        </p:nvSpPr>
        <p:spPr/>
        <p:txBody>
          <a:bodyPr/>
          <a:lstStyle/>
          <a:p>
            <a:fld id="{99062135-D169-4244-B2A2-DE2AAF26D0B1}" type="datetimeFigureOut">
              <a:rPr lang="en-IN" smtClean="0"/>
              <a:pPr/>
              <a:t>03-05-2021</a:t>
            </a:fld>
            <a:endParaRPr lang="en-IN"/>
          </a:p>
        </p:txBody>
      </p:sp>
      <p:sp>
        <p:nvSpPr>
          <p:cNvPr id="5" name="Footer Placeholder 4">
            <a:extLst>
              <a:ext uri="{FF2B5EF4-FFF2-40B4-BE49-F238E27FC236}">
                <a16:creationId xmlns:a16="http://schemas.microsoft.com/office/drawing/2014/main" id="{C9697ADD-54A6-488A-AA14-A99086E446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D03915-693F-4819-B48D-39308236AE0C}"/>
              </a:ext>
            </a:extLst>
          </p:cNvPr>
          <p:cNvSpPr>
            <a:spLocks noGrp="1"/>
          </p:cNvSpPr>
          <p:nvPr>
            <p:ph type="sldNum" sz="quarter" idx="12"/>
          </p:nvPr>
        </p:nvSpPr>
        <p:spPr/>
        <p:txBody>
          <a:bodyPr/>
          <a:lstStyle/>
          <a:p>
            <a:fld id="{2875F50C-FE7C-4A8A-BFB2-775DBD567A13}" type="slidenum">
              <a:rPr lang="en-IN" smtClean="0"/>
              <a:pPr/>
              <a:t>‹#›</a:t>
            </a:fld>
            <a:endParaRPr lang="en-IN"/>
          </a:p>
        </p:txBody>
      </p:sp>
    </p:spTree>
    <p:extLst>
      <p:ext uri="{BB962C8B-B14F-4D97-AF65-F5344CB8AC3E}">
        <p14:creationId xmlns:p14="http://schemas.microsoft.com/office/powerpoint/2010/main" val="2892243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96CC-D25D-4806-923B-CB0D19DBDA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463458-C37B-46A7-99E3-E153152797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556B80-C97C-4697-A30A-F6FF07141DDA}"/>
              </a:ext>
            </a:extLst>
          </p:cNvPr>
          <p:cNvSpPr>
            <a:spLocks noGrp="1"/>
          </p:cNvSpPr>
          <p:nvPr>
            <p:ph type="dt" sz="half" idx="10"/>
          </p:nvPr>
        </p:nvSpPr>
        <p:spPr/>
        <p:txBody>
          <a:bodyPr/>
          <a:lstStyle/>
          <a:p>
            <a:fld id="{99062135-D169-4244-B2A2-DE2AAF26D0B1}" type="datetimeFigureOut">
              <a:rPr lang="en-IN" smtClean="0"/>
              <a:pPr/>
              <a:t>03-05-2021</a:t>
            </a:fld>
            <a:endParaRPr lang="en-IN"/>
          </a:p>
        </p:txBody>
      </p:sp>
      <p:sp>
        <p:nvSpPr>
          <p:cNvPr id="5" name="Footer Placeholder 4">
            <a:extLst>
              <a:ext uri="{FF2B5EF4-FFF2-40B4-BE49-F238E27FC236}">
                <a16:creationId xmlns:a16="http://schemas.microsoft.com/office/drawing/2014/main" id="{E0915CEC-A298-417B-8364-6723EF662C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F4F2F-1E17-452E-8492-B472604F9B06}"/>
              </a:ext>
            </a:extLst>
          </p:cNvPr>
          <p:cNvSpPr>
            <a:spLocks noGrp="1"/>
          </p:cNvSpPr>
          <p:nvPr>
            <p:ph type="sldNum" sz="quarter" idx="12"/>
          </p:nvPr>
        </p:nvSpPr>
        <p:spPr/>
        <p:txBody>
          <a:bodyPr/>
          <a:lstStyle/>
          <a:p>
            <a:fld id="{2875F50C-FE7C-4A8A-BFB2-775DBD567A13}" type="slidenum">
              <a:rPr lang="en-IN" smtClean="0"/>
              <a:pPr/>
              <a:t>‹#›</a:t>
            </a:fld>
            <a:endParaRPr lang="en-IN"/>
          </a:p>
        </p:txBody>
      </p:sp>
    </p:spTree>
    <p:extLst>
      <p:ext uri="{BB962C8B-B14F-4D97-AF65-F5344CB8AC3E}">
        <p14:creationId xmlns:p14="http://schemas.microsoft.com/office/powerpoint/2010/main" val="2499133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DFEE15-6450-4AF3-8712-63E868CF71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E505D9-D7C7-487B-A817-25D9B40DEF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6E958D-F591-4736-AC25-B1C8E6046B65}"/>
              </a:ext>
            </a:extLst>
          </p:cNvPr>
          <p:cNvSpPr>
            <a:spLocks noGrp="1"/>
          </p:cNvSpPr>
          <p:nvPr>
            <p:ph type="dt" sz="half" idx="10"/>
          </p:nvPr>
        </p:nvSpPr>
        <p:spPr/>
        <p:txBody>
          <a:bodyPr/>
          <a:lstStyle/>
          <a:p>
            <a:fld id="{99062135-D169-4244-B2A2-DE2AAF26D0B1}" type="datetimeFigureOut">
              <a:rPr lang="en-IN" smtClean="0"/>
              <a:pPr/>
              <a:t>03-05-2021</a:t>
            </a:fld>
            <a:endParaRPr lang="en-IN"/>
          </a:p>
        </p:txBody>
      </p:sp>
      <p:sp>
        <p:nvSpPr>
          <p:cNvPr id="5" name="Footer Placeholder 4">
            <a:extLst>
              <a:ext uri="{FF2B5EF4-FFF2-40B4-BE49-F238E27FC236}">
                <a16:creationId xmlns:a16="http://schemas.microsoft.com/office/drawing/2014/main" id="{A1D7E653-F458-4A83-AFFE-2134F68279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8D0120-20A4-431B-96F1-6A4AEA19DD14}"/>
              </a:ext>
            </a:extLst>
          </p:cNvPr>
          <p:cNvSpPr>
            <a:spLocks noGrp="1"/>
          </p:cNvSpPr>
          <p:nvPr>
            <p:ph type="sldNum" sz="quarter" idx="12"/>
          </p:nvPr>
        </p:nvSpPr>
        <p:spPr/>
        <p:txBody>
          <a:bodyPr/>
          <a:lstStyle/>
          <a:p>
            <a:fld id="{2875F50C-FE7C-4A8A-BFB2-775DBD567A13}" type="slidenum">
              <a:rPr lang="en-IN" smtClean="0"/>
              <a:pPr/>
              <a:t>‹#›</a:t>
            </a:fld>
            <a:endParaRPr lang="en-IN"/>
          </a:p>
        </p:txBody>
      </p:sp>
    </p:spTree>
    <p:extLst>
      <p:ext uri="{BB962C8B-B14F-4D97-AF65-F5344CB8AC3E}">
        <p14:creationId xmlns:p14="http://schemas.microsoft.com/office/powerpoint/2010/main" val="998213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D3608-1708-431D-9891-02F13998BA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92B59E-A176-4591-9B2E-A60F4FADF5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761C54-7FE1-413C-9BFC-3D040182E29B}"/>
              </a:ext>
            </a:extLst>
          </p:cNvPr>
          <p:cNvSpPr>
            <a:spLocks noGrp="1"/>
          </p:cNvSpPr>
          <p:nvPr>
            <p:ph type="dt" sz="half" idx="10"/>
          </p:nvPr>
        </p:nvSpPr>
        <p:spPr/>
        <p:txBody>
          <a:bodyPr/>
          <a:lstStyle/>
          <a:p>
            <a:fld id="{99062135-D169-4244-B2A2-DE2AAF26D0B1}" type="datetimeFigureOut">
              <a:rPr lang="en-IN" smtClean="0"/>
              <a:pPr/>
              <a:t>03-05-2021</a:t>
            </a:fld>
            <a:endParaRPr lang="en-IN"/>
          </a:p>
        </p:txBody>
      </p:sp>
      <p:sp>
        <p:nvSpPr>
          <p:cNvPr id="5" name="Footer Placeholder 4">
            <a:extLst>
              <a:ext uri="{FF2B5EF4-FFF2-40B4-BE49-F238E27FC236}">
                <a16:creationId xmlns:a16="http://schemas.microsoft.com/office/drawing/2014/main" id="{65F80B7B-01F3-4C71-B9FD-647E6812DD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D69048-49BA-4FE8-BB19-DAAFAEB4672C}"/>
              </a:ext>
            </a:extLst>
          </p:cNvPr>
          <p:cNvSpPr>
            <a:spLocks noGrp="1"/>
          </p:cNvSpPr>
          <p:nvPr>
            <p:ph type="sldNum" sz="quarter" idx="12"/>
          </p:nvPr>
        </p:nvSpPr>
        <p:spPr/>
        <p:txBody>
          <a:bodyPr/>
          <a:lstStyle/>
          <a:p>
            <a:fld id="{2875F50C-FE7C-4A8A-BFB2-775DBD567A13}" type="slidenum">
              <a:rPr lang="en-IN" smtClean="0"/>
              <a:pPr/>
              <a:t>‹#›</a:t>
            </a:fld>
            <a:endParaRPr lang="en-IN"/>
          </a:p>
        </p:txBody>
      </p:sp>
    </p:spTree>
    <p:extLst>
      <p:ext uri="{BB962C8B-B14F-4D97-AF65-F5344CB8AC3E}">
        <p14:creationId xmlns:p14="http://schemas.microsoft.com/office/powerpoint/2010/main" val="2196686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8D03-5509-495C-925E-4FE9D2AE3F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DCBA09-A903-4D57-8F7F-D3697C0655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64CB8D-5E41-48D2-BC55-04A84A892DDF}"/>
              </a:ext>
            </a:extLst>
          </p:cNvPr>
          <p:cNvSpPr>
            <a:spLocks noGrp="1"/>
          </p:cNvSpPr>
          <p:nvPr>
            <p:ph type="dt" sz="half" idx="10"/>
          </p:nvPr>
        </p:nvSpPr>
        <p:spPr/>
        <p:txBody>
          <a:bodyPr/>
          <a:lstStyle/>
          <a:p>
            <a:fld id="{99062135-D169-4244-B2A2-DE2AAF26D0B1}" type="datetimeFigureOut">
              <a:rPr lang="en-IN" smtClean="0"/>
              <a:pPr/>
              <a:t>03-05-2021</a:t>
            </a:fld>
            <a:endParaRPr lang="en-IN"/>
          </a:p>
        </p:txBody>
      </p:sp>
      <p:sp>
        <p:nvSpPr>
          <p:cNvPr id="5" name="Footer Placeholder 4">
            <a:extLst>
              <a:ext uri="{FF2B5EF4-FFF2-40B4-BE49-F238E27FC236}">
                <a16:creationId xmlns:a16="http://schemas.microsoft.com/office/drawing/2014/main" id="{E84B70BC-0797-4A92-82D7-146DC31A7F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6701F1-EBA9-4EAF-9FCC-7080E9288BFF}"/>
              </a:ext>
            </a:extLst>
          </p:cNvPr>
          <p:cNvSpPr>
            <a:spLocks noGrp="1"/>
          </p:cNvSpPr>
          <p:nvPr>
            <p:ph type="sldNum" sz="quarter" idx="12"/>
          </p:nvPr>
        </p:nvSpPr>
        <p:spPr/>
        <p:txBody>
          <a:bodyPr/>
          <a:lstStyle/>
          <a:p>
            <a:fld id="{2875F50C-FE7C-4A8A-BFB2-775DBD567A13}" type="slidenum">
              <a:rPr lang="en-IN" smtClean="0"/>
              <a:pPr/>
              <a:t>‹#›</a:t>
            </a:fld>
            <a:endParaRPr lang="en-IN"/>
          </a:p>
        </p:txBody>
      </p:sp>
    </p:spTree>
    <p:extLst>
      <p:ext uri="{BB962C8B-B14F-4D97-AF65-F5344CB8AC3E}">
        <p14:creationId xmlns:p14="http://schemas.microsoft.com/office/powerpoint/2010/main" val="2861829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7BD7-AA6A-4B57-AF84-07DC1929B0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9A5E65-BEC0-4669-B06B-5972B15486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10FB6A-7E03-462B-B382-416E0C8825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760684-3E21-4485-B434-13ADC2D48530}"/>
              </a:ext>
            </a:extLst>
          </p:cNvPr>
          <p:cNvSpPr>
            <a:spLocks noGrp="1"/>
          </p:cNvSpPr>
          <p:nvPr>
            <p:ph type="dt" sz="half" idx="10"/>
          </p:nvPr>
        </p:nvSpPr>
        <p:spPr/>
        <p:txBody>
          <a:bodyPr/>
          <a:lstStyle/>
          <a:p>
            <a:fld id="{99062135-D169-4244-B2A2-DE2AAF26D0B1}" type="datetimeFigureOut">
              <a:rPr lang="en-IN" smtClean="0"/>
              <a:pPr/>
              <a:t>03-05-2021</a:t>
            </a:fld>
            <a:endParaRPr lang="en-IN"/>
          </a:p>
        </p:txBody>
      </p:sp>
      <p:sp>
        <p:nvSpPr>
          <p:cNvPr id="6" name="Footer Placeholder 5">
            <a:extLst>
              <a:ext uri="{FF2B5EF4-FFF2-40B4-BE49-F238E27FC236}">
                <a16:creationId xmlns:a16="http://schemas.microsoft.com/office/drawing/2014/main" id="{B05A17A0-0ECE-4430-B8A3-B29628D9C8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2B3DE1-8105-455E-A8AF-48D5676BC165}"/>
              </a:ext>
            </a:extLst>
          </p:cNvPr>
          <p:cNvSpPr>
            <a:spLocks noGrp="1"/>
          </p:cNvSpPr>
          <p:nvPr>
            <p:ph type="sldNum" sz="quarter" idx="12"/>
          </p:nvPr>
        </p:nvSpPr>
        <p:spPr/>
        <p:txBody>
          <a:bodyPr/>
          <a:lstStyle/>
          <a:p>
            <a:fld id="{2875F50C-FE7C-4A8A-BFB2-775DBD567A13}" type="slidenum">
              <a:rPr lang="en-IN" smtClean="0"/>
              <a:pPr/>
              <a:t>‹#›</a:t>
            </a:fld>
            <a:endParaRPr lang="en-IN"/>
          </a:p>
        </p:txBody>
      </p:sp>
    </p:spTree>
    <p:extLst>
      <p:ext uri="{BB962C8B-B14F-4D97-AF65-F5344CB8AC3E}">
        <p14:creationId xmlns:p14="http://schemas.microsoft.com/office/powerpoint/2010/main" val="2593968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1DC6-DA12-471A-8A17-AB11E8AAAB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A04701-689E-483C-937E-64C171E37E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230D06-7BEF-4391-8A9D-B54F297A4B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52EDD0-5DD9-45DE-A85D-74AE9CAD01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B6CB08-5487-4762-93AE-534DEDBC40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E665C6-4FFC-48FF-9081-525237A80C54}"/>
              </a:ext>
            </a:extLst>
          </p:cNvPr>
          <p:cNvSpPr>
            <a:spLocks noGrp="1"/>
          </p:cNvSpPr>
          <p:nvPr>
            <p:ph type="dt" sz="half" idx="10"/>
          </p:nvPr>
        </p:nvSpPr>
        <p:spPr/>
        <p:txBody>
          <a:bodyPr/>
          <a:lstStyle/>
          <a:p>
            <a:fld id="{99062135-D169-4244-B2A2-DE2AAF26D0B1}" type="datetimeFigureOut">
              <a:rPr lang="en-IN" smtClean="0"/>
              <a:pPr/>
              <a:t>03-05-2021</a:t>
            </a:fld>
            <a:endParaRPr lang="en-IN"/>
          </a:p>
        </p:txBody>
      </p:sp>
      <p:sp>
        <p:nvSpPr>
          <p:cNvPr id="8" name="Footer Placeholder 7">
            <a:extLst>
              <a:ext uri="{FF2B5EF4-FFF2-40B4-BE49-F238E27FC236}">
                <a16:creationId xmlns:a16="http://schemas.microsoft.com/office/drawing/2014/main" id="{D114E785-DAF7-48E6-A4B9-E4EB9EF618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9D6D7C-9787-41F9-8446-7E721AD15575}"/>
              </a:ext>
            </a:extLst>
          </p:cNvPr>
          <p:cNvSpPr>
            <a:spLocks noGrp="1"/>
          </p:cNvSpPr>
          <p:nvPr>
            <p:ph type="sldNum" sz="quarter" idx="12"/>
          </p:nvPr>
        </p:nvSpPr>
        <p:spPr/>
        <p:txBody>
          <a:bodyPr/>
          <a:lstStyle/>
          <a:p>
            <a:fld id="{2875F50C-FE7C-4A8A-BFB2-775DBD567A13}" type="slidenum">
              <a:rPr lang="en-IN" smtClean="0"/>
              <a:pPr/>
              <a:t>‹#›</a:t>
            </a:fld>
            <a:endParaRPr lang="en-IN"/>
          </a:p>
        </p:txBody>
      </p:sp>
    </p:spTree>
    <p:extLst>
      <p:ext uri="{BB962C8B-B14F-4D97-AF65-F5344CB8AC3E}">
        <p14:creationId xmlns:p14="http://schemas.microsoft.com/office/powerpoint/2010/main" val="3938086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F6AC7-9215-4026-AA59-4240EE847C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109786-58F6-415E-AECF-363A6C05D682}"/>
              </a:ext>
            </a:extLst>
          </p:cNvPr>
          <p:cNvSpPr>
            <a:spLocks noGrp="1"/>
          </p:cNvSpPr>
          <p:nvPr>
            <p:ph type="dt" sz="half" idx="10"/>
          </p:nvPr>
        </p:nvSpPr>
        <p:spPr/>
        <p:txBody>
          <a:bodyPr/>
          <a:lstStyle/>
          <a:p>
            <a:fld id="{99062135-D169-4244-B2A2-DE2AAF26D0B1}" type="datetimeFigureOut">
              <a:rPr lang="en-IN" smtClean="0"/>
              <a:pPr/>
              <a:t>03-05-2021</a:t>
            </a:fld>
            <a:endParaRPr lang="en-IN"/>
          </a:p>
        </p:txBody>
      </p:sp>
      <p:sp>
        <p:nvSpPr>
          <p:cNvPr id="4" name="Footer Placeholder 3">
            <a:extLst>
              <a:ext uri="{FF2B5EF4-FFF2-40B4-BE49-F238E27FC236}">
                <a16:creationId xmlns:a16="http://schemas.microsoft.com/office/drawing/2014/main" id="{A718A92A-505D-4CD2-A593-5C3A9A2583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211506-4B51-406F-B923-47A8500B81C1}"/>
              </a:ext>
            </a:extLst>
          </p:cNvPr>
          <p:cNvSpPr>
            <a:spLocks noGrp="1"/>
          </p:cNvSpPr>
          <p:nvPr>
            <p:ph type="sldNum" sz="quarter" idx="12"/>
          </p:nvPr>
        </p:nvSpPr>
        <p:spPr/>
        <p:txBody>
          <a:bodyPr/>
          <a:lstStyle/>
          <a:p>
            <a:fld id="{2875F50C-FE7C-4A8A-BFB2-775DBD567A13}" type="slidenum">
              <a:rPr lang="en-IN" smtClean="0"/>
              <a:pPr/>
              <a:t>‹#›</a:t>
            </a:fld>
            <a:endParaRPr lang="en-IN"/>
          </a:p>
        </p:txBody>
      </p:sp>
    </p:spTree>
    <p:extLst>
      <p:ext uri="{BB962C8B-B14F-4D97-AF65-F5344CB8AC3E}">
        <p14:creationId xmlns:p14="http://schemas.microsoft.com/office/powerpoint/2010/main" val="37510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0335E6-C8D6-4228-BA6B-B6444A2E7F67}"/>
              </a:ext>
            </a:extLst>
          </p:cNvPr>
          <p:cNvSpPr>
            <a:spLocks noGrp="1"/>
          </p:cNvSpPr>
          <p:nvPr>
            <p:ph type="dt" sz="half" idx="10"/>
          </p:nvPr>
        </p:nvSpPr>
        <p:spPr/>
        <p:txBody>
          <a:bodyPr/>
          <a:lstStyle/>
          <a:p>
            <a:fld id="{99062135-D169-4244-B2A2-DE2AAF26D0B1}" type="datetimeFigureOut">
              <a:rPr lang="en-IN" smtClean="0"/>
              <a:pPr/>
              <a:t>03-05-2021</a:t>
            </a:fld>
            <a:endParaRPr lang="en-IN"/>
          </a:p>
        </p:txBody>
      </p:sp>
      <p:sp>
        <p:nvSpPr>
          <p:cNvPr id="3" name="Footer Placeholder 2">
            <a:extLst>
              <a:ext uri="{FF2B5EF4-FFF2-40B4-BE49-F238E27FC236}">
                <a16:creationId xmlns:a16="http://schemas.microsoft.com/office/drawing/2014/main" id="{7E3117F1-D928-4092-87BB-86F6465C7E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3E8DDE-E7BD-4D2C-8C01-E0E3FFF5C84C}"/>
              </a:ext>
            </a:extLst>
          </p:cNvPr>
          <p:cNvSpPr>
            <a:spLocks noGrp="1"/>
          </p:cNvSpPr>
          <p:nvPr>
            <p:ph type="sldNum" sz="quarter" idx="12"/>
          </p:nvPr>
        </p:nvSpPr>
        <p:spPr/>
        <p:txBody>
          <a:bodyPr/>
          <a:lstStyle/>
          <a:p>
            <a:fld id="{2875F50C-FE7C-4A8A-BFB2-775DBD567A13}" type="slidenum">
              <a:rPr lang="en-IN" smtClean="0"/>
              <a:pPr/>
              <a:t>‹#›</a:t>
            </a:fld>
            <a:endParaRPr lang="en-IN"/>
          </a:p>
        </p:txBody>
      </p:sp>
    </p:spTree>
    <p:extLst>
      <p:ext uri="{BB962C8B-B14F-4D97-AF65-F5344CB8AC3E}">
        <p14:creationId xmlns:p14="http://schemas.microsoft.com/office/powerpoint/2010/main" val="1274429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C35A-2B02-456E-BA94-76C289DEDE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1132BF-D726-46EC-963B-E0AB4FE1B1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FE8CAC-E06A-4B34-B8F7-B18E95EDC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631E68-DB85-48D4-8D7F-F859CFCFDEB1}"/>
              </a:ext>
            </a:extLst>
          </p:cNvPr>
          <p:cNvSpPr>
            <a:spLocks noGrp="1"/>
          </p:cNvSpPr>
          <p:nvPr>
            <p:ph type="dt" sz="half" idx="10"/>
          </p:nvPr>
        </p:nvSpPr>
        <p:spPr/>
        <p:txBody>
          <a:bodyPr/>
          <a:lstStyle/>
          <a:p>
            <a:fld id="{99062135-D169-4244-B2A2-DE2AAF26D0B1}" type="datetimeFigureOut">
              <a:rPr lang="en-IN" smtClean="0"/>
              <a:pPr/>
              <a:t>03-05-2021</a:t>
            </a:fld>
            <a:endParaRPr lang="en-IN"/>
          </a:p>
        </p:txBody>
      </p:sp>
      <p:sp>
        <p:nvSpPr>
          <p:cNvPr id="6" name="Footer Placeholder 5">
            <a:extLst>
              <a:ext uri="{FF2B5EF4-FFF2-40B4-BE49-F238E27FC236}">
                <a16:creationId xmlns:a16="http://schemas.microsoft.com/office/drawing/2014/main" id="{40725494-CB3A-49F0-BA40-DA91232E87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DFA566-3DFC-42AA-815C-F9013987711E}"/>
              </a:ext>
            </a:extLst>
          </p:cNvPr>
          <p:cNvSpPr>
            <a:spLocks noGrp="1"/>
          </p:cNvSpPr>
          <p:nvPr>
            <p:ph type="sldNum" sz="quarter" idx="12"/>
          </p:nvPr>
        </p:nvSpPr>
        <p:spPr/>
        <p:txBody>
          <a:bodyPr/>
          <a:lstStyle/>
          <a:p>
            <a:fld id="{2875F50C-FE7C-4A8A-BFB2-775DBD567A13}" type="slidenum">
              <a:rPr lang="en-IN" smtClean="0"/>
              <a:pPr/>
              <a:t>‹#›</a:t>
            </a:fld>
            <a:endParaRPr lang="en-IN"/>
          </a:p>
        </p:txBody>
      </p:sp>
    </p:spTree>
    <p:extLst>
      <p:ext uri="{BB962C8B-B14F-4D97-AF65-F5344CB8AC3E}">
        <p14:creationId xmlns:p14="http://schemas.microsoft.com/office/powerpoint/2010/main" val="188171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E628-7AD9-49F4-BA06-BC03082FC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076227-7B0D-4234-BEFD-61B6451CD0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051643-591A-42EC-BA08-AFB793F8C1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8F2F2B-4860-415A-9687-3824A56137CF}"/>
              </a:ext>
            </a:extLst>
          </p:cNvPr>
          <p:cNvSpPr>
            <a:spLocks noGrp="1"/>
          </p:cNvSpPr>
          <p:nvPr>
            <p:ph type="dt" sz="half" idx="10"/>
          </p:nvPr>
        </p:nvSpPr>
        <p:spPr/>
        <p:txBody>
          <a:bodyPr/>
          <a:lstStyle/>
          <a:p>
            <a:fld id="{99062135-D169-4244-B2A2-DE2AAF26D0B1}" type="datetimeFigureOut">
              <a:rPr lang="en-IN" smtClean="0"/>
              <a:pPr/>
              <a:t>03-05-2021</a:t>
            </a:fld>
            <a:endParaRPr lang="en-IN"/>
          </a:p>
        </p:txBody>
      </p:sp>
      <p:sp>
        <p:nvSpPr>
          <p:cNvPr id="6" name="Footer Placeholder 5">
            <a:extLst>
              <a:ext uri="{FF2B5EF4-FFF2-40B4-BE49-F238E27FC236}">
                <a16:creationId xmlns:a16="http://schemas.microsoft.com/office/drawing/2014/main" id="{61B644AF-4AA9-4B97-BED8-D50F40989D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A32ED6-F096-4904-B38B-A7F88ED6025F}"/>
              </a:ext>
            </a:extLst>
          </p:cNvPr>
          <p:cNvSpPr>
            <a:spLocks noGrp="1"/>
          </p:cNvSpPr>
          <p:nvPr>
            <p:ph type="sldNum" sz="quarter" idx="12"/>
          </p:nvPr>
        </p:nvSpPr>
        <p:spPr/>
        <p:txBody>
          <a:bodyPr/>
          <a:lstStyle/>
          <a:p>
            <a:fld id="{2875F50C-FE7C-4A8A-BFB2-775DBD567A13}" type="slidenum">
              <a:rPr lang="en-IN" smtClean="0"/>
              <a:pPr/>
              <a:t>‹#›</a:t>
            </a:fld>
            <a:endParaRPr lang="en-IN"/>
          </a:p>
        </p:txBody>
      </p:sp>
    </p:spTree>
    <p:extLst>
      <p:ext uri="{BB962C8B-B14F-4D97-AF65-F5344CB8AC3E}">
        <p14:creationId xmlns:p14="http://schemas.microsoft.com/office/powerpoint/2010/main" val="3183653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4270C1-04FE-4475-8008-B6EEBA0EC9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D9D0DB-8C1C-4F0D-AB3A-8D723074A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B02BF8-CF8E-4B1C-9729-BFA6E1A9A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62135-D169-4244-B2A2-DE2AAF26D0B1}" type="datetimeFigureOut">
              <a:rPr lang="en-IN" smtClean="0"/>
              <a:pPr/>
              <a:t>03-05-2021</a:t>
            </a:fld>
            <a:endParaRPr lang="en-IN"/>
          </a:p>
        </p:txBody>
      </p:sp>
      <p:sp>
        <p:nvSpPr>
          <p:cNvPr id="5" name="Footer Placeholder 4">
            <a:extLst>
              <a:ext uri="{FF2B5EF4-FFF2-40B4-BE49-F238E27FC236}">
                <a16:creationId xmlns:a16="http://schemas.microsoft.com/office/drawing/2014/main" id="{EFFF4CA9-08C9-4AB7-8879-79C293E42C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41F75B-EA32-410A-90C3-5B6D29AC81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5F50C-FE7C-4A8A-BFB2-775DBD567A13}" type="slidenum">
              <a:rPr lang="en-IN" smtClean="0"/>
              <a:pPr/>
              <a:t>‹#›</a:t>
            </a:fld>
            <a:endParaRPr lang="en-IN"/>
          </a:p>
        </p:txBody>
      </p:sp>
    </p:spTree>
    <p:extLst>
      <p:ext uri="{BB962C8B-B14F-4D97-AF65-F5344CB8AC3E}">
        <p14:creationId xmlns:p14="http://schemas.microsoft.com/office/powerpoint/2010/main" val="87133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9320-B5C1-442F-9A93-ACF0F03C09F5}"/>
              </a:ext>
            </a:extLst>
          </p:cNvPr>
          <p:cNvSpPr>
            <a:spLocks noGrp="1"/>
          </p:cNvSpPr>
          <p:nvPr>
            <p:ph type="ctrTitle"/>
          </p:nvPr>
        </p:nvSpPr>
        <p:spPr>
          <a:xfrm>
            <a:off x="1524000" y="1840832"/>
            <a:ext cx="9144000" cy="1568795"/>
          </a:xfrm>
        </p:spPr>
        <p:txBody>
          <a:bodyPr>
            <a:normAutofit fontScale="90000"/>
          </a:bodyPr>
          <a:lstStyle/>
          <a:p>
            <a:r>
              <a:rPr lang="en-US" sz="3200" b="1" dirty="0">
                <a:effectLst/>
                <a:latin typeface="Bookman Old Style" panose="02050604050505020204" pitchFamily="18" charset="0"/>
                <a:ea typeface="Calibri" panose="020F0502020204030204" pitchFamily="34" charset="0"/>
                <a:cs typeface="Tahoma" panose="020B0604030504040204" pitchFamily="34" charset="0"/>
              </a:rPr>
              <a:t>UNIT-IV</a:t>
            </a:r>
            <a:br>
              <a:rPr lang="en-US" sz="3200" b="1" dirty="0">
                <a:effectLst/>
                <a:latin typeface="Bookman Old Style" panose="02050604050505020204" pitchFamily="18" charset="0"/>
                <a:ea typeface="Calibri" panose="020F0502020204030204" pitchFamily="34" charset="0"/>
                <a:cs typeface="Tahoma" panose="020B0604030504040204" pitchFamily="34" charset="0"/>
              </a:rPr>
            </a:br>
            <a:br>
              <a:rPr lang="en-US" sz="3200" b="1" dirty="0">
                <a:effectLst/>
                <a:latin typeface="Bookman Old Style" panose="02050604050505020204" pitchFamily="18" charset="0"/>
                <a:ea typeface="Calibri" panose="020F0502020204030204" pitchFamily="34" charset="0"/>
                <a:cs typeface="Tahoma" panose="020B0604030504040204" pitchFamily="34" charset="0"/>
              </a:rPr>
            </a:br>
            <a:r>
              <a:rPr lang="en-US" sz="3200" b="1" dirty="0">
                <a:effectLst/>
                <a:latin typeface="Bookman Old Style" panose="02050604050505020204" pitchFamily="18" charset="0"/>
                <a:ea typeface="Calibri" panose="020F0502020204030204" pitchFamily="34" charset="0"/>
                <a:cs typeface="Tahoma" panose="020B0604030504040204" pitchFamily="34" charset="0"/>
              </a:rPr>
              <a:t>Undecidability &amp; Context Sensitive Grammar </a:t>
            </a:r>
            <a:endParaRPr lang="en-IN" sz="8800" dirty="0"/>
          </a:p>
        </p:txBody>
      </p:sp>
    </p:spTree>
    <p:extLst>
      <p:ext uri="{BB962C8B-B14F-4D97-AF65-F5344CB8AC3E}">
        <p14:creationId xmlns:p14="http://schemas.microsoft.com/office/powerpoint/2010/main" val="453042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F4ED-BC2A-42CD-BC74-65DB07FAFEFD}"/>
              </a:ext>
            </a:extLst>
          </p:cNvPr>
          <p:cNvSpPr>
            <a:spLocks noGrp="1"/>
          </p:cNvSpPr>
          <p:nvPr>
            <p:ph type="title"/>
          </p:nvPr>
        </p:nvSpPr>
        <p:spPr>
          <a:xfrm>
            <a:off x="681925" y="120317"/>
            <a:ext cx="11174278" cy="1264612"/>
          </a:xfrm>
        </p:spPr>
        <p:txBody>
          <a:bodyPr>
            <a:normAutofit/>
          </a:bodyPr>
          <a:lstStyle/>
          <a:p>
            <a:r>
              <a:rPr lang="en-US" sz="4000" b="1" dirty="0">
                <a:solidFill>
                  <a:srgbClr val="FF0000"/>
                </a:solidFill>
              </a:rPr>
              <a:t>4. If a language L and its complement </a:t>
            </a:r>
            <a:r>
              <a:rPr lang="en-US" sz="4000" b="1" dirty="0" err="1">
                <a:solidFill>
                  <a:srgbClr val="FF0000"/>
                </a:solidFill>
              </a:rPr>
              <a:t>L</a:t>
            </a:r>
            <a:r>
              <a:rPr lang="en-US" sz="4000" b="1" baseline="30000" dirty="0" err="1">
                <a:solidFill>
                  <a:srgbClr val="FF0000"/>
                </a:solidFill>
              </a:rPr>
              <a:t>l</a:t>
            </a:r>
            <a:r>
              <a:rPr lang="en-US" sz="4000" b="1" dirty="0">
                <a:solidFill>
                  <a:srgbClr val="FF0000"/>
                </a:solidFill>
              </a:rPr>
              <a:t> are both recursively enumerable, then L is recursive</a:t>
            </a:r>
            <a:r>
              <a:rPr lang="en-US" b="1" dirty="0">
                <a:solidFill>
                  <a:srgbClr val="FF0000"/>
                </a:solidFill>
              </a:rPr>
              <a:t>.</a:t>
            </a:r>
            <a:endParaRPr lang="en-IN" b="1" dirty="0">
              <a:solidFill>
                <a:srgbClr val="FF0000"/>
              </a:solidFill>
            </a:endParaRPr>
          </a:p>
        </p:txBody>
      </p:sp>
      <p:sp>
        <p:nvSpPr>
          <p:cNvPr id="3" name="Content Placeholder 2">
            <a:extLst>
              <a:ext uri="{FF2B5EF4-FFF2-40B4-BE49-F238E27FC236}">
                <a16:creationId xmlns:a16="http://schemas.microsoft.com/office/drawing/2014/main" id="{E462E00C-3753-4F3E-99BF-E2FFB099DAB5}"/>
              </a:ext>
            </a:extLst>
          </p:cNvPr>
          <p:cNvSpPr>
            <a:spLocks noGrp="1"/>
          </p:cNvSpPr>
          <p:nvPr>
            <p:ph idx="1"/>
          </p:nvPr>
        </p:nvSpPr>
        <p:spPr>
          <a:xfrm>
            <a:off x="838200" y="1384929"/>
            <a:ext cx="10515600" cy="4792034"/>
          </a:xfrm>
        </p:spPr>
        <p:txBody>
          <a:bodyPr/>
          <a:lstStyle/>
          <a:p>
            <a:r>
              <a:rPr lang="en-US" dirty="0"/>
              <a:t>Let M</a:t>
            </a:r>
            <a:r>
              <a:rPr lang="en-US" baseline="-25000" dirty="0"/>
              <a:t>1</a:t>
            </a:r>
            <a:r>
              <a:rPr lang="en-US" dirty="0"/>
              <a:t> and M</a:t>
            </a:r>
            <a:r>
              <a:rPr lang="en-US" baseline="-25000" dirty="0"/>
              <a:t>2</a:t>
            </a:r>
            <a:r>
              <a:rPr lang="en-US" dirty="0"/>
              <a:t> accept L and </a:t>
            </a:r>
            <a:r>
              <a:rPr lang="en-US" dirty="0" err="1"/>
              <a:t>L</a:t>
            </a:r>
            <a:r>
              <a:rPr lang="en-US" baseline="30000" dirty="0" err="1"/>
              <a:t>l</a:t>
            </a:r>
            <a:r>
              <a:rPr lang="en-US" dirty="0"/>
              <a:t> respectively. </a:t>
            </a:r>
          </a:p>
          <a:p>
            <a:r>
              <a:rPr lang="en-US" dirty="0"/>
              <a:t>Construct M , to simulate simultaneously M</a:t>
            </a:r>
            <a:r>
              <a:rPr lang="en-US" baseline="-25000" dirty="0"/>
              <a:t>1</a:t>
            </a:r>
            <a:r>
              <a:rPr lang="en-US" dirty="0"/>
              <a:t> and M</a:t>
            </a:r>
            <a:r>
              <a:rPr lang="en-US" baseline="-25000" dirty="0"/>
              <a:t>2</a:t>
            </a:r>
            <a:r>
              <a:rPr lang="en-US" dirty="0"/>
              <a:t>. M accepts w if M</a:t>
            </a:r>
            <a:r>
              <a:rPr lang="en-US" baseline="-25000" dirty="0"/>
              <a:t>1</a:t>
            </a:r>
            <a:r>
              <a:rPr lang="en-US" dirty="0"/>
              <a:t> accepts w and rejects w if M</a:t>
            </a:r>
            <a:r>
              <a:rPr lang="en-US" baseline="-25000" dirty="0"/>
              <a:t>2</a:t>
            </a:r>
            <a:r>
              <a:rPr lang="en-US" dirty="0"/>
              <a:t> accepts w.</a:t>
            </a:r>
          </a:p>
          <a:p>
            <a:r>
              <a:rPr lang="en-US" dirty="0"/>
              <a:t>Since w is in either L or </a:t>
            </a:r>
            <a:r>
              <a:rPr lang="en-US" dirty="0" err="1"/>
              <a:t>L</a:t>
            </a:r>
            <a:r>
              <a:rPr lang="en-US" baseline="30000" dirty="0" err="1"/>
              <a:t>l</a:t>
            </a:r>
            <a:r>
              <a:rPr lang="en-US" dirty="0"/>
              <a:t>, we know that exactly one of M</a:t>
            </a:r>
            <a:r>
              <a:rPr lang="en-US" baseline="-25000" dirty="0"/>
              <a:t>1</a:t>
            </a:r>
            <a:r>
              <a:rPr lang="en-US" dirty="0"/>
              <a:t> or M</a:t>
            </a:r>
            <a:r>
              <a:rPr lang="en-US" baseline="-25000" dirty="0"/>
              <a:t>2</a:t>
            </a:r>
            <a:r>
              <a:rPr lang="en-US" dirty="0"/>
              <a:t> will accept. Thus M will always say either “accept” or “reject”, but will never say both.</a:t>
            </a:r>
          </a:p>
          <a:p>
            <a:r>
              <a:rPr lang="en-US" dirty="0"/>
              <a:t>Since M is an algorithm that accepts L, it follows that L is recursive.</a:t>
            </a:r>
            <a:endParaRPr lang="en-IN" dirty="0"/>
          </a:p>
        </p:txBody>
      </p:sp>
      <p:grpSp>
        <p:nvGrpSpPr>
          <p:cNvPr id="4" name="Group 3">
            <a:extLst>
              <a:ext uri="{FF2B5EF4-FFF2-40B4-BE49-F238E27FC236}">
                <a16:creationId xmlns:a16="http://schemas.microsoft.com/office/drawing/2014/main" id="{949341BC-E4A1-4F3F-8757-E2D3BF2E1952}"/>
              </a:ext>
            </a:extLst>
          </p:cNvPr>
          <p:cNvGrpSpPr/>
          <p:nvPr/>
        </p:nvGrpSpPr>
        <p:grpSpPr>
          <a:xfrm>
            <a:off x="2893991" y="4514938"/>
            <a:ext cx="6404017" cy="2122309"/>
            <a:chOff x="2844252" y="4370559"/>
            <a:chExt cx="6404017" cy="2122309"/>
          </a:xfrm>
        </p:grpSpPr>
        <p:sp>
          <p:nvSpPr>
            <p:cNvPr id="5" name="Rectangle 4">
              <a:extLst>
                <a:ext uri="{FF2B5EF4-FFF2-40B4-BE49-F238E27FC236}">
                  <a16:creationId xmlns:a16="http://schemas.microsoft.com/office/drawing/2014/main" id="{B62A4579-4FED-4D80-9751-7F6A2FADB71C}"/>
                </a:ext>
              </a:extLst>
            </p:cNvPr>
            <p:cNvSpPr/>
            <p:nvPr/>
          </p:nvSpPr>
          <p:spPr>
            <a:xfrm>
              <a:off x="4411579" y="4463718"/>
              <a:ext cx="2241884" cy="2029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buClrTx/>
                <a:buFontTx/>
                <a:buNone/>
              </a:pPr>
              <a:r>
                <a:rPr lang="en-US" altLang="en-US" sz="1800"/>
                <a:t>M</a:t>
              </a:r>
              <a:endParaRPr lang="en-US" altLang="en-US" sz="1800" baseline="-25000" dirty="0"/>
            </a:p>
          </p:txBody>
        </p:sp>
        <p:sp>
          <p:nvSpPr>
            <p:cNvPr id="6" name="Rectangle 5">
              <a:extLst>
                <a:ext uri="{FF2B5EF4-FFF2-40B4-BE49-F238E27FC236}">
                  <a16:creationId xmlns:a16="http://schemas.microsoft.com/office/drawing/2014/main" id="{434C95D4-CE0B-4B39-9AE6-2E5BADDCE6D5}"/>
                </a:ext>
              </a:extLst>
            </p:cNvPr>
            <p:cNvSpPr>
              <a:spLocks noChangeArrowheads="1"/>
            </p:cNvSpPr>
            <p:nvPr/>
          </p:nvSpPr>
          <p:spPr bwMode="auto">
            <a:xfrm>
              <a:off x="4969042" y="4787270"/>
              <a:ext cx="685800" cy="578814"/>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sz="2400" dirty="0"/>
                <a:t>M</a:t>
              </a:r>
              <a:r>
                <a:rPr lang="en-US" altLang="en-US" sz="2400" baseline="-25000" dirty="0"/>
                <a:t>1</a:t>
              </a:r>
            </a:p>
          </p:txBody>
        </p:sp>
        <p:sp>
          <p:nvSpPr>
            <p:cNvPr id="7" name="Rectangle 6">
              <a:extLst>
                <a:ext uri="{FF2B5EF4-FFF2-40B4-BE49-F238E27FC236}">
                  <a16:creationId xmlns:a16="http://schemas.microsoft.com/office/drawing/2014/main" id="{535D0DE3-B269-4EAA-87D4-4361F4F7A627}"/>
                </a:ext>
              </a:extLst>
            </p:cNvPr>
            <p:cNvSpPr>
              <a:spLocks noChangeArrowheads="1"/>
            </p:cNvSpPr>
            <p:nvPr/>
          </p:nvSpPr>
          <p:spPr bwMode="auto">
            <a:xfrm>
              <a:off x="4969042" y="5580056"/>
              <a:ext cx="685800" cy="578814"/>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sz="2400" dirty="0"/>
                <a:t>M</a:t>
              </a:r>
              <a:r>
                <a:rPr lang="en-US" altLang="en-US" sz="2400" baseline="-25000" dirty="0"/>
                <a:t>2</a:t>
              </a:r>
            </a:p>
          </p:txBody>
        </p:sp>
        <p:cxnSp>
          <p:nvCxnSpPr>
            <p:cNvPr id="8" name="Straight Arrow Connector 7">
              <a:extLst>
                <a:ext uri="{FF2B5EF4-FFF2-40B4-BE49-F238E27FC236}">
                  <a16:creationId xmlns:a16="http://schemas.microsoft.com/office/drawing/2014/main" id="{CA0D32EC-D4DB-4B3C-94DA-F023A55C7F1B}"/>
                </a:ext>
              </a:extLst>
            </p:cNvPr>
            <p:cNvCxnSpPr>
              <a:endCxn id="6" idx="1"/>
            </p:cNvCxnSpPr>
            <p:nvPr/>
          </p:nvCxnSpPr>
          <p:spPr>
            <a:xfrm>
              <a:off x="4620126" y="5076677"/>
              <a:ext cx="348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10ED66-AAB3-46D6-9516-E880152C1929}"/>
                </a:ext>
              </a:extLst>
            </p:cNvPr>
            <p:cNvCxnSpPr/>
            <p:nvPr/>
          </p:nvCxnSpPr>
          <p:spPr>
            <a:xfrm>
              <a:off x="4620126" y="5869463"/>
              <a:ext cx="348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A74192-3A79-4AB4-AEFD-E4B4D4353055}"/>
                </a:ext>
              </a:extLst>
            </p:cNvPr>
            <p:cNvCxnSpPr/>
            <p:nvPr/>
          </p:nvCxnSpPr>
          <p:spPr>
            <a:xfrm>
              <a:off x="4620126" y="5076677"/>
              <a:ext cx="0" cy="7927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D853A7-18CD-47D2-93A3-8139EE4EA0E5}"/>
                </a:ext>
              </a:extLst>
            </p:cNvPr>
            <p:cNvCxnSpPr/>
            <p:nvPr/>
          </p:nvCxnSpPr>
          <p:spPr>
            <a:xfrm>
              <a:off x="3789947" y="5473070"/>
              <a:ext cx="8301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B76D97B-2E53-473A-95EE-FAFD4A3B481B}"/>
                </a:ext>
              </a:extLst>
            </p:cNvPr>
            <p:cNvCxnSpPr>
              <a:cxnSpLocks/>
            </p:cNvCxnSpPr>
            <p:nvPr/>
          </p:nvCxnSpPr>
          <p:spPr>
            <a:xfrm>
              <a:off x="5654842" y="5076677"/>
              <a:ext cx="5654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701E94C-239A-4032-A742-92B0D5609BEF}"/>
                </a:ext>
              </a:extLst>
            </p:cNvPr>
            <p:cNvCxnSpPr>
              <a:cxnSpLocks/>
            </p:cNvCxnSpPr>
            <p:nvPr/>
          </p:nvCxnSpPr>
          <p:spPr>
            <a:xfrm flipV="1">
              <a:off x="5654842" y="5869463"/>
              <a:ext cx="54743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567747B-C4EF-4F49-9EC8-4DE2A4060E0F}"/>
                </a:ext>
              </a:extLst>
            </p:cNvPr>
            <p:cNvSpPr txBox="1"/>
            <p:nvPr/>
          </p:nvSpPr>
          <p:spPr>
            <a:xfrm>
              <a:off x="5889456" y="4596063"/>
              <a:ext cx="1293398" cy="369332"/>
            </a:xfrm>
            <a:prstGeom prst="rect">
              <a:avLst/>
            </a:prstGeom>
            <a:noFill/>
          </p:spPr>
          <p:txBody>
            <a:bodyPr wrap="square" rtlCol="0">
              <a:spAutoFit/>
            </a:bodyPr>
            <a:lstStyle/>
            <a:p>
              <a:r>
                <a:rPr lang="en-US" dirty="0"/>
                <a:t>Accept</a:t>
              </a:r>
              <a:endParaRPr lang="en-IN" dirty="0"/>
            </a:p>
          </p:txBody>
        </p:sp>
        <p:sp>
          <p:nvSpPr>
            <p:cNvPr id="15" name="TextBox 14">
              <a:extLst>
                <a:ext uri="{FF2B5EF4-FFF2-40B4-BE49-F238E27FC236}">
                  <a16:creationId xmlns:a16="http://schemas.microsoft.com/office/drawing/2014/main" id="{5996E467-048D-4DE7-AB74-0F3ECB014EBE}"/>
                </a:ext>
              </a:extLst>
            </p:cNvPr>
            <p:cNvSpPr txBox="1"/>
            <p:nvPr/>
          </p:nvSpPr>
          <p:spPr>
            <a:xfrm>
              <a:off x="5909503" y="5869988"/>
              <a:ext cx="1335505" cy="369332"/>
            </a:xfrm>
            <a:prstGeom prst="rect">
              <a:avLst/>
            </a:prstGeom>
            <a:noFill/>
          </p:spPr>
          <p:txBody>
            <a:bodyPr wrap="square" rtlCol="0">
              <a:spAutoFit/>
            </a:bodyPr>
            <a:lstStyle/>
            <a:p>
              <a:r>
                <a:rPr lang="en-US" dirty="0"/>
                <a:t>Accept</a:t>
              </a:r>
              <a:endParaRPr lang="en-IN" dirty="0"/>
            </a:p>
          </p:txBody>
        </p:sp>
        <p:cxnSp>
          <p:nvCxnSpPr>
            <p:cNvPr id="16" name="Straight Arrow Connector 15">
              <a:extLst>
                <a:ext uri="{FF2B5EF4-FFF2-40B4-BE49-F238E27FC236}">
                  <a16:creationId xmlns:a16="http://schemas.microsoft.com/office/drawing/2014/main" id="{4C0C6993-469C-49BB-9F4C-889AD31C9CC5}"/>
                </a:ext>
              </a:extLst>
            </p:cNvPr>
            <p:cNvCxnSpPr>
              <a:cxnSpLocks/>
            </p:cNvCxnSpPr>
            <p:nvPr/>
          </p:nvCxnSpPr>
          <p:spPr>
            <a:xfrm>
              <a:off x="6328611" y="5076677"/>
              <a:ext cx="167238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B5FE064-7CAD-417C-B55E-ACA62CAA4D80}"/>
                </a:ext>
              </a:extLst>
            </p:cNvPr>
            <p:cNvCxnSpPr>
              <a:cxnSpLocks/>
            </p:cNvCxnSpPr>
            <p:nvPr/>
          </p:nvCxnSpPr>
          <p:spPr>
            <a:xfrm>
              <a:off x="6292517" y="5869647"/>
              <a:ext cx="17084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8DD32F3-D32F-463F-B25F-7452F82D3C01}"/>
                </a:ext>
              </a:extLst>
            </p:cNvPr>
            <p:cNvSpPr txBox="1"/>
            <p:nvPr/>
          </p:nvSpPr>
          <p:spPr>
            <a:xfrm>
              <a:off x="7954871" y="4953001"/>
              <a:ext cx="1293398" cy="369332"/>
            </a:xfrm>
            <a:prstGeom prst="rect">
              <a:avLst/>
            </a:prstGeom>
            <a:noFill/>
          </p:spPr>
          <p:txBody>
            <a:bodyPr wrap="square" rtlCol="0">
              <a:spAutoFit/>
            </a:bodyPr>
            <a:lstStyle/>
            <a:p>
              <a:r>
                <a:rPr lang="en-US" dirty="0"/>
                <a:t>Accept</a:t>
              </a:r>
              <a:endParaRPr lang="en-IN" dirty="0"/>
            </a:p>
          </p:txBody>
        </p:sp>
        <p:sp>
          <p:nvSpPr>
            <p:cNvPr id="19" name="TextBox 18">
              <a:extLst>
                <a:ext uri="{FF2B5EF4-FFF2-40B4-BE49-F238E27FC236}">
                  <a16:creationId xmlns:a16="http://schemas.microsoft.com/office/drawing/2014/main" id="{610B82A4-D224-47E3-915A-ACB851FE3AA9}"/>
                </a:ext>
              </a:extLst>
            </p:cNvPr>
            <p:cNvSpPr txBox="1"/>
            <p:nvPr/>
          </p:nvSpPr>
          <p:spPr>
            <a:xfrm>
              <a:off x="2844252" y="5265835"/>
              <a:ext cx="1561933" cy="549157"/>
            </a:xfrm>
            <a:prstGeom prst="rect">
              <a:avLst/>
            </a:prstGeom>
            <a:noFill/>
          </p:spPr>
          <p:txBody>
            <a:bodyPr wrap="square" rtlCol="0">
              <a:spAutoFit/>
            </a:bodyPr>
            <a:lstStyle/>
            <a:p>
              <a:r>
                <a:rPr lang="en-US" dirty="0"/>
                <a:t>Input W</a:t>
              </a:r>
              <a:endParaRPr lang="en-IN" dirty="0"/>
            </a:p>
          </p:txBody>
        </p:sp>
        <p:sp>
          <p:nvSpPr>
            <p:cNvPr id="20" name="TextBox 19">
              <a:extLst>
                <a:ext uri="{FF2B5EF4-FFF2-40B4-BE49-F238E27FC236}">
                  <a16:creationId xmlns:a16="http://schemas.microsoft.com/office/drawing/2014/main" id="{AA0D95D5-378C-4348-9BA5-BE038553762F}"/>
                </a:ext>
              </a:extLst>
            </p:cNvPr>
            <p:cNvSpPr txBox="1"/>
            <p:nvPr/>
          </p:nvSpPr>
          <p:spPr>
            <a:xfrm>
              <a:off x="4366052" y="4370559"/>
              <a:ext cx="436431" cy="584775"/>
            </a:xfrm>
            <a:prstGeom prst="rect">
              <a:avLst/>
            </a:prstGeom>
            <a:noFill/>
          </p:spPr>
          <p:txBody>
            <a:bodyPr wrap="square" rtlCol="0">
              <a:spAutoFit/>
            </a:bodyPr>
            <a:lstStyle/>
            <a:p>
              <a:r>
                <a:rPr lang="en-US" sz="3200" dirty="0"/>
                <a:t>M</a:t>
              </a:r>
              <a:endParaRPr lang="en-IN" dirty="0"/>
            </a:p>
          </p:txBody>
        </p:sp>
      </p:grpSp>
      <p:sp>
        <p:nvSpPr>
          <p:cNvPr id="22" name="TextBox 21">
            <a:extLst>
              <a:ext uri="{FF2B5EF4-FFF2-40B4-BE49-F238E27FC236}">
                <a16:creationId xmlns:a16="http://schemas.microsoft.com/office/drawing/2014/main" id="{B60D6E8D-20A8-4364-8C0B-FA95201827F2}"/>
              </a:ext>
            </a:extLst>
          </p:cNvPr>
          <p:cNvSpPr txBox="1"/>
          <p:nvPr/>
        </p:nvSpPr>
        <p:spPr>
          <a:xfrm>
            <a:off x="8012626" y="5863395"/>
            <a:ext cx="1293398" cy="369332"/>
          </a:xfrm>
          <a:prstGeom prst="rect">
            <a:avLst/>
          </a:prstGeom>
          <a:noFill/>
        </p:spPr>
        <p:txBody>
          <a:bodyPr wrap="square" rtlCol="0">
            <a:spAutoFit/>
          </a:bodyPr>
          <a:lstStyle/>
          <a:p>
            <a:r>
              <a:rPr lang="en-US" dirty="0"/>
              <a:t>Reject</a:t>
            </a:r>
            <a:endParaRPr lang="en-IN" dirty="0"/>
          </a:p>
        </p:txBody>
      </p:sp>
    </p:spTree>
    <p:extLst>
      <p:ext uri="{BB962C8B-B14F-4D97-AF65-F5344CB8AC3E}">
        <p14:creationId xmlns:p14="http://schemas.microsoft.com/office/powerpoint/2010/main" val="3055051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64EF-62FF-4494-B812-059CABA497D2}"/>
              </a:ext>
            </a:extLst>
          </p:cNvPr>
          <p:cNvSpPr>
            <a:spLocks noGrp="1"/>
          </p:cNvSpPr>
          <p:nvPr>
            <p:ph type="title"/>
          </p:nvPr>
        </p:nvSpPr>
        <p:spPr>
          <a:xfrm>
            <a:off x="838200" y="365125"/>
            <a:ext cx="10515600" cy="838033"/>
          </a:xfrm>
        </p:spPr>
        <p:txBody>
          <a:bodyPr/>
          <a:lstStyle/>
          <a:p>
            <a:pPr algn="ctr"/>
            <a:r>
              <a:rPr lang="en-US" b="1" dirty="0">
                <a:solidFill>
                  <a:srgbClr val="FF0000"/>
                </a:solidFill>
              </a:rPr>
              <a:t>Post Correspondence Problem</a:t>
            </a:r>
            <a:endParaRPr lang="en-IN" b="1" dirty="0">
              <a:solidFill>
                <a:srgbClr val="FF0000"/>
              </a:solidFill>
            </a:endParaRPr>
          </a:p>
        </p:txBody>
      </p:sp>
      <p:sp>
        <p:nvSpPr>
          <p:cNvPr id="3" name="Content Placeholder 2">
            <a:extLst>
              <a:ext uri="{FF2B5EF4-FFF2-40B4-BE49-F238E27FC236}">
                <a16:creationId xmlns:a16="http://schemas.microsoft.com/office/drawing/2014/main" id="{4CB1E348-FC6D-4D6E-9E8F-758D3A06B151}"/>
              </a:ext>
            </a:extLst>
          </p:cNvPr>
          <p:cNvSpPr>
            <a:spLocks noGrp="1"/>
          </p:cNvSpPr>
          <p:nvPr>
            <p:ph idx="1"/>
          </p:nvPr>
        </p:nvSpPr>
        <p:spPr>
          <a:xfrm>
            <a:off x="838200" y="1203158"/>
            <a:ext cx="10515600" cy="4973805"/>
          </a:xfrm>
        </p:spPr>
        <p:txBody>
          <a:bodyPr>
            <a:normAutofit lnSpcReduction="10000"/>
          </a:bodyPr>
          <a:lstStyle/>
          <a:p>
            <a:pPr algn="just"/>
            <a:r>
              <a:rPr lang="en-US" b="0" i="0" dirty="0">
                <a:solidFill>
                  <a:srgbClr val="000000"/>
                </a:solidFill>
                <a:effectLst/>
                <a:latin typeface="Arial" panose="020B0604020202020204" pitchFamily="34" charset="0"/>
              </a:rPr>
              <a:t>The Post Correspondence Problem (PCP), introduced by Emil Post in 1946</a:t>
            </a:r>
          </a:p>
          <a:p>
            <a:pPr algn="just"/>
            <a:r>
              <a:rPr lang="en-US" b="0" i="0" dirty="0">
                <a:solidFill>
                  <a:srgbClr val="000000"/>
                </a:solidFill>
                <a:effectLst/>
                <a:latin typeface="Arial" panose="020B0604020202020204" pitchFamily="34" charset="0"/>
              </a:rPr>
              <a:t>It is an undecidable decision problem.</a:t>
            </a:r>
          </a:p>
          <a:p>
            <a:pPr algn="just"/>
            <a:r>
              <a:rPr lang="en-US" b="0" i="0" dirty="0">
                <a:solidFill>
                  <a:srgbClr val="000000"/>
                </a:solidFill>
                <a:effectLst/>
                <a:latin typeface="Arial" panose="020B0604020202020204" pitchFamily="34" charset="0"/>
              </a:rPr>
              <a:t> The PCP problem over an alphabet ∑ is stated as follows −</a:t>
            </a:r>
          </a:p>
          <a:p>
            <a:pPr algn="just"/>
            <a:r>
              <a:rPr lang="en-US" b="0" i="0" dirty="0">
                <a:solidFill>
                  <a:srgbClr val="000000"/>
                </a:solidFill>
                <a:effectLst/>
                <a:latin typeface="Arial" panose="020B0604020202020204" pitchFamily="34" charset="0"/>
              </a:rPr>
              <a:t>Given the following two lists, </a:t>
            </a:r>
            <a:r>
              <a:rPr lang="en-US" b="1" i="0" dirty="0">
                <a:solidFill>
                  <a:srgbClr val="000000"/>
                </a:solidFill>
                <a:effectLst/>
                <a:latin typeface="Arial" panose="020B0604020202020204" pitchFamily="34" charset="0"/>
              </a:rPr>
              <a:t>M</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N</a:t>
            </a:r>
            <a:r>
              <a:rPr lang="en-US" b="0" i="0" dirty="0">
                <a:solidFill>
                  <a:srgbClr val="000000"/>
                </a:solidFill>
                <a:effectLst/>
                <a:latin typeface="Arial" panose="020B0604020202020204" pitchFamily="34" charset="0"/>
              </a:rPr>
              <a:t> of non-empty strings over ∑ −</a:t>
            </a:r>
          </a:p>
          <a:p>
            <a:pPr marL="0" indent="0" algn="just">
              <a:buNone/>
            </a:pPr>
            <a:r>
              <a:rPr lang="en-US" b="0" i="0" dirty="0">
                <a:solidFill>
                  <a:srgbClr val="000000"/>
                </a:solidFill>
                <a:effectLst/>
                <a:latin typeface="Arial" panose="020B0604020202020204" pitchFamily="34" charset="0"/>
              </a:rPr>
              <a:t>       M = (x</a:t>
            </a:r>
            <a:r>
              <a:rPr lang="en-US" b="0" i="0" baseline="-2500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 x</a:t>
            </a:r>
            <a:r>
              <a:rPr lang="en-US" b="0" i="0" baseline="-25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 x</a:t>
            </a:r>
            <a:r>
              <a:rPr lang="en-US" b="0" i="0" baseline="-25000" dirty="0">
                <a:solidFill>
                  <a:srgbClr val="000000"/>
                </a:solidFill>
                <a:effectLst/>
                <a:latin typeface="Arial" panose="020B0604020202020204" pitchFamily="34" charset="0"/>
              </a:rPr>
              <a:t>3</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x</a:t>
            </a:r>
            <a:r>
              <a:rPr lang="en-US" b="0" i="0" baseline="-25000" dirty="0" err="1">
                <a:solidFill>
                  <a:srgbClr val="000000"/>
                </a:solidFill>
                <a:effectLst/>
                <a:latin typeface="Arial" panose="020B0604020202020204" pitchFamily="34" charset="0"/>
              </a:rPr>
              <a:t>n</a:t>
            </a:r>
            <a:r>
              <a:rPr lang="en-US" b="0" i="0" dirty="0">
                <a:solidFill>
                  <a:srgbClr val="000000"/>
                </a:solidFill>
                <a:effectLst/>
                <a:latin typeface="Arial" panose="020B0604020202020204" pitchFamily="34" charset="0"/>
              </a:rPr>
              <a:t>)</a:t>
            </a:r>
          </a:p>
          <a:p>
            <a:pPr marL="0" indent="0" algn="just">
              <a:buNone/>
            </a:pPr>
            <a:r>
              <a:rPr lang="en-US" b="0" i="0" dirty="0">
                <a:solidFill>
                  <a:srgbClr val="000000"/>
                </a:solidFill>
                <a:effectLst/>
                <a:latin typeface="Arial" panose="020B0604020202020204" pitchFamily="34" charset="0"/>
              </a:rPr>
              <a:t>       N = (y</a:t>
            </a:r>
            <a:r>
              <a:rPr lang="en-US" b="0" i="0" baseline="-2500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 y</a:t>
            </a:r>
            <a:r>
              <a:rPr lang="en-US" b="0" i="0" baseline="-25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 y</a:t>
            </a:r>
            <a:r>
              <a:rPr lang="en-US" b="0" i="0" baseline="-25000" dirty="0">
                <a:solidFill>
                  <a:srgbClr val="000000"/>
                </a:solidFill>
                <a:effectLst/>
                <a:latin typeface="Arial" panose="020B0604020202020204" pitchFamily="34" charset="0"/>
              </a:rPr>
              <a:t>3</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y</a:t>
            </a:r>
            <a:r>
              <a:rPr lang="en-US" b="0" i="0" baseline="-25000" dirty="0" err="1">
                <a:solidFill>
                  <a:srgbClr val="000000"/>
                </a:solidFill>
                <a:effectLst/>
                <a:latin typeface="Arial" panose="020B0604020202020204" pitchFamily="34" charset="0"/>
              </a:rPr>
              <a:t>n</a:t>
            </a:r>
            <a:r>
              <a:rPr lang="en-US" b="0" i="0" dirty="0">
                <a:solidFill>
                  <a:srgbClr val="000000"/>
                </a:solidFill>
                <a:effectLst/>
                <a:latin typeface="Arial" panose="020B0604020202020204" pitchFamily="34" charset="0"/>
              </a:rPr>
              <a:t>)</a:t>
            </a:r>
          </a:p>
          <a:p>
            <a:pPr algn="just"/>
            <a:r>
              <a:rPr lang="en-US" b="0" i="0" dirty="0">
                <a:solidFill>
                  <a:srgbClr val="000000"/>
                </a:solidFill>
                <a:effectLst/>
                <a:latin typeface="Arial" panose="020B0604020202020204" pitchFamily="34" charset="0"/>
              </a:rPr>
              <a:t>We can say that there is a Post Correspondence Solution, if for some i</a:t>
            </a:r>
            <a:r>
              <a:rPr lang="en-US" b="0" i="0" baseline="-2500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,i</a:t>
            </a:r>
            <a:r>
              <a:rPr lang="en-US" b="0" i="0" baseline="-25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i</a:t>
            </a:r>
            <a:r>
              <a:rPr lang="en-US" b="0" i="0" baseline="-25000" dirty="0" err="1">
                <a:solidFill>
                  <a:srgbClr val="000000"/>
                </a:solidFill>
                <a:effectLst/>
                <a:latin typeface="Arial" panose="020B0604020202020204" pitchFamily="34" charset="0"/>
              </a:rPr>
              <a:t>k</a:t>
            </a:r>
            <a:r>
              <a:rPr lang="en-US" b="0" i="0" dirty="0">
                <a:solidFill>
                  <a:srgbClr val="000000"/>
                </a:solidFill>
                <a:effectLst/>
                <a:latin typeface="Arial" panose="020B0604020202020204" pitchFamily="34" charset="0"/>
              </a:rPr>
              <a:t>, where 1 ≤ </a:t>
            </a:r>
            <a:r>
              <a:rPr lang="en-US" b="0" i="0" dirty="0" err="1">
                <a:solidFill>
                  <a:srgbClr val="000000"/>
                </a:solidFill>
                <a:effectLst/>
                <a:latin typeface="Arial" panose="020B0604020202020204" pitchFamily="34" charset="0"/>
              </a:rPr>
              <a:t>i</a:t>
            </a:r>
            <a:r>
              <a:rPr lang="en-US" b="0" i="0" baseline="-25000" dirty="0" err="1">
                <a:solidFill>
                  <a:srgbClr val="000000"/>
                </a:solidFill>
                <a:effectLst/>
                <a:latin typeface="Arial" panose="020B0604020202020204" pitchFamily="34" charset="0"/>
              </a:rPr>
              <a:t>j</a:t>
            </a:r>
            <a:r>
              <a:rPr lang="en-US" b="0" i="0" dirty="0">
                <a:solidFill>
                  <a:srgbClr val="000000"/>
                </a:solidFill>
                <a:effectLst/>
                <a:latin typeface="Arial" panose="020B0604020202020204" pitchFamily="34" charset="0"/>
              </a:rPr>
              <a:t> ≤ n, the condition x</a:t>
            </a:r>
            <a:r>
              <a:rPr lang="en-US" b="0" i="0" baseline="-25000" dirty="0">
                <a:solidFill>
                  <a:srgbClr val="000000"/>
                </a:solidFill>
                <a:effectLst/>
                <a:latin typeface="Arial" panose="020B0604020202020204" pitchFamily="34" charset="0"/>
              </a:rPr>
              <a:t>i1</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x</a:t>
            </a:r>
            <a:r>
              <a:rPr lang="en-US" b="0" i="0" baseline="-25000" dirty="0" err="1">
                <a:solidFill>
                  <a:srgbClr val="000000"/>
                </a:solidFill>
                <a:effectLst/>
                <a:latin typeface="Arial" panose="020B0604020202020204" pitchFamily="34" charset="0"/>
              </a:rPr>
              <a:t>ik</a:t>
            </a:r>
            <a:r>
              <a:rPr lang="en-US" b="0" i="0" dirty="0">
                <a:solidFill>
                  <a:srgbClr val="000000"/>
                </a:solidFill>
                <a:effectLst/>
                <a:latin typeface="Arial" panose="020B0604020202020204" pitchFamily="34" charset="0"/>
              </a:rPr>
              <a:t> = y</a:t>
            </a:r>
            <a:r>
              <a:rPr lang="en-US" b="0" i="0" baseline="-25000" dirty="0">
                <a:solidFill>
                  <a:srgbClr val="000000"/>
                </a:solidFill>
                <a:effectLst/>
                <a:latin typeface="Arial" panose="020B0604020202020204" pitchFamily="34" charset="0"/>
              </a:rPr>
              <a:t>i1</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y</a:t>
            </a:r>
            <a:r>
              <a:rPr lang="en-US" b="0" i="0" baseline="-25000" dirty="0" err="1">
                <a:solidFill>
                  <a:srgbClr val="000000"/>
                </a:solidFill>
                <a:effectLst/>
                <a:latin typeface="Arial" panose="020B0604020202020204" pitchFamily="34" charset="0"/>
              </a:rPr>
              <a:t>ik</a:t>
            </a:r>
            <a:r>
              <a:rPr lang="en-US" b="0" i="0" dirty="0">
                <a:solidFill>
                  <a:srgbClr val="000000"/>
                </a:solidFill>
                <a:effectLst/>
                <a:latin typeface="Arial" panose="020B0604020202020204" pitchFamily="34" charset="0"/>
              </a:rPr>
              <a:t> satisfies.</a:t>
            </a:r>
          </a:p>
          <a:p>
            <a:endParaRPr lang="en-IN" dirty="0"/>
          </a:p>
        </p:txBody>
      </p:sp>
    </p:spTree>
    <p:extLst>
      <p:ext uri="{BB962C8B-B14F-4D97-AF65-F5344CB8AC3E}">
        <p14:creationId xmlns:p14="http://schemas.microsoft.com/office/powerpoint/2010/main" val="1197324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2D9F-0477-4887-8167-EE0DC68BA7E6}"/>
              </a:ext>
            </a:extLst>
          </p:cNvPr>
          <p:cNvSpPr>
            <a:spLocks noGrp="1"/>
          </p:cNvSpPr>
          <p:nvPr>
            <p:ph type="title"/>
          </p:nvPr>
        </p:nvSpPr>
        <p:spPr>
          <a:xfrm>
            <a:off x="838200" y="365125"/>
            <a:ext cx="10515600" cy="549275"/>
          </a:xfrm>
        </p:spPr>
        <p:txBody>
          <a:bodyPr>
            <a:normAutofit fontScale="90000"/>
          </a:bodyPr>
          <a:lstStyle/>
          <a:p>
            <a:r>
              <a:rPr lang="en-US" b="0" i="0" dirty="0">
                <a:effectLst/>
                <a:latin typeface="Arial" panose="020B0604020202020204" pitchFamily="34" charset="0"/>
              </a:rPr>
              <a:t>Example 1</a:t>
            </a:r>
            <a:endParaRPr lang="en-IN" dirty="0"/>
          </a:p>
        </p:txBody>
      </p:sp>
      <p:sp>
        <p:nvSpPr>
          <p:cNvPr id="3" name="Content Placeholder 2">
            <a:extLst>
              <a:ext uri="{FF2B5EF4-FFF2-40B4-BE49-F238E27FC236}">
                <a16:creationId xmlns:a16="http://schemas.microsoft.com/office/drawing/2014/main" id="{6B61FF81-ECCE-4879-8DC8-0E50A633BB67}"/>
              </a:ext>
            </a:extLst>
          </p:cNvPr>
          <p:cNvSpPr>
            <a:spLocks noGrp="1"/>
          </p:cNvSpPr>
          <p:nvPr>
            <p:ph idx="1"/>
          </p:nvPr>
        </p:nvSpPr>
        <p:spPr>
          <a:xfrm>
            <a:off x="838200" y="1106905"/>
            <a:ext cx="10515600" cy="5070058"/>
          </a:xfrm>
        </p:spPr>
        <p:txBody>
          <a:bodyPr>
            <a:normAutofit lnSpcReduction="10000"/>
          </a:bodyPr>
          <a:lstStyle/>
          <a:p>
            <a:pPr algn="just"/>
            <a:r>
              <a:rPr lang="en-US" b="0" i="0" dirty="0">
                <a:solidFill>
                  <a:srgbClr val="FF0000"/>
                </a:solidFill>
                <a:effectLst/>
                <a:latin typeface="Arial" panose="020B0604020202020204" pitchFamily="34" charset="0"/>
              </a:rPr>
              <a:t>Find whether the lists M = (abb, aa, </a:t>
            </a:r>
            <a:r>
              <a:rPr lang="en-US" b="0" i="0" dirty="0" err="1">
                <a:solidFill>
                  <a:srgbClr val="FF0000"/>
                </a:solidFill>
                <a:effectLst/>
                <a:latin typeface="Arial" panose="020B0604020202020204" pitchFamily="34" charset="0"/>
              </a:rPr>
              <a:t>aaa</a:t>
            </a:r>
            <a:r>
              <a:rPr lang="en-US" b="0" i="0" dirty="0">
                <a:solidFill>
                  <a:srgbClr val="FF0000"/>
                </a:solidFill>
                <a:effectLst/>
                <a:latin typeface="Arial" panose="020B0604020202020204" pitchFamily="34" charset="0"/>
              </a:rPr>
              <a:t>) and N = (</a:t>
            </a:r>
            <a:r>
              <a:rPr lang="en-US" b="0" i="0" dirty="0" err="1">
                <a:solidFill>
                  <a:srgbClr val="FF0000"/>
                </a:solidFill>
                <a:effectLst/>
                <a:latin typeface="Arial" panose="020B0604020202020204" pitchFamily="34" charset="0"/>
              </a:rPr>
              <a:t>bba</a:t>
            </a:r>
            <a:r>
              <a:rPr lang="en-US" b="0" i="0" dirty="0">
                <a:solidFill>
                  <a:srgbClr val="FF0000"/>
                </a:solidFill>
                <a:effectLst/>
                <a:latin typeface="Arial" panose="020B0604020202020204" pitchFamily="34" charset="0"/>
              </a:rPr>
              <a:t>, </a:t>
            </a:r>
            <a:r>
              <a:rPr lang="en-US" b="0" i="0" dirty="0" err="1">
                <a:solidFill>
                  <a:srgbClr val="FF0000"/>
                </a:solidFill>
                <a:effectLst/>
                <a:latin typeface="Arial" panose="020B0604020202020204" pitchFamily="34" charset="0"/>
              </a:rPr>
              <a:t>aaa</a:t>
            </a:r>
            <a:r>
              <a:rPr lang="en-US" b="0" i="0" dirty="0">
                <a:solidFill>
                  <a:srgbClr val="FF0000"/>
                </a:solidFill>
                <a:effectLst/>
                <a:latin typeface="Arial" panose="020B0604020202020204" pitchFamily="34" charset="0"/>
              </a:rPr>
              <a:t>, aa)</a:t>
            </a:r>
          </a:p>
          <a:p>
            <a:pPr marL="0" indent="0" algn="just">
              <a:buNone/>
            </a:pPr>
            <a:r>
              <a:rPr lang="en-US" b="0" i="0" dirty="0">
                <a:solidFill>
                  <a:srgbClr val="FF0000"/>
                </a:solidFill>
                <a:effectLst/>
                <a:latin typeface="Arial" panose="020B0604020202020204" pitchFamily="34" charset="0"/>
              </a:rPr>
              <a:t>    have a Post Correspondence Solution?</a:t>
            </a:r>
          </a:p>
          <a:p>
            <a:pPr marL="0" indent="0" algn="just">
              <a:buNone/>
            </a:pPr>
            <a:r>
              <a:rPr lang="en-US" dirty="0">
                <a:latin typeface="Arial" panose="020B0604020202020204" pitchFamily="34" charset="0"/>
              </a:rPr>
              <a:t>Solution:</a:t>
            </a:r>
            <a:endParaRPr lang="en-US" b="0" i="0" dirty="0">
              <a:effectLst/>
              <a:latin typeface="Arial" panose="020B0604020202020204" pitchFamily="34" charset="0"/>
            </a:endParaRPr>
          </a:p>
          <a:p>
            <a:pPr marL="0" indent="0">
              <a:buNone/>
            </a:pPr>
            <a:r>
              <a:rPr lang="en-IN" dirty="0"/>
              <a:t>M is						N is</a:t>
            </a:r>
          </a:p>
          <a:p>
            <a:pPr marL="0" indent="0">
              <a:buNone/>
            </a:pPr>
            <a:endParaRPr lang="en-IN" dirty="0"/>
          </a:p>
          <a:p>
            <a:pPr marL="0" indent="0">
              <a:buNone/>
            </a:pPr>
            <a:endParaRPr lang="en-IN" dirty="0"/>
          </a:p>
          <a:p>
            <a:pPr algn="just"/>
            <a:r>
              <a:rPr lang="en-US" b="0" i="0" dirty="0">
                <a:solidFill>
                  <a:srgbClr val="000000"/>
                </a:solidFill>
                <a:effectLst/>
                <a:latin typeface="Arial" panose="020B0604020202020204" pitchFamily="34" charset="0"/>
              </a:rPr>
              <a:t>Here,							     </a:t>
            </a:r>
            <a:r>
              <a:rPr lang="en-US" b="0" i="0" dirty="0">
                <a:solidFill>
                  <a:srgbClr val="00B050"/>
                </a:solidFill>
                <a:effectLst/>
                <a:latin typeface="Arial" panose="020B0604020202020204" pitchFamily="34" charset="0"/>
              </a:rPr>
              <a:t>  2    1      3</a:t>
            </a:r>
          </a:p>
          <a:p>
            <a:pPr algn="just"/>
            <a:r>
              <a:rPr lang="en-US" b="1" i="0" dirty="0">
                <a:solidFill>
                  <a:srgbClr val="000000"/>
                </a:solidFill>
                <a:effectLst/>
                <a:latin typeface="Arial" panose="020B0604020202020204" pitchFamily="34" charset="0"/>
              </a:rPr>
              <a:t>x</a:t>
            </a:r>
            <a:r>
              <a:rPr lang="en-US" b="1" i="0" baseline="-25000" dirty="0">
                <a:solidFill>
                  <a:srgbClr val="000000"/>
                </a:solidFill>
                <a:effectLst/>
                <a:latin typeface="Arial" panose="020B0604020202020204" pitchFamily="34" charset="0"/>
              </a:rPr>
              <a:t>2</a:t>
            </a:r>
            <a:r>
              <a:rPr lang="en-US" b="1" i="0" dirty="0">
                <a:solidFill>
                  <a:srgbClr val="000000"/>
                </a:solidFill>
                <a:effectLst/>
                <a:latin typeface="Arial" panose="020B0604020202020204" pitchFamily="34" charset="0"/>
              </a:rPr>
              <a:t>x</a:t>
            </a:r>
            <a:r>
              <a:rPr lang="en-US" b="1" i="0" baseline="-25000" dirty="0">
                <a:solidFill>
                  <a:srgbClr val="000000"/>
                </a:solidFill>
                <a:effectLst/>
                <a:latin typeface="Arial" panose="020B0604020202020204" pitchFamily="34" charset="0"/>
              </a:rPr>
              <a:t>1</a:t>
            </a:r>
            <a:r>
              <a:rPr lang="en-US" b="1" i="0" dirty="0">
                <a:solidFill>
                  <a:srgbClr val="000000"/>
                </a:solidFill>
                <a:effectLst/>
                <a:latin typeface="Arial" panose="020B0604020202020204" pitchFamily="34" charset="0"/>
              </a:rPr>
              <a:t>x</a:t>
            </a:r>
            <a:r>
              <a:rPr lang="en-US" b="1" i="0" baseline="-25000" dirty="0">
                <a:solidFill>
                  <a:srgbClr val="000000"/>
                </a:solidFill>
                <a:effectLst/>
                <a:latin typeface="Arial" panose="020B0604020202020204" pitchFamily="34" charset="0"/>
              </a:rPr>
              <a:t>3</a:t>
            </a:r>
            <a:r>
              <a:rPr lang="en-US" b="1" i="0" dirty="0">
                <a:solidFill>
                  <a:srgbClr val="000000"/>
                </a:solidFill>
                <a:effectLst/>
                <a:latin typeface="Arial" panose="020B0604020202020204" pitchFamily="34" charset="0"/>
              </a:rPr>
              <a:t> = ‘</a:t>
            </a:r>
            <a:r>
              <a:rPr lang="en-US" b="1" i="0" dirty="0" err="1">
                <a:solidFill>
                  <a:srgbClr val="000000"/>
                </a:solidFill>
                <a:effectLst/>
                <a:latin typeface="Arial" panose="020B0604020202020204" pitchFamily="34" charset="0"/>
              </a:rPr>
              <a:t>aaabbaaa</a:t>
            </a:r>
            <a:r>
              <a:rPr lang="en-US" b="1" i="0" dirty="0">
                <a:solidFill>
                  <a:srgbClr val="000000"/>
                </a:solidFill>
                <a:effectLst/>
                <a:latin typeface="Arial" panose="020B0604020202020204" pitchFamily="34" charset="0"/>
              </a:rPr>
              <a:t>’ </a:t>
            </a:r>
            <a:r>
              <a:rPr lang="en-US" b="0" i="0" dirty="0">
                <a:solidFill>
                  <a:srgbClr val="000000"/>
                </a:solidFill>
                <a:effectLst/>
                <a:latin typeface="Arial" panose="020B0604020202020204" pitchFamily="34" charset="0"/>
              </a:rPr>
              <a:t>and </a:t>
            </a:r>
            <a:r>
              <a:rPr lang="en-US" b="1" i="0" dirty="0">
                <a:solidFill>
                  <a:srgbClr val="000000"/>
                </a:solidFill>
                <a:effectLst/>
                <a:latin typeface="Arial" panose="020B0604020202020204" pitchFamily="34" charset="0"/>
              </a:rPr>
              <a:t>y</a:t>
            </a:r>
            <a:r>
              <a:rPr lang="en-US" b="1" i="0" baseline="-25000" dirty="0">
                <a:solidFill>
                  <a:srgbClr val="000000"/>
                </a:solidFill>
                <a:effectLst/>
                <a:latin typeface="Arial" panose="020B0604020202020204" pitchFamily="34" charset="0"/>
              </a:rPr>
              <a:t>2</a:t>
            </a:r>
            <a:r>
              <a:rPr lang="en-US" b="1" i="0" dirty="0">
                <a:solidFill>
                  <a:srgbClr val="000000"/>
                </a:solidFill>
                <a:effectLst/>
                <a:latin typeface="Arial" panose="020B0604020202020204" pitchFamily="34" charset="0"/>
              </a:rPr>
              <a:t>y</a:t>
            </a:r>
            <a:r>
              <a:rPr lang="en-US" b="1" i="0" baseline="-25000" dirty="0">
                <a:solidFill>
                  <a:srgbClr val="000000"/>
                </a:solidFill>
                <a:effectLst/>
                <a:latin typeface="Arial" panose="020B0604020202020204" pitchFamily="34" charset="0"/>
              </a:rPr>
              <a:t>1</a:t>
            </a:r>
            <a:r>
              <a:rPr lang="en-US" b="1" i="0" dirty="0">
                <a:solidFill>
                  <a:srgbClr val="000000"/>
                </a:solidFill>
                <a:effectLst/>
                <a:latin typeface="Arial" panose="020B0604020202020204" pitchFamily="34" charset="0"/>
              </a:rPr>
              <a:t>y</a:t>
            </a:r>
            <a:r>
              <a:rPr lang="en-US" b="1" i="0" baseline="-25000" dirty="0">
                <a:solidFill>
                  <a:srgbClr val="000000"/>
                </a:solidFill>
                <a:effectLst/>
                <a:latin typeface="Arial" panose="020B0604020202020204" pitchFamily="34" charset="0"/>
              </a:rPr>
              <a:t>3</a:t>
            </a:r>
            <a:r>
              <a:rPr lang="en-US" b="1" i="0" dirty="0">
                <a:solidFill>
                  <a:srgbClr val="000000"/>
                </a:solidFill>
                <a:effectLst/>
                <a:latin typeface="Arial" panose="020B0604020202020204" pitchFamily="34" charset="0"/>
              </a:rPr>
              <a:t> = ‘</a:t>
            </a:r>
            <a:r>
              <a:rPr lang="en-US" b="1" i="0" dirty="0" err="1">
                <a:solidFill>
                  <a:srgbClr val="000000"/>
                </a:solidFill>
                <a:effectLst/>
                <a:latin typeface="Arial" panose="020B0604020202020204" pitchFamily="34" charset="0"/>
              </a:rPr>
              <a:t>aaabbaaa</a:t>
            </a:r>
            <a:r>
              <a:rPr lang="en-US" b="1" i="0" dirty="0">
                <a:solidFill>
                  <a:srgbClr val="000000"/>
                </a:solidFill>
                <a:effectLst/>
                <a:latin typeface="Arial" panose="020B0604020202020204" pitchFamily="34" charset="0"/>
              </a:rPr>
              <a:t>’     </a:t>
            </a:r>
            <a:r>
              <a:rPr lang="en-US" b="1" i="0" dirty="0">
                <a:solidFill>
                  <a:srgbClr val="00B050"/>
                </a:solidFill>
                <a:effectLst/>
                <a:latin typeface="Arial" panose="020B0604020202020204" pitchFamily="34" charset="0"/>
              </a:rPr>
              <a:t>aa  abb </a:t>
            </a:r>
            <a:r>
              <a:rPr lang="en-US" b="1" i="0" dirty="0" err="1">
                <a:solidFill>
                  <a:srgbClr val="00B050"/>
                </a:solidFill>
                <a:effectLst/>
                <a:latin typeface="Arial" panose="020B0604020202020204" pitchFamily="34" charset="0"/>
              </a:rPr>
              <a:t>aaa</a:t>
            </a:r>
            <a:endParaRPr lang="en-US" b="0" i="0" dirty="0">
              <a:solidFill>
                <a:srgbClr val="00B050"/>
              </a:solidFill>
              <a:effectLst/>
              <a:latin typeface="Arial" panose="020B0604020202020204" pitchFamily="34" charset="0"/>
            </a:endParaRPr>
          </a:p>
          <a:p>
            <a:pPr algn="just"/>
            <a:r>
              <a:rPr lang="en-US" b="0" i="0" dirty="0">
                <a:solidFill>
                  <a:srgbClr val="000000"/>
                </a:solidFill>
                <a:effectLst/>
                <a:latin typeface="Arial" panose="020B0604020202020204" pitchFamily="34" charset="0"/>
              </a:rPr>
              <a:t>We can see that </a:t>
            </a:r>
            <a:r>
              <a:rPr lang="en-US" b="1" i="0" dirty="0">
                <a:solidFill>
                  <a:srgbClr val="000000"/>
                </a:solidFill>
                <a:effectLst/>
                <a:latin typeface="Arial" panose="020B0604020202020204" pitchFamily="34" charset="0"/>
              </a:rPr>
              <a:t>x</a:t>
            </a:r>
            <a:r>
              <a:rPr lang="en-US" b="1" i="0" baseline="-25000" dirty="0">
                <a:solidFill>
                  <a:srgbClr val="000000"/>
                </a:solidFill>
                <a:effectLst/>
                <a:latin typeface="Arial" panose="020B0604020202020204" pitchFamily="34" charset="0"/>
              </a:rPr>
              <a:t>2</a:t>
            </a:r>
            <a:r>
              <a:rPr lang="en-US" b="1" i="0" dirty="0">
                <a:solidFill>
                  <a:srgbClr val="000000"/>
                </a:solidFill>
                <a:effectLst/>
                <a:latin typeface="Arial" panose="020B0604020202020204" pitchFamily="34" charset="0"/>
              </a:rPr>
              <a:t>x</a:t>
            </a:r>
            <a:r>
              <a:rPr lang="en-US" b="1" i="0" baseline="-25000" dirty="0">
                <a:solidFill>
                  <a:srgbClr val="000000"/>
                </a:solidFill>
                <a:effectLst/>
                <a:latin typeface="Arial" panose="020B0604020202020204" pitchFamily="34" charset="0"/>
              </a:rPr>
              <a:t>1</a:t>
            </a:r>
            <a:r>
              <a:rPr lang="en-US" b="1" i="0" dirty="0">
                <a:solidFill>
                  <a:srgbClr val="000000"/>
                </a:solidFill>
                <a:effectLst/>
                <a:latin typeface="Arial" panose="020B0604020202020204" pitchFamily="34" charset="0"/>
              </a:rPr>
              <a:t>x</a:t>
            </a:r>
            <a:r>
              <a:rPr lang="en-US" b="1" i="0" baseline="-25000" dirty="0">
                <a:solidFill>
                  <a:srgbClr val="000000"/>
                </a:solidFill>
                <a:effectLst/>
                <a:latin typeface="Arial" panose="020B0604020202020204" pitchFamily="34" charset="0"/>
              </a:rPr>
              <a:t>3</a:t>
            </a:r>
            <a:r>
              <a:rPr lang="en-US" b="1" i="0" dirty="0">
                <a:solidFill>
                  <a:srgbClr val="000000"/>
                </a:solidFill>
                <a:effectLst/>
                <a:latin typeface="Arial" panose="020B0604020202020204" pitchFamily="34" charset="0"/>
              </a:rPr>
              <a:t> = y</a:t>
            </a:r>
            <a:r>
              <a:rPr lang="en-US" b="1" i="0" baseline="-25000" dirty="0">
                <a:solidFill>
                  <a:srgbClr val="000000"/>
                </a:solidFill>
                <a:effectLst/>
                <a:latin typeface="Arial" panose="020B0604020202020204" pitchFamily="34" charset="0"/>
              </a:rPr>
              <a:t>2</a:t>
            </a:r>
            <a:r>
              <a:rPr lang="en-US" b="1" i="0" dirty="0">
                <a:solidFill>
                  <a:srgbClr val="000000"/>
                </a:solidFill>
                <a:effectLst/>
                <a:latin typeface="Arial" panose="020B0604020202020204" pitchFamily="34" charset="0"/>
              </a:rPr>
              <a:t>y</a:t>
            </a:r>
            <a:r>
              <a:rPr lang="en-US" b="1" i="0" baseline="-25000" dirty="0">
                <a:solidFill>
                  <a:srgbClr val="000000"/>
                </a:solidFill>
                <a:effectLst/>
                <a:latin typeface="Arial" panose="020B0604020202020204" pitchFamily="34" charset="0"/>
              </a:rPr>
              <a:t>1</a:t>
            </a:r>
            <a:r>
              <a:rPr lang="en-US" b="1" i="0" dirty="0">
                <a:solidFill>
                  <a:srgbClr val="000000"/>
                </a:solidFill>
                <a:effectLst/>
                <a:latin typeface="Arial" panose="020B0604020202020204" pitchFamily="34" charset="0"/>
              </a:rPr>
              <a:t>y</a:t>
            </a:r>
            <a:r>
              <a:rPr lang="en-US" b="1" i="0" baseline="-25000" dirty="0">
                <a:solidFill>
                  <a:srgbClr val="000000"/>
                </a:solidFill>
                <a:effectLst/>
                <a:latin typeface="Arial" panose="020B0604020202020204" pitchFamily="34" charset="0"/>
              </a:rPr>
              <a:t>3	</a:t>
            </a:r>
            <a:r>
              <a:rPr lang="en-US" b="1" i="0" dirty="0">
                <a:solidFill>
                  <a:srgbClr val="000000"/>
                </a:solidFill>
                <a:effectLst/>
                <a:latin typeface="Arial" panose="020B0604020202020204" pitchFamily="34" charset="0"/>
              </a:rPr>
              <a:t>                        </a:t>
            </a:r>
            <a:r>
              <a:rPr lang="en-US" b="1" i="0" dirty="0" err="1">
                <a:solidFill>
                  <a:srgbClr val="00B050"/>
                </a:solidFill>
                <a:effectLst/>
                <a:latin typeface="Arial" panose="020B0604020202020204" pitchFamily="34" charset="0"/>
              </a:rPr>
              <a:t>aaa</a:t>
            </a:r>
            <a:r>
              <a:rPr lang="en-US" b="1" i="0" dirty="0">
                <a:solidFill>
                  <a:srgbClr val="00B050"/>
                </a:solidFill>
                <a:effectLst/>
                <a:latin typeface="Arial" panose="020B0604020202020204" pitchFamily="34" charset="0"/>
              </a:rPr>
              <a:t> </a:t>
            </a:r>
            <a:r>
              <a:rPr lang="en-US" b="1" i="0" dirty="0" err="1">
                <a:solidFill>
                  <a:srgbClr val="00B050"/>
                </a:solidFill>
                <a:effectLst/>
                <a:latin typeface="Arial" panose="020B0604020202020204" pitchFamily="34" charset="0"/>
              </a:rPr>
              <a:t>bba</a:t>
            </a:r>
            <a:r>
              <a:rPr lang="en-US" b="1" i="0" dirty="0">
                <a:solidFill>
                  <a:srgbClr val="00B050"/>
                </a:solidFill>
                <a:effectLst/>
                <a:latin typeface="Arial" panose="020B0604020202020204" pitchFamily="34" charset="0"/>
              </a:rPr>
              <a:t>  aa</a:t>
            </a:r>
            <a:endParaRPr lang="en-US" b="0" i="0" dirty="0">
              <a:solidFill>
                <a:srgbClr val="00B050"/>
              </a:solidFill>
              <a:effectLst/>
              <a:latin typeface="Arial" panose="020B0604020202020204" pitchFamily="34" charset="0"/>
            </a:endParaRPr>
          </a:p>
          <a:p>
            <a:pPr algn="just"/>
            <a:r>
              <a:rPr lang="en-US" b="0" i="0" dirty="0">
                <a:solidFill>
                  <a:srgbClr val="000000"/>
                </a:solidFill>
                <a:effectLst/>
                <a:latin typeface="Arial" panose="020B0604020202020204" pitchFamily="34" charset="0"/>
              </a:rPr>
              <a:t>Hence, the solution is </a:t>
            </a:r>
            <a:r>
              <a:rPr lang="en-US" b="1" i="0" dirty="0" err="1">
                <a:solidFill>
                  <a:srgbClr val="000000"/>
                </a:solidFill>
                <a:effectLst/>
                <a:latin typeface="Arial" panose="020B0604020202020204" pitchFamily="34" charset="0"/>
              </a:rPr>
              <a:t>i</a:t>
            </a:r>
            <a:r>
              <a:rPr lang="en-US" b="1" i="0" dirty="0">
                <a:solidFill>
                  <a:srgbClr val="000000"/>
                </a:solidFill>
                <a:effectLst/>
                <a:latin typeface="Arial" panose="020B0604020202020204" pitchFamily="34" charset="0"/>
              </a:rPr>
              <a:t> = 2, j = 1, and k = 3.</a:t>
            </a:r>
            <a:endParaRPr lang="en-US" b="0" i="0" dirty="0">
              <a:solidFill>
                <a:srgbClr val="000000"/>
              </a:solidFill>
              <a:effectLst/>
              <a:latin typeface="Arial" panose="020B0604020202020204" pitchFamily="34" charset="0"/>
            </a:endParaRPr>
          </a:p>
          <a:p>
            <a:pPr marL="0" indent="0">
              <a:buNone/>
            </a:pPr>
            <a:endParaRPr lang="en-IN" dirty="0"/>
          </a:p>
          <a:p>
            <a:pPr marL="0" indent="0">
              <a:buNone/>
            </a:pPr>
            <a:endParaRPr lang="en-IN" dirty="0"/>
          </a:p>
        </p:txBody>
      </p:sp>
      <p:graphicFrame>
        <p:nvGraphicFramePr>
          <p:cNvPr id="4" name="Table 4">
            <a:extLst>
              <a:ext uri="{FF2B5EF4-FFF2-40B4-BE49-F238E27FC236}">
                <a16:creationId xmlns:a16="http://schemas.microsoft.com/office/drawing/2014/main" id="{6E76FEE1-BA40-418D-95A4-B08308F824ED}"/>
              </a:ext>
            </a:extLst>
          </p:cNvPr>
          <p:cNvGraphicFramePr>
            <a:graphicFrameLocks noGrp="1"/>
          </p:cNvGraphicFramePr>
          <p:nvPr>
            <p:extLst>
              <p:ext uri="{D42A27DB-BD31-4B8C-83A1-F6EECF244321}">
                <p14:modId xmlns:p14="http://schemas.microsoft.com/office/powerpoint/2010/main" val="181255693"/>
              </p:ext>
            </p:extLst>
          </p:nvPr>
        </p:nvGraphicFramePr>
        <p:xfrm>
          <a:off x="1151022" y="3059600"/>
          <a:ext cx="4058653" cy="731520"/>
        </p:xfrm>
        <a:graphic>
          <a:graphicData uri="http://schemas.openxmlformats.org/drawingml/2006/table">
            <a:tbl>
              <a:tblPr firstRow="1" bandRow="1">
                <a:tableStyleId>{5C22544A-7EE6-4342-B048-85BDC9FD1C3A}</a:tableStyleId>
              </a:tblPr>
              <a:tblGrid>
                <a:gridCol w="1303422">
                  <a:extLst>
                    <a:ext uri="{9D8B030D-6E8A-4147-A177-3AD203B41FA5}">
                      <a16:colId xmlns:a16="http://schemas.microsoft.com/office/drawing/2014/main" val="1223919487"/>
                    </a:ext>
                  </a:extLst>
                </a:gridCol>
                <a:gridCol w="1251284">
                  <a:extLst>
                    <a:ext uri="{9D8B030D-6E8A-4147-A177-3AD203B41FA5}">
                      <a16:colId xmlns:a16="http://schemas.microsoft.com/office/drawing/2014/main" val="3387970361"/>
                    </a:ext>
                  </a:extLst>
                </a:gridCol>
                <a:gridCol w="1503947">
                  <a:extLst>
                    <a:ext uri="{9D8B030D-6E8A-4147-A177-3AD203B41FA5}">
                      <a16:colId xmlns:a16="http://schemas.microsoft.com/office/drawing/2014/main" val="1063421516"/>
                    </a:ext>
                  </a:extLst>
                </a:gridCol>
              </a:tblGrid>
              <a:tr h="357695">
                <a:tc>
                  <a:txBody>
                    <a:bodyPr/>
                    <a:lstStyle/>
                    <a:p>
                      <a:pPr algn="ctr"/>
                      <a:r>
                        <a:rPr lang="en-US" dirty="0">
                          <a:solidFill>
                            <a:schemeClr val="tx1"/>
                          </a:solidFill>
                        </a:rPr>
                        <a:t>x</a:t>
                      </a:r>
                      <a:r>
                        <a:rPr lang="en-US" baseline="-25000"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x</a:t>
                      </a:r>
                      <a:r>
                        <a:rPr lang="en-US" baseline="-25000" dirty="0">
                          <a:solidFill>
                            <a:schemeClr val="tx1"/>
                          </a:solidFill>
                        </a:rPr>
                        <a:t>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x</a:t>
                      </a:r>
                      <a:r>
                        <a:rPr lang="en-US" baseline="-25000" dirty="0">
                          <a:solidFill>
                            <a:schemeClr val="tx1"/>
                          </a:solidFill>
                        </a:rPr>
                        <a:t>3</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2124978"/>
                  </a:ext>
                </a:extLst>
              </a:tr>
              <a:tr h="357695">
                <a:tc>
                  <a:txBody>
                    <a:bodyPr/>
                    <a:lstStyle/>
                    <a:p>
                      <a:pPr algn="ctr"/>
                      <a:r>
                        <a:rPr lang="en-US" dirty="0">
                          <a:solidFill>
                            <a:schemeClr val="tx1"/>
                          </a:solidFill>
                        </a:rPr>
                        <a:t>abb</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aa</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chemeClr val="tx1"/>
                          </a:solidFill>
                        </a:rPr>
                        <a:t>aaa</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4206927"/>
                  </a:ext>
                </a:extLst>
              </a:tr>
            </a:tbl>
          </a:graphicData>
        </a:graphic>
      </p:graphicFrame>
      <p:graphicFrame>
        <p:nvGraphicFramePr>
          <p:cNvPr id="5" name="Table 4">
            <a:extLst>
              <a:ext uri="{FF2B5EF4-FFF2-40B4-BE49-F238E27FC236}">
                <a16:creationId xmlns:a16="http://schemas.microsoft.com/office/drawing/2014/main" id="{AE50754B-CA14-477E-A53E-CB2B07A1D6DC}"/>
              </a:ext>
            </a:extLst>
          </p:cNvPr>
          <p:cNvGraphicFramePr>
            <a:graphicFrameLocks noGrp="1"/>
          </p:cNvGraphicFramePr>
          <p:nvPr>
            <p:extLst>
              <p:ext uri="{D42A27DB-BD31-4B8C-83A1-F6EECF244321}">
                <p14:modId xmlns:p14="http://schemas.microsoft.com/office/powerpoint/2010/main" val="3062964295"/>
              </p:ext>
            </p:extLst>
          </p:nvPr>
        </p:nvGraphicFramePr>
        <p:xfrm>
          <a:off x="6067940" y="2983400"/>
          <a:ext cx="4058653" cy="731520"/>
        </p:xfrm>
        <a:graphic>
          <a:graphicData uri="http://schemas.openxmlformats.org/drawingml/2006/table">
            <a:tbl>
              <a:tblPr firstRow="1" bandRow="1">
                <a:tableStyleId>{5C22544A-7EE6-4342-B048-85BDC9FD1C3A}</a:tableStyleId>
              </a:tblPr>
              <a:tblGrid>
                <a:gridCol w="1303422">
                  <a:extLst>
                    <a:ext uri="{9D8B030D-6E8A-4147-A177-3AD203B41FA5}">
                      <a16:colId xmlns:a16="http://schemas.microsoft.com/office/drawing/2014/main" val="1223919487"/>
                    </a:ext>
                  </a:extLst>
                </a:gridCol>
                <a:gridCol w="1251284">
                  <a:extLst>
                    <a:ext uri="{9D8B030D-6E8A-4147-A177-3AD203B41FA5}">
                      <a16:colId xmlns:a16="http://schemas.microsoft.com/office/drawing/2014/main" val="3387970361"/>
                    </a:ext>
                  </a:extLst>
                </a:gridCol>
                <a:gridCol w="1503947">
                  <a:extLst>
                    <a:ext uri="{9D8B030D-6E8A-4147-A177-3AD203B41FA5}">
                      <a16:colId xmlns:a16="http://schemas.microsoft.com/office/drawing/2014/main" val="1063421516"/>
                    </a:ext>
                  </a:extLst>
                </a:gridCol>
              </a:tblGrid>
              <a:tr h="357695">
                <a:tc>
                  <a:txBody>
                    <a:bodyPr/>
                    <a:lstStyle/>
                    <a:p>
                      <a:pPr algn="ctr"/>
                      <a:r>
                        <a:rPr lang="en-US" dirty="0">
                          <a:solidFill>
                            <a:schemeClr val="tx1"/>
                          </a:solidFill>
                        </a:rPr>
                        <a:t>y</a:t>
                      </a:r>
                      <a:r>
                        <a:rPr lang="en-US" baseline="-25000"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y</a:t>
                      </a:r>
                      <a:r>
                        <a:rPr lang="en-US" baseline="-25000" dirty="0">
                          <a:solidFill>
                            <a:schemeClr val="tx1"/>
                          </a:solidFill>
                        </a:rPr>
                        <a:t>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y</a:t>
                      </a:r>
                      <a:r>
                        <a:rPr lang="en-US" baseline="-25000" dirty="0">
                          <a:solidFill>
                            <a:schemeClr val="tx1"/>
                          </a:solidFill>
                        </a:rPr>
                        <a:t>3</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2124978"/>
                  </a:ext>
                </a:extLst>
              </a:tr>
              <a:tr h="357695">
                <a:tc>
                  <a:txBody>
                    <a:bodyPr/>
                    <a:lstStyle/>
                    <a:p>
                      <a:pPr algn="ctr"/>
                      <a:r>
                        <a:rPr lang="en-US" dirty="0" err="1">
                          <a:solidFill>
                            <a:schemeClr val="tx1"/>
                          </a:solidFill>
                        </a:rPr>
                        <a:t>bba</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chemeClr val="tx1"/>
                          </a:solidFill>
                        </a:rPr>
                        <a:t>aaa</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aa</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4206927"/>
                  </a:ext>
                </a:extLst>
              </a:tr>
            </a:tbl>
          </a:graphicData>
        </a:graphic>
      </p:graphicFrame>
    </p:spTree>
    <p:extLst>
      <p:ext uri="{BB962C8B-B14F-4D97-AF65-F5344CB8AC3E}">
        <p14:creationId xmlns:p14="http://schemas.microsoft.com/office/powerpoint/2010/main" val="2662524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27CB-4DC2-4461-ACDC-9BDE681DB5BC}"/>
              </a:ext>
            </a:extLst>
          </p:cNvPr>
          <p:cNvSpPr>
            <a:spLocks noGrp="1"/>
          </p:cNvSpPr>
          <p:nvPr>
            <p:ph type="title"/>
          </p:nvPr>
        </p:nvSpPr>
        <p:spPr>
          <a:xfrm>
            <a:off x="838200" y="365125"/>
            <a:ext cx="10515600" cy="729749"/>
          </a:xfrm>
        </p:spPr>
        <p:txBody>
          <a:bodyPr>
            <a:normAutofit fontScale="90000"/>
          </a:bodyPr>
          <a:lstStyle/>
          <a:p>
            <a:br>
              <a:rPr lang="en-IN" b="0" i="0" dirty="0">
                <a:effectLst/>
                <a:latin typeface="Arial" panose="020B0604020202020204" pitchFamily="34" charset="0"/>
              </a:rPr>
            </a:br>
            <a:r>
              <a:rPr lang="en-IN" b="0" i="0" dirty="0">
                <a:effectLst/>
                <a:latin typeface="Arial" panose="020B0604020202020204" pitchFamily="34" charset="0"/>
              </a:rPr>
              <a:t>Example 2</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48C1D5E6-D6CA-4355-8A78-F178036265BC}"/>
              </a:ext>
            </a:extLst>
          </p:cNvPr>
          <p:cNvSpPr>
            <a:spLocks noGrp="1"/>
          </p:cNvSpPr>
          <p:nvPr>
            <p:ph idx="1"/>
          </p:nvPr>
        </p:nvSpPr>
        <p:spPr>
          <a:xfrm>
            <a:off x="589546" y="1094874"/>
            <a:ext cx="11357811" cy="5082089"/>
          </a:xfrm>
        </p:spPr>
        <p:txBody>
          <a:bodyPr/>
          <a:lstStyle/>
          <a:p>
            <a:r>
              <a:rPr lang="en-US" b="0" i="0" dirty="0">
                <a:solidFill>
                  <a:srgbClr val="FF0000"/>
                </a:solidFill>
                <a:effectLst/>
                <a:latin typeface="Arial" panose="020B0604020202020204" pitchFamily="34" charset="0"/>
              </a:rPr>
              <a:t>Find whether the lists </a:t>
            </a:r>
            <a:r>
              <a:rPr lang="en-US" b="1" i="0" dirty="0">
                <a:solidFill>
                  <a:srgbClr val="FF0000"/>
                </a:solidFill>
                <a:effectLst/>
                <a:latin typeface="Arial" panose="020B0604020202020204" pitchFamily="34" charset="0"/>
              </a:rPr>
              <a:t>M = (ab, </a:t>
            </a:r>
            <a:r>
              <a:rPr lang="en-US" b="1" i="0" dirty="0" err="1">
                <a:solidFill>
                  <a:srgbClr val="FF0000"/>
                </a:solidFill>
                <a:effectLst/>
                <a:latin typeface="Arial" panose="020B0604020202020204" pitchFamily="34" charset="0"/>
              </a:rPr>
              <a:t>bab</a:t>
            </a:r>
            <a:r>
              <a:rPr lang="en-US" b="1" i="0" dirty="0">
                <a:solidFill>
                  <a:srgbClr val="FF0000"/>
                </a:solidFill>
                <a:effectLst/>
                <a:latin typeface="Arial" panose="020B0604020202020204" pitchFamily="34" charset="0"/>
              </a:rPr>
              <a:t>, </a:t>
            </a:r>
            <a:r>
              <a:rPr lang="en-US" b="1" i="0" dirty="0" err="1">
                <a:solidFill>
                  <a:srgbClr val="FF0000"/>
                </a:solidFill>
                <a:effectLst/>
                <a:latin typeface="Arial" panose="020B0604020202020204" pitchFamily="34" charset="0"/>
              </a:rPr>
              <a:t>bbaaa</a:t>
            </a:r>
            <a:r>
              <a:rPr lang="en-US" b="1" i="0" dirty="0">
                <a:solidFill>
                  <a:srgbClr val="FF0000"/>
                </a:solidFill>
                <a:effectLst/>
                <a:latin typeface="Arial" panose="020B0604020202020204" pitchFamily="34" charset="0"/>
              </a:rPr>
              <a:t>)</a:t>
            </a:r>
            <a:r>
              <a:rPr lang="en-US" b="0" i="0" dirty="0">
                <a:solidFill>
                  <a:srgbClr val="FF0000"/>
                </a:solidFill>
                <a:effectLst/>
                <a:latin typeface="Arial" panose="020B0604020202020204" pitchFamily="34" charset="0"/>
              </a:rPr>
              <a:t> and </a:t>
            </a:r>
            <a:r>
              <a:rPr lang="en-US" b="1" i="0" dirty="0">
                <a:solidFill>
                  <a:srgbClr val="FF0000"/>
                </a:solidFill>
                <a:effectLst/>
                <a:latin typeface="Arial" panose="020B0604020202020204" pitchFamily="34" charset="0"/>
              </a:rPr>
              <a:t>N = (a, </a:t>
            </a:r>
            <a:r>
              <a:rPr lang="en-US" b="1" i="0" dirty="0" err="1">
                <a:solidFill>
                  <a:srgbClr val="FF0000"/>
                </a:solidFill>
                <a:effectLst/>
                <a:latin typeface="Arial" panose="020B0604020202020204" pitchFamily="34" charset="0"/>
              </a:rPr>
              <a:t>ba</a:t>
            </a:r>
            <a:r>
              <a:rPr lang="en-US" b="1" i="0" dirty="0">
                <a:solidFill>
                  <a:srgbClr val="FF0000"/>
                </a:solidFill>
                <a:effectLst/>
                <a:latin typeface="Arial" panose="020B0604020202020204" pitchFamily="34" charset="0"/>
              </a:rPr>
              <a:t>, </a:t>
            </a:r>
            <a:r>
              <a:rPr lang="en-US" b="1" i="0" dirty="0" err="1">
                <a:solidFill>
                  <a:srgbClr val="FF0000"/>
                </a:solidFill>
                <a:effectLst/>
                <a:latin typeface="Arial" panose="020B0604020202020204" pitchFamily="34" charset="0"/>
              </a:rPr>
              <a:t>bab</a:t>
            </a:r>
            <a:r>
              <a:rPr lang="en-US" b="1" i="0" dirty="0">
                <a:solidFill>
                  <a:srgbClr val="FF0000"/>
                </a:solidFill>
                <a:effectLst/>
                <a:latin typeface="Arial" panose="020B0604020202020204" pitchFamily="34" charset="0"/>
              </a:rPr>
              <a:t>) </a:t>
            </a:r>
            <a:r>
              <a:rPr lang="en-US" b="0" i="0" dirty="0">
                <a:solidFill>
                  <a:srgbClr val="FF0000"/>
                </a:solidFill>
                <a:effectLst/>
                <a:latin typeface="Arial" panose="020B0604020202020204" pitchFamily="34" charset="0"/>
              </a:rPr>
              <a:t>have a Post Correspondence Solution?</a:t>
            </a:r>
          </a:p>
          <a:p>
            <a:pPr marL="0" indent="0">
              <a:buNone/>
            </a:pPr>
            <a:r>
              <a:rPr lang="en-US" dirty="0">
                <a:latin typeface="Arial" panose="020B0604020202020204" pitchFamily="34" charset="0"/>
              </a:rPr>
              <a:t>Solution:</a:t>
            </a:r>
          </a:p>
          <a:p>
            <a:pPr marL="0" indent="0">
              <a:buNone/>
            </a:pPr>
            <a:r>
              <a:rPr lang="en-IN" dirty="0"/>
              <a:t>M is						N is</a:t>
            </a:r>
          </a:p>
          <a:p>
            <a:pPr marL="0" indent="0">
              <a:buNone/>
            </a:pPr>
            <a:endParaRPr lang="en-IN" dirty="0"/>
          </a:p>
          <a:p>
            <a:pPr marL="0" indent="0">
              <a:buNone/>
            </a:pPr>
            <a:endParaRPr lang="en-US" dirty="0">
              <a:latin typeface="Arial" panose="020B0604020202020204" pitchFamily="34" charset="0"/>
            </a:endParaRPr>
          </a:p>
          <a:p>
            <a:pPr algn="just"/>
            <a:r>
              <a:rPr lang="en-US" b="0" i="0" dirty="0">
                <a:solidFill>
                  <a:srgbClr val="000000"/>
                </a:solidFill>
                <a:effectLst/>
                <a:latin typeface="Arial" panose="020B0604020202020204" pitchFamily="34" charset="0"/>
              </a:rPr>
              <a:t>In this case, there is no solution because −</a:t>
            </a:r>
          </a:p>
          <a:p>
            <a:pPr marL="0" indent="0" algn="just">
              <a:buNone/>
            </a:pPr>
            <a:r>
              <a:rPr lang="en-US" b="1" i="0" dirty="0">
                <a:solidFill>
                  <a:srgbClr val="000000"/>
                </a:solidFill>
                <a:effectLst/>
                <a:latin typeface="Arial" panose="020B0604020202020204" pitchFamily="34" charset="0"/>
              </a:rPr>
              <a:t>       | x</a:t>
            </a:r>
            <a:r>
              <a:rPr lang="en-US" b="1" i="0" baseline="-25000" dirty="0">
                <a:solidFill>
                  <a:srgbClr val="000000"/>
                </a:solidFill>
                <a:effectLst/>
                <a:latin typeface="Arial" panose="020B0604020202020204" pitchFamily="34" charset="0"/>
              </a:rPr>
              <a:t>2</a:t>
            </a:r>
            <a:r>
              <a:rPr lang="en-US" b="1" i="0" dirty="0">
                <a:solidFill>
                  <a:srgbClr val="000000"/>
                </a:solidFill>
                <a:effectLst/>
                <a:latin typeface="Arial" panose="020B0604020202020204" pitchFamily="34" charset="0"/>
              </a:rPr>
              <a:t>x</a:t>
            </a:r>
            <a:r>
              <a:rPr lang="en-US" b="1" i="0" baseline="-25000" dirty="0">
                <a:solidFill>
                  <a:srgbClr val="000000"/>
                </a:solidFill>
                <a:effectLst/>
                <a:latin typeface="Arial" panose="020B0604020202020204" pitchFamily="34" charset="0"/>
              </a:rPr>
              <a:t>1</a:t>
            </a:r>
            <a:r>
              <a:rPr lang="en-US" b="1" i="0" dirty="0">
                <a:solidFill>
                  <a:srgbClr val="000000"/>
                </a:solidFill>
                <a:effectLst/>
                <a:latin typeface="Arial" panose="020B0604020202020204" pitchFamily="34" charset="0"/>
              </a:rPr>
              <a:t>x</a:t>
            </a:r>
            <a:r>
              <a:rPr lang="en-US" b="1" i="0" baseline="-25000" dirty="0">
                <a:solidFill>
                  <a:srgbClr val="000000"/>
                </a:solidFill>
                <a:effectLst/>
                <a:latin typeface="Arial" panose="020B0604020202020204" pitchFamily="34" charset="0"/>
              </a:rPr>
              <a:t>3</a:t>
            </a:r>
            <a:r>
              <a:rPr lang="en-US" b="1" i="0" dirty="0">
                <a:solidFill>
                  <a:srgbClr val="000000"/>
                </a:solidFill>
                <a:effectLst/>
                <a:latin typeface="Arial" panose="020B0604020202020204" pitchFamily="34" charset="0"/>
              </a:rPr>
              <a:t> | ≠ | y</a:t>
            </a:r>
            <a:r>
              <a:rPr lang="en-US" b="1" i="0" baseline="-25000" dirty="0">
                <a:solidFill>
                  <a:srgbClr val="000000"/>
                </a:solidFill>
                <a:effectLst/>
                <a:latin typeface="Arial" panose="020B0604020202020204" pitchFamily="34" charset="0"/>
              </a:rPr>
              <a:t>2</a:t>
            </a:r>
            <a:r>
              <a:rPr lang="en-US" b="1" i="0" dirty="0">
                <a:solidFill>
                  <a:srgbClr val="000000"/>
                </a:solidFill>
                <a:effectLst/>
                <a:latin typeface="Arial" panose="020B0604020202020204" pitchFamily="34" charset="0"/>
              </a:rPr>
              <a:t>y</a:t>
            </a:r>
            <a:r>
              <a:rPr lang="en-US" b="1" i="0" baseline="-25000" dirty="0">
                <a:solidFill>
                  <a:srgbClr val="000000"/>
                </a:solidFill>
                <a:effectLst/>
                <a:latin typeface="Arial" panose="020B0604020202020204" pitchFamily="34" charset="0"/>
              </a:rPr>
              <a:t>1</a:t>
            </a:r>
            <a:r>
              <a:rPr lang="en-US" b="1" i="0" dirty="0">
                <a:solidFill>
                  <a:srgbClr val="000000"/>
                </a:solidFill>
                <a:effectLst/>
                <a:latin typeface="Arial" panose="020B0604020202020204" pitchFamily="34" charset="0"/>
              </a:rPr>
              <a:t>y</a:t>
            </a:r>
            <a:r>
              <a:rPr lang="en-US" b="1" i="0" baseline="-25000" dirty="0">
                <a:solidFill>
                  <a:srgbClr val="000000"/>
                </a:solidFill>
                <a:effectLst/>
                <a:latin typeface="Arial" panose="020B0604020202020204" pitchFamily="34" charset="0"/>
              </a:rPr>
              <a:t>3</a:t>
            </a:r>
            <a:r>
              <a:rPr lang="en-US" b="1" i="0" dirty="0">
                <a:solidFill>
                  <a:srgbClr val="000000"/>
                </a:solidFill>
                <a:effectLst/>
                <a:latin typeface="Arial" panose="020B0604020202020204" pitchFamily="34" charset="0"/>
              </a:rPr>
              <a:t> |</a:t>
            </a:r>
            <a:r>
              <a:rPr lang="en-US" b="0" i="0" dirty="0">
                <a:solidFill>
                  <a:srgbClr val="000000"/>
                </a:solidFill>
                <a:effectLst/>
                <a:latin typeface="Arial" panose="020B0604020202020204" pitchFamily="34" charset="0"/>
              </a:rPr>
              <a:t> (Lengths are not same)</a:t>
            </a:r>
          </a:p>
          <a:p>
            <a:pPr algn="just"/>
            <a:r>
              <a:rPr lang="en-US" b="0" i="0" dirty="0">
                <a:solidFill>
                  <a:srgbClr val="000000"/>
                </a:solidFill>
                <a:effectLst/>
                <a:latin typeface="Arial" panose="020B0604020202020204" pitchFamily="34" charset="0"/>
              </a:rPr>
              <a:t>Hence, it can be said that this Post Correspondence Problem is </a:t>
            </a:r>
            <a:r>
              <a:rPr lang="en-US" b="1" i="0" dirty="0">
                <a:solidFill>
                  <a:srgbClr val="000000"/>
                </a:solidFill>
                <a:effectLst/>
                <a:latin typeface="Arial" panose="020B0604020202020204" pitchFamily="34" charset="0"/>
              </a:rPr>
              <a:t>undecidable</a:t>
            </a:r>
            <a:r>
              <a:rPr lang="en-US" b="0" i="0" dirty="0">
                <a:solidFill>
                  <a:srgbClr val="000000"/>
                </a:solidFill>
                <a:effectLst/>
                <a:latin typeface="Arial" panose="020B0604020202020204" pitchFamily="34" charset="0"/>
              </a:rPr>
              <a:t>.</a:t>
            </a:r>
          </a:p>
          <a:p>
            <a:pPr marL="0" indent="0">
              <a:buNone/>
            </a:pPr>
            <a:endParaRPr lang="en-IN" dirty="0"/>
          </a:p>
        </p:txBody>
      </p:sp>
      <p:graphicFrame>
        <p:nvGraphicFramePr>
          <p:cNvPr id="4" name="Table 4">
            <a:extLst>
              <a:ext uri="{FF2B5EF4-FFF2-40B4-BE49-F238E27FC236}">
                <a16:creationId xmlns:a16="http://schemas.microsoft.com/office/drawing/2014/main" id="{83B30041-F492-4609-BCE7-B16E048295C9}"/>
              </a:ext>
            </a:extLst>
          </p:cNvPr>
          <p:cNvGraphicFramePr>
            <a:graphicFrameLocks noGrp="1"/>
          </p:cNvGraphicFramePr>
          <p:nvPr>
            <p:extLst>
              <p:ext uri="{D42A27DB-BD31-4B8C-83A1-F6EECF244321}">
                <p14:modId xmlns:p14="http://schemas.microsoft.com/office/powerpoint/2010/main" val="1650595171"/>
              </p:ext>
            </p:extLst>
          </p:nvPr>
        </p:nvGraphicFramePr>
        <p:xfrm>
          <a:off x="1151022" y="3059600"/>
          <a:ext cx="4058653" cy="731520"/>
        </p:xfrm>
        <a:graphic>
          <a:graphicData uri="http://schemas.openxmlformats.org/drawingml/2006/table">
            <a:tbl>
              <a:tblPr firstRow="1" bandRow="1">
                <a:tableStyleId>{5C22544A-7EE6-4342-B048-85BDC9FD1C3A}</a:tableStyleId>
              </a:tblPr>
              <a:tblGrid>
                <a:gridCol w="1303422">
                  <a:extLst>
                    <a:ext uri="{9D8B030D-6E8A-4147-A177-3AD203B41FA5}">
                      <a16:colId xmlns:a16="http://schemas.microsoft.com/office/drawing/2014/main" val="1223919487"/>
                    </a:ext>
                  </a:extLst>
                </a:gridCol>
                <a:gridCol w="1251284">
                  <a:extLst>
                    <a:ext uri="{9D8B030D-6E8A-4147-A177-3AD203B41FA5}">
                      <a16:colId xmlns:a16="http://schemas.microsoft.com/office/drawing/2014/main" val="3387970361"/>
                    </a:ext>
                  </a:extLst>
                </a:gridCol>
                <a:gridCol w="1503947">
                  <a:extLst>
                    <a:ext uri="{9D8B030D-6E8A-4147-A177-3AD203B41FA5}">
                      <a16:colId xmlns:a16="http://schemas.microsoft.com/office/drawing/2014/main" val="1063421516"/>
                    </a:ext>
                  </a:extLst>
                </a:gridCol>
              </a:tblGrid>
              <a:tr h="357695">
                <a:tc>
                  <a:txBody>
                    <a:bodyPr/>
                    <a:lstStyle/>
                    <a:p>
                      <a:pPr algn="ctr"/>
                      <a:r>
                        <a:rPr lang="en-US" dirty="0">
                          <a:solidFill>
                            <a:schemeClr val="tx1"/>
                          </a:solidFill>
                        </a:rPr>
                        <a:t>x</a:t>
                      </a:r>
                      <a:r>
                        <a:rPr lang="en-US" baseline="-25000"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x</a:t>
                      </a:r>
                      <a:r>
                        <a:rPr lang="en-US" baseline="-25000" dirty="0">
                          <a:solidFill>
                            <a:schemeClr val="tx1"/>
                          </a:solidFill>
                        </a:rPr>
                        <a:t>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x</a:t>
                      </a:r>
                      <a:r>
                        <a:rPr lang="en-US" baseline="-25000" dirty="0">
                          <a:solidFill>
                            <a:schemeClr val="tx1"/>
                          </a:solidFill>
                        </a:rPr>
                        <a:t>3</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2124978"/>
                  </a:ext>
                </a:extLst>
              </a:tr>
              <a:tr h="357695">
                <a:tc>
                  <a:txBody>
                    <a:bodyPr/>
                    <a:lstStyle/>
                    <a:p>
                      <a:pPr algn="ctr"/>
                      <a:r>
                        <a:rPr lang="en-US" dirty="0">
                          <a:solidFill>
                            <a:schemeClr val="tx1"/>
                          </a:solidFill>
                        </a:rPr>
                        <a:t>ab</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chemeClr val="tx1"/>
                          </a:solidFill>
                        </a:rPr>
                        <a:t>bab</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chemeClr val="tx1"/>
                          </a:solidFill>
                        </a:rPr>
                        <a:t>bbaaa</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4206927"/>
                  </a:ext>
                </a:extLst>
              </a:tr>
            </a:tbl>
          </a:graphicData>
        </a:graphic>
      </p:graphicFrame>
      <p:graphicFrame>
        <p:nvGraphicFramePr>
          <p:cNvPr id="5" name="Table 4">
            <a:extLst>
              <a:ext uri="{FF2B5EF4-FFF2-40B4-BE49-F238E27FC236}">
                <a16:creationId xmlns:a16="http://schemas.microsoft.com/office/drawing/2014/main" id="{7825F57D-910E-494B-B5E2-49A116BE3C94}"/>
              </a:ext>
            </a:extLst>
          </p:cNvPr>
          <p:cNvGraphicFramePr>
            <a:graphicFrameLocks noGrp="1"/>
          </p:cNvGraphicFramePr>
          <p:nvPr>
            <p:extLst>
              <p:ext uri="{D42A27DB-BD31-4B8C-83A1-F6EECF244321}">
                <p14:modId xmlns:p14="http://schemas.microsoft.com/office/powerpoint/2010/main" val="3171588505"/>
              </p:ext>
            </p:extLst>
          </p:nvPr>
        </p:nvGraphicFramePr>
        <p:xfrm>
          <a:off x="6067940" y="2983400"/>
          <a:ext cx="4058653" cy="731520"/>
        </p:xfrm>
        <a:graphic>
          <a:graphicData uri="http://schemas.openxmlformats.org/drawingml/2006/table">
            <a:tbl>
              <a:tblPr firstRow="1" bandRow="1">
                <a:tableStyleId>{5C22544A-7EE6-4342-B048-85BDC9FD1C3A}</a:tableStyleId>
              </a:tblPr>
              <a:tblGrid>
                <a:gridCol w="1303422">
                  <a:extLst>
                    <a:ext uri="{9D8B030D-6E8A-4147-A177-3AD203B41FA5}">
                      <a16:colId xmlns:a16="http://schemas.microsoft.com/office/drawing/2014/main" val="1223919487"/>
                    </a:ext>
                  </a:extLst>
                </a:gridCol>
                <a:gridCol w="1251284">
                  <a:extLst>
                    <a:ext uri="{9D8B030D-6E8A-4147-A177-3AD203B41FA5}">
                      <a16:colId xmlns:a16="http://schemas.microsoft.com/office/drawing/2014/main" val="3387970361"/>
                    </a:ext>
                  </a:extLst>
                </a:gridCol>
                <a:gridCol w="1503947">
                  <a:extLst>
                    <a:ext uri="{9D8B030D-6E8A-4147-A177-3AD203B41FA5}">
                      <a16:colId xmlns:a16="http://schemas.microsoft.com/office/drawing/2014/main" val="1063421516"/>
                    </a:ext>
                  </a:extLst>
                </a:gridCol>
              </a:tblGrid>
              <a:tr h="357695">
                <a:tc>
                  <a:txBody>
                    <a:bodyPr/>
                    <a:lstStyle/>
                    <a:p>
                      <a:pPr algn="ctr"/>
                      <a:r>
                        <a:rPr lang="en-US" dirty="0">
                          <a:solidFill>
                            <a:schemeClr val="tx1"/>
                          </a:solidFill>
                        </a:rPr>
                        <a:t>y</a:t>
                      </a:r>
                      <a:r>
                        <a:rPr lang="en-US" baseline="-25000"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y</a:t>
                      </a:r>
                      <a:r>
                        <a:rPr lang="en-US" baseline="-25000" dirty="0">
                          <a:solidFill>
                            <a:schemeClr val="tx1"/>
                          </a:solidFill>
                        </a:rPr>
                        <a:t>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y</a:t>
                      </a:r>
                      <a:r>
                        <a:rPr lang="en-US" baseline="-25000" dirty="0">
                          <a:solidFill>
                            <a:schemeClr val="tx1"/>
                          </a:solidFill>
                        </a:rPr>
                        <a:t>3</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2124978"/>
                  </a:ext>
                </a:extLst>
              </a:tr>
              <a:tr h="357695">
                <a:tc>
                  <a:txBody>
                    <a:bodyPr/>
                    <a:lstStyle/>
                    <a:p>
                      <a:pPr algn="ctr"/>
                      <a:r>
                        <a:rPr lang="en-US" dirty="0">
                          <a:solidFill>
                            <a:schemeClr val="tx1"/>
                          </a:solidFill>
                        </a:rPr>
                        <a:t>a</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chemeClr val="tx1"/>
                          </a:solidFill>
                        </a:rPr>
                        <a:t>ba</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chemeClr val="tx1"/>
                          </a:solidFill>
                        </a:rPr>
                        <a:t>bab</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4206927"/>
                  </a:ext>
                </a:extLst>
              </a:tr>
            </a:tbl>
          </a:graphicData>
        </a:graphic>
      </p:graphicFrame>
    </p:spTree>
    <p:extLst>
      <p:ext uri="{BB962C8B-B14F-4D97-AF65-F5344CB8AC3E}">
        <p14:creationId xmlns:p14="http://schemas.microsoft.com/office/powerpoint/2010/main" val="434515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EEF62-9747-4D01-9AD2-7C2617D94D15}"/>
              </a:ext>
            </a:extLst>
          </p:cNvPr>
          <p:cNvPicPr>
            <a:picLocks noChangeAspect="1"/>
          </p:cNvPicPr>
          <p:nvPr/>
        </p:nvPicPr>
        <p:blipFill>
          <a:blip r:embed="rId2"/>
          <a:stretch>
            <a:fillRect/>
          </a:stretch>
        </p:blipFill>
        <p:spPr>
          <a:xfrm>
            <a:off x="970547" y="1010652"/>
            <a:ext cx="10250905" cy="5378116"/>
          </a:xfrm>
          <a:prstGeom prst="rect">
            <a:avLst/>
          </a:prstGeom>
        </p:spPr>
      </p:pic>
    </p:spTree>
    <p:extLst>
      <p:ext uri="{BB962C8B-B14F-4D97-AF65-F5344CB8AC3E}">
        <p14:creationId xmlns:p14="http://schemas.microsoft.com/office/powerpoint/2010/main" val="1856549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5801C-C149-4D13-B996-FEFE81EB65F7}"/>
              </a:ext>
            </a:extLst>
          </p:cNvPr>
          <p:cNvSpPr>
            <a:spLocks noGrp="1"/>
          </p:cNvSpPr>
          <p:nvPr>
            <p:ph type="title"/>
          </p:nvPr>
        </p:nvSpPr>
        <p:spPr>
          <a:xfrm>
            <a:off x="838200" y="365126"/>
            <a:ext cx="10515600" cy="850064"/>
          </a:xfrm>
        </p:spPr>
        <p:txBody>
          <a:bodyPr/>
          <a:lstStyle/>
          <a:p>
            <a:pPr algn="ctr"/>
            <a:r>
              <a:rPr lang="en-US" b="1" dirty="0">
                <a:solidFill>
                  <a:srgbClr val="FF0000"/>
                </a:solidFill>
              </a:rPr>
              <a:t>Universal Turing Machine</a:t>
            </a:r>
            <a:endParaRPr lang="en-IN" b="1" dirty="0">
              <a:solidFill>
                <a:srgbClr val="FF0000"/>
              </a:solidFill>
            </a:endParaRPr>
          </a:p>
        </p:txBody>
      </p:sp>
      <p:sp>
        <p:nvSpPr>
          <p:cNvPr id="8" name="Content Placeholder 7">
            <a:extLst>
              <a:ext uri="{FF2B5EF4-FFF2-40B4-BE49-F238E27FC236}">
                <a16:creationId xmlns:a16="http://schemas.microsoft.com/office/drawing/2014/main" id="{4DB839F1-6ED0-4A19-9A18-9C88BF51A6F4}"/>
              </a:ext>
            </a:extLst>
          </p:cNvPr>
          <p:cNvSpPr>
            <a:spLocks noGrp="1"/>
          </p:cNvSpPr>
          <p:nvPr>
            <p:ph idx="1"/>
          </p:nvPr>
        </p:nvSpPr>
        <p:spPr>
          <a:xfrm>
            <a:off x="838199" y="1528010"/>
            <a:ext cx="10748211" cy="5089357"/>
          </a:xfrm>
        </p:spPr>
        <p:txBody>
          <a:bodyPr>
            <a:normAutofit/>
          </a:bodyPr>
          <a:lstStyle/>
          <a:p>
            <a:pPr marL="285750" indent="-285750">
              <a:buFont typeface="Arial" panose="020B0604020202020204" pitchFamily="34" charset="0"/>
              <a:buChar char="•"/>
            </a:pPr>
            <a:r>
              <a:rPr lang="en-US" sz="3200" dirty="0"/>
              <a:t>The universal TM is the one which is represented in a binary coded form.</a:t>
            </a:r>
          </a:p>
          <a:p>
            <a:pPr marL="285750" indent="-285750">
              <a:buFont typeface="Arial" panose="020B0604020202020204" pitchFamily="34" charset="0"/>
              <a:buChar char="•"/>
            </a:pPr>
            <a:r>
              <a:rPr lang="en-US" sz="3200" dirty="0"/>
              <a:t>In order to code the TM first we need to code every move of the TM.</a:t>
            </a:r>
          </a:p>
          <a:p>
            <a:pPr marL="285750" indent="-285750">
              <a:buFont typeface="Arial" panose="020B0604020202020204" pitchFamily="34" charset="0"/>
              <a:buChar char="•"/>
            </a:pPr>
            <a:r>
              <a:rPr lang="en-US" sz="3200" dirty="0"/>
              <a:t>For convenience we represent the input symbols by X</a:t>
            </a:r>
            <a:r>
              <a:rPr lang="en-US" sz="3200" baseline="-25000" dirty="0"/>
              <a:t>1 </a:t>
            </a:r>
            <a:r>
              <a:rPr lang="en-US" sz="3200" dirty="0"/>
              <a:t>,X</a:t>
            </a:r>
            <a:r>
              <a:rPr lang="en-US" sz="3200" baseline="-25000" dirty="0"/>
              <a:t>2</a:t>
            </a:r>
            <a:r>
              <a:rPr lang="en-US" sz="3200" dirty="0"/>
              <a:t>, ……..</a:t>
            </a:r>
            <a:r>
              <a:rPr lang="en-US" sz="3200" dirty="0" err="1"/>
              <a:t>X</a:t>
            </a:r>
            <a:r>
              <a:rPr lang="en-US" sz="3200" baseline="-25000" dirty="0" err="1"/>
              <a:t>n</a:t>
            </a:r>
            <a:r>
              <a:rPr lang="en-US" sz="3200" dirty="0"/>
              <a:t>.</a:t>
            </a:r>
          </a:p>
          <a:p>
            <a:pPr marL="285750" indent="-285750">
              <a:buFont typeface="Arial" panose="020B0604020202020204" pitchFamily="34" charset="0"/>
              <a:buChar char="•"/>
            </a:pPr>
            <a:r>
              <a:rPr lang="en-US" sz="3200" dirty="0"/>
              <a:t>If the symbols are 0,1,B then they are represented as X</a:t>
            </a:r>
            <a:r>
              <a:rPr lang="en-US" sz="3200" baseline="-25000" dirty="0"/>
              <a:t>1 </a:t>
            </a:r>
            <a:r>
              <a:rPr lang="en-US" sz="3200" dirty="0"/>
              <a:t>,X</a:t>
            </a:r>
            <a:r>
              <a:rPr lang="en-US" sz="3200" baseline="-25000" dirty="0"/>
              <a:t>2</a:t>
            </a:r>
            <a:r>
              <a:rPr lang="en-US" sz="3200" dirty="0"/>
              <a:t>, X</a:t>
            </a:r>
            <a:r>
              <a:rPr lang="en-US" sz="3200" baseline="-25000" dirty="0"/>
              <a:t>3</a:t>
            </a:r>
            <a:r>
              <a:rPr lang="en-US" sz="3200" dirty="0"/>
              <a:t> respectively.</a:t>
            </a:r>
          </a:p>
          <a:p>
            <a:pPr marL="285750" indent="-285750">
              <a:buFont typeface="Arial" panose="020B0604020202020204" pitchFamily="34" charset="0"/>
              <a:buChar char="•"/>
            </a:pPr>
            <a:r>
              <a:rPr lang="en-US" sz="3200" dirty="0"/>
              <a:t>The directions L,R are represented as D</a:t>
            </a:r>
            <a:r>
              <a:rPr lang="en-US" sz="3200" baseline="-25000" dirty="0"/>
              <a:t>1</a:t>
            </a:r>
            <a:r>
              <a:rPr lang="en-US" sz="3200" dirty="0"/>
              <a:t>,D</a:t>
            </a:r>
            <a:r>
              <a:rPr lang="en-US" sz="3200" baseline="-25000" dirty="0"/>
              <a:t>2 </a:t>
            </a:r>
            <a:r>
              <a:rPr lang="en-US" sz="3200" dirty="0"/>
              <a:t>respectively .</a:t>
            </a:r>
          </a:p>
        </p:txBody>
      </p:sp>
    </p:spTree>
    <p:extLst>
      <p:ext uri="{BB962C8B-B14F-4D97-AF65-F5344CB8AC3E}">
        <p14:creationId xmlns:p14="http://schemas.microsoft.com/office/powerpoint/2010/main" val="2373607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77B45E-B878-4843-9BC5-9A9BFF4DAD29}"/>
              </a:ext>
            </a:extLst>
          </p:cNvPr>
          <p:cNvSpPr>
            <a:spLocks noGrp="1"/>
          </p:cNvSpPr>
          <p:nvPr>
            <p:ph idx="1"/>
          </p:nvPr>
        </p:nvSpPr>
        <p:spPr>
          <a:xfrm>
            <a:off x="589547" y="697832"/>
            <a:ext cx="11117179" cy="5479131"/>
          </a:xfrm>
        </p:spPr>
        <p:txBody>
          <a:bodyPr>
            <a:normAutofit/>
          </a:bodyPr>
          <a:lstStyle/>
          <a:p>
            <a:pPr marL="285750" indent="-285750">
              <a:buFont typeface="Arial" panose="020B0604020202020204" pitchFamily="34" charset="0"/>
              <a:buChar char="•"/>
            </a:pPr>
            <a:r>
              <a:rPr lang="en-US" sz="3600" dirty="0"/>
              <a:t>Then a generic move </a:t>
            </a:r>
            <a:r>
              <a:rPr lang="en-US" sz="3600" dirty="0">
                <a:latin typeface="Times New Roman" panose="02020603050405020304" pitchFamily="18" charset="0"/>
                <a:cs typeface="Times New Roman" panose="02020603050405020304" pitchFamily="18" charset="0"/>
              </a:rPr>
              <a:t>⸹(</a:t>
            </a:r>
            <a:r>
              <a:rPr lang="en-US" sz="3600" dirty="0" err="1">
                <a:latin typeface="Times New Roman" panose="02020603050405020304" pitchFamily="18" charset="0"/>
                <a:cs typeface="Times New Roman" panose="02020603050405020304" pitchFamily="18" charset="0"/>
              </a:rPr>
              <a:t>q</a:t>
            </a:r>
            <a:r>
              <a:rPr lang="en-US" sz="3600" baseline="-25000" dirty="0" err="1">
                <a:latin typeface="Times New Roman" panose="02020603050405020304" pitchFamily="18" charset="0"/>
                <a:cs typeface="Times New Roman" panose="02020603050405020304" pitchFamily="18" charset="0"/>
              </a:rPr>
              <a:t>i</a:t>
            </a:r>
            <a:r>
              <a:rPr lang="en-US" sz="3600" dirty="0" err="1">
                <a:latin typeface="Times New Roman" panose="02020603050405020304" pitchFamily="18" charset="0"/>
                <a:cs typeface="Times New Roman" panose="02020603050405020304" pitchFamily="18" charset="0"/>
              </a:rPr>
              <a:t>,X</a:t>
            </a:r>
            <a:r>
              <a:rPr lang="en-US" sz="3600" baseline="-25000" dirty="0" err="1">
                <a:latin typeface="Times New Roman" panose="02020603050405020304" pitchFamily="18" charset="0"/>
                <a:cs typeface="Times New Roman" panose="02020603050405020304" pitchFamily="18" charset="0"/>
              </a:rPr>
              <a:t>j</a:t>
            </a:r>
            <a:r>
              <a:rPr lang="en-US" sz="3600" dirty="0">
                <a:latin typeface="Times New Roman" panose="02020603050405020304" pitchFamily="18" charset="0"/>
                <a:cs typeface="Times New Roman" panose="02020603050405020304" pitchFamily="18" charset="0"/>
              </a:rPr>
              <a:t>) = (</a:t>
            </a:r>
            <a:r>
              <a:rPr lang="en-US" sz="3600" dirty="0" err="1">
                <a:latin typeface="Times New Roman" panose="02020603050405020304" pitchFamily="18" charset="0"/>
                <a:cs typeface="Times New Roman" panose="02020603050405020304" pitchFamily="18" charset="0"/>
              </a:rPr>
              <a:t>q</a:t>
            </a:r>
            <a:r>
              <a:rPr lang="en-US" sz="3600" baseline="-25000" dirty="0" err="1">
                <a:latin typeface="Times New Roman" panose="02020603050405020304" pitchFamily="18" charset="0"/>
                <a:cs typeface="Times New Roman" panose="02020603050405020304" pitchFamily="18" charset="0"/>
              </a:rPr>
              <a:t>k</a:t>
            </a:r>
            <a:r>
              <a:rPr lang="en-US" sz="3600" dirty="0" err="1">
                <a:latin typeface="Times New Roman" panose="02020603050405020304" pitchFamily="18" charset="0"/>
                <a:cs typeface="Times New Roman" panose="02020603050405020304" pitchFamily="18" charset="0"/>
              </a:rPr>
              <a:t>,X</a:t>
            </a:r>
            <a:r>
              <a:rPr lang="en-US" sz="3600" baseline="-25000" dirty="0" err="1">
                <a:latin typeface="Times New Roman" panose="02020603050405020304" pitchFamily="18" charset="0"/>
                <a:cs typeface="Times New Roman" panose="02020603050405020304" pitchFamily="18" charset="0"/>
              </a:rPr>
              <a:t>l,</a:t>
            </a:r>
            <a:r>
              <a:rPr lang="en-US" sz="3600" dirty="0" err="1">
                <a:latin typeface="Times New Roman" panose="02020603050405020304" pitchFamily="18" charset="0"/>
                <a:cs typeface="Times New Roman" panose="02020603050405020304" pitchFamily="18" charset="0"/>
              </a:rPr>
              <a:t>D</a:t>
            </a:r>
            <a:r>
              <a:rPr lang="en-US" sz="3600" baseline="-25000" dirty="0" err="1">
                <a:latin typeface="Times New Roman" panose="02020603050405020304" pitchFamily="18" charset="0"/>
                <a:cs typeface="Times New Roman" panose="02020603050405020304" pitchFamily="18" charset="0"/>
              </a:rPr>
              <a:t>m</a:t>
            </a:r>
            <a:r>
              <a:rPr lang="en-US" sz="3600" dirty="0">
                <a:latin typeface="Times New Roman" panose="02020603050405020304" pitchFamily="18" charset="0"/>
                <a:cs typeface="Times New Roman" panose="02020603050405020304" pitchFamily="18" charset="0"/>
              </a:rPr>
              <a:t>) is encoded by the binary string 0</a:t>
            </a:r>
            <a:r>
              <a:rPr lang="en-US" sz="3600" baseline="30000" dirty="0">
                <a:latin typeface="Times New Roman" panose="02020603050405020304" pitchFamily="18" charset="0"/>
                <a:cs typeface="Times New Roman" panose="02020603050405020304" pitchFamily="18" charset="0"/>
              </a:rPr>
              <a:t>i</a:t>
            </a:r>
            <a:r>
              <a:rPr lang="en-US" sz="3600" dirty="0">
                <a:latin typeface="Times New Roman" panose="02020603050405020304" pitchFamily="18" charset="0"/>
                <a:cs typeface="Times New Roman" panose="02020603050405020304" pitchFamily="18" charset="0"/>
              </a:rPr>
              <a:t>10</a:t>
            </a:r>
            <a:r>
              <a:rPr lang="en-US" sz="3600" baseline="30000" dirty="0">
                <a:latin typeface="Times New Roman" panose="02020603050405020304" pitchFamily="18" charset="0"/>
                <a:cs typeface="Times New Roman" panose="02020603050405020304" pitchFamily="18" charset="0"/>
              </a:rPr>
              <a:t>j</a:t>
            </a:r>
            <a:r>
              <a:rPr lang="en-US" sz="3600" dirty="0">
                <a:latin typeface="Times New Roman" panose="02020603050405020304" pitchFamily="18" charset="0"/>
                <a:cs typeface="Times New Roman" panose="02020603050405020304" pitchFamily="18" charset="0"/>
              </a:rPr>
              <a:t>10</a:t>
            </a:r>
            <a:r>
              <a:rPr lang="en-US" sz="3600" baseline="30000" dirty="0">
                <a:latin typeface="Times New Roman" panose="02020603050405020304" pitchFamily="18" charset="0"/>
                <a:cs typeface="Times New Roman" panose="02020603050405020304" pitchFamily="18" charset="0"/>
              </a:rPr>
              <a:t>k</a:t>
            </a:r>
            <a:r>
              <a:rPr lang="en-US" sz="3600" dirty="0">
                <a:latin typeface="Times New Roman" panose="02020603050405020304" pitchFamily="18" charset="0"/>
                <a:cs typeface="Times New Roman" panose="02020603050405020304" pitchFamily="18" charset="0"/>
              </a:rPr>
              <a:t>10</a:t>
            </a:r>
            <a:r>
              <a:rPr lang="en-US" sz="3600" baseline="30000" dirty="0">
                <a:latin typeface="Times New Roman" panose="02020603050405020304" pitchFamily="18" charset="0"/>
                <a:cs typeface="Times New Roman" panose="02020603050405020304" pitchFamily="18" charset="0"/>
              </a:rPr>
              <a:t>l</a:t>
            </a:r>
            <a:r>
              <a:rPr lang="en-US" sz="3600" dirty="0">
                <a:latin typeface="Times New Roman" panose="02020603050405020304" pitchFamily="18" charset="0"/>
                <a:cs typeface="Times New Roman" panose="02020603050405020304" pitchFamily="18" charset="0"/>
              </a:rPr>
              <a:t>10</a:t>
            </a:r>
            <a:r>
              <a:rPr lang="en-US" sz="3600" baseline="30000" dirty="0">
                <a:latin typeface="Times New Roman" panose="02020603050405020304" pitchFamily="18" charset="0"/>
                <a:cs typeface="Times New Roman" panose="02020603050405020304" pitchFamily="18" charset="0"/>
              </a:rPr>
              <a:t>m</a:t>
            </a:r>
            <a:r>
              <a:rPr lang="en-US" sz="3600" dirty="0">
                <a:latin typeface="Times New Roman" panose="02020603050405020304" pitchFamily="18" charset="0"/>
                <a:cs typeface="Times New Roman" panose="02020603050405020304" pitchFamily="18" charset="0"/>
              </a:rPr>
              <a:t>  </a:t>
            </a:r>
            <a:endParaRPr lang="en-IN" sz="3600" dirty="0"/>
          </a:p>
          <a:p>
            <a:r>
              <a:rPr lang="en-IN" sz="3600" dirty="0"/>
              <a:t>Ex:</a:t>
            </a:r>
            <a:r>
              <a:rPr lang="en-US" sz="3600" dirty="0">
                <a:latin typeface="Times New Roman" panose="02020603050405020304" pitchFamily="18" charset="0"/>
                <a:cs typeface="Times New Roman" panose="02020603050405020304" pitchFamily="18" charset="0"/>
              </a:rPr>
              <a:t> ⸹(q</a:t>
            </a:r>
            <a:r>
              <a:rPr lang="en-US" sz="3600" baseline="-25000" dirty="0">
                <a:latin typeface="Times New Roman" panose="02020603050405020304" pitchFamily="18" charset="0"/>
                <a:cs typeface="Times New Roman" panose="02020603050405020304" pitchFamily="18" charset="0"/>
              </a:rPr>
              <a:t>1</a:t>
            </a:r>
            <a:r>
              <a:rPr lang="en-US" sz="3600" dirty="0">
                <a:latin typeface="Times New Roman" panose="02020603050405020304" pitchFamily="18" charset="0"/>
                <a:cs typeface="Times New Roman" panose="02020603050405020304" pitchFamily="18" charset="0"/>
              </a:rPr>
              <a:t>,1) = (q</a:t>
            </a:r>
            <a:r>
              <a:rPr lang="en-US" sz="3600" baseline="-25000" dirty="0">
                <a:latin typeface="Times New Roman" panose="02020603050405020304" pitchFamily="18" charset="0"/>
                <a:cs typeface="Times New Roman" panose="02020603050405020304" pitchFamily="18" charset="0"/>
              </a:rPr>
              <a:t>3</a:t>
            </a:r>
            <a:r>
              <a:rPr lang="en-US" sz="3600" dirty="0">
                <a:latin typeface="Times New Roman" panose="02020603050405020304" pitchFamily="18" charset="0"/>
                <a:cs typeface="Times New Roman" panose="02020603050405020304" pitchFamily="18" charset="0"/>
              </a:rPr>
              <a:t>,B,L)   </a:t>
            </a:r>
            <a:r>
              <a:rPr lang="en-US" sz="3600" dirty="0">
                <a:latin typeface="Times New Roman" panose="02020603050405020304" pitchFamily="18" charset="0"/>
                <a:cs typeface="Times New Roman" panose="02020603050405020304" pitchFamily="18" charset="0"/>
                <a:sym typeface="Wingdings" panose="05000000000000000000" pitchFamily="2" charset="2"/>
              </a:rPr>
              <a:t> </a:t>
            </a:r>
            <a:r>
              <a:rPr lang="en-US" sz="3600" dirty="0">
                <a:latin typeface="Times New Roman" panose="02020603050405020304" pitchFamily="18" charset="0"/>
                <a:cs typeface="Times New Roman" panose="02020603050405020304" pitchFamily="18" charset="0"/>
              </a:rPr>
              <a:t>0</a:t>
            </a:r>
            <a:r>
              <a:rPr lang="en-US" sz="3600" baseline="30000" dirty="0">
                <a:latin typeface="Times New Roman" panose="02020603050405020304" pitchFamily="18" charset="0"/>
                <a:cs typeface="Times New Roman" panose="02020603050405020304" pitchFamily="18" charset="0"/>
              </a:rPr>
              <a:t>1</a:t>
            </a:r>
            <a:r>
              <a:rPr lang="en-US" sz="3600" dirty="0">
                <a:latin typeface="Times New Roman" panose="02020603050405020304" pitchFamily="18" charset="0"/>
                <a:cs typeface="Times New Roman" panose="02020603050405020304" pitchFamily="18" charset="0"/>
              </a:rPr>
              <a:t>10</a:t>
            </a:r>
            <a:r>
              <a:rPr lang="en-US" sz="3600" baseline="30000" dirty="0">
                <a:latin typeface="Times New Roman" panose="02020603050405020304" pitchFamily="18" charset="0"/>
                <a:cs typeface="Times New Roman" panose="02020603050405020304" pitchFamily="18" charset="0"/>
              </a:rPr>
              <a:t>2</a:t>
            </a:r>
            <a:r>
              <a:rPr lang="en-US" sz="3600" dirty="0">
                <a:latin typeface="Times New Roman" panose="02020603050405020304" pitchFamily="18" charset="0"/>
                <a:cs typeface="Times New Roman" panose="02020603050405020304" pitchFamily="18" charset="0"/>
              </a:rPr>
              <a:t>10</a:t>
            </a:r>
            <a:r>
              <a:rPr lang="en-US" sz="3600" baseline="30000" dirty="0">
                <a:latin typeface="Times New Roman" panose="02020603050405020304" pitchFamily="18" charset="0"/>
                <a:cs typeface="Times New Roman" panose="02020603050405020304" pitchFamily="18" charset="0"/>
              </a:rPr>
              <a:t>3</a:t>
            </a:r>
            <a:r>
              <a:rPr lang="en-US" sz="3600" dirty="0">
                <a:latin typeface="Times New Roman" panose="02020603050405020304" pitchFamily="18" charset="0"/>
                <a:cs typeface="Times New Roman" panose="02020603050405020304" pitchFamily="18" charset="0"/>
              </a:rPr>
              <a:t>10</a:t>
            </a:r>
            <a:r>
              <a:rPr lang="en-US" sz="3600" baseline="30000" dirty="0">
                <a:latin typeface="Times New Roman" panose="02020603050405020304" pitchFamily="18" charset="0"/>
                <a:cs typeface="Times New Roman" panose="02020603050405020304" pitchFamily="18" charset="0"/>
              </a:rPr>
              <a:t>3</a:t>
            </a:r>
            <a:r>
              <a:rPr lang="en-US" sz="3600" dirty="0">
                <a:latin typeface="Times New Roman" panose="02020603050405020304" pitchFamily="18" charset="0"/>
                <a:cs typeface="Times New Roman" panose="02020603050405020304" pitchFamily="18" charset="0"/>
              </a:rPr>
              <a:t>10</a:t>
            </a:r>
            <a:r>
              <a:rPr lang="en-US" sz="3600" baseline="30000" dirty="0">
                <a:latin typeface="Times New Roman" panose="02020603050405020304" pitchFamily="18" charset="0"/>
                <a:cs typeface="Times New Roman" panose="02020603050405020304" pitchFamily="18" charset="0"/>
              </a:rPr>
              <a:t>1</a:t>
            </a:r>
            <a:endParaRPr lang="en-US" sz="3600" dirty="0"/>
          </a:p>
          <a:p>
            <a:r>
              <a:rPr lang="en-US" sz="3600" dirty="0"/>
              <a:t>Now the binary code for the TM M is </a:t>
            </a:r>
          </a:p>
          <a:p>
            <a:pPr marL="0" indent="0">
              <a:buNone/>
            </a:pPr>
            <a:r>
              <a:rPr lang="en-US" sz="3600" dirty="0"/>
              <a:t>    111 code-1 11 code-2 11 code-3 11………..11 code-r 111</a:t>
            </a:r>
          </a:p>
          <a:p>
            <a:pPr marL="0" indent="0">
              <a:buNone/>
            </a:pPr>
            <a:r>
              <a:rPr lang="en-US" sz="3600" dirty="0"/>
              <a:t> where each code-</a:t>
            </a:r>
            <a:r>
              <a:rPr lang="en-US" sz="3600" dirty="0" err="1"/>
              <a:t>i</a:t>
            </a:r>
            <a:r>
              <a:rPr lang="en-US" sz="3600" dirty="0"/>
              <a:t> is the string of the form </a:t>
            </a:r>
            <a:r>
              <a:rPr lang="en-US" sz="3600" dirty="0">
                <a:latin typeface="Times New Roman" panose="02020603050405020304" pitchFamily="18" charset="0"/>
                <a:cs typeface="Times New Roman" panose="02020603050405020304" pitchFamily="18" charset="0"/>
              </a:rPr>
              <a:t>0</a:t>
            </a:r>
            <a:r>
              <a:rPr lang="en-US" sz="3600" baseline="30000" dirty="0">
                <a:latin typeface="Times New Roman" panose="02020603050405020304" pitchFamily="18" charset="0"/>
                <a:cs typeface="Times New Roman" panose="02020603050405020304" pitchFamily="18" charset="0"/>
              </a:rPr>
              <a:t>i</a:t>
            </a:r>
            <a:r>
              <a:rPr lang="en-US" sz="3600" dirty="0">
                <a:latin typeface="Times New Roman" panose="02020603050405020304" pitchFamily="18" charset="0"/>
                <a:cs typeface="Times New Roman" panose="02020603050405020304" pitchFamily="18" charset="0"/>
              </a:rPr>
              <a:t>10</a:t>
            </a:r>
            <a:r>
              <a:rPr lang="en-US" sz="3600" baseline="30000" dirty="0">
                <a:latin typeface="Times New Roman" panose="02020603050405020304" pitchFamily="18" charset="0"/>
                <a:cs typeface="Times New Roman" panose="02020603050405020304" pitchFamily="18" charset="0"/>
              </a:rPr>
              <a:t>j</a:t>
            </a:r>
            <a:r>
              <a:rPr lang="en-US" sz="3600" dirty="0">
                <a:latin typeface="Times New Roman" panose="02020603050405020304" pitchFamily="18" charset="0"/>
                <a:cs typeface="Times New Roman" panose="02020603050405020304" pitchFamily="18" charset="0"/>
              </a:rPr>
              <a:t>10</a:t>
            </a:r>
            <a:r>
              <a:rPr lang="en-US" sz="3600" baseline="30000" dirty="0">
                <a:latin typeface="Times New Roman" panose="02020603050405020304" pitchFamily="18" charset="0"/>
                <a:cs typeface="Times New Roman" panose="02020603050405020304" pitchFamily="18" charset="0"/>
              </a:rPr>
              <a:t>k</a:t>
            </a:r>
            <a:r>
              <a:rPr lang="en-US" sz="3600" dirty="0">
                <a:latin typeface="Times New Roman" panose="02020603050405020304" pitchFamily="18" charset="0"/>
                <a:cs typeface="Times New Roman" panose="02020603050405020304" pitchFamily="18" charset="0"/>
              </a:rPr>
              <a:t>10</a:t>
            </a:r>
            <a:r>
              <a:rPr lang="en-US" sz="3600" baseline="30000" dirty="0">
                <a:latin typeface="Times New Roman" panose="02020603050405020304" pitchFamily="18" charset="0"/>
                <a:cs typeface="Times New Roman" panose="02020603050405020304" pitchFamily="18" charset="0"/>
              </a:rPr>
              <a:t>l</a:t>
            </a:r>
            <a:r>
              <a:rPr lang="en-US" sz="3600" dirty="0">
                <a:latin typeface="Times New Roman" panose="02020603050405020304" pitchFamily="18" charset="0"/>
                <a:cs typeface="Times New Roman" panose="02020603050405020304" pitchFamily="18" charset="0"/>
              </a:rPr>
              <a:t>10</a:t>
            </a:r>
            <a:r>
              <a:rPr lang="en-US" sz="3600" baseline="30000" dirty="0">
                <a:latin typeface="Times New Roman" panose="02020603050405020304" pitchFamily="18" charset="0"/>
                <a:cs typeface="Times New Roman" panose="02020603050405020304" pitchFamily="18" charset="0"/>
              </a:rPr>
              <a:t>m</a:t>
            </a:r>
            <a:r>
              <a:rPr lang="en-US" sz="3600" dirty="0">
                <a:latin typeface="Times New Roman" panose="02020603050405020304" pitchFamily="18" charset="0"/>
                <a:cs typeface="Times New Roman" panose="02020603050405020304" pitchFamily="18" charset="0"/>
              </a:rPr>
              <a:t>. </a:t>
            </a:r>
          </a:p>
          <a:p>
            <a:r>
              <a:rPr lang="en-US" sz="3600" dirty="0">
                <a:latin typeface="Times New Roman" panose="02020603050405020304" pitchFamily="18" charset="0"/>
                <a:cs typeface="Times New Roman" panose="02020603050405020304" pitchFamily="18" charset="0"/>
              </a:rPr>
              <a:t>Each code-</a:t>
            </a:r>
            <a:r>
              <a:rPr lang="en-US" sz="3600" dirty="0" err="1">
                <a:latin typeface="Times New Roman" panose="02020603050405020304" pitchFamily="18" charset="0"/>
                <a:cs typeface="Times New Roman" panose="02020603050405020304" pitchFamily="18" charset="0"/>
              </a:rPr>
              <a:t>i</a:t>
            </a:r>
            <a:r>
              <a:rPr lang="en-US" sz="3600" dirty="0">
                <a:latin typeface="Times New Roman" panose="02020603050405020304" pitchFamily="18" charset="0"/>
                <a:cs typeface="Times New Roman" panose="02020603050405020304" pitchFamily="18" charset="0"/>
              </a:rPr>
              <a:t> is the separated by 11. The begin and end of the TM has 111. </a:t>
            </a:r>
            <a:endParaRPr lang="en-IN" sz="3600" dirty="0"/>
          </a:p>
        </p:txBody>
      </p:sp>
    </p:spTree>
    <p:extLst>
      <p:ext uri="{BB962C8B-B14F-4D97-AF65-F5344CB8AC3E}">
        <p14:creationId xmlns:p14="http://schemas.microsoft.com/office/powerpoint/2010/main" val="4112352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2E517-0F45-4291-9CA4-AECA3C402E42}"/>
              </a:ext>
            </a:extLst>
          </p:cNvPr>
          <p:cNvSpPr>
            <a:spLocks noGrp="1"/>
          </p:cNvSpPr>
          <p:nvPr>
            <p:ph type="title"/>
          </p:nvPr>
        </p:nvSpPr>
        <p:spPr>
          <a:xfrm>
            <a:off x="288759" y="365126"/>
            <a:ext cx="11754852" cy="585370"/>
          </a:xfrm>
        </p:spPr>
        <p:txBody>
          <a:bodyPr>
            <a:normAutofit/>
          </a:bodyPr>
          <a:lstStyle/>
          <a:p>
            <a:r>
              <a:rPr lang="en-US" sz="3600" b="1" dirty="0">
                <a:solidFill>
                  <a:srgbClr val="FF0000"/>
                </a:solidFill>
              </a:rPr>
              <a:t>Consider the following example and convert it into Universal TM</a:t>
            </a:r>
            <a:endParaRPr lang="en-IN" sz="3600" b="1" dirty="0">
              <a:solidFill>
                <a:srgbClr val="FF0000"/>
              </a:solidFill>
            </a:endParaRPr>
          </a:p>
        </p:txBody>
      </p:sp>
      <p:sp>
        <p:nvSpPr>
          <p:cNvPr id="3" name="Content Placeholder 2">
            <a:extLst>
              <a:ext uri="{FF2B5EF4-FFF2-40B4-BE49-F238E27FC236}">
                <a16:creationId xmlns:a16="http://schemas.microsoft.com/office/drawing/2014/main" id="{F7D1332C-05A8-4804-98B0-FFBD7601C547}"/>
              </a:ext>
            </a:extLst>
          </p:cNvPr>
          <p:cNvSpPr>
            <a:spLocks noGrp="1"/>
          </p:cNvSpPr>
          <p:nvPr>
            <p:ph idx="1"/>
          </p:nvPr>
        </p:nvSpPr>
        <p:spPr>
          <a:xfrm>
            <a:off x="838200" y="1070811"/>
            <a:ext cx="10515600" cy="5106152"/>
          </a:xfrm>
        </p:spPr>
        <p:txBody>
          <a:bodyPr/>
          <a:lstStyle/>
          <a:p>
            <a:r>
              <a:rPr lang="en-US" dirty="0"/>
              <a:t>M=({q</a:t>
            </a:r>
            <a:r>
              <a:rPr lang="en-US" baseline="-25000" dirty="0"/>
              <a:t>1</a:t>
            </a:r>
            <a:r>
              <a:rPr lang="en-US" dirty="0"/>
              <a:t>,q</a:t>
            </a:r>
            <a:r>
              <a:rPr lang="en-US" baseline="-25000" dirty="0"/>
              <a:t>2</a:t>
            </a:r>
            <a:r>
              <a:rPr lang="en-US" dirty="0"/>
              <a:t>,q</a:t>
            </a:r>
            <a:r>
              <a:rPr lang="en-US" baseline="-25000" dirty="0"/>
              <a:t>3</a:t>
            </a:r>
            <a:r>
              <a:rPr lang="en-US" dirty="0"/>
              <a:t>}, {0,1}, {0,1,B}, </a:t>
            </a:r>
            <a:r>
              <a:rPr lang="en-US" dirty="0">
                <a:latin typeface="Times New Roman" panose="02020603050405020304" pitchFamily="18" charset="0"/>
                <a:cs typeface="Times New Roman" panose="02020603050405020304" pitchFamily="18" charset="0"/>
              </a:rPr>
              <a:t>⸹,q</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,B,{q</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⸹(q</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,1) = (q</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,0,R), ⸹(q</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,0) = (q</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,1,R), </a:t>
            </a:r>
          </a:p>
          <a:p>
            <a:pPr marL="0" indent="0">
              <a:buNone/>
            </a:pPr>
            <a:r>
              <a:rPr lang="en-US" dirty="0">
                <a:latin typeface="Times New Roman" panose="02020603050405020304" pitchFamily="18" charset="0"/>
                <a:cs typeface="Times New Roman" panose="02020603050405020304" pitchFamily="18" charset="0"/>
              </a:rPr>
              <a:t>  ⸹(q</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,1) = (q</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,0,R), ⸹(q</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,B) = (q</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,1,L).</a:t>
            </a:r>
          </a:p>
          <a:p>
            <a:pPr marL="0" indent="0">
              <a:buNone/>
            </a:pPr>
            <a:r>
              <a:rPr lang="en-IN" dirty="0"/>
              <a:t>Solution: </a:t>
            </a:r>
          </a:p>
          <a:p>
            <a:pPr marL="0" indent="0">
              <a:buNone/>
            </a:pPr>
            <a:r>
              <a:rPr lang="en-IN" dirty="0"/>
              <a:t>     </a:t>
            </a:r>
            <a:r>
              <a:rPr lang="en-US" dirty="0">
                <a:latin typeface="Times New Roman" panose="02020603050405020304" pitchFamily="18" charset="0"/>
                <a:cs typeface="Times New Roman" panose="02020603050405020304" pitchFamily="18" charset="0"/>
              </a:rPr>
              <a:t>⸹(q</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,1) = (q</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,0,R)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0</a:t>
            </a:r>
            <a:r>
              <a:rPr lang="en-US" sz="2800" baseline="30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10</a:t>
            </a:r>
            <a:r>
              <a:rPr lang="en-US" sz="2800"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10</a:t>
            </a:r>
            <a:r>
              <a:rPr lang="en-US" sz="2800" baseline="300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10</a:t>
            </a:r>
            <a:r>
              <a:rPr lang="en-US" sz="2800" baseline="300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2</a:t>
            </a:r>
          </a:p>
          <a:p>
            <a:pPr marL="0" indent="0">
              <a:buNone/>
            </a:pPr>
            <a:r>
              <a:rPr lang="en-IN" dirty="0"/>
              <a:t>     </a:t>
            </a:r>
            <a:r>
              <a:rPr lang="en-US" dirty="0">
                <a:latin typeface="Times New Roman" panose="02020603050405020304" pitchFamily="18" charset="0"/>
                <a:cs typeface="Times New Roman" panose="02020603050405020304" pitchFamily="18" charset="0"/>
              </a:rPr>
              <a:t>⸹(q</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,0) = (q</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,1,R)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0</a:t>
            </a:r>
            <a:r>
              <a:rPr lang="en-US" baseline="300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a:latin typeface="Times New Roman" panose="02020603050405020304" pitchFamily="18" charset="0"/>
                <a:cs typeface="Times New Roman" panose="02020603050405020304" pitchFamily="18" charset="0"/>
              </a:rPr>
              <a:t>⸹(q</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,1) = (q</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,0,R)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0</a:t>
            </a:r>
            <a:r>
              <a:rPr lang="en-US" baseline="300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10</a:t>
            </a:r>
            <a:r>
              <a:rPr lang="en-US" sz="2800"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a:latin typeface="Times New Roman" panose="02020603050405020304" pitchFamily="18" charset="0"/>
                <a:cs typeface="Times New Roman" panose="02020603050405020304" pitchFamily="18" charset="0"/>
              </a:rPr>
              <a:t>⸹(q</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,B) = (q</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,1,L)</a:t>
            </a:r>
            <a:r>
              <a:rPr lang="en-US" dirty="0">
                <a:latin typeface="Times New Roman" panose="02020603050405020304" pitchFamily="18" charset="0"/>
                <a:cs typeface="Times New Roman" panose="02020603050405020304" pitchFamily="18" charset="0"/>
                <a:sym typeface="Wingdings" panose="05000000000000000000" pitchFamily="2" charset="2"/>
              </a:rPr>
              <a:t>  </a:t>
            </a:r>
            <a:r>
              <a:rPr lang="en-US" sz="2800" dirty="0">
                <a:latin typeface="Times New Roman" panose="02020603050405020304" pitchFamily="18" charset="0"/>
                <a:cs typeface="Times New Roman" panose="02020603050405020304" pitchFamily="18" charset="0"/>
              </a:rPr>
              <a:t>0</a:t>
            </a:r>
            <a:r>
              <a:rPr lang="en-US" baseline="300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10</a:t>
            </a:r>
            <a:r>
              <a:rPr lang="en-US" sz="2800" baseline="300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10</a:t>
            </a:r>
            <a:r>
              <a:rPr lang="en-US" sz="2800" baseline="30000" dirty="0">
                <a:latin typeface="Times New Roman" panose="02020603050405020304" pitchFamily="18" charset="0"/>
                <a:cs typeface="Times New Roman" panose="02020603050405020304" pitchFamily="18" charset="0"/>
              </a:rPr>
              <a:t>1</a:t>
            </a:r>
          </a:p>
          <a:p>
            <a:pPr marL="0" indent="0">
              <a:buNone/>
            </a:pPr>
            <a:r>
              <a:rPr lang="en-US" dirty="0">
                <a:latin typeface="Times New Roman" panose="02020603050405020304" pitchFamily="18" charset="0"/>
                <a:cs typeface="Times New Roman" panose="02020603050405020304" pitchFamily="18" charset="0"/>
              </a:rPr>
              <a:t>Universal TM  is: </a:t>
            </a:r>
            <a:r>
              <a:rPr lang="en-US" b="1" dirty="0">
                <a:latin typeface="Times New Roman" panose="02020603050405020304" pitchFamily="18" charset="0"/>
                <a:cs typeface="Times New Roman" panose="02020603050405020304" pitchFamily="18" charset="0"/>
              </a:rPr>
              <a:t>111</a:t>
            </a: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0</a:t>
            </a:r>
            <a:r>
              <a:rPr lang="en-US" sz="2800" baseline="30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10</a:t>
            </a:r>
            <a:r>
              <a:rPr lang="en-US" sz="2800"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10</a:t>
            </a:r>
            <a:r>
              <a:rPr lang="en-US" sz="2800" baseline="300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10</a:t>
            </a:r>
            <a:r>
              <a:rPr lang="en-US" sz="2800" baseline="300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11</a:t>
            </a: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0</a:t>
            </a:r>
            <a:r>
              <a:rPr lang="en-US" baseline="300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11</a:t>
            </a: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0</a:t>
            </a:r>
            <a:r>
              <a:rPr lang="en-US" baseline="300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10</a:t>
            </a:r>
            <a:r>
              <a:rPr lang="en-US" sz="2800"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11</a:t>
            </a: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0</a:t>
            </a:r>
            <a:r>
              <a:rPr lang="en-US" baseline="300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10</a:t>
            </a:r>
            <a:r>
              <a:rPr lang="en-US" sz="2800" baseline="300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10</a:t>
            </a:r>
            <a:r>
              <a:rPr lang="en-US"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10</a:t>
            </a:r>
            <a:r>
              <a:rPr lang="en-US" sz="2800" baseline="30000" dirty="0">
                <a:latin typeface="Times New Roman" panose="02020603050405020304" pitchFamily="18" charset="0"/>
                <a:cs typeface="Times New Roman" panose="02020603050405020304" pitchFamily="18" charset="0"/>
              </a:rPr>
              <a:t>1 </a:t>
            </a:r>
            <a:r>
              <a:rPr lang="en-US" sz="2800" b="1" dirty="0">
                <a:latin typeface="Times New Roman" panose="02020603050405020304" pitchFamily="18" charset="0"/>
                <a:cs typeface="Times New Roman" panose="02020603050405020304" pitchFamily="18" charset="0"/>
              </a:rPr>
              <a:t>111</a:t>
            </a:r>
            <a:endParaRPr lang="en-IN" b="1" dirty="0"/>
          </a:p>
        </p:txBody>
      </p:sp>
    </p:spTree>
    <p:extLst>
      <p:ext uri="{BB962C8B-B14F-4D97-AF65-F5344CB8AC3E}">
        <p14:creationId xmlns:p14="http://schemas.microsoft.com/office/powerpoint/2010/main" val="452550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EEF2F-3876-4B56-A7B9-2B2780A6ADA5}"/>
              </a:ext>
            </a:extLst>
          </p:cNvPr>
          <p:cNvSpPr>
            <a:spLocks noGrp="1"/>
          </p:cNvSpPr>
          <p:nvPr>
            <p:ph type="title"/>
          </p:nvPr>
        </p:nvSpPr>
        <p:spPr>
          <a:xfrm>
            <a:off x="838200" y="365126"/>
            <a:ext cx="10515600" cy="741780"/>
          </a:xfrm>
        </p:spPr>
        <p:txBody>
          <a:bodyPr/>
          <a:lstStyle/>
          <a:p>
            <a:pPr algn="ctr"/>
            <a:r>
              <a:rPr lang="en-US" b="1" dirty="0">
                <a:solidFill>
                  <a:srgbClr val="FF0000"/>
                </a:solidFill>
              </a:rPr>
              <a:t>Context Sensitive Grammar</a:t>
            </a:r>
            <a:endParaRPr lang="en-IN" b="1" dirty="0">
              <a:solidFill>
                <a:srgbClr val="FF0000"/>
              </a:solidFill>
            </a:endParaRPr>
          </a:p>
        </p:txBody>
      </p:sp>
      <p:sp>
        <p:nvSpPr>
          <p:cNvPr id="4" name="Content Placeholder 3">
            <a:extLst>
              <a:ext uri="{FF2B5EF4-FFF2-40B4-BE49-F238E27FC236}">
                <a16:creationId xmlns:a16="http://schemas.microsoft.com/office/drawing/2014/main" id="{7B42405F-9632-4208-850C-7EFC42408718}"/>
              </a:ext>
            </a:extLst>
          </p:cNvPr>
          <p:cNvSpPr>
            <a:spLocks noGrp="1"/>
          </p:cNvSpPr>
          <p:nvPr>
            <p:ph idx="1"/>
          </p:nvPr>
        </p:nvSpPr>
        <p:spPr>
          <a:xfrm>
            <a:off x="838199" y="1203157"/>
            <a:ext cx="10515600" cy="5402180"/>
          </a:xfrm>
        </p:spPr>
        <p:txBody>
          <a:bodyPr>
            <a:normAutofit lnSpcReduction="10000"/>
          </a:bodyPr>
          <a:lstStyle/>
          <a:p>
            <a:r>
              <a:rPr lang="en-US" b="0" i="0" dirty="0">
                <a:solidFill>
                  <a:srgbClr val="000000"/>
                </a:solidFill>
                <a:effectLst/>
                <a:latin typeface="-apple-system"/>
              </a:rPr>
              <a:t>A Context-sensitive grammar is a formal grammar in which all the productions are of form –</a:t>
            </a:r>
          </a:p>
          <a:p>
            <a:endParaRPr lang="en-US" dirty="0">
              <a:solidFill>
                <a:srgbClr val="000000"/>
              </a:solidFill>
              <a:latin typeface="-apple-system"/>
            </a:endParaRPr>
          </a:p>
          <a:p>
            <a:endParaRPr lang="en-US" dirty="0">
              <a:solidFill>
                <a:srgbClr val="000000"/>
              </a:solidFill>
              <a:latin typeface="-apple-system"/>
            </a:endParaRPr>
          </a:p>
          <a:p>
            <a:endParaRPr lang="en-US" dirty="0">
              <a:solidFill>
                <a:srgbClr val="000000"/>
              </a:solidFill>
              <a:latin typeface="-apple-system"/>
            </a:endParaRPr>
          </a:p>
          <a:p>
            <a:r>
              <a:rPr lang="en-US" b="0" i="0" dirty="0">
                <a:solidFill>
                  <a:srgbClr val="000000"/>
                </a:solidFill>
                <a:effectLst/>
                <a:latin typeface="-apple-system"/>
              </a:rPr>
              <a:t>Where α and β are strings of non-terminals and terminals.</a:t>
            </a:r>
          </a:p>
          <a:p>
            <a:r>
              <a:rPr lang="en-US" b="0" i="0" dirty="0">
                <a:solidFill>
                  <a:srgbClr val="000000"/>
                </a:solidFill>
                <a:effectLst/>
                <a:latin typeface="-apple-system"/>
              </a:rPr>
              <a:t>Context-sensitive grammars are </a:t>
            </a:r>
            <a:r>
              <a:rPr lang="en-US" b="1" i="0" dirty="0">
                <a:solidFill>
                  <a:srgbClr val="000000"/>
                </a:solidFill>
                <a:effectLst/>
                <a:latin typeface="-apple-system"/>
              </a:rPr>
              <a:t>more powerful</a:t>
            </a:r>
            <a:r>
              <a:rPr lang="en-US" b="0" i="0" dirty="0">
                <a:solidFill>
                  <a:srgbClr val="000000"/>
                </a:solidFill>
                <a:effectLst/>
                <a:latin typeface="-apple-system"/>
              </a:rPr>
              <a:t> than context-free grammars because there are some languages that can be described by CSG but not by context-free grammars and CSL are </a:t>
            </a:r>
            <a:r>
              <a:rPr lang="en-US" b="1" i="0" dirty="0">
                <a:solidFill>
                  <a:srgbClr val="000000"/>
                </a:solidFill>
                <a:effectLst/>
                <a:latin typeface="-apple-system"/>
              </a:rPr>
              <a:t>less powerful </a:t>
            </a:r>
            <a:r>
              <a:rPr lang="en-US" b="0" i="0" dirty="0">
                <a:solidFill>
                  <a:srgbClr val="000000"/>
                </a:solidFill>
                <a:effectLst/>
                <a:latin typeface="-apple-system"/>
              </a:rPr>
              <a:t>than Unrestricted grammar. </a:t>
            </a:r>
          </a:p>
          <a:p>
            <a:r>
              <a:rPr lang="en-US" b="0" i="0" dirty="0">
                <a:solidFill>
                  <a:srgbClr val="000000"/>
                </a:solidFill>
                <a:effectLst/>
                <a:latin typeface="-apple-system"/>
              </a:rPr>
              <a:t>That’s why context-sensitive grammars are positioned between context-free and unrestricted grammars in the Chomsky hierarchy.</a:t>
            </a:r>
            <a:endParaRPr lang="en-IN" dirty="0"/>
          </a:p>
        </p:txBody>
      </p:sp>
      <p:pic>
        <p:nvPicPr>
          <p:cNvPr id="1028" name="Picture 4">
            <a:extLst>
              <a:ext uri="{FF2B5EF4-FFF2-40B4-BE49-F238E27FC236}">
                <a16:creationId xmlns:a16="http://schemas.microsoft.com/office/drawing/2014/main" id="{DCEF7440-5946-430A-88B1-9C87CF352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458" y="2022306"/>
            <a:ext cx="5495925" cy="140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24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331B5-F9A2-4655-B041-41A18A520277}"/>
              </a:ext>
            </a:extLst>
          </p:cNvPr>
          <p:cNvSpPr>
            <a:spLocks noGrp="1"/>
          </p:cNvSpPr>
          <p:nvPr>
            <p:ph idx="1"/>
          </p:nvPr>
        </p:nvSpPr>
        <p:spPr>
          <a:xfrm>
            <a:off x="838200" y="709863"/>
            <a:ext cx="10515600" cy="5467100"/>
          </a:xfrm>
        </p:spPr>
        <p:txBody>
          <a:bodyPr/>
          <a:lstStyle/>
          <a:p>
            <a:r>
              <a:rPr lang="en-US" b="0" i="0" dirty="0">
                <a:solidFill>
                  <a:srgbClr val="000000"/>
                </a:solidFill>
                <a:effectLst/>
                <a:latin typeface="-apple-system"/>
              </a:rPr>
              <a:t>Context-sensitive grammar has 4-tuples. </a:t>
            </a:r>
            <a:r>
              <a:rPr lang="en-US" b="1" i="0" dirty="0">
                <a:solidFill>
                  <a:srgbClr val="000000"/>
                </a:solidFill>
                <a:effectLst/>
                <a:latin typeface="-apple-system"/>
              </a:rPr>
              <a:t>G = {N, T, P, S}</a:t>
            </a:r>
            <a:r>
              <a:rPr lang="en-US" b="0" i="0" dirty="0">
                <a:solidFill>
                  <a:srgbClr val="000000"/>
                </a:solidFill>
                <a:effectLst/>
                <a:latin typeface="-apple-system"/>
              </a:rPr>
              <a:t>, </a:t>
            </a:r>
          </a:p>
          <a:p>
            <a:pPr marL="0" indent="0">
              <a:buNone/>
            </a:pPr>
            <a:endParaRPr lang="en-US" dirty="0">
              <a:solidFill>
                <a:srgbClr val="000000"/>
              </a:solidFill>
              <a:latin typeface="-apple-system"/>
            </a:endParaRPr>
          </a:p>
          <a:p>
            <a:pPr marL="0" indent="0">
              <a:buNone/>
            </a:pPr>
            <a:r>
              <a:rPr lang="en-US" b="0" i="0" dirty="0">
                <a:solidFill>
                  <a:srgbClr val="000000"/>
                </a:solidFill>
                <a:effectLst/>
                <a:latin typeface="-apple-system"/>
              </a:rPr>
              <a:t>Where</a:t>
            </a:r>
            <a:br>
              <a:rPr lang="en-US" dirty="0"/>
            </a:br>
            <a:endParaRPr lang="en-US" dirty="0"/>
          </a:p>
          <a:p>
            <a:pPr marL="0" indent="0">
              <a:buNone/>
            </a:pPr>
            <a:r>
              <a:rPr lang="en-US" b="0" i="0" dirty="0">
                <a:solidFill>
                  <a:srgbClr val="000000"/>
                </a:solidFill>
                <a:effectLst/>
                <a:latin typeface="-apple-system"/>
              </a:rPr>
              <a:t>N = Set of non-terminal symbols</a:t>
            </a:r>
            <a:br>
              <a:rPr lang="en-US" dirty="0"/>
            </a:br>
            <a:r>
              <a:rPr lang="en-US" dirty="0">
                <a:solidFill>
                  <a:srgbClr val="000000"/>
                </a:solidFill>
                <a:latin typeface="-apple-system"/>
              </a:rPr>
              <a:t>T</a:t>
            </a:r>
            <a:r>
              <a:rPr lang="en-US" b="0" i="0" dirty="0">
                <a:solidFill>
                  <a:srgbClr val="000000"/>
                </a:solidFill>
                <a:effectLst/>
                <a:latin typeface="-apple-system"/>
              </a:rPr>
              <a:t> = Set of terminal symbols</a:t>
            </a:r>
            <a:br>
              <a:rPr lang="en-US" dirty="0"/>
            </a:br>
            <a:r>
              <a:rPr lang="en-US" b="0" i="0" dirty="0">
                <a:solidFill>
                  <a:srgbClr val="000000"/>
                </a:solidFill>
                <a:effectLst/>
                <a:latin typeface="-apple-system"/>
              </a:rPr>
              <a:t>S = Start symbol of the production</a:t>
            </a:r>
            <a:br>
              <a:rPr lang="en-US" dirty="0"/>
            </a:br>
            <a:r>
              <a:rPr lang="en-US" b="0" i="0" dirty="0">
                <a:solidFill>
                  <a:srgbClr val="000000"/>
                </a:solidFill>
                <a:effectLst/>
                <a:latin typeface="-apple-system"/>
              </a:rPr>
              <a:t>P = Finite set of productions</a:t>
            </a:r>
            <a:br>
              <a:rPr lang="en-US" dirty="0"/>
            </a:br>
            <a:r>
              <a:rPr lang="en-US" b="0" i="0" dirty="0">
                <a:solidFill>
                  <a:srgbClr val="000000"/>
                </a:solidFill>
                <a:effectLst/>
                <a:latin typeface="-apple-system"/>
              </a:rPr>
              <a:t>All rules in P are of the form   </a:t>
            </a:r>
            <a:r>
              <a:rPr lang="en-US" b="1" i="0" dirty="0">
                <a:solidFill>
                  <a:srgbClr val="000000"/>
                </a:solidFill>
                <a:effectLst/>
                <a:latin typeface="-apple-system"/>
              </a:rPr>
              <a:t>α</a:t>
            </a:r>
            <a:r>
              <a:rPr lang="en-US" b="1" i="0" baseline="-25000" dirty="0">
                <a:solidFill>
                  <a:srgbClr val="000000"/>
                </a:solidFill>
                <a:effectLst/>
                <a:latin typeface="-apple-system"/>
              </a:rPr>
              <a:t>1</a:t>
            </a:r>
            <a:r>
              <a:rPr lang="en-US" b="1" i="0" dirty="0">
                <a:solidFill>
                  <a:srgbClr val="000000"/>
                </a:solidFill>
                <a:effectLst/>
                <a:latin typeface="-apple-system"/>
              </a:rPr>
              <a:t> A α</a:t>
            </a:r>
            <a:r>
              <a:rPr lang="en-US" b="1" i="0" baseline="-25000" dirty="0">
                <a:solidFill>
                  <a:srgbClr val="000000"/>
                </a:solidFill>
                <a:effectLst/>
                <a:latin typeface="-apple-system"/>
              </a:rPr>
              <a:t>2</a:t>
            </a:r>
            <a:r>
              <a:rPr lang="en-US" b="1" i="0" dirty="0">
                <a:solidFill>
                  <a:srgbClr val="000000"/>
                </a:solidFill>
                <a:effectLst/>
                <a:latin typeface="-apple-system"/>
              </a:rPr>
              <a:t> –&gt; α</a:t>
            </a:r>
            <a:r>
              <a:rPr lang="en-US" b="1" i="0" baseline="-25000" dirty="0">
                <a:solidFill>
                  <a:srgbClr val="000000"/>
                </a:solidFill>
                <a:effectLst/>
                <a:latin typeface="-apple-system"/>
              </a:rPr>
              <a:t>1</a:t>
            </a:r>
            <a:r>
              <a:rPr lang="en-US" b="1" i="0" dirty="0">
                <a:solidFill>
                  <a:srgbClr val="000000"/>
                </a:solidFill>
                <a:effectLst/>
                <a:latin typeface="-apple-system"/>
              </a:rPr>
              <a:t> β α</a:t>
            </a:r>
            <a:r>
              <a:rPr lang="en-US" b="1" i="0" baseline="-25000" dirty="0">
                <a:solidFill>
                  <a:srgbClr val="000000"/>
                </a:solidFill>
                <a:effectLst/>
                <a:latin typeface="-apple-system"/>
              </a:rPr>
              <a:t>2</a:t>
            </a:r>
          </a:p>
          <a:p>
            <a:endParaRPr lang="en-IN" b="1" dirty="0"/>
          </a:p>
        </p:txBody>
      </p:sp>
    </p:spTree>
    <p:extLst>
      <p:ext uri="{BB962C8B-B14F-4D97-AF65-F5344CB8AC3E}">
        <p14:creationId xmlns:p14="http://schemas.microsoft.com/office/powerpoint/2010/main" val="112204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69CF9-D8B1-4FEF-B5B3-4F14C507F2FC}"/>
              </a:ext>
            </a:extLst>
          </p:cNvPr>
          <p:cNvSpPr>
            <a:spLocks noGrp="1"/>
          </p:cNvSpPr>
          <p:nvPr>
            <p:ph type="title"/>
          </p:nvPr>
        </p:nvSpPr>
        <p:spPr>
          <a:xfrm>
            <a:off x="838200" y="365125"/>
            <a:ext cx="10515600" cy="501149"/>
          </a:xfrm>
        </p:spPr>
        <p:txBody>
          <a:bodyPr>
            <a:normAutofit fontScale="90000"/>
          </a:bodyPr>
          <a:lstStyle/>
          <a:p>
            <a:r>
              <a:rPr lang="en-US" b="1" dirty="0">
                <a:solidFill>
                  <a:srgbClr val="FF0000"/>
                </a:solidFill>
              </a:rPr>
              <a:t>Introduction:</a:t>
            </a:r>
            <a:endParaRPr lang="en-IN" b="1" dirty="0">
              <a:solidFill>
                <a:srgbClr val="FF0000"/>
              </a:solidFill>
            </a:endParaRPr>
          </a:p>
        </p:txBody>
      </p:sp>
      <p:sp>
        <p:nvSpPr>
          <p:cNvPr id="3" name="Content Placeholder 2">
            <a:extLst>
              <a:ext uri="{FF2B5EF4-FFF2-40B4-BE49-F238E27FC236}">
                <a16:creationId xmlns:a16="http://schemas.microsoft.com/office/drawing/2014/main" id="{12DF903B-5EE2-4D8E-B029-B3A513CB9B39}"/>
              </a:ext>
            </a:extLst>
          </p:cNvPr>
          <p:cNvSpPr>
            <a:spLocks noGrp="1"/>
          </p:cNvSpPr>
          <p:nvPr>
            <p:ph idx="1"/>
          </p:nvPr>
        </p:nvSpPr>
        <p:spPr>
          <a:xfrm>
            <a:off x="838200" y="1046747"/>
            <a:ext cx="10515600" cy="5130216"/>
          </a:xfrm>
        </p:spPr>
        <p:txBody>
          <a:bodyPr/>
          <a:lstStyle/>
          <a:p>
            <a:r>
              <a:rPr lang="en-US" dirty="0"/>
              <a:t>A procedure for solving a problem is a sequence of instructions which can be mechanically carried out on a given input.</a:t>
            </a:r>
          </a:p>
          <a:p>
            <a:r>
              <a:rPr lang="en-US" dirty="0"/>
              <a:t>An algorithm is a procedure that terminates after finite number of steps, for any input.</a:t>
            </a:r>
          </a:p>
          <a:p>
            <a:r>
              <a:rPr lang="en-US" dirty="0"/>
              <a:t>An algorithm must be terminated but procedure may or may not terminate.</a:t>
            </a:r>
          </a:p>
          <a:p>
            <a:r>
              <a:rPr lang="en-US" dirty="0"/>
              <a:t>A set X is </a:t>
            </a:r>
            <a:r>
              <a:rPr lang="en-US" b="1" dirty="0"/>
              <a:t>recursive,</a:t>
            </a:r>
            <a:r>
              <a:rPr lang="en-US" dirty="0"/>
              <a:t> if we have an algorithm to determine whether the given element is belongs to X or not.</a:t>
            </a:r>
          </a:p>
          <a:p>
            <a:r>
              <a:rPr lang="en-US" dirty="0"/>
              <a:t>A set X is </a:t>
            </a:r>
            <a:r>
              <a:rPr lang="en-US" b="1" dirty="0"/>
              <a:t>recursively enumerable,</a:t>
            </a:r>
            <a:r>
              <a:rPr lang="en-US" dirty="0"/>
              <a:t> if we have a procedure to determine whether the given element is belongs to X.</a:t>
            </a:r>
          </a:p>
          <a:p>
            <a:r>
              <a:rPr lang="en-US" b="1" dirty="0"/>
              <a:t>Note: A recursive set is recursively enumerable. </a:t>
            </a:r>
          </a:p>
          <a:p>
            <a:endParaRPr lang="en-IN" dirty="0"/>
          </a:p>
        </p:txBody>
      </p:sp>
    </p:spTree>
    <p:extLst>
      <p:ext uri="{BB962C8B-B14F-4D97-AF65-F5344CB8AC3E}">
        <p14:creationId xmlns:p14="http://schemas.microsoft.com/office/powerpoint/2010/main" val="2286496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86E5-649C-4627-AA7C-FA7F12011762}"/>
              </a:ext>
            </a:extLst>
          </p:cNvPr>
          <p:cNvSpPr>
            <a:spLocks noGrp="1"/>
          </p:cNvSpPr>
          <p:nvPr>
            <p:ph type="title"/>
          </p:nvPr>
        </p:nvSpPr>
        <p:spPr>
          <a:xfrm>
            <a:off x="838200" y="365125"/>
            <a:ext cx="10515600" cy="789907"/>
          </a:xfrm>
        </p:spPr>
        <p:txBody>
          <a:bodyPr/>
          <a:lstStyle/>
          <a:p>
            <a:pPr algn="ctr"/>
            <a:r>
              <a:rPr lang="en-US" b="1" i="0" dirty="0">
                <a:solidFill>
                  <a:srgbClr val="FF0000"/>
                </a:solidFill>
                <a:effectLst/>
                <a:latin typeface="-apple-system"/>
              </a:rPr>
              <a:t>Context-sensitive Language</a:t>
            </a:r>
            <a:endParaRPr lang="en-IN" dirty="0">
              <a:solidFill>
                <a:srgbClr val="FF0000"/>
              </a:solidFill>
            </a:endParaRPr>
          </a:p>
        </p:txBody>
      </p:sp>
      <p:sp>
        <p:nvSpPr>
          <p:cNvPr id="3" name="Content Placeholder 2">
            <a:extLst>
              <a:ext uri="{FF2B5EF4-FFF2-40B4-BE49-F238E27FC236}">
                <a16:creationId xmlns:a16="http://schemas.microsoft.com/office/drawing/2014/main" id="{AF72BF07-86CF-46D1-B292-BEFC31466908}"/>
              </a:ext>
            </a:extLst>
          </p:cNvPr>
          <p:cNvSpPr>
            <a:spLocks noGrp="1"/>
          </p:cNvSpPr>
          <p:nvPr>
            <p:ph idx="1"/>
          </p:nvPr>
        </p:nvSpPr>
        <p:spPr>
          <a:xfrm>
            <a:off x="838200" y="1515979"/>
            <a:ext cx="10515600" cy="4660984"/>
          </a:xfrm>
        </p:spPr>
        <p:txBody>
          <a:bodyPr/>
          <a:lstStyle/>
          <a:p>
            <a:pPr algn="just" fontAlgn="base"/>
            <a:r>
              <a:rPr lang="en-US" b="0" i="0" dirty="0">
                <a:solidFill>
                  <a:srgbClr val="000000"/>
                </a:solidFill>
                <a:effectLst/>
                <a:latin typeface="-apple-system"/>
              </a:rPr>
              <a:t>The language that can be defined by context-sensitive grammar is called CSL. </a:t>
            </a:r>
          </a:p>
          <a:p>
            <a:pPr algn="just" fontAlgn="base"/>
            <a:r>
              <a:rPr lang="en-US" dirty="0">
                <a:solidFill>
                  <a:srgbClr val="000000"/>
                </a:solidFill>
                <a:latin typeface="-apple-system"/>
              </a:rPr>
              <a:t>CSL does not allow epsilon. </a:t>
            </a:r>
            <a:endParaRPr lang="en-US" b="0" i="0" dirty="0">
              <a:solidFill>
                <a:srgbClr val="000000"/>
              </a:solidFill>
              <a:effectLst/>
              <a:latin typeface="-apple-system"/>
            </a:endParaRPr>
          </a:p>
          <a:p>
            <a:pPr marL="0" indent="0" algn="just" fontAlgn="base">
              <a:buNone/>
            </a:pPr>
            <a:r>
              <a:rPr lang="en-US" b="1" i="0" dirty="0">
                <a:solidFill>
                  <a:srgbClr val="000000"/>
                </a:solidFill>
                <a:effectLst/>
                <a:latin typeface="-apple-system"/>
              </a:rPr>
              <a:t>Properties of CSL are :</a:t>
            </a:r>
          </a:p>
          <a:p>
            <a:pPr algn="l">
              <a:buFont typeface="Arial" panose="020B0604020202020204" pitchFamily="34" charset="0"/>
              <a:buChar char="•"/>
            </a:pPr>
            <a:r>
              <a:rPr lang="en-US" b="0" i="0" dirty="0">
                <a:solidFill>
                  <a:srgbClr val="383838"/>
                </a:solidFill>
                <a:effectLst/>
                <a:latin typeface="-apple-system"/>
              </a:rPr>
              <a:t>Union, intersection and concatenation of two context-sensitive languages is context-sensitive.</a:t>
            </a:r>
          </a:p>
          <a:p>
            <a:pPr algn="l">
              <a:buFont typeface="Arial" panose="020B0604020202020204" pitchFamily="34" charset="0"/>
              <a:buChar char="•"/>
            </a:pPr>
            <a:r>
              <a:rPr lang="en-US" b="0" i="0" dirty="0">
                <a:solidFill>
                  <a:srgbClr val="383838"/>
                </a:solidFill>
                <a:effectLst/>
                <a:latin typeface="-apple-system"/>
              </a:rPr>
              <a:t>Complement, positive closure of a context-sensitive language is context-sensitive.</a:t>
            </a:r>
          </a:p>
          <a:p>
            <a:pPr algn="l">
              <a:buFont typeface="Arial" panose="020B0604020202020204" pitchFamily="34" charset="0"/>
              <a:buChar char="•"/>
            </a:pPr>
            <a:r>
              <a:rPr lang="en-US" dirty="0">
                <a:solidFill>
                  <a:srgbClr val="383838"/>
                </a:solidFill>
                <a:latin typeface="-apple-system"/>
              </a:rPr>
              <a:t>CSLs are not closed under </a:t>
            </a:r>
            <a:r>
              <a:rPr lang="en-US" b="1" dirty="0">
                <a:solidFill>
                  <a:srgbClr val="383838"/>
                </a:solidFill>
                <a:latin typeface="-apple-system"/>
              </a:rPr>
              <a:t>Kleene closure. </a:t>
            </a:r>
            <a:endParaRPr lang="en-US" b="1" i="0" dirty="0">
              <a:solidFill>
                <a:srgbClr val="383838"/>
              </a:solidFill>
              <a:effectLst/>
              <a:latin typeface="-apple-system"/>
            </a:endParaRPr>
          </a:p>
          <a:p>
            <a:endParaRPr lang="en-IN" dirty="0"/>
          </a:p>
        </p:txBody>
      </p:sp>
    </p:spTree>
    <p:extLst>
      <p:ext uri="{BB962C8B-B14F-4D97-AF65-F5344CB8AC3E}">
        <p14:creationId xmlns:p14="http://schemas.microsoft.com/office/powerpoint/2010/main" val="846082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FAEE-615A-4A32-A7C9-1355BF14BDA0}"/>
              </a:ext>
            </a:extLst>
          </p:cNvPr>
          <p:cNvSpPr>
            <a:spLocks noGrp="1"/>
          </p:cNvSpPr>
          <p:nvPr>
            <p:ph type="title"/>
          </p:nvPr>
        </p:nvSpPr>
        <p:spPr>
          <a:xfrm>
            <a:off x="838200" y="365126"/>
            <a:ext cx="10515600" cy="813970"/>
          </a:xfrm>
        </p:spPr>
        <p:txBody>
          <a:bodyPr/>
          <a:lstStyle/>
          <a:p>
            <a:r>
              <a:rPr lang="en-US" b="1" dirty="0"/>
              <a:t>Example:</a:t>
            </a:r>
            <a:endParaRPr lang="en-IN" b="1" dirty="0"/>
          </a:p>
        </p:txBody>
      </p:sp>
      <p:sp>
        <p:nvSpPr>
          <p:cNvPr id="3" name="Content Placeholder 2">
            <a:extLst>
              <a:ext uri="{FF2B5EF4-FFF2-40B4-BE49-F238E27FC236}">
                <a16:creationId xmlns:a16="http://schemas.microsoft.com/office/drawing/2014/main" id="{ED874BDC-C0A5-4EBA-BCB9-DEFEFFCB93BE}"/>
              </a:ext>
            </a:extLst>
          </p:cNvPr>
          <p:cNvSpPr>
            <a:spLocks noGrp="1"/>
          </p:cNvSpPr>
          <p:nvPr>
            <p:ph idx="1"/>
          </p:nvPr>
        </p:nvSpPr>
        <p:spPr>
          <a:xfrm>
            <a:off x="838200" y="1179096"/>
            <a:ext cx="10515600" cy="5426241"/>
          </a:xfrm>
        </p:spPr>
        <p:txBody>
          <a:bodyPr>
            <a:normAutofit lnSpcReduction="10000"/>
          </a:bodyPr>
          <a:lstStyle/>
          <a:p>
            <a:r>
              <a:rPr lang="en-US" sz="2400" b="0" i="0" dirty="0">
                <a:solidFill>
                  <a:srgbClr val="000000"/>
                </a:solidFill>
                <a:effectLst/>
                <a:latin typeface="-apple-system"/>
              </a:rPr>
              <a:t>Consider the following CSG.</a:t>
            </a:r>
            <a:br>
              <a:rPr lang="en-US" sz="2400" dirty="0"/>
            </a:br>
            <a:r>
              <a:rPr lang="en-US" sz="2400" b="0" i="0" dirty="0">
                <a:solidFill>
                  <a:srgbClr val="000000"/>
                </a:solidFill>
                <a:effectLst/>
                <a:latin typeface="-apple-system"/>
              </a:rPr>
              <a:t>S → </a:t>
            </a:r>
            <a:r>
              <a:rPr lang="en-US" sz="2400" b="0" i="0" dirty="0" err="1">
                <a:solidFill>
                  <a:srgbClr val="000000"/>
                </a:solidFill>
                <a:effectLst/>
                <a:latin typeface="-apple-system"/>
              </a:rPr>
              <a:t>abc</a:t>
            </a:r>
            <a:r>
              <a:rPr lang="en-US" sz="2400" b="0" i="0" dirty="0">
                <a:solidFill>
                  <a:srgbClr val="000000"/>
                </a:solidFill>
                <a:effectLst/>
                <a:latin typeface="-apple-system"/>
              </a:rPr>
              <a:t>/</a:t>
            </a:r>
            <a:r>
              <a:rPr lang="en-US" sz="2400" b="0" i="0" dirty="0" err="1">
                <a:solidFill>
                  <a:srgbClr val="000000"/>
                </a:solidFill>
                <a:effectLst/>
                <a:latin typeface="-apple-system"/>
              </a:rPr>
              <a:t>aAbc</a:t>
            </a:r>
            <a:br>
              <a:rPr lang="en-US" sz="2400" dirty="0"/>
            </a:br>
            <a:r>
              <a:rPr lang="en-US" sz="2400" b="0" i="0" dirty="0">
                <a:solidFill>
                  <a:srgbClr val="000000"/>
                </a:solidFill>
                <a:effectLst/>
                <a:latin typeface="-apple-system"/>
              </a:rPr>
              <a:t>Ab → </a:t>
            </a:r>
            <a:r>
              <a:rPr lang="en-US" sz="2400" b="0" i="0" dirty="0" err="1">
                <a:solidFill>
                  <a:srgbClr val="000000"/>
                </a:solidFill>
                <a:effectLst/>
                <a:latin typeface="-apple-system"/>
              </a:rPr>
              <a:t>bA</a:t>
            </a:r>
            <a:br>
              <a:rPr lang="en-US" sz="2400" dirty="0"/>
            </a:br>
            <a:r>
              <a:rPr lang="en-US" sz="2400" b="0" i="0" dirty="0">
                <a:solidFill>
                  <a:srgbClr val="000000"/>
                </a:solidFill>
                <a:effectLst/>
                <a:latin typeface="-apple-system"/>
              </a:rPr>
              <a:t>Ac → </a:t>
            </a:r>
            <a:r>
              <a:rPr lang="en-US" sz="2400" b="0" i="0" dirty="0" err="1">
                <a:solidFill>
                  <a:srgbClr val="000000"/>
                </a:solidFill>
                <a:effectLst/>
                <a:latin typeface="-apple-system"/>
              </a:rPr>
              <a:t>Bbcc</a:t>
            </a:r>
            <a:br>
              <a:rPr lang="en-US" sz="2400" dirty="0"/>
            </a:br>
            <a:r>
              <a:rPr lang="en-US" sz="2400" b="0" i="0" dirty="0" err="1">
                <a:solidFill>
                  <a:srgbClr val="000000"/>
                </a:solidFill>
                <a:effectLst/>
                <a:latin typeface="-apple-system"/>
              </a:rPr>
              <a:t>bB</a:t>
            </a:r>
            <a:r>
              <a:rPr lang="en-US" sz="2400" b="0" i="0" dirty="0">
                <a:solidFill>
                  <a:srgbClr val="000000"/>
                </a:solidFill>
                <a:effectLst/>
                <a:latin typeface="-apple-system"/>
              </a:rPr>
              <a:t> → Bb</a:t>
            </a:r>
            <a:br>
              <a:rPr lang="en-US" sz="2400" dirty="0"/>
            </a:br>
            <a:r>
              <a:rPr lang="en-US" sz="2400" b="0" i="0" dirty="0" err="1">
                <a:solidFill>
                  <a:srgbClr val="000000"/>
                </a:solidFill>
                <a:effectLst/>
                <a:latin typeface="-apple-system"/>
              </a:rPr>
              <a:t>aB</a:t>
            </a:r>
            <a:r>
              <a:rPr lang="en-US" sz="2400" b="0" i="0" dirty="0">
                <a:solidFill>
                  <a:srgbClr val="000000"/>
                </a:solidFill>
                <a:effectLst/>
                <a:latin typeface="-apple-system"/>
              </a:rPr>
              <a:t> → aa/</a:t>
            </a:r>
            <a:r>
              <a:rPr lang="en-US" sz="2400" b="0" i="0" dirty="0" err="1">
                <a:solidFill>
                  <a:srgbClr val="000000"/>
                </a:solidFill>
                <a:effectLst/>
                <a:latin typeface="-apple-system"/>
              </a:rPr>
              <a:t>aaA</a:t>
            </a:r>
            <a:br>
              <a:rPr lang="en-US" sz="2400" dirty="0"/>
            </a:br>
            <a:r>
              <a:rPr lang="en-US" sz="2400" b="1" i="1" dirty="0">
                <a:solidFill>
                  <a:srgbClr val="000000"/>
                </a:solidFill>
                <a:effectLst/>
                <a:latin typeface="-apple-system"/>
              </a:rPr>
              <a:t>What is the language generated by this grammar?</a:t>
            </a:r>
          </a:p>
          <a:p>
            <a:pPr marL="0" indent="0">
              <a:buNone/>
            </a:pPr>
            <a:r>
              <a:rPr lang="en-IN" b="1" i="0" dirty="0">
                <a:solidFill>
                  <a:srgbClr val="000000"/>
                </a:solidFill>
                <a:effectLst/>
                <a:latin typeface="-apple-system"/>
              </a:rPr>
              <a:t>Solution</a:t>
            </a:r>
            <a:r>
              <a:rPr lang="en-IN" b="0" i="0" dirty="0">
                <a:solidFill>
                  <a:srgbClr val="000000"/>
                </a:solidFill>
                <a:effectLst/>
                <a:latin typeface="-apple-system"/>
              </a:rPr>
              <a:t>:</a:t>
            </a:r>
            <a:br>
              <a:rPr lang="en-IN" dirty="0"/>
            </a:b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r>
              <a:rPr lang="en-IN" b="0" i="0" dirty="0">
                <a:solidFill>
                  <a:srgbClr val="000000"/>
                </a:solidFill>
                <a:effectLst/>
                <a:latin typeface="-apple-system"/>
              </a:rPr>
              <a:t>The language generated by this grammar is {</a:t>
            </a:r>
            <a:r>
              <a:rPr lang="en-IN" b="1" i="0" dirty="0" err="1">
                <a:solidFill>
                  <a:srgbClr val="000000"/>
                </a:solidFill>
                <a:effectLst/>
                <a:latin typeface="-apple-system"/>
              </a:rPr>
              <a:t>a</a:t>
            </a:r>
            <a:r>
              <a:rPr lang="en-IN" b="0" i="0" baseline="30000" dirty="0" err="1">
                <a:solidFill>
                  <a:srgbClr val="000000"/>
                </a:solidFill>
                <a:effectLst/>
                <a:latin typeface="-apple-system"/>
              </a:rPr>
              <a:t>n</a:t>
            </a:r>
            <a:r>
              <a:rPr lang="en-IN" b="1" i="0" dirty="0" err="1">
                <a:solidFill>
                  <a:srgbClr val="000000"/>
                </a:solidFill>
                <a:effectLst/>
                <a:latin typeface="-apple-system"/>
              </a:rPr>
              <a:t>b</a:t>
            </a:r>
            <a:r>
              <a:rPr lang="en-IN" b="0" i="0" baseline="30000" dirty="0" err="1">
                <a:solidFill>
                  <a:srgbClr val="000000"/>
                </a:solidFill>
                <a:effectLst/>
                <a:latin typeface="-apple-system"/>
              </a:rPr>
              <a:t>n</a:t>
            </a:r>
            <a:r>
              <a:rPr lang="en-IN" b="1" i="0" dirty="0" err="1">
                <a:solidFill>
                  <a:srgbClr val="000000"/>
                </a:solidFill>
                <a:effectLst/>
                <a:latin typeface="-apple-system"/>
              </a:rPr>
              <a:t>c</a:t>
            </a:r>
            <a:r>
              <a:rPr lang="en-IN" b="0" i="0" baseline="30000" dirty="0" err="1">
                <a:solidFill>
                  <a:srgbClr val="000000"/>
                </a:solidFill>
                <a:effectLst/>
                <a:latin typeface="-apple-system"/>
              </a:rPr>
              <a:t>n</a:t>
            </a:r>
            <a:r>
              <a:rPr lang="en-IN" b="0" i="0" dirty="0">
                <a:solidFill>
                  <a:srgbClr val="000000"/>
                </a:solidFill>
                <a:effectLst/>
                <a:latin typeface="-apple-system"/>
              </a:rPr>
              <a:t> | n≥1}.</a:t>
            </a:r>
            <a:endParaRPr lang="en-IN" dirty="0"/>
          </a:p>
        </p:txBody>
      </p:sp>
      <p:graphicFrame>
        <p:nvGraphicFramePr>
          <p:cNvPr id="4" name="Table 4">
            <a:extLst>
              <a:ext uri="{FF2B5EF4-FFF2-40B4-BE49-F238E27FC236}">
                <a16:creationId xmlns:a16="http://schemas.microsoft.com/office/drawing/2014/main" id="{D420CFB3-A2F6-4C30-9459-93A43FF4AD12}"/>
              </a:ext>
            </a:extLst>
          </p:cNvPr>
          <p:cNvGraphicFramePr>
            <a:graphicFrameLocks noGrp="1"/>
          </p:cNvGraphicFramePr>
          <p:nvPr>
            <p:extLst>
              <p:ext uri="{D42A27DB-BD31-4B8C-83A1-F6EECF244321}">
                <p14:modId xmlns:p14="http://schemas.microsoft.com/office/powerpoint/2010/main" val="759324176"/>
              </p:ext>
            </p:extLst>
          </p:nvPr>
        </p:nvGraphicFramePr>
        <p:xfrm>
          <a:off x="2755232" y="3571147"/>
          <a:ext cx="6858000" cy="2286000"/>
        </p:xfrm>
        <a:graphic>
          <a:graphicData uri="http://schemas.openxmlformats.org/drawingml/2006/table">
            <a:tbl>
              <a:tblPr firstRow="1" bandRow="1">
                <a:tableStyleId>{5C22544A-7EE6-4342-B048-85BDC9FD1C3A}</a:tableStyleId>
              </a:tblPr>
              <a:tblGrid>
                <a:gridCol w="3112337">
                  <a:extLst>
                    <a:ext uri="{9D8B030D-6E8A-4147-A177-3AD203B41FA5}">
                      <a16:colId xmlns:a16="http://schemas.microsoft.com/office/drawing/2014/main" val="224000608"/>
                    </a:ext>
                  </a:extLst>
                </a:gridCol>
                <a:gridCol w="3745663">
                  <a:extLst>
                    <a:ext uri="{9D8B030D-6E8A-4147-A177-3AD203B41FA5}">
                      <a16:colId xmlns:a16="http://schemas.microsoft.com/office/drawing/2014/main" val="1702382306"/>
                    </a:ext>
                  </a:extLst>
                </a:gridCol>
              </a:tblGrid>
              <a:tr h="370840">
                <a:tc>
                  <a:txBody>
                    <a:bodyPr/>
                    <a:lstStyle/>
                    <a:p>
                      <a:r>
                        <a:rPr lang="en-IN" sz="2400" b="0" i="0" dirty="0">
                          <a:solidFill>
                            <a:srgbClr val="000000"/>
                          </a:solidFill>
                          <a:effectLst/>
                          <a:latin typeface="-apple-system"/>
                        </a:rPr>
                        <a:t>S   → </a:t>
                      </a:r>
                      <a:r>
                        <a:rPr lang="en-IN" sz="2400" b="0" i="0" dirty="0" err="1">
                          <a:solidFill>
                            <a:srgbClr val="000000"/>
                          </a:solidFill>
                          <a:effectLst/>
                          <a:latin typeface="-apple-system"/>
                        </a:rPr>
                        <a:t>aAbc</a:t>
                      </a:r>
                      <a:br>
                        <a:rPr lang="en-IN" sz="2400" dirty="0"/>
                      </a:br>
                      <a:r>
                        <a:rPr lang="en-IN" sz="2400" dirty="0"/>
                        <a:t>      </a:t>
                      </a:r>
                      <a:r>
                        <a:rPr lang="en-IN" sz="2400" b="0" i="0" dirty="0">
                          <a:solidFill>
                            <a:srgbClr val="000000"/>
                          </a:solidFill>
                          <a:effectLst/>
                          <a:latin typeface="-apple-system"/>
                        </a:rPr>
                        <a:t>→ </a:t>
                      </a:r>
                      <a:r>
                        <a:rPr lang="en-IN" sz="2400" b="0" i="0" dirty="0" err="1">
                          <a:solidFill>
                            <a:srgbClr val="000000"/>
                          </a:solidFill>
                          <a:effectLst/>
                          <a:latin typeface="-apple-system"/>
                        </a:rPr>
                        <a:t>abAc</a:t>
                      </a:r>
                      <a:br>
                        <a:rPr lang="en-IN" sz="2400" dirty="0"/>
                      </a:br>
                      <a:r>
                        <a:rPr lang="en-IN" sz="2400" dirty="0"/>
                        <a:t>      </a:t>
                      </a:r>
                      <a:r>
                        <a:rPr lang="en-IN" sz="2400" b="0" i="0" dirty="0">
                          <a:solidFill>
                            <a:srgbClr val="000000"/>
                          </a:solidFill>
                          <a:effectLst/>
                          <a:latin typeface="-apple-system"/>
                        </a:rPr>
                        <a:t>→ </a:t>
                      </a:r>
                      <a:r>
                        <a:rPr lang="en-IN" sz="2400" b="0" i="0" dirty="0" err="1">
                          <a:solidFill>
                            <a:srgbClr val="000000"/>
                          </a:solidFill>
                          <a:effectLst/>
                          <a:latin typeface="-apple-system"/>
                        </a:rPr>
                        <a:t>abBbcc</a:t>
                      </a:r>
                      <a:br>
                        <a:rPr lang="en-IN" sz="2400" dirty="0"/>
                      </a:br>
                      <a:r>
                        <a:rPr lang="en-IN" sz="2400" dirty="0"/>
                        <a:t>      </a:t>
                      </a:r>
                      <a:r>
                        <a:rPr lang="en-IN" sz="2400" b="0" i="0" dirty="0">
                          <a:solidFill>
                            <a:srgbClr val="000000"/>
                          </a:solidFill>
                          <a:effectLst/>
                          <a:latin typeface="-apple-system"/>
                        </a:rPr>
                        <a:t>→ </a:t>
                      </a:r>
                      <a:r>
                        <a:rPr lang="en-IN" sz="2400" b="0" i="0" dirty="0" err="1">
                          <a:solidFill>
                            <a:srgbClr val="000000"/>
                          </a:solidFill>
                          <a:effectLst/>
                          <a:latin typeface="-apple-system"/>
                        </a:rPr>
                        <a:t>aBbbcc</a:t>
                      </a:r>
                      <a:br>
                        <a:rPr lang="en-IN" sz="2400" dirty="0"/>
                      </a:br>
                      <a:r>
                        <a:rPr lang="en-IN" sz="2400" dirty="0"/>
                        <a:t>      </a:t>
                      </a:r>
                      <a:r>
                        <a:rPr lang="en-IN" sz="2400" b="0" i="0" dirty="0">
                          <a:solidFill>
                            <a:srgbClr val="000000"/>
                          </a:solidFill>
                          <a:effectLst/>
                          <a:latin typeface="-apple-system"/>
                        </a:rPr>
                        <a:t>→ </a:t>
                      </a:r>
                      <a:r>
                        <a:rPr lang="en-IN" sz="2400" b="0" i="0" dirty="0" err="1">
                          <a:solidFill>
                            <a:srgbClr val="000000"/>
                          </a:solidFill>
                          <a:effectLst/>
                          <a:latin typeface="-apple-system"/>
                        </a:rPr>
                        <a:t>aaAbbcc</a:t>
                      </a:r>
                      <a:br>
                        <a:rPr lang="en-IN" sz="2400" dirty="0"/>
                      </a:br>
                      <a:r>
                        <a:rPr lang="en-IN" sz="2400" dirty="0"/>
                        <a:t>      </a:t>
                      </a:r>
                      <a:r>
                        <a:rPr lang="en-IN" sz="2400" b="0" i="0" dirty="0">
                          <a:solidFill>
                            <a:srgbClr val="000000"/>
                          </a:solidFill>
                          <a:effectLst/>
                          <a:latin typeface="-apple-system"/>
                        </a:rPr>
                        <a:t>→ </a:t>
                      </a:r>
                      <a:r>
                        <a:rPr lang="en-IN" sz="2400" b="0" i="0" dirty="0" err="1">
                          <a:solidFill>
                            <a:srgbClr val="000000"/>
                          </a:solidFill>
                          <a:effectLst/>
                          <a:latin typeface="-apple-system"/>
                        </a:rPr>
                        <a:t>aabAbcc</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b="0" i="0" dirty="0">
                          <a:solidFill>
                            <a:srgbClr val="000000"/>
                          </a:solidFill>
                          <a:effectLst/>
                          <a:latin typeface="-apple-system"/>
                        </a:rPr>
                        <a:t>       → </a:t>
                      </a:r>
                      <a:r>
                        <a:rPr lang="en-IN" sz="2400" b="0" i="0" dirty="0" err="1">
                          <a:solidFill>
                            <a:srgbClr val="000000"/>
                          </a:solidFill>
                          <a:effectLst/>
                          <a:latin typeface="-apple-system"/>
                        </a:rPr>
                        <a:t>aabbAcc</a:t>
                      </a:r>
                      <a:br>
                        <a:rPr lang="en-IN" sz="2400" dirty="0"/>
                      </a:br>
                      <a:r>
                        <a:rPr lang="en-IN" sz="2400" dirty="0"/>
                        <a:t>        </a:t>
                      </a:r>
                      <a:r>
                        <a:rPr lang="en-IN" sz="2400" b="0" i="0" dirty="0">
                          <a:solidFill>
                            <a:srgbClr val="000000"/>
                          </a:solidFill>
                          <a:effectLst/>
                          <a:latin typeface="-apple-system"/>
                        </a:rPr>
                        <a:t>→ </a:t>
                      </a:r>
                      <a:r>
                        <a:rPr lang="en-IN" sz="2400" b="0" i="0" dirty="0" err="1">
                          <a:solidFill>
                            <a:srgbClr val="000000"/>
                          </a:solidFill>
                          <a:effectLst/>
                          <a:latin typeface="-apple-system"/>
                        </a:rPr>
                        <a:t>aabbBbccc</a:t>
                      </a:r>
                      <a:br>
                        <a:rPr lang="en-IN" sz="2400" dirty="0"/>
                      </a:br>
                      <a:r>
                        <a:rPr lang="en-IN" sz="2400" dirty="0"/>
                        <a:t>        </a:t>
                      </a:r>
                      <a:r>
                        <a:rPr lang="en-IN" sz="2400" b="0" i="0" dirty="0">
                          <a:solidFill>
                            <a:srgbClr val="000000"/>
                          </a:solidFill>
                          <a:effectLst/>
                          <a:latin typeface="-apple-system"/>
                        </a:rPr>
                        <a:t>→ </a:t>
                      </a:r>
                      <a:r>
                        <a:rPr lang="en-IN" sz="2400" b="0" i="0" dirty="0" err="1">
                          <a:solidFill>
                            <a:srgbClr val="000000"/>
                          </a:solidFill>
                          <a:effectLst/>
                          <a:latin typeface="-apple-system"/>
                        </a:rPr>
                        <a:t>aabBbbccc</a:t>
                      </a:r>
                      <a:br>
                        <a:rPr lang="en-IN" sz="2400" dirty="0"/>
                      </a:br>
                      <a:r>
                        <a:rPr lang="en-IN" sz="2400" dirty="0"/>
                        <a:t>        </a:t>
                      </a:r>
                      <a:r>
                        <a:rPr lang="en-IN" sz="2400" b="0" i="0" dirty="0">
                          <a:solidFill>
                            <a:srgbClr val="000000"/>
                          </a:solidFill>
                          <a:effectLst/>
                          <a:latin typeface="-apple-system"/>
                        </a:rPr>
                        <a:t>→ </a:t>
                      </a:r>
                      <a:r>
                        <a:rPr lang="en-IN" sz="2400" b="0" i="0" dirty="0" err="1">
                          <a:solidFill>
                            <a:srgbClr val="000000"/>
                          </a:solidFill>
                          <a:effectLst/>
                          <a:latin typeface="-apple-system"/>
                        </a:rPr>
                        <a:t>aaBbbbccc</a:t>
                      </a:r>
                      <a:br>
                        <a:rPr lang="en-IN" sz="2400" dirty="0"/>
                      </a:br>
                      <a:r>
                        <a:rPr lang="en-IN" sz="2400" dirty="0"/>
                        <a:t>        </a:t>
                      </a:r>
                      <a:r>
                        <a:rPr lang="en-IN" sz="2400" b="0" i="0" dirty="0">
                          <a:solidFill>
                            <a:srgbClr val="000000"/>
                          </a:solidFill>
                          <a:effectLst/>
                          <a:latin typeface="-apple-system"/>
                        </a:rPr>
                        <a:t>→ </a:t>
                      </a:r>
                      <a:r>
                        <a:rPr lang="en-IN" sz="2400" b="0" i="0" dirty="0" err="1">
                          <a:solidFill>
                            <a:srgbClr val="000000"/>
                          </a:solidFill>
                          <a:effectLst/>
                          <a:latin typeface="-apple-system"/>
                        </a:rPr>
                        <a:t>aaabbbccc</a:t>
                      </a:r>
                      <a:br>
                        <a:rPr lang="en-IN" sz="2400" dirty="0"/>
                      </a:b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6764158"/>
                  </a:ext>
                </a:extLst>
              </a:tr>
            </a:tbl>
          </a:graphicData>
        </a:graphic>
      </p:graphicFrame>
    </p:spTree>
    <p:extLst>
      <p:ext uri="{BB962C8B-B14F-4D97-AF65-F5344CB8AC3E}">
        <p14:creationId xmlns:p14="http://schemas.microsoft.com/office/powerpoint/2010/main" val="2296858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18E1C-1FB3-4113-9EB2-8B6219F69108}"/>
              </a:ext>
            </a:extLst>
          </p:cNvPr>
          <p:cNvSpPr>
            <a:spLocks noGrp="1"/>
          </p:cNvSpPr>
          <p:nvPr>
            <p:ph idx="1"/>
          </p:nvPr>
        </p:nvSpPr>
        <p:spPr>
          <a:xfrm>
            <a:off x="838200" y="794084"/>
            <a:ext cx="10515600" cy="5382879"/>
          </a:xfrm>
        </p:spPr>
        <p:txBody>
          <a:bodyPr>
            <a:normAutofit/>
          </a:bodyPr>
          <a:lstStyle/>
          <a:p>
            <a:r>
              <a:rPr lang="en-US" sz="3600" b="1" dirty="0"/>
              <a:t>L={</a:t>
            </a:r>
            <a:r>
              <a:rPr lang="en-IN" sz="3600" b="1" i="0" dirty="0" err="1">
                <a:solidFill>
                  <a:srgbClr val="000000"/>
                </a:solidFill>
                <a:effectLst/>
                <a:latin typeface="-apple-system"/>
              </a:rPr>
              <a:t>a</a:t>
            </a:r>
            <a:r>
              <a:rPr lang="en-IN" sz="3600" b="1" i="0" baseline="30000" dirty="0" err="1">
                <a:solidFill>
                  <a:srgbClr val="000000"/>
                </a:solidFill>
                <a:effectLst/>
                <a:latin typeface="-apple-system"/>
              </a:rPr>
              <a:t>n</a:t>
            </a:r>
            <a:r>
              <a:rPr lang="en-IN" sz="3600" b="1" i="0" dirty="0" err="1">
                <a:solidFill>
                  <a:srgbClr val="000000"/>
                </a:solidFill>
                <a:effectLst/>
                <a:latin typeface="-apple-system"/>
              </a:rPr>
              <a:t>b</a:t>
            </a:r>
            <a:r>
              <a:rPr lang="en-IN" sz="3600" b="1" i="0" baseline="30000" dirty="0" err="1">
                <a:solidFill>
                  <a:srgbClr val="000000"/>
                </a:solidFill>
                <a:effectLst/>
                <a:latin typeface="-apple-system"/>
              </a:rPr>
              <a:t>n</a:t>
            </a:r>
            <a:r>
              <a:rPr lang="en-IN" sz="3600" b="1" i="0" dirty="0" err="1">
                <a:solidFill>
                  <a:srgbClr val="000000"/>
                </a:solidFill>
                <a:effectLst/>
                <a:latin typeface="-apple-system"/>
              </a:rPr>
              <a:t>c</a:t>
            </a:r>
            <a:r>
              <a:rPr lang="en-IN" sz="3600" b="1" i="0" baseline="30000" dirty="0" err="1">
                <a:solidFill>
                  <a:srgbClr val="000000"/>
                </a:solidFill>
                <a:effectLst/>
                <a:latin typeface="-apple-system"/>
              </a:rPr>
              <a:t>n</a:t>
            </a:r>
            <a:r>
              <a:rPr lang="en-IN" sz="3600" b="1" i="0" dirty="0">
                <a:solidFill>
                  <a:srgbClr val="000000"/>
                </a:solidFill>
                <a:effectLst/>
                <a:latin typeface="-apple-system"/>
              </a:rPr>
              <a:t> | n≥0} is CSL?</a:t>
            </a:r>
          </a:p>
          <a:p>
            <a:pPr marL="0" indent="0">
              <a:buNone/>
            </a:pPr>
            <a:endParaRPr lang="en-IN" sz="3600" b="1" i="0" dirty="0">
              <a:solidFill>
                <a:srgbClr val="000000"/>
              </a:solidFill>
              <a:effectLst/>
              <a:latin typeface="-apple-system"/>
            </a:endParaRPr>
          </a:p>
          <a:p>
            <a:pPr marL="0" indent="0">
              <a:buNone/>
            </a:pPr>
            <a:r>
              <a:rPr lang="en-IN" sz="3600" dirty="0">
                <a:solidFill>
                  <a:srgbClr val="000000"/>
                </a:solidFill>
                <a:latin typeface="-apple-system"/>
              </a:rPr>
              <a:t>L is not CSL because </a:t>
            </a:r>
          </a:p>
          <a:p>
            <a:pPr marL="0" indent="0">
              <a:buNone/>
            </a:pPr>
            <a:r>
              <a:rPr lang="en-IN" sz="3600" dirty="0">
                <a:solidFill>
                  <a:srgbClr val="000000"/>
                </a:solidFill>
                <a:latin typeface="-apple-system"/>
              </a:rPr>
              <a:t>             L={ϵ,</a:t>
            </a:r>
            <a:r>
              <a:rPr lang="en-IN" sz="3600" dirty="0" err="1">
                <a:solidFill>
                  <a:srgbClr val="000000"/>
                </a:solidFill>
                <a:latin typeface="-apple-system"/>
              </a:rPr>
              <a:t>abc,aabbcc</a:t>
            </a:r>
            <a:r>
              <a:rPr lang="en-IN" sz="3600" dirty="0">
                <a:solidFill>
                  <a:srgbClr val="000000"/>
                </a:solidFill>
                <a:latin typeface="-apple-system"/>
              </a:rPr>
              <a:t>,……}</a:t>
            </a:r>
          </a:p>
          <a:p>
            <a:pPr marL="0" indent="0">
              <a:buNone/>
            </a:pPr>
            <a:r>
              <a:rPr lang="en-IN" sz="3600" dirty="0">
                <a:solidFill>
                  <a:srgbClr val="000000"/>
                </a:solidFill>
                <a:latin typeface="-apple-system"/>
              </a:rPr>
              <a:t>CSL does not allow ϵ,but in L we have ϵ. </a:t>
            </a:r>
            <a:endParaRPr lang="en-IN" sz="3600" dirty="0"/>
          </a:p>
        </p:txBody>
      </p:sp>
    </p:spTree>
    <p:extLst>
      <p:ext uri="{BB962C8B-B14F-4D97-AF65-F5344CB8AC3E}">
        <p14:creationId xmlns:p14="http://schemas.microsoft.com/office/powerpoint/2010/main" val="3373742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95E5-8882-47EE-9A3C-9724143535C5}"/>
              </a:ext>
            </a:extLst>
          </p:cNvPr>
          <p:cNvSpPr>
            <a:spLocks noGrp="1"/>
          </p:cNvSpPr>
          <p:nvPr>
            <p:ph type="title"/>
          </p:nvPr>
        </p:nvSpPr>
        <p:spPr>
          <a:xfrm>
            <a:off x="838200" y="365125"/>
            <a:ext cx="10515600" cy="729749"/>
          </a:xfrm>
        </p:spPr>
        <p:txBody>
          <a:bodyPr/>
          <a:lstStyle/>
          <a:p>
            <a:pPr algn="ctr"/>
            <a:r>
              <a:rPr lang="en-US" b="1" dirty="0">
                <a:solidFill>
                  <a:srgbClr val="FF0000"/>
                </a:solidFill>
              </a:rPr>
              <a:t>Linear Bounded Automata</a:t>
            </a:r>
            <a:endParaRPr lang="en-IN" b="1" dirty="0">
              <a:solidFill>
                <a:srgbClr val="FF0000"/>
              </a:solidFill>
            </a:endParaRPr>
          </a:p>
        </p:txBody>
      </p:sp>
      <p:sp>
        <p:nvSpPr>
          <p:cNvPr id="3" name="Content Placeholder 2">
            <a:extLst>
              <a:ext uri="{FF2B5EF4-FFF2-40B4-BE49-F238E27FC236}">
                <a16:creationId xmlns:a16="http://schemas.microsoft.com/office/drawing/2014/main" id="{0F5BF226-8BB6-4E2F-9317-FEB0A7751B70}"/>
              </a:ext>
            </a:extLst>
          </p:cNvPr>
          <p:cNvSpPr>
            <a:spLocks noGrp="1"/>
          </p:cNvSpPr>
          <p:nvPr>
            <p:ph idx="1"/>
          </p:nvPr>
        </p:nvSpPr>
        <p:spPr>
          <a:xfrm>
            <a:off x="838200" y="1239253"/>
            <a:ext cx="10515600" cy="4937710"/>
          </a:xfrm>
        </p:spPr>
        <p:txBody>
          <a:bodyPr>
            <a:normAutofit lnSpcReduction="10000"/>
          </a:bodyPr>
          <a:lstStyle/>
          <a:p>
            <a:r>
              <a:rPr lang="en-US" dirty="0"/>
              <a:t>A  LBA is a nondeterministic TM satisfying the following two conditions:</a:t>
            </a:r>
          </a:p>
          <a:p>
            <a:pPr marL="0" indent="0">
              <a:buNone/>
            </a:pPr>
            <a:r>
              <a:rPr lang="en-US" dirty="0"/>
              <a:t> 1. Its input alphabet includes two special symbols </a:t>
            </a:r>
            <a:r>
              <a:rPr lang="en-US" dirty="0">
                <a:latin typeface="Times New Roman" panose="02020603050405020304" pitchFamily="18" charset="0"/>
                <a:cs typeface="Times New Roman" panose="02020603050405020304" pitchFamily="18" charset="0"/>
              </a:rPr>
              <a:t>₵ and $, the left and 	right end markers, respectively.</a:t>
            </a:r>
          </a:p>
          <a:p>
            <a:pPr marL="0" indent="0">
              <a:buNone/>
            </a:pPr>
            <a:r>
              <a:rPr lang="en-US" dirty="0">
                <a:latin typeface="Times New Roman" panose="02020603050405020304" pitchFamily="18" charset="0"/>
                <a:cs typeface="Times New Roman" panose="02020603050405020304" pitchFamily="18" charset="0"/>
              </a:rPr>
              <a:t> 2. The LBA has no moves left from ₵ or right from $, nor may it print 	another symbol over ₵ or $. </a:t>
            </a:r>
          </a:p>
          <a:p>
            <a:pPr algn="just"/>
            <a:r>
              <a:rPr lang="en-US" b="0" i="0" dirty="0">
                <a:solidFill>
                  <a:srgbClr val="000000"/>
                </a:solidFill>
                <a:effectLst/>
                <a:latin typeface="Arial" panose="020B0604020202020204" pitchFamily="34" charset="0"/>
              </a:rPr>
              <a:t>The computation is restricted to the constant bounded area. The input alphabet contains two special symbols which serve as left end markers and right end markers.</a:t>
            </a:r>
          </a:p>
          <a:p>
            <a:pPr algn="just"/>
            <a:r>
              <a:rPr lang="en-US" b="0" i="0" dirty="0">
                <a:solidFill>
                  <a:srgbClr val="000000"/>
                </a:solidFill>
                <a:effectLst/>
                <a:latin typeface="Arial" panose="020B0604020202020204" pitchFamily="34" charset="0"/>
              </a:rPr>
              <a:t>A deterministic linear bounded automaton is always </a:t>
            </a:r>
            <a:r>
              <a:rPr lang="en-US" b="1" i="0" dirty="0">
                <a:solidFill>
                  <a:srgbClr val="000000"/>
                </a:solidFill>
                <a:effectLst/>
                <a:latin typeface="Arial" panose="020B0604020202020204" pitchFamily="34" charset="0"/>
              </a:rPr>
              <a:t>context-sensitive</a:t>
            </a:r>
            <a:r>
              <a:rPr lang="en-US" b="0" i="0" dirty="0">
                <a:solidFill>
                  <a:srgbClr val="000000"/>
                </a:solidFill>
                <a:effectLst/>
                <a:latin typeface="Arial" panose="020B0604020202020204" pitchFamily="34" charset="0"/>
              </a:rPr>
              <a:t> and the linear bounded automaton with empty language is </a:t>
            </a:r>
            <a:r>
              <a:rPr lang="en-US" b="1" i="0" dirty="0">
                <a:solidFill>
                  <a:srgbClr val="000000"/>
                </a:solidFill>
                <a:effectLst/>
                <a:latin typeface="Arial" panose="020B0604020202020204" pitchFamily="34" charset="0"/>
              </a:rPr>
              <a:t>undecidable.</a:t>
            </a:r>
            <a:endParaRPr lang="en-IN" dirty="0"/>
          </a:p>
        </p:txBody>
      </p:sp>
    </p:spTree>
    <p:extLst>
      <p:ext uri="{BB962C8B-B14F-4D97-AF65-F5344CB8AC3E}">
        <p14:creationId xmlns:p14="http://schemas.microsoft.com/office/powerpoint/2010/main" val="933376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6AD69C-0A35-475D-8372-6E6C21FD0CB8}"/>
              </a:ext>
            </a:extLst>
          </p:cNvPr>
          <p:cNvSpPr>
            <a:spLocks noGrp="1"/>
          </p:cNvSpPr>
          <p:nvPr>
            <p:ph idx="1"/>
          </p:nvPr>
        </p:nvSpPr>
        <p:spPr>
          <a:xfrm>
            <a:off x="517358" y="673768"/>
            <a:ext cx="11189368" cy="5503195"/>
          </a:xfrm>
        </p:spPr>
        <p:txBody>
          <a:bodyPr/>
          <a:lstStyle/>
          <a:p>
            <a:pPr marL="0" indent="0">
              <a:buNone/>
            </a:pPr>
            <a:endParaRPr lang="en-US" dirty="0"/>
          </a:p>
          <a:p>
            <a:pPr marL="0" indent="0">
              <a:buNone/>
            </a:pPr>
            <a:r>
              <a:rPr lang="en-IN" dirty="0"/>
              <a:t>LBA = NTM + Bounded Tape + Tape length is a Linear function of input string </a:t>
            </a:r>
          </a:p>
        </p:txBody>
      </p:sp>
      <p:pic>
        <p:nvPicPr>
          <p:cNvPr id="1026" name="Picture 2" descr="Jaya Krishna, M.Tech, Assistant Professor - ppt download">
            <a:extLst>
              <a:ext uri="{FF2B5EF4-FFF2-40B4-BE49-F238E27FC236}">
                <a16:creationId xmlns:a16="http://schemas.microsoft.com/office/drawing/2014/main" id="{5B3D3B1F-C371-4CB0-BF90-734797D64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4126" y="1756610"/>
            <a:ext cx="6400800" cy="5101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11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86E10-DA7D-48F7-8748-53D8634141ED}"/>
              </a:ext>
            </a:extLst>
          </p:cNvPr>
          <p:cNvSpPr>
            <a:spLocks noGrp="1"/>
          </p:cNvSpPr>
          <p:nvPr>
            <p:ph idx="1"/>
          </p:nvPr>
        </p:nvSpPr>
        <p:spPr>
          <a:xfrm>
            <a:off x="838200" y="733926"/>
            <a:ext cx="10515600" cy="5443037"/>
          </a:xfrm>
        </p:spPr>
        <p:txBody>
          <a:bodyPr>
            <a:normAutofit/>
          </a:bodyPr>
          <a:lstStyle/>
          <a:p>
            <a:pPr algn="just"/>
            <a:r>
              <a:rPr lang="en-US" b="0" i="0" dirty="0">
                <a:solidFill>
                  <a:srgbClr val="000000"/>
                </a:solidFill>
                <a:effectLst/>
                <a:latin typeface="Arial" panose="020B0604020202020204" pitchFamily="34" charset="0"/>
              </a:rPr>
              <a:t>A linear bounded automaton can be defined as an 8-tuple </a:t>
            </a:r>
          </a:p>
          <a:p>
            <a:pPr marL="0" indent="0" algn="just">
              <a:buNone/>
            </a:pPr>
            <a:r>
              <a:rPr lang="en-US" dirty="0">
                <a:solidFill>
                  <a:srgbClr val="000000"/>
                </a:solidFill>
                <a:latin typeface="Arial" panose="020B0604020202020204" pitchFamily="34" charset="0"/>
              </a:rPr>
              <a:t>        </a:t>
            </a:r>
            <a:r>
              <a:rPr lang="en-US" b="0" i="0" dirty="0">
                <a:solidFill>
                  <a:srgbClr val="000000"/>
                </a:solidFill>
                <a:effectLst/>
                <a:latin typeface="Arial" panose="020B0604020202020204" pitchFamily="34" charset="0"/>
              </a:rPr>
              <a:t>(Q, X, ∑, q</a:t>
            </a:r>
            <a:r>
              <a:rPr lang="en-US" b="0" i="0" baseline="-25000" dirty="0">
                <a:solidFill>
                  <a:srgbClr val="000000"/>
                </a:solidFill>
                <a:effectLst/>
                <a:latin typeface="Arial" panose="020B0604020202020204" pitchFamily="34" charset="0"/>
              </a:rPr>
              <a:t>0</a:t>
            </a:r>
            <a:r>
              <a:rPr lang="en-US" b="0" i="0" dirty="0">
                <a:solidFill>
                  <a:srgbClr val="000000"/>
                </a:solidFill>
                <a:effectLst/>
                <a:latin typeface="Arial" panose="020B0604020202020204" pitchFamily="34" charset="0"/>
              </a:rPr>
              <a:t>,</a:t>
            </a:r>
            <a:r>
              <a:rPr lang="en-US" dirty="0">
                <a:latin typeface="Times New Roman" panose="02020603050405020304" pitchFamily="18" charset="0"/>
                <a:cs typeface="Times New Roman" panose="02020603050405020304" pitchFamily="18" charset="0"/>
              </a:rPr>
              <a:t> ₵ , $,</a:t>
            </a:r>
            <a:r>
              <a:rPr lang="en-US" dirty="0">
                <a:solidFill>
                  <a:srgbClr val="000000"/>
                </a:solidFill>
                <a:latin typeface="Arial" panose="020B0604020202020204" pitchFamily="34" charset="0"/>
                <a:cs typeface="Times New Roman" panose="02020603050405020304" pitchFamily="18" charset="0"/>
              </a:rPr>
              <a:t> </a:t>
            </a:r>
            <a:r>
              <a:rPr lang="en-US" b="0" i="0" dirty="0">
                <a:solidFill>
                  <a:srgbClr val="000000"/>
                </a:solidFill>
                <a:effectLst/>
                <a:latin typeface="Arial" panose="020B0604020202020204" pitchFamily="34" charset="0"/>
              </a:rPr>
              <a:t>δ, F) where −</a:t>
            </a:r>
          </a:p>
          <a:p>
            <a:pPr algn="just">
              <a:buFont typeface="Arial" panose="020B0604020202020204" pitchFamily="34" charset="0"/>
              <a:buChar char="•"/>
            </a:pPr>
            <a:r>
              <a:rPr lang="en-US" b="1" i="0" dirty="0">
                <a:solidFill>
                  <a:srgbClr val="000000"/>
                </a:solidFill>
                <a:effectLst/>
                <a:latin typeface="Arial" panose="020B0604020202020204" pitchFamily="34" charset="0"/>
              </a:rPr>
              <a:t>Q</a:t>
            </a:r>
            <a:r>
              <a:rPr lang="en-US" b="0" i="0" dirty="0">
                <a:solidFill>
                  <a:srgbClr val="000000"/>
                </a:solidFill>
                <a:effectLst/>
                <a:latin typeface="Arial" panose="020B0604020202020204" pitchFamily="34" charset="0"/>
              </a:rPr>
              <a:t> is a finite set of states</a:t>
            </a:r>
          </a:p>
          <a:p>
            <a:pPr algn="just">
              <a:buFont typeface="Arial" panose="020B0604020202020204" pitchFamily="34" charset="0"/>
              <a:buChar char="•"/>
            </a:pPr>
            <a:r>
              <a:rPr lang="en-US" b="1" i="0" dirty="0">
                <a:solidFill>
                  <a:srgbClr val="000000"/>
                </a:solidFill>
                <a:effectLst/>
                <a:latin typeface="Arial" panose="020B0604020202020204" pitchFamily="34" charset="0"/>
              </a:rPr>
              <a:t>X</a:t>
            </a:r>
            <a:r>
              <a:rPr lang="en-US" b="0" i="0" dirty="0">
                <a:solidFill>
                  <a:srgbClr val="000000"/>
                </a:solidFill>
                <a:effectLst/>
                <a:latin typeface="Arial" panose="020B0604020202020204" pitchFamily="34" charset="0"/>
              </a:rPr>
              <a:t> is the tape alphabet</a:t>
            </a:r>
          </a:p>
          <a:p>
            <a:pPr algn="just">
              <a:buFont typeface="Arial" panose="020B0604020202020204" pitchFamily="34" charset="0"/>
              <a:buChar char="•"/>
            </a:pP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is the input alphabet</a:t>
            </a:r>
          </a:p>
          <a:p>
            <a:pPr algn="just">
              <a:buFont typeface="Arial" panose="020B0604020202020204" pitchFamily="34" charset="0"/>
              <a:buChar char="•"/>
            </a:pPr>
            <a:r>
              <a:rPr lang="en-US" b="1" i="0" dirty="0">
                <a:solidFill>
                  <a:srgbClr val="000000"/>
                </a:solidFill>
                <a:effectLst/>
                <a:latin typeface="Arial" panose="020B0604020202020204" pitchFamily="34" charset="0"/>
              </a:rPr>
              <a:t>q</a:t>
            </a:r>
            <a:r>
              <a:rPr lang="en-US" b="1" i="0" baseline="-25000" dirty="0">
                <a:solidFill>
                  <a:srgbClr val="000000"/>
                </a:solidFill>
                <a:effectLst/>
                <a:latin typeface="Arial" panose="020B0604020202020204" pitchFamily="34" charset="0"/>
              </a:rPr>
              <a:t>0</a:t>
            </a:r>
            <a:r>
              <a:rPr lang="en-US" b="0" i="0" dirty="0">
                <a:solidFill>
                  <a:srgbClr val="000000"/>
                </a:solidFill>
                <a:effectLst/>
                <a:latin typeface="Arial" panose="020B0604020202020204" pitchFamily="34" charset="0"/>
              </a:rPr>
              <a:t> is the initial state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0" i="0" dirty="0">
                <a:solidFill>
                  <a:srgbClr val="000000"/>
                </a:solidFill>
                <a:effectLst/>
                <a:latin typeface="Arial" panose="020B0604020202020204" pitchFamily="34" charset="0"/>
              </a:rPr>
              <a:t> is the left end marker</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b="0" i="0" dirty="0">
                <a:solidFill>
                  <a:srgbClr val="000000"/>
                </a:solidFill>
                <a:effectLst/>
                <a:latin typeface="Arial" panose="020B0604020202020204" pitchFamily="34" charset="0"/>
              </a:rPr>
              <a:t> is the right end marker</a:t>
            </a:r>
          </a:p>
          <a:p>
            <a:pPr algn="just">
              <a:buFont typeface="Arial" panose="020B0604020202020204" pitchFamily="34" charset="0"/>
              <a:buChar char="•"/>
            </a:pPr>
            <a:r>
              <a:rPr lang="en-US" b="1" i="0" dirty="0">
                <a:solidFill>
                  <a:srgbClr val="000000"/>
                </a:solidFill>
                <a:effectLst/>
                <a:latin typeface="Arial" panose="020B0604020202020204" pitchFamily="34" charset="0"/>
              </a:rPr>
              <a:t>δ</a:t>
            </a:r>
            <a:r>
              <a:rPr lang="en-US" b="0" i="0" dirty="0">
                <a:solidFill>
                  <a:srgbClr val="000000"/>
                </a:solidFill>
                <a:effectLst/>
                <a:latin typeface="Arial" panose="020B0604020202020204" pitchFamily="34" charset="0"/>
              </a:rPr>
              <a:t> is a transition function </a:t>
            </a:r>
          </a:p>
          <a:p>
            <a:pPr algn="just">
              <a:buFont typeface="Arial" panose="020B0604020202020204" pitchFamily="34" charset="0"/>
              <a:buChar char="•"/>
            </a:pPr>
            <a:r>
              <a:rPr lang="en-US" b="1" i="0" dirty="0">
                <a:solidFill>
                  <a:srgbClr val="000000"/>
                </a:solidFill>
                <a:effectLst/>
                <a:latin typeface="Arial" panose="020B0604020202020204" pitchFamily="34" charset="0"/>
              </a:rPr>
              <a:t>F</a:t>
            </a:r>
            <a:r>
              <a:rPr lang="en-US" b="0" i="0" dirty="0">
                <a:solidFill>
                  <a:srgbClr val="000000"/>
                </a:solidFill>
                <a:effectLst/>
                <a:latin typeface="Arial" panose="020B0604020202020204" pitchFamily="34" charset="0"/>
              </a:rPr>
              <a:t> is the set of final states</a:t>
            </a:r>
          </a:p>
          <a:p>
            <a:endParaRPr lang="en-IN" dirty="0"/>
          </a:p>
        </p:txBody>
      </p:sp>
    </p:spTree>
    <p:extLst>
      <p:ext uri="{BB962C8B-B14F-4D97-AF65-F5344CB8AC3E}">
        <p14:creationId xmlns:p14="http://schemas.microsoft.com/office/powerpoint/2010/main" val="1460381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B43FA-33D5-4644-8790-2E5B06343517}"/>
              </a:ext>
            </a:extLst>
          </p:cNvPr>
          <p:cNvSpPr>
            <a:spLocks noGrp="1"/>
          </p:cNvSpPr>
          <p:nvPr>
            <p:ph type="title"/>
          </p:nvPr>
        </p:nvSpPr>
        <p:spPr>
          <a:xfrm>
            <a:off x="838200" y="365126"/>
            <a:ext cx="10515600" cy="729748"/>
          </a:xfrm>
        </p:spPr>
        <p:txBody>
          <a:bodyPr>
            <a:normAutofit fontScale="90000"/>
          </a:bodyPr>
          <a:lstStyle/>
          <a:p>
            <a:pPr algn="ctr"/>
            <a:br>
              <a:rPr lang="en-US" b="0" i="0" dirty="0">
                <a:solidFill>
                  <a:srgbClr val="610B38"/>
                </a:solidFill>
                <a:effectLst/>
                <a:latin typeface="erdana"/>
              </a:rPr>
            </a:br>
            <a:br>
              <a:rPr lang="en-US" b="0" i="0" dirty="0">
                <a:solidFill>
                  <a:srgbClr val="610B38"/>
                </a:solidFill>
                <a:effectLst/>
                <a:latin typeface="erdana"/>
              </a:rPr>
            </a:br>
            <a:r>
              <a:rPr lang="en-US" b="1" i="0" dirty="0">
                <a:solidFill>
                  <a:srgbClr val="FF0000"/>
                </a:solidFill>
                <a:effectLst/>
                <a:latin typeface="erdana"/>
              </a:rPr>
              <a:t>Undecidable Problem about Turing Machine</a:t>
            </a:r>
            <a:br>
              <a:rPr lang="en-US" b="0" i="0" dirty="0">
                <a:solidFill>
                  <a:srgbClr val="610B38"/>
                </a:solidFill>
                <a:effectLst/>
                <a:latin typeface="erdana"/>
              </a:rPr>
            </a:br>
            <a:br>
              <a:rPr lang="en-US" dirty="0"/>
            </a:br>
            <a:endParaRPr lang="en-IN" dirty="0"/>
          </a:p>
        </p:txBody>
      </p:sp>
      <p:sp>
        <p:nvSpPr>
          <p:cNvPr id="3" name="Content Placeholder 2">
            <a:extLst>
              <a:ext uri="{FF2B5EF4-FFF2-40B4-BE49-F238E27FC236}">
                <a16:creationId xmlns:a16="http://schemas.microsoft.com/office/drawing/2014/main" id="{8A014968-8F91-446B-8D8D-5EDC30948B4C}"/>
              </a:ext>
            </a:extLst>
          </p:cNvPr>
          <p:cNvSpPr>
            <a:spLocks noGrp="1"/>
          </p:cNvSpPr>
          <p:nvPr>
            <p:ph idx="1"/>
          </p:nvPr>
        </p:nvSpPr>
        <p:spPr>
          <a:xfrm>
            <a:off x="838199" y="1179095"/>
            <a:ext cx="11012905" cy="4997868"/>
          </a:xfrm>
        </p:spPr>
        <p:txBody>
          <a:bodyPr>
            <a:normAutofit/>
          </a:bodyPr>
          <a:lstStyle/>
          <a:p>
            <a:pPr marL="0" indent="0">
              <a:buNone/>
            </a:pPr>
            <a:r>
              <a:rPr lang="en-IN" b="0" i="0" u="sng" dirty="0">
                <a:solidFill>
                  <a:srgbClr val="FF0000"/>
                </a:solidFill>
                <a:effectLst/>
                <a:latin typeface="erdana"/>
              </a:rPr>
              <a:t>Reduction</a:t>
            </a:r>
          </a:p>
          <a:p>
            <a:pPr algn="l"/>
            <a:r>
              <a:rPr lang="en-US" b="0" i="0" dirty="0">
                <a:solidFill>
                  <a:srgbClr val="000000"/>
                </a:solidFill>
                <a:effectLst/>
                <a:latin typeface="verdana" panose="020B0604030504040204" pitchFamily="34" charset="0"/>
              </a:rPr>
              <a:t>Reduction is a technique in which if a problem P1 is reduced to a problem P2 then any solution of P2 solves P1. </a:t>
            </a:r>
          </a:p>
          <a:p>
            <a:pPr algn="l"/>
            <a:r>
              <a:rPr lang="en-US" b="0" i="0" dirty="0">
                <a:solidFill>
                  <a:srgbClr val="000000"/>
                </a:solidFill>
                <a:effectLst/>
                <a:latin typeface="verdana" panose="020B0604030504040204" pitchFamily="34" charset="0"/>
              </a:rPr>
              <a:t>In general, if we have an algorithm to convert an instance of a problem P1 to an instance of a problem P2 that have the same answer then it is called as P1 reduced P2. </a:t>
            </a:r>
          </a:p>
          <a:p>
            <a:pPr algn="l"/>
            <a:r>
              <a:rPr lang="en-US" b="0" i="0" dirty="0">
                <a:solidFill>
                  <a:srgbClr val="000000"/>
                </a:solidFill>
                <a:effectLst/>
                <a:latin typeface="verdana" panose="020B0604030504040204" pitchFamily="34" charset="0"/>
              </a:rPr>
              <a:t>Hence if P1 is not recursive then P2 is also not recursive. Similarly, if P1 is not recursively enumerable then P2 also is not recursively enumerable.</a:t>
            </a:r>
          </a:p>
          <a:p>
            <a:pPr marL="0" indent="0">
              <a:buNone/>
            </a:pPr>
            <a:br>
              <a:rPr lang="en-US" dirty="0"/>
            </a:br>
            <a:endParaRPr lang="en-IN" b="0" i="0" u="sng" dirty="0">
              <a:solidFill>
                <a:srgbClr val="FF0000"/>
              </a:solidFill>
              <a:effectLst/>
              <a:latin typeface="erdana"/>
            </a:endParaRPr>
          </a:p>
          <a:p>
            <a:pPr marL="0" indent="0">
              <a:buNone/>
            </a:pPr>
            <a:endParaRPr lang="en-IN" dirty="0"/>
          </a:p>
        </p:txBody>
      </p:sp>
    </p:spTree>
    <p:extLst>
      <p:ext uri="{BB962C8B-B14F-4D97-AF65-F5344CB8AC3E}">
        <p14:creationId xmlns:p14="http://schemas.microsoft.com/office/powerpoint/2010/main" val="2203217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7514-E8D7-4787-8940-798C2FDA3BB2}"/>
              </a:ext>
            </a:extLst>
          </p:cNvPr>
          <p:cNvSpPr>
            <a:spLocks noGrp="1"/>
          </p:cNvSpPr>
          <p:nvPr>
            <p:ph type="title"/>
          </p:nvPr>
        </p:nvSpPr>
        <p:spPr/>
        <p:txBody>
          <a:bodyPr>
            <a:normAutofit fontScale="90000"/>
          </a:bodyPr>
          <a:lstStyle/>
          <a:p>
            <a:pPr marL="0" marR="0" lvl="0" indent="0" algn="l" defTabSz="914400" rtl="0" eaLnBrk="0" fontAlgn="base" latinLnBrk="0" hangingPunct="0">
              <a:lnSpc>
                <a:spcPct val="100000"/>
              </a:lnSpc>
              <a:spcBef>
                <a:spcPct val="0"/>
              </a:spcBef>
              <a:spcAft>
                <a:spcPct val="0"/>
              </a:spcAft>
              <a:buClrTx/>
              <a:buSzTx/>
              <a:tabLst/>
            </a:pPr>
            <a:br>
              <a:rPr lang="en-US" sz="3600" b="1" i="0" dirty="0">
                <a:solidFill>
                  <a:srgbClr val="000000"/>
                </a:solidFill>
                <a:effectLst/>
                <a:latin typeface="verdana" panose="020B0604030504040204" pitchFamily="34" charset="0"/>
              </a:rPr>
            </a:br>
            <a:br>
              <a:rPr lang="en-US" sz="3600" b="1" i="0" dirty="0">
                <a:solidFill>
                  <a:srgbClr val="000000"/>
                </a:solidFill>
                <a:effectLst/>
                <a:latin typeface="verdana" panose="020B0604030504040204" pitchFamily="34" charset="0"/>
              </a:rPr>
            </a:br>
            <a:r>
              <a:rPr lang="en-US" sz="3100" b="1" i="0" dirty="0">
                <a:solidFill>
                  <a:srgbClr val="FF0000"/>
                </a:solidFill>
                <a:effectLst/>
                <a:latin typeface="verdana" panose="020B0604030504040204" pitchFamily="34" charset="0"/>
              </a:rPr>
              <a:t>Theorem: if P1 is reduced to P2 then</a:t>
            </a:r>
            <a:br>
              <a:rPr lang="en-US" sz="3100" b="1" i="0" dirty="0">
                <a:solidFill>
                  <a:srgbClr val="FF0000"/>
                </a:solidFill>
                <a:effectLst/>
                <a:latin typeface="verdana" panose="020B0604030504040204" pitchFamily="34" charset="0"/>
              </a:rPr>
            </a:br>
            <a:r>
              <a:rPr lang="en-US" sz="2200" b="1" dirty="0">
                <a:solidFill>
                  <a:srgbClr val="FF0000"/>
                </a:solidFill>
                <a:latin typeface="Verdana" panose="020B0604030504040204" pitchFamily="34" charset="0"/>
              </a:rPr>
              <a:t>1. </a:t>
            </a:r>
            <a:r>
              <a:rPr lang="en-US" altLang="en-US" sz="2200" b="1" dirty="0">
                <a:solidFill>
                  <a:srgbClr val="FF0000"/>
                </a:solidFill>
                <a:latin typeface="Verdana" panose="020B0604030504040204" pitchFamily="34" charset="0"/>
              </a:rPr>
              <a:t>I</a:t>
            </a:r>
            <a:r>
              <a:rPr kumimoji="0" lang="en-US" altLang="en-US" sz="2200" b="1" i="0" u="none" strike="noStrike" cap="none" normalizeH="0" baseline="0" dirty="0">
                <a:ln>
                  <a:noFill/>
                </a:ln>
                <a:solidFill>
                  <a:srgbClr val="FF0000"/>
                </a:solidFill>
                <a:effectLst/>
                <a:latin typeface="Verdana" panose="020B0604030504040204" pitchFamily="34" charset="0"/>
              </a:rPr>
              <a:t>f P1 is undecidable, then P2 is also undecidable.</a:t>
            </a:r>
            <a:br>
              <a:rPr kumimoji="0" lang="en-US" altLang="en-US" sz="2200" b="1" i="0" u="none" strike="noStrike" cap="none" normalizeH="0" baseline="0" dirty="0">
                <a:ln>
                  <a:noFill/>
                </a:ln>
                <a:solidFill>
                  <a:srgbClr val="FF0000"/>
                </a:solidFill>
                <a:effectLst/>
                <a:latin typeface="Verdana" panose="020B0604030504040204" pitchFamily="34" charset="0"/>
              </a:rPr>
            </a:br>
            <a:r>
              <a:rPr kumimoji="0" lang="en-US" altLang="en-US" sz="2200" b="1" i="0" u="none" strike="noStrike" cap="none" normalizeH="0" baseline="0" dirty="0">
                <a:ln>
                  <a:noFill/>
                </a:ln>
                <a:solidFill>
                  <a:srgbClr val="FF0000"/>
                </a:solidFill>
                <a:effectLst/>
                <a:latin typeface="Verdana" panose="020B0604030504040204" pitchFamily="34" charset="0"/>
              </a:rPr>
              <a:t>2. If P1 is non-RE, then P2 is also non-RE.</a:t>
            </a:r>
            <a:r>
              <a:rPr kumimoji="0" lang="en-US" altLang="en-US" sz="3600" b="1" i="0" u="none" strike="noStrike" cap="none" normalizeH="0" baseline="0" dirty="0">
                <a:ln>
                  <a:noFill/>
                </a:ln>
                <a:solidFill>
                  <a:srgbClr val="FF0000"/>
                </a:solidFill>
                <a:effectLst/>
              </a:rPr>
              <a:t> </a:t>
            </a:r>
            <a:br>
              <a:rPr kumimoji="0" lang="en-US" altLang="en-US" sz="5300" b="0" i="0" u="none" strike="noStrike" cap="none" normalizeH="0" baseline="0" dirty="0">
                <a:ln>
                  <a:noFill/>
                </a:ln>
                <a:solidFill>
                  <a:schemeClr val="tx1"/>
                </a:solidFill>
                <a:effectLst/>
                <a:latin typeface="Arial" panose="020B0604020202020204" pitchFamily="34" charset="0"/>
              </a:rPr>
            </a:br>
            <a:br>
              <a:rPr lang="en-US" b="0" i="0" dirty="0">
                <a:solidFill>
                  <a:srgbClr val="000000"/>
                </a:solidFill>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9F1A39F1-C13B-4533-9535-880AD820F4A6}"/>
              </a:ext>
            </a:extLst>
          </p:cNvPr>
          <p:cNvSpPr>
            <a:spLocks noGrp="1"/>
          </p:cNvSpPr>
          <p:nvPr>
            <p:ph idx="1"/>
          </p:nvPr>
        </p:nvSpPr>
        <p:spPr>
          <a:xfrm>
            <a:off x="324853" y="1690688"/>
            <a:ext cx="11417968" cy="4802187"/>
          </a:xfrm>
        </p:spPr>
        <p:txBody>
          <a:bodyPr>
            <a:normAutofit fontScale="70000" lnSpcReduction="20000"/>
          </a:bodyPr>
          <a:lstStyle/>
          <a:p>
            <a:pPr marL="0" indent="0" algn="l">
              <a:buNone/>
            </a:pPr>
            <a:r>
              <a:rPr lang="en-US" sz="4000" i="0" dirty="0">
                <a:solidFill>
                  <a:srgbClr val="000000"/>
                </a:solidFill>
                <a:effectLst/>
                <a:latin typeface="Times New Roman" panose="02020603050405020304" pitchFamily="18" charset="0"/>
                <a:cs typeface="Times New Roman" panose="02020603050405020304" pitchFamily="18" charset="0"/>
              </a:rPr>
              <a:t>Proof:</a:t>
            </a:r>
          </a:p>
          <a:p>
            <a:pPr marL="0" indent="0" algn="l">
              <a:buNone/>
            </a:pPr>
            <a:r>
              <a:rPr lang="en-US" sz="4000" i="0" dirty="0">
                <a:solidFill>
                  <a:srgbClr val="FF0000"/>
                </a:solidFill>
                <a:effectLst/>
                <a:latin typeface="Times New Roman" panose="02020603050405020304" pitchFamily="18" charset="0"/>
                <a:cs typeface="Times New Roman" panose="02020603050405020304" pitchFamily="18" charset="0"/>
              </a:rPr>
              <a:t>1.</a:t>
            </a:r>
            <a:r>
              <a:rPr lang="en-US" altLang="en-US" sz="4100" dirty="0">
                <a:solidFill>
                  <a:srgbClr val="FF0000"/>
                </a:solidFill>
                <a:latin typeface="Verdana" panose="020B0604030504040204" pitchFamily="34" charset="0"/>
              </a:rPr>
              <a:t>I</a:t>
            </a:r>
            <a:r>
              <a:rPr kumimoji="0" lang="en-US" altLang="en-US" sz="4100" i="0" u="none" strike="noStrike" cap="none" normalizeH="0" baseline="0" dirty="0">
                <a:ln>
                  <a:noFill/>
                </a:ln>
                <a:solidFill>
                  <a:srgbClr val="FF0000"/>
                </a:solidFill>
                <a:effectLst/>
                <a:latin typeface="Verdana" panose="020B0604030504040204" pitchFamily="34" charset="0"/>
              </a:rPr>
              <a:t>f P1 is undecidable, then P2 is also undecidable.</a:t>
            </a:r>
            <a:endParaRPr lang="en-US" sz="4100" i="0" dirty="0">
              <a:solidFill>
                <a:srgbClr val="000000"/>
              </a:solidFill>
              <a:effectLst/>
              <a:latin typeface="Times New Roman" panose="02020603050405020304" pitchFamily="18" charset="0"/>
              <a:cs typeface="Times New Roman" panose="02020603050405020304" pitchFamily="18" charset="0"/>
            </a:endParaRPr>
          </a:p>
          <a:p>
            <a:r>
              <a:rPr lang="en-US" sz="4600" b="0" i="0" dirty="0">
                <a:solidFill>
                  <a:srgbClr val="000000"/>
                </a:solidFill>
                <a:effectLst/>
                <a:latin typeface="Times New Roman" panose="02020603050405020304" pitchFamily="18" charset="0"/>
                <a:cs typeface="Times New Roman" panose="02020603050405020304" pitchFamily="18" charset="0"/>
              </a:rPr>
              <a:t>Consider an instance w of P1. Then construct an algorithm such that the algorithm takes instance w as input and converts it into another instance x of P2. </a:t>
            </a:r>
          </a:p>
          <a:p>
            <a:r>
              <a:rPr lang="en-US" sz="4600" b="0" i="0" dirty="0">
                <a:solidFill>
                  <a:srgbClr val="000000"/>
                </a:solidFill>
                <a:effectLst/>
                <a:latin typeface="Times New Roman" panose="02020603050405020304" pitchFamily="18" charset="0"/>
                <a:cs typeface="Times New Roman" panose="02020603050405020304" pitchFamily="18" charset="0"/>
              </a:rPr>
              <a:t>Then apply that algorithm to check whether x is in P2. If the algorithm answer 'yes' then that means x is in P2, similarly we can also say that w is in P1. Since we have obtained P2 after reduction of P1. </a:t>
            </a:r>
          </a:p>
          <a:p>
            <a:r>
              <a:rPr lang="en-US" sz="4600" b="0" i="0" dirty="0">
                <a:solidFill>
                  <a:srgbClr val="000000"/>
                </a:solidFill>
                <a:effectLst/>
                <a:latin typeface="Times New Roman" panose="02020603050405020304" pitchFamily="18" charset="0"/>
                <a:cs typeface="Times New Roman" panose="02020603050405020304" pitchFamily="18" charset="0"/>
              </a:rPr>
              <a:t>Similarly if algorithm answer 'no' then x is not in P2, that also means w is not in P1. This proves that if P1 is undecidable, </a:t>
            </a:r>
            <a:r>
              <a:rPr lang="en-US" sz="4600" b="0" i="0">
                <a:solidFill>
                  <a:srgbClr val="000000"/>
                </a:solidFill>
                <a:effectLst/>
                <a:latin typeface="Times New Roman" panose="02020603050405020304" pitchFamily="18" charset="0"/>
                <a:cs typeface="Times New Roman" panose="02020603050405020304" pitchFamily="18" charset="0"/>
              </a:rPr>
              <a:t>then P2 </a:t>
            </a:r>
            <a:r>
              <a:rPr lang="en-US" sz="4600" b="0" i="0" dirty="0">
                <a:solidFill>
                  <a:srgbClr val="000000"/>
                </a:solidFill>
                <a:effectLst/>
                <a:latin typeface="Times New Roman" panose="02020603050405020304" pitchFamily="18" charset="0"/>
                <a:cs typeface="Times New Roman" panose="02020603050405020304" pitchFamily="18" charset="0"/>
              </a:rPr>
              <a:t>is also undecidable.</a:t>
            </a:r>
          </a:p>
          <a:p>
            <a:pPr marL="0" indent="0">
              <a:buNone/>
            </a:pPr>
            <a:endParaRPr lang="en-IN" dirty="0"/>
          </a:p>
        </p:txBody>
      </p:sp>
    </p:spTree>
    <p:extLst>
      <p:ext uri="{BB962C8B-B14F-4D97-AF65-F5344CB8AC3E}">
        <p14:creationId xmlns:p14="http://schemas.microsoft.com/office/powerpoint/2010/main" val="1861183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AA854-F894-4DCD-A34F-A8C9E8D983EC}"/>
              </a:ext>
            </a:extLst>
          </p:cNvPr>
          <p:cNvSpPr>
            <a:spLocks noGrp="1"/>
          </p:cNvSpPr>
          <p:nvPr>
            <p:ph idx="1"/>
          </p:nvPr>
        </p:nvSpPr>
        <p:spPr>
          <a:xfrm>
            <a:off x="838200" y="757989"/>
            <a:ext cx="10940716" cy="5418974"/>
          </a:xfrm>
        </p:spPr>
        <p:txBody>
          <a:bodyPr>
            <a:normAutofit/>
          </a:bodyPr>
          <a:lstStyle/>
          <a:p>
            <a:pPr marL="0" indent="0" algn="l">
              <a:buNone/>
            </a:pPr>
            <a:r>
              <a:rPr kumimoji="0" lang="en-US" altLang="en-US" sz="2800" b="1" i="0" u="none" strike="noStrike" cap="none" normalizeH="0" baseline="0" dirty="0">
                <a:ln>
                  <a:noFill/>
                </a:ln>
                <a:solidFill>
                  <a:srgbClr val="FF0000"/>
                </a:solidFill>
                <a:effectLst/>
                <a:latin typeface="Verdana" panose="020B0604030504040204" pitchFamily="34" charset="0"/>
              </a:rPr>
              <a:t>2. If P1 is non-RE, then P2 is also non-RE.</a:t>
            </a:r>
            <a:endParaRPr lang="en-US" sz="2800" b="0" i="0" dirty="0">
              <a:solidFill>
                <a:srgbClr val="000000"/>
              </a:solidFill>
              <a:effectLst/>
              <a:latin typeface="Times New Roman" panose="02020603050405020304" pitchFamily="18" charset="0"/>
              <a:cs typeface="Times New Roman" panose="02020603050405020304" pitchFamily="18" charset="0"/>
            </a:endParaRPr>
          </a:p>
          <a:p>
            <a:r>
              <a:rPr lang="en-US" sz="2800" b="0" i="0" dirty="0">
                <a:solidFill>
                  <a:srgbClr val="000000"/>
                </a:solidFill>
                <a:effectLst/>
                <a:latin typeface="Times New Roman" panose="02020603050405020304" pitchFamily="18" charset="0"/>
                <a:cs typeface="Times New Roman" panose="02020603050405020304" pitchFamily="18" charset="0"/>
              </a:rPr>
              <a:t>We assume that P1 is non-RE but P2 is RE. </a:t>
            </a:r>
          </a:p>
          <a:p>
            <a:r>
              <a:rPr lang="en-US" sz="2800" b="0" i="0" dirty="0">
                <a:solidFill>
                  <a:srgbClr val="000000"/>
                </a:solidFill>
                <a:effectLst/>
                <a:latin typeface="Times New Roman" panose="02020603050405020304" pitchFamily="18" charset="0"/>
                <a:cs typeface="Times New Roman" panose="02020603050405020304" pitchFamily="18" charset="0"/>
              </a:rPr>
              <a:t>Now construct an algorithm to reduce P1 to P2, but by this algorithm, P2 will be recognized.</a:t>
            </a:r>
          </a:p>
          <a:p>
            <a:r>
              <a:rPr lang="en-US" sz="2800" b="0" i="0" dirty="0">
                <a:solidFill>
                  <a:srgbClr val="000000"/>
                </a:solidFill>
                <a:effectLst/>
                <a:latin typeface="Times New Roman" panose="02020603050405020304" pitchFamily="18" charset="0"/>
                <a:cs typeface="Times New Roman" panose="02020603050405020304" pitchFamily="18" charset="0"/>
              </a:rPr>
              <a:t> That means there will be a Turing machine that says 'yes' if the input is P2 but may or may not halt for the input which is not in P2. As we know that one can convert an instance of w in P1 to an instance x in P2. </a:t>
            </a:r>
          </a:p>
          <a:p>
            <a:r>
              <a:rPr lang="en-US" sz="2800" b="0" i="0" dirty="0">
                <a:solidFill>
                  <a:srgbClr val="000000"/>
                </a:solidFill>
                <a:effectLst/>
                <a:latin typeface="Times New Roman" panose="02020603050405020304" pitchFamily="18" charset="0"/>
                <a:cs typeface="Times New Roman" panose="02020603050405020304" pitchFamily="18" charset="0"/>
              </a:rPr>
              <a:t>Then apply a TM to check whether x is in P2. If x is accepted that also means w is accepted. This procedure describes a TM whose language is P1 if w is in P1 then x is also in P2 and if w is not in P1 then x is also not in P2. </a:t>
            </a:r>
          </a:p>
          <a:p>
            <a:r>
              <a:rPr lang="en-US" sz="2800" b="0" i="0" dirty="0">
                <a:solidFill>
                  <a:srgbClr val="000000"/>
                </a:solidFill>
                <a:effectLst/>
                <a:latin typeface="Times New Roman" panose="02020603050405020304" pitchFamily="18" charset="0"/>
                <a:cs typeface="Times New Roman" panose="02020603050405020304" pitchFamily="18" charset="0"/>
              </a:rPr>
              <a:t>This proves that if P1 is non-RE then P2 is also non-RE.</a:t>
            </a:r>
            <a:endParaRPr lang="en-IN" dirty="0"/>
          </a:p>
        </p:txBody>
      </p:sp>
    </p:spTree>
    <p:extLst>
      <p:ext uri="{BB962C8B-B14F-4D97-AF65-F5344CB8AC3E}">
        <p14:creationId xmlns:p14="http://schemas.microsoft.com/office/powerpoint/2010/main" val="487247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12BAC-974B-458D-A384-213F2AE7A40A}"/>
              </a:ext>
            </a:extLst>
          </p:cNvPr>
          <p:cNvSpPr>
            <a:spLocks noGrp="1"/>
          </p:cNvSpPr>
          <p:nvPr>
            <p:ph type="title"/>
          </p:nvPr>
        </p:nvSpPr>
        <p:spPr>
          <a:xfrm>
            <a:off x="838200" y="365126"/>
            <a:ext cx="10515600" cy="621464"/>
          </a:xfrm>
        </p:spPr>
        <p:txBody>
          <a:bodyPr>
            <a:normAutofit fontScale="90000"/>
          </a:bodyPr>
          <a:lstStyle/>
          <a:p>
            <a:pPr algn="ctr"/>
            <a:r>
              <a:rPr lang="en-US" b="1" dirty="0">
                <a:solidFill>
                  <a:srgbClr val="FF0000"/>
                </a:solidFill>
              </a:rPr>
              <a:t>Equivalence of LBA’s and CSG’s</a:t>
            </a:r>
            <a:endParaRPr lang="en-IN" b="1" dirty="0">
              <a:solidFill>
                <a:srgbClr val="FF0000"/>
              </a:solidFill>
            </a:endParaRPr>
          </a:p>
        </p:txBody>
      </p:sp>
      <p:sp>
        <p:nvSpPr>
          <p:cNvPr id="3" name="Content Placeholder 2">
            <a:extLst>
              <a:ext uri="{FF2B5EF4-FFF2-40B4-BE49-F238E27FC236}">
                <a16:creationId xmlns:a16="http://schemas.microsoft.com/office/drawing/2014/main" id="{4B174D2E-53A2-484B-B789-46260164D6D0}"/>
              </a:ext>
            </a:extLst>
          </p:cNvPr>
          <p:cNvSpPr>
            <a:spLocks noGrp="1"/>
          </p:cNvSpPr>
          <p:nvPr>
            <p:ph idx="1"/>
          </p:nvPr>
        </p:nvSpPr>
        <p:spPr>
          <a:xfrm>
            <a:off x="838200" y="1118938"/>
            <a:ext cx="10515600" cy="5058026"/>
          </a:xfrm>
        </p:spPr>
        <p:txBody>
          <a:bodyPr>
            <a:normAutofit fontScale="92500" lnSpcReduction="10000"/>
          </a:bodyPr>
          <a:lstStyle/>
          <a:p>
            <a:pPr marL="0" indent="0" algn="l">
              <a:buNone/>
            </a:pPr>
            <a:r>
              <a:rPr lang="en-US" sz="3500" b="1" u="sng" dirty="0"/>
              <a:t>Theorem-1:</a:t>
            </a:r>
            <a:r>
              <a:rPr lang="en-US" sz="3500" dirty="0"/>
              <a:t> </a:t>
            </a:r>
            <a:r>
              <a:rPr lang="en-US" sz="3000" b="1" i="0" u="none" strike="noStrike" baseline="0" dirty="0">
                <a:latin typeface="CMSS10"/>
              </a:rPr>
              <a:t>A language is accepted by LBA </a:t>
            </a:r>
            <a:r>
              <a:rPr lang="en-US" sz="3000" b="1" i="0" u="none" strike="noStrike" baseline="0" dirty="0" err="1">
                <a:latin typeface="CMSS10"/>
              </a:rPr>
              <a:t>iff</a:t>
            </a:r>
            <a:r>
              <a:rPr lang="en-US" sz="3000" b="1" i="0" u="none" strike="noStrike" baseline="0" dirty="0">
                <a:latin typeface="CMSS10"/>
              </a:rPr>
              <a:t> it is context sensitive </a:t>
            </a:r>
            <a:r>
              <a:rPr lang="en-IN" sz="3000" b="1" i="0" u="none" strike="noStrike" baseline="0" dirty="0">
                <a:latin typeface="CMSS10"/>
              </a:rPr>
              <a:t>language.</a:t>
            </a:r>
            <a:endParaRPr lang="en-IN" sz="2200" b="1" i="0" u="none" strike="noStrike" baseline="0" dirty="0">
              <a:latin typeface="CMSS10"/>
            </a:endParaRPr>
          </a:p>
          <a:p>
            <a:pPr marL="0" indent="0" algn="l">
              <a:buNone/>
            </a:pPr>
            <a:r>
              <a:rPr lang="en-IN" sz="2600" b="1" i="0" u="sng" strike="noStrike" baseline="0" dirty="0">
                <a:solidFill>
                  <a:srgbClr val="0070C0"/>
                </a:solidFill>
                <a:latin typeface="CMSS10"/>
              </a:rPr>
              <a:t>Proof:</a:t>
            </a:r>
          </a:p>
          <a:p>
            <a:pPr algn="l">
              <a:buFont typeface="Wingdings" panose="05000000000000000000" pitchFamily="2" charset="2"/>
              <a:buChar char="Ø"/>
            </a:pPr>
            <a:r>
              <a:rPr lang="en-US" sz="3200" b="0" i="0" u="none" strike="noStrike" baseline="0" dirty="0">
                <a:latin typeface="Times New Roman" panose="02020603050405020304" pitchFamily="18" charset="0"/>
                <a:cs typeface="Times New Roman" panose="02020603050405020304" pitchFamily="18" charset="0"/>
              </a:rPr>
              <a:t>If L is a CSL it is accepted by a LBA.</a:t>
            </a:r>
          </a:p>
          <a:p>
            <a:pPr algn="l">
              <a:buFont typeface="Wingdings" panose="05000000000000000000" pitchFamily="2" charset="2"/>
              <a:buChar char="Ø"/>
            </a:pPr>
            <a:r>
              <a:rPr lang="en-US" sz="3200" b="0" i="0" u="none" strike="noStrike" baseline="0" dirty="0">
                <a:latin typeface="Times New Roman" panose="02020603050405020304" pitchFamily="18" charset="0"/>
                <a:cs typeface="Times New Roman" panose="02020603050405020304" pitchFamily="18" charset="0"/>
              </a:rPr>
              <a:t>We can construct a Turing Machine for L which will take the string as input that randomly tries to apply productions backwards to get fi</a:t>
            </a:r>
            <a:r>
              <a:rPr lang="en-IN" sz="3200" b="0" i="0" u="none" strike="noStrike" baseline="0" dirty="0">
                <a:latin typeface="Times New Roman" panose="02020603050405020304" pitchFamily="18" charset="0"/>
                <a:cs typeface="Times New Roman" panose="02020603050405020304" pitchFamily="18" charset="0"/>
              </a:rPr>
              <a:t>nally S.</a:t>
            </a:r>
          </a:p>
          <a:p>
            <a:pPr algn="l">
              <a:buFont typeface="Wingdings" panose="05000000000000000000" pitchFamily="2" charset="2"/>
              <a:buChar char="Ø"/>
            </a:pPr>
            <a:r>
              <a:rPr lang="en-US" sz="3200" b="0" i="0" u="none" strike="noStrike" baseline="0" dirty="0">
                <a:latin typeface="Times New Roman" panose="02020603050405020304" pitchFamily="18" charset="0"/>
                <a:cs typeface="Times New Roman" panose="02020603050405020304" pitchFamily="18" charset="0"/>
              </a:rPr>
              <a:t>Now the productions are of the form  </a:t>
            </a:r>
            <a:r>
              <a:rPr lang="el-GR" sz="3200" b="1" i="0" u="none" strike="noStrike" baseline="0" dirty="0">
                <a:latin typeface="Times New Roman" panose="02020603050405020304" pitchFamily="18" charset="0"/>
                <a:cs typeface="Times New Roman" panose="02020603050405020304" pitchFamily="18" charset="0"/>
              </a:rPr>
              <a:t>α</a:t>
            </a:r>
            <a:r>
              <a:rPr lang="en-US" sz="3200" b="1" i="0" u="none" strike="noStrike" baseline="0" dirty="0">
                <a:latin typeface="Times New Roman" panose="02020603050405020304" pitchFamily="18" charset="0"/>
                <a:cs typeface="Times New Roman" panose="02020603050405020304" pitchFamily="18" charset="0"/>
              </a:rPr>
              <a:t> </a:t>
            </a:r>
            <a:r>
              <a:rPr lang="en-US" sz="3200" b="1"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 </a:t>
            </a:r>
            <a:r>
              <a:rPr lang="en-IN" sz="3200" b="1" i="0" u="none" strike="noStrike" baseline="0" dirty="0">
                <a:latin typeface="Times New Roman" panose="02020603050405020304" pitchFamily="18" charset="0"/>
                <a:cs typeface="Times New Roman" panose="02020603050405020304" pitchFamily="18" charset="0"/>
              </a:rPr>
              <a:t>ß</a:t>
            </a:r>
            <a:r>
              <a:rPr lang="en-US" sz="3200" b="0" i="0" u="none" strike="noStrike" baseline="0" dirty="0">
                <a:latin typeface="Times New Roman" panose="02020603050405020304" pitchFamily="18" charset="0"/>
                <a:cs typeface="Times New Roman" panose="02020603050405020304" pitchFamily="18" charset="0"/>
              </a:rPr>
              <a:t>  where </a:t>
            </a:r>
            <a:r>
              <a:rPr lang="en-US" sz="3200" b="1" i="0" u="none" strike="noStrike" baseline="0" dirty="0">
                <a:latin typeface="Times New Roman" panose="02020603050405020304" pitchFamily="18" charset="0"/>
                <a:cs typeface="Times New Roman" panose="02020603050405020304" pitchFamily="18" charset="0"/>
              </a:rPr>
              <a:t>|</a:t>
            </a:r>
            <a:r>
              <a:rPr lang="el-GR" sz="3200" b="1" i="0" u="none" strike="noStrike" baseline="0" dirty="0">
                <a:latin typeface="Times New Roman" panose="02020603050405020304" pitchFamily="18" charset="0"/>
                <a:cs typeface="Times New Roman" panose="02020603050405020304" pitchFamily="18" charset="0"/>
              </a:rPr>
              <a:t> α </a:t>
            </a:r>
            <a:r>
              <a:rPr lang="en-US" sz="3200" b="1" i="0" u="none" strike="noStrike" baseline="0" dirty="0">
                <a:latin typeface="Times New Roman" panose="02020603050405020304" pitchFamily="18" charset="0"/>
                <a:cs typeface="Times New Roman" panose="02020603050405020304" pitchFamily="18" charset="0"/>
              </a:rPr>
              <a:t>|  &lt;= |</a:t>
            </a:r>
            <a:r>
              <a:rPr lang="en-IN" sz="3200" b="1" i="0" u="none" strike="noStrike" baseline="0" dirty="0">
                <a:latin typeface="Times New Roman" panose="02020603050405020304" pitchFamily="18" charset="0"/>
                <a:cs typeface="Times New Roman" panose="02020603050405020304" pitchFamily="18" charset="0"/>
              </a:rPr>
              <a:t> ß |</a:t>
            </a:r>
            <a:r>
              <a:rPr lang="en-US" sz="3200" b="0" i="0" u="none" strike="noStrike" baseline="0" dirty="0">
                <a:latin typeface="Times New Roman" panose="02020603050405020304" pitchFamily="18" charset="0"/>
                <a:cs typeface="Times New Roman" panose="02020603050405020304" pitchFamily="18" charset="0"/>
              </a:rPr>
              <a:t> so at every stage the length of string in tape will be non increasing so none of the cells beyond the initial input string cells will be required. This is the required condition for LBA, so we can have a </a:t>
            </a:r>
            <a:r>
              <a:rPr lang="en-IN" sz="3200" b="0" i="0" u="none" strike="noStrike" baseline="0" dirty="0">
                <a:latin typeface="Times New Roman" panose="02020603050405020304" pitchFamily="18" charset="0"/>
                <a:cs typeface="Times New Roman" panose="02020603050405020304" pitchFamily="18" charset="0"/>
              </a:rPr>
              <a:t>LBA for context sensitive language.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483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1D4D-E416-457A-A9A9-1232278D57FA}"/>
              </a:ext>
            </a:extLst>
          </p:cNvPr>
          <p:cNvSpPr>
            <a:spLocks noGrp="1"/>
          </p:cNvSpPr>
          <p:nvPr>
            <p:ph type="title"/>
          </p:nvPr>
        </p:nvSpPr>
        <p:spPr>
          <a:xfrm>
            <a:off x="838200" y="365125"/>
            <a:ext cx="10515600" cy="717717"/>
          </a:xfrm>
        </p:spPr>
        <p:txBody>
          <a:bodyPr/>
          <a:lstStyle/>
          <a:p>
            <a:r>
              <a:rPr lang="en-US" b="1" dirty="0">
                <a:solidFill>
                  <a:srgbClr val="FF0000"/>
                </a:solidFill>
              </a:rPr>
              <a:t>Recursive Language</a:t>
            </a:r>
            <a:endParaRPr lang="en-IN" b="1" dirty="0">
              <a:solidFill>
                <a:srgbClr val="FF0000"/>
              </a:solidFill>
            </a:endParaRPr>
          </a:p>
        </p:txBody>
      </p:sp>
      <p:sp>
        <p:nvSpPr>
          <p:cNvPr id="3" name="Content Placeholder 2">
            <a:extLst>
              <a:ext uri="{FF2B5EF4-FFF2-40B4-BE49-F238E27FC236}">
                <a16:creationId xmlns:a16="http://schemas.microsoft.com/office/drawing/2014/main" id="{F15C8624-5BD0-4ABE-B301-9382DF8F7C4B}"/>
              </a:ext>
            </a:extLst>
          </p:cNvPr>
          <p:cNvSpPr>
            <a:spLocks noGrp="1"/>
          </p:cNvSpPr>
          <p:nvPr>
            <p:ph idx="1"/>
          </p:nvPr>
        </p:nvSpPr>
        <p:spPr>
          <a:xfrm>
            <a:off x="838200" y="1287379"/>
            <a:ext cx="10515600" cy="4889584"/>
          </a:xfrm>
        </p:spPr>
        <p:txBody>
          <a:bodyPr/>
          <a:lstStyle/>
          <a:p>
            <a:r>
              <a:rPr lang="en-US" dirty="0"/>
              <a:t>A language is a recursive if there exists a TM, that satisfies the following two conditions:</a:t>
            </a:r>
          </a:p>
          <a:p>
            <a:pPr marL="0" indent="0">
              <a:buNone/>
            </a:pPr>
            <a:r>
              <a:rPr lang="en-US" dirty="0"/>
              <a:t> 1. TM </a:t>
            </a:r>
            <a:r>
              <a:rPr lang="en-US" b="1" dirty="0"/>
              <a:t>Halt &amp; Accepts</a:t>
            </a:r>
            <a:r>
              <a:rPr lang="en-US" dirty="0"/>
              <a:t> the string which belongs to the language.</a:t>
            </a:r>
          </a:p>
          <a:p>
            <a:pPr marL="0" indent="0">
              <a:buNone/>
            </a:pPr>
            <a:r>
              <a:rPr lang="en-US" dirty="0"/>
              <a:t> 2. TM </a:t>
            </a:r>
            <a:r>
              <a:rPr lang="en-US" b="1" dirty="0"/>
              <a:t>Halt &amp; Rejects</a:t>
            </a:r>
            <a:r>
              <a:rPr lang="en-US" dirty="0"/>
              <a:t> the string which is not belongs to the language.</a:t>
            </a:r>
          </a:p>
          <a:p>
            <a:pPr marL="0" indent="0">
              <a:buNone/>
            </a:pPr>
            <a:endParaRPr lang="en-IN" dirty="0"/>
          </a:p>
        </p:txBody>
      </p:sp>
      <p:sp>
        <p:nvSpPr>
          <p:cNvPr id="6" name="Line 6">
            <a:extLst>
              <a:ext uri="{FF2B5EF4-FFF2-40B4-BE49-F238E27FC236}">
                <a16:creationId xmlns:a16="http://schemas.microsoft.com/office/drawing/2014/main" id="{45A8F9FF-A892-45C6-B1C8-D58D19C53954}"/>
              </a:ext>
            </a:extLst>
          </p:cNvPr>
          <p:cNvSpPr>
            <a:spLocks noChangeShapeType="1"/>
          </p:cNvSpPr>
          <p:nvPr/>
        </p:nvSpPr>
        <p:spPr bwMode="auto">
          <a:xfrm flipV="1">
            <a:off x="3693695" y="4728411"/>
            <a:ext cx="106679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2" name="Group 11">
            <a:extLst>
              <a:ext uri="{FF2B5EF4-FFF2-40B4-BE49-F238E27FC236}">
                <a16:creationId xmlns:a16="http://schemas.microsoft.com/office/drawing/2014/main" id="{BD427586-A241-4E27-AF21-1798F4511C2A}"/>
              </a:ext>
            </a:extLst>
          </p:cNvPr>
          <p:cNvGrpSpPr/>
          <p:nvPr/>
        </p:nvGrpSpPr>
        <p:grpSpPr>
          <a:xfrm>
            <a:off x="2983832" y="4014362"/>
            <a:ext cx="4874795" cy="1167238"/>
            <a:chOff x="2983832" y="4014362"/>
            <a:chExt cx="4874795" cy="1167238"/>
          </a:xfrm>
        </p:grpSpPr>
        <p:sp>
          <p:nvSpPr>
            <p:cNvPr id="5" name="Rectangle 4">
              <a:extLst>
                <a:ext uri="{FF2B5EF4-FFF2-40B4-BE49-F238E27FC236}">
                  <a16:creationId xmlns:a16="http://schemas.microsoft.com/office/drawing/2014/main" id="{EE09CF8A-87DE-47BD-9D9F-752026DE4BC4}"/>
                </a:ext>
              </a:extLst>
            </p:cNvPr>
            <p:cNvSpPr>
              <a:spLocks noChangeArrowheads="1"/>
            </p:cNvSpPr>
            <p:nvPr/>
          </p:nvSpPr>
          <p:spPr bwMode="auto">
            <a:xfrm>
              <a:off x="4760494" y="4267200"/>
              <a:ext cx="914400" cy="91440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sz="2400" dirty="0"/>
                <a:t>TM</a:t>
              </a:r>
              <a:endParaRPr lang="en-US" altLang="en-US" sz="2400" baseline="-25000" dirty="0"/>
            </a:p>
          </p:txBody>
        </p:sp>
        <p:sp>
          <p:nvSpPr>
            <p:cNvPr id="7" name="Line 6">
              <a:extLst>
                <a:ext uri="{FF2B5EF4-FFF2-40B4-BE49-F238E27FC236}">
                  <a16:creationId xmlns:a16="http://schemas.microsoft.com/office/drawing/2014/main" id="{20233966-EBA2-4C92-911F-BB41C22D6613}"/>
                </a:ext>
              </a:extLst>
            </p:cNvPr>
            <p:cNvSpPr>
              <a:spLocks noChangeShapeType="1"/>
            </p:cNvSpPr>
            <p:nvPr/>
          </p:nvSpPr>
          <p:spPr bwMode="auto">
            <a:xfrm flipV="1">
              <a:off x="5674894" y="4411572"/>
              <a:ext cx="106679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TextBox 7">
              <a:extLst>
                <a:ext uri="{FF2B5EF4-FFF2-40B4-BE49-F238E27FC236}">
                  <a16:creationId xmlns:a16="http://schemas.microsoft.com/office/drawing/2014/main" id="{424CE010-8CD8-41C3-8E77-0A4D68ED607B}"/>
                </a:ext>
              </a:extLst>
            </p:cNvPr>
            <p:cNvSpPr txBox="1"/>
            <p:nvPr/>
          </p:nvSpPr>
          <p:spPr>
            <a:xfrm>
              <a:off x="2983832" y="4403558"/>
              <a:ext cx="1335505" cy="369332"/>
            </a:xfrm>
            <a:prstGeom prst="rect">
              <a:avLst/>
            </a:prstGeom>
            <a:noFill/>
          </p:spPr>
          <p:txBody>
            <a:bodyPr wrap="square" rtlCol="0">
              <a:spAutoFit/>
            </a:bodyPr>
            <a:lstStyle/>
            <a:p>
              <a:r>
                <a:rPr lang="en-US" dirty="0"/>
                <a:t>Input W</a:t>
              </a:r>
              <a:endParaRPr lang="en-IN" dirty="0"/>
            </a:p>
          </p:txBody>
        </p:sp>
        <p:sp>
          <p:nvSpPr>
            <p:cNvPr id="9" name="TextBox 8">
              <a:extLst>
                <a:ext uri="{FF2B5EF4-FFF2-40B4-BE49-F238E27FC236}">
                  <a16:creationId xmlns:a16="http://schemas.microsoft.com/office/drawing/2014/main" id="{2BE443D7-A584-49BA-9337-B988ADF146A5}"/>
                </a:ext>
              </a:extLst>
            </p:cNvPr>
            <p:cNvSpPr txBox="1"/>
            <p:nvPr/>
          </p:nvSpPr>
          <p:spPr>
            <a:xfrm>
              <a:off x="6479006" y="4014362"/>
              <a:ext cx="1335505" cy="369332"/>
            </a:xfrm>
            <a:prstGeom prst="rect">
              <a:avLst/>
            </a:prstGeom>
            <a:noFill/>
          </p:spPr>
          <p:txBody>
            <a:bodyPr wrap="square" rtlCol="0">
              <a:spAutoFit/>
            </a:bodyPr>
            <a:lstStyle/>
            <a:p>
              <a:r>
                <a:rPr lang="en-US" dirty="0"/>
                <a:t>Accept</a:t>
              </a:r>
              <a:endParaRPr lang="en-IN" dirty="0"/>
            </a:p>
          </p:txBody>
        </p:sp>
        <p:sp>
          <p:nvSpPr>
            <p:cNvPr id="10" name="Line 6">
              <a:extLst>
                <a:ext uri="{FF2B5EF4-FFF2-40B4-BE49-F238E27FC236}">
                  <a16:creationId xmlns:a16="http://schemas.microsoft.com/office/drawing/2014/main" id="{E17517B9-7567-40AE-A643-3131087F00CE}"/>
                </a:ext>
              </a:extLst>
            </p:cNvPr>
            <p:cNvSpPr>
              <a:spLocks noChangeShapeType="1"/>
            </p:cNvSpPr>
            <p:nvPr/>
          </p:nvSpPr>
          <p:spPr bwMode="auto">
            <a:xfrm flipV="1">
              <a:off x="5694942" y="5021177"/>
              <a:ext cx="106679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TextBox 10">
              <a:extLst>
                <a:ext uri="{FF2B5EF4-FFF2-40B4-BE49-F238E27FC236}">
                  <a16:creationId xmlns:a16="http://schemas.microsoft.com/office/drawing/2014/main" id="{6FDA4798-D7EC-45A1-AFFA-37B2FB4DA8E9}"/>
                </a:ext>
              </a:extLst>
            </p:cNvPr>
            <p:cNvSpPr txBox="1"/>
            <p:nvPr/>
          </p:nvSpPr>
          <p:spPr>
            <a:xfrm>
              <a:off x="6523122" y="4696154"/>
              <a:ext cx="1335505" cy="369332"/>
            </a:xfrm>
            <a:prstGeom prst="rect">
              <a:avLst/>
            </a:prstGeom>
            <a:noFill/>
          </p:spPr>
          <p:txBody>
            <a:bodyPr wrap="square" rtlCol="0">
              <a:spAutoFit/>
            </a:bodyPr>
            <a:lstStyle/>
            <a:p>
              <a:r>
                <a:rPr lang="en-US" dirty="0"/>
                <a:t>Reject</a:t>
              </a:r>
              <a:endParaRPr lang="en-IN" dirty="0"/>
            </a:p>
          </p:txBody>
        </p:sp>
      </p:grpSp>
    </p:spTree>
    <p:extLst>
      <p:ext uri="{BB962C8B-B14F-4D97-AF65-F5344CB8AC3E}">
        <p14:creationId xmlns:p14="http://schemas.microsoft.com/office/powerpoint/2010/main" val="99245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59C2-C417-4D98-83A0-26F2054D8C96}"/>
              </a:ext>
            </a:extLst>
          </p:cNvPr>
          <p:cNvSpPr>
            <a:spLocks noGrp="1"/>
          </p:cNvSpPr>
          <p:nvPr>
            <p:ph type="title"/>
          </p:nvPr>
        </p:nvSpPr>
        <p:spPr>
          <a:xfrm>
            <a:off x="838200" y="365126"/>
            <a:ext cx="10515600" cy="693654"/>
          </a:xfrm>
        </p:spPr>
        <p:txBody>
          <a:bodyPr>
            <a:normAutofit fontScale="90000"/>
          </a:bodyPr>
          <a:lstStyle/>
          <a:p>
            <a:r>
              <a:rPr lang="en-US" b="1" dirty="0">
                <a:solidFill>
                  <a:srgbClr val="FF0000"/>
                </a:solidFill>
              </a:rPr>
              <a:t>Recursive  Enumerable Language</a:t>
            </a:r>
            <a:endParaRPr lang="en-IN" dirty="0"/>
          </a:p>
        </p:txBody>
      </p:sp>
      <p:sp>
        <p:nvSpPr>
          <p:cNvPr id="3" name="Content Placeholder 2">
            <a:extLst>
              <a:ext uri="{FF2B5EF4-FFF2-40B4-BE49-F238E27FC236}">
                <a16:creationId xmlns:a16="http://schemas.microsoft.com/office/drawing/2014/main" id="{2B883CDF-0D99-4497-A3F3-D29F865C6C75}"/>
              </a:ext>
            </a:extLst>
          </p:cNvPr>
          <p:cNvSpPr>
            <a:spLocks noGrp="1"/>
          </p:cNvSpPr>
          <p:nvPr>
            <p:ph idx="1"/>
          </p:nvPr>
        </p:nvSpPr>
        <p:spPr>
          <a:xfrm>
            <a:off x="838200" y="1215189"/>
            <a:ext cx="10515600" cy="4961774"/>
          </a:xfrm>
        </p:spPr>
        <p:txBody>
          <a:bodyPr/>
          <a:lstStyle/>
          <a:p>
            <a:r>
              <a:rPr lang="en-US" dirty="0"/>
              <a:t>A language is a recursive  enumerable if there exists a TM that satisfies the following conditions:</a:t>
            </a:r>
          </a:p>
          <a:p>
            <a:pPr marL="0" indent="0">
              <a:buNone/>
            </a:pPr>
            <a:r>
              <a:rPr lang="en-US" dirty="0"/>
              <a:t> 1. TM </a:t>
            </a:r>
            <a:r>
              <a:rPr lang="en-US" b="1" dirty="0"/>
              <a:t>Halt &amp; Accepts</a:t>
            </a:r>
            <a:r>
              <a:rPr lang="en-US" dirty="0"/>
              <a:t> for the string which belongs to the language.</a:t>
            </a:r>
          </a:p>
          <a:p>
            <a:pPr marL="0" indent="0">
              <a:buNone/>
            </a:pPr>
            <a:r>
              <a:rPr lang="en-US" dirty="0"/>
              <a:t> 2. TM </a:t>
            </a:r>
            <a:r>
              <a:rPr lang="en-US" b="1" dirty="0"/>
              <a:t>Halt &amp; Rejects (or) never halt</a:t>
            </a:r>
            <a:r>
              <a:rPr lang="en-US" dirty="0"/>
              <a:t> for the string which is not </a:t>
            </a:r>
            <a:r>
              <a:rPr lang="en-US"/>
              <a:t>belongs 	to the language. </a:t>
            </a:r>
            <a:endParaRPr lang="en-US" b="1" dirty="0"/>
          </a:p>
          <a:p>
            <a:pPr marL="0" indent="0">
              <a:buNone/>
            </a:pPr>
            <a:endParaRPr lang="en-IN" dirty="0"/>
          </a:p>
        </p:txBody>
      </p:sp>
      <p:grpSp>
        <p:nvGrpSpPr>
          <p:cNvPr id="9" name="Group 8">
            <a:extLst>
              <a:ext uri="{FF2B5EF4-FFF2-40B4-BE49-F238E27FC236}">
                <a16:creationId xmlns:a16="http://schemas.microsoft.com/office/drawing/2014/main" id="{152DDAAF-DC4C-4682-A2BD-5650D97E2445}"/>
              </a:ext>
            </a:extLst>
          </p:cNvPr>
          <p:cNvGrpSpPr/>
          <p:nvPr/>
        </p:nvGrpSpPr>
        <p:grpSpPr>
          <a:xfrm>
            <a:off x="3007895" y="4267018"/>
            <a:ext cx="4830679" cy="962708"/>
            <a:chOff x="3007895" y="4267018"/>
            <a:chExt cx="4830679" cy="962708"/>
          </a:xfrm>
        </p:grpSpPr>
        <p:sp>
          <p:nvSpPr>
            <p:cNvPr id="4" name="Rectangle 3">
              <a:extLst>
                <a:ext uri="{FF2B5EF4-FFF2-40B4-BE49-F238E27FC236}">
                  <a16:creationId xmlns:a16="http://schemas.microsoft.com/office/drawing/2014/main" id="{980F0CDB-8FBD-4501-8BC8-853120E3EEC6}"/>
                </a:ext>
              </a:extLst>
            </p:cNvPr>
            <p:cNvSpPr>
              <a:spLocks noChangeArrowheads="1"/>
            </p:cNvSpPr>
            <p:nvPr/>
          </p:nvSpPr>
          <p:spPr bwMode="auto">
            <a:xfrm>
              <a:off x="4784557" y="4315326"/>
              <a:ext cx="914400" cy="91440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sz="2400" dirty="0"/>
                <a:t>TM</a:t>
              </a:r>
              <a:endParaRPr lang="en-US" altLang="en-US" sz="2400" baseline="-25000" dirty="0"/>
            </a:p>
          </p:txBody>
        </p:sp>
        <p:sp>
          <p:nvSpPr>
            <p:cNvPr id="5" name="Line 6">
              <a:extLst>
                <a:ext uri="{FF2B5EF4-FFF2-40B4-BE49-F238E27FC236}">
                  <a16:creationId xmlns:a16="http://schemas.microsoft.com/office/drawing/2014/main" id="{ED61D492-A43B-497F-B6E7-82CFC2363ECF}"/>
                </a:ext>
              </a:extLst>
            </p:cNvPr>
            <p:cNvSpPr>
              <a:spLocks noChangeShapeType="1"/>
            </p:cNvSpPr>
            <p:nvPr/>
          </p:nvSpPr>
          <p:spPr bwMode="auto">
            <a:xfrm flipV="1">
              <a:off x="3717758" y="4776537"/>
              <a:ext cx="106679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 name="Line 6">
              <a:extLst>
                <a:ext uri="{FF2B5EF4-FFF2-40B4-BE49-F238E27FC236}">
                  <a16:creationId xmlns:a16="http://schemas.microsoft.com/office/drawing/2014/main" id="{1056780E-8418-45FA-B47B-2C54DC35BA4C}"/>
                </a:ext>
              </a:extLst>
            </p:cNvPr>
            <p:cNvSpPr>
              <a:spLocks noChangeShapeType="1"/>
            </p:cNvSpPr>
            <p:nvPr/>
          </p:nvSpPr>
          <p:spPr bwMode="auto">
            <a:xfrm flipV="1">
              <a:off x="5698957" y="4760495"/>
              <a:ext cx="106679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TextBox 6">
              <a:extLst>
                <a:ext uri="{FF2B5EF4-FFF2-40B4-BE49-F238E27FC236}">
                  <a16:creationId xmlns:a16="http://schemas.microsoft.com/office/drawing/2014/main" id="{EE84E34B-F738-4632-A7C1-84B21784EEA3}"/>
                </a:ext>
              </a:extLst>
            </p:cNvPr>
            <p:cNvSpPr txBox="1"/>
            <p:nvPr/>
          </p:nvSpPr>
          <p:spPr>
            <a:xfrm>
              <a:off x="3007895" y="4451684"/>
              <a:ext cx="1335505" cy="369332"/>
            </a:xfrm>
            <a:prstGeom prst="rect">
              <a:avLst/>
            </a:prstGeom>
            <a:noFill/>
          </p:spPr>
          <p:txBody>
            <a:bodyPr wrap="square" rtlCol="0">
              <a:spAutoFit/>
            </a:bodyPr>
            <a:lstStyle/>
            <a:p>
              <a:r>
                <a:rPr lang="en-US" dirty="0"/>
                <a:t>Input W</a:t>
              </a:r>
              <a:endParaRPr lang="en-IN" dirty="0"/>
            </a:p>
          </p:txBody>
        </p:sp>
        <p:sp>
          <p:nvSpPr>
            <p:cNvPr id="8" name="TextBox 7">
              <a:extLst>
                <a:ext uri="{FF2B5EF4-FFF2-40B4-BE49-F238E27FC236}">
                  <a16:creationId xmlns:a16="http://schemas.microsoft.com/office/drawing/2014/main" id="{25757947-317E-487D-BC0D-60B128FD2DBB}"/>
                </a:ext>
              </a:extLst>
            </p:cNvPr>
            <p:cNvSpPr txBox="1"/>
            <p:nvPr/>
          </p:nvSpPr>
          <p:spPr>
            <a:xfrm>
              <a:off x="6503069" y="4267018"/>
              <a:ext cx="1335505" cy="369332"/>
            </a:xfrm>
            <a:prstGeom prst="rect">
              <a:avLst/>
            </a:prstGeom>
            <a:noFill/>
          </p:spPr>
          <p:txBody>
            <a:bodyPr wrap="square" rtlCol="0">
              <a:spAutoFit/>
            </a:bodyPr>
            <a:lstStyle/>
            <a:p>
              <a:r>
                <a:rPr lang="en-US" dirty="0"/>
                <a:t>Accept</a:t>
              </a:r>
              <a:endParaRPr lang="en-IN" dirty="0"/>
            </a:p>
          </p:txBody>
        </p:sp>
      </p:grpSp>
    </p:spTree>
    <p:extLst>
      <p:ext uri="{BB962C8B-B14F-4D97-AF65-F5344CB8AC3E}">
        <p14:creationId xmlns:p14="http://schemas.microsoft.com/office/powerpoint/2010/main" val="219832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0A6EE3-04CF-4C91-95B8-721C5E4D845F}"/>
              </a:ext>
            </a:extLst>
          </p:cNvPr>
          <p:cNvSpPr>
            <a:spLocks noGrp="1"/>
          </p:cNvSpPr>
          <p:nvPr>
            <p:ph idx="1"/>
          </p:nvPr>
        </p:nvSpPr>
        <p:spPr>
          <a:xfrm>
            <a:off x="838200" y="1070811"/>
            <a:ext cx="10515600" cy="5106152"/>
          </a:xfrm>
        </p:spPr>
        <p:txBody>
          <a:bodyPr>
            <a:normAutofit lnSpcReduction="10000"/>
          </a:bodyPr>
          <a:lstStyle/>
          <a:p>
            <a:r>
              <a:rPr lang="en-US" sz="4000" dirty="0"/>
              <a:t>A problem whose language is recursive is said to be a </a:t>
            </a:r>
            <a:r>
              <a:rPr lang="en-US" sz="4000" b="1" dirty="0"/>
              <a:t>decidable</a:t>
            </a:r>
            <a:r>
              <a:rPr lang="en-US" sz="4000" dirty="0"/>
              <a:t> problem otherwise the problem is </a:t>
            </a:r>
            <a:r>
              <a:rPr lang="en-US" sz="4000" b="1" dirty="0"/>
              <a:t>undecidable</a:t>
            </a:r>
            <a:r>
              <a:rPr lang="en-US" sz="4000" dirty="0"/>
              <a:t>. </a:t>
            </a:r>
          </a:p>
          <a:p>
            <a:r>
              <a:rPr lang="en-US" sz="4000" dirty="0"/>
              <a:t>A decidable problem is a </a:t>
            </a:r>
            <a:r>
              <a:rPr lang="en-US" sz="4000" b="1" dirty="0"/>
              <a:t>solvable problem </a:t>
            </a:r>
            <a:r>
              <a:rPr lang="en-US" sz="4000" dirty="0"/>
              <a:t>and an undecidable problem is a </a:t>
            </a:r>
            <a:r>
              <a:rPr lang="en-US" sz="4000" b="1" dirty="0"/>
              <a:t>unsolvable problem</a:t>
            </a:r>
            <a:r>
              <a:rPr lang="en-US" sz="4000" dirty="0"/>
              <a:t>.</a:t>
            </a:r>
          </a:p>
          <a:p>
            <a:r>
              <a:rPr lang="en-US" sz="4000" dirty="0"/>
              <a:t>The theory of </a:t>
            </a:r>
            <a:r>
              <a:rPr lang="en-US" sz="4000" dirty="0" err="1"/>
              <a:t>undecidability</a:t>
            </a:r>
            <a:r>
              <a:rPr lang="en-US" sz="4000" dirty="0"/>
              <a:t> is concerned with the existence or non existence of algorithms for solving problems with an infinity of instances.</a:t>
            </a:r>
            <a:endParaRPr lang="en-IN" sz="4000" dirty="0"/>
          </a:p>
        </p:txBody>
      </p:sp>
    </p:spTree>
    <p:extLst>
      <p:ext uri="{BB962C8B-B14F-4D97-AF65-F5344CB8AC3E}">
        <p14:creationId xmlns:p14="http://schemas.microsoft.com/office/powerpoint/2010/main" val="272582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CA4D2-212C-4B50-B2FD-20606DA7FF9A}"/>
              </a:ext>
            </a:extLst>
          </p:cNvPr>
          <p:cNvSpPr>
            <a:spLocks noGrp="1"/>
          </p:cNvSpPr>
          <p:nvPr>
            <p:ph type="title"/>
          </p:nvPr>
        </p:nvSpPr>
        <p:spPr>
          <a:xfrm>
            <a:off x="469233" y="365125"/>
            <a:ext cx="11285620" cy="1325563"/>
          </a:xfrm>
        </p:spPr>
        <p:txBody>
          <a:bodyPr/>
          <a:lstStyle/>
          <a:p>
            <a:pPr algn="ctr"/>
            <a:r>
              <a:rPr lang="en-US" b="1" dirty="0">
                <a:solidFill>
                  <a:srgbClr val="FF0000"/>
                </a:solidFill>
              </a:rPr>
              <a:t>Closure Properties of Recursive and Recursive Enumerable Languages</a:t>
            </a:r>
            <a:endParaRPr lang="en-IN" b="1" dirty="0">
              <a:solidFill>
                <a:srgbClr val="FF0000"/>
              </a:solidFill>
            </a:endParaRPr>
          </a:p>
        </p:txBody>
      </p:sp>
      <p:sp>
        <p:nvSpPr>
          <p:cNvPr id="3" name="Content Placeholder 2">
            <a:extLst>
              <a:ext uri="{FF2B5EF4-FFF2-40B4-BE49-F238E27FC236}">
                <a16:creationId xmlns:a16="http://schemas.microsoft.com/office/drawing/2014/main" id="{D45D7CC6-94CE-40A6-BAB0-422E5A88AA41}"/>
              </a:ext>
            </a:extLst>
          </p:cNvPr>
          <p:cNvSpPr>
            <a:spLocks noGrp="1"/>
          </p:cNvSpPr>
          <p:nvPr>
            <p:ph idx="1"/>
          </p:nvPr>
        </p:nvSpPr>
        <p:spPr/>
        <p:txBody>
          <a:bodyPr/>
          <a:lstStyle/>
          <a:p>
            <a:r>
              <a:rPr lang="en-US" altLang="en-US" sz="4400" dirty="0"/>
              <a:t>Both closed under union, concatenation, star, reversal, intersection, inverse homomorphism.</a:t>
            </a:r>
          </a:p>
          <a:p>
            <a:r>
              <a:rPr lang="en-US" altLang="en-US" sz="4400" dirty="0"/>
              <a:t>Recursive closed under difference, complementation.</a:t>
            </a:r>
          </a:p>
          <a:p>
            <a:endParaRPr lang="en-IN" dirty="0"/>
          </a:p>
        </p:txBody>
      </p:sp>
    </p:spTree>
    <p:extLst>
      <p:ext uri="{BB962C8B-B14F-4D97-AF65-F5344CB8AC3E}">
        <p14:creationId xmlns:p14="http://schemas.microsoft.com/office/powerpoint/2010/main" val="52704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BC55-66F1-4BE0-81D4-EC0A6963C11C}"/>
              </a:ext>
            </a:extLst>
          </p:cNvPr>
          <p:cNvSpPr>
            <a:spLocks noGrp="1"/>
          </p:cNvSpPr>
          <p:nvPr>
            <p:ph type="title"/>
          </p:nvPr>
        </p:nvSpPr>
        <p:spPr/>
        <p:txBody>
          <a:bodyPr/>
          <a:lstStyle/>
          <a:p>
            <a:r>
              <a:rPr lang="en-US" dirty="0">
                <a:solidFill>
                  <a:srgbClr val="FF0000"/>
                </a:solidFill>
              </a:rPr>
              <a:t>1. The complement of  a recursive language is recursive</a:t>
            </a:r>
            <a:endParaRPr lang="en-IN" dirty="0">
              <a:solidFill>
                <a:srgbClr val="FF0000"/>
              </a:solidFill>
            </a:endParaRPr>
          </a:p>
        </p:txBody>
      </p:sp>
      <p:sp>
        <p:nvSpPr>
          <p:cNvPr id="3" name="Content Placeholder 2">
            <a:extLst>
              <a:ext uri="{FF2B5EF4-FFF2-40B4-BE49-F238E27FC236}">
                <a16:creationId xmlns:a16="http://schemas.microsoft.com/office/drawing/2014/main" id="{4D278C67-802B-4FC0-968E-2F0A4EE29EDB}"/>
              </a:ext>
            </a:extLst>
          </p:cNvPr>
          <p:cNvSpPr>
            <a:spLocks noGrp="1"/>
          </p:cNvSpPr>
          <p:nvPr>
            <p:ph idx="1"/>
          </p:nvPr>
        </p:nvSpPr>
        <p:spPr>
          <a:xfrm>
            <a:off x="838200" y="1621085"/>
            <a:ext cx="10515600" cy="3335922"/>
          </a:xfrm>
        </p:spPr>
        <p:txBody>
          <a:bodyPr>
            <a:normAutofit lnSpcReduction="10000"/>
          </a:bodyPr>
          <a:lstStyle/>
          <a:p>
            <a:r>
              <a:rPr lang="en-US" dirty="0"/>
              <a:t>Let L be the recursive language and M a TM that halts on all inputs and accepts L.</a:t>
            </a:r>
          </a:p>
          <a:p>
            <a:r>
              <a:rPr lang="en-US" dirty="0"/>
              <a:t>Construct M’ from M so that if M enters a final state on input w, then M’ halts without accepting. If M halts without accepting, M’ enters a final state. </a:t>
            </a:r>
          </a:p>
          <a:p>
            <a:r>
              <a:rPr lang="en-US" dirty="0"/>
              <a:t>Since one of these two events occurs, M’ is an algorithm. Clearly L(M’) is the complement of L and thus the complement of L is a recursive language.</a:t>
            </a:r>
            <a:endParaRPr lang="en-IN" dirty="0"/>
          </a:p>
        </p:txBody>
      </p:sp>
      <p:sp>
        <p:nvSpPr>
          <p:cNvPr id="22" name="TextBox 21">
            <a:extLst>
              <a:ext uri="{FF2B5EF4-FFF2-40B4-BE49-F238E27FC236}">
                <a16:creationId xmlns:a16="http://schemas.microsoft.com/office/drawing/2014/main" id="{E4565D59-4363-434D-A59E-F10A9676076C}"/>
              </a:ext>
            </a:extLst>
          </p:cNvPr>
          <p:cNvSpPr txBox="1"/>
          <p:nvPr/>
        </p:nvSpPr>
        <p:spPr>
          <a:xfrm>
            <a:off x="4521866" y="5072073"/>
            <a:ext cx="625645" cy="461665"/>
          </a:xfrm>
          <a:prstGeom prst="rect">
            <a:avLst/>
          </a:prstGeom>
          <a:noFill/>
        </p:spPr>
        <p:txBody>
          <a:bodyPr wrap="square" rtlCol="0">
            <a:spAutoFit/>
          </a:bodyPr>
          <a:lstStyle/>
          <a:p>
            <a:r>
              <a:rPr lang="en-US" sz="2400" dirty="0"/>
              <a:t>M’</a:t>
            </a:r>
            <a:endParaRPr lang="en-IN" dirty="0"/>
          </a:p>
        </p:txBody>
      </p:sp>
      <p:sp>
        <p:nvSpPr>
          <p:cNvPr id="12" name="Rectangle 11">
            <a:extLst>
              <a:ext uri="{FF2B5EF4-FFF2-40B4-BE49-F238E27FC236}">
                <a16:creationId xmlns:a16="http://schemas.microsoft.com/office/drawing/2014/main" id="{1BFD026C-F921-490A-A646-5C5F046E7188}"/>
              </a:ext>
            </a:extLst>
          </p:cNvPr>
          <p:cNvSpPr/>
          <p:nvPr/>
        </p:nvSpPr>
        <p:spPr>
          <a:xfrm>
            <a:off x="4511842" y="4887407"/>
            <a:ext cx="3368842" cy="1325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buClrTx/>
              <a:buFontTx/>
              <a:buNone/>
            </a:pPr>
            <a:r>
              <a:rPr lang="en-US" altLang="en-US" sz="1800"/>
              <a:t>M</a:t>
            </a:r>
            <a:endParaRPr lang="en-US" altLang="en-US" sz="1800" baseline="-25000" dirty="0"/>
          </a:p>
        </p:txBody>
      </p:sp>
      <p:sp>
        <p:nvSpPr>
          <p:cNvPr id="15" name="Rectangle 14">
            <a:extLst>
              <a:ext uri="{FF2B5EF4-FFF2-40B4-BE49-F238E27FC236}">
                <a16:creationId xmlns:a16="http://schemas.microsoft.com/office/drawing/2014/main" id="{1D12FE3A-B218-4B6A-9BD0-02024D23C93C}"/>
              </a:ext>
            </a:extLst>
          </p:cNvPr>
          <p:cNvSpPr>
            <a:spLocks noChangeArrowheads="1"/>
          </p:cNvSpPr>
          <p:nvPr/>
        </p:nvSpPr>
        <p:spPr bwMode="auto">
          <a:xfrm>
            <a:off x="5325978" y="5140245"/>
            <a:ext cx="914400" cy="91440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sz="2400" dirty="0"/>
              <a:t>M</a:t>
            </a:r>
            <a:endParaRPr lang="en-US" altLang="en-US" sz="2400" baseline="-25000" dirty="0"/>
          </a:p>
        </p:txBody>
      </p:sp>
      <p:sp>
        <p:nvSpPr>
          <p:cNvPr id="16" name="Line 6">
            <a:extLst>
              <a:ext uri="{FF2B5EF4-FFF2-40B4-BE49-F238E27FC236}">
                <a16:creationId xmlns:a16="http://schemas.microsoft.com/office/drawing/2014/main" id="{E5FE45C9-CBE3-4242-A2B0-1C83C31BD061}"/>
              </a:ext>
            </a:extLst>
          </p:cNvPr>
          <p:cNvSpPr>
            <a:spLocks noChangeShapeType="1"/>
          </p:cNvSpPr>
          <p:nvPr/>
        </p:nvSpPr>
        <p:spPr bwMode="auto">
          <a:xfrm flipV="1">
            <a:off x="6240378" y="5284617"/>
            <a:ext cx="8041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TextBox 16">
            <a:extLst>
              <a:ext uri="{FF2B5EF4-FFF2-40B4-BE49-F238E27FC236}">
                <a16:creationId xmlns:a16="http://schemas.microsoft.com/office/drawing/2014/main" id="{C45C15CD-F4EC-492E-A1EA-548156E60A54}"/>
              </a:ext>
            </a:extLst>
          </p:cNvPr>
          <p:cNvSpPr txBox="1"/>
          <p:nvPr/>
        </p:nvSpPr>
        <p:spPr>
          <a:xfrm>
            <a:off x="3549316" y="5276603"/>
            <a:ext cx="1335505" cy="369332"/>
          </a:xfrm>
          <a:prstGeom prst="rect">
            <a:avLst/>
          </a:prstGeom>
          <a:noFill/>
        </p:spPr>
        <p:txBody>
          <a:bodyPr wrap="square" rtlCol="0">
            <a:spAutoFit/>
          </a:bodyPr>
          <a:lstStyle/>
          <a:p>
            <a:r>
              <a:rPr lang="en-US" dirty="0"/>
              <a:t>Input W</a:t>
            </a:r>
            <a:endParaRPr lang="en-IN" dirty="0"/>
          </a:p>
        </p:txBody>
      </p:sp>
      <p:sp>
        <p:nvSpPr>
          <p:cNvPr id="18" name="TextBox 17">
            <a:extLst>
              <a:ext uri="{FF2B5EF4-FFF2-40B4-BE49-F238E27FC236}">
                <a16:creationId xmlns:a16="http://schemas.microsoft.com/office/drawing/2014/main" id="{D74BB033-E644-4EAE-97D2-BFBACEF11EB6}"/>
              </a:ext>
            </a:extLst>
          </p:cNvPr>
          <p:cNvSpPr txBox="1"/>
          <p:nvPr/>
        </p:nvSpPr>
        <p:spPr>
          <a:xfrm>
            <a:off x="7056522" y="4887407"/>
            <a:ext cx="1335505" cy="369332"/>
          </a:xfrm>
          <a:prstGeom prst="rect">
            <a:avLst/>
          </a:prstGeom>
          <a:noFill/>
        </p:spPr>
        <p:txBody>
          <a:bodyPr wrap="square" rtlCol="0">
            <a:spAutoFit/>
          </a:bodyPr>
          <a:lstStyle/>
          <a:p>
            <a:r>
              <a:rPr lang="en-US" dirty="0"/>
              <a:t>Accept</a:t>
            </a:r>
            <a:endParaRPr lang="en-IN" dirty="0"/>
          </a:p>
        </p:txBody>
      </p:sp>
      <p:sp>
        <p:nvSpPr>
          <p:cNvPr id="19" name="Line 6">
            <a:extLst>
              <a:ext uri="{FF2B5EF4-FFF2-40B4-BE49-F238E27FC236}">
                <a16:creationId xmlns:a16="http://schemas.microsoft.com/office/drawing/2014/main" id="{DC85F226-F3B3-4D6A-8BCA-3913BF179D7A}"/>
              </a:ext>
            </a:extLst>
          </p:cNvPr>
          <p:cNvSpPr>
            <a:spLocks noChangeShapeType="1"/>
          </p:cNvSpPr>
          <p:nvPr/>
        </p:nvSpPr>
        <p:spPr bwMode="auto">
          <a:xfrm flipV="1">
            <a:off x="6260426" y="5890036"/>
            <a:ext cx="822166" cy="41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TextBox 19">
            <a:extLst>
              <a:ext uri="{FF2B5EF4-FFF2-40B4-BE49-F238E27FC236}">
                <a16:creationId xmlns:a16="http://schemas.microsoft.com/office/drawing/2014/main" id="{85419B32-9D71-46B4-9FF5-E8A2A9ED7A41}"/>
              </a:ext>
            </a:extLst>
          </p:cNvPr>
          <p:cNvSpPr txBox="1"/>
          <p:nvPr/>
        </p:nvSpPr>
        <p:spPr>
          <a:xfrm>
            <a:off x="7088606" y="5869991"/>
            <a:ext cx="1335505" cy="369332"/>
          </a:xfrm>
          <a:prstGeom prst="rect">
            <a:avLst/>
          </a:prstGeom>
          <a:noFill/>
        </p:spPr>
        <p:txBody>
          <a:bodyPr wrap="square" rtlCol="0">
            <a:spAutoFit/>
          </a:bodyPr>
          <a:lstStyle/>
          <a:p>
            <a:r>
              <a:rPr lang="en-US" dirty="0"/>
              <a:t>Reject</a:t>
            </a:r>
            <a:endParaRPr lang="en-IN" dirty="0"/>
          </a:p>
        </p:txBody>
      </p:sp>
      <p:sp>
        <p:nvSpPr>
          <p:cNvPr id="21" name="Line 6">
            <a:extLst>
              <a:ext uri="{FF2B5EF4-FFF2-40B4-BE49-F238E27FC236}">
                <a16:creationId xmlns:a16="http://schemas.microsoft.com/office/drawing/2014/main" id="{4709AAEF-22F0-421B-AC01-4C9D8BB1DC74}"/>
              </a:ext>
            </a:extLst>
          </p:cNvPr>
          <p:cNvSpPr>
            <a:spLocks noChangeShapeType="1"/>
          </p:cNvSpPr>
          <p:nvPr/>
        </p:nvSpPr>
        <p:spPr bwMode="auto">
          <a:xfrm flipV="1">
            <a:off x="4263187" y="5593428"/>
            <a:ext cx="106679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TextBox 30">
            <a:extLst>
              <a:ext uri="{FF2B5EF4-FFF2-40B4-BE49-F238E27FC236}">
                <a16:creationId xmlns:a16="http://schemas.microsoft.com/office/drawing/2014/main" id="{9C083F3E-DABD-46D1-ACEB-A128CD0D8B0F}"/>
              </a:ext>
            </a:extLst>
          </p:cNvPr>
          <p:cNvSpPr txBox="1"/>
          <p:nvPr/>
        </p:nvSpPr>
        <p:spPr>
          <a:xfrm>
            <a:off x="8520366" y="4714953"/>
            <a:ext cx="1335505" cy="369332"/>
          </a:xfrm>
          <a:prstGeom prst="rect">
            <a:avLst/>
          </a:prstGeom>
          <a:noFill/>
        </p:spPr>
        <p:txBody>
          <a:bodyPr wrap="square" rtlCol="0">
            <a:spAutoFit/>
          </a:bodyPr>
          <a:lstStyle/>
          <a:p>
            <a:r>
              <a:rPr lang="en-US" dirty="0"/>
              <a:t>Accept</a:t>
            </a:r>
            <a:endParaRPr lang="en-IN" dirty="0"/>
          </a:p>
        </p:txBody>
      </p:sp>
      <p:sp>
        <p:nvSpPr>
          <p:cNvPr id="32" name="TextBox 31">
            <a:extLst>
              <a:ext uri="{FF2B5EF4-FFF2-40B4-BE49-F238E27FC236}">
                <a16:creationId xmlns:a16="http://schemas.microsoft.com/office/drawing/2014/main" id="{6F801CAB-EDF8-4129-BBE5-4AA9D175D6B5}"/>
              </a:ext>
            </a:extLst>
          </p:cNvPr>
          <p:cNvSpPr txBox="1"/>
          <p:nvPr/>
        </p:nvSpPr>
        <p:spPr>
          <a:xfrm>
            <a:off x="8600573" y="5998327"/>
            <a:ext cx="1335505" cy="369332"/>
          </a:xfrm>
          <a:prstGeom prst="rect">
            <a:avLst/>
          </a:prstGeom>
          <a:noFill/>
        </p:spPr>
        <p:txBody>
          <a:bodyPr wrap="square" rtlCol="0">
            <a:spAutoFit/>
          </a:bodyPr>
          <a:lstStyle/>
          <a:p>
            <a:r>
              <a:rPr lang="en-US" dirty="0"/>
              <a:t>Reject</a:t>
            </a:r>
            <a:endParaRPr lang="en-IN" dirty="0"/>
          </a:p>
        </p:txBody>
      </p:sp>
      <p:sp>
        <p:nvSpPr>
          <p:cNvPr id="58" name="TextBox 57">
            <a:extLst>
              <a:ext uri="{FF2B5EF4-FFF2-40B4-BE49-F238E27FC236}">
                <a16:creationId xmlns:a16="http://schemas.microsoft.com/office/drawing/2014/main" id="{2C30F021-799E-4B3C-A709-D920E9B398C5}"/>
              </a:ext>
            </a:extLst>
          </p:cNvPr>
          <p:cNvSpPr txBox="1"/>
          <p:nvPr/>
        </p:nvSpPr>
        <p:spPr>
          <a:xfrm>
            <a:off x="4521866" y="5084285"/>
            <a:ext cx="684798" cy="523220"/>
          </a:xfrm>
          <a:prstGeom prst="rect">
            <a:avLst/>
          </a:prstGeom>
          <a:noFill/>
        </p:spPr>
        <p:txBody>
          <a:bodyPr wrap="square" rtlCol="0">
            <a:spAutoFit/>
          </a:bodyPr>
          <a:lstStyle/>
          <a:p>
            <a:r>
              <a:rPr lang="en-US" sz="2800" dirty="0"/>
              <a:t>M’</a:t>
            </a:r>
            <a:endParaRPr lang="en-IN" dirty="0"/>
          </a:p>
        </p:txBody>
      </p:sp>
      <p:cxnSp>
        <p:nvCxnSpPr>
          <p:cNvPr id="64" name="Straight Arrow Connector 63">
            <a:extLst>
              <a:ext uri="{FF2B5EF4-FFF2-40B4-BE49-F238E27FC236}">
                <a16:creationId xmlns:a16="http://schemas.microsoft.com/office/drawing/2014/main" id="{A2F0D038-791E-4E75-BA9E-E3E09F6FF1C4}"/>
              </a:ext>
            </a:extLst>
          </p:cNvPr>
          <p:cNvCxnSpPr/>
          <p:nvPr/>
        </p:nvCxnSpPr>
        <p:spPr>
          <a:xfrm flipV="1">
            <a:off x="7182853" y="5072073"/>
            <a:ext cx="1337513" cy="797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C9FC013-E512-4772-9822-A9987BBAD787}"/>
              </a:ext>
            </a:extLst>
          </p:cNvPr>
          <p:cNvCxnSpPr/>
          <p:nvPr/>
        </p:nvCxnSpPr>
        <p:spPr>
          <a:xfrm>
            <a:off x="7082592" y="5276603"/>
            <a:ext cx="1517981" cy="7780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83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3AA6-A305-40CD-AB85-A373E1AE1F69}"/>
              </a:ext>
            </a:extLst>
          </p:cNvPr>
          <p:cNvSpPr>
            <a:spLocks noGrp="1"/>
          </p:cNvSpPr>
          <p:nvPr>
            <p:ph type="title"/>
          </p:nvPr>
        </p:nvSpPr>
        <p:spPr>
          <a:xfrm>
            <a:off x="360947" y="365125"/>
            <a:ext cx="11562347" cy="717717"/>
          </a:xfrm>
        </p:spPr>
        <p:txBody>
          <a:bodyPr>
            <a:normAutofit/>
          </a:bodyPr>
          <a:lstStyle/>
          <a:p>
            <a:r>
              <a:rPr lang="en-US" b="1" dirty="0">
                <a:solidFill>
                  <a:srgbClr val="FF0000"/>
                </a:solidFill>
              </a:rPr>
              <a:t>2. The union of two recursive languages is recursive</a:t>
            </a:r>
            <a:endParaRPr lang="en-IN" b="1" dirty="0">
              <a:solidFill>
                <a:srgbClr val="FF0000"/>
              </a:solidFill>
            </a:endParaRPr>
          </a:p>
        </p:txBody>
      </p:sp>
      <p:sp>
        <p:nvSpPr>
          <p:cNvPr id="3" name="Content Placeholder 2">
            <a:extLst>
              <a:ext uri="{FF2B5EF4-FFF2-40B4-BE49-F238E27FC236}">
                <a16:creationId xmlns:a16="http://schemas.microsoft.com/office/drawing/2014/main" id="{2D417DAA-C5F7-43A1-B4BB-833092E3616C}"/>
              </a:ext>
            </a:extLst>
          </p:cNvPr>
          <p:cNvSpPr>
            <a:spLocks noGrp="1"/>
          </p:cNvSpPr>
          <p:nvPr>
            <p:ph idx="1"/>
          </p:nvPr>
        </p:nvSpPr>
        <p:spPr>
          <a:xfrm>
            <a:off x="541421" y="1215189"/>
            <a:ext cx="10812379" cy="4961774"/>
          </a:xfrm>
        </p:spPr>
        <p:txBody>
          <a:bodyPr/>
          <a:lstStyle/>
          <a:p>
            <a:r>
              <a:rPr lang="en-US" dirty="0"/>
              <a:t>Let L</a:t>
            </a:r>
            <a:r>
              <a:rPr lang="en-US" baseline="-25000" dirty="0"/>
              <a:t>1</a:t>
            </a:r>
            <a:r>
              <a:rPr lang="en-US" dirty="0"/>
              <a:t> and L</a:t>
            </a:r>
            <a:r>
              <a:rPr lang="en-US" baseline="-25000" dirty="0"/>
              <a:t>2</a:t>
            </a:r>
            <a:r>
              <a:rPr lang="en-US" dirty="0"/>
              <a:t> be recursive languages accepted by algorithms M</a:t>
            </a:r>
            <a:r>
              <a:rPr lang="en-US" baseline="-25000" dirty="0"/>
              <a:t>1</a:t>
            </a:r>
            <a:r>
              <a:rPr lang="en-US" dirty="0"/>
              <a:t> and M</a:t>
            </a:r>
            <a:r>
              <a:rPr lang="en-US" baseline="-25000" dirty="0"/>
              <a:t>2</a:t>
            </a:r>
            <a:r>
              <a:rPr lang="en-US" dirty="0"/>
              <a:t>.</a:t>
            </a:r>
          </a:p>
          <a:p>
            <a:r>
              <a:rPr lang="en-US" dirty="0"/>
              <a:t>We construct M, which first simulates M</a:t>
            </a:r>
            <a:r>
              <a:rPr lang="en-US" baseline="-25000" dirty="0"/>
              <a:t>1</a:t>
            </a:r>
            <a:r>
              <a:rPr lang="en-US" dirty="0"/>
              <a:t>. If M</a:t>
            </a:r>
            <a:r>
              <a:rPr lang="en-US" baseline="-25000" dirty="0"/>
              <a:t>1</a:t>
            </a:r>
            <a:r>
              <a:rPr lang="en-US" dirty="0"/>
              <a:t> accepts, then M accepts. If M</a:t>
            </a:r>
            <a:r>
              <a:rPr lang="en-US" baseline="-25000" dirty="0"/>
              <a:t>1</a:t>
            </a:r>
            <a:r>
              <a:rPr lang="en-US" dirty="0"/>
              <a:t> rejects, then M simulates M</a:t>
            </a:r>
            <a:r>
              <a:rPr lang="en-US" baseline="-25000" dirty="0"/>
              <a:t>2</a:t>
            </a:r>
            <a:r>
              <a:rPr lang="en-US" dirty="0"/>
              <a:t> and accepts if and only if M</a:t>
            </a:r>
            <a:r>
              <a:rPr lang="en-US" baseline="-25000" dirty="0"/>
              <a:t>2 </a:t>
            </a:r>
            <a:r>
              <a:rPr lang="en-US" dirty="0"/>
              <a:t>accepts.</a:t>
            </a:r>
          </a:p>
          <a:p>
            <a:r>
              <a:rPr lang="en-US" dirty="0"/>
              <a:t>Since both M</a:t>
            </a:r>
            <a:r>
              <a:rPr lang="en-US" baseline="-25000" dirty="0"/>
              <a:t>1</a:t>
            </a:r>
            <a:r>
              <a:rPr lang="en-US" dirty="0"/>
              <a:t> and M</a:t>
            </a:r>
            <a:r>
              <a:rPr lang="en-US" baseline="-25000" dirty="0"/>
              <a:t>2</a:t>
            </a:r>
            <a:r>
              <a:rPr lang="en-US" dirty="0"/>
              <a:t> are algorithms, M is guaranteed to halt. Cleary M accepts L</a:t>
            </a:r>
            <a:r>
              <a:rPr lang="en-US" baseline="-25000" dirty="0"/>
              <a:t>1</a:t>
            </a:r>
            <a:r>
              <a:rPr lang="en-US" dirty="0"/>
              <a:t> U L</a:t>
            </a:r>
            <a:r>
              <a:rPr lang="en-US" baseline="-25000" dirty="0"/>
              <a:t>2</a:t>
            </a:r>
            <a:r>
              <a:rPr lang="en-US" dirty="0"/>
              <a:t>.</a:t>
            </a:r>
            <a:endParaRPr lang="en-IN" dirty="0"/>
          </a:p>
        </p:txBody>
      </p:sp>
      <p:sp>
        <p:nvSpPr>
          <p:cNvPr id="5" name="Rectangle 4">
            <a:extLst>
              <a:ext uri="{FF2B5EF4-FFF2-40B4-BE49-F238E27FC236}">
                <a16:creationId xmlns:a16="http://schemas.microsoft.com/office/drawing/2014/main" id="{379563A9-1487-4054-A941-9DB11239059A}"/>
              </a:ext>
            </a:extLst>
          </p:cNvPr>
          <p:cNvSpPr/>
          <p:nvPr/>
        </p:nvSpPr>
        <p:spPr>
          <a:xfrm>
            <a:off x="3616253" y="4314160"/>
            <a:ext cx="3940011" cy="2010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buClrTx/>
              <a:buFontTx/>
              <a:buNone/>
            </a:pPr>
            <a:r>
              <a:rPr lang="en-US" altLang="en-US" sz="1800"/>
              <a:t>M</a:t>
            </a:r>
            <a:endParaRPr lang="en-US" altLang="en-US" sz="1800" baseline="-25000" dirty="0"/>
          </a:p>
        </p:txBody>
      </p:sp>
      <p:sp>
        <p:nvSpPr>
          <p:cNvPr id="9" name="Rectangle 8">
            <a:extLst>
              <a:ext uri="{FF2B5EF4-FFF2-40B4-BE49-F238E27FC236}">
                <a16:creationId xmlns:a16="http://schemas.microsoft.com/office/drawing/2014/main" id="{8EDDE7A3-D563-4263-BA82-475BE2825473}"/>
              </a:ext>
            </a:extLst>
          </p:cNvPr>
          <p:cNvSpPr>
            <a:spLocks noChangeArrowheads="1"/>
          </p:cNvSpPr>
          <p:nvPr/>
        </p:nvSpPr>
        <p:spPr bwMode="auto">
          <a:xfrm>
            <a:off x="4344343" y="4690103"/>
            <a:ext cx="713441" cy="751907"/>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sz="2400" dirty="0"/>
              <a:t>M</a:t>
            </a:r>
            <a:r>
              <a:rPr lang="en-US" altLang="en-US" sz="2400" baseline="-25000" dirty="0"/>
              <a:t>1</a:t>
            </a:r>
          </a:p>
        </p:txBody>
      </p:sp>
      <p:sp>
        <p:nvSpPr>
          <p:cNvPr id="10" name="Line 6">
            <a:extLst>
              <a:ext uri="{FF2B5EF4-FFF2-40B4-BE49-F238E27FC236}">
                <a16:creationId xmlns:a16="http://schemas.microsoft.com/office/drawing/2014/main" id="{3692F717-B011-44A8-90D9-755F9859ACB4}"/>
              </a:ext>
            </a:extLst>
          </p:cNvPr>
          <p:cNvSpPr>
            <a:spLocks noChangeShapeType="1"/>
          </p:cNvSpPr>
          <p:nvPr/>
        </p:nvSpPr>
        <p:spPr bwMode="auto">
          <a:xfrm flipV="1">
            <a:off x="5414211" y="4606895"/>
            <a:ext cx="2890191" cy="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TextBox 10">
            <a:extLst>
              <a:ext uri="{FF2B5EF4-FFF2-40B4-BE49-F238E27FC236}">
                <a16:creationId xmlns:a16="http://schemas.microsoft.com/office/drawing/2014/main" id="{DEB66F2F-2A51-4120-870A-AF13F962F397}"/>
              </a:ext>
            </a:extLst>
          </p:cNvPr>
          <p:cNvSpPr txBox="1"/>
          <p:nvPr/>
        </p:nvSpPr>
        <p:spPr>
          <a:xfrm>
            <a:off x="2206574" y="4892853"/>
            <a:ext cx="1561933" cy="549157"/>
          </a:xfrm>
          <a:prstGeom prst="rect">
            <a:avLst/>
          </a:prstGeom>
          <a:noFill/>
        </p:spPr>
        <p:txBody>
          <a:bodyPr wrap="square" rtlCol="0">
            <a:spAutoFit/>
          </a:bodyPr>
          <a:lstStyle/>
          <a:p>
            <a:r>
              <a:rPr lang="en-US" dirty="0"/>
              <a:t>Input W</a:t>
            </a:r>
            <a:endParaRPr lang="en-IN" dirty="0"/>
          </a:p>
        </p:txBody>
      </p:sp>
      <p:sp>
        <p:nvSpPr>
          <p:cNvPr id="12" name="TextBox 11">
            <a:extLst>
              <a:ext uri="{FF2B5EF4-FFF2-40B4-BE49-F238E27FC236}">
                <a16:creationId xmlns:a16="http://schemas.microsoft.com/office/drawing/2014/main" id="{FAF88751-E015-4114-9200-04C203C93D48}"/>
              </a:ext>
            </a:extLst>
          </p:cNvPr>
          <p:cNvSpPr txBox="1"/>
          <p:nvPr/>
        </p:nvSpPr>
        <p:spPr>
          <a:xfrm>
            <a:off x="4852315" y="4314160"/>
            <a:ext cx="1561933" cy="549157"/>
          </a:xfrm>
          <a:prstGeom prst="rect">
            <a:avLst/>
          </a:prstGeom>
          <a:noFill/>
        </p:spPr>
        <p:txBody>
          <a:bodyPr wrap="square" rtlCol="0">
            <a:spAutoFit/>
          </a:bodyPr>
          <a:lstStyle/>
          <a:p>
            <a:r>
              <a:rPr lang="en-US" dirty="0"/>
              <a:t>Accept</a:t>
            </a:r>
            <a:endParaRPr lang="en-IN" dirty="0"/>
          </a:p>
        </p:txBody>
      </p:sp>
      <p:sp>
        <p:nvSpPr>
          <p:cNvPr id="13" name="Line 6">
            <a:extLst>
              <a:ext uri="{FF2B5EF4-FFF2-40B4-BE49-F238E27FC236}">
                <a16:creationId xmlns:a16="http://schemas.microsoft.com/office/drawing/2014/main" id="{D543FB6A-2D20-4060-B44D-5FE226290A10}"/>
              </a:ext>
            </a:extLst>
          </p:cNvPr>
          <p:cNvSpPr>
            <a:spLocks noChangeShapeType="1"/>
          </p:cNvSpPr>
          <p:nvPr/>
        </p:nvSpPr>
        <p:spPr bwMode="auto">
          <a:xfrm flipV="1">
            <a:off x="5048393" y="5280713"/>
            <a:ext cx="125708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4" name="TextBox 13">
            <a:extLst>
              <a:ext uri="{FF2B5EF4-FFF2-40B4-BE49-F238E27FC236}">
                <a16:creationId xmlns:a16="http://schemas.microsoft.com/office/drawing/2014/main" id="{08C19028-E048-4CF1-A16D-36F2B20C2AF9}"/>
              </a:ext>
            </a:extLst>
          </p:cNvPr>
          <p:cNvSpPr txBox="1"/>
          <p:nvPr/>
        </p:nvSpPr>
        <p:spPr>
          <a:xfrm>
            <a:off x="5010154" y="5221703"/>
            <a:ext cx="1561933" cy="549157"/>
          </a:xfrm>
          <a:prstGeom prst="rect">
            <a:avLst/>
          </a:prstGeom>
          <a:noFill/>
        </p:spPr>
        <p:txBody>
          <a:bodyPr wrap="square" rtlCol="0">
            <a:spAutoFit/>
          </a:bodyPr>
          <a:lstStyle/>
          <a:p>
            <a:r>
              <a:rPr lang="en-US" dirty="0"/>
              <a:t>Reject</a:t>
            </a:r>
            <a:endParaRPr lang="en-IN" dirty="0"/>
          </a:p>
        </p:txBody>
      </p:sp>
      <p:sp>
        <p:nvSpPr>
          <p:cNvPr id="15" name="Line 6">
            <a:extLst>
              <a:ext uri="{FF2B5EF4-FFF2-40B4-BE49-F238E27FC236}">
                <a16:creationId xmlns:a16="http://schemas.microsoft.com/office/drawing/2014/main" id="{AD2B465B-A1E4-4248-B557-D18A0C883443}"/>
              </a:ext>
            </a:extLst>
          </p:cNvPr>
          <p:cNvSpPr>
            <a:spLocks noChangeShapeType="1"/>
          </p:cNvSpPr>
          <p:nvPr/>
        </p:nvSpPr>
        <p:spPr bwMode="auto">
          <a:xfrm flipV="1">
            <a:off x="3101361" y="5075174"/>
            <a:ext cx="12476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TextBox 6">
            <a:extLst>
              <a:ext uri="{FF2B5EF4-FFF2-40B4-BE49-F238E27FC236}">
                <a16:creationId xmlns:a16="http://schemas.microsoft.com/office/drawing/2014/main" id="{A8092089-B9FC-4CE3-83AC-D0E03934C780}"/>
              </a:ext>
            </a:extLst>
          </p:cNvPr>
          <p:cNvSpPr txBox="1"/>
          <p:nvPr/>
        </p:nvSpPr>
        <p:spPr>
          <a:xfrm>
            <a:off x="8268301" y="4466818"/>
            <a:ext cx="1561933" cy="549157"/>
          </a:xfrm>
          <a:prstGeom prst="rect">
            <a:avLst/>
          </a:prstGeom>
          <a:noFill/>
        </p:spPr>
        <p:txBody>
          <a:bodyPr wrap="square" rtlCol="0">
            <a:spAutoFit/>
          </a:bodyPr>
          <a:lstStyle/>
          <a:p>
            <a:r>
              <a:rPr lang="en-US" dirty="0"/>
              <a:t>Accept</a:t>
            </a:r>
            <a:endParaRPr lang="en-IN" dirty="0"/>
          </a:p>
        </p:txBody>
      </p:sp>
      <p:sp>
        <p:nvSpPr>
          <p:cNvPr id="8" name="TextBox 7">
            <a:extLst>
              <a:ext uri="{FF2B5EF4-FFF2-40B4-BE49-F238E27FC236}">
                <a16:creationId xmlns:a16="http://schemas.microsoft.com/office/drawing/2014/main" id="{0BAA1F19-AB11-4ACA-9183-594C6785C04F}"/>
              </a:ext>
            </a:extLst>
          </p:cNvPr>
          <p:cNvSpPr txBox="1"/>
          <p:nvPr/>
        </p:nvSpPr>
        <p:spPr>
          <a:xfrm>
            <a:off x="8362111" y="5520798"/>
            <a:ext cx="1561933" cy="369332"/>
          </a:xfrm>
          <a:prstGeom prst="rect">
            <a:avLst/>
          </a:prstGeom>
          <a:noFill/>
        </p:spPr>
        <p:txBody>
          <a:bodyPr wrap="square" rtlCol="0">
            <a:spAutoFit/>
          </a:bodyPr>
          <a:lstStyle/>
          <a:p>
            <a:r>
              <a:rPr lang="en-US" dirty="0"/>
              <a:t>Reject</a:t>
            </a:r>
            <a:endParaRPr lang="en-IN" dirty="0"/>
          </a:p>
        </p:txBody>
      </p:sp>
      <p:sp>
        <p:nvSpPr>
          <p:cNvPr id="16" name="Rectangle 15">
            <a:extLst>
              <a:ext uri="{FF2B5EF4-FFF2-40B4-BE49-F238E27FC236}">
                <a16:creationId xmlns:a16="http://schemas.microsoft.com/office/drawing/2014/main" id="{957099CC-DDCB-4D9D-A515-4F8AF03F4B9D}"/>
              </a:ext>
            </a:extLst>
          </p:cNvPr>
          <p:cNvSpPr>
            <a:spLocks noChangeArrowheads="1"/>
          </p:cNvSpPr>
          <p:nvPr/>
        </p:nvSpPr>
        <p:spPr bwMode="auto">
          <a:xfrm>
            <a:off x="6305475" y="5092845"/>
            <a:ext cx="713441" cy="751907"/>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sz="2400" dirty="0"/>
              <a:t>M</a:t>
            </a:r>
            <a:r>
              <a:rPr lang="en-US" altLang="en-US" sz="2400" baseline="-25000" dirty="0"/>
              <a:t>2</a:t>
            </a:r>
          </a:p>
        </p:txBody>
      </p:sp>
      <p:cxnSp>
        <p:nvCxnSpPr>
          <p:cNvPr id="18" name="Straight Connector 17">
            <a:extLst>
              <a:ext uri="{FF2B5EF4-FFF2-40B4-BE49-F238E27FC236}">
                <a16:creationId xmlns:a16="http://schemas.microsoft.com/office/drawing/2014/main" id="{F1CC2BAA-C266-492C-BC44-6E3C719F3A5C}"/>
              </a:ext>
            </a:extLst>
          </p:cNvPr>
          <p:cNvCxnSpPr>
            <a:cxnSpLocks/>
          </p:cNvCxnSpPr>
          <p:nvPr/>
        </p:nvCxnSpPr>
        <p:spPr>
          <a:xfrm>
            <a:off x="3887600" y="5092845"/>
            <a:ext cx="0" cy="580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F836E6E-630A-410E-BCD7-A7832CA31308}"/>
              </a:ext>
            </a:extLst>
          </p:cNvPr>
          <p:cNvCxnSpPr>
            <a:cxnSpLocks/>
          </p:cNvCxnSpPr>
          <p:nvPr/>
        </p:nvCxnSpPr>
        <p:spPr>
          <a:xfrm>
            <a:off x="3887600" y="5672994"/>
            <a:ext cx="2459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EDB1C50-2664-4D90-828A-DEB1BC3BBE69}"/>
              </a:ext>
            </a:extLst>
          </p:cNvPr>
          <p:cNvCxnSpPr/>
          <p:nvPr/>
        </p:nvCxnSpPr>
        <p:spPr>
          <a:xfrm>
            <a:off x="5414211" y="4606895"/>
            <a:ext cx="0" cy="285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1E25A05-1307-4872-B250-6CFC332D2241}"/>
              </a:ext>
            </a:extLst>
          </p:cNvPr>
          <p:cNvCxnSpPr/>
          <p:nvPr/>
        </p:nvCxnSpPr>
        <p:spPr>
          <a:xfrm flipH="1">
            <a:off x="5048393" y="4892853"/>
            <a:ext cx="365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BD7C9BB-9261-4501-9435-D6AD2A9A7EC8}"/>
              </a:ext>
            </a:extLst>
          </p:cNvPr>
          <p:cNvSpPr txBox="1"/>
          <p:nvPr/>
        </p:nvSpPr>
        <p:spPr>
          <a:xfrm>
            <a:off x="5553426" y="4963145"/>
            <a:ext cx="752049" cy="369332"/>
          </a:xfrm>
          <a:prstGeom prst="rect">
            <a:avLst/>
          </a:prstGeom>
          <a:noFill/>
        </p:spPr>
        <p:txBody>
          <a:bodyPr wrap="square" rtlCol="0">
            <a:spAutoFit/>
          </a:bodyPr>
          <a:lstStyle/>
          <a:p>
            <a:r>
              <a:rPr lang="en-US" dirty="0"/>
              <a:t>Start</a:t>
            </a:r>
            <a:endParaRPr lang="en-IN" dirty="0"/>
          </a:p>
        </p:txBody>
      </p:sp>
      <p:cxnSp>
        <p:nvCxnSpPr>
          <p:cNvPr id="32" name="Straight Arrow Connector 31">
            <a:extLst>
              <a:ext uri="{FF2B5EF4-FFF2-40B4-BE49-F238E27FC236}">
                <a16:creationId xmlns:a16="http://schemas.microsoft.com/office/drawing/2014/main" id="{023A9266-0D14-4EC2-AC9D-A0F1E74864C1}"/>
              </a:ext>
            </a:extLst>
          </p:cNvPr>
          <p:cNvCxnSpPr/>
          <p:nvPr/>
        </p:nvCxnSpPr>
        <p:spPr>
          <a:xfrm>
            <a:off x="7018916" y="5672994"/>
            <a:ext cx="13792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DBDB806-53A4-4C73-BC54-B2986467D252}"/>
              </a:ext>
            </a:extLst>
          </p:cNvPr>
          <p:cNvCxnSpPr/>
          <p:nvPr/>
        </p:nvCxnSpPr>
        <p:spPr>
          <a:xfrm flipV="1">
            <a:off x="7018916" y="4690103"/>
            <a:ext cx="1285486" cy="5906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259388C-219C-40FF-91CD-896D3017471A}"/>
              </a:ext>
            </a:extLst>
          </p:cNvPr>
          <p:cNvSpPr txBox="1"/>
          <p:nvPr/>
        </p:nvSpPr>
        <p:spPr>
          <a:xfrm>
            <a:off x="6904722" y="4763600"/>
            <a:ext cx="1561933" cy="549157"/>
          </a:xfrm>
          <a:prstGeom prst="rect">
            <a:avLst/>
          </a:prstGeom>
          <a:noFill/>
        </p:spPr>
        <p:txBody>
          <a:bodyPr wrap="square" rtlCol="0">
            <a:spAutoFit/>
          </a:bodyPr>
          <a:lstStyle/>
          <a:p>
            <a:r>
              <a:rPr lang="en-US" dirty="0"/>
              <a:t>Accept</a:t>
            </a:r>
            <a:endParaRPr lang="en-IN" dirty="0"/>
          </a:p>
        </p:txBody>
      </p:sp>
      <p:sp>
        <p:nvSpPr>
          <p:cNvPr id="36" name="TextBox 35">
            <a:extLst>
              <a:ext uri="{FF2B5EF4-FFF2-40B4-BE49-F238E27FC236}">
                <a16:creationId xmlns:a16="http://schemas.microsoft.com/office/drawing/2014/main" id="{3DB7FF56-EF40-468E-8C87-558DC766C7A7}"/>
              </a:ext>
            </a:extLst>
          </p:cNvPr>
          <p:cNvSpPr txBox="1"/>
          <p:nvPr/>
        </p:nvSpPr>
        <p:spPr>
          <a:xfrm>
            <a:off x="3620092" y="4250242"/>
            <a:ext cx="436431" cy="584775"/>
          </a:xfrm>
          <a:prstGeom prst="rect">
            <a:avLst/>
          </a:prstGeom>
          <a:noFill/>
        </p:spPr>
        <p:txBody>
          <a:bodyPr wrap="square" rtlCol="0">
            <a:spAutoFit/>
          </a:bodyPr>
          <a:lstStyle/>
          <a:p>
            <a:r>
              <a:rPr lang="en-US" sz="3200" dirty="0"/>
              <a:t>M</a:t>
            </a:r>
            <a:endParaRPr lang="en-IN" dirty="0"/>
          </a:p>
        </p:txBody>
      </p:sp>
    </p:spTree>
    <p:extLst>
      <p:ext uri="{BB962C8B-B14F-4D97-AF65-F5344CB8AC3E}">
        <p14:creationId xmlns:p14="http://schemas.microsoft.com/office/powerpoint/2010/main" val="2782526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6E2A7-1848-49A4-987E-6FC148CFFDA4}"/>
              </a:ext>
            </a:extLst>
          </p:cNvPr>
          <p:cNvSpPr>
            <a:spLocks noGrp="1"/>
          </p:cNvSpPr>
          <p:nvPr>
            <p:ph type="title"/>
          </p:nvPr>
        </p:nvSpPr>
        <p:spPr>
          <a:xfrm>
            <a:off x="264695" y="365126"/>
            <a:ext cx="11694694" cy="874128"/>
          </a:xfrm>
        </p:spPr>
        <p:txBody>
          <a:bodyPr>
            <a:normAutofit fontScale="90000"/>
          </a:bodyPr>
          <a:lstStyle/>
          <a:p>
            <a:r>
              <a:rPr lang="en-US" b="1" dirty="0">
                <a:solidFill>
                  <a:srgbClr val="FF0000"/>
                </a:solidFill>
              </a:rPr>
              <a:t>3. The union of two recursively enumerable languages is recursively enumerable</a:t>
            </a:r>
            <a:endParaRPr lang="en-IN" dirty="0"/>
          </a:p>
        </p:txBody>
      </p:sp>
      <p:sp>
        <p:nvSpPr>
          <p:cNvPr id="3" name="Content Placeholder 2">
            <a:extLst>
              <a:ext uri="{FF2B5EF4-FFF2-40B4-BE49-F238E27FC236}">
                <a16:creationId xmlns:a16="http://schemas.microsoft.com/office/drawing/2014/main" id="{669C79FF-B0E2-4D9C-9519-8E54FDE972F0}"/>
              </a:ext>
            </a:extLst>
          </p:cNvPr>
          <p:cNvSpPr>
            <a:spLocks noGrp="1"/>
          </p:cNvSpPr>
          <p:nvPr>
            <p:ph idx="1"/>
          </p:nvPr>
        </p:nvSpPr>
        <p:spPr>
          <a:xfrm>
            <a:off x="585536" y="1491916"/>
            <a:ext cx="11061031" cy="4564731"/>
          </a:xfrm>
        </p:spPr>
        <p:txBody>
          <a:bodyPr/>
          <a:lstStyle/>
          <a:p>
            <a:r>
              <a:rPr lang="en-US" dirty="0"/>
              <a:t>Let L</a:t>
            </a:r>
            <a:r>
              <a:rPr lang="en-US" baseline="-25000" dirty="0"/>
              <a:t>1</a:t>
            </a:r>
            <a:r>
              <a:rPr lang="en-US" dirty="0"/>
              <a:t> and L</a:t>
            </a:r>
            <a:r>
              <a:rPr lang="en-US" baseline="-25000" dirty="0"/>
              <a:t>2</a:t>
            </a:r>
            <a:r>
              <a:rPr lang="en-US" dirty="0"/>
              <a:t> be recursively enumerable languages accepted by procedures M</a:t>
            </a:r>
            <a:r>
              <a:rPr lang="en-US" baseline="-25000" dirty="0"/>
              <a:t>1</a:t>
            </a:r>
            <a:r>
              <a:rPr lang="en-US" dirty="0"/>
              <a:t> and M</a:t>
            </a:r>
            <a:r>
              <a:rPr lang="en-US" baseline="-25000" dirty="0"/>
              <a:t>2</a:t>
            </a:r>
            <a:r>
              <a:rPr lang="en-US" dirty="0"/>
              <a:t>.</a:t>
            </a:r>
          </a:p>
          <a:p>
            <a:r>
              <a:rPr lang="en-US" dirty="0"/>
              <a:t>We construct M, in which if M</a:t>
            </a:r>
            <a:r>
              <a:rPr lang="en-US" baseline="-25000" dirty="0"/>
              <a:t>1</a:t>
            </a:r>
            <a:r>
              <a:rPr lang="en-US" dirty="0"/>
              <a:t> and M</a:t>
            </a:r>
            <a:r>
              <a:rPr lang="en-US" baseline="-25000" dirty="0"/>
              <a:t>2</a:t>
            </a:r>
            <a:r>
              <a:rPr lang="en-US" dirty="0"/>
              <a:t> accepts then M accepts.</a:t>
            </a:r>
          </a:p>
          <a:p>
            <a:r>
              <a:rPr lang="en-US" dirty="0"/>
              <a:t>Since both M</a:t>
            </a:r>
            <a:r>
              <a:rPr lang="en-US" baseline="-25000" dirty="0"/>
              <a:t>1</a:t>
            </a:r>
            <a:r>
              <a:rPr lang="en-US" dirty="0"/>
              <a:t> and M</a:t>
            </a:r>
            <a:r>
              <a:rPr lang="en-US" baseline="-25000" dirty="0"/>
              <a:t>2</a:t>
            </a:r>
            <a:r>
              <a:rPr lang="en-US" dirty="0"/>
              <a:t> are procedures, M is guaranteed to accept. Cleary M accepts L</a:t>
            </a:r>
            <a:r>
              <a:rPr lang="en-US" baseline="-25000" dirty="0"/>
              <a:t>1</a:t>
            </a:r>
            <a:r>
              <a:rPr lang="en-US" dirty="0"/>
              <a:t> U L</a:t>
            </a:r>
            <a:r>
              <a:rPr lang="en-US" baseline="-25000" dirty="0"/>
              <a:t>2</a:t>
            </a:r>
            <a:r>
              <a:rPr lang="en-US" dirty="0"/>
              <a:t>.</a:t>
            </a:r>
            <a:endParaRPr lang="en-IN" dirty="0"/>
          </a:p>
          <a:p>
            <a:endParaRPr lang="en-IN" dirty="0"/>
          </a:p>
        </p:txBody>
      </p:sp>
      <p:grpSp>
        <p:nvGrpSpPr>
          <p:cNvPr id="42" name="Group 41">
            <a:extLst>
              <a:ext uri="{FF2B5EF4-FFF2-40B4-BE49-F238E27FC236}">
                <a16:creationId xmlns:a16="http://schemas.microsoft.com/office/drawing/2014/main" id="{5F100990-9A5E-4C0F-A753-73E1818FABDA}"/>
              </a:ext>
            </a:extLst>
          </p:cNvPr>
          <p:cNvGrpSpPr/>
          <p:nvPr/>
        </p:nvGrpSpPr>
        <p:grpSpPr>
          <a:xfrm>
            <a:off x="2844252" y="4370559"/>
            <a:ext cx="6404017" cy="2122309"/>
            <a:chOff x="2844252" y="4370559"/>
            <a:chExt cx="6404017" cy="2122309"/>
          </a:xfrm>
        </p:grpSpPr>
        <p:sp>
          <p:nvSpPr>
            <p:cNvPr id="4" name="Rectangle 3">
              <a:extLst>
                <a:ext uri="{FF2B5EF4-FFF2-40B4-BE49-F238E27FC236}">
                  <a16:creationId xmlns:a16="http://schemas.microsoft.com/office/drawing/2014/main" id="{FAE97DD8-43A7-4428-AF9C-59A96017CAD1}"/>
                </a:ext>
              </a:extLst>
            </p:cNvPr>
            <p:cNvSpPr/>
            <p:nvPr/>
          </p:nvSpPr>
          <p:spPr>
            <a:xfrm>
              <a:off x="4411579" y="4463718"/>
              <a:ext cx="2241884" cy="2029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buClrTx/>
                <a:buFontTx/>
                <a:buNone/>
              </a:pPr>
              <a:r>
                <a:rPr lang="en-US" altLang="en-US" sz="1800"/>
                <a:t>M</a:t>
              </a:r>
              <a:endParaRPr lang="en-US" altLang="en-US" sz="1800" baseline="-25000" dirty="0"/>
            </a:p>
          </p:txBody>
        </p:sp>
        <p:sp>
          <p:nvSpPr>
            <p:cNvPr id="5" name="Rectangle 4">
              <a:extLst>
                <a:ext uri="{FF2B5EF4-FFF2-40B4-BE49-F238E27FC236}">
                  <a16:creationId xmlns:a16="http://schemas.microsoft.com/office/drawing/2014/main" id="{31740F57-93CA-499E-AE90-ED0F27835FA2}"/>
                </a:ext>
              </a:extLst>
            </p:cNvPr>
            <p:cNvSpPr>
              <a:spLocks noChangeArrowheads="1"/>
            </p:cNvSpPr>
            <p:nvPr/>
          </p:nvSpPr>
          <p:spPr bwMode="auto">
            <a:xfrm>
              <a:off x="4969042" y="4787270"/>
              <a:ext cx="685800" cy="578814"/>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sz="2400" dirty="0"/>
                <a:t>M</a:t>
              </a:r>
              <a:r>
                <a:rPr lang="en-US" altLang="en-US" sz="2400" baseline="-25000" dirty="0"/>
                <a:t>1</a:t>
              </a:r>
            </a:p>
          </p:txBody>
        </p:sp>
        <p:sp>
          <p:nvSpPr>
            <p:cNvPr id="6" name="Rectangle 5">
              <a:extLst>
                <a:ext uri="{FF2B5EF4-FFF2-40B4-BE49-F238E27FC236}">
                  <a16:creationId xmlns:a16="http://schemas.microsoft.com/office/drawing/2014/main" id="{4940F534-8B2B-4D00-82EE-CED2FB536FAB}"/>
                </a:ext>
              </a:extLst>
            </p:cNvPr>
            <p:cNvSpPr>
              <a:spLocks noChangeArrowheads="1"/>
            </p:cNvSpPr>
            <p:nvPr/>
          </p:nvSpPr>
          <p:spPr bwMode="auto">
            <a:xfrm>
              <a:off x="4969042" y="5580056"/>
              <a:ext cx="685800" cy="578814"/>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sz="2400" dirty="0"/>
                <a:t>M</a:t>
              </a:r>
              <a:r>
                <a:rPr lang="en-US" altLang="en-US" sz="2400" baseline="-25000" dirty="0"/>
                <a:t>2</a:t>
              </a:r>
            </a:p>
          </p:txBody>
        </p:sp>
        <p:cxnSp>
          <p:nvCxnSpPr>
            <p:cNvPr id="8" name="Straight Arrow Connector 7">
              <a:extLst>
                <a:ext uri="{FF2B5EF4-FFF2-40B4-BE49-F238E27FC236}">
                  <a16:creationId xmlns:a16="http://schemas.microsoft.com/office/drawing/2014/main" id="{050A5CE6-EBC2-4691-918A-E2CC0EF6A07A}"/>
                </a:ext>
              </a:extLst>
            </p:cNvPr>
            <p:cNvCxnSpPr>
              <a:endCxn id="5" idx="1"/>
            </p:cNvCxnSpPr>
            <p:nvPr/>
          </p:nvCxnSpPr>
          <p:spPr>
            <a:xfrm>
              <a:off x="4620126" y="5076677"/>
              <a:ext cx="348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94E6928-68B5-43B7-AB75-1EDECB08ECA0}"/>
                </a:ext>
              </a:extLst>
            </p:cNvPr>
            <p:cNvCxnSpPr/>
            <p:nvPr/>
          </p:nvCxnSpPr>
          <p:spPr>
            <a:xfrm>
              <a:off x="4620126" y="5869463"/>
              <a:ext cx="348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69CE1A4-B899-4E00-BC0A-DEC65D0A5751}"/>
                </a:ext>
              </a:extLst>
            </p:cNvPr>
            <p:cNvCxnSpPr/>
            <p:nvPr/>
          </p:nvCxnSpPr>
          <p:spPr>
            <a:xfrm>
              <a:off x="4620126" y="5076677"/>
              <a:ext cx="0" cy="7927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4D5F29E-FFAD-4119-AFFB-32210B082A64}"/>
                </a:ext>
              </a:extLst>
            </p:cNvPr>
            <p:cNvCxnSpPr/>
            <p:nvPr/>
          </p:nvCxnSpPr>
          <p:spPr>
            <a:xfrm>
              <a:off x="3789947" y="5473070"/>
              <a:ext cx="8301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B55ED39-E852-48AD-B7B7-6EED613AF52E}"/>
                </a:ext>
              </a:extLst>
            </p:cNvPr>
            <p:cNvCxnSpPr>
              <a:cxnSpLocks/>
            </p:cNvCxnSpPr>
            <p:nvPr/>
          </p:nvCxnSpPr>
          <p:spPr>
            <a:xfrm>
              <a:off x="5654842" y="5076677"/>
              <a:ext cx="5654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B00DC95-2546-4A05-B786-EAA0BB82407F}"/>
                </a:ext>
              </a:extLst>
            </p:cNvPr>
            <p:cNvCxnSpPr>
              <a:cxnSpLocks/>
            </p:cNvCxnSpPr>
            <p:nvPr/>
          </p:nvCxnSpPr>
          <p:spPr>
            <a:xfrm flipV="1">
              <a:off x="5654842" y="5869463"/>
              <a:ext cx="54743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0B9F4DE-6EA1-4AEF-A333-9252ECDF4787}"/>
                </a:ext>
              </a:extLst>
            </p:cNvPr>
            <p:cNvSpPr txBox="1"/>
            <p:nvPr/>
          </p:nvSpPr>
          <p:spPr>
            <a:xfrm>
              <a:off x="5889456" y="4596063"/>
              <a:ext cx="1293398" cy="369332"/>
            </a:xfrm>
            <a:prstGeom prst="rect">
              <a:avLst/>
            </a:prstGeom>
            <a:noFill/>
          </p:spPr>
          <p:txBody>
            <a:bodyPr wrap="square" rtlCol="0">
              <a:spAutoFit/>
            </a:bodyPr>
            <a:lstStyle/>
            <a:p>
              <a:r>
                <a:rPr lang="en-US" dirty="0"/>
                <a:t>Accept</a:t>
              </a:r>
              <a:endParaRPr lang="en-IN" dirty="0"/>
            </a:p>
          </p:txBody>
        </p:sp>
        <p:sp>
          <p:nvSpPr>
            <p:cNvPr id="22" name="TextBox 21">
              <a:extLst>
                <a:ext uri="{FF2B5EF4-FFF2-40B4-BE49-F238E27FC236}">
                  <a16:creationId xmlns:a16="http://schemas.microsoft.com/office/drawing/2014/main" id="{6FE60947-1076-4C83-82C0-E51604E0EB91}"/>
                </a:ext>
              </a:extLst>
            </p:cNvPr>
            <p:cNvSpPr txBox="1"/>
            <p:nvPr/>
          </p:nvSpPr>
          <p:spPr>
            <a:xfrm>
              <a:off x="5909503" y="5869988"/>
              <a:ext cx="1335505" cy="369332"/>
            </a:xfrm>
            <a:prstGeom prst="rect">
              <a:avLst/>
            </a:prstGeom>
            <a:noFill/>
          </p:spPr>
          <p:txBody>
            <a:bodyPr wrap="square" rtlCol="0">
              <a:spAutoFit/>
            </a:bodyPr>
            <a:lstStyle/>
            <a:p>
              <a:r>
                <a:rPr lang="en-US" dirty="0"/>
                <a:t>Accept</a:t>
              </a:r>
              <a:endParaRPr lang="en-IN" dirty="0"/>
            </a:p>
          </p:txBody>
        </p:sp>
        <p:cxnSp>
          <p:nvCxnSpPr>
            <p:cNvPr id="24" name="Straight Arrow Connector 23">
              <a:extLst>
                <a:ext uri="{FF2B5EF4-FFF2-40B4-BE49-F238E27FC236}">
                  <a16:creationId xmlns:a16="http://schemas.microsoft.com/office/drawing/2014/main" id="{50185C48-7A16-442F-A28F-B88AFA03D223}"/>
                </a:ext>
              </a:extLst>
            </p:cNvPr>
            <p:cNvCxnSpPr>
              <a:cxnSpLocks/>
            </p:cNvCxnSpPr>
            <p:nvPr/>
          </p:nvCxnSpPr>
          <p:spPr>
            <a:xfrm>
              <a:off x="6328611" y="5076677"/>
              <a:ext cx="167238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3C86072-5CB8-458E-8F94-73C5FA6688CF}"/>
                </a:ext>
              </a:extLst>
            </p:cNvPr>
            <p:cNvCxnSpPr/>
            <p:nvPr/>
          </p:nvCxnSpPr>
          <p:spPr>
            <a:xfrm flipV="1">
              <a:off x="6292517" y="5137667"/>
              <a:ext cx="1780674" cy="6958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F1EA6A5-0FF2-473F-A5AF-8B19A92F6AD7}"/>
                </a:ext>
              </a:extLst>
            </p:cNvPr>
            <p:cNvSpPr txBox="1"/>
            <p:nvPr/>
          </p:nvSpPr>
          <p:spPr>
            <a:xfrm>
              <a:off x="7954871" y="4953001"/>
              <a:ext cx="1293398" cy="369332"/>
            </a:xfrm>
            <a:prstGeom prst="rect">
              <a:avLst/>
            </a:prstGeom>
            <a:noFill/>
          </p:spPr>
          <p:txBody>
            <a:bodyPr wrap="square" rtlCol="0">
              <a:spAutoFit/>
            </a:bodyPr>
            <a:lstStyle/>
            <a:p>
              <a:r>
                <a:rPr lang="en-US" dirty="0"/>
                <a:t>Accept</a:t>
              </a:r>
              <a:endParaRPr lang="en-IN" dirty="0"/>
            </a:p>
          </p:txBody>
        </p:sp>
        <p:sp>
          <p:nvSpPr>
            <p:cNvPr id="31" name="TextBox 30">
              <a:extLst>
                <a:ext uri="{FF2B5EF4-FFF2-40B4-BE49-F238E27FC236}">
                  <a16:creationId xmlns:a16="http://schemas.microsoft.com/office/drawing/2014/main" id="{714EB520-D40F-4A93-BDB7-EB33FBB94E68}"/>
                </a:ext>
              </a:extLst>
            </p:cNvPr>
            <p:cNvSpPr txBox="1"/>
            <p:nvPr/>
          </p:nvSpPr>
          <p:spPr>
            <a:xfrm>
              <a:off x="2844252" y="5265835"/>
              <a:ext cx="1561933" cy="549157"/>
            </a:xfrm>
            <a:prstGeom prst="rect">
              <a:avLst/>
            </a:prstGeom>
            <a:noFill/>
          </p:spPr>
          <p:txBody>
            <a:bodyPr wrap="square" rtlCol="0">
              <a:spAutoFit/>
            </a:bodyPr>
            <a:lstStyle/>
            <a:p>
              <a:r>
                <a:rPr lang="en-US" dirty="0"/>
                <a:t>Input W</a:t>
              </a:r>
              <a:endParaRPr lang="en-IN" dirty="0"/>
            </a:p>
          </p:txBody>
        </p:sp>
        <p:sp>
          <p:nvSpPr>
            <p:cNvPr id="32" name="TextBox 31">
              <a:extLst>
                <a:ext uri="{FF2B5EF4-FFF2-40B4-BE49-F238E27FC236}">
                  <a16:creationId xmlns:a16="http://schemas.microsoft.com/office/drawing/2014/main" id="{4FB858C1-6770-470C-B273-85A21E74FEB2}"/>
                </a:ext>
              </a:extLst>
            </p:cNvPr>
            <p:cNvSpPr txBox="1"/>
            <p:nvPr/>
          </p:nvSpPr>
          <p:spPr>
            <a:xfrm>
              <a:off x="4366052" y="4370559"/>
              <a:ext cx="436431" cy="584775"/>
            </a:xfrm>
            <a:prstGeom prst="rect">
              <a:avLst/>
            </a:prstGeom>
            <a:noFill/>
          </p:spPr>
          <p:txBody>
            <a:bodyPr wrap="square" rtlCol="0">
              <a:spAutoFit/>
            </a:bodyPr>
            <a:lstStyle/>
            <a:p>
              <a:r>
                <a:rPr lang="en-US" sz="3200" dirty="0"/>
                <a:t>M</a:t>
              </a:r>
              <a:endParaRPr lang="en-IN" dirty="0"/>
            </a:p>
          </p:txBody>
        </p:sp>
      </p:grpSp>
    </p:spTree>
    <p:extLst>
      <p:ext uri="{BB962C8B-B14F-4D97-AF65-F5344CB8AC3E}">
        <p14:creationId xmlns:p14="http://schemas.microsoft.com/office/powerpoint/2010/main" val="774434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2479</Words>
  <Application>Microsoft Office PowerPoint</Application>
  <PresentationFormat>Widescreen</PresentationFormat>
  <Paragraphs>232</Paragraphs>
  <Slides>29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-apple-system</vt:lpstr>
      <vt:lpstr>Arial</vt:lpstr>
      <vt:lpstr>Bookman Old Style</vt:lpstr>
      <vt:lpstr>Calibri</vt:lpstr>
      <vt:lpstr>Calibri Light</vt:lpstr>
      <vt:lpstr>CMSS10</vt:lpstr>
      <vt:lpstr>erdana</vt:lpstr>
      <vt:lpstr>Tahoma</vt:lpstr>
      <vt:lpstr>Times New Roman</vt:lpstr>
      <vt:lpstr>verdana</vt:lpstr>
      <vt:lpstr>verdana</vt:lpstr>
      <vt:lpstr>Wingdings</vt:lpstr>
      <vt:lpstr>Office Theme</vt:lpstr>
      <vt:lpstr>UNIT-IV  Undecidability &amp; Context Sensitive Grammar </vt:lpstr>
      <vt:lpstr>Introduction:</vt:lpstr>
      <vt:lpstr>Recursive Language</vt:lpstr>
      <vt:lpstr>Recursive  Enumerable Language</vt:lpstr>
      <vt:lpstr>PowerPoint Presentation</vt:lpstr>
      <vt:lpstr>Closure Properties of Recursive and Recursive Enumerable Languages</vt:lpstr>
      <vt:lpstr>1. The complement of  a recursive language is recursive</vt:lpstr>
      <vt:lpstr>2. The union of two recursive languages is recursive</vt:lpstr>
      <vt:lpstr>3. The union of two recursively enumerable languages is recursively enumerable</vt:lpstr>
      <vt:lpstr>4. If a language L and its complement Ll are both recursively enumerable, then L is recursive.</vt:lpstr>
      <vt:lpstr>Post Correspondence Problem</vt:lpstr>
      <vt:lpstr>Example 1</vt:lpstr>
      <vt:lpstr> Example 2 </vt:lpstr>
      <vt:lpstr>PowerPoint Presentation</vt:lpstr>
      <vt:lpstr>Universal Turing Machine</vt:lpstr>
      <vt:lpstr>PowerPoint Presentation</vt:lpstr>
      <vt:lpstr>Consider the following example and convert it into Universal TM</vt:lpstr>
      <vt:lpstr>Context Sensitive Grammar</vt:lpstr>
      <vt:lpstr>PowerPoint Presentation</vt:lpstr>
      <vt:lpstr>Context-sensitive Language</vt:lpstr>
      <vt:lpstr>Example:</vt:lpstr>
      <vt:lpstr>PowerPoint Presentation</vt:lpstr>
      <vt:lpstr>Linear Bounded Automata</vt:lpstr>
      <vt:lpstr>PowerPoint Presentation</vt:lpstr>
      <vt:lpstr>PowerPoint Presentation</vt:lpstr>
      <vt:lpstr>  Undecidable Problem about Turing Machine  </vt:lpstr>
      <vt:lpstr>  Theorem: if P1 is reduced to P2 then 1. If P1 is undecidable, then P2 is also undecidable. 2. If P1 is non-RE, then P2 is also non-RE.   </vt:lpstr>
      <vt:lpstr>PowerPoint Presentation</vt:lpstr>
      <vt:lpstr>Equivalence of LBA’s and CSG’s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Undecidability: A language that is not recursively enumerable, an undecidable problem that is RE, Undecidability problems about TM, Post’s Correspondence problem.</dc:title>
  <dc:creator>naveen mukkapati</dc:creator>
  <cp:lastModifiedBy>naveen mukkapati</cp:lastModifiedBy>
  <cp:revision>52</cp:revision>
  <dcterms:created xsi:type="dcterms:W3CDTF">2021-04-28T13:27:01Z</dcterms:created>
  <dcterms:modified xsi:type="dcterms:W3CDTF">2021-05-03T05:32:42Z</dcterms:modified>
</cp:coreProperties>
</file>