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63" r:id="rId5"/>
    <p:sldId id="264" r:id="rId6"/>
    <p:sldId id="284" r:id="rId7"/>
    <p:sldId id="265" r:id="rId8"/>
    <p:sldId id="287" r:id="rId9"/>
    <p:sldId id="259" r:id="rId10"/>
    <p:sldId id="266" r:id="rId11"/>
    <p:sldId id="269" r:id="rId12"/>
    <p:sldId id="277" r:id="rId13"/>
    <p:sldId id="271" r:id="rId14"/>
    <p:sldId id="260" r:id="rId15"/>
    <p:sldId id="278" r:id="rId16"/>
    <p:sldId id="270" r:id="rId17"/>
    <p:sldId id="279" r:id="rId18"/>
    <p:sldId id="268" r:id="rId19"/>
    <p:sldId id="285" r:id="rId20"/>
    <p:sldId id="283" r:id="rId21"/>
    <p:sldId id="286" r:id="rId22"/>
    <p:sldId id="261" r:id="rId23"/>
    <p:sldId id="273" r:id="rId24"/>
    <p:sldId id="272" r:id="rId25"/>
    <p:sldId id="27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5290" autoAdjust="0"/>
  </p:normalViewPr>
  <p:slideViewPr>
    <p:cSldViewPr snapToGrid="0" showGuides="1">
      <p:cViewPr varScale="1">
        <p:scale>
          <a:sx n="102" d="100"/>
          <a:sy n="102" d="100"/>
        </p:scale>
        <p:origin x="714" y="10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8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5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4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6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1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55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4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5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21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41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49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4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6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1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23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07211" y="2004017"/>
            <a:ext cx="8777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基于区块链的医疗记录存储系统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8479" y="4350698"/>
            <a:ext cx="52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答辩人：徐富    指导老师：吴迪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827444"/>
            <a:ext cx="7265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MEDICAL RECORD STORAGE SYSTEM BASED ON BLOCKCHAIN</a:t>
            </a:r>
            <a:endParaRPr lang="zh-CN" altLang="en-US" sz="16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19A7C63-EB6B-450B-8A7B-2DB88D891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91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CONCEPT FEATURE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2700000">
            <a:off x="4633834" y="1982174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2700000">
            <a:off x="4633834" y="3329212"/>
            <a:ext cx="1578077" cy="1578077"/>
          </a:xfrm>
          <a:prstGeom prst="ellipse">
            <a:avLst/>
          </a:pr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5980871" y="3329211"/>
            <a:ext cx="1578078" cy="1578078"/>
          </a:xfrm>
          <a:custGeom>
            <a:avLst/>
            <a:gdLst>
              <a:gd name="connsiteX0" fmla="*/ 600331 w 1578078"/>
              <a:gd name="connsiteY0" fmla="*/ 25247 h 1578078"/>
              <a:gd name="connsiteX1" fmla="*/ 630020 w 1578078"/>
              <a:gd name="connsiteY1" fmla="*/ 16030 h 1578078"/>
              <a:gd name="connsiteX2" fmla="*/ 789039 w 1578078"/>
              <a:gd name="connsiteY2" fmla="*/ 0 h 1578078"/>
              <a:gd name="connsiteX3" fmla="*/ 1578078 w 1578078"/>
              <a:gd name="connsiteY3" fmla="*/ 789039 h 1578078"/>
              <a:gd name="connsiteX4" fmla="*/ 789039 w 1578078"/>
              <a:gd name="connsiteY4" fmla="*/ 1578078 h 1578078"/>
              <a:gd name="connsiteX5" fmla="*/ 0 w 1578078"/>
              <a:gd name="connsiteY5" fmla="*/ 789039 h 1578078"/>
              <a:gd name="connsiteX6" fmla="*/ 16031 w 1578078"/>
              <a:gd name="connsiteY6" fmla="*/ 630020 h 1578078"/>
              <a:gd name="connsiteX7" fmla="*/ 25247 w 1578078"/>
              <a:gd name="connsiteY7" fmla="*/ 600331 h 1578078"/>
              <a:gd name="connsiteX8" fmla="*/ 143668 w 1578078"/>
              <a:gd name="connsiteY8" fmla="*/ 563571 h 1578078"/>
              <a:gd name="connsiteX9" fmla="*/ 563570 w 1578078"/>
              <a:gd name="connsiteY9" fmla="*/ 143669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8078" h="1578078">
                <a:moveTo>
                  <a:pt x="600331" y="25247"/>
                </a:moveTo>
                <a:lnTo>
                  <a:pt x="630020" y="16030"/>
                </a:lnTo>
                <a:cubicBezTo>
                  <a:pt x="681385" y="5520"/>
                  <a:pt x="734567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353265" y="1578078"/>
                  <a:pt x="0" y="1224813"/>
                  <a:pt x="0" y="789039"/>
                </a:cubicBezTo>
                <a:cubicBezTo>
                  <a:pt x="0" y="734567"/>
                  <a:pt x="5520" y="681385"/>
                  <a:pt x="16031" y="630020"/>
                </a:cubicBezTo>
                <a:lnTo>
                  <a:pt x="25247" y="600331"/>
                </a:lnTo>
                <a:lnTo>
                  <a:pt x="143668" y="563571"/>
                </a:lnTo>
                <a:cubicBezTo>
                  <a:pt x="332466" y="483716"/>
                  <a:pt x="483715" y="332467"/>
                  <a:pt x="563570" y="143669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2700000">
            <a:off x="5980871" y="1982173"/>
            <a:ext cx="1578078" cy="1578078"/>
          </a:xfrm>
          <a:custGeom>
            <a:avLst/>
            <a:gdLst>
              <a:gd name="connsiteX0" fmla="*/ 231104 w 1578078"/>
              <a:gd name="connsiteY0" fmla="*/ 231104 h 1578078"/>
              <a:gd name="connsiteX1" fmla="*/ 789039 w 1578078"/>
              <a:gd name="connsiteY1" fmla="*/ 0 h 1578078"/>
              <a:gd name="connsiteX2" fmla="*/ 1578078 w 1578078"/>
              <a:gd name="connsiteY2" fmla="*/ 789039 h 1578078"/>
              <a:gd name="connsiteX3" fmla="*/ 789039 w 1578078"/>
              <a:gd name="connsiteY3" fmla="*/ 1578078 h 1578078"/>
              <a:gd name="connsiteX4" fmla="*/ 630020 w 1578078"/>
              <a:gd name="connsiteY4" fmla="*/ 1562047 h 1578078"/>
              <a:gd name="connsiteX5" fmla="*/ 600332 w 1578078"/>
              <a:gd name="connsiteY5" fmla="*/ 1552832 h 1578078"/>
              <a:gd name="connsiteX6" fmla="*/ 563572 w 1578078"/>
              <a:gd name="connsiteY6" fmla="*/ 1434409 h 1578078"/>
              <a:gd name="connsiteX7" fmla="*/ 143669 w 1578078"/>
              <a:gd name="connsiteY7" fmla="*/ 1014506 h 1578078"/>
              <a:gd name="connsiteX8" fmla="*/ 25246 w 1578078"/>
              <a:gd name="connsiteY8" fmla="*/ 977746 h 1578078"/>
              <a:gd name="connsiteX9" fmla="*/ 16031 w 1578078"/>
              <a:gd name="connsiteY9" fmla="*/ 948058 h 1578078"/>
              <a:gd name="connsiteX10" fmla="*/ 0 w 1578078"/>
              <a:gd name="connsiteY10" fmla="*/ 789039 h 1578078"/>
              <a:gd name="connsiteX11" fmla="*/ 231104 w 1578078"/>
              <a:gd name="connsiteY11" fmla="*/ 231104 h 157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8078" h="1578078">
                <a:moveTo>
                  <a:pt x="231104" y="231104"/>
                </a:moveTo>
                <a:cubicBezTo>
                  <a:pt x="373892" y="88316"/>
                  <a:pt x="571152" y="0"/>
                  <a:pt x="789039" y="0"/>
                </a:cubicBezTo>
                <a:cubicBezTo>
                  <a:pt x="1224813" y="0"/>
                  <a:pt x="1578078" y="353265"/>
                  <a:pt x="1578078" y="789039"/>
                </a:cubicBezTo>
                <a:cubicBezTo>
                  <a:pt x="1578078" y="1224813"/>
                  <a:pt x="1224813" y="1578078"/>
                  <a:pt x="789039" y="1578078"/>
                </a:cubicBezTo>
                <a:cubicBezTo>
                  <a:pt x="734567" y="1578078"/>
                  <a:pt x="681385" y="1572558"/>
                  <a:pt x="630020" y="1562047"/>
                </a:cubicBezTo>
                <a:lnTo>
                  <a:pt x="600332" y="1552832"/>
                </a:lnTo>
                <a:lnTo>
                  <a:pt x="563572" y="1434409"/>
                </a:lnTo>
                <a:cubicBezTo>
                  <a:pt x="483717" y="1245611"/>
                  <a:pt x="332467" y="1094361"/>
                  <a:pt x="143669" y="1014506"/>
                </a:cubicBezTo>
                <a:lnTo>
                  <a:pt x="25246" y="977746"/>
                </a:lnTo>
                <a:lnTo>
                  <a:pt x="16031" y="948058"/>
                </a:lnTo>
                <a:cubicBezTo>
                  <a:pt x="5520" y="896693"/>
                  <a:pt x="0" y="843511"/>
                  <a:pt x="0" y="789039"/>
                </a:cubicBezTo>
                <a:cubicBezTo>
                  <a:pt x="0" y="571152"/>
                  <a:pt x="88316" y="373892"/>
                  <a:pt x="231104" y="231104"/>
                </a:cubicBezTo>
                <a:close/>
              </a:path>
            </a:pathLst>
          </a:custGeom>
          <a:solidFill>
            <a:srgbClr val="1C4885"/>
          </a:solidFill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941" y="1677972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去中心化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8861" y="2282530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P2P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网络结构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身份权限对等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自由、公平、透明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6315" y="3706232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共识机制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6235" y="4310790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拜占庭将军问题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建立信任，数据一致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Proof of Work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77165" y="1680561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不可篡改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77165" y="2302005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分布式账本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首尾相接的链状结构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数据公开可溯源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38897" y="4315618"/>
            <a:ext cx="28651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计算机程序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自动执行，终止条件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严格检查逻辑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61" y="2516101"/>
            <a:ext cx="510223" cy="5102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99" y="2516101"/>
            <a:ext cx="510223" cy="5102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61" y="3863139"/>
            <a:ext cx="510223" cy="5102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99" y="3863139"/>
            <a:ext cx="510223" cy="5102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A0D3AC9-4B87-4A89-BD28-ADC257243D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12AA73A-109F-4AE6-9930-D21112B8DC42}"/>
              </a:ext>
            </a:extLst>
          </p:cNvPr>
          <p:cNvSpPr txBox="1"/>
          <p:nvPr/>
        </p:nvSpPr>
        <p:spPr>
          <a:xfrm>
            <a:off x="8377165" y="3671737"/>
            <a:ext cx="22250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智能合约</a:t>
            </a:r>
          </a:p>
        </p:txBody>
      </p:sp>
    </p:spTree>
    <p:extLst>
      <p:ext uri="{BB962C8B-B14F-4D97-AF65-F5344CB8AC3E}">
        <p14:creationId xmlns:p14="http://schemas.microsoft.com/office/powerpoint/2010/main" val="25044781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Fabric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相关概念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017640" y="1874326"/>
            <a:ext cx="3377381" cy="3377381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3629" r="22469" b="1356"/>
          <a:stretch>
            <a:fillRect/>
          </a:stretch>
        </p:blipFill>
        <p:spPr>
          <a:xfrm>
            <a:off x="1183559" y="2040245"/>
            <a:ext cx="3045542" cy="3045542"/>
          </a:xfrm>
          <a:custGeom>
            <a:avLst/>
            <a:gdLst>
              <a:gd name="connsiteX0" fmla="*/ 3185652 w 6371304"/>
              <a:gd name="connsiteY0" fmla="*/ 0 h 6371304"/>
              <a:gd name="connsiteX1" fmla="*/ 6371304 w 6371304"/>
              <a:gd name="connsiteY1" fmla="*/ 3185652 h 6371304"/>
              <a:gd name="connsiteX2" fmla="*/ 3185652 w 6371304"/>
              <a:gd name="connsiteY2" fmla="*/ 6371304 h 6371304"/>
              <a:gd name="connsiteX3" fmla="*/ 0 w 6371304"/>
              <a:gd name="connsiteY3" fmla="*/ 3185652 h 6371304"/>
              <a:gd name="connsiteX4" fmla="*/ 3185652 w 6371304"/>
              <a:gd name="connsiteY4" fmla="*/ 0 h 637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1304" h="6371304">
                <a:moveTo>
                  <a:pt x="3185652" y="0"/>
                </a:moveTo>
                <a:cubicBezTo>
                  <a:pt x="4945039" y="0"/>
                  <a:pt x="6371304" y="1426265"/>
                  <a:pt x="6371304" y="3185652"/>
                </a:cubicBezTo>
                <a:cubicBezTo>
                  <a:pt x="6371304" y="4945039"/>
                  <a:pt x="4945039" y="6371304"/>
                  <a:pt x="3185652" y="6371304"/>
                </a:cubicBezTo>
                <a:cubicBezTo>
                  <a:pt x="1426265" y="6371304"/>
                  <a:pt x="0" y="4945039"/>
                  <a:pt x="0" y="3185652"/>
                </a:cubicBezTo>
                <a:cubicBezTo>
                  <a:pt x="0" y="1426265"/>
                  <a:pt x="1426265" y="0"/>
                  <a:pt x="3185652" y="0"/>
                </a:cubicBez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4966854" y="1600154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模块化架构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70091" y="2337881"/>
            <a:ext cx="2851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统一的开放式协议和标准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支持组件可插拔使用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灵活性和可扩展性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158580" y="2232335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049266" y="1600154"/>
            <a:ext cx="262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成员管理服务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52505" y="2337881"/>
            <a:ext cx="262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Membership Service, MSP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Certificate Authority, CA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通道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Channel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240993" y="2232335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75167" y="372293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链码功能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166893" y="4355120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57580" y="372293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共识算法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60818" y="4460666"/>
            <a:ext cx="2626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背书节点背书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排序服务：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etcdraft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确认节点提交交易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249306" y="4355120"/>
            <a:ext cx="265167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C2E6B9-C7F4-4823-A35F-0415A793B700}"/>
              </a:ext>
            </a:extLst>
          </p:cNvPr>
          <p:cNvSpPr txBox="1"/>
          <p:nvPr/>
        </p:nvSpPr>
        <p:spPr>
          <a:xfrm>
            <a:off x="904650" y="840662"/>
            <a:ext cx="191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CONCEPT FEATURE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FE8E4E-FD4A-4A65-88EA-542C8BA40E2B}"/>
              </a:ext>
            </a:extLst>
          </p:cNvPr>
          <p:cNvSpPr txBox="1"/>
          <p:nvPr/>
        </p:nvSpPr>
        <p:spPr>
          <a:xfrm>
            <a:off x="5081170" y="4485321"/>
            <a:ext cx="2913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区块链和状态，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world state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多语言开发：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Go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Node.js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对应语言包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SDK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B79FE4-D059-4616-AAE5-1CA7E35258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295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环境搭建流程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C2E6B9-C7F4-4823-A35F-0415A793B700}"/>
              </a:ext>
            </a:extLst>
          </p:cNvPr>
          <p:cNvSpPr txBox="1"/>
          <p:nvPr/>
        </p:nvSpPr>
        <p:spPr>
          <a:xfrm>
            <a:off x="904649" y="840662"/>
            <a:ext cx="2320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CONSTRUCTION PROCESS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A90DC2-268A-43C0-855C-54477DB33E29}"/>
              </a:ext>
            </a:extLst>
          </p:cNvPr>
          <p:cNvGrpSpPr/>
          <p:nvPr/>
        </p:nvGrpSpPr>
        <p:grpSpPr>
          <a:xfrm>
            <a:off x="1930405" y="960299"/>
            <a:ext cx="6215019" cy="2223717"/>
            <a:chOff x="1930405" y="960299"/>
            <a:chExt cx="6215019" cy="222371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5A0FA4A-4FC7-4EA7-BCD4-413F312AB6D8}"/>
                </a:ext>
              </a:extLst>
            </p:cNvPr>
            <p:cNvSpPr txBox="1"/>
            <p:nvPr/>
          </p:nvSpPr>
          <p:spPr>
            <a:xfrm>
              <a:off x="1930405" y="1887492"/>
              <a:ext cx="2225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设计网络拓扑图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4737148-6D80-4DA4-8290-7A2C9893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9904" y="960299"/>
              <a:ext cx="3955520" cy="2223717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777BC4-8930-4325-934B-6323541F3B3E}"/>
              </a:ext>
            </a:extLst>
          </p:cNvPr>
          <p:cNvGrpSpPr/>
          <p:nvPr/>
        </p:nvGrpSpPr>
        <p:grpSpPr>
          <a:xfrm>
            <a:off x="1930404" y="3340467"/>
            <a:ext cx="8356596" cy="646331"/>
            <a:chOff x="1930404" y="3340467"/>
            <a:chExt cx="8356596" cy="64633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5B91E3-5A78-4AE9-B70E-8CB964AB51FE}"/>
                </a:ext>
              </a:extLst>
            </p:cNvPr>
            <p:cNvSpPr txBox="1"/>
            <p:nvPr/>
          </p:nvSpPr>
          <p:spPr>
            <a:xfrm>
              <a:off x="1930404" y="3340467"/>
              <a:ext cx="252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编写配置文件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生成证书文件</a:t>
              </a: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AE3E878-96CD-4413-9080-67B282260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2337" y="3340467"/>
              <a:ext cx="6434663" cy="332269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E465C57-D64C-4263-83F6-47437B61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2337" y="3723538"/>
              <a:ext cx="6434663" cy="17958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C5B242-1CE8-46A5-8363-A8C95144FC50}"/>
              </a:ext>
            </a:extLst>
          </p:cNvPr>
          <p:cNvGrpSpPr/>
          <p:nvPr/>
        </p:nvGrpSpPr>
        <p:grpSpPr>
          <a:xfrm>
            <a:off x="1930404" y="4324624"/>
            <a:ext cx="7476062" cy="1886210"/>
            <a:chOff x="1930404" y="4324624"/>
            <a:chExt cx="7476062" cy="188621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62C5AEA-CD02-406B-B3C1-0146D3D3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617" y="4324624"/>
              <a:ext cx="5323849" cy="188621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8CD40BD-47C2-495C-8A06-6C3C6AFE5368}"/>
                </a:ext>
              </a:extLst>
            </p:cNvPr>
            <p:cNvSpPr txBox="1"/>
            <p:nvPr/>
          </p:nvSpPr>
          <p:spPr>
            <a:xfrm>
              <a:off x="1930404" y="4961948"/>
              <a:ext cx="1921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effectLst>
                    <a:outerShdw blurRad="152400" dist="50800" dir="5400000" algn="ctr" rotWithShape="0">
                      <a:schemeClr val="tx1"/>
                    </a:outerShdw>
                  </a:effectLst>
                  <a:latin typeface="FZZhengHeiS-DB-GB" panose="02000000000000000000" pitchFamily="2" charset="0"/>
                  <a:ea typeface="FZZhengHeiS-DB-GB" panose="02000000000000000000" pitchFamily="2" charset="0"/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网络搭建完成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1B670BF-5416-457F-8DF9-0D539AA847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7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97908" y="2102035"/>
            <a:ext cx="2135052" cy="103184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chaincode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 package</a:t>
            </a: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合约标签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加版本号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096000" y="1724664"/>
            <a:ext cx="0" cy="425268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43600" y="1724664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482668" y="1652092"/>
            <a:ext cx="2264230" cy="449943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链码打包</a:t>
            </a:r>
          </a:p>
        </p:txBody>
      </p:sp>
      <p:cxnSp>
        <p:nvCxnSpPr>
          <p:cNvPr id="21" name="直接连接符 20"/>
          <p:cNvCxnSpPr>
            <a:endCxn id="13" idx="2"/>
          </p:cNvCxnSpPr>
          <p:nvPr/>
        </p:nvCxnSpPr>
        <p:spPr>
          <a:xfrm>
            <a:off x="4731658" y="1877064"/>
            <a:ext cx="1211942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B68105-4D52-4B2B-ACEF-215CACF31E8F}"/>
              </a:ext>
            </a:extLst>
          </p:cNvPr>
          <p:cNvGrpSpPr/>
          <p:nvPr/>
        </p:nvGrpSpPr>
        <p:grpSpPr>
          <a:xfrm>
            <a:off x="5943600" y="1920970"/>
            <a:ext cx="3757750" cy="1492129"/>
            <a:chOff x="5943600" y="1920970"/>
            <a:chExt cx="3757750" cy="1492129"/>
          </a:xfrm>
        </p:grpSpPr>
        <p:sp>
          <p:nvSpPr>
            <p:cNvPr id="9" name="矩形 8"/>
            <p:cNvSpPr/>
            <p:nvPr/>
          </p:nvSpPr>
          <p:spPr>
            <a:xfrm>
              <a:off x="7551058" y="1920970"/>
              <a:ext cx="2135052" cy="1051984"/>
            </a:xfrm>
            <a:prstGeom prst="rect">
              <a:avLst/>
            </a:prstGeom>
            <a:solidFill>
              <a:srgbClr val="ED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chaincode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 install</a:t>
              </a: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切换组织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每个节点执行命令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5943600" y="3040626"/>
              <a:ext cx="304800" cy="304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0800000" flipV="1">
              <a:off x="7437120" y="2972953"/>
              <a:ext cx="2264230" cy="440146"/>
            </a:xfrm>
            <a:custGeom>
              <a:avLst/>
              <a:gdLst>
                <a:gd name="connsiteX0" fmla="*/ 74992 w 2264230"/>
                <a:gd name="connsiteY0" fmla="*/ 0 h 449943"/>
                <a:gd name="connsiteX1" fmla="*/ 2087637 w 2264230"/>
                <a:gd name="connsiteY1" fmla="*/ 0 h 449943"/>
                <a:gd name="connsiteX2" fmla="*/ 2162629 w 2264230"/>
                <a:gd name="connsiteY2" fmla="*/ 74992 h 449943"/>
                <a:gd name="connsiteX3" fmla="*/ 2162629 w 2264230"/>
                <a:gd name="connsiteY3" fmla="*/ 166043 h 449943"/>
                <a:gd name="connsiteX4" fmla="*/ 2264230 w 2264230"/>
                <a:gd name="connsiteY4" fmla="*/ 224971 h 449943"/>
                <a:gd name="connsiteX5" fmla="*/ 2162629 w 2264230"/>
                <a:gd name="connsiteY5" fmla="*/ 283900 h 449943"/>
                <a:gd name="connsiteX6" fmla="*/ 2162629 w 2264230"/>
                <a:gd name="connsiteY6" fmla="*/ 374951 h 449943"/>
                <a:gd name="connsiteX7" fmla="*/ 2087637 w 2264230"/>
                <a:gd name="connsiteY7" fmla="*/ 449943 h 449943"/>
                <a:gd name="connsiteX8" fmla="*/ 74992 w 2264230"/>
                <a:gd name="connsiteY8" fmla="*/ 449943 h 449943"/>
                <a:gd name="connsiteX9" fmla="*/ 0 w 2264230"/>
                <a:gd name="connsiteY9" fmla="*/ 374951 h 449943"/>
                <a:gd name="connsiteX10" fmla="*/ 0 w 2264230"/>
                <a:gd name="connsiteY10" fmla="*/ 74992 h 449943"/>
                <a:gd name="connsiteX11" fmla="*/ 74992 w 2264230"/>
                <a:gd name="connsiteY11" fmla="*/ 0 h 44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4230" h="449943">
                  <a:moveTo>
                    <a:pt x="74992" y="0"/>
                  </a:moveTo>
                  <a:lnTo>
                    <a:pt x="2087637" y="0"/>
                  </a:lnTo>
                  <a:cubicBezTo>
                    <a:pt x="2129054" y="0"/>
                    <a:pt x="2162629" y="33575"/>
                    <a:pt x="2162629" y="74992"/>
                  </a:cubicBezTo>
                  <a:lnTo>
                    <a:pt x="2162629" y="166043"/>
                  </a:lnTo>
                  <a:lnTo>
                    <a:pt x="2264230" y="224971"/>
                  </a:lnTo>
                  <a:lnTo>
                    <a:pt x="2162629" y="283900"/>
                  </a:lnTo>
                  <a:lnTo>
                    <a:pt x="2162629" y="374951"/>
                  </a:lnTo>
                  <a:cubicBezTo>
                    <a:pt x="2162629" y="416368"/>
                    <a:pt x="2129054" y="449943"/>
                    <a:pt x="2087637" y="449943"/>
                  </a:cubicBezTo>
                  <a:lnTo>
                    <a:pt x="74992" y="449943"/>
                  </a:lnTo>
                  <a:cubicBezTo>
                    <a:pt x="33575" y="449943"/>
                    <a:pt x="0" y="416368"/>
                    <a:pt x="0" y="374951"/>
                  </a:cubicBezTo>
                  <a:lnTo>
                    <a:pt x="0" y="74992"/>
                  </a:lnTo>
                  <a:cubicBezTo>
                    <a:pt x="0" y="33575"/>
                    <a:pt x="33575" y="0"/>
                    <a:pt x="74992" y="0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节点安装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V="1">
              <a:off x="6282510" y="3185891"/>
              <a:ext cx="1166222" cy="15239"/>
            </a:xfrm>
            <a:prstGeom prst="line">
              <a:avLst/>
            </a:prstGeom>
            <a:ln w="25400">
              <a:solidFill>
                <a:srgbClr val="1C488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4AA682-AF08-42C0-98BA-FBD4FA13FE2A}"/>
              </a:ext>
            </a:extLst>
          </p:cNvPr>
          <p:cNvGrpSpPr/>
          <p:nvPr/>
        </p:nvGrpSpPr>
        <p:grpSpPr>
          <a:xfrm>
            <a:off x="5943600" y="4356588"/>
            <a:ext cx="3742510" cy="1659828"/>
            <a:chOff x="5943600" y="4356588"/>
            <a:chExt cx="3742510" cy="1659828"/>
          </a:xfrm>
        </p:grpSpPr>
        <p:sp>
          <p:nvSpPr>
            <p:cNvPr id="8" name="矩形 7"/>
            <p:cNvSpPr/>
            <p:nvPr/>
          </p:nvSpPr>
          <p:spPr>
            <a:xfrm>
              <a:off x="7551058" y="4356588"/>
              <a:ext cx="2135052" cy="1219683"/>
            </a:xfrm>
            <a:prstGeom prst="rect">
              <a:avLst/>
            </a:prstGeom>
            <a:solidFill>
              <a:srgbClr val="ED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chaincode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 commit</a:t>
              </a: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满足策略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测试合约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5943600" y="5672550"/>
              <a:ext cx="304800" cy="304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10800000" flipV="1">
              <a:off x="7421880" y="5576270"/>
              <a:ext cx="2264230" cy="440146"/>
            </a:xfrm>
            <a:custGeom>
              <a:avLst/>
              <a:gdLst>
                <a:gd name="connsiteX0" fmla="*/ 74992 w 2264230"/>
                <a:gd name="connsiteY0" fmla="*/ 0 h 449943"/>
                <a:gd name="connsiteX1" fmla="*/ 2087637 w 2264230"/>
                <a:gd name="connsiteY1" fmla="*/ 0 h 449943"/>
                <a:gd name="connsiteX2" fmla="*/ 2162629 w 2264230"/>
                <a:gd name="connsiteY2" fmla="*/ 74992 h 449943"/>
                <a:gd name="connsiteX3" fmla="*/ 2162629 w 2264230"/>
                <a:gd name="connsiteY3" fmla="*/ 166043 h 449943"/>
                <a:gd name="connsiteX4" fmla="*/ 2264230 w 2264230"/>
                <a:gd name="connsiteY4" fmla="*/ 224971 h 449943"/>
                <a:gd name="connsiteX5" fmla="*/ 2162629 w 2264230"/>
                <a:gd name="connsiteY5" fmla="*/ 283900 h 449943"/>
                <a:gd name="connsiteX6" fmla="*/ 2162629 w 2264230"/>
                <a:gd name="connsiteY6" fmla="*/ 374951 h 449943"/>
                <a:gd name="connsiteX7" fmla="*/ 2087637 w 2264230"/>
                <a:gd name="connsiteY7" fmla="*/ 449943 h 449943"/>
                <a:gd name="connsiteX8" fmla="*/ 74992 w 2264230"/>
                <a:gd name="connsiteY8" fmla="*/ 449943 h 449943"/>
                <a:gd name="connsiteX9" fmla="*/ 0 w 2264230"/>
                <a:gd name="connsiteY9" fmla="*/ 374951 h 449943"/>
                <a:gd name="connsiteX10" fmla="*/ 0 w 2264230"/>
                <a:gd name="connsiteY10" fmla="*/ 74992 h 449943"/>
                <a:gd name="connsiteX11" fmla="*/ 74992 w 2264230"/>
                <a:gd name="connsiteY11" fmla="*/ 0 h 44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4230" h="449943">
                  <a:moveTo>
                    <a:pt x="74992" y="0"/>
                  </a:moveTo>
                  <a:lnTo>
                    <a:pt x="2087637" y="0"/>
                  </a:lnTo>
                  <a:cubicBezTo>
                    <a:pt x="2129054" y="0"/>
                    <a:pt x="2162629" y="33575"/>
                    <a:pt x="2162629" y="74992"/>
                  </a:cubicBezTo>
                  <a:lnTo>
                    <a:pt x="2162629" y="166043"/>
                  </a:lnTo>
                  <a:lnTo>
                    <a:pt x="2264230" y="224971"/>
                  </a:lnTo>
                  <a:lnTo>
                    <a:pt x="2162629" y="283900"/>
                  </a:lnTo>
                  <a:lnTo>
                    <a:pt x="2162629" y="374951"/>
                  </a:lnTo>
                  <a:cubicBezTo>
                    <a:pt x="2162629" y="416368"/>
                    <a:pt x="2129054" y="449943"/>
                    <a:pt x="2087637" y="449943"/>
                  </a:cubicBezTo>
                  <a:lnTo>
                    <a:pt x="74992" y="449943"/>
                  </a:lnTo>
                  <a:cubicBezTo>
                    <a:pt x="33575" y="449943"/>
                    <a:pt x="0" y="416368"/>
                    <a:pt x="0" y="374951"/>
                  </a:cubicBezTo>
                  <a:lnTo>
                    <a:pt x="0" y="74992"/>
                  </a:lnTo>
                  <a:cubicBezTo>
                    <a:pt x="0" y="33575"/>
                    <a:pt x="33575" y="0"/>
                    <a:pt x="74992" y="0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提交合约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297749" y="5778625"/>
              <a:ext cx="1166222" cy="15239"/>
            </a:xfrm>
            <a:prstGeom prst="line">
              <a:avLst/>
            </a:prstGeom>
            <a:ln w="25400">
              <a:solidFill>
                <a:srgbClr val="1C488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745303-D1C6-4F31-8369-ADFAB04B5C81}"/>
              </a:ext>
            </a:extLst>
          </p:cNvPr>
          <p:cNvGrpSpPr/>
          <p:nvPr/>
        </p:nvGrpSpPr>
        <p:grpSpPr>
          <a:xfrm>
            <a:off x="2494279" y="4284016"/>
            <a:ext cx="3746864" cy="1693333"/>
            <a:chOff x="2494279" y="4284016"/>
            <a:chExt cx="3746864" cy="1693333"/>
          </a:xfrm>
        </p:grpSpPr>
        <p:sp>
          <p:nvSpPr>
            <p:cNvPr id="10" name="矩形 9"/>
            <p:cNvSpPr/>
            <p:nvPr/>
          </p:nvSpPr>
          <p:spPr>
            <a:xfrm>
              <a:off x="2497908" y="4733958"/>
              <a:ext cx="2135052" cy="1243391"/>
            </a:xfrm>
            <a:prstGeom prst="rect">
              <a:avLst/>
            </a:prstGeom>
            <a:solidFill>
              <a:srgbClr val="ED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chaincode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approvefororg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遵守提交策略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查看状态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936343" y="4356588"/>
              <a:ext cx="304800" cy="304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94279" y="4284016"/>
              <a:ext cx="2264230" cy="449943"/>
            </a:xfrm>
            <a:custGeom>
              <a:avLst/>
              <a:gdLst>
                <a:gd name="connsiteX0" fmla="*/ 74992 w 2264230"/>
                <a:gd name="connsiteY0" fmla="*/ 0 h 449943"/>
                <a:gd name="connsiteX1" fmla="*/ 2087637 w 2264230"/>
                <a:gd name="connsiteY1" fmla="*/ 0 h 449943"/>
                <a:gd name="connsiteX2" fmla="*/ 2162629 w 2264230"/>
                <a:gd name="connsiteY2" fmla="*/ 74992 h 449943"/>
                <a:gd name="connsiteX3" fmla="*/ 2162629 w 2264230"/>
                <a:gd name="connsiteY3" fmla="*/ 166043 h 449943"/>
                <a:gd name="connsiteX4" fmla="*/ 2264230 w 2264230"/>
                <a:gd name="connsiteY4" fmla="*/ 224971 h 449943"/>
                <a:gd name="connsiteX5" fmla="*/ 2162629 w 2264230"/>
                <a:gd name="connsiteY5" fmla="*/ 283900 h 449943"/>
                <a:gd name="connsiteX6" fmla="*/ 2162629 w 2264230"/>
                <a:gd name="connsiteY6" fmla="*/ 374951 h 449943"/>
                <a:gd name="connsiteX7" fmla="*/ 2087637 w 2264230"/>
                <a:gd name="connsiteY7" fmla="*/ 449943 h 449943"/>
                <a:gd name="connsiteX8" fmla="*/ 74992 w 2264230"/>
                <a:gd name="connsiteY8" fmla="*/ 449943 h 449943"/>
                <a:gd name="connsiteX9" fmla="*/ 0 w 2264230"/>
                <a:gd name="connsiteY9" fmla="*/ 374951 h 449943"/>
                <a:gd name="connsiteX10" fmla="*/ 0 w 2264230"/>
                <a:gd name="connsiteY10" fmla="*/ 74992 h 449943"/>
                <a:gd name="connsiteX11" fmla="*/ 74992 w 2264230"/>
                <a:gd name="connsiteY11" fmla="*/ 0 h 44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4230" h="449943">
                  <a:moveTo>
                    <a:pt x="74992" y="0"/>
                  </a:moveTo>
                  <a:lnTo>
                    <a:pt x="2087637" y="0"/>
                  </a:lnTo>
                  <a:cubicBezTo>
                    <a:pt x="2129054" y="0"/>
                    <a:pt x="2162629" y="33575"/>
                    <a:pt x="2162629" y="74992"/>
                  </a:cubicBezTo>
                  <a:lnTo>
                    <a:pt x="2162629" y="166043"/>
                  </a:lnTo>
                  <a:lnTo>
                    <a:pt x="2264230" y="224971"/>
                  </a:lnTo>
                  <a:lnTo>
                    <a:pt x="2162629" y="283900"/>
                  </a:lnTo>
                  <a:lnTo>
                    <a:pt x="2162629" y="374951"/>
                  </a:lnTo>
                  <a:cubicBezTo>
                    <a:pt x="2162629" y="416368"/>
                    <a:pt x="2129054" y="449943"/>
                    <a:pt x="2087637" y="449943"/>
                  </a:cubicBezTo>
                  <a:lnTo>
                    <a:pt x="74992" y="449943"/>
                  </a:lnTo>
                  <a:cubicBezTo>
                    <a:pt x="33575" y="449943"/>
                    <a:pt x="0" y="416368"/>
                    <a:pt x="0" y="374951"/>
                  </a:cubicBezTo>
                  <a:lnTo>
                    <a:pt x="0" y="74992"/>
                  </a:lnTo>
                  <a:cubicBezTo>
                    <a:pt x="0" y="33575"/>
                    <a:pt x="33575" y="0"/>
                    <a:pt x="74992" y="0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组织批准</a:t>
              </a:r>
            </a:p>
          </p:txBody>
        </p:sp>
        <p:cxnSp>
          <p:nvCxnSpPr>
            <p:cNvPr id="24" name="直接连接符 23"/>
            <p:cNvCxnSpPr>
              <a:endCxn id="16" idx="2"/>
            </p:cNvCxnSpPr>
            <p:nvPr/>
          </p:nvCxnSpPr>
          <p:spPr>
            <a:xfrm flipV="1">
              <a:off x="4743269" y="4508988"/>
              <a:ext cx="1193074" cy="15239"/>
            </a:xfrm>
            <a:prstGeom prst="line">
              <a:avLst/>
            </a:prstGeom>
            <a:ln w="25400">
              <a:solidFill>
                <a:srgbClr val="1C488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C79282B-72BD-4A4A-87E0-96AC2AB9A6A5}"/>
              </a:ext>
            </a:extLst>
          </p:cNvPr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智能合约部署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124EA7-2389-44AE-ADCD-21EA451DE1B5}"/>
              </a:ext>
            </a:extLst>
          </p:cNvPr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4770C3-BA0D-4FEB-AB68-692CDF05A39C}"/>
              </a:ext>
            </a:extLst>
          </p:cNvPr>
          <p:cNvSpPr txBox="1"/>
          <p:nvPr/>
        </p:nvSpPr>
        <p:spPr>
          <a:xfrm>
            <a:off x="904650" y="840662"/>
            <a:ext cx="19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CONTRACT DEPLOY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41183D7-F35B-42A8-A9B4-0ED586753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42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4" y="2420811"/>
            <a:ext cx="4475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后端架构设计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DB209CF-6736-4A83-BD8D-52DE92EE38A3}"/>
              </a:ext>
            </a:extLst>
          </p:cNvPr>
          <p:cNvSpPr txBox="1"/>
          <p:nvPr/>
        </p:nvSpPr>
        <p:spPr>
          <a:xfrm>
            <a:off x="4347067" y="3674436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CB8DD1-F59B-47CD-9A67-351747068E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整体模块划分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DC2E6B9-C7F4-4823-A35F-0415A793B700}"/>
              </a:ext>
            </a:extLst>
          </p:cNvPr>
          <p:cNvSpPr txBox="1"/>
          <p:nvPr/>
        </p:nvSpPr>
        <p:spPr>
          <a:xfrm>
            <a:off x="904650" y="840662"/>
            <a:ext cx="1863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MODULE DIVISION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71CFE-406D-482E-9896-2756B9C43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40" y="1148439"/>
            <a:ext cx="8991520" cy="532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2A36CC-A8C5-447F-9A18-DE3454E9E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0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221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ADIMINISTRATOR &amp; USER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3275465" y="679999"/>
            <a:ext cx="762001" cy="4439191"/>
          </a:xfrm>
          <a:custGeom>
            <a:avLst/>
            <a:gdLst>
              <a:gd name="connsiteX0" fmla="*/ 70116 w 762001"/>
              <a:gd name="connsiteY0" fmla="*/ 4052106 h 4439191"/>
              <a:gd name="connsiteX1" fmla="*/ 381001 w 762001"/>
              <a:gd name="connsiteY1" fmla="*/ 4362991 h 4439191"/>
              <a:gd name="connsiteX2" fmla="*/ 691886 w 762001"/>
              <a:gd name="connsiteY2" fmla="*/ 4052106 h 4439191"/>
              <a:gd name="connsiteX3" fmla="*/ 381001 w 762001"/>
              <a:gd name="connsiteY3" fmla="*/ 3741221 h 4439191"/>
              <a:gd name="connsiteX4" fmla="*/ 70116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70116" y="4052106"/>
                </a:moveTo>
                <a:cubicBezTo>
                  <a:pt x="70116" y="4223803"/>
                  <a:pt x="209304" y="4362991"/>
                  <a:pt x="381001" y="4362991"/>
                </a:cubicBezTo>
                <a:cubicBezTo>
                  <a:pt x="552698" y="4362991"/>
                  <a:pt x="691886" y="4223803"/>
                  <a:pt x="691886" y="4052106"/>
                </a:cubicBezTo>
                <a:cubicBezTo>
                  <a:pt x="691886" y="3880409"/>
                  <a:pt x="552698" y="3741221"/>
                  <a:pt x="381001" y="3741221"/>
                </a:cubicBezTo>
                <a:cubicBezTo>
                  <a:pt x="209304" y="3741221"/>
                  <a:pt x="70116" y="3880409"/>
                  <a:pt x="70116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3275465" y="1817375"/>
            <a:ext cx="762001" cy="4439191"/>
          </a:xfrm>
          <a:custGeom>
            <a:avLst/>
            <a:gdLst>
              <a:gd name="connsiteX0" fmla="*/ 55209 w 762001"/>
              <a:gd name="connsiteY0" fmla="*/ 4052106 h 4439191"/>
              <a:gd name="connsiteX1" fmla="*/ 366094 w 762001"/>
              <a:gd name="connsiteY1" fmla="*/ 4362991 h 4439191"/>
              <a:gd name="connsiteX2" fmla="*/ 676979 w 762001"/>
              <a:gd name="connsiteY2" fmla="*/ 4052106 h 4439191"/>
              <a:gd name="connsiteX3" fmla="*/ 366094 w 762001"/>
              <a:gd name="connsiteY3" fmla="*/ 3741221 h 4439191"/>
              <a:gd name="connsiteX4" fmla="*/ 55209 w 762001"/>
              <a:gd name="connsiteY4" fmla="*/ 4052106 h 4439191"/>
              <a:gd name="connsiteX5" fmla="*/ 0 w 762001"/>
              <a:gd name="connsiteY5" fmla="*/ 4058191 h 4439191"/>
              <a:gd name="connsiteX6" fmla="*/ 0 w 762001"/>
              <a:gd name="connsiteY6" fmla="*/ 514891 h 4439191"/>
              <a:gd name="connsiteX7" fmla="*/ 232698 w 762001"/>
              <a:gd name="connsiteY7" fmla="*/ 163832 h 4439191"/>
              <a:gd name="connsiteX8" fmla="*/ 293045 w 762001"/>
              <a:gd name="connsiteY8" fmla="*/ 151648 h 4439191"/>
              <a:gd name="connsiteX9" fmla="*/ 381001 w 762001"/>
              <a:gd name="connsiteY9" fmla="*/ 0 h 4439191"/>
              <a:gd name="connsiteX10" fmla="*/ 468957 w 762001"/>
              <a:gd name="connsiteY10" fmla="*/ 151648 h 4439191"/>
              <a:gd name="connsiteX11" fmla="*/ 529303 w 762001"/>
              <a:gd name="connsiteY11" fmla="*/ 163832 h 4439191"/>
              <a:gd name="connsiteX12" fmla="*/ 762001 w 762001"/>
              <a:gd name="connsiteY12" fmla="*/ 514891 h 4439191"/>
              <a:gd name="connsiteX13" fmla="*/ 762001 w 762001"/>
              <a:gd name="connsiteY13" fmla="*/ 4058191 h 4439191"/>
              <a:gd name="connsiteX14" fmla="*/ 381001 w 762001"/>
              <a:gd name="connsiteY14" fmla="*/ 4439191 h 4439191"/>
              <a:gd name="connsiteX15" fmla="*/ 0 w 762001"/>
              <a:gd name="connsiteY15" fmla="*/ 40581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55209" y="4052106"/>
                </a:moveTo>
                <a:cubicBezTo>
                  <a:pt x="55209" y="4223803"/>
                  <a:pt x="194397" y="4362991"/>
                  <a:pt x="366094" y="4362991"/>
                </a:cubicBezTo>
                <a:cubicBezTo>
                  <a:pt x="537791" y="4362991"/>
                  <a:pt x="676979" y="4223803"/>
                  <a:pt x="676979" y="4052106"/>
                </a:cubicBezTo>
                <a:cubicBezTo>
                  <a:pt x="676979" y="3880409"/>
                  <a:pt x="537791" y="3741221"/>
                  <a:pt x="366094" y="3741221"/>
                </a:cubicBezTo>
                <a:cubicBezTo>
                  <a:pt x="194397" y="3741221"/>
                  <a:pt x="55209" y="3880409"/>
                  <a:pt x="55209" y="4052106"/>
                </a:cubicBezTo>
                <a:close/>
                <a:moveTo>
                  <a:pt x="0" y="4058191"/>
                </a:move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6200000">
            <a:off x="8227558" y="1464037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16200000">
            <a:off x="8227558" y="2625191"/>
            <a:ext cx="762001" cy="4439191"/>
          </a:xfrm>
          <a:custGeom>
            <a:avLst/>
            <a:gdLst>
              <a:gd name="connsiteX0" fmla="*/ 691886 w 762001"/>
              <a:gd name="connsiteY0" fmla="*/ 4058191 h 4439191"/>
              <a:gd name="connsiteX1" fmla="*/ 381001 w 762001"/>
              <a:gd name="connsiteY1" fmla="*/ 3747306 h 4439191"/>
              <a:gd name="connsiteX2" fmla="*/ 70116 w 762001"/>
              <a:gd name="connsiteY2" fmla="*/ 4058191 h 4439191"/>
              <a:gd name="connsiteX3" fmla="*/ 381001 w 762001"/>
              <a:gd name="connsiteY3" fmla="*/ 4369076 h 4439191"/>
              <a:gd name="connsiteX4" fmla="*/ 691886 w 762001"/>
              <a:gd name="connsiteY4" fmla="*/ 4058191 h 4439191"/>
              <a:gd name="connsiteX5" fmla="*/ 762001 w 762001"/>
              <a:gd name="connsiteY5" fmla="*/ 514891 h 4439191"/>
              <a:gd name="connsiteX6" fmla="*/ 762001 w 762001"/>
              <a:gd name="connsiteY6" fmla="*/ 4058191 h 4439191"/>
              <a:gd name="connsiteX7" fmla="*/ 381001 w 762001"/>
              <a:gd name="connsiteY7" fmla="*/ 4439191 h 4439191"/>
              <a:gd name="connsiteX8" fmla="*/ 0 w 762001"/>
              <a:gd name="connsiteY8" fmla="*/ 4058191 h 4439191"/>
              <a:gd name="connsiteX9" fmla="*/ 0 w 762001"/>
              <a:gd name="connsiteY9" fmla="*/ 514891 h 4439191"/>
              <a:gd name="connsiteX10" fmla="*/ 232698 w 762001"/>
              <a:gd name="connsiteY10" fmla="*/ 163832 h 4439191"/>
              <a:gd name="connsiteX11" fmla="*/ 293045 w 762001"/>
              <a:gd name="connsiteY11" fmla="*/ 151648 h 4439191"/>
              <a:gd name="connsiteX12" fmla="*/ 381001 w 762001"/>
              <a:gd name="connsiteY12" fmla="*/ 0 h 4439191"/>
              <a:gd name="connsiteX13" fmla="*/ 468957 w 762001"/>
              <a:gd name="connsiteY13" fmla="*/ 151648 h 4439191"/>
              <a:gd name="connsiteX14" fmla="*/ 529303 w 762001"/>
              <a:gd name="connsiteY14" fmla="*/ 163832 h 4439191"/>
              <a:gd name="connsiteX15" fmla="*/ 762001 w 762001"/>
              <a:gd name="connsiteY15" fmla="*/ 514891 h 44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2001" h="4439191">
                <a:moveTo>
                  <a:pt x="691886" y="4058191"/>
                </a:moveTo>
                <a:cubicBezTo>
                  <a:pt x="691886" y="3886494"/>
                  <a:pt x="552698" y="3747306"/>
                  <a:pt x="381001" y="3747306"/>
                </a:cubicBezTo>
                <a:cubicBezTo>
                  <a:pt x="209304" y="3747306"/>
                  <a:pt x="70116" y="3886494"/>
                  <a:pt x="70116" y="4058191"/>
                </a:cubicBezTo>
                <a:cubicBezTo>
                  <a:pt x="70116" y="4229888"/>
                  <a:pt x="209304" y="4369076"/>
                  <a:pt x="381001" y="4369076"/>
                </a:cubicBezTo>
                <a:cubicBezTo>
                  <a:pt x="552698" y="4369076"/>
                  <a:pt x="691886" y="4229888"/>
                  <a:pt x="691886" y="4058191"/>
                </a:cubicBezTo>
                <a:close/>
                <a:moveTo>
                  <a:pt x="762001" y="514891"/>
                </a:moveTo>
                <a:lnTo>
                  <a:pt x="762001" y="4058191"/>
                </a:lnTo>
                <a:cubicBezTo>
                  <a:pt x="762001" y="4268611"/>
                  <a:pt x="591421" y="4439191"/>
                  <a:pt x="381001" y="4439191"/>
                </a:cubicBezTo>
                <a:cubicBezTo>
                  <a:pt x="170580" y="4439191"/>
                  <a:pt x="0" y="4268611"/>
                  <a:pt x="0" y="4058191"/>
                </a:cubicBezTo>
                <a:lnTo>
                  <a:pt x="0" y="514891"/>
                </a:lnTo>
                <a:cubicBezTo>
                  <a:pt x="0" y="357076"/>
                  <a:pt x="95952" y="221671"/>
                  <a:pt x="232698" y="163832"/>
                </a:cubicBezTo>
                <a:lnTo>
                  <a:pt x="293045" y="151648"/>
                </a:lnTo>
                <a:lnTo>
                  <a:pt x="381001" y="0"/>
                </a:lnTo>
                <a:lnTo>
                  <a:pt x="468957" y="151648"/>
                </a:lnTo>
                <a:lnTo>
                  <a:pt x="529303" y="163832"/>
                </a:lnTo>
                <a:cubicBezTo>
                  <a:pt x="666049" y="221671"/>
                  <a:pt x="762001" y="357076"/>
                  <a:pt x="762001" y="514891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2390" y="2612473"/>
            <a:ext cx="226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配置系统环境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维护软件更新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5175" y="4558124"/>
            <a:ext cx="209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管理私人密钥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管理个人信息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85670" y="3392430"/>
            <a:ext cx="209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用户注册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用户登录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0086" y="3762834"/>
            <a:ext cx="226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审核医疗机构加入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监控系统运行状态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7883B4-62BC-4264-B885-DB27FB07C14C}"/>
              </a:ext>
            </a:extLst>
          </p:cNvPr>
          <p:cNvSpPr txBox="1"/>
          <p:nvPr/>
        </p:nvSpPr>
        <p:spPr>
          <a:xfrm>
            <a:off x="2343121" y="1675139"/>
            <a:ext cx="262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管理员行使功能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67F6A1-2514-4E04-A4C4-693C3F8384CA}"/>
              </a:ext>
            </a:extLst>
          </p:cNvPr>
          <p:cNvSpPr txBox="1"/>
          <p:nvPr/>
        </p:nvSpPr>
        <p:spPr>
          <a:xfrm>
            <a:off x="7472922" y="2318539"/>
            <a:ext cx="262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用户通用功能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3DE673B-FD9B-4BF2-B70A-C6234E56A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318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签名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207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ENCRYPT &amp; SIGNATURE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E7FD62B-79B4-4A2B-BB3F-F743556D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78" y="1702520"/>
            <a:ext cx="9959103" cy="22083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399222E-5E18-44FF-A14A-8BFC8D88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01" y="3910842"/>
            <a:ext cx="10009246" cy="23277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D0B462D-2EC5-4E94-AA4F-1E778DB397F2}"/>
              </a:ext>
            </a:extLst>
          </p:cNvPr>
          <p:cNvSpPr txBox="1"/>
          <p:nvPr/>
        </p:nvSpPr>
        <p:spPr>
          <a:xfrm>
            <a:off x="4019075" y="1302410"/>
            <a:ext cx="415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系统使用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RSA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算法保证数据安全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838BAB-D875-47D2-812E-971F7BB766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0040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E34603-4A42-4BD1-904C-22B82A644AA5}"/>
              </a:ext>
            </a:extLst>
          </p:cNvPr>
          <p:cNvGrpSpPr/>
          <p:nvPr/>
        </p:nvGrpSpPr>
        <p:grpSpPr>
          <a:xfrm>
            <a:off x="7597998" y="1071708"/>
            <a:ext cx="4548742" cy="1432142"/>
            <a:chOff x="6777860" y="1848856"/>
            <a:chExt cx="4548742" cy="1432142"/>
          </a:xfrm>
        </p:grpSpPr>
        <p:sp>
          <p:nvSpPr>
            <p:cNvPr id="20" name="文本框 19"/>
            <p:cNvSpPr txBox="1"/>
            <p:nvPr/>
          </p:nvSpPr>
          <p:spPr>
            <a:xfrm>
              <a:off x="6951563" y="2203780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输入原始病历信息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医生私钥签名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患者公钥加密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签名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+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  <a:ea typeface="FZZhengHeiS-DB-GB" panose="02000000000000000000" pitchFamily="2" charset="0"/>
                </a:rPr>
                <a:t>密文发送给患者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77860" y="1848856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医生建立病历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8104D6-8A82-42C6-B387-229B81D4EC99}"/>
              </a:ext>
            </a:extLst>
          </p:cNvPr>
          <p:cNvGrpSpPr/>
          <p:nvPr/>
        </p:nvGrpSpPr>
        <p:grpSpPr>
          <a:xfrm>
            <a:off x="7597998" y="2882741"/>
            <a:ext cx="4548742" cy="1432142"/>
            <a:chOff x="6777860" y="3283055"/>
            <a:chExt cx="4548742" cy="1432142"/>
          </a:xfrm>
        </p:grpSpPr>
        <p:sp>
          <p:nvSpPr>
            <p:cNvPr id="21" name="文本框 20"/>
            <p:cNvSpPr txBox="1"/>
            <p:nvPr/>
          </p:nvSpPr>
          <p:spPr>
            <a:xfrm>
              <a:off x="6951563" y="3637979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接收待确认病历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患者私钥解密密文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医生公钥验证签名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确认无误之后上传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777860" y="3283055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患者确认病历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3E75D0-9432-4593-9A50-3F1C3A89EB5E}"/>
              </a:ext>
            </a:extLst>
          </p:cNvPr>
          <p:cNvGrpSpPr/>
          <p:nvPr/>
        </p:nvGrpSpPr>
        <p:grpSpPr>
          <a:xfrm>
            <a:off x="7597998" y="4693774"/>
            <a:ext cx="4548742" cy="1432142"/>
            <a:chOff x="6777860" y="4693774"/>
            <a:chExt cx="4548742" cy="1432142"/>
          </a:xfrm>
        </p:grpSpPr>
        <p:sp>
          <p:nvSpPr>
            <p:cNvPr id="22" name="文本框 21"/>
            <p:cNvSpPr txBox="1"/>
            <p:nvPr/>
          </p:nvSpPr>
          <p:spPr>
            <a:xfrm>
              <a:off x="6951564" y="5048698"/>
              <a:ext cx="43750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调用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Invoke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函数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调用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newMedicalRecord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()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函数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调用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putstate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()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函数存入区块链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改变世界状态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777860" y="4693774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链上存储病历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002826-1584-4CE5-9F17-44B64912C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30" y="1135284"/>
            <a:ext cx="5256599" cy="536131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3118A90-211B-4A51-AD09-9FE4A5150474}"/>
              </a:ext>
            </a:extLst>
          </p:cNvPr>
          <p:cNvSpPr/>
          <p:nvPr/>
        </p:nvSpPr>
        <p:spPr>
          <a:xfrm>
            <a:off x="5442645" y="2465465"/>
            <a:ext cx="261851" cy="43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3FC987-F16E-4CA5-B448-793C8AC4B20B}"/>
              </a:ext>
            </a:extLst>
          </p:cNvPr>
          <p:cNvSpPr txBox="1"/>
          <p:nvPr/>
        </p:nvSpPr>
        <p:spPr>
          <a:xfrm>
            <a:off x="2627438" y="6322813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新建病历流程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9FC734F-6A8D-4F9C-89EF-166EFDBCE7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84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A9DA5E8-4F7D-4388-BA44-D507EAD1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51" y="1881727"/>
            <a:ext cx="5665621" cy="40138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118A90-211B-4A51-AD09-9FE4A5150474}"/>
              </a:ext>
            </a:extLst>
          </p:cNvPr>
          <p:cNvSpPr/>
          <p:nvPr/>
        </p:nvSpPr>
        <p:spPr>
          <a:xfrm>
            <a:off x="5442645" y="2465465"/>
            <a:ext cx="261851" cy="430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6A04C-CD97-4E0E-9B92-6D48E2BD8075}"/>
              </a:ext>
            </a:extLst>
          </p:cNvPr>
          <p:cNvSpPr txBox="1"/>
          <p:nvPr/>
        </p:nvSpPr>
        <p:spPr>
          <a:xfrm>
            <a:off x="5063178" y="1245264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新建病历测试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FC646A-4F44-4E47-BC66-E2FCA58A1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6" y="1881727"/>
            <a:ext cx="5607059" cy="427132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508DEE4-6ABE-406F-87AF-8AA34A726B8F}"/>
              </a:ext>
            </a:extLst>
          </p:cNvPr>
          <p:cNvSpPr/>
          <p:nvPr/>
        </p:nvSpPr>
        <p:spPr>
          <a:xfrm>
            <a:off x="2709950" y="1905829"/>
            <a:ext cx="1070198" cy="31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7D9213-582F-41AA-BE8C-18A0B990278A}"/>
              </a:ext>
            </a:extLst>
          </p:cNvPr>
          <p:cNvSpPr/>
          <p:nvPr/>
        </p:nvSpPr>
        <p:spPr>
          <a:xfrm>
            <a:off x="6714971" y="4453591"/>
            <a:ext cx="1929921" cy="1159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925407-EAFF-443E-B4B8-19229518CB06}"/>
              </a:ext>
            </a:extLst>
          </p:cNvPr>
          <p:cNvSpPr/>
          <p:nvPr/>
        </p:nvSpPr>
        <p:spPr>
          <a:xfrm>
            <a:off x="519876" y="3335837"/>
            <a:ext cx="4299560" cy="1105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5B36DD-82C4-4A0D-BB5D-5F877FD288B6}"/>
              </a:ext>
            </a:extLst>
          </p:cNvPr>
          <p:cNvSpPr/>
          <p:nvPr/>
        </p:nvSpPr>
        <p:spPr>
          <a:xfrm>
            <a:off x="8182552" y="1967924"/>
            <a:ext cx="1299498" cy="25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A2B9BA3-39CD-499B-B7E6-98D8967CAA37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4819436" y="3888634"/>
            <a:ext cx="1895535" cy="1144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EBD6531F-830D-45D0-BDE3-86C0E2B25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665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rgbClr val="1C4885"/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72779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系统概述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46520" y="3538454"/>
            <a:ext cx="180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System Overview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59842" y="3105175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Fabric </a:t>
            </a:r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环境搭建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33584" y="3538454"/>
            <a:ext cx="225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Fabric Environment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2779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后端架构设计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46520" y="4781192"/>
            <a:ext cx="2198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Architecture Design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FuturaBookC" charset="-52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FuturaBookC" charset="-5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33584" y="4773776"/>
            <a:ext cx="1827350" cy="315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Harvest Summary</a:t>
            </a:r>
            <a:endParaRPr lang="zh-CN" altLang="en-US" sz="1400" dirty="0">
              <a:latin typeface="FuturaBookC" pitchFamily="2" charset="-5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59842" y="4347913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FZZhengHeiS-DB-GB" panose="02000000000000000000" pitchFamily="2" charset="0"/>
                <a:ea typeface="FZZhengHeiS-DB-GB" panose="02000000000000000000" pitchFamily="2" charset="0"/>
              </a:rPr>
              <a:t>总结和收获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DDC1D48-6D2F-4A9D-837B-57C25D800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1DB4714-27B8-4D7C-BFC7-61D7E3D8AA81}"/>
              </a:ext>
            </a:extLst>
          </p:cNvPr>
          <p:cNvGrpSpPr/>
          <p:nvPr/>
        </p:nvGrpSpPr>
        <p:grpSpPr>
          <a:xfrm>
            <a:off x="7645126" y="3126480"/>
            <a:ext cx="4548742" cy="1432142"/>
            <a:chOff x="6777860" y="3283055"/>
            <a:chExt cx="4548742" cy="1432142"/>
          </a:xfrm>
        </p:grpSpPr>
        <p:sp>
          <p:nvSpPr>
            <p:cNvPr id="21" name="文本框 20"/>
            <p:cNvSpPr txBox="1"/>
            <p:nvPr/>
          </p:nvSpPr>
          <p:spPr>
            <a:xfrm>
              <a:off x="6951563" y="3637979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获取授权列表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同意医生授权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患者私钥解密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医生公钥加密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777860" y="3283055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患者处理授权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B2EF71-58B4-44DE-A1C9-A4FEB2E548C6}"/>
              </a:ext>
            </a:extLst>
          </p:cNvPr>
          <p:cNvGrpSpPr/>
          <p:nvPr/>
        </p:nvGrpSpPr>
        <p:grpSpPr>
          <a:xfrm>
            <a:off x="7645126" y="5000675"/>
            <a:ext cx="4548742" cy="939699"/>
            <a:chOff x="6777860" y="4693774"/>
            <a:chExt cx="4548742" cy="939699"/>
          </a:xfrm>
        </p:grpSpPr>
        <p:sp>
          <p:nvSpPr>
            <p:cNvPr id="22" name="文本框 21"/>
            <p:cNvSpPr txBox="1"/>
            <p:nvPr/>
          </p:nvSpPr>
          <p:spPr>
            <a:xfrm>
              <a:off x="6951564" y="5048698"/>
              <a:ext cx="43750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医生私钥解密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查看病历数据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777860" y="4693774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医生查看病历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10B6A57-C39B-45E4-B432-D772A7A418F0}"/>
              </a:ext>
            </a:extLst>
          </p:cNvPr>
          <p:cNvSpPr txBox="1"/>
          <p:nvPr/>
        </p:nvSpPr>
        <p:spPr>
          <a:xfrm>
            <a:off x="2738677" y="6189099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申请授权流程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1B6971-D166-4947-9BE9-B6A85A0E90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DDCD309-C0C9-4C37-BD5F-0A08A3555353}"/>
              </a:ext>
            </a:extLst>
          </p:cNvPr>
          <p:cNvGrpSpPr/>
          <p:nvPr/>
        </p:nvGrpSpPr>
        <p:grpSpPr>
          <a:xfrm>
            <a:off x="7605875" y="1252285"/>
            <a:ext cx="4548742" cy="1432142"/>
            <a:chOff x="6777860" y="1848856"/>
            <a:chExt cx="4548742" cy="143214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7AE085-A4C5-4E9E-B4BA-E1E5FD03BBE5}"/>
                </a:ext>
              </a:extLst>
            </p:cNvPr>
            <p:cNvSpPr txBox="1"/>
            <p:nvPr/>
          </p:nvSpPr>
          <p:spPr>
            <a:xfrm>
              <a:off x="6951563" y="2203780"/>
              <a:ext cx="437503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输入患者手机号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查询区块链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获取密文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  <a:p>
              <a:pPr algn="just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ZZhengHeiS-DB-GB" panose="02000000000000000000" pitchFamily="2" charset="0"/>
                </a:rPr>
                <a:t>向用户申请授权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endParaRPr>
            </a:p>
          </p:txBody>
        </p:sp>
        <p:sp>
          <p:nvSpPr>
            <p:cNvPr id="26" name="圆角矩形 22">
              <a:extLst>
                <a:ext uri="{FF2B5EF4-FFF2-40B4-BE49-F238E27FC236}">
                  <a16:creationId xmlns:a16="http://schemas.microsoft.com/office/drawing/2014/main" id="{9161866F-9C2C-432B-9D5F-359F43EE02DF}"/>
                </a:ext>
              </a:extLst>
            </p:cNvPr>
            <p:cNvSpPr/>
            <p:nvPr/>
          </p:nvSpPr>
          <p:spPr>
            <a:xfrm>
              <a:off x="6777860" y="1848856"/>
              <a:ext cx="2008692" cy="354924"/>
            </a:xfrm>
            <a:prstGeom prst="roundRect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zh-CN" altLang="en-US" dirty="0">
                  <a:latin typeface="FZZhengHeiS-DB-GB" panose="02000000000000000000" pitchFamily="2" charset="0"/>
                  <a:ea typeface="FZZhengHeiS-DB-GB" panose="02000000000000000000" pitchFamily="2" charset="0"/>
                </a:rPr>
                <a:t>医生新建请求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7EE02883-3443-4DBE-A0F5-CF6032490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79" y="1324604"/>
            <a:ext cx="4375037" cy="48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164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医生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&amp;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患者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0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DOCTOR &amp; PATIENT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0B6A57-C39B-45E4-B432-D772A7A418F0}"/>
              </a:ext>
            </a:extLst>
          </p:cNvPr>
          <p:cNvSpPr txBox="1"/>
          <p:nvPr/>
        </p:nvSpPr>
        <p:spPr>
          <a:xfrm>
            <a:off x="4668357" y="1273184"/>
            <a:ext cx="222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申请授权测试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A0249-264E-417B-80E1-331492D1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9" y="1927819"/>
            <a:ext cx="5644266" cy="4070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F1A206-4662-435D-B6EF-9AA14EF32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0" y="2032259"/>
            <a:ext cx="5545099" cy="364190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C4576C1-B816-4635-A0FC-DB643EA4ECD7}"/>
              </a:ext>
            </a:extLst>
          </p:cNvPr>
          <p:cNvSpPr/>
          <p:nvPr/>
        </p:nvSpPr>
        <p:spPr>
          <a:xfrm>
            <a:off x="973839" y="4981718"/>
            <a:ext cx="1034069" cy="580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E4A344-6BBA-4C9D-B10F-9CD6A3757B13}"/>
              </a:ext>
            </a:extLst>
          </p:cNvPr>
          <p:cNvSpPr/>
          <p:nvPr/>
        </p:nvSpPr>
        <p:spPr>
          <a:xfrm>
            <a:off x="6263351" y="4611201"/>
            <a:ext cx="1994529" cy="1062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F81D39-781B-4D1C-ADFB-B20850AB2822}"/>
              </a:ext>
            </a:extLst>
          </p:cNvPr>
          <p:cNvSpPr/>
          <p:nvPr/>
        </p:nvSpPr>
        <p:spPr>
          <a:xfrm>
            <a:off x="2708293" y="2066762"/>
            <a:ext cx="1037706" cy="262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29574A-251C-4C1A-88A3-28D811912935}"/>
              </a:ext>
            </a:extLst>
          </p:cNvPr>
          <p:cNvSpPr/>
          <p:nvPr/>
        </p:nvSpPr>
        <p:spPr>
          <a:xfrm>
            <a:off x="7975774" y="1964708"/>
            <a:ext cx="1080655" cy="240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2DF10E-96BC-45E3-9ED7-11D7ED3A2C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423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4151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总结和收获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6BD64B1-5F28-4731-B442-159ADF9EED15}"/>
              </a:ext>
            </a:extLst>
          </p:cNvPr>
          <p:cNvSpPr txBox="1"/>
          <p:nvPr/>
        </p:nvSpPr>
        <p:spPr>
          <a:xfrm>
            <a:off x="4347067" y="3674436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9F9D1A-3530-4CDD-B969-516EF178C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140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SUMMARY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219772" y="3733798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219772" y="314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19772" y="2563799"/>
            <a:ext cx="1752456" cy="1754999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219772" y="1978799"/>
            <a:ext cx="1752456" cy="1754999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53850" y="1940214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53850" y="4181012"/>
            <a:ext cx="609600" cy="609600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12523" y="197444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功能实现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2443" y="2413204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通用功能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加密存储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授权共享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23449" y="4672817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区块链存储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&lt; 1000ms</a:t>
            </a: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区块链查询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&lt; 600ms</a:t>
            </a: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链下逻辑响应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&lt; 30ms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72517" y="1959488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rPr>
              <a:t>数据安全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16579" y="2399731"/>
            <a:ext cx="286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上传安全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存储安全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传输安全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446527" y="4635239"/>
            <a:ext cx="243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遵循软件开发流程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分模块开发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ZZhengHeiS-DB-GB" panose="02000000000000000000" pitchFamily="2" charset="0"/>
              </a:rPr>
              <a:t>低耦合度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FZZhengHeiS-DB-GB" panose="02000000000000000000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92" y="2058156"/>
            <a:ext cx="381216" cy="38121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08622F6-8F0F-4F26-A090-6A37606B464A}"/>
              </a:ext>
            </a:extLst>
          </p:cNvPr>
          <p:cNvGrpSpPr/>
          <p:nvPr/>
        </p:nvGrpSpPr>
        <p:grpSpPr>
          <a:xfrm>
            <a:off x="7684172" y="4162236"/>
            <a:ext cx="609600" cy="609600"/>
            <a:chOff x="7684172" y="4318798"/>
            <a:chExt cx="609600" cy="609600"/>
          </a:xfrm>
        </p:grpSpPr>
        <p:sp>
          <p:nvSpPr>
            <p:cNvPr id="14" name="椭圆 13"/>
            <p:cNvSpPr/>
            <p:nvPr/>
          </p:nvSpPr>
          <p:spPr>
            <a:xfrm>
              <a:off x="7684172" y="4318798"/>
              <a:ext cx="609600" cy="609600"/>
            </a:xfrm>
            <a:prstGeom prst="ellipse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03" y="4415028"/>
              <a:ext cx="392538" cy="392538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52" y="4277242"/>
            <a:ext cx="392538" cy="3925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13252EC-A05E-493F-AC41-F155D43592BD}"/>
              </a:ext>
            </a:extLst>
          </p:cNvPr>
          <p:cNvGrpSpPr/>
          <p:nvPr/>
        </p:nvGrpSpPr>
        <p:grpSpPr>
          <a:xfrm>
            <a:off x="7684172" y="1940214"/>
            <a:ext cx="609600" cy="609600"/>
            <a:chOff x="7684172" y="2165682"/>
            <a:chExt cx="609600" cy="609600"/>
          </a:xfrm>
        </p:grpSpPr>
        <p:sp>
          <p:nvSpPr>
            <p:cNvPr id="15" name="椭圆 14"/>
            <p:cNvSpPr/>
            <p:nvPr/>
          </p:nvSpPr>
          <p:spPr>
            <a:xfrm>
              <a:off x="7684172" y="2165682"/>
              <a:ext cx="609600" cy="609600"/>
            </a:xfrm>
            <a:prstGeom prst="ellipse">
              <a:avLst/>
            </a:prstGeom>
            <a:solidFill>
              <a:srgbClr val="1C4885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8070" y="2283624"/>
              <a:ext cx="392538" cy="392538"/>
            </a:xfrm>
            <a:prstGeom prst="rect">
              <a:avLst/>
            </a:prstGeom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C3028049-CEB9-4FC6-B3F9-1DBDBCADE8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041D5A5-BB12-41B2-A365-F278C0088255}"/>
              </a:ext>
            </a:extLst>
          </p:cNvPr>
          <p:cNvSpPr txBox="1"/>
          <p:nvPr/>
        </p:nvSpPr>
        <p:spPr>
          <a:xfrm>
            <a:off x="7572517" y="4199901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</a:rPr>
              <a:t>可扩展性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F3F1FC-7EE0-4135-82FA-DCBE59CB17E6}"/>
              </a:ext>
            </a:extLst>
          </p:cNvPr>
          <p:cNvSpPr txBox="1"/>
          <p:nvPr/>
        </p:nvSpPr>
        <p:spPr>
          <a:xfrm>
            <a:off x="1374300" y="4236204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响应时间</a:t>
            </a:r>
          </a:p>
        </p:txBody>
      </p:sp>
    </p:spTree>
    <p:extLst>
      <p:ext uri="{BB962C8B-B14F-4D97-AF65-F5344CB8AC3E}">
        <p14:creationId xmlns:p14="http://schemas.microsoft.com/office/powerpoint/2010/main" val="20906704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未来计划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58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FEATURE PLAN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8100000">
            <a:off x="6435337" y="1402782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8100000">
            <a:off x="4552689" y="2045041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8100000">
            <a:off x="2670040" y="2707457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8100000">
            <a:off x="801242" y="3363056"/>
            <a:ext cx="2818805" cy="2055195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09487" y="4767018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80597" y="4115570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8975" y="3427885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64737" y="2788261"/>
            <a:ext cx="74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86184" y="3427885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存储系统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86184" y="3783325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研究不会止步于此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区块链在存储系统应用前景广阔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29138" y="4110446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去中心化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29138" y="4465886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网页端依赖服务器运行后端代码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可以考虑分布式客户端，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DAPP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12214" y="4751964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实际场景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12214" y="5107404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专注于数据存储和共享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需结合现实生活中的场景完善功能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3493" y="5458274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完善功能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23493" y="5813714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作为一个完整的系统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需要增加前端页面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C148784-D926-4B2C-99BF-10FF51233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04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20376" y="2423995"/>
            <a:ext cx="5951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感谢聆听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8" y="3880124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25969" y="3234743"/>
            <a:ext cx="37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6DA14B-86E5-4D06-B505-F9A45B1C59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3378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系统概述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067" y="3674436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52863B-399A-486B-AEAB-5EBC41421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59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386547"/>
            <a:ext cx="2359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背景及意义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840662"/>
            <a:ext cx="280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BACKGROUND AND SIGNIFICANT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4796515" y="2699655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6642094" y="320765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6068781" y="3715655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5359629" y="216988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964754" y="606696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6848116" y="608148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444302" y="602272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 flipH="1">
            <a:off x="6262620" y="6066969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26848" y="181916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传统方式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110" y="2311603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纸质版存储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形式单一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检索困难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26848" y="382916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区块链技术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04072" y="4314659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去中心化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防篡改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隐私安全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1D72FA8-A8B3-4A11-9B09-A7CB98D75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4FAA3C9-FFE3-4A7F-84A8-18C4FA2B9EBF}"/>
              </a:ext>
            </a:extLst>
          </p:cNvPr>
          <p:cNvSpPr txBox="1"/>
          <p:nvPr/>
        </p:nvSpPr>
        <p:spPr>
          <a:xfrm>
            <a:off x="7728344" y="3829169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存储系统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21BD208-11B7-4715-8C6F-0BF03C784D2C}"/>
              </a:ext>
            </a:extLst>
          </p:cNvPr>
          <p:cNvSpPr txBox="1"/>
          <p:nvPr/>
        </p:nvSpPr>
        <p:spPr>
          <a:xfrm>
            <a:off x="7728344" y="1819161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电子医疗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DAEEBC-CDBD-4B7D-B26B-F177617F55A2}"/>
              </a:ext>
            </a:extLst>
          </p:cNvPr>
          <p:cNvSpPr txBox="1"/>
          <p:nvPr/>
        </p:nvSpPr>
        <p:spPr>
          <a:xfrm>
            <a:off x="8382545" y="2362391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计算机存储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智慧医疗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数据孤岛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8B0DCE-9670-45F9-9871-02E6B8F6E160}"/>
              </a:ext>
            </a:extLst>
          </p:cNvPr>
          <p:cNvSpPr txBox="1"/>
          <p:nvPr/>
        </p:nvSpPr>
        <p:spPr>
          <a:xfrm>
            <a:off x="8382545" y="4314659"/>
            <a:ext cx="304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数据所有权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统一标准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FZZhengHeiS-DB-GB" panose="02000000000000000000" pitchFamily="2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FZZhengHeiS-DB-GB" panose="02000000000000000000" pitchFamily="2" charset="0"/>
              </a:rPr>
              <a:t>共享授权</a:t>
            </a:r>
          </a:p>
        </p:txBody>
      </p:sp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63586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2398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21210" y="1860717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50022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3586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15534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b="1" dirty="0">
                <a:solidFill>
                  <a:srgbClr val="1C4885"/>
                </a:solidFill>
                <a:effectLst/>
              </a:rPr>
              <a:t>白皮书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15534" y="3700396"/>
            <a:ext cx="1944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科研机构成立各自区块链实验室，开展专题研究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发布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中国区块链技术和应用发展白皮书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》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18648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92398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44346" y="3145858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b="1" dirty="0" err="1">
                <a:solidFill>
                  <a:srgbClr val="1C4885"/>
                </a:solidFill>
                <a:effectLst/>
              </a:rPr>
              <a:t>MedRec</a:t>
            </a:r>
            <a:endParaRPr lang="zh-CN" altLang="en-US" b="1" dirty="0">
              <a:solidFill>
                <a:srgbClr val="1C4885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4346" y="3700396"/>
            <a:ext cx="1944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基于以太坊平台的医疗信息管理系统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认证系统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安全系统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问责系统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47460" y="3586394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21210" y="1951404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73158" y="3156169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en-US" altLang="zh-CN" b="1" dirty="0">
                <a:solidFill>
                  <a:srgbClr val="1C4885"/>
                </a:solidFill>
                <a:effectLst/>
              </a:rPr>
              <a:t>MDSM</a:t>
            </a:r>
            <a:endParaRPr lang="zh-CN" altLang="en-US" b="1" dirty="0">
              <a:solidFill>
                <a:srgbClr val="1C4885"/>
              </a:solidFill>
              <a:effectLst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73158" y="3710707"/>
            <a:ext cx="1944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Medical Data Share Model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，一个基于区块链的医疗数据共享模型，医疗机构联盟服务器群，审计联盟服务器群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476272" y="3596705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750022" y="1932218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901970" y="3136983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b="1" dirty="0">
                <a:solidFill>
                  <a:srgbClr val="1C4885"/>
                </a:solidFill>
                <a:effectLst/>
              </a:rPr>
              <a:t>联盟医疗链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01970" y="3691521"/>
            <a:ext cx="1944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联盟式医疗区块链系统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实用拜占庭容错算法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轻量级，适用性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005084" y="3577519"/>
            <a:ext cx="26516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46" y="2197634"/>
            <a:ext cx="762348" cy="7623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34" y="2197634"/>
            <a:ext cx="762348" cy="76234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22" y="2197634"/>
            <a:ext cx="762348" cy="76234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10" y="2197634"/>
            <a:ext cx="762348" cy="76234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B35B7E-DD17-4135-BC2F-B7C1D2AF4D14}"/>
              </a:ext>
            </a:extLst>
          </p:cNvPr>
          <p:cNvSpPr txBox="1"/>
          <p:nvPr/>
        </p:nvSpPr>
        <p:spPr>
          <a:xfrm>
            <a:off x="904649" y="840662"/>
            <a:ext cx="283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BLOCKCHAIN MEDICAL ANALYSIS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0579C61-39AE-42D1-8B25-F38F2CDA16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2A559DD-3B2E-4BA7-938B-5BBB2D2FA2B3}"/>
              </a:ext>
            </a:extLst>
          </p:cNvPr>
          <p:cNvSpPr txBox="1"/>
          <p:nvPr/>
        </p:nvSpPr>
        <p:spPr>
          <a:xfrm>
            <a:off x="775654" y="449635"/>
            <a:ext cx="49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国内外研究现状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--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区块链医疗研究</a:t>
            </a: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1128903" y="1363882"/>
            <a:ext cx="2520733" cy="2445011"/>
          </a:xfrm>
          <a:custGeom>
            <a:avLst/>
            <a:gdLst>
              <a:gd name="connsiteX0" fmla="*/ 1270000 w 2520733"/>
              <a:gd name="connsiteY0" fmla="*/ 0 h 2445011"/>
              <a:gd name="connsiteX1" fmla="*/ 2514198 w 2520733"/>
              <a:gd name="connsiteY1" fmla="*/ 1014051 h 2445011"/>
              <a:gd name="connsiteX2" fmla="*/ 2520733 w 2520733"/>
              <a:gd name="connsiteY2" fmla="*/ 1056868 h 2445011"/>
              <a:gd name="connsiteX3" fmla="*/ 2483803 w 2520733"/>
              <a:gd name="connsiteY3" fmla="*/ 1090431 h 2445011"/>
              <a:gd name="connsiteX4" fmla="*/ 2111829 w 2520733"/>
              <a:gd name="connsiteY4" fmla="*/ 1988457 h 2445011"/>
              <a:gd name="connsiteX5" fmla="*/ 2118386 w 2520733"/>
              <a:gd name="connsiteY5" fmla="*/ 2118307 h 2445011"/>
              <a:gd name="connsiteX6" fmla="*/ 2131096 w 2520733"/>
              <a:gd name="connsiteY6" fmla="*/ 2201890 h 2445011"/>
              <a:gd name="connsiteX7" fmla="*/ 2097177 w 2520733"/>
              <a:gd name="connsiteY7" fmla="*/ 2232418 h 2445011"/>
              <a:gd name="connsiteX8" fmla="*/ 1874293 w 2520733"/>
              <a:gd name="connsiteY8" fmla="*/ 2163231 h 2445011"/>
              <a:gd name="connsiteX9" fmla="*/ 1618343 w 2520733"/>
              <a:gd name="connsiteY9" fmla="*/ 2137429 h 2445011"/>
              <a:gd name="connsiteX10" fmla="*/ 810505 w 2520733"/>
              <a:gd name="connsiteY10" fmla="*/ 2427435 h 2445011"/>
              <a:gd name="connsiteX11" fmla="*/ 791167 w 2520733"/>
              <a:gd name="connsiteY11" fmla="*/ 2445011 h 2445011"/>
              <a:gd name="connsiteX12" fmla="*/ 775659 w 2520733"/>
              <a:gd name="connsiteY12" fmla="*/ 2440197 h 2445011"/>
              <a:gd name="connsiteX13" fmla="*/ 0 w 2520733"/>
              <a:gd name="connsiteY13" fmla="*/ 1270000 h 2445011"/>
              <a:gd name="connsiteX14" fmla="*/ 1270000 w 2520733"/>
              <a:gd name="connsiteY14" fmla="*/ 0 h 244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20733" h="2445011">
                <a:moveTo>
                  <a:pt x="1270000" y="0"/>
                </a:moveTo>
                <a:cubicBezTo>
                  <a:pt x="1883727" y="0"/>
                  <a:pt x="2395776" y="435333"/>
                  <a:pt x="2514198" y="1014051"/>
                </a:cubicBezTo>
                <a:lnTo>
                  <a:pt x="2520733" y="1056868"/>
                </a:lnTo>
                <a:lnTo>
                  <a:pt x="2483803" y="1090431"/>
                </a:lnTo>
                <a:cubicBezTo>
                  <a:pt x="2253979" y="1320256"/>
                  <a:pt x="2111829" y="1637756"/>
                  <a:pt x="2111829" y="1988457"/>
                </a:cubicBezTo>
                <a:cubicBezTo>
                  <a:pt x="2111829" y="2032295"/>
                  <a:pt x="2114050" y="2075614"/>
                  <a:pt x="2118386" y="2118307"/>
                </a:cubicBezTo>
                <a:lnTo>
                  <a:pt x="2131096" y="2201890"/>
                </a:lnTo>
                <a:lnTo>
                  <a:pt x="2097177" y="2232418"/>
                </a:lnTo>
                <a:lnTo>
                  <a:pt x="1874293" y="2163231"/>
                </a:lnTo>
                <a:cubicBezTo>
                  <a:pt x="1791619" y="2146314"/>
                  <a:pt x="1706018" y="2137429"/>
                  <a:pt x="1618343" y="2137429"/>
                </a:cubicBezTo>
                <a:cubicBezTo>
                  <a:pt x="1311480" y="2137429"/>
                  <a:pt x="1030036" y="2246262"/>
                  <a:pt x="810505" y="2427435"/>
                </a:cubicBezTo>
                <a:lnTo>
                  <a:pt x="791167" y="2445011"/>
                </a:lnTo>
                <a:lnTo>
                  <a:pt x="775659" y="2440197"/>
                </a:lnTo>
                <a:cubicBezTo>
                  <a:pt x="319837" y="2247401"/>
                  <a:pt x="0" y="179605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9" name="任意多边形 8"/>
          <p:cNvSpPr/>
          <p:nvPr/>
        </p:nvSpPr>
        <p:spPr>
          <a:xfrm>
            <a:off x="1450723" y="3540199"/>
            <a:ext cx="2540000" cy="2540000"/>
          </a:xfrm>
          <a:custGeom>
            <a:avLst/>
            <a:gdLst>
              <a:gd name="connsiteX0" fmla="*/ 1270000 w 2540000"/>
              <a:gd name="connsiteY0" fmla="*/ 0 h 2540000"/>
              <a:gd name="connsiteX1" fmla="*/ 1764342 w 2540000"/>
              <a:gd name="connsiteY1" fmla="*/ 99803 h 2540000"/>
              <a:gd name="connsiteX2" fmla="*/ 1790709 w 2540000"/>
              <a:gd name="connsiteY2" fmla="*/ 112505 h 2540000"/>
              <a:gd name="connsiteX3" fmla="*/ 1820583 w 2540000"/>
              <a:gd name="connsiteY3" fmla="*/ 228687 h 2540000"/>
              <a:gd name="connsiteX4" fmla="*/ 2428128 w 2540000"/>
              <a:gd name="connsiteY4" fmla="*/ 967746 h 2540000"/>
              <a:gd name="connsiteX5" fmla="*/ 2512777 w 2540000"/>
              <a:gd name="connsiteY5" fmla="*/ 1008523 h 2540000"/>
              <a:gd name="connsiteX6" fmla="*/ 2514198 w 2540000"/>
              <a:gd name="connsiteY6" fmla="*/ 1014051 h 2540000"/>
              <a:gd name="connsiteX7" fmla="*/ 2540000 w 2540000"/>
              <a:gd name="connsiteY7" fmla="*/ 1270000 h 2540000"/>
              <a:gd name="connsiteX8" fmla="*/ 1270000 w 2540000"/>
              <a:gd name="connsiteY8" fmla="*/ 2540000 h 2540000"/>
              <a:gd name="connsiteX9" fmla="*/ 0 w 2540000"/>
              <a:gd name="connsiteY9" fmla="*/ 1270000 h 2540000"/>
              <a:gd name="connsiteX10" fmla="*/ 1270000 w 2540000"/>
              <a:gd name="connsiteY10" fmla="*/ 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0000" h="2540000">
                <a:moveTo>
                  <a:pt x="1270000" y="0"/>
                </a:moveTo>
                <a:cubicBezTo>
                  <a:pt x="1445351" y="0"/>
                  <a:pt x="1612401" y="35538"/>
                  <a:pt x="1764342" y="99803"/>
                </a:cubicBezTo>
                <a:lnTo>
                  <a:pt x="1790709" y="112505"/>
                </a:lnTo>
                <a:lnTo>
                  <a:pt x="1820583" y="228687"/>
                </a:lnTo>
                <a:cubicBezTo>
                  <a:pt x="1919534" y="546827"/>
                  <a:pt x="2140208" y="811338"/>
                  <a:pt x="2428128" y="967746"/>
                </a:cubicBezTo>
                <a:lnTo>
                  <a:pt x="2512777" y="1008523"/>
                </a:lnTo>
                <a:lnTo>
                  <a:pt x="2514198" y="1014051"/>
                </a:lnTo>
                <a:cubicBezTo>
                  <a:pt x="2531116" y="1096725"/>
                  <a:pt x="2540000" y="1182325"/>
                  <a:pt x="2540000" y="1270000"/>
                </a:cubicBezTo>
                <a:cubicBezTo>
                  <a:pt x="2540000" y="1971402"/>
                  <a:pt x="1971402" y="2540000"/>
                  <a:pt x="1270000" y="2540000"/>
                </a:cubicBezTo>
                <a:cubicBezTo>
                  <a:pt x="568598" y="2540000"/>
                  <a:pt x="0" y="1971402"/>
                  <a:pt x="0" y="1270000"/>
                </a:cubicBezTo>
                <a:cubicBezTo>
                  <a:pt x="0" y="568598"/>
                  <a:pt x="568598" y="0"/>
                  <a:pt x="127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10" name="椭圆 9"/>
          <p:cNvSpPr/>
          <p:nvPr/>
        </p:nvSpPr>
        <p:spPr>
          <a:xfrm>
            <a:off x="3221465" y="2121227"/>
            <a:ext cx="2540000" cy="2540000"/>
          </a:xfrm>
          <a:prstGeom prst="ellipse">
            <a:avLst/>
          </a:prstGeom>
          <a:solidFill>
            <a:srgbClr val="1C4885">
              <a:alpha val="90000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271700" y="188428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参与人员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90934" y="2458485"/>
            <a:ext cx="178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系统管理员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机构医生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治病患者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251637" y="2361251"/>
            <a:ext cx="265167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33309" y="4062070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400" dirty="0">
                <a:effectLst/>
              </a:rPr>
              <a:t>应用场景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852543" y="4636273"/>
            <a:ext cx="17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防止恶意买卖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病历灵活控制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跨医院就诊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进行远程医疗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613246" y="4539039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91615" y="2657669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ctr"/>
            <a:r>
              <a:rPr lang="zh-CN" altLang="en-US" sz="2400" dirty="0">
                <a:effectLst/>
              </a:rPr>
              <a:t>数据安全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10849" y="3231872"/>
            <a:ext cx="1786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加密存储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不可篡改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数据签名</a:t>
            </a:r>
            <a:endParaRPr lang="en-US" altLang="zh-CN" sz="16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授权访问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371552" y="3134638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D80F7878-FC3A-4DE4-A6AE-517F8772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98" y="1311193"/>
            <a:ext cx="5575134" cy="4995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D28CD8B-6CAD-46BB-A119-E07488534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49BC8B2-0083-492D-869A-8ACE92261934}"/>
              </a:ext>
            </a:extLst>
          </p:cNvPr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76823F5-4B75-42E6-B754-A22BD97E12A3}"/>
              </a:ext>
            </a:extLst>
          </p:cNvPr>
          <p:cNvSpPr txBox="1"/>
          <p:nvPr/>
        </p:nvSpPr>
        <p:spPr>
          <a:xfrm>
            <a:off x="904649" y="840662"/>
            <a:ext cx="283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INVOVATIVE RESEARCH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0FF555-467B-49F7-8833-DB3259269292}"/>
              </a:ext>
            </a:extLst>
          </p:cNvPr>
          <p:cNvSpPr txBox="1"/>
          <p:nvPr/>
        </p:nvSpPr>
        <p:spPr>
          <a:xfrm>
            <a:off x="875862" y="449635"/>
            <a:ext cx="49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研究及创新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10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7" y="2064773"/>
            <a:ext cx="5373540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7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SYSTEM STRUCTURE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0797" y="2417720"/>
            <a:ext cx="330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Hyperledger Fabric</a:t>
            </a:r>
            <a:endParaRPr lang="zh-CN" altLang="en-US" sz="32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28585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85667" y="3314298"/>
            <a:ext cx="4247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存储患者的隐私数据</a:t>
            </a: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FZZhengHeiS-DB-GB" panose="02000000000000000000" pitchFamily="2" charset="0"/>
              </a:rPr>
              <a:t>levelDB</a:t>
            </a:r>
            <a:r>
              <a:rPr lang="en-US" altLang="zh-CN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保存世界状态</a:t>
            </a: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Go</a:t>
            </a:r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</a:rPr>
              <a:t>语言开发链代码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03691" y="2417720"/>
            <a:ext cx="286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Java SSM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641478" y="3112251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8560" y="3314298"/>
            <a:ext cx="42471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</a:rPr>
              <a:t>框架成熟 运行稳定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</a:rPr>
              <a:t>存储用户通常数据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</a:rPr>
              <a:t>业务逻辑实现主体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AEC3907-E6B0-4B16-92BD-3AC1CBD8D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516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系统架构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87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charset="-52"/>
                <a:ea typeface="微软雅黑" panose="020B0503020204020204" pitchFamily="34" charset="-122"/>
              </a:rPr>
              <a:t>SYSTEM STRUCTURE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90797" y="2417720"/>
            <a:ext cx="330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Hyperledger Fabric</a:t>
            </a:r>
            <a:endParaRPr lang="zh-CN" altLang="en-US" sz="28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28585" y="3112251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3697CC5-35AA-466F-8E48-316E1CDC5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73" y="196775"/>
            <a:ext cx="2538453" cy="64644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EC3907-E6B0-4B16-92BD-3AC1CBD8D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06" y="284547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02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380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76985" y="2420811"/>
            <a:ext cx="4766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Fabric </a:t>
            </a:r>
            <a:r>
              <a:rPr lang="zh-CN" altLang="en-US" sz="4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环 境 搭 建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63554" y="3428999"/>
            <a:ext cx="11124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62C3DA2-3FAF-4457-BBCE-E8E0750A0888}"/>
              </a:ext>
            </a:extLst>
          </p:cNvPr>
          <p:cNvSpPr txBox="1"/>
          <p:nvPr/>
        </p:nvSpPr>
        <p:spPr>
          <a:xfrm>
            <a:off x="4476985" y="3689004"/>
            <a:ext cx="460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Medical Record Storage System Based on Blockchain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4E9A74-90CA-4153-B865-E718106AD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40" y="730782"/>
            <a:ext cx="836640" cy="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815</Words>
  <Application>Microsoft Office PowerPoint</Application>
  <PresentationFormat>宽屏</PresentationFormat>
  <Paragraphs>276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FuturaBookC</vt:lpstr>
      <vt:lpstr>FZZhengHeiS-DB-GB</vt:lpstr>
      <vt:lpstr>等线</vt:lpstr>
      <vt:lpstr>等线 Light</vt:lpstr>
      <vt:lpstr>锐字逼格青春粗黑体简2.0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Battle Call</cp:lastModifiedBy>
  <cp:revision>105</cp:revision>
  <dcterms:created xsi:type="dcterms:W3CDTF">2018-02-27T12:12:58Z</dcterms:created>
  <dcterms:modified xsi:type="dcterms:W3CDTF">2020-06-09T23:41:11Z</dcterms:modified>
</cp:coreProperties>
</file>