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  <p:sldMasterId id="2147483671" r:id="rId2"/>
  </p:sldMasterIdLst>
  <p:notesMasterIdLst>
    <p:notesMasterId r:id="rId12"/>
  </p:notesMasterIdLst>
  <p:sldIdLst>
    <p:sldId id="256" r:id="rId3"/>
    <p:sldId id="257" r:id="rId4"/>
    <p:sldId id="258" r:id="rId5"/>
    <p:sldId id="265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7102475" cy="102330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882" autoAdjust="0"/>
  </p:normalViewPr>
  <p:slideViewPr>
    <p:cSldViewPr snapToGrid="0">
      <p:cViewPr>
        <p:scale>
          <a:sx n="66" d="100"/>
          <a:sy n="66" d="100"/>
        </p:scale>
        <p:origin x="1930" y="-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7" y="766762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ru-RU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визначивши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проблеми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і потреби,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спонукали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необхідно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сформулювати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його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мету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метою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слід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розуміти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проблем та потреб 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вигляді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твердження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загального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типу про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бажаний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стан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об'єкта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необхідно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як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кінцевий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результат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"детально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відпрацьоване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узгоджене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лаконічне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бачення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майбутнього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коротке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того,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позитивний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результат буде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отримано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проекту; основа тих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на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виконання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буде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спрямована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діяльність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позитивний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кінцевий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результат,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планується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і буде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здобутий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після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вирішення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поставленої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проблеми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". Мета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будується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за такою схемою: </a:t>
            </a:r>
            <a:r>
              <a:rPr lang="ru-RU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ru-RU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зробити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для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досягнення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мети і </a:t>
            </a:r>
            <a:r>
              <a:rPr lang="ru-RU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яким</a:t>
            </a:r>
            <a:r>
              <a:rPr lang="ru-RU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чином </a:t>
            </a:r>
            <a:r>
              <a:rPr lang="ru-RU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</a:t>
            </a:r>
            <a:r>
              <a:rPr lang="ru-RU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зробити</a:t>
            </a:r>
            <a:r>
              <a:rPr lang="ru-RU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?"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бути і коротко -, і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довгостроковою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Термін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довгострокової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залежатиме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виконання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короткострокової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повинна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на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запитання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достатньо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значуща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і актуальна мета,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щоб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її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здійснювати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є дана мета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передумовою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успіху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засоби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досягнення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і мета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між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собою?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Наскільки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мета реальна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відповідає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напряму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діяльності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і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потенціалу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прослідковується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логічна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послідовність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між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метою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етапами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її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здійснення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очікувані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результати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вирішенню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мети?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матиме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розвиток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після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 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майбутньому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повинне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вміщатися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одне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-два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речення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логічно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пов'язані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витікають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 потреб та проблем. В мету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необхідно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включити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очікуваний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результат (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позитивний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ефект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або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зміни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бути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наслідком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вирішення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існуючої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проблеми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власне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саму проблему, яка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потребує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вирішення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цільову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групу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населення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якій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адресовано проект;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головний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засіб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отримання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очікуваного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результату.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конкретні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заходи,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піддаються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вимірюванню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процесі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проекту, без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виконання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його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мета не буде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досягнута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називаються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як і мета,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бути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реалістичними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формулюватися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гранично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і ясно. Вони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повинні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містити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кількісні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корисність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щоб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після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виконання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кожного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можна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було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легко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оцінити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досягнуто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і яка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частина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реалізована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кінцевий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результат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вирішення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або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покращення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ситуації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очікується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досягнути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завершенню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діяльності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питання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на яке повинно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проекту: яка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різниця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між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теперішнім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станом справ і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тим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буде в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майбутньому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Серед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критеріїв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відповідності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 є: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Зв'язок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 проблемою.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Доцільність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місії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Зацікавленість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клієнтів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Виправданість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Дотримання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етики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кінцевих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результатів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заявленої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цілі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Кваліфікація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персоналу.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Підтримка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суспільстві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приносять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найбільшу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користь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коли вони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сформульовані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і прямо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таким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вимогам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конкретність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певність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дієвість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Вимірність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підлягають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оглядовому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підтвердженню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Реалістичність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можна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допомогою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наявних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ресурсів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Гідність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не бути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надто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дрібними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Адекватність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потребам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громади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повинно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починатися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дієсловами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означають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завершення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здійснити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провести,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впровадити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надати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підготувати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розподілити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зменшити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збільшити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організувати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виготовити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встановити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тощо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уникаючи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показують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процес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підтримати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поліпшити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підсилити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сприяти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координувати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перебудовувати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тощо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Приклад </a:t>
            </a:r>
            <a:r>
              <a:rPr lang="ru-RU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</a:t>
            </a:r>
            <a:r>
              <a:rPr lang="ru-RU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мети та </a:t>
            </a:r>
            <a:r>
              <a:rPr lang="ru-RU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завдань</a:t>
            </a:r>
            <a:r>
              <a:rPr lang="ru-RU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"Метою проекту (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проведення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круглого столу) є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пріоритетних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заходів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щодо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збільшення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участі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освіченої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молоді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розвитку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сфер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міста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шляхом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стимулювання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їх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активності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створенні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власних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проектів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Згуртувати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влади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науковців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діячів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Полтави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займаються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заохоченням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підтримкою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громадських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ініціатив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розвитку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міста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Проінформувати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можливості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і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досвід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впроваджених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на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сьогодні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фінансово-економічних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організаційних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механізмів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залучення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громадськості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Проінформувати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громадської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Центр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наукових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досліджень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соціальних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проектів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"Перспектива".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Продемонструвати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підтримку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Представництва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Фонду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Гайнріха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Бьолля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Україні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Представити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Полтавського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міського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конкурсу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проектів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розвитку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міста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як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стимулювання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публічної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громадської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активності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самоорганізації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самореалізації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Привернути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увагу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ЗМІ до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майбутнього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Залучити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майбутнього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нових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учасників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експертів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спонсорів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визначивши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проблеми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і потреби,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спонукали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необхідно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сформулювати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його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мету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метою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слід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розуміти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проблем та потреб 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вигляді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твердження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загального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типу про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бажаний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стан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об'єкта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необхідно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як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кінцевий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результат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"детально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відпрацьоване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узгоджене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лаконічне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бачення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майбутнього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коротке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того,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позитивний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результат буде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отримано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проекту; основа тих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на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виконання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буде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спрямована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діяльність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позитивний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кінцевий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результат,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планується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і буде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здобутий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після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вирішення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поставленої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проблеми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". Мета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будується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за такою схемою: </a:t>
            </a:r>
            <a:r>
              <a:rPr lang="ru-RU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ru-RU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зробити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для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досягнення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мети і </a:t>
            </a:r>
            <a:r>
              <a:rPr lang="ru-RU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яким</a:t>
            </a:r>
            <a:r>
              <a:rPr lang="ru-RU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чином </a:t>
            </a:r>
            <a:r>
              <a:rPr lang="ru-RU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</a:t>
            </a:r>
            <a:r>
              <a:rPr lang="ru-RU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зробити</a:t>
            </a:r>
            <a:r>
              <a:rPr lang="ru-RU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?"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бути і коротко -, і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довгостроковою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Термін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довгострокової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залежатиме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виконання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короткострокової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повинна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на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запитання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достатньо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значуща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і актуальна мета,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щоб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її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здійснювати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є дана мета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передумовою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успіху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засоби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досягнення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і мета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між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собою?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Наскільки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мета реальна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відповідає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напряму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діяльності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і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потенціалу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прослідковується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логічна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послідовність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між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метою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етапами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її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здійснення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очікувані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результати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вирішенню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мети?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матиме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розвиток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після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 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майбутньому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повинне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вміщатися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одне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-два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речення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логічно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пов'язані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витікають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 потреб та проблем. В мету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необхідно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включити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очікуваний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результат (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позитивний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ефект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або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зміни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бути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наслідком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вирішення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існуючої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проблеми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власне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саму проблему, яка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потребує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вирішення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цільову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групу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населення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якій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адресовано проект;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головний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засіб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отримання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очікуваного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результату.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конкретні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заходи,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піддаються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вимірюванню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процесі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проекту, без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виконання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його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мета не буде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досягнута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називаються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як і мета,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бути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реалістичними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формулюватися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гранично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і ясно. Вони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повинні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містити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кількісні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корисність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щоб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після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виконання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кожного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можна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було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легко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оцінити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досягнуто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і яка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частина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реалізована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кінцевий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результат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вирішення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або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покращення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ситуації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очікується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досягнути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завершенню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діяльності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питання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на яке повинно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проекту: яка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різниця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між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теперішнім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станом справ і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тим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буде в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майбутньому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Серед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критеріїв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відповідності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 є: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Зв'язок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 проблемою.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Доцільність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місії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Зацікавленість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клієнтів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Виправданість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Дотримання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етики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кінцевих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результатів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заявленої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цілі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Кваліфікація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персоналу.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Підтримка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суспільстві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приносять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найбільшу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користь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коли вони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сформульовані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і прямо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таким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вимогам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конкретність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певність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дієвість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Вимірність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підлягають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оглядовому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підтвердженню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Реалістичність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можна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допомогою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наявних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ресурсів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Гідність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не бути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надто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дрібними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Адекватність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потребам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громади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повинно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починатися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дієсловами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означають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завершення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здійснити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провести,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впровадити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надати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підготувати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розподілити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зменшити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збільшити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організувати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виготовити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встановити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тощо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уникаючи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показують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процес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підтримати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поліпшити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підсилити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сприяти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координувати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перебудовувати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тощо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Приклад </a:t>
            </a:r>
            <a:r>
              <a:rPr lang="ru-RU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</a:t>
            </a:r>
            <a:r>
              <a:rPr lang="ru-RU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мети та </a:t>
            </a:r>
            <a:r>
              <a:rPr lang="ru-RU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завдань</a:t>
            </a:r>
            <a:r>
              <a:rPr lang="ru-RU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"Метою проекту (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проведення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круглого столу) є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пріоритетних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заходів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щодо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збільшення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участі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освіченої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молоді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розвитку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сфер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міста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шляхом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стимулювання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їх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активності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створенні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власних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проектів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Згуртувати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влади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науковців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діячів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Полтави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займаються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заохоченням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підтримкою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громадських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ініціатив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розвитку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міста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Проінформувати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можливості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і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досвід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впроваджених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на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сьогодні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фінансово-економічних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організаційних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механізмів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залучення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громадськості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Проінформувати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громадської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Центр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наукових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досліджень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соціальних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проектів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"Перспектива".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Продемонструвати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підтримку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Представництва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Фонду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Гайнріха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Бьолля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Україні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Представити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Полтавського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міського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конкурсу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проектів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розвитку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міста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як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стимулювання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публічної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громадської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активності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самоорганізації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самореалізації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Привернути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увагу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ЗМІ до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майбутнього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Залучити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майбутнього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нових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учасників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експертів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спонсорів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79173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визначити процеси, що дають найбільший бізнес ефект – Відслідковування зміни ціни товару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визначити процеси, що будуть сервісами – Оплата замовлення.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 визначити, які ролі будуть у користувачів. Вказати, які кейси будуть доступні для якої ролі.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матеріалів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http://amis.fpm.kpi.ua/dbis-plsql/121-oracle-visualization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мінімум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два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типи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діаграм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для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візуалізації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інформації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 стан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бізнесу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час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виступу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обґрунтувати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їх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корисність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гіперпосилання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на адресу прототипу. Кнопка.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236537" y="2636837"/>
            <a:ext cx="8670925" cy="107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Calibri"/>
              <a:buNone/>
            </a:pPr>
            <a:r>
              <a:rPr lang="uk-UA" sz="3200" b="1" dirty="0">
                <a:solidFill>
                  <a:srgbClr val="E46C0A"/>
                </a:solidFill>
              </a:rPr>
              <a:t>Оплата комунальних послуг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2525" y="5202237"/>
            <a:ext cx="2924175" cy="16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 descr="Картинки по запросу braunschweig technische universität"/>
          <p:cNvSpPr txBox="1"/>
          <p:nvPr/>
        </p:nvSpPr>
        <p:spPr>
          <a:xfrm>
            <a:off x="144462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5" descr="http://turningpoint.in/cache/com_zoo/images/national-technical-university-of-ukraine-kyiv-polytechnic-institute1_431f2a66a0a23d514e59987ee21966e2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70725" y="76200"/>
            <a:ext cx="1909763" cy="19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 descr="http://cs410721.vk.me/v410721165/2227/ffGOjAVYwuA.jpg"/>
          <p:cNvPicPr preferRelativeResize="0"/>
          <p:nvPr/>
        </p:nvPicPr>
        <p:blipFill rotWithShape="1">
          <a:blip r:embed="rId5">
            <a:alphaModFix/>
          </a:blip>
          <a:srcRect t="7346"/>
          <a:stretch/>
        </p:blipFill>
        <p:spPr>
          <a:xfrm>
            <a:off x="0" y="0"/>
            <a:ext cx="5645150" cy="20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 descr="http://buythesky.com.au/App_Themes/RFDS/img/template/background-video-poster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2060575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250825" y="4868863"/>
            <a:ext cx="68199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НТУУ «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Київський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політехнічний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інститут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імені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Ігоря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Сікорського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Кафедра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прикладної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математики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Сафонов Артур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Валерійович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3870325" y="6350000"/>
            <a:ext cx="14033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Київ 20</a:t>
            </a:r>
            <a:r>
              <a:rPr lang="ru-RU" b="1">
                <a:solidFill>
                  <a:srgbClr val="244061"/>
                </a:solidFill>
              </a:rPr>
              <a:t>20</a:t>
            </a:r>
            <a:endParaRPr sz="1400" b="1" i="0" u="none" strike="noStrike" cap="non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6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Arial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Актуальність проблеми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6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237422" y="1243156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Опис</a:t>
            </a:r>
            <a:r>
              <a:rPr lang="ru-RU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як </a:t>
            </a:r>
            <a:r>
              <a:rPr lang="ru-RU" sz="14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було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ru-RU" dirty="0"/>
              <a:t>Оплата </a:t>
            </a:r>
            <a:r>
              <a:rPr lang="ru-RU" dirty="0" err="1"/>
              <a:t>здійснювалася</a:t>
            </a:r>
            <a:r>
              <a:rPr lang="ru-RU" dirty="0"/>
              <a:t> </a:t>
            </a:r>
            <a:r>
              <a:rPr lang="ru-RU" dirty="0" err="1"/>
              <a:t>готівкою</a:t>
            </a:r>
            <a:r>
              <a:rPr lang="ru-RU" dirty="0"/>
              <a:t> у </a:t>
            </a:r>
            <a:r>
              <a:rPr lang="ru-RU" dirty="0" err="1"/>
              <a:t>відділенні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3203848" y="1258887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Список проблем</a:t>
            </a:r>
            <a:endParaRPr sz="1400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sz="1400" b="0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Процедура може зайняти багато часу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sz="1400" b="0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Необхідно стояти у черзі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24/7 ?</a:t>
            </a: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6248287" y="1258887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ключові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рішення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потрібні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і для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чого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i="1" dirty="0">
                <a:solidFill>
                  <a:srgbClr val="00B050"/>
                </a:solidFill>
              </a:rPr>
              <a:t>Безготівкові методи оплати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Легке подання і зміна показів</a:t>
            </a:r>
            <a:endParaRPr sz="1400" b="0" i="1" u="none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Моментальна оплата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Доступні всі компанії, що надають комунальні послуги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535" y="3847378"/>
            <a:ext cx="2998740" cy="235248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2" y="3981597"/>
            <a:ext cx="3036068" cy="208404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626" y="3847378"/>
            <a:ext cx="2515643" cy="25156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Мета та завдання проекту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7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155574" y="1573356"/>
            <a:ext cx="8630079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Мета 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полягає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у 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полегшенні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процедури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подання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даних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і оплати 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комунальних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послуг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за 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рахунок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впровадження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безготівкових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методів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оплати і 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можливості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оплати 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одразу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всіх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видів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комунальних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послуг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155574" y="2900650"/>
            <a:ext cx="8407658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Завдання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проекту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Реалізувати механізм подання даних за участі компаній, що надають комунальні послуги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Втілити механізм оплати послуг за допомогою сервісів, що здійснюють онлайн платежі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Організувати зручну взаємодію користувача з вказаними вище механізмами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Забезпечити цілодобову роботу </a:t>
            </a:r>
            <a:r>
              <a:rPr lang="uk-UA" sz="1800" b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сервіса</a:t>
            </a:r>
            <a:endParaRPr dirty="0"/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 dirty="0" err="1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Бізнес</a:t>
            </a:r>
            <a:r>
              <a:rPr lang="ru-RU" sz="2800" b="1" i="0" u="none" strike="noStrike" cap="none" dirty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правила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7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155574" y="1573356"/>
            <a:ext cx="8630079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Оплата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здійснюється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лише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за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допомогою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карти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Користуватись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сервісом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може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тільки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користувач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який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погодився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з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умовами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використання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Оплата не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може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бути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здійснена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якщо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покази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не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були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внесені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можна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редагувати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видаляти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покази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коли оплата по ним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вже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здійснена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Попередні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дані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не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повинні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перевищувати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поточні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Всі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покази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мають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бути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коректними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Сервіс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має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працювати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цілодобово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7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днів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на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тиждень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Збір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статистичних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даних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повинен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здійснюватися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лише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за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згоди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користувача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155574" y="2900650"/>
            <a:ext cx="8407658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927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8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 dirty="0" err="1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Ієрархія</a:t>
            </a:r>
            <a:r>
              <a:rPr lang="ru-RU" sz="2800" b="1" i="0" u="none" strike="noStrike" cap="none" dirty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1" i="0" u="none" strike="noStrike" cap="none" dirty="0" err="1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процесів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8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8"/>
          <p:cNvSpPr/>
          <p:nvPr/>
        </p:nvSpPr>
        <p:spPr>
          <a:xfrm>
            <a:off x="4322618" y="4535055"/>
            <a:ext cx="1413163" cy="785091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8"/>
          <p:cNvSpPr/>
          <p:nvPr/>
        </p:nvSpPr>
        <p:spPr>
          <a:xfrm>
            <a:off x="7537305" y="2131824"/>
            <a:ext cx="1413163" cy="785091"/>
          </a:xfrm>
          <a:prstGeom prst="rect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85900"/>
            <a:ext cx="9144000" cy="44496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Use Case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9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114" y="1258887"/>
            <a:ext cx="4027486" cy="52990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0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0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4572000" y="1485900"/>
            <a:ext cx="3049587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" y="1395047"/>
            <a:ext cx="4543008" cy="302867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808" y="3682313"/>
            <a:ext cx="4539242" cy="302616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1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Прототипи інтерфейсу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324" y="1258887"/>
            <a:ext cx="2471352" cy="53513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/>
        </p:nvSpPr>
        <p:spPr>
          <a:xfrm>
            <a:off x="986992" y="2789207"/>
            <a:ext cx="7096125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r>
              <a:rPr lang="ru-RU" sz="4400" b="1" i="0" u="none" strike="noStrike" cap="none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Дякую за увагу!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endParaRPr sz="4400" b="1" i="0" u="none" strike="noStrike" cap="none">
              <a:solidFill>
                <a:srgbClr val="FFA1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2"/>
          <p:cNvSpPr/>
          <p:nvPr/>
        </p:nvSpPr>
        <p:spPr>
          <a:xfrm>
            <a:off x="420255" y="4601768"/>
            <a:ext cx="8229600" cy="197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1770</Words>
  <Application>Microsoft Office PowerPoint</Application>
  <PresentationFormat>Экран (4:3)</PresentationFormat>
  <Paragraphs>151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1_Тема Office</vt:lpstr>
      <vt:lpstr>Тема Office</vt:lpstr>
      <vt:lpstr>Оплата комунальних послуг</vt:lpstr>
      <vt:lpstr>Актуальність проблеми</vt:lpstr>
      <vt:lpstr>Мета та завдання проекту</vt:lpstr>
      <vt:lpstr>Бізнес правила</vt:lpstr>
      <vt:lpstr>Ієрархія процесів</vt:lpstr>
      <vt:lpstr>Use Case</vt:lpstr>
      <vt:lpstr>DashBoard</vt:lpstr>
      <vt:lpstr>Прототипи інтерфейсу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Оплата комунальних послуг</dc:title>
  <cp:lastModifiedBy>Артем Холоденко</cp:lastModifiedBy>
  <cp:revision>9</cp:revision>
  <dcterms:modified xsi:type="dcterms:W3CDTF">2020-03-02T08:47:06Z</dcterms:modified>
</cp:coreProperties>
</file>