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2.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58"/>
  </p:notesMasterIdLst>
  <p:sldIdLst>
    <p:sldId id="256" r:id="rId3"/>
    <p:sldId id="335" r:id="rId4"/>
    <p:sldId id="257" r:id="rId5"/>
    <p:sldId id="258" r:id="rId6"/>
    <p:sldId id="260" r:id="rId7"/>
    <p:sldId id="276" r:id="rId8"/>
    <p:sldId id="275" r:id="rId9"/>
    <p:sldId id="277" r:id="rId10"/>
    <p:sldId id="330" r:id="rId11"/>
    <p:sldId id="325" r:id="rId12"/>
    <p:sldId id="331" r:id="rId13"/>
    <p:sldId id="336" r:id="rId14"/>
    <p:sldId id="337" r:id="rId15"/>
    <p:sldId id="338" r:id="rId16"/>
    <p:sldId id="339" r:id="rId17"/>
    <p:sldId id="341" r:id="rId18"/>
    <p:sldId id="288" r:id="rId19"/>
    <p:sldId id="305" r:id="rId20"/>
    <p:sldId id="304" r:id="rId21"/>
    <p:sldId id="324" r:id="rId22"/>
    <p:sldId id="307" r:id="rId23"/>
    <p:sldId id="309" r:id="rId24"/>
    <p:sldId id="319" r:id="rId25"/>
    <p:sldId id="264" r:id="rId26"/>
    <p:sldId id="321" r:id="rId27"/>
    <p:sldId id="265" r:id="rId28"/>
    <p:sldId id="266" r:id="rId29"/>
    <p:sldId id="312" r:id="rId30"/>
    <p:sldId id="314" r:id="rId31"/>
    <p:sldId id="316" r:id="rId32"/>
    <p:sldId id="268" r:id="rId33"/>
    <p:sldId id="310" r:id="rId34"/>
    <p:sldId id="269" r:id="rId35"/>
    <p:sldId id="342" r:id="rId36"/>
    <p:sldId id="270" r:id="rId37"/>
    <p:sldId id="326" r:id="rId38"/>
    <p:sldId id="327" r:id="rId39"/>
    <p:sldId id="320" r:id="rId40"/>
    <p:sldId id="329" r:id="rId41"/>
    <p:sldId id="311" r:id="rId42"/>
    <p:sldId id="271" r:id="rId43"/>
    <p:sldId id="291" r:id="rId44"/>
    <p:sldId id="332" r:id="rId45"/>
    <p:sldId id="298" r:id="rId46"/>
    <p:sldId id="333" r:id="rId47"/>
    <p:sldId id="299" r:id="rId48"/>
    <p:sldId id="302" r:id="rId49"/>
    <p:sldId id="334" r:id="rId50"/>
    <p:sldId id="303" r:id="rId51"/>
    <p:sldId id="296" r:id="rId52"/>
    <p:sldId id="283" r:id="rId53"/>
    <p:sldId id="284" r:id="rId54"/>
    <p:sldId id="285" r:id="rId55"/>
    <p:sldId id="293" r:id="rId56"/>
    <p:sldId id="294" r:id="rId57"/>
  </p:sldIdLst>
  <p:sldSz cx="9144000" cy="5143500" type="screen16x9"/>
  <p:notesSz cx="6858000" cy="9144000"/>
  <p:defaultTextStyle>
    <a:defPPr>
      <a:defRPr lang="zh-CN"/>
    </a:defPPr>
    <a:lvl1pPr marL="0" algn="l" defTabSz="879061" rtl="0" eaLnBrk="1" latinLnBrk="0" hangingPunct="1">
      <a:defRPr sz="1700" kern="1200">
        <a:solidFill>
          <a:schemeClr val="tx1"/>
        </a:solidFill>
        <a:latin typeface="+mn-lt"/>
        <a:ea typeface="+mn-ea"/>
        <a:cs typeface="+mn-cs"/>
      </a:defRPr>
    </a:lvl1pPr>
    <a:lvl2pPr marL="439531" algn="l" defTabSz="879061" rtl="0" eaLnBrk="1" latinLnBrk="0" hangingPunct="1">
      <a:defRPr sz="1700" kern="1200">
        <a:solidFill>
          <a:schemeClr val="tx1"/>
        </a:solidFill>
        <a:latin typeface="+mn-lt"/>
        <a:ea typeface="+mn-ea"/>
        <a:cs typeface="+mn-cs"/>
      </a:defRPr>
    </a:lvl2pPr>
    <a:lvl3pPr marL="879061" algn="l" defTabSz="879061" rtl="0" eaLnBrk="1" latinLnBrk="0" hangingPunct="1">
      <a:defRPr sz="1700" kern="1200">
        <a:solidFill>
          <a:schemeClr val="tx1"/>
        </a:solidFill>
        <a:latin typeface="+mn-lt"/>
        <a:ea typeface="+mn-ea"/>
        <a:cs typeface="+mn-cs"/>
      </a:defRPr>
    </a:lvl3pPr>
    <a:lvl4pPr marL="1318592" algn="l" defTabSz="879061" rtl="0" eaLnBrk="1" latinLnBrk="0" hangingPunct="1">
      <a:defRPr sz="1700" kern="1200">
        <a:solidFill>
          <a:schemeClr val="tx1"/>
        </a:solidFill>
        <a:latin typeface="+mn-lt"/>
        <a:ea typeface="+mn-ea"/>
        <a:cs typeface="+mn-cs"/>
      </a:defRPr>
    </a:lvl4pPr>
    <a:lvl5pPr marL="1758122" algn="l" defTabSz="879061" rtl="0" eaLnBrk="1" latinLnBrk="0" hangingPunct="1">
      <a:defRPr sz="1700" kern="1200">
        <a:solidFill>
          <a:schemeClr val="tx1"/>
        </a:solidFill>
        <a:latin typeface="+mn-lt"/>
        <a:ea typeface="+mn-ea"/>
        <a:cs typeface="+mn-cs"/>
      </a:defRPr>
    </a:lvl5pPr>
    <a:lvl6pPr marL="2197653" algn="l" defTabSz="879061" rtl="0" eaLnBrk="1" latinLnBrk="0" hangingPunct="1">
      <a:defRPr sz="1700" kern="1200">
        <a:solidFill>
          <a:schemeClr val="tx1"/>
        </a:solidFill>
        <a:latin typeface="+mn-lt"/>
        <a:ea typeface="+mn-ea"/>
        <a:cs typeface="+mn-cs"/>
      </a:defRPr>
    </a:lvl6pPr>
    <a:lvl7pPr marL="2637184" algn="l" defTabSz="879061" rtl="0" eaLnBrk="1" latinLnBrk="0" hangingPunct="1">
      <a:defRPr sz="1700" kern="1200">
        <a:solidFill>
          <a:schemeClr val="tx1"/>
        </a:solidFill>
        <a:latin typeface="+mn-lt"/>
        <a:ea typeface="+mn-ea"/>
        <a:cs typeface="+mn-cs"/>
      </a:defRPr>
    </a:lvl7pPr>
    <a:lvl8pPr marL="3076714" algn="l" defTabSz="879061" rtl="0" eaLnBrk="1" latinLnBrk="0" hangingPunct="1">
      <a:defRPr sz="1700" kern="1200">
        <a:solidFill>
          <a:schemeClr val="tx1"/>
        </a:solidFill>
        <a:latin typeface="+mn-lt"/>
        <a:ea typeface="+mn-ea"/>
        <a:cs typeface="+mn-cs"/>
      </a:defRPr>
    </a:lvl8pPr>
    <a:lvl9pPr marL="3516245" algn="l" defTabSz="879061"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A0"/>
    <a:srgbClr val="7A5B56"/>
    <a:srgbClr val="A68782"/>
    <a:srgbClr val="614E52"/>
    <a:srgbClr val="6E50A0"/>
    <a:srgbClr val="695AC8"/>
    <a:srgbClr val="696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8" autoAdjust="0"/>
    <p:restoredTop sz="79438" autoAdjust="0"/>
  </p:normalViewPr>
  <p:slideViewPr>
    <p:cSldViewPr>
      <p:cViewPr varScale="1">
        <p:scale>
          <a:sx n="95" d="100"/>
          <a:sy n="95" d="100"/>
        </p:scale>
        <p:origin x="1056"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E1013-DF60-478B-9FF0-EF00124D41D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745DA29-83A4-4859-851A-7335344CC89F}">
      <dgm:prSet phldrT="[文本]" custT="1"/>
      <dgm:spPr>
        <a:solidFill>
          <a:schemeClr val="bg1"/>
        </a:solidFill>
        <a:ln>
          <a:solidFill>
            <a:schemeClr val="tx1"/>
          </a:solidFill>
        </a:ln>
      </dgm:spPr>
      <dgm:t>
        <a:bodyPr/>
        <a:lstStyle/>
        <a:p>
          <a:r>
            <a:rPr lang="zh-CN" altLang="en-US" sz="2400" dirty="0">
              <a:solidFill>
                <a:schemeClr val="tx1"/>
              </a:solidFill>
            </a:rPr>
            <a:t>知识产权</a:t>
          </a:r>
        </a:p>
      </dgm:t>
    </dgm:pt>
    <dgm:pt modelId="{AC0D3FCD-14BE-405C-A89D-ECCE523592DD}" type="parTrans" cxnId="{3BB7F57D-EC91-4CF7-B897-45B00C7E27ED}">
      <dgm:prSet/>
      <dgm:spPr/>
      <dgm:t>
        <a:bodyPr/>
        <a:lstStyle/>
        <a:p>
          <a:endParaRPr lang="zh-CN" altLang="en-US"/>
        </a:p>
      </dgm:t>
    </dgm:pt>
    <dgm:pt modelId="{B236C4DA-1B36-4086-BA1B-7D5E23B4497F}" type="sibTrans" cxnId="{3BB7F57D-EC91-4CF7-B897-45B00C7E27ED}">
      <dgm:prSet/>
      <dgm:spPr/>
      <dgm:t>
        <a:bodyPr/>
        <a:lstStyle/>
        <a:p>
          <a:endParaRPr lang="zh-CN" altLang="en-US"/>
        </a:p>
      </dgm:t>
    </dgm:pt>
    <dgm:pt modelId="{BE793683-4CFA-49ED-AFF6-B513915D5C79}">
      <dgm:prSet phldrT="[文本]" custT="1"/>
      <dgm:spPr>
        <a:solidFill>
          <a:schemeClr val="bg1"/>
        </a:solidFill>
        <a:ln>
          <a:solidFill>
            <a:schemeClr val="tx1"/>
          </a:solidFill>
        </a:ln>
      </dgm:spPr>
      <dgm:t>
        <a:bodyPr/>
        <a:lstStyle/>
        <a:p>
          <a:r>
            <a:rPr lang="zh-CN" altLang="en-US" sz="2400" dirty="0">
              <a:solidFill>
                <a:schemeClr val="tx1"/>
              </a:solidFill>
            </a:rPr>
            <a:t>工业产权</a:t>
          </a:r>
        </a:p>
      </dgm:t>
    </dgm:pt>
    <dgm:pt modelId="{24256D5E-044D-4C8F-A717-F7457AFAE20C}" type="parTrans" cxnId="{12B2012F-7DED-4DB2-924F-2973F54BD493}">
      <dgm:prSet/>
      <dgm:spPr/>
      <dgm:t>
        <a:bodyPr/>
        <a:lstStyle/>
        <a:p>
          <a:endParaRPr lang="zh-CN" altLang="en-US"/>
        </a:p>
      </dgm:t>
    </dgm:pt>
    <dgm:pt modelId="{D337308B-D6AB-4253-8274-004D1521B68B}" type="sibTrans" cxnId="{12B2012F-7DED-4DB2-924F-2973F54BD493}">
      <dgm:prSet/>
      <dgm:spPr/>
      <dgm:t>
        <a:bodyPr/>
        <a:lstStyle/>
        <a:p>
          <a:endParaRPr lang="zh-CN" altLang="en-US"/>
        </a:p>
      </dgm:t>
    </dgm:pt>
    <dgm:pt modelId="{1DB2CE0A-8BC8-4D68-BCF5-DFB48CEF1F29}">
      <dgm:prSet phldrT="[文本]" custT="1"/>
      <dgm:spPr>
        <a:solidFill>
          <a:schemeClr val="bg1"/>
        </a:solidFill>
        <a:ln>
          <a:solidFill>
            <a:schemeClr val="tx1"/>
          </a:solidFill>
        </a:ln>
      </dgm:spPr>
      <dgm:t>
        <a:bodyPr/>
        <a:lstStyle/>
        <a:p>
          <a:r>
            <a:rPr lang="zh-CN" altLang="en-US" sz="2400" dirty="0">
              <a:solidFill>
                <a:schemeClr val="tx1"/>
              </a:solidFill>
            </a:rPr>
            <a:t>商标权</a:t>
          </a:r>
        </a:p>
      </dgm:t>
    </dgm:pt>
    <dgm:pt modelId="{FBFF888C-2201-4690-866B-C3EA832CF3C4}" type="parTrans" cxnId="{963DFE23-D488-4C33-B4C4-C6B0595F1EA8}">
      <dgm:prSet/>
      <dgm:spPr/>
      <dgm:t>
        <a:bodyPr/>
        <a:lstStyle/>
        <a:p>
          <a:endParaRPr lang="zh-CN" altLang="en-US"/>
        </a:p>
      </dgm:t>
    </dgm:pt>
    <dgm:pt modelId="{D7AF4ECC-4F47-4B66-A884-3F8D2E4C74EF}" type="sibTrans" cxnId="{963DFE23-D488-4C33-B4C4-C6B0595F1EA8}">
      <dgm:prSet/>
      <dgm:spPr/>
      <dgm:t>
        <a:bodyPr/>
        <a:lstStyle/>
        <a:p>
          <a:endParaRPr lang="zh-CN" altLang="en-US"/>
        </a:p>
      </dgm:t>
    </dgm:pt>
    <dgm:pt modelId="{B4E516EB-B42E-4F6C-A901-95152AA0A000}">
      <dgm:prSet phldrT="[文本]" custT="1"/>
      <dgm:spPr>
        <a:solidFill>
          <a:schemeClr val="bg1"/>
        </a:solidFill>
        <a:ln>
          <a:solidFill>
            <a:schemeClr val="tx1"/>
          </a:solidFill>
        </a:ln>
      </dgm:spPr>
      <dgm:t>
        <a:bodyPr/>
        <a:lstStyle/>
        <a:p>
          <a:r>
            <a:rPr lang="zh-CN" altLang="en-US" sz="2400" dirty="0">
              <a:solidFill>
                <a:schemeClr val="tx1"/>
              </a:solidFill>
            </a:rPr>
            <a:t>反不正当竞争</a:t>
          </a:r>
        </a:p>
      </dgm:t>
    </dgm:pt>
    <dgm:pt modelId="{A78D5A6E-58C2-4279-B0C5-A0C8EF43BFAE}" type="parTrans" cxnId="{63DE0B7D-7FE9-4887-AFEE-E454C3C25A9E}">
      <dgm:prSet/>
      <dgm:spPr/>
      <dgm:t>
        <a:bodyPr/>
        <a:lstStyle/>
        <a:p>
          <a:endParaRPr lang="zh-CN" altLang="en-US"/>
        </a:p>
      </dgm:t>
    </dgm:pt>
    <dgm:pt modelId="{5CFD0E1A-A5C1-447A-A32F-99A8C0DE924F}" type="sibTrans" cxnId="{63DE0B7D-7FE9-4887-AFEE-E454C3C25A9E}">
      <dgm:prSet/>
      <dgm:spPr/>
      <dgm:t>
        <a:bodyPr/>
        <a:lstStyle/>
        <a:p>
          <a:endParaRPr lang="zh-CN" altLang="en-US"/>
        </a:p>
      </dgm:t>
    </dgm:pt>
    <dgm:pt modelId="{1D8688CA-34C4-4071-BF18-FE889933B54A}">
      <dgm:prSet phldrT="[文本]" custT="1"/>
      <dgm:spPr>
        <a:solidFill>
          <a:schemeClr val="bg1"/>
        </a:solidFill>
        <a:ln>
          <a:solidFill>
            <a:schemeClr val="tx1"/>
          </a:solidFill>
        </a:ln>
      </dgm:spPr>
      <dgm:t>
        <a:bodyPr/>
        <a:lstStyle/>
        <a:p>
          <a:r>
            <a:rPr lang="zh-CN" altLang="en-US" sz="2400" dirty="0">
              <a:solidFill>
                <a:schemeClr val="tx1"/>
              </a:solidFill>
            </a:rPr>
            <a:t>版权（著作权）</a:t>
          </a:r>
        </a:p>
      </dgm:t>
    </dgm:pt>
    <dgm:pt modelId="{62E222CC-3F12-41F2-92DC-A6052E841E90}" type="parTrans" cxnId="{9A07B938-ABC9-40B4-8788-E14F39817A38}">
      <dgm:prSet/>
      <dgm:spPr/>
      <dgm:t>
        <a:bodyPr/>
        <a:lstStyle/>
        <a:p>
          <a:endParaRPr lang="zh-CN" altLang="en-US"/>
        </a:p>
      </dgm:t>
    </dgm:pt>
    <dgm:pt modelId="{4CAED631-C742-453F-A57A-46C84E97B48D}" type="sibTrans" cxnId="{9A07B938-ABC9-40B4-8788-E14F39817A38}">
      <dgm:prSet/>
      <dgm:spPr/>
      <dgm:t>
        <a:bodyPr/>
        <a:lstStyle/>
        <a:p>
          <a:endParaRPr lang="zh-CN" altLang="en-US"/>
        </a:p>
      </dgm:t>
    </dgm:pt>
    <dgm:pt modelId="{9435EF8A-10C8-4BE3-92B5-10AD9363F183}">
      <dgm:prSet custT="1"/>
      <dgm:spPr>
        <a:solidFill>
          <a:schemeClr val="bg1"/>
        </a:solidFill>
        <a:ln>
          <a:solidFill>
            <a:schemeClr val="tx1"/>
          </a:solidFill>
        </a:ln>
      </dgm:spPr>
      <dgm:t>
        <a:bodyPr/>
        <a:lstStyle/>
        <a:p>
          <a:r>
            <a:rPr lang="zh-CN" altLang="en-US" sz="2400" dirty="0">
              <a:solidFill>
                <a:schemeClr val="tx1"/>
              </a:solidFill>
            </a:rPr>
            <a:t>专利权</a:t>
          </a:r>
        </a:p>
      </dgm:t>
    </dgm:pt>
    <dgm:pt modelId="{BDF53170-DD8B-41FC-8E70-C5AFAACF05C2}" type="parTrans" cxnId="{3DFE7042-3EB9-4495-A361-CBB8157EF361}">
      <dgm:prSet/>
      <dgm:spPr/>
      <dgm:t>
        <a:bodyPr/>
        <a:lstStyle/>
        <a:p>
          <a:endParaRPr lang="zh-CN" altLang="en-US"/>
        </a:p>
      </dgm:t>
    </dgm:pt>
    <dgm:pt modelId="{4132A488-3DD8-4519-BDF9-EE92FDAB3E7B}" type="sibTrans" cxnId="{3DFE7042-3EB9-4495-A361-CBB8157EF361}">
      <dgm:prSet/>
      <dgm:spPr/>
      <dgm:t>
        <a:bodyPr/>
        <a:lstStyle/>
        <a:p>
          <a:endParaRPr lang="zh-CN" altLang="en-US"/>
        </a:p>
      </dgm:t>
    </dgm:pt>
    <dgm:pt modelId="{6B9945DD-F566-4D4D-9C7A-EB99C2544802}" type="pres">
      <dgm:prSet presAssocID="{F78E1013-DF60-478B-9FF0-EF00124D41DD}" presName="diagram" presStyleCnt="0">
        <dgm:presLayoutVars>
          <dgm:chPref val="1"/>
          <dgm:dir/>
          <dgm:animOne val="branch"/>
          <dgm:animLvl val="lvl"/>
          <dgm:resizeHandles val="exact"/>
        </dgm:presLayoutVars>
      </dgm:prSet>
      <dgm:spPr/>
      <dgm:t>
        <a:bodyPr/>
        <a:lstStyle/>
        <a:p>
          <a:endParaRPr lang="zh-CN" altLang="en-US"/>
        </a:p>
      </dgm:t>
    </dgm:pt>
    <dgm:pt modelId="{76AAB2C9-7BB6-4B30-AA6A-6D1B75B6F9B5}" type="pres">
      <dgm:prSet presAssocID="{E745DA29-83A4-4859-851A-7335344CC89F}" presName="root1" presStyleCnt="0"/>
      <dgm:spPr/>
    </dgm:pt>
    <dgm:pt modelId="{FD3DD9E3-A7FB-464E-B3F1-B135972D99E3}" type="pres">
      <dgm:prSet presAssocID="{E745DA29-83A4-4859-851A-7335344CC89F}" presName="LevelOneTextNode" presStyleLbl="node0" presStyleIdx="0" presStyleCnt="1">
        <dgm:presLayoutVars>
          <dgm:chPref val="3"/>
        </dgm:presLayoutVars>
      </dgm:prSet>
      <dgm:spPr/>
      <dgm:t>
        <a:bodyPr/>
        <a:lstStyle/>
        <a:p>
          <a:endParaRPr lang="zh-CN" altLang="en-US"/>
        </a:p>
      </dgm:t>
    </dgm:pt>
    <dgm:pt modelId="{ED488312-2DA1-405A-B83E-957F625CABB3}" type="pres">
      <dgm:prSet presAssocID="{E745DA29-83A4-4859-851A-7335344CC89F}" presName="level2hierChild" presStyleCnt="0"/>
      <dgm:spPr/>
    </dgm:pt>
    <dgm:pt modelId="{98E207FB-26A4-491A-9279-BDB1E5A7F846}" type="pres">
      <dgm:prSet presAssocID="{24256D5E-044D-4C8F-A717-F7457AFAE20C}" presName="conn2-1" presStyleLbl="parChTrans1D2" presStyleIdx="0" presStyleCnt="2"/>
      <dgm:spPr/>
      <dgm:t>
        <a:bodyPr/>
        <a:lstStyle/>
        <a:p>
          <a:endParaRPr lang="zh-CN" altLang="en-US"/>
        </a:p>
      </dgm:t>
    </dgm:pt>
    <dgm:pt modelId="{A0DBB403-C7AA-4436-9E3E-53DE202DB118}" type="pres">
      <dgm:prSet presAssocID="{24256D5E-044D-4C8F-A717-F7457AFAE20C}" presName="connTx" presStyleLbl="parChTrans1D2" presStyleIdx="0" presStyleCnt="2"/>
      <dgm:spPr/>
      <dgm:t>
        <a:bodyPr/>
        <a:lstStyle/>
        <a:p>
          <a:endParaRPr lang="zh-CN" altLang="en-US"/>
        </a:p>
      </dgm:t>
    </dgm:pt>
    <dgm:pt modelId="{40FEA161-7F61-4B88-BFA7-780E6A4221FB}" type="pres">
      <dgm:prSet presAssocID="{BE793683-4CFA-49ED-AFF6-B513915D5C79}" presName="root2" presStyleCnt="0"/>
      <dgm:spPr/>
    </dgm:pt>
    <dgm:pt modelId="{83818FCD-1870-4756-973E-66C414716E43}" type="pres">
      <dgm:prSet presAssocID="{BE793683-4CFA-49ED-AFF6-B513915D5C79}" presName="LevelTwoTextNode" presStyleLbl="node2" presStyleIdx="0" presStyleCnt="2">
        <dgm:presLayoutVars>
          <dgm:chPref val="3"/>
        </dgm:presLayoutVars>
      </dgm:prSet>
      <dgm:spPr/>
      <dgm:t>
        <a:bodyPr/>
        <a:lstStyle/>
        <a:p>
          <a:endParaRPr lang="zh-CN" altLang="en-US"/>
        </a:p>
      </dgm:t>
    </dgm:pt>
    <dgm:pt modelId="{04D63F07-10D9-4526-BFE4-FED6DBE0CCF7}" type="pres">
      <dgm:prSet presAssocID="{BE793683-4CFA-49ED-AFF6-B513915D5C79}" presName="level3hierChild" presStyleCnt="0"/>
      <dgm:spPr/>
    </dgm:pt>
    <dgm:pt modelId="{4509F5D3-A04B-4999-9F94-C8B0CAF3E051}" type="pres">
      <dgm:prSet presAssocID="{FBFF888C-2201-4690-866B-C3EA832CF3C4}" presName="conn2-1" presStyleLbl="parChTrans1D3" presStyleIdx="0" presStyleCnt="3"/>
      <dgm:spPr/>
      <dgm:t>
        <a:bodyPr/>
        <a:lstStyle/>
        <a:p>
          <a:endParaRPr lang="zh-CN" altLang="en-US"/>
        </a:p>
      </dgm:t>
    </dgm:pt>
    <dgm:pt modelId="{325C93D0-8580-476A-835D-3BE364680EA1}" type="pres">
      <dgm:prSet presAssocID="{FBFF888C-2201-4690-866B-C3EA832CF3C4}" presName="connTx" presStyleLbl="parChTrans1D3" presStyleIdx="0" presStyleCnt="3"/>
      <dgm:spPr/>
      <dgm:t>
        <a:bodyPr/>
        <a:lstStyle/>
        <a:p>
          <a:endParaRPr lang="zh-CN" altLang="en-US"/>
        </a:p>
      </dgm:t>
    </dgm:pt>
    <dgm:pt modelId="{7CF3ADB6-7078-4B4C-B43F-4494D298DB8E}" type="pres">
      <dgm:prSet presAssocID="{1DB2CE0A-8BC8-4D68-BCF5-DFB48CEF1F29}" presName="root2" presStyleCnt="0"/>
      <dgm:spPr/>
    </dgm:pt>
    <dgm:pt modelId="{B5FCE993-356E-4C9D-9CC7-A0DF099C0FC9}" type="pres">
      <dgm:prSet presAssocID="{1DB2CE0A-8BC8-4D68-BCF5-DFB48CEF1F29}" presName="LevelTwoTextNode" presStyleLbl="node3" presStyleIdx="0" presStyleCnt="3">
        <dgm:presLayoutVars>
          <dgm:chPref val="3"/>
        </dgm:presLayoutVars>
      </dgm:prSet>
      <dgm:spPr/>
      <dgm:t>
        <a:bodyPr/>
        <a:lstStyle/>
        <a:p>
          <a:endParaRPr lang="zh-CN" altLang="en-US"/>
        </a:p>
      </dgm:t>
    </dgm:pt>
    <dgm:pt modelId="{B4947515-5B9B-4398-92FC-6795CA962948}" type="pres">
      <dgm:prSet presAssocID="{1DB2CE0A-8BC8-4D68-BCF5-DFB48CEF1F29}" presName="level3hierChild" presStyleCnt="0"/>
      <dgm:spPr/>
    </dgm:pt>
    <dgm:pt modelId="{39A2ACB0-0F2D-4FA3-BDD3-BC5A67B06C2D}" type="pres">
      <dgm:prSet presAssocID="{A78D5A6E-58C2-4279-B0C5-A0C8EF43BFAE}" presName="conn2-1" presStyleLbl="parChTrans1D3" presStyleIdx="1" presStyleCnt="3"/>
      <dgm:spPr/>
      <dgm:t>
        <a:bodyPr/>
        <a:lstStyle/>
        <a:p>
          <a:endParaRPr lang="zh-CN" altLang="en-US"/>
        </a:p>
      </dgm:t>
    </dgm:pt>
    <dgm:pt modelId="{BFA6F29A-4A9A-4208-8B48-ECB625E79E24}" type="pres">
      <dgm:prSet presAssocID="{A78D5A6E-58C2-4279-B0C5-A0C8EF43BFAE}" presName="connTx" presStyleLbl="parChTrans1D3" presStyleIdx="1" presStyleCnt="3"/>
      <dgm:spPr/>
      <dgm:t>
        <a:bodyPr/>
        <a:lstStyle/>
        <a:p>
          <a:endParaRPr lang="zh-CN" altLang="en-US"/>
        </a:p>
      </dgm:t>
    </dgm:pt>
    <dgm:pt modelId="{030CF383-B8D6-4CCB-B7F2-F0E00F5733C4}" type="pres">
      <dgm:prSet presAssocID="{B4E516EB-B42E-4F6C-A901-95152AA0A000}" presName="root2" presStyleCnt="0"/>
      <dgm:spPr/>
    </dgm:pt>
    <dgm:pt modelId="{BBB4BF39-CBD4-4E6C-9B2E-C8A93B23284C}" type="pres">
      <dgm:prSet presAssocID="{B4E516EB-B42E-4F6C-A901-95152AA0A000}" presName="LevelTwoTextNode" presStyleLbl="node3" presStyleIdx="1" presStyleCnt="3" custScaleX="137511">
        <dgm:presLayoutVars>
          <dgm:chPref val="3"/>
        </dgm:presLayoutVars>
      </dgm:prSet>
      <dgm:spPr/>
      <dgm:t>
        <a:bodyPr/>
        <a:lstStyle/>
        <a:p>
          <a:endParaRPr lang="zh-CN" altLang="en-US"/>
        </a:p>
      </dgm:t>
    </dgm:pt>
    <dgm:pt modelId="{0E1673DD-3A98-40B7-86CF-A09B5B2C4D94}" type="pres">
      <dgm:prSet presAssocID="{B4E516EB-B42E-4F6C-A901-95152AA0A000}" presName="level3hierChild" presStyleCnt="0"/>
      <dgm:spPr/>
    </dgm:pt>
    <dgm:pt modelId="{96E8FAC4-B9AA-425D-9704-4510279FFE55}" type="pres">
      <dgm:prSet presAssocID="{BDF53170-DD8B-41FC-8E70-C5AFAACF05C2}" presName="conn2-1" presStyleLbl="parChTrans1D3" presStyleIdx="2" presStyleCnt="3"/>
      <dgm:spPr/>
      <dgm:t>
        <a:bodyPr/>
        <a:lstStyle/>
        <a:p>
          <a:endParaRPr lang="zh-CN" altLang="en-US"/>
        </a:p>
      </dgm:t>
    </dgm:pt>
    <dgm:pt modelId="{C7861E45-394B-428B-ADB7-9AD7D423EAD9}" type="pres">
      <dgm:prSet presAssocID="{BDF53170-DD8B-41FC-8E70-C5AFAACF05C2}" presName="connTx" presStyleLbl="parChTrans1D3" presStyleIdx="2" presStyleCnt="3"/>
      <dgm:spPr/>
      <dgm:t>
        <a:bodyPr/>
        <a:lstStyle/>
        <a:p>
          <a:endParaRPr lang="zh-CN" altLang="en-US"/>
        </a:p>
      </dgm:t>
    </dgm:pt>
    <dgm:pt modelId="{FC010905-011E-4D02-B38B-3313B00421EE}" type="pres">
      <dgm:prSet presAssocID="{9435EF8A-10C8-4BE3-92B5-10AD9363F183}" presName="root2" presStyleCnt="0"/>
      <dgm:spPr/>
    </dgm:pt>
    <dgm:pt modelId="{66BB8074-DCC5-41CA-BF08-7FC78A50FEDE}" type="pres">
      <dgm:prSet presAssocID="{9435EF8A-10C8-4BE3-92B5-10AD9363F183}" presName="LevelTwoTextNode" presStyleLbl="node3" presStyleIdx="2" presStyleCnt="3">
        <dgm:presLayoutVars>
          <dgm:chPref val="3"/>
        </dgm:presLayoutVars>
      </dgm:prSet>
      <dgm:spPr/>
      <dgm:t>
        <a:bodyPr/>
        <a:lstStyle/>
        <a:p>
          <a:endParaRPr lang="zh-CN" altLang="en-US"/>
        </a:p>
      </dgm:t>
    </dgm:pt>
    <dgm:pt modelId="{D048559C-989E-4A76-AD5E-0FB955D3766A}" type="pres">
      <dgm:prSet presAssocID="{9435EF8A-10C8-4BE3-92B5-10AD9363F183}" presName="level3hierChild" presStyleCnt="0"/>
      <dgm:spPr/>
    </dgm:pt>
    <dgm:pt modelId="{EAE4D5BA-70BC-4A37-AD53-F59AD6327AEF}" type="pres">
      <dgm:prSet presAssocID="{62E222CC-3F12-41F2-92DC-A6052E841E90}" presName="conn2-1" presStyleLbl="parChTrans1D2" presStyleIdx="1" presStyleCnt="2"/>
      <dgm:spPr/>
      <dgm:t>
        <a:bodyPr/>
        <a:lstStyle/>
        <a:p>
          <a:endParaRPr lang="zh-CN" altLang="en-US"/>
        </a:p>
      </dgm:t>
    </dgm:pt>
    <dgm:pt modelId="{E8456667-5308-4BA7-A1B2-8B64A7556298}" type="pres">
      <dgm:prSet presAssocID="{62E222CC-3F12-41F2-92DC-A6052E841E90}" presName="connTx" presStyleLbl="parChTrans1D2" presStyleIdx="1" presStyleCnt="2"/>
      <dgm:spPr/>
      <dgm:t>
        <a:bodyPr/>
        <a:lstStyle/>
        <a:p>
          <a:endParaRPr lang="zh-CN" altLang="en-US"/>
        </a:p>
      </dgm:t>
    </dgm:pt>
    <dgm:pt modelId="{D435A669-4DAC-4BB8-BD53-F402262CB8DA}" type="pres">
      <dgm:prSet presAssocID="{1D8688CA-34C4-4071-BF18-FE889933B54A}" presName="root2" presStyleCnt="0"/>
      <dgm:spPr/>
    </dgm:pt>
    <dgm:pt modelId="{3D879907-CB5D-40BA-85D3-BB3AE384B77A}" type="pres">
      <dgm:prSet presAssocID="{1D8688CA-34C4-4071-BF18-FE889933B54A}" presName="LevelTwoTextNode" presStyleLbl="node2" presStyleIdx="1" presStyleCnt="2" custScaleX="152653" custScaleY="111318">
        <dgm:presLayoutVars>
          <dgm:chPref val="3"/>
        </dgm:presLayoutVars>
      </dgm:prSet>
      <dgm:spPr/>
      <dgm:t>
        <a:bodyPr/>
        <a:lstStyle/>
        <a:p>
          <a:endParaRPr lang="zh-CN" altLang="en-US"/>
        </a:p>
      </dgm:t>
    </dgm:pt>
    <dgm:pt modelId="{EBC010B7-68BB-42E0-9127-FFE0920F1E22}" type="pres">
      <dgm:prSet presAssocID="{1D8688CA-34C4-4071-BF18-FE889933B54A}" presName="level3hierChild" presStyleCnt="0"/>
      <dgm:spPr/>
    </dgm:pt>
  </dgm:ptLst>
  <dgm:cxnLst>
    <dgm:cxn modelId="{11F99B36-6D59-40E5-B127-BB07CA15D9A2}" type="presOf" srcId="{FBFF888C-2201-4690-866B-C3EA832CF3C4}" destId="{325C93D0-8580-476A-835D-3BE364680EA1}" srcOrd="1" destOrd="0" presId="urn:microsoft.com/office/officeart/2005/8/layout/hierarchy2"/>
    <dgm:cxn modelId="{A05B4724-AE98-465D-8E04-123435233E40}" type="presOf" srcId="{1DB2CE0A-8BC8-4D68-BCF5-DFB48CEF1F29}" destId="{B5FCE993-356E-4C9D-9CC7-A0DF099C0FC9}" srcOrd="0" destOrd="0" presId="urn:microsoft.com/office/officeart/2005/8/layout/hierarchy2"/>
    <dgm:cxn modelId="{E9B524A1-F541-409A-B0C9-9BCECC3E9C22}" type="presOf" srcId="{F78E1013-DF60-478B-9FF0-EF00124D41DD}" destId="{6B9945DD-F566-4D4D-9C7A-EB99C2544802}" srcOrd="0" destOrd="0" presId="urn:microsoft.com/office/officeart/2005/8/layout/hierarchy2"/>
    <dgm:cxn modelId="{3BB7F57D-EC91-4CF7-B897-45B00C7E27ED}" srcId="{F78E1013-DF60-478B-9FF0-EF00124D41DD}" destId="{E745DA29-83A4-4859-851A-7335344CC89F}" srcOrd="0" destOrd="0" parTransId="{AC0D3FCD-14BE-405C-A89D-ECCE523592DD}" sibTransId="{B236C4DA-1B36-4086-BA1B-7D5E23B4497F}"/>
    <dgm:cxn modelId="{B24A1F7E-9A6D-4148-9424-131FD2513E15}" type="presOf" srcId="{62E222CC-3F12-41F2-92DC-A6052E841E90}" destId="{EAE4D5BA-70BC-4A37-AD53-F59AD6327AEF}" srcOrd="0" destOrd="0" presId="urn:microsoft.com/office/officeart/2005/8/layout/hierarchy2"/>
    <dgm:cxn modelId="{AE300FCE-23EC-4FEE-AE91-16225C7D087A}" type="presOf" srcId="{24256D5E-044D-4C8F-A717-F7457AFAE20C}" destId="{98E207FB-26A4-491A-9279-BDB1E5A7F846}" srcOrd="0" destOrd="0" presId="urn:microsoft.com/office/officeart/2005/8/layout/hierarchy2"/>
    <dgm:cxn modelId="{90F73AD2-53D3-4D81-BE79-5EC62514EFDD}" type="presOf" srcId="{1D8688CA-34C4-4071-BF18-FE889933B54A}" destId="{3D879907-CB5D-40BA-85D3-BB3AE384B77A}" srcOrd="0" destOrd="0" presId="urn:microsoft.com/office/officeart/2005/8/layout/hierarchy2"/>
    <dgm:cxn modelId="{E1CFC0AD-5DDC-40FF-B6AF-E7DDDCC90099}" type="presOf" srcId="{FBFF888C-2201-4690-866B-C3EA832CF3C4}" destId="{4509F5D3-A04B-4999-9F94-C8B0CAF3E051}" srcOrd="0" destOrd="0" presId="urn:microsoft.com/office/officeart/2005/8/layout/hierarchy2"/>
    <dgm:cxn modelId="{3DFE7042-3EB9-4495-A361-CBB8157EF361}" srcId="{BE793683-4CFA-49ED-AFF6-B513915D5C79}" destId="{9435EF8A-10C8-4BE3-92B5-10AD9363F183}" srcOrd="2" destOrd="0" parTransId="{BDF53170-DD8B-41FC-8E70-C5AFAACF05C2}" sibTransId="{4132A488-3DD8-4519-BDF9-EE92FDAB3E7B}"/>
    <dgm:cxn modelId="{197FFB2A-8B15-4B0F-B616-CC46364F1FC6}" type="presOf" srcId="{A78D5A6E-58C2-4279-B0C5-A0C8EF43BFAE}" destId="{39A2ACB0-0F2D-4FA3-BDD3-BC5A67B06C2D}" srcOrd="0" destOrd="0" presId="urn:microsoft.com/office/officeart/2005/8/layout/hierarchy2"/>
    <dgm:cxn modelId="{9658A31F-25DB-4C59-8C93-E33E0791850F}" type="presOf" srcId="{BDF53170-DD8B-41FC-8E70-C5AFAACF05C2}" destId="{96E8FAC4-B9AA-425D-9704-4510279FFE55}" srcOrd="0" destOrd="0" presId="urn:microsoft.com/office/officeart/2005/8/layout/hierarchy2"/>
    <dgm:cxn modelId="{963DFE23-D488-4C33-B4C4-C6B0595F1EA8}" srcId="{BE793683-4CFA-49ED-AFF6-B513915D5C79}" destId="{1DB2CE0A-8BC8-4D68-BCF5-DFB48CEF1F29}" srcOrd="0" destOrd="0" parTransId="{FBFF888C-2201-4690-866B-C3EA832CF3C4}" sibTransId="{D7AF4ECC-4F47-4B66-A884-3F8D2E4C74EF}"/>
    <dgm:cxn modelId="{4D6FA77D-E2B6-4B21-92D4-AFFA5AABEC7F}" type="presOf" srcId="{BDF53170-DD8B-41FC-8E70-C5AFAACF05C2}" destId="{C7861E45-394B-428B-ADB7-9AD7D423EAD9}" srcOrd="1" destOrd="0" presId="urn:microsoft.com/office/officeart/2005/8/layout/hierarchy2"/>
    <dgm:cxn modelId="{B4E9A107-03B7-499C-AC3C-24A9C639CF43}" type="presOf" srcId="{BE793683-4CFA-49ED-AFF6-B513915D5C79}" destId="{83818FCD-1870-4756-973E-66C414716E43}" srcOrd="0" destOrd="0" presId="urn:microsoft.com/office/officeart/2005/8/layout/hierarchy2"/>
    <dgm:cxn modelId="{1CAADB80-42ED-451D-B02D-ED67774FAAF5}" type="presOf" srcId="{9435EF8A-10C8-4BE3-92B5-10AD9363F183}" destId="{66BB8074-DCC5-41CA-BF08-7FC78A50FEDE}" srcOrd="0" destOrd="0" presId="urn:microsoft.com/office/officeart/2005/8/layout/hierarchy2"/>
    <dgm:cxn modelId="{12B2012F-7DED-4DB2-924F-2973F54BD493}" srcId="{E745DA29-83A4-4859-851A-7335344CC89F}" destId="{BE793683-4CFA-49ED-AFF6-B513915D5C79}" srcOrd="0" destOrd="0" parTransId="{24256D5E-044D-4C8F-A717-F7457AFAE20C}" sibTransId="{D337308B-D6AB-4253-8274-004D1521B68B}"/>
    <dgm:cxn modelId="{AFB0DB71-BA24-48FE-9E5C-A2230EBCB4D8}" type="presOf" srcId="{24256D5E-044D-4C8F-A717-F7457AFAE20C}" destId="{A0DBB403-C7AA-4436-9E3E-53DE202DB118}" srcOrd="1" destOrd="0" presId="urn:microsoft.com/office/officeart/2005/8/layout/hierarchy2"/>
    <dgm:cxn modelId="{AE62C1B1-6E84-43BE-84B8-8776E6791C15}" type="presOf" srcId="{A78D5A6E-58C2-4279-B0C5-A0C8EF43BFAE}" destId="{BFA6F29A-4A9A-4208-8B48-ECB625E79E24}" srcOrd="1" destOrd="0" presId="urn:microsoft.com/office/officeart/2005/8/layout/hierarchy2"/>
    <dgm:cxn modelId="{63DE0B7D-7FE9-4887-AFEE-E454C3C25A9E}" srcId="{BE793683-4CFA-49ED-AFF6-B513915D5C79}" destId="{B4E516EB-B42E-4F6C-A901-95152AA0A000}" srcOrd="1" destOrd="0" parTransId="{A78D5A6E-58C2-4279-B0C5-A0C8EF43BFAE}" sibTransId="{5CFD0E1A-A5C1-447A-A32F-99A8C0DE924F}"/>
    <dgm:cxn modelId="{F3A94E46-2948-4B0A-ADC3-EA8FB6907B42}" type="presOf" srcId="{E745DA29-83A4-4859-851A-7335344CC89F}" destId="{FD3DD9E3-A7FB-464E-B3F1-B135972D99E3}" srcOrd="0" destOrd="0" presId="urn:microsoft.com/office/officeart/2005/8/layout/hierarchy2"/>
    <dgm:cxn modelId="{1FEB9B7E-B762-4207-A6B1-9426ED6C2DE0}" type="presOf" srcId="{B4E516EB-B42E-4F6C-A901-95152AA0A000}" destId="{BBB4BF39-CBD4-4E6C-9B2E-C8A93B23284C}" srcOrd="0" destOrd="0" presId="urn:microsoft.com/office/officeart/2005/8/layout/hierarchy2"/>
    <dgm:cxn modelId="{8D9DC538-BF92-4273-9F4B-200C6DC421F7}" type="presOf" srcId="{62E222CC-3F12-41F2-92DC-A6052E841E90}" destId="{E8456667-5308-4BA7-A1B2-8B64A7556298}" srcOrd="1" destOrd="0" presId="urn:microsoft.com/office/officeart/2005/8/layout/hierarchy2"/>
    <dgm:cxn modelId="{9A07B938-ABC9-40B4-8788-E14F39817A38}" srcId="{E745DA29-83A4-4859-851A-7335344CC89F}" destId="{1D8688CA-34C4-4071-BF18-FE889933B54A}" srcOrd="1" destOrd="0" parTransId="{62E222CC-3F12-41F2-92DC-A6052E841E90}" sibTransId="{4CAED631-C742-453F-A57A-46C84E97B48D}"/>
    <dgm:cxn modelId="{E005A404-2A9C-4CB4-BE17-7C3509C2BB58}" type="presParOf" srcId="{6B9945DD-F566-4D4D-9C7A-EB99C2544802}" destId="{76AAB2C9-7BB6-4B30-AA6A-6D1B75B6F9B5}" srcOrd="0" destOrd="0" presId="urn:microsoft.com/office/officeart/2005/8/layout/hierarchy2"/>
    <dgm:cxn modelId="{A79D5B7F-D7E1-45CA-B29F-560DE4F3A403}" type="presParOf" srcId="{76AAB2C9-7BB6-4B30-AA6A-6D1B75B6F9B5}" destId="{FD3DD9E3-A7FB-464E-B3F1-B135972D99E3}" srcOrd="0" destOrd="0" presId="urn:microsoft.com/office/officeart/2005/8/layout/hierarchy2"/>
    <dgm:cxn modelId="{C3CC684A-C3EE-4AB4-BC35-E54C735A9DDF}" type="presParOf" srcId="{76AAB2C9-7BB6-4B30-AA6A-6D1B75B6F9B5}" destId="{ED488312-2DA1-405A-B83E-957F625CABB3}" srcOrd="1" destOrd="0" presId="urn:microsoft.com/office/officeart/2005/8/layout/hierarchy2"/>
    <dgm:cxn modelId="{6E175058-DD31-49FD-9B04-4D19F1FD315D}" type="presParOf" srcId="{ED488312-2DA1-405A-B83E-957F625CABB3}" destId="{98E207FB-26A4-491A-9279-BDB1E5A7F846}" srcOrd="0" destOrd="0" presId="urn:microsoft.com/office/officeart/2005/8/layout/hierarchy2"/>
    <dgm:cxn modelId="{F3D718C7-3695-4D25-9B9B-7D919A630688}" type="presParOf" srcId="{98E207FB-26A4-491A-9279-BDB1E5A7F846}" destId="{A0DBB403-C7AA-4436-9E3E-53DE202DB118}" srcOrd="0" destOrd="0" presId="urn:microsoft.com/office/officeart/2005/8/layout/hierarchy2"/>
    <dgm:cxn modelId="{2E94154F-0985-443B-B6BB-439251897BB8}" type="presParOf" srcId="{ED488312-2DA1-405A-B83E-957F625CABB3}" destId="{40FEA161-7F61-4B88-BFA7-780E6A4221FB}" srcOrd="1" destOrd="0" presId="urn:microsoft.com/office/officeart/2005/8/layout/hierarchy2"/>
    <dgm:cxn modelId="{AF26B5A8-6E0B-47F9-937F-06546C948490}" type="presParOf" srcId="{40FEA161-7F61-4B88-BFA7-780E6A4221FB}" destId="{83818FCD-1870-4756-973E-66C414716E43}" srcOrd="0" destOrd="0" presId="urn:microsoft.com/office/officeart/2005/8/layout/hierarchy2"/>
    <dgm:cxn modelId="{00A92451-EE1D-4FE0-8C9A-6C642F3DE970}" type="presParOf" srcId="{40FEA161-7F61-4B88-BFA7-780E6A4221FB}" destId="{04D63F07-10D9-4526-BFE4-FED6DBE0CCF7}" srcOrd="1" destOrd="0" presId="urn:microsoft.com/office/officeart/2005/8/layout/hierarchy2"/>
    <dgm:cxn modelId="{26C5E6BF-E98E-4153-B69E-A916E0AB8B96}" type="presParOf" srcId="{04D63F07-10D9-4526-BFE4-FED6DBE0CCF7}" destId="{4509F5D3-A04B-4999-9F94-C8B0CAF3E051}" srcOrd="0" destOrd="0" presId="urn:microsoft.com/office/officeart/2005/8/layout/hierarchy2"/>
    <dgm:cxn modelId="{B7553243-59F5-4878-9476-0DE84523632F}" type="presParOf" srcId="{4509F5D3-A04B-4999-9F94-C8B0CAF3E051}" destId="{325C93D0-8580-476A-835D-3BE364680EA1}" srcOrd="0" destOrd="0" presId="urn:microsoft.com/office/officeart/2005/8/layout/hierarchy2"/>
    <dgm:cxn modelId="{8F828615-8991-42C0-9DD3-6161277168BD}" type="presParOf" srcId="{04D63F07-10D9-4526-BFE4-FED6DBE0CCF7}" destId="{7CF3ADB6-7078-4B4C-B43F-4494D298DB8E}" srcOrd="1" destOrd="0" presId="urn:microsoft.com/office/officeart/2005/8/layout/hierarchy2"/>
    <dgm:cxn modelId="{3F3624C6-42D0-45BA-ABDE-71868EE0D5BA}" type="presParOf" srcId="{7CF3ADB6-7078-4B4C-B43F-4494D298DB8E}" destId="{B5FCE993-356E-4C9D-9CC7-A0DF099C0FC9}" srcOrd="0" destOrd="0" presId="urn:microsoft.com/office/officeart/2005/8/layout/hierarchy2"/>
    <dgm:cxn modelId="{1A40EA68-884F-4B7E-AF6D-1D003A3EEBC6}" type="presParOf" srcId="{7CF3ADB6-7078-4B4C-B43F-4494D298DB8E}" destId="{B4947515-5B9B-4398-92FC-6795CA962948}" srcOrd="1" destOrd="0" presId="urn:microsoft.com/office/officeart/2005/8/layout/hierarchy2"/>
    <dgm:cxn modelId="{F5AB43F4-19C7-4431-B5AD-E05890115053}" type="presParOf" srcId="{04D63F07-10D9-4526-BFE4-FED6DBE0CCF7}" destId="{39A2ACB0-0F2D-4FA3-BDD3-BC5A67B06C2D}" srcOrd="2" destOrd="0" presId="urn:microsoft.com/office/officeart/2005/8/layout/hierarchy2"/>
    <dgm:cxn modelId="{17F1CC09-8B0C-46D5-9CD1-6C6E35664D3D}" type="presParOf" srcId="{39A2ACB0-0F2D-4FA3-BDD3-BC5A67B06C2D}" destId="{BFA6F29A-4A9A-4208-8B48-ECB625E79E24}" srcOrd="0" destOrd="0" presId="urn:microsoft.com/office/officeart/2005/8/layout/hierarchy2"/>
    <dgm:cxn modelId="{C5F88DCD-8AE2-49EB-A8E3-22B018059122}" type="presParOf" srcId="{04D63F07-10D9-4526-BFE4-FED6DBE0CCF7}" destId="{030CF383-B8D6-4CCB-B7F2-F0E00F5733C4}" srcOrd="3" destOrd="0" presId="urn:microsoft.com/office/officeart/2005/8/layout/hierarchy2"/>
    <dgm:cxn modelId="{C9C54C61-3D6E-4554-911F-FC1D0F6A25F9}" type="presParOf" srcId="{030CF383-B8D6-4CCB-B7F2-F0E00F5733C4}" destId="{BBB4BF39-CBD4-4E6C-9B2E-C8A93B23284C}" srcOrd="0" destOrd="0" presId="urn:microsoft.com/office/officeart/2005/8/layout/hierarchy2"/>
    <dgm:cxn modelId="{B436B9CE-8C19-48F5-B004-51EE4EE3C09D}" type="presParOf" srcId="{030CF383-B8D6-4CCB-B7F2-F0E00F5733C4}" destId="{0E1673DD-3A98-40B7-86CF-A09B5B2C4D94}" srcOrd="1" destOrd="0" presId="urn:microsoft.com/office/officeart/2005/8/layout/hierarchy2"/>
    <dgm:cxn modelId="{FBA4FD2A-0C31-4437-8D59-452E4873C51A}" type="presParOf" srcId="{04D63F07-10D9-4526-BFE4-FED6DBE0CCF7}" destId="{96E8FAC4-B9AA-425D-9704-4510279FFE55}" srcOrd="4" destOrd="0" presId="urn:microsoft.com/office/officeart/2005/8/layout/hierarchy2"/>
    <dgm:cxn modelId="{002EDD4E-3F98-4A26-AF79-A5B6F3BB716F}" type="presParOf" srcId="{96E8FAC4-B9AA-425D-9704-4510279FFE55}" destId="{C7861E45-394B-428B-ADB7-9AD7D423EAD9}" srcOrd="0" destOrd="0" presId="urn:microsoft.com/office/officeart/2005/8/layout/hierarchy2"/>
    <dgm:cxn modelId="{30F26C17-7548-405C-845E-C6628E7683FD}" type="presParOf" srcId="{04D63F07-10D9-4526-BFE4-FED6DBE0CCF7}" destId="{FC010905-011E-4D02-B38B-3313B00421EE}" srcOrd="5" destOrd="0" presId="urn:microsoft.com/office/officeart/2005/8/layout/hierarchy2"/>
    <dgm:cxn modelId="{AEA3A6B0-96B2-45AC-85AD-49091996E9D2}" type="presParOf" srcId="{FC010905-011E-4D02-B38B-3313B00421EE}" destId="{66BB8074-DCC5-41CA-BF08-7FC78A50FEDE}" srcOrd="0" destOrd="0" presId="urn:microsoft.com/office/officeart/2005/8/layout/hierarchy2"/>
    <dgm:cxn modelId="{B6A6C302-2CB8-47F4-A485-DDFA84A0F470}" type="presParOf" srcId="{FC010905-011E-4D02-B38B-3313B00421EE}" destId="{D048559C-989E-4A76-AD5E-0FB955D3766A}" srcOrd="1" destOrd="0" presId="urn:microsoft.com/office/officeart/2005/8/layout/hierarchy2"/>
    <dgm:cxn modelId="{1CE76559-57DD-4DE7-8E92-29C13155054E}" type="presParOf" srcId="{ED488312-2DA1-405A-B83E-957F625CABB3}" destId="{EAE4D5BA-70BC-4A37-AD53-F59AD6327AEF}" srcOrd="2" destOrd="0" presId="urn:microsoft.com/office/officeart/2005/8/layout/hierarchy2"/>
    <dgm:cxn modelId="{59304B53-D320-4A66-9A3B-5F1FEB534339}" type="presParOf" srcId="{EAE4D5BA-70BC-4A37-AD53-F59AD6327AEF}" destId="{E8456667-5308-4BA7-A1B2-8B64A7556298}" srcOrd="0" destOrd="0" presId="urn:microsoft.com/office/officeart/2005/8/layout/hierarchy2"/>
    <dgm:cxn modelId="{C57198DE-FDE0-450F-80DC-A36096418E2E}" type="presParOf" srcId="{ED488312-2DA1-405A-B83E-957F625CABB3}" destId="{D435A669-4DAC-4BB8-BD53-F402262CB8DA}" srcOrd="3" destOrd="0" presId="urn:microsoft.com/office/officeart/2005/8/layout/hierarchy2"/>
    <dgm:cxn modelId="{D2BAE9A6-FE14-480D-AAEB-08558DDB2109}" type="presParOf" srcId="{D435A669-4DAC-4BB8-BD53-F402262CB8DA}" destId="{3D879907-CB5D-40BA-85D3-BB3AE384B77A}" srcOrd="0" destOrd="0" presId="urn:microsoft.com/office/officeart/2005/8/layout/hierarchy2"/>
    <dgm:cxn modelId="{6CC63E61-642E-4F88-82BF-5BB16F99FDA9}" type="presParOf" srcId="{D435A669-4DAC-4BB8-BD53-F402262CB8DA}" destId="{EBC010B7-68BB-42E0-9127-FFE0920F1E22}" srcOrd="1" destOrd="0" presId="urn:microsoft.com/office/officeart/2005/8/layout/hierarchy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DD9E3-A7FB-464E-B3F1-B135972D99E3}">
      <dsp:nvSpPr>
        <dsp:cNvPr id="0" name=""/>
        <dsp:cNvSpPr/>
      </dsp:nvSpPr>
      <dsp:spPr>
        <a:xfrm>
          <a:off x="144014" y="1896281"/>
          <a:ext cx="1608267" cy="804133"/>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知识产权</a:t>
          </a:r>
        </a:p>
      </dsp:txBody>
      <dsp:txXfrm>
        <a:off x="167566" y="1919833"/>
        <a:ext cx="1561163" cy="757029"/>
      </dsp:txXfrm>
    </dsp:sp>
    <dsp:sp modelId="{98E207FB-26A4-491A-9279-BDB1E5A7F846}">
      <dsp:nvSpPr>
        <dsp:cNvPr id="0" name=""/>
        <dsp:cNvSpPr/>
      </dsp:nvSpPr>
      <dsp:spPr>
        <a:xfrm rot="18212724">
          <a:off x="1491859" y="1793508"/>
          <a:ext cx="1164151" cy="39418"/>
        </a:xfrm>
        <a:custGeom>
          <a:avLst/>
          <a:gdLst/>
          <a:ahLst/>
          <a:cxnLst/>
          <a:rect l="0" t="0" r="0" b="0"/>
          <a:pathLst>
            <a:path>
              <a:moveTo>
                <a:pt x="0" y="19709"/>
              </a:moveTo>
              <a:lnTo>
                <a:pt x="1164151" y="197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44831" y="1784114"/>
        <a:ext cx="58207" cy="58207"/>
      </dsp:txXfrm>
    </dsp:sp>
    <dsp:sp modelId="{83818FCD-1870-4756-973E-66C414716E43}">
      <dsp:nvSpPr>
        <dsp:cNvPr id="0" name=""/>
        <dsp:cNvSpPr/>
      </dsp:nvSpPr>
      <dsp:spPr>
        <a:xfrm>
          <a:off x="2395588" y="926021"/>
          <a:ext cx="1608267" cy="804133"/>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工业产权</a:t>
          </a:r>
        </a:p>
      </dsp:txBody>
      <dsp:txXfrm>
        <a:off x="2419140" y="949573"/>
        <a:ext cx="1561163" cy="757029"/>
      </dsp:txXfrm>
    </dsp:sp>
    <dsp:sp modelId="{4509F5D3-A04B-4999-9F94-C8B0CAF3E051}">
      <dsp:nvSpPr>
        <dsp:cNvPr id="0" name=""/>
        <dsp:cNvSpPr/>
      </dsp:nvSpPr>
      <dsp:spPr>
        <a:xfrm rot="18289469">
          <a:off x="3762257" y="846001"/>
          <a:ext cx="1126505" cy="39418"/>
        </a:xfrm>
        <a:custGeom>
          <a:avLst/>
          <a:gdLst/>
          <a:ahLst/>
          <a:cxnLst/>
          <a:rect l="0" t="0" r="0" b="0"/>
          <a:pathLst>
            <a:path>
              <a:moveTo>
                <a:pt x="0" y="19709"/>
              </a:moveTo>
              <a:lnTo>
                <a:pt x="112650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97347" y="837548"/>
        <a:ext cx="56325" cy="56325"/>
      </dsp:txXfrm>
    </dsp:sp>
    <dsp:sp modelId="{B5FCE993-356E-4C9D-9CC7-A0DF099C0FC9}">
      <dsp:nvSpPr>
        <dsp:cNvPr id="0" name=""/>
        <dsp:cNvSpPr/>
      </dsp:nvSpPr>
      <dsp:spPr>
        <a:xfrm>
          <a:off x="4647163" y="1267"/>
          <a:ext cx="1608267" cy="804133"/>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商标权</a:t>
          </a:r>
        </a:p>
      </dsp:txBody>
      <dsp:txXfrm>
        <a:off x="4670715" y="24819"/>
        <a:ext cx="1561163" cy="757029"/>
      </dsp:txXfrm>
    </dsp:sp>
    <dsp:sp modelId="{39A2ACB0-0F2D-4FA3-BDD3-BC5A67B06C2D}">
      <dsp:nvSpPr>
        <dsp:cNvPr id="0" name=""/>
        <dsp:cNvSpPr/>
      </dsp:nvSpPr>
      <dsp:spPr>
        <a:xfrm>
          <a:off x="4003856" y="1308378"/>
          <a:ext cx="643307" cy="39418"/>
        </a:xfrm>
        <a:custGeom>
          <a:avLst/>
          <a:gdLst/>
          <a:ahLst/>
          <a:cxnLst/>
          <a:rect l="0" t="0" r="0" b="0"/>
          <a:pathLst>
            <a:path>
              <a:moveTo>
                <a:pt x="0" y="19709"/>
              </a:moveTo>
              <a:lnTo>
                <a:pt x="643307"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09426" y="1312005"/>
        <a:ext cx="32165" cy="32165"/>
      </dsp:txXfrm>
    </dsp:sp>
    <dsp:sp modelId="{BBB4BF39-CBD4-4E6C-9B2E-C8A93B23284C}">
      <dsp:nvSpPr>
        <dsp:cNvPr id="0" name=""/>
        <dsp:cNvSpPr/>
      </dsp:nvSpPr>
      <dsp:spPr>
        <a:xfrm>
          <a:off x="4647163" y="926021"/>
          <a:ext cx="2211544" cy="804133"/>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反不正当竞争</a:t>
          </a:r>
        </a:p>
      </dsp:txBody>
      <dsp:txXfrm>
        <a:off x="4670715" y="949573"/>
        <a:ext cx="2164440" cy="757029"/>
      </dsp:txXfrm>
    </dsp:sp>
    <dsp:sp modelId="{96E8FAC4-B9AA-425D-9704-4510279FFE55}">
      <dsp:nvSpPr>
        <dsp:cNvPr id="0" name=""/>
        <dsp:cNvSpPr/>
      </dsp:nvSpPr>
      <dsp:spPr>
        <a:xfrm rot="3310531">
          <a:off x="3762257" y="1770755"/>
          <a:ext cx="1126505" cy="39418"/>
        </a:xfrm>
        <a:custGeom>
          <a:avLst/>
          <a:gdLst/>
          <a:ahLst/>
          <a:cxnLst/>
          <a:rect l="0" t="0" r="0" b="0"/>
          <a:pathLst>
            <a:path>
              <a:moveTo>
                <a:pt x="0" y="19709"/>
              </a:moveTo>
              <a:lnTo>
                <a:pt x="112650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97347" y="1762302"/>
        <a:ext cx="56325" cy="56325"/>
      </dsp:txXfrm>
    </dsp:sp>
    <dsp:sp modelId="{66BB8074-DCC5-41CA-BF08-7FC78A50FEDE}">
      <dsp:nvSpPr>
        <dsp:cNvPr id="0" name=""/>
        <dsp:cNvSpPr/>
      </dsp:nvSpPr>
      <dsp:spPr>
        <a:xfrm>
          <a:off x="4647163" y="1850775"/>
          <a:ext cx="1608267" cy="804133"/>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专利权</a:t>
          </a:r>
        </a:p>
      </dsp:txBody>
      <dsp:txXfrm>
        <a:off x="4670715" y="1874327"/>
        <a:ext cx="1561163" cy="757029"/>
      </dsp:txXfrm>
    </dsp:sp>
    <dsp:sp modelId="{EAE4D5BA-70BC-4A37-AD53-F59AD6327AEF}">
      <dsp:nvSpPr>
        <dsp:cNvPr id="0" name=""/>
        <dsp:cNvSpPr/>
      </dsp:nvSpPr>
      <dsp:spPr>
        <a:xfrm rot="3310531">
          <a:off x="1510682" y="2741015"/>
          <a:ext cx="1126505" cy="39418"/>
        </a:xfrm>
        <a:custGeom>
          <a:avLst/>
          <a:gdLst/>
          <a:ahLst/>
          <a:cxnLst/>
          <a:rect l="0" t="0" r="0" b="0"/>
          <a:pathLst>
            <a:path>
              <a:moveTo>
                <a:pt x="0" y="19709"/>
              </a:moveTo>
              <a:lnTo>
                <a:pt x="1126505" y="197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45772" y="2732562"/>
        <a:ext cx="56325" cy="56325"/>
      </dsp:txXfrm>
    </dsp:sp>
    <dsp:sp modelId="{3D879907-CB5D-40BA-85D3-BB3AE384B77A}">
      <dsp:nvSpPr>
        <dsp:cNvPr id="0" name=""/>
        <dsp:cNvSpPr/>
      </dsp:nvSpPr>
      <dsp:spPr>
        <a:xfrm>
          <a:off x="2395588" y="2775528"/>
          <a:ext cx="2455068" cy="895145"/>
        </a:xfrm>
        <a:prstGeom prst="roundRect">
          <a:avLst>
            <a:gd name="adj" fmla="val 10000"/>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tx1"/>
              </a:solidFill>
            </a:rPr>
            <a:t>版权（著作权）</a:t>
          </a:r>
        </a:p>
      </dsp:txBody>
      <dsp:txXfrm>
        <a:off x="2421806" y="2801746"/>
        <a:ext cx="2402632" cy="8427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3CD96-77C3-4C22-8022-CCF8611A636C}"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D84F4-6D94-4782-A51D-C62AC67B3A10}" type="slidenum">
              <a:rPr lang="zh-CN" altLang="en-US" smtClean="0"/>
              <a:t>‹#›</a:t>
            </a:fld>
            <a:endParaRPr lang="zh-CN" altLang="en-US"/>
          </a:p>
        </p:txBody>
      </p:sp>
    </p:spTree>
    <p:extLst>
      <p:ext uri="{BB962C8B-B14F-4D97-AF65-F5344CB8AC3E}">
        <p14:creationId xmlns:p14="http://schemas.microsoft.com/office/powerpoint/2010/main" val="2746441603"/>
      </p:ext>
    </p:extLst>
  </p:cSld>
  <p:clrMap bg1="lt1" tx1="dk1" bg2="lt2" tx2="dk2" accent1="accent1" accent2="accent2" accent3="accent3" accent4="accent4" accent5="accent5" accent6="accent6" hlink="hlink" folHlink="folHlink"/>
  <p:notesStyle>
    <a:lvl1pPr marL="0" algn="l" defTabSz="879061" rtl="0" eaLnBrk="1" latinLnBrk="0" hangingPunct="1">
      <a:defRPr sz="1200" kern="1200">
        <a:solidFill>
          <a:schemeClr val="tx1"/>
        </a:solidFill>
        <a:latin typeface="+mn-lt"/>
        <a:ea typeface="+mn-ea"/>
        <a:cs typeface="+mn-cs"/>
      </a:defRPr>
    </a:lvl1pPr>
    <a:lvl2pPr marL="439531" algn="l" defTabSz="879061" rtl="0" eaLnBrk="1" latinLnBrk="0" hangingPunct="1">
      <a:defRPr sz="1200" kern="1200">
        <a:solidFill>
          <a:schemeClr val="tx1"/>
        </a:solidFill>
        <a:latin typeface="+mn-lt"/>
        <a:ea typeface="+mn-ea"/>
        <a:cs typeface="+mn-cs"/>
      </a:defRPr>
    </a:lvl2pPr>
    <a:lvl3pPr marL="879061" algn="l" defTabSz="879061" rtl="0" eaLnBrk="1" latinLnBrk="0" hangingPunct="1">
      <a:defRPr sz="1200" kern="1200">
        <a:solidFill>
          <a:schemeClr val="tx1"/>
        </a:solidFill>
        <a:latin typeface="+mn-lt"/>
        <a:ea typeface="+mn-ea"/>
        <a:cs typeface="+mn-cs"/>
      </a:defRPr>
    </a:lvl3pPr>
    <a:lvl4pPr marL="1318592" algn="l" defTabSz="879061" rtl="0" eaLnBrk="1" latinLnBrk="0" hangingPunct="1">
      <a:defRPr sz="1200" kern="1200">
        <a:solidFill>
          <a:schemeClr val="tx1"/>
        </a:solidFill>
        <a:latin typeface="+mn-lt"/>
        <a:ea typeface="+mn-ea"/>
        <a:cs typeface="+mn-cs"/>
      </a:defRPr>
    </a:lvl4pPr>
    <a:lvl5pPr marL="1758122" algn="l" defTabSz="879061" rtl="0" eaLnBrk="1" latinLnBrk="0" hangingPunct="1">
      <a:defRPr sz="1200" kern="1200">
        <a:solidFill>
          <a:schemeClr val="tx1"/>
        </a:solidFill>
        <a:latin typeface="+mn-lt"/>
        <a:ea typeface="+mn-ea"/>
        <a:cs typeface="+mn-cs"/>
      </a:defRPr>
    </a:lvl5pPr>
    <a:lvl6pPr marL="2197653" algn="l" defTabSz="879061" rtl="0" eaLnBrk="1" latinLnBrk="0" hangingPunct="1">
      <a:defRPr sz="1200" kern="1200">
        <a:solidFill>
          <a:schemeClr val="tx1"/>
        </a:solidFill>
        <a:latin typeface="+mn-lt"/>
        <a:ea typeface="+mn-ea"/>
        <a:cs typeface="+mn-cs"/>
      </a:defRPr>
    </a:lvl6pPr>
    <a:lvl7pPr marL="2637184" algn="l" defTabSz="879061" rtl="0" eaLnBrk="1" latinLnBrk="0" hangingPunct="1">
      <a:defRPr sz="1200" kern="1200">
        <a:solidFill>
          <a:schemeClr val="tx1"/>
        </a:solidFill>
        <a:latin typeface="+mn-lt"/>
        <a:ea typeface="+mn-ea"/>
        <a:cs typeface="+mn-cs"/>
      </a:defRPr>
    </a:lvl7pPr>
    <a:lvl8pPr marL="3076714" algn="l" defTabSz="879061" rtl="0" eaLnBrk="1" latinLnBrk="0" hangingPunct="1">
      <a:defRPr sz="1200" kern="1200">
        <a:solidFill>
          <a:schemeClr val="tx1"/>
        </a:solidFill>
        <a:latin typeface="+mn-lt"/>
        <a:ea typeface="+mn-ea"/>
        <a:cs typeface="+mn-cs"/>
      </a:defRPr>
    </a:lvl8pPr>
    <a:lvl9pPr marL="3516245" algn="l" defTabSz="8790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EC51A20-CD35-464D-BD61-6AB26F2EF96C}" type="slidenum">
              <a:rPr lang="zh-CN" altLang="en-US" smtClean="0">
                <a:solidFill>
                  <a:prstClr val="black"/>
                </a:solidFill>
              </a:rPr>
              <a:pPr>
                <a:defRPr/>
              </a:pPr>
              <a:t>3</a:t>
            </a:fld>
            <a:endParaRPr lang="zh-CN" altLang="en-US">
              <a:solidFill>
                <a:prstClr val="black"/>
              </a:solidFill>
            </a:endParaRPr>
          </a:p>
        </p:txBody>
      </p:sp>
    </p:spTree>
    <p:extLst>
      <p:ext uri="{BB962C8B-B14F-4D97-AF65-F5344CB8AC3E}">
        <p14:creationId xmlns:p14="http://schemas.microsoft.com/office/powerpoint/2010/main" val="10321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zh-CN" smtClean="0"/>
              <a:t>。</a:t>
            </a:r>
            <a:r>
              <a:rPr lang="zh-CN" altLang="zh-CN" sz="1100" smtClean="0"/>
              <a:t> </a:t>
            </a:r>
            <a:r>
              <a:rPr lang="en-US" altLang="zh-CN" smtClean="0"/>
              <a:t>Karni R. A methodological framework for formulating information policy[J]. Information and Management, 1983, 6(5):269-280.</a:t>
            </a:r>
            <a:endParaRPr lang="zh-CN" altLang="en-US" smtClean="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D4C513-B5D9-41B1-AF93-DD2A221C1818}" type="slidenum">
              <a:rPr lang="zh-CN" altLang="en-US" smtClean="0"/>
              <a:pPr/>
              <a:t>13</a:t>
            </a:fld>
            <a:endParaRPr lang="en-US" altLang="zh-CN" smtClean="0"/>
          </a:p>
        </p:txBody>
      </p:sp>
    </p:spTree>
    <p:extLst>
      <p:ext uri="{BB962C8B-B14F-4D97-AF65-F5344CB8AC3E}">
        <p14:creationId xmlns:p14="http://schemas.microsoft.com/office/powerpoint/2010/main" val="95194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r>
              <a:rPr lang="zh-CN" altLang="zh-CN" smtClean="0">
                <a:latin typeface="华文中宋" panose="02010600040101010101" pitchFamily="2" charset="-122"/>
                <a:ea typeface="华文中宋" panose="02010600040101010101" pitchFamily="2" charset="-122"/>
              </a:rPr>
              <a:t>，并衍生出信息政策分类（</a:t>
            </a:r>
            <a:r>
              <a:rPr lang="en-US" altLang="zh-CN" smtClean="0">
                <a:latin typeface="华文中宋" panose="02010600040101010101" pitchFamily="2" charset="-122"/>
                <a:ea typeface="华文中宋" panose="02010600040101010101" pitchFamily="2" charset="-122"/>
              </a:rPr>
              <a:t>Hierarchy</a:t>
            </a:r>
            <a:r>
              <a:rPr lang="zh-CN" altLang="zh-CN" smtClean="0">
                <a:latin typeface="华文中宋" panose="02010600040101010101" pitchFamily="2" charset="-122"/>
                <a:ea typeface="华文中宋" panose="02010600040101010101" pitchFamily="2" charset="-122"/>
              </a:rPr>
              <a:t>）、信息政策框架（</a:t>
            </a:r>
            <a:r>
              <a:rPr lang="en-US" altLang="zh-CN" smtClean="0">
                <a:latin typeface="华文中宋" panose="02010600040101010101" pitchFamily="2" charset="-122"/>
                <a:ea typeface="华文中宋" panose="02010600040101010101" pitchFamily="2" charset="-122"/>
              </a:rPr>
              <a:t>Frame/ Matrix</a:t>
            </a:r>
            <a:r>
              <a:rPr lang="zh-CN" altLang="zh-CN" smtClean="0">
                <a:latin typeface="华文中宋" panose="02010600040101010101" pitchFamily="2" charset="-122"/>
                <a:ea typeface="华文中宋" panose="02010600040101010101" pitchFamily="2" charset="-122"/>
              </a:rPr>
              <a:t>）等体系性研究，并逐渐转化为复数形式</a:t>
            </a:r>
            <a:endParaRPr lang="zh-CN" altLang="en-US" smtClean="0"/>
          </a:p>
        </p:txBody>
      </p:sp>
      <p:sp>
        <p:nvSpPr>
          <p:cNvPr id="4198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1E7009-0AF1-43AA-87BB-034767B31B26}" type="slidenum">
              <a:rPr lang="zh-CN" altLang="en-US" smtClean="0"/>
              <a:pPr/>
              <a:t>16</a:t>
            </a:fld>
            <a:endParaRPr lang="en-US" altLang="zh-CN" smtClean="0"/>
          </a:p>
        </p:txBody>
      </p:sp>
    </p:spTree>
    <p:extLst>
      <p:ext uri="{BB962C8B-B14F-4D97-AF65-F5344CB8AC3E}">
        <p14:creationId xmlns:p14="http://schemas.microsoft.com/office/powerpoint/2010/main" val="299691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879061" rtl="0" eaLnBrk="1" fontAlgn="auto" latinLnBrk="0" hangingPunct="1">
              <a:lnSpc>
                <a:spcPct val="100000"/>
              </a:lnSpc>
              <a:spcBef>
                <a:spcPct val="0"/>
              </a:spcBef>
              <a:spcAft>
                <a:spcPts val="0"/>
              </a:spcAft>
              <a:buClrTx/>
              <a:buSzTx/>
              <a:buFontTx/>
              <a:buNone/>
              <a:tabLst/>
              <a:defRPr/>
            </a:pPr>
            <a:r>
              <a:rPr lang="zh-CN" altLang="en-US" b="1" dirty="0"/>
              <a:t>凡是政策都有明确的目标，政策的制定则是依据公众的利益、社会的条件与政府的能力，确定科学的、有效的目标体系。</a:t>
            </a:r>
            <a:endParaRPr lang="en-US" altLang="zh-CN" b="1" dirty="0"/>
          </a:p>
          <a:p>
            <a:pPr marL="0" marR="0" lvl="0" indent="0" algn="l" defTabSz="879061" rtl="0" eaLnBrk="1" fontAlgn="auto" latinLnBrk="0" hangingPunct="1">
              <a:lnSpc>
                <a:spcPct val="100000"/>
              </a:lnSpc>
              <a:spcBef>
                <a:spcPct val="0"/>
              </a:spcBef>
              <a:spcAft>
                <a:spcPts val="0"/>
              </a:spcAft>
              <a:buClrTx/>
              <a:buSzTx/>
              <a:buFontTx/>
              <a:buNone/>
              <a:tabLst/>
              <a:defRPr/>
            </a:pPr>
            <a:r>
              <a:rPr lang="zh-CN" altLang="en-US" b="1" dirty="0"/>
              <a:t>凡是政策都包含一定的价值系统、规范系统和行为系统。价值系统的作用在于告诉人们政策的界限，即可为与不可为；行为系统则告诉人们为达到目标所应采取的途径，即如何为。</a:t>
            </a:r>
            <a:endParaRPr lang="en-US" altLang="zh-CN" b="1" dirty="0"/>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17</a:t>
            </a:fld>
            <a:endParaRPr lang="zh-CN" altLang="en-US">
              <a:solidFill>
                <a:prstClr val="black"/>
              </a:solidFill>
            </a:endParaRPr>
          </a:p>
        </p:txBody>
      </p:sp>
    </p:spTree>
    <p:extLst>
      <p:ext uri="{BB962C8B-B14F-4D97-AF65-F5344CB8AC3E}">
        <p14:creationId xmlns:p14="http://schemas.microsoft.com/office/powerpoint/2010/main" val="144164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18</a:t>
            </a:fld>
            <a:endParaRPr lang="zh-CN" altLang="en-US">
              <a:solidFill>
                <a:prstClr val="black"/>
              </a:solidFill>
            </a:endParaRPr>
          </a:p>
        </p:txBody>
      </p:sp>
    </p:spTree>
    <p:extLst>
      <p:ext uri="{BB962C8B-B14F-4D97-AF65-F5344CB8AC3E}">
        <p14:creationId xmlns:p14="http://schemas.microsoft.com/office/powerpoint/2010/main" val="95228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19</a:t>
            </a:fld>
            <a:endParaRPr lang="zh-CN" altLang="en-US">
              <a:solidFill>
                <a:prstClr val="black"/>
              </a:solidFill>
            </a:endParaRPr>
          </a:p>
        </p:txBody>
      </p:sp>
    </p:spTree>
    <p:extLst>
      <p:ext uri="{BB962C8B-B14F-4D97-AF65-F5344CB8AC3E}">
        <p14:creationId xmlns:p14="http://schemas.microsoft.com/office/powerpoint/2010/main" val="181929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20</a:t>
            </a:fld>
            <a:endParaRPr lang="zh-CN" altLang="en-US">
              <a:solidFill>
                <a:prstClr val="black"/>
              </a:solidFill>
            </a:endParaRPr>
          </a:p>
        </p:txBody>
      </p:sp>
    </p:spTree>
    <p:extLst>
      <p:ext uri="{BB962C8B-B14F-4D97-AF65-F5344CB8AC3E}">
        <p14:creationId xmlns:p14="http://schemas.microsoft.com/office/powerpoint/2010/main" val="4294787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21</a:t>
            </a:fld>
            <a:endParaRPr lang="zh-CN" altLang="en-US">
              <a:solidFill>
                <a:prstClr val="black"/>
              </a:solidFill>
            </a:endParaRPr>
          </a:p>
        </p:txBody>
      </p:sp>
    </p:spTree>
    <p:extLst>
      <p:ext uri="{BB962C8B-B14F-4D97-AF65-F5344CB8AC3E}">
        <p14:creationId xmlns:p14="http://schemas.microsoft.com/office/powerpoint/2010/main" val="3228848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879061" rtl="0" eaLnBrk="1" fontAlgn="auto" latinLnBrk="0" hangingPunct="1">
              <a:lnSpc>
                <a:spcPct val="100000"/>
              </a:lnSpc>
              <a:spcBef>
                <a:spcPct val="0"/>
              </a:spcBef>
              <a:spcAft>
                <a:spcPts val="0"/>
              </a:spcAft>
              <a:buClrTx/>
              <a:buSzTx/>
              <a:buFontTx/>
              <a:buNone/>
              <a:tabLst/>
              <a:defRPr/>
            </a:pPr>
            <a:r>
              <a:rPr kumimoji="1" lang="zh-CN" altLang="en-US" sz="1200" dirty="0">
                <a:latin typeface="SimSun" panose="02010600030101010101" pitchFamily="2" charset="-122"/>
                <a:ea typeface="SimSun" panose="02010600030101010101" pitchFamily="2" charset="-122"/>
              </a:rPr>
              <a:t>中兴遭遇有史以来最严制裁，舆论普遍将此解读为中美贸易摩擦在通讯技术领域的缩影，其实更多的折射的出中国企业存在的技术“痛点”。</a:t>
            </a:r>
            <a:endParaRPr kumimoji="1" lang="en-US" altLang="zh-CN" sz="1200" dirty="0">
              <a:latin typeface="SimSun" panose="02010600030101010101" pitchFamily="2" charset="-122"/>
              <a:ea typeface="SimSun" panose="02010600030101010101" pitchFamily="2" charset="-122"/>
            </a:endParaRP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23</a:t>
            </a:fld>
            <a:endParaRPr lang="zh-CN" altLang="en-US">
              <a:solidFill>
                <a:prstClr val="black"/>
              </a:solidFill>
            </a:endParaRPr>
          </a:p>
        </p:txBody>
      </p:sp>
    </p:spTree>
    <p:extLst>
      <p:ext uri="{BB962C8B-B14F-4D97-AF65-F5344CB8AC3E}">
        <p14:creationId xmlns:p14="http://schemas.microsoft.com/office/powerpoint/2010/main" val="291542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24</a:t>
            </a:fld>
            <a:endParaRPr lang="zh-CN" altLang="en-US">
              <a:solidFill>
                <a:prstClr val="black"/>
              </a:solidFill>
            </a:endParaRPr>
          </a:p>
        </p:txBody>
      </p:sp>
    </p:spTree>
    <p:extLst>
      <p:ext uri="{BB962C8B-B14F-4D97-AF65-F5344CB8AC3E}">
        <p14:creationId xmlns:p14="http://schemas.microsoft.com/office/powerpoint/2010/main" val="3413408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25</a:t>
            </a:fld>
            <a:endParaRPr lang="zh-CN" altLang="en-US">
              <a:solidFill>
                <a:prstClr val="black"/>
              </a:solidFill>
            </a:endParaRPr>
          </a:p>
        </p:txBody>
      </p:sp>
    </p:spTree>
    <p:extLst>
      <p:ext uri="{BB962C8B-B14F-4D97-AF65-F5344CB8AC3E}">
        <p14:creationId xmlns:p14="http://schemas.microsoft.com/office/powerpoint/2010/main" val="421847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a:t>
            </a:fld>
            <a:endParaRPr lang="zh-CN" altLang="en-US">
              <a:solidFill>
                <a:prstClr val="black"/>
              </a:solidFill>
            </a:endParaRPr>
          </a:p>
        </p:txBody>
      </p:sp>
    </p:spTree>
    <p:extLst>
      <p:ext uri="{BB962C8B-B14F-4D97-AF65-F5344CB8AC3E}">
        <p14:creationId xmlns:p14="http://schemas.microsoft.com/office/powerpoint/2010/main" val="1956761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a:t>
            </a:r>
            <a:r>
              <a:rPr lang="en-US" altLang="zh-CN" dirty="0"/>
              <a:t>1</a:t>
            </a:r>
            <a:r>
              <a:rPr lang="zh-CN" altLang="en-US" dirty="0"/>
              <a:t>）无形财产性</a:t>
            </a:r>
            <a:endParaRPr lang="en-US" altLang="zh-CN" dirty="0"/>
          </a:p>
          <a:p>
            <a:pPr>
              <a:lnSpc>
                <a:spcPct val="150000"/>
              </a:lnSpc>
              <a:buClr>
                <a:srgbClr val="FFCC00"/>
              </a:buClr>
              <a:buFontTx/>
              <a:buNone/>
            </a:pPr>
            <a:r>
              <a:rPr lang="zh-CN" altLang="en-US" sz="1600" dirty="0">
                <a:solidFill>
                  <a:srgbClr val="000000"/>
                </a:solidFill>
                <a:latin typeface="SimSun" panose="02010600030101010101" pitchFamily="2" charset="-122"/>
                <a:ea typeface="SimSun" panose="02010600030101010101" pitchFamily="2" charset="-122"/>
              </a:rPr>
              <a:t>知识产权是一种无形财产权，其本质属性是客体的非物质性，具体表现为：</a:t>
            </a:r>
          </a:p>
          <a:p>
            <a:pPr marL="782431" lvl="1" indent="-342900">
              <a:lnSpc>
                <a:spcPct val="150000"/>
              </a:lnSpc>
              <a:buClr>
                <a:srgbClr val="7030A0"/>
              </a:buClr>
              <a:buFont typeface="Wingdings" pitchFamily="2" charset="2"/>
              <a:buChar char="l"/>
            </a:pPr>
            <a:r>
              <a:rPr lang="zh-CN" altLang="en-US" sz="1600" dirty="0"/>
              <a:t>不发生有形控制的占有</a:t>
            </a:r>
          </a:p>
          <a:p>
            <a:pPr marL="782431" lvl="1" indent="-342900">
              <a:lnSpc>
                <a:spcPct val="150000"/>
              </a:lnSpc>
              <a:buClr>
                <a:srgbClr val="7030A0"/>
              </a:buClr>
              <a:buFont typeface="Wingdings" pitchFamily="2" charset="2"/>
              <a:buChar char="l"/>
            </a:pPr>
            <a:r>
              <a:rPr lang="zh-CN" altLang="en-US" sz="1600" dirty="0"/>
              <a:t>不发生有形损耗的使用</a:t>
            </a:r>
          </a:p>
          <a:p>
            <a:pPr marL="782431" lvl="1" indent="-342900">
              <a:lnSpc>
                <a:spcPct val="150000"/>
              </a:lnSpc>
              <a:buClr>
                <a:srgbClr val="7030A0"/>
              </a:buClr>
              <a:buFont typeface="Wingdings" pitchFamily="2" charset="2"/>
              <a:buChar char="l"/>
            </a:pPr>
            <a:r>
              <a:rPr lang="zh-CN" altLang="en-US" sz="1600" dirty="0"/>
              <a:t>不发生消灭智力成果的事实处分与有形交付的法律处分</a:t>
            </a:r>
          </a:p>
          <a:p>
            <a:pPr eaLnBrk="1" hangingPunct="1">
              <a:spcBef>
                <a:spcPct val="0"/>
              </a:spcBef>
            </a:pPr>
            <a:r>
              <a:rPr lang="zh-CN" altLang="en-US" dirty="0"/>
              <a:t>（</a:t>
            </a:r>
            <a:r>
              <a:rPr lang="en-US" altLang="zh-CN" dirty="0"/>
              <a:t>2</a:t>
            </a:r>
            <a:r>
              <a:rPr lang="zh-CN" altLang="en-US" dirty="0"/>
              <a:t>）专有性</a:t>
            </a:r>
            <a:endParaRPr lang="en-US" altLang="zh-CN" dirty="0"/>
          </a:p>
          <a:p>
            <a:pPr marL="285750" indent="-285750">
              <a:lnSpc>
                <a:spcPct val="150000"/>
              </a:lnSpc>
              <a:buClr>
                <a:srgbClr val="7030A0"/>
              </a:buClr>
              <a:buFont typeface="Wingdings" pitchFamily="2" charset="2"/>
              <a:buChar char="l"/>
            </a:pPr>
            <a:r>
              <a:rPr lang="zh-CN" altLang="zh-CN" sz="1200" dirty="0">
                <a:latin typeface="SimSun" panose="02010600030101010101" pitchFamily="2" charset="-122"/>
                <a:ea typeface="SimSun" panose="02010600030101010101" pitchFamily="2" charset="-122"/>
              </a:rPr>
              <a:t>知识产权是“客体共有，权利排他”</a:t>
            </a:r>
            <a:r>
              <a:rPr lang="zh-CN" altLang="en-US" sz="1200" dirty="0">
                <a:latin typeface="SimSun" panose="02010600030101010101" pitchFamily="2" charset="-122"/>
                <a:ea typeface="SimSun" panose="02010600030101010101" pitchFamily="2" charset="-122"/>
              </a:rPr>
              <a:t>，</a:t>
            </a:r>
            <a:r>
              <a:rPr lang="zh-CN" altLang="zh-CN" sz="1200" dirty="0">
                <a:latin typeface="SimSun" panose="02010600030101010101" pitchFamily="2" charset="-122"/>
                <a:ea typeface="SimSun" panose="02010600030101010101" pitchFamily="2" charset="-122"/>
              </a:rPr>
              <a:t>即只有权利人才能享有，他人不经权利人许可不得行使其权利</a:t>
            </a:r>
            <a:r>
              <a:rPr lang="zh-CN" altLang="en-US" sz="1200" dirty="0">
                <a:latin typeface="SimSun" panose="02010600030101010101" pitchFamily="2" charset="-122"/>
                <a:ea typeface="SimSun" panose="02010600030101010101" pitchFamily="2" charset="-122"/>
              </a:rPr>
              <a:t>。其中，专利权的独占性最强。</a:t>
            </a:r>
            <a:endParaRPr lang="en-US" altLang="zh-CN" sz="1400" dirty="0">
              <a:latin typeface="SimSun" panose="02010600030101010101" pitchFamily="2" charset="-122"/>
              <a:ea typeface="SimSun" panose="02010600030101010101" pitchFamily="2" charset="-122"/>
            </a:endParaRPr>
          </a:p>
          <a:p>
            <a:pPr>
              <a:lnSpc>
                <a:spcPct val="150000"/>
              </a:lnSpc>
            </a:pPr>
            <a:r>
              <a:rPr lang="zh-CN" altLang="en-US" sz="1400" dirty="0">
                <a:latin typeface="SimSun" panose="02010600030101010101" pitchFamily="2" charset="-122"/>
                <a:ea typeface="SimSun" panose="02010600030101010101" pitchFamily="2" charset="-122"/>
              </a:rPr>
              <a:t>问：知识产权可以继承吗？</a:t>
            </a:r>
            <a:endParaRPr lang="en-US" altLang="zh-CN" sz="1400" dirty="0">
              <a:latin typeface="SimSun" panose="02010600030101010101" pitchFamily="2" charset="-122"/>
              <a:ea typeface="SimSun" panose="02010600030101010101" pitchFamily="2" charset="-122"/>
            </a:endParaRPr>
          </a:p>
          <a:p>
            <a:pPr eaLnBrk="1" hangingPunct="1">
              <a:spcBef>
                <a:spcPct val="0"/>
              </a:spcBef>
            </a:pPr>
            <a:r>
              <a:rPr lang="zh-CN" altLang="en-US" dirty="0"/>
              <a:t>（</a:t>
            </a:r>
            <a:r>
              <a:rPr lang="en-US" altLang="zh-CN" dirty="0"/>
              <a:t>3</a:t>
            </a:r>
            <a:r>
              <a:rPr lang="zh-CN" altLang="en-US" dirty="0"/>
              <a:t>）法律确认性</a:t>
            </a:r>
            <a:endParaRPr lang="en-US" altLang="zh-CN" dirty="0"/>
          </a:p>
          <a:p>
            <a:pPr marL="0" marR="0" lvl="0" indent="0" algn="l" defTabSz="879061" rtl="0" eaLnBrk="1" fontAlgn="auto" latinLnBrk="0" hangingPunct="1">
              <a:lnSpc>
                <a:spcPct val="100000"/>
              </a:lnSpc>
              <a:spcBef>
                <a:spcPct val="0"/>
              </a:spcBef>
              <a:spcAft>
                <a:spcPts val="0"/>
              </a:spcAft>
              <a:buClrTx/>
              <a:buSzTx/>
              <a:buFontTx/>
              <a:buNone/>
              <a:tabLst/>
              <a:defRPr/>
            </a:pPr>
            <a:r>
              <a:rPr lang="zh-CN" altLang="en-US" sz="1200" dirty="0"/>
              <a:t>由于智力成果内容的无形性，决定了它本身不能直接产生知识产权，而必须依照专门的法律确认或授予才能产生知识产权。</a:t>
            </a:r>
            <a:endParaRPr lang="en-US" altLang="zh-CN" sz="1200" dirty="0"/>
          </a:p>
          <a:p>
            <a:pPr marL="0" marR="0" lvl="0" indent="0" algn="l" defTabSz="879061" rtl="0" eaLnBrk="1" fontAlgn="auto" latinLnBrk="0" hangingPunct="1">
              <a:lnSpc>
                <a:spcPct val="100000"/>
              </a:lnSpc>
              <a:spcBef>
                <a:spcPct val="0"/>
              </a:spcBef>
              <a:spcAft>
                <a:spcPts val="0"/>
              </a:spcAft>
              <a:buClrTx/>
              <a:buSzTx/>
              <a:buFontTx/>
              <a:buNone/>
              <a:tabLst/>
              <a:defRPr/>
            </a:pPr>
            <a:r>
              <a:rPr lang="zh-CN" altLang="en-US" sz="1200" b="1" dirty="0">
                <a:latin typeface="SimSun" panose="02010600030101010101" pitchFamily="2" charset="-122"/>
                <a:ea typeface="SimSun" panose="02010600030101010101" pitchFamily="2" charset="-122"/>
              </a:rPr>
              <a:t>（</a:t>
            </a:r>
            <a:r>
              <a:rPr lang="en-US" altLang="zh-CN" sz="1200" b="1" dirty="0">
                <a:latin typeface="SimSun" panose="02010600030101010101" pitchFamily="2" charset="-122"/>
                <a:ea typeface="SimSun" panose="02010600030101010101" pitchFamily="2" charset="-122"/>
              </a:rPr>
              <a:t>4</a:t>
            </a:r>
            <a:r>
              <a:rPr lang="zh-CN" altLang="en-US" sz="1200" b="1" dirty="0">
                <a:latin typeface="SimSun" panose="02010600030101010101" pitchFamily="2" charset="-122"/>
                <a:ea typeface="SimSun" panose="02010600030101010101" pitchFamily="2" charset="-122"/>
              </a:rPr>
              <a:t>）时效性</a:t>
            </a:r>
            <a:endParaRPr lang="en-US" altLang="zh-CN" sz="1200" b="1" dirty="0">
              <a:latin typeface="SimSun" panose="02010600030101010101" pitchFamily="2" charset="-122"/>
              <a:ea typeface="SimSun" panose="02010600030101010101" pitchFamily="2" charset="-122"/>
            </a:endParaRPr>
          </a:p>
          <a:p>
            <a:pPr marL="0" marR="0" lvl="0" indent="0" algn="l" defTabSz="879061" rtl="0" eaLnBrk="1" fontAlgn="auto" latinLnBrk="0" hangingPunct="1">
              <a:lnSpc>
                <a:spcPct val="100000"/>
              </a:lnSpc>
              <a:spcBef>
                <a:spcPct val="0"/>
              </a:spcBef>
              <a:spcAft>
                <a:spcPts val="0"/>
              </a:spcAft>
              <a:buClrTx/>
              <a:buSzTx/>
              <a:buFontTx/>
              <a:buNone/>
              <a:tabLst/>
              <a:defRPr/>
            </a:pPr>
            <a:r>
              <a:rPr lang="zh-CN" altLang="en-US" sz="1200" dirty="0">
                <a:latin typeface="SimSun" panose="02010600030101010101" pitchFamily="2" charset="-122"/>
                <a:ea typeface="SimSun" panose="02010600030101010101" pitchFamily="2" charset="-122"/>
              </a:rPr>
              <a:t> </a:t>
            </a:r>
            <a:r>
              <a:rPr lang="zh-CN" altLang="zh-CN" sz="1200" dirty="0">
                <a:latin typeface="SimSun" panose="02010600030101010101" pitchFamily="2" charset="-122"/>
                <a:ea typeface="SimSun" panose="02010600030101010101" pitchFamily="2" charset="-122"/>
              </a:rPr>
              <a:t>知识产权虽然是</a:t>
            </a:r>
            <a:r>
              <a:rPr lang="zh-CN" altLang="en-US" sz="1200" dirty="0">
                <a:latin typeface="SimSun" panose="02010600030101010101" pitchFamily="2" charset="-122"/>
                <a:ea typeface="SimSun" panose="02010600030101010101" pitchFamily="2" charset="-122"/>
              </a:rPr>
              <a:t>私权</a:t>
            </a:r>
            <a:r>
              <a:rPr lang="zh-CN" altLang="zh-CN" sz="1200" dirty="0">
                <a:latin typeface="SimSun" panose="02010600030101010101" pitchFamily="2" charset="-122"/>
                <a:ea typeface="SimSun" panose="02010600030101010101" pitchFamily="2" charset="-122"/>
              </a:rPr>
              <a:t>，虽然法律也承认其具有排他的独占性，但因人的智力成果具有高度的公共性，与社会文化和产业的发展有密切关系，不宜为任何人长期独占，所以法律对知识产权规定了很多限制</a:t>
            </a:r>
            <a:r>
              <a:rPr lang="zh-CN" altLang="en-US" sz="1200" dirty="0">
                <a:latin typeface="SimSun" panose="02010600030101010101" pitchFamily="2" charset="-122"/>
                <a:ea typeface="SimSun" panose="02010600030101010101" pitchFamily="2" charset="-122"/>
              </a:rPr>
              <a:t>：</a:t>
            </a:r>
            <a:endParaRPr lang="en-US" altLang="zh-CN" sz="1200" dirty="0">
              <a:latin typeface="SimSun" panose="02010600030101010101" pitchFamily="2" charset="-122"/>
              <a:ea typeface="SimSun" panose="02010600030101010101" pitchFamily="2" charset="-122"/>
            </a:endParaRPr>
          </a:p>
          <a:p>
            <a:pPr marL="285750" indent="-285750">
              <a:lnSpc>
                <a:spcPct val="150000"/>
              </a:lnSpc>
              <a:buClr>
                <a:srgbClr val="7030A0"/>
              </a:buClr>
              <a:buFont typeface="Wingdings" pitchFamily="2" charset="2"/>
              <a:buChar char="l"/>
              <a:defRPr/>
            </a:pPr>
            <a:r>
              <a:rPr lang="zh-CN" altLang="en-US" sz="1200" dirty="0">
                <a:latin typeface="SimSun" panose="02010600030101010101" pitchFamily="2" charset="-122"/>
                <a:ea typeface="SimSun" panose="02010600030101010101" pitchFamily="2" charset="-122"/>
              </a:rPr>
              <a:t>著作权有效期较长，为作者终生及其死亡后50年。</a:t>
            </a:r>
          </a:p>
          <a:p>
            <a:pPr marL="285750" indent="-285750">
              <a:lnSpc>
                <a:spcPct val="150000"/>
              </a:lnSpc>
              <a:buClr>
                <a:srgbClr val="7030A0"/>
              </a:buClr>
              <a:buFont typeface="Wingdings" pitchFamily="2" charset="2"/>
              <a:buChar char="l"/>
              <a:defRPr/>
            </a:pPr>
            <a:r>
              <a:rPr lang="zh-CN" altLang="en-US" sz="1200" dirty="0">
                <a:latin typeface="SimSun" panose="02010600030101010101" pitchFamily="2" charset="-122"/>
                <a:ea typeface="SimSun" panose="02010600030101010101" pitchFamily="2" charset="-122"/>
              </a:rPr>
              <a:t>商标权有效期是无限的，但须10年一续展。</a:t>
            </a:r>
          </a:p>
          <a:p>
            <a:pPr marL="285750" indent="-285750">
              <a:lnSpc>
                <a:spcPct val="150000"/>
              </a:lnSpc>
              <a:buClr>
                <a:srgbClr val="7030A0"/>
              </a:buClr>
              <a:buFont typeface="Wingdings" pitchFamily="2" charset="2"/>
              <a:buChar char="l"/>
              <a:defRPr/>
            </a:pPr>
            <a:r>
              <a:rPr lang="zh-CN" altLang="en-US" sz="1200" dirty="0">
                <a:latin typeface="SimSun" panose="02010600030101010101" pitchFamily="2" charset="-122"/>
                <a:ea typeface="SimSun" panose="02010600030101010101" pitchFamily="2" charset="-122"/>
              </a:rPr>
              <a:t>专利权有效期</a:t>
            </a:r>
            <a:r>
              <a:rPr lang="zh-CN" altLang="en-US" sz="1200" dirty="0">
                <a:latin typeface="SimSun" panose="02010600030101010101" pitchFamily="2" charset="-122"/>
                <a:ea typeface="SimSun" panose="02010600030101010101" pitchFamily="2" charset="-122"/>
                <a:sym typeface="Arial" panose="020B0604020202020204" pitchFamily="34" charset="0"/>
              </a:rPr>
              <a:t>，发明20年、实用新型和外观设计10年。</a:t>
            </a:r>
          </a:p>
          <a:p>
            <a:pPr marL="0" marR="0" lvl="0" indent="0" algn="l" defTabSz="879061" rtl="0" eaLnBrk="1" fontAlgn="auto" latinLnBrk="0" hangingPunct="1">
              <a:lnSpc>
                <a:spcPct val="100000"/>
              </a:lnSpc>
              <a:spcBef>
                <a:spcPct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879061" rtl="0" eaLnBrk="1" fontAlgn="auto" latinLnBrk="0" hangingPunct="1">
              <a:lnSpc>
                <a:spcPct val="100000"/>
              </a:lnSpc>
              <a:spcBef>
                <a:spcPct val="0"/>
              </a:spcBef>
              <a:spcAft>
                <a:spcPts val="0"/>
              </a:spcAft>
              <a:buClrTx/>
              <a:buSzTx/>
              <a:buFontTx/>
              <a:buNone/>
              <a:tabLst/>
              <a:defRPr/>
            </a:pPr>
            <a:endParaRPr lang="en-US" altLang="zh-CN" sz="1200" b="1" dirty="0">
              <a:latin typeface="SimSun" panose="02010600030101010101" pitchFamily="2" charset="-122"/>
              <a:ea typeface="SimSun" panose="02010600030101010101" pitchFamily="2" charset="-122"/>
            </a:endParaRP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26</a:t>
            </a:fld>
            <a:endParaRPr lang="zh-CN" altLang="en-US">
              <a:solidFill>
                <a:prstClr val="black"/>
              </a:solidFill>
            </a:endParaRPr>
          </a:p>
        </p:txBody>
      </p:sp>
    </p:spTree>
    <p:extLst>
      <p:ext uri="{BB962C8B-B14F-4D97-AF65-F5344CB8AC3E}">
        <p14:creationId xmlns:p14="http://schemas.microsoft.com/office/powerpoint/2010/main" val="74690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r>
              <a:rPr kumimoji="1" lang="zh-CN" altLang="en-US" dirty="0"/>
              <a:t>知识产权的主要类型</a:t>
            </a:r>
            <a:endParaRPr kumimoji="1" lang="en-US" altLang="zh-CN" dirty="0"/>
          </a:p>
          <a:p>
            <a:r>
              <a:rPr kumimoji="1" lang="zh-CN" altLang="en-US" dirty="0"/>
              <a:t>一类是著作权（也称为版权、文学产权）：著作权又称版权，是指自然人、法人或者其他组织对文学、艺术和科学作品依法享有的财产权利和精神权利的总称。主要包括著作权及与著作权有关的邻接权；通常我们说的知识产权主要是指计算机软件著作权和作品登记。</a:t>
            </a:r>
          </a:p>
          <a:p>
            <a:r>
              <a:rPr kumimoji="1" lang="zh-CN" altLang="en-US" dirty="0"/>
              <a:t>一类是工业产权（也称为产业产权）：工业产权则是指工业、商业、农业、林业和其他产业中具有实用经济意义的一种无形财产权，由此看来“产业产权”的名称更为贴切。主要包括专利权与商标权。</a:t>
            </a:r>
          </a:p>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27</a:t>
            </a:fld>
            <a:endParaRPr lang="zh-CN" altLang="en-US">
              <a:solidFill>
                <a:prstClr val="black"/>
              </a:solidFill>
            </a:endParaRPr>
          </a:p>
        </p:txBody>
      </p:sp>
    </p:spTree>
    <p:extLst>
      <p:ext uri="{BB962C8B-B14F-4D97-AF65-F5344CB8AC3E}">
        <p14:creationId xmlns:p14="http://schemas.microsoft.com/office/powerpoint/2010/main" val="1168642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28</a:t>
            </a:fld>
            <a:endParaRPr lang="zh-CN" altLang="en-US">
              <a:solidFill>
                <a:prstClr val="black"/>
              </a:solidFill>
            </a:endParaRPr>
          </a:p>
        </p:txBody>
      </p:sp>
    </p:spTree>
    <p:extLst>
      <p:ext uri="{BB962C8B-B14F-4D97-AF65-F5344CB8AC3E}">
        <p14:creationId xmlns:p14="http://schemas.microsoft.com/office/powerpoint/2010/main" val="723445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29</a:t>
            </a:fld>
            <a:endParaRPr lang="zh-CN" altLang="en-US">
              <a:solidFill>
                <a:prstClr val="black"/>
              </a:solidFill>
            </a:endParaRPr>
          </a:p>
        </p:txBody>
      </p:sp>
    </p:spTree>
    <p:extLst>
      <p:ext uri="{BB962C8B-B14F-4D97-AF65-F5344CB8AC3E}">
        <p14:creationId xmlns:p14="http://schemas.microsoft.com/office/powerpoint/2010/main" val="804442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30</a:t>
            </a:fld>
            <a:endParaRPr lang="zh-CN" altLang="en-US">
              <a:solidFill>
                <a:prstClr val="black"/>
              </a:solidFill>
            </a:endParaRPr>
          </a:p>
        </p:txBody>
      </p:sp>
    </p:spTree>
    <p:extLst>
      <p:ext uri="{BB962C8B-B14F-4D97-AF65-F5344CB8AC3E}">
        <p14:creationId xmlns:p14="http://schemas.microsoft.com/office/powerpoint/2010/main" val="711988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31</a:t>
            </a:fld>
            <a:endParaRPr lang="zh-CN" altLang="en-US">
              <a:solidFill>
                <a:prstClr val="black"/>
              </a:solidFill>
            </a:endParaRPr>
          </a:p>
        </p:txBody>
      </p:sp>
    </p:spTree>
    <p:extLst>
      <p:ext uri="{BB962C8B-B14F-4D97-AF65-F5344CB8AC3E}">
        <p14:creationId xmlns:p14="http://schemas.microsoft.com/office/powerpoint/2010/main" val="3415133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33</a:t>
            </a:fld>
            <a:endParaRPr lang="zh-CN" altLang="en-US">
              <a:solidFill>
                <a:prstClr val="black"/>
              </a:solidFill>
            </a:endParaRPr>
          </a:p>
        </p:txBody>
      </p:sp>
    </p:spTree>
    <p:extLst>
      <p:ext uri="{BB962C8B-B14F-4D97-AF65-F5344CB8AC3E}">
        <p14:creationId xmlns:p14="http://schemas.microsoft.com/office/powerpoint/2010/main" val="3521981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a:extLst>
            <a:ext uri="{91240B29-F687-4F45-9708-019B960494DF}">
              <a14:hiddenLine xmlns:a14="http://schemas.microsoft.com/office/drawing/2010/main" w="1" cmpd="sng">
                <a:solidFill>
                  <a:schemeClr val="tx1"/>
                </a:solidFill>
                <a:miter lim="800000"/>
                <a:headEnd/>
                <a:tailEnd/>
              </a14:hiddenLine>
            </a:ext>
          </a:extLst>
        </p:spPr>
      </p:sp>
      <p:sp>
        <p:nvSpPr>
          <p:cNvPr id="52227"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zh-CN" smtClean="0"/>
              <a:t>《联邦行政程序法》（APA），该法第3节规定了公众有权得到政府信息，同时规定，政府为了公共利益或其他正当理由，可以拒绝公众公开信息的请求。</a:t>
            </a:r>
          </a:p>
          <a:p>
            <a:r>
              <a:rPr lang="zh-CN" altLang="zh-CN" smtClean="0"/>
              <a:t>《信息自由法》规定了九项豁免公开的政府信息： </a:t>
            </a:r>
          </a:p>
          <a:p>
            <a:endParaRPr lang="zh-CN" altLang="zh-CN" smtClean="0"/>
          </a:p>
          <a:p>
            <a:r>
              <a:rPr lang="zh-CN" altLang="zh-CN" smtClean="0"/>
              <a:t>（1）根据总统行政命令明确划定的国防或外交秘密； </a:t>
            </a:r>
          </a:p>
          <a:p>
            <a:endParaRPr lang="zh-CN" altLang="zh-CN" smtClean="0"/>
          </a:p>
          <a:p>
            <a:r>
              <a:rPr lang="zh-CN" altLang="zh-CN" smtClean="0"/>
              <a:t>（2）纯属行政机构内部的人事规章和工作制度； </a:t>
            </a:r>
          </a:p>
          <a:p>
            <a:endParaRPr lang="zh-CN" altLang="zh-CN" smtClean="0"/>
          </a:p>
          <a:p>
            <a:r>
              <a:rPr lang="zh-CN" altLang="zh-CN" smtClean="0"/>
              <a:t>（3）其他法律明确规定不得公开的信息； </a:t>
            </a:r>
          </a:p>
          <a:p>
            <a:endParaRPr lang="zh-CN" altLang="zh-CN" smtClean="0"/>
          </a:p>
          <a:p>
            <a:r>
              <a:rPr lang="zh-CN" altLang="zh-CN" smtClean="0"/>
              <a:t>（4）第三方的商业秘密以及第三方向政府机构提供的含有特惠或机密情况的金融、商务与科技信息； </a:t>
            </a:r>
          </a:p>
          <a:p>
            <a:endParaRPr lang="zh-CN" altLang="zh-CN" smtClean="0"/>
          </a:p>
          <a:p>
            <a:r>
              <a:rPr lang="zh-CN" altLang="zh-CN" smtClean="0"/>
              <a:t>（5）除了正与该机构进行诉讼的机构之外，其他当事人依法不能利用的机构之间或机构内部的备忘录或函件； </a:t>
            </a:r>
          </a:p>
          <a:p>
            <a:endParaRPr lang="zh-CN" altLang="zh-CN" smtClean="0"/>
          </a:p>
          <a:p>
            <a:r>
              <a:rPr lang="zh-CN" altLang="zh-CN" smtClean="0"/>
              <a:t>（6）公开后会明显地不正当侵犯公民隐私权的人事、医疗档案或类似的个人信息； </a:t>
            </a:r>
          </a:p>
          <a:p>
            <a:endParaRPr lang="zh-CN" altLang="zh-CN" smtClean="0"/>
          </a:p>
          <a:p>
            <a:r>
              <a:rPr lang="zh-CN" altLang="zh-CN" smtClean="0"/>
              <a:t>（7）为执法而生成的某些记录和信息； </a:t>
            </a:r>
          </a:p>
          <a:p>
            <a:endParaRPr lang="zh-CN" altLang="zh-CN" smtClean="0"/>
          </a:p>
          <a:p>
            <a:r>
              <a:rPr lang="zh-CN" altLang="zh-CN" smtClean="0"/>
              <a:t>（8）金融管理部门为控制金融机构而使用的信息； </a:t>
            </a:r>
          </a:p>
          <a:p>
            <a:endParaRPr lang="zh-CN" altLang="zh-CN" smtClean="0"/>
          </a:p>
          <a:p>
            <a:r>
              <a:rPr lang="zh-CN" altLang="zh-CN" smtClean="0"/>
              <a:t>（9）关于油井的地质的和地球物理的信息。 </a:t>
            </a:r>
          </a:p>
        </p:txBody>
      </p:sp>
    </p:spTree>
    <p:extLst>
      <p:ext uri="{BB962C8B-B14F-4D97-AF65-F5344CB8AC3E}">
        <p14:creationId xmlns:p14="http://schemas.microsoft.com/office/powerpoint/2010/main" val="17489676"/>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35</a:t>
            </a:fld>
            <a:endParaRPr lang="zh-CN" altLang="en-US">
              <a:solidFill>
                <a:prstClr val="black"/>
              </a:solidFill>
            </a:endParaRPr>
          </a:p>
        </p:txBody>
      </p:sp>
    </p:spTree>
    <p:extLst>
      <p:ext uri="{BB962C8B-B14F-4D97-AF65-F5344CB8AC3E}">
        <p14:creationId xmlns:p14="http://schemas.microsoft.com/office/powerpoint/2010/main" val="2458053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36</a:t>
            </a:fld>
            <a:endParaRPr lang="zh-CN" altLang="en-US">
              <a:solidFill>
                <a:prstClr val="black"/>
              </a:solidFill>
            </a:endParaRPr>
          </a:p>
        </p:txBody>
      </p:sp>
    </p:spTree>
    <p:extLst>
      <p:ext uri="{BB962C8B-B14F-4D97-AF65-F5344CB8AC3E}">
        <p14:creationId xmlns:p14="http://schemas.microsoft.com/office/powerpoint/2010/main" val="194361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6</a:t>
            </a:fld>
            <a:endParaRPr lang="zh-CN" altLang="en-US">
              <a:solidFill>
                <a:prstClr val="black"/>
              </a:solidFill>
            </a:endParaRPr>
          </a:p>
        </p:txBody>
      </p:sp>
    </p:spTree>
    <p:extLst>
      <p:ext uri="{BB962C8B-B14F-4D97-AF65-F5344CB8AC3E}">
        <p14:creationId xmlns:p14="http://schemas.microsoft.com/office/powerpoint/2010/main" val="2073081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37</a:t>
            </a:fld>
            <a:endParaRPr lang="zh-CN" altLang="en-US">
              <a:solidFill>
                <a:prstClr val="black"/>
              </a:solidFill>
            </a:endParaRPr>
          </a:p>
        </p:txBody>
      </p:sp>
    </p:spTree>
    <p:extLst>
      <p:ext uri="{BB962C8B-B14F-4D97-AF65-F5344CB8AC3E}">
        <p14:creationId xmlns:p14="http://schemas.microsoft.com/office/powerpoint/2010/main" val="2111211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38</a:t>
            </a:fld>
            <a:endParaRPr lang="zh-CN" altLang="en-US">
              <a:solidFill>
                <a:prstClr val="black"/>
              </a:solidFill>
            </a:endParaRPr>
          </a:p>
        </p:txBody>
      </p:sp>
    </p:spTree>
    <p:extLst>
      <p:ext uri="{BB962C8B-B14F-4D97-AF65-F5344CB8AC3E}">
        <p14:creationId xmlns:p14="http://schemas.microsoft.com/office/powerpoint/2010/main" val="3013562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39</a:t>
            </a:fld>
            <a:endParaRPr lang="zh-CN" altLang="en-US">
              <a:solidFill>
                <a:prstClr val="black"/>
              </a:solidFill>
            </a:endParaRPr>
          </a:p>
        </p:txBody>
      </p:sp>
    </p:spTree>
    <p:extLst>
      <p:ext uri="{BB962C8B-B14F-4D97-AF65-F5344CB8AC3E}">
        <p14:creationId xmlns:p14="http://schemas.microsoft.com/office/powerpoint/2010/main" val="3612907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40</a:t>
            </a:fld>
            <a:endParaRPr lang="zh-CN" altLang="en-US">
              <a:solidFill>
                <a:prstClr val="black"/>
              </a:solidFill>
            </a:endParaRPr>
          </a:p>
        </p:txBody>
      </p:sp>
    </p:spTree>
    <p:extLst>
      <p:ext uri="{BB962C8B-B14F-4D97-AF65-F5344CB8AC3E}">
        <p14:creationId xmlns:p14="http://schemas.microsoft.com/office/powerpoint/2010/main" val="3262398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41</a:t>
            </a:fld>
            <a:endParaRPr lang="zh-CN" altLang="en-US">
              <a:solidFill>
                <a:prstClr val="black"/>
              </a:solidFill>
            </a:endParaRPr>
          </a:p>
        </p:txBody>
      </p:sp>
    </p:spTree>
    <p:extLst>
      <p:ext uri="{BB962C8B-B14F-4D97-AF65-F5344CB8AC3E}">
        <p14:creationId xmlns:p14="http://schemas.microsoft.com/office/powerpoint/2010/main" val="1104028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42</a:t>
            </a:fld>
            <a:endParaRPr lang="zh-CN" altLang="en-US">
              <a:solidFill>
                <a:prstClr val="black"/>
              </a:solidFill>
            </a:endParaRPr>
          </a:p>
        </p:txBody>
      </p:sp>
    </p:spTree>
    <p:extLst>
      <p:ext uri="{BB962C8B-B14F-4D97-AF65-F5344CB8AC3E}">
        <p14:creationId xmlns:p14="http://schemas.microsoft.com/office/powerpoint/2010/main" val="1726994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43</a:t>
            </a:fld>
            <a:endParaRPr lang="zh-CN" altLang="en-US">
              <a:solidFill>
                <a:prstClr val="black"/>
              </a:solidFill>
            </a:endParaRPr>
          </a:p>
        </p:txBody>
      </p:sp>
    </p:spTree>
    <p:extLst>
      <p:ext uri="{BB962C8B-B14F-4D97-AF65-F5344CB8AC3E}">
        <p14:creationId xmlns:p14="http://schemas.microsoft.com/office/powerpoint/2010/main" val="4156211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44</a:t>
            </a:fld>
            <a:endParaRPr lang="zh-CN" altLang="en-US">
              <a:solidFill>
                <a:prstClr val="black"/>
              </a:solidFill>
            </a:endParaRPr>
          </a:p>
        </p:txBody>
      </p:sp>
    </p:spTree>
    <p:extLst>
      <p:ext uri="{BB962C8B-B14F-4D97-AF65-F5344CB8AC3E}">
        <p14:creationId xmlns:p14="http://schemas.microsoft.com/office/powerpoint/2010/main" val="115650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45</a:t>
            </a:fld>
            <a:endParaRPr lang="zh-CN" altLang="en-US">
              <a:solidFill>
                <a:prstClr val="black"/>
              </a:solidFill>
            </a:endParaRPr>
          </a:p>
        </p:txBody>
      </p:sp>
    </p:spTree>
    <p:extLst>
      <p:ext uri="{BB962C8B-B14F-4D97-AF65-F5344CB8AC3E}">
        <p14:creationId xmlns:p14="http://schemas.microsoft.com/office/powerpoint/2010/main" val="3591735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46</a:t>
            </a:fld>
            <a:endParaRPr lang="zh-CN" altLang="en-US">
              <a:solidFill>
                <a:prstClr val="black"/>
              </a:solidFill>
            </a:endParaRPr>
          </a:p>
        </p:txBody>
      </p:sp>
    </p:spTree>
    <p:extLst>
      <p:ext uri="{BB962C8B-B14F-4D97-AF65-F5344CB8AC3E}">
        <p14:creationId xmlns:p14="http://schemas.microsoft.com/office/powerpoint/2010/main" val="318056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7</a:t>
            </a:fld>
            <a:endParaRPr lang="zh-CN" altLang="en-US">
              <a:solidFill>
                <a:prstClr val="black"/>
              </a:solidFill>
            </a:endParaRPr>
          </a:p>
        </p:txBody>
      </p:sp>
    </p:spTree>
    <p:extLst>
      <p:ext uri="{BB962C8B-B14F-4D97-AF65-F5344CB8AC3E}">
        <p14:creationId xmlns:p14="http://schemas.microsoft.com/office/powerpoint/2010/main" val="3668401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47</a:t>
            </a:fld>
            <a:endParaRPr lang="zh-CN" altLang="en-US">
              <a:solidFill>
                <a:prstClr val="black"/>
              </a:solidFill>
            </a:endParaRPr>
          </a:p>
        </p:txBody>
      </p:sp>
    </p:spTree>
    <p:extLst>
      <p:ext uri="{BB962C8B-B14F-4D97-AF65-F5344CB8AC3E}">
        <p14:creationId xmlns:p14="http://schemas.microsoft.com/office/powerpoint/2010/main" val="1813540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48</a:t>
            </a:fld>
            <a:endParaRPr lang="zh-CN" altLang="en-US">
              <a:solidFill>
                <a:prstClr val="black"/>
              </a:solidFill>
            </a:endParaRPr>
          </a:p>
        </p:txBody>
      </p:sp>
    </p:spTree>
    <p:extLst>
      <p:ext uri="{BB962C8B-B14F-4D97-AF65-F5344CB8AC3E}">
        <p14:creationId xmlns:p14="http://schemas.microsoft.com/office/powerpoint/2010/main" val="1113076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49</a:t>
            </a:fld>
            <a:endParaRPr lang="zh-CN" altLang="en-US">
              <a:solidFill>
                <a:prstClr val="black"/>
              </a:solidFill>
            </a:endParaRPr>
          </a:p>
        </p:txBody>
      </p:sp>
    </p:spTree>
    <p:extLst>
      <p:ext uri="{BB962C8B-B14F-4D97-AF65-F5344CB8AC3E}">
        <p14:creationId xmlns:p14="http://schemas.microsoft.com/office/powerpoint/2010/main" val="20959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50</a:t>
            </a:fld>
            <a:endParaRPr lang="zh-CN" altLang="en-US">
              <a:solidFill>
                <a:prstClr val="black"/>
              </a:solidFill>
            </a:endParaRPr>
          </a:p>
        </p:txBody>
      </p:sp>
    </p:spTree>
    <p:extLst>
      <p:ext uri="{BB962C8B-B14F-4D97-AF65-F5344CB8AC3E}">
        <p14:creationId xmlns:p14="http://schemas.microsoft.com/office/powerpoint/2010/main" val="3442609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51</a:t>
            </a:fld>
            <a:endParaRPr lang="zh-CN" altLang="en-US">
              <a:solidFill>
                <a:prstClr val="black"/>
              </a:solidFill>
            </a:endParaRPr>
          </a:p>
        </p:txBody>
      </p:sp>
    </p:spTree>
    <p:extLst>
      <p:ext uri="{BB962C8B-B14F-4D97-AF65-F5344CB8AC3E}">
        <p14:creationId xmlns:p14="http://schemas.microsoft.com/office/powerpoint/2010/main" val="1612197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52</a:t>
            </a:fld>
            <a:endParaRPr lang="zh-CN" altLang="en-US">
              <a:solidFill>
                <a:prstClr val="black"/>
              </a:solidFill>
            </a:endParaRPr>
          </a:p>
        </p:txBody>
      </p:sp>
    </p:spTree>
    <p:extLst>
      <p:ext uri="{BB962C8B-B14F-4D97-AF65-F5344CB8AC3E}">
        <p14:creationId xmlns:p14="http://schemas.microsoft.com/office/powerpoint/2010/main" val="73402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53</a:t>
            </a:fld>
            <a:endParaRPr lang="zh-CN" altLang="en-US">
              <a:solidFill>
                <a:prstClr val="black"/>
              </a:solidFill>
            </a:endParaRPr>
          </a:p>
        </p:txBody>
      </p:sp>
    </p:spTree>
    <p:extLst>
      <p:ext uri="{BB962C8B-B14F-4D97-AF65-F5344CB8AC3E}">
        <p14:creationId xmlns:p14="http://schemas.microsoft.com/office/powerpoint/2010/main" val="898746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54</a:t>
            </a:fld>
            <a:endParaRPr lang="zh-CN" altLang="en-US">
              <a:solidFill>
                <a:prstClr val="black"/>
              </a:solidFill>
            </a:endParaRPr>
          </a:p>
        </p:txBody>
      </p:sp>
    </p:spTree>
    <p:extLst>
      <p:ext uri="{BB962C8B-B14F-4D97-AF65-F5344CB8AC3E}">
        <p14:creationId xmlns:p14="http://schemas.microsoft.com/office/powerpoint/2010/main" val="8543275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55</a:t>
            </a:fld>
            <a:endParaRPr lang="zh-CN" altLang="en-US">
              <a:solidFill>
                <a:prstClr val="black"/>
              </a:solidFill>
            </a:endParaRPr>
          </a:p>
        </p:txBody>
      </p:sp>
    </p:spTree>
    <p:extLst>
      <p:ext uri="{BB962C8B-B14F-4D97-AF65-F5344CB8AC3E}">
        <p14:creationId xmlns:p14="http://schemas.microsoft.com/office/powerpoint/2010/main" val="403527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8</a:t>
            </a:fld>
            <a:endParaRPr lang="zh-CN" altLang="en-US">
              <a:solidFill>
                <a:prstClr val="black"/>
              </a:solidFill>
            </a:endParaRPr>
          </a:p>
        </p:txBody>
      </p:sp>
    </p:spTree>
    <p:extLst>
      <p:ext uri="{BB962C8B-B14F-4D97-AF65-F5344CB8AC3E}">
        <p14:creationId xmlns:p14="http://schemas.microsoft.com/office/powerpoint/2010/main" val="172362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9</a:t>
            </a:fld>
            <a:endParaRPr lang="zh-CN" altLang="en-US">
              <a:solidFill>
                <a:prstClr val="black"/>
              </a:solidFill>
            </a:endParaRPr>
          </a:p>
        </p:txBody>
      </p:sp>
    </p:spTree>
    <p:extLst>
      <p:ext uri="{BB962C8B-B14F-4D97-AF65-F5344CB8AC3E}">
        <p14:creationId xmlns:p14="http://schemas.microsoft.com/office/powerpoint/2010/main" val="162206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10</a:t>
            </a:fld>
            <a:endParaRPr lang="zh-CN" altLang="en-US">
              <a:solidFill>
                <a:prstClr val="black"/>
              </a:solidFill>
            </a:endParaRPr>
          </a:p>
        </p:txBody>
      </p:sp>
    </p:spTree>
    <p:extLst>
      <p:ext uri="{BB962C8B-B14F-4D97-AF65-F5344CB8AC3E}">
        <p14:creationId xmlns:p14="http://schemas.microsoft.com/office/powerpoint/2010/main" val="20641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F080DE-DB23-45BD-814B-4FF7DA62411C}" type="slidenum">
              <a:rPr lang="zh-CN" altLang="en-US">
                <a:solidFill>
                  <a:prstClr val="black"/>
                </a:solidFill>
              </a:rPr>
              <a:pPr fontAlgn="base">
                <a:spcBef>
                  <a:spcPct val="0"/>
                </a:spcBef>
                <a:spcAft>
                  <a:spcPct val="0"/>
                </a:spcAft>
                <a:defRPr/>
              </a:pPr>
              <a:t>11</a:t>
            </a:fld>
            <a:endParaRPr lang="zh-CN" altLang="en-US">
              <a:solidFill>
                <a:prstClr val="black"/>
              </a:solidFill>
            </a:endParaRPr>
          </a:p>
        </p:txBody>
      </p:sp>
    </p:spTree>
    <p:extLst>
      <p:ext uri="{BB962C8B-B14F-4D97-AF65-F5344CB8AC3E}">
        <p14:creationId xmlns:p14="http://schemas.microsoft.com/office/powerpoint/2010/main" val="3761074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zh-CN" smtClean="0">
                <a:latin typeface="华文中宋" panose="02010600040101010101" pitchFamily="2" charset="-122"/>
                <a:ea typeface="华文中宋" panose="02010600040101010101" pitchFamily="2" charset="-122"/>
              </a:rPr>
              <a:t>，并衍生出信息政策分类（</a:t>
            </a:r>
            <a:r>
              <a:rPr lang="en-US" altLang="zh-CN" smtClean="0">
                <a:latin typeface="华文中宋" panose="02010600040101010101" pitchFamily="2" charset="-122"/>
                <a:ea typeface="华文中宋" panose="02010600040101010101" pitchFamily="2" charset="-122"/>
              </a:rPr>
              <a:t>Hierarchy</a:t>
            </a:r>
            <a:r>
              <a:rPr lang="zh-CN" altLang="zh-CN" smtClean="0">
                <a:latin typeface="华文中宋" panose="02010600040101010101" pitchFamily="2" charset="-122"/>
                <a:ea typeface="华文中宋" panose="02010600040101010101" pitchFamily="2" charset="-122"/>
              </a:rPr>
              <a:t>）、信息政策框架（</a:t>
            </a:r>
            <a:r>
              <a:rPr lang="en-US" altLang="zh-CN" smtClean="0">
                <a:latin typeface="华文中宋" panose="02010600040101010101" pitchFamily="2" charset="-122"/>
                <a:ea typeface="华文中宋" panose="02010600040101010101" pitchFamily="2" charset="-122"/>
              </a:rPr>
              <a:t>Frame/ Matrix</a:t>
            </a:r>
            <a:r>
              <a:rPr lang="zh-CN" altLang="zh-CN" smtClean="0">
                <a:latin typeface="华文中宋" panose="02010600040101010101" pitchFamily="2" charset="-122"/>
                <a:ea typeface="华文中宋" panose="02010600040101010101" pitchFamily="2" charset="-122"/>
              </a:rPr>
              <a:t>）等体系性研究，并逐渐转化为复数形式</a:t>
            </a:r>
            <a:endParaRPr lang="zh-CN" altLang="en-US" smtClean="0"/>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046371-2DD1-4E8E-A513-5CBC42BBAA9D}" type="slidenum">
              <a:rPr lang="zh-CN" altLang="en-US" smtClean="0"/>
              <a:pPr/>
              <a:t>12</a:t>
            </a:fld>
            <a:endParaRPr lang="en-US" altLang="zh-CN" smtClean="0"/>
          </a:p>
        </p:txBody>
      </p:sp>
    </p:spTree>
    <p:extLst>
      <p:ext uri="{BB962C8B-B14F-4D97-AF65-F5344CB8AC3E}">
        <p14:creationId xmlns:p14="http://schemas.microsoft.com/office/powerpoint/2010/main" val="310068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9"/>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5800" spc="-37"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3341717"/>
            <a:ext cx="7543800" cy="857250"/>
          </a:xfrm>
        </p:spPr>
        <p:txBody>
          <a:bodyPr lIns="65930" rIns="65930">
            <a:normAutofit/>
          </a:bodyPr>
          <a:lstStyle>
            <a:lvl1pPr marL="0" indent="0" algn="l">
              <a:buNone/>
              <a:defRPr sz="1700" cap="all" spc="144" baseline="0">
                <a:solidFill>
                  <a:schemeClr val="tx2"/>
                </a:solidFill>
                <a:latin typeface="+mj-lt"/>
              </a:defRPr>
            </a:lvl1pPr>
            <a:lvl2pPr marL="329648" indent="0" algn="ctr">
              <a:buNone/>
              <a:defRPr sz="1700"/>
            </a:lvl2pPr>
            <a:lvl3pPr marL="659296" indent="0" algn="ctr">
              <a:buNone/>
              <a:defRPr sz="1700"/>
            </a:lvl3pPr>
            <a:lvl4pPr marL="988946" indent="0" algn="ctr">
              <a:buNone/>
              <a:defRPr sz="1400"/>
            </a:lvl4pPr>
            <a:lvl5pPr marL="1318592" indent="0" algn="ctr">
              <a:buNone/>
              <a:defRPr sz="1400"/>
            </a:lvl5pPr>
            <a:lvl6pPr marL="1648240" indent="0" algn="ctr">
              <a:buNone/>
              <a:defRPr sz="1400"/>
            </a:lvl6pPr>
            <a:lvl7pPr marL="1977889" indent="0" algn="ctr">
              <a:buNone/>
              <a:defRPr sz="1400"/>
            </a:lvl7pPr>
            <a:lvl8pPr marL="2307536" indent="0" algn="ctr">
              <a:buNone/>
              <a:defRPr sz="1400"/>
            </a:lvl8pPr>
            <a:lvl9pPr marL="2637184" indent="0" algn="ctr">
              <a:buNone/>
              <a:defRPr sz="14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pPr>
                <a:defRPr/>
              </a:pPr>
              <a:t>‹#›</a:t>
            </a:fld>
            <a:endParaRPr lang="zh-CN" altLang="en-US" dirty="0"/>
          </a:p>
        </p:txBody>
      </p:sp>
      <p:cxnSp>
        <p:nvCxnSpPr>
          <p:cNvPr id="9" name="Straight Connector 8"/>
          <p:cNvCxnSpPr/>
          <p:nvPr/>
        </p:nvCxnSpPr>
        <p:spPr>
          <a:xfrm>
            <a:off x="905745"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0310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32966" tIns="0" rIns="32966"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A24D93A8-A571-4D88-ABDB-B99C10449EE0}" type="slidenum">
              <a:rPr lang="zh-CN" altLang="en-US" smtClean="0"/>
              <a:pPr>
                <a:defRPr/>
              </a:pPr>
              <a:t>‹#›</a:t>
            </a:fld>
            <a:endParaRPr lang="zh-CN" altLang="en-US" dirty="0"/>
          </a:p>
        </p:txBody>
      </p:sp>
    </p:spTree>
    <p:extLst>
      <p:ext uri="{BB962C8B-B14F-4D97-AF65-F5344CB8AC3E}">
        <p14:creationId xmlns:p14="http://schemas.microsoft.com/office/powerpoint/2010/main" val="930581095"/>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7" y="309227"/>
            <a:ext cx="1971675" cy="43199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5" y="309227"/>
            <a:ext cx="5800725" cy="4319925"/>
          </a:xfrm>
        </p:spPr>
        <p:txBody>
          <a:bodyPr vert="eaVert" lIns="32966" tIns="0" rIns="32966"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pPr>
                <a:defRPr/>
              </a:pPr>
              <a:t>‹#›</a:t>
            </a:fld>
            <a:endParaRPr lang="zh-CN" altLang="en-US" dirty="0"/>
          </a:p>
        </p:txBody>
      </p:sp>
    </p:spTree>
    <p:extLst>
      <p:ext uri="{BB962C8B-B14F-4D97-AF65-F5344CB8AC3E}">
        <p14:creationId xmlns:p14="http://schemas.microsoft.com/office/powerpoint/2010/main" val="28535552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4" name="直接连接符 7"/>
          <p:cNvCxnSpPr/>
          <p:nvPr userDrawn="1"/>
        </p:nvCxnSpPr>
        <p:spPr>
          <a:xfrm>
            <a:off x="0" y="750094"/>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2" name="Content Placeholder 2"/>
          <p:cNvSpPr>
            <a:spLocks noGrp="1"/>
          </p:cNvSpPr>
          <p:nvPr>
            <p:ph idx="1"/>
          </p:nvPr>
        </p:nvSpPr>
        <p:spPr>
          <a:xfrm>
            <a:off x="123825" y="835567"/>
            <a:ext cx="8923338" cy="4093622"/>
          </a:xfrm>
        </p:spPr>
        <p:txBody>
          <a:bodyPr/>
          <a:lstStyle>
            <a:lvl1pPr marL="164825" indent="-164825">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473" indent="-164825">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120" indent="-164825">
              <a:lnSpc>
                <a:spcPct val="150000"/>
              </a:lnSpc>
              <a:spcBef>
                <a:spcPts val="0"/>
              </a:spcBef>
              <a:buSzPct val="60000"/>
              <a:buFont typeface="Wingdings" panose="05000000000000000000" pitchFamily="2" charset="2"/>
              <a:buChar char="l"/>
              <a:defRPr sz="2000" b="1">
                <a:solidFill>
                  <a:srgbClr val="7B3D7B"/>
                </a:solidFill>
                <a:latin typeface="楷体" panose="02010609060101010101" pitchFamily="49" charset="-122"/>
                <a:ea typeface="楷体" panose="02010609060101010101" pitchFamily="49" charset="-122"/>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标题 1"/>
          <p:cNvSpPr>
            <a:spLocks noGrp="1"/>
          </p:cNvSpPr>
          <p:nvPr>
            <p:ph type="title"/>
          </p:nvPr>
        </p:nvSpPr>
        <p:spPr>
          <a:xfrm>
            <a:off x="2232002" y="70717"/>
            <a:ext cx="6202389"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EBBFFBFF-86DF-4712-9C2F-35F045562DF8}"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1270222076"/>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2"/>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7"/>
            <a:ext cx="8923338" cy="4093622"/>
          </a:xfrm>
        </p:spPr>
        <p:txBody>
          <a:bodyPr/>
          <a:lstStyle>
            <a:lvl1pPr marL="164825" indent="-164825">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473" indent="-164825">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120" indent="-164825">
              <a:lnSpc>
                <a:spcPct val="150000"/>
              </a:lnSpc>
              <a:spcBef>
                <a:spcPts val="0"/>
              </a:spcBef>
              <a:buSzPct val="60000"/>
              <a:buFont typeface="Wingdings" panose="05000000000000000000" pitchFamily="2" charset="2"/>
              <a:buChar char="l"/>
              <a:defRPr lang="zh-CN" altLang="en-US" sz="20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698602" y="114772"/>
            <a:ext cx="6202389"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443228D7-96AD-482D-8E5E-270AC832542B}"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367384567"/>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2"/>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7"/>
            <a:ext cx="8923338" cy="4093622"/>
          </a:xfrm>
        </p:spPr>
        <p:txBody>
          <a:bodyPr/>
          <a:lstStyle>
            <a:lvl1pPr marL="164825" indent="-164825">
              <a:lnSpc>
                <a:spcPct val="150000"/>
              </a:lnSpc>
              <a:spcBef>
                <a:spcPts val="0"/>
              </a:spcBef>
              <a:buSzPct val="60000"/>
              <a:buFont typeface="Wingdings" panose="05000000000000000000" pitchFamily="2" charset="2"/>
              <a:buChar char="u"/>
              <a:defRPr sz="2300" b="1">
                <a:solidFill>
                  <a:schemeClr val="tx1"/>
                </a:solidFill>
                <a:latin typeface="楷体" panose="02010609060101010101" pitchFamily="49" charset="-122"/>
                <a:ea typeface="楷体" panose="02010609060101010101" pitchFamily="49" charset="-122"/>
              </a:defRPr>
            </a:lvl1pPr>
            <a:lvl2pPr marL="494473" indent="-164825">
              <a:lnSpc>
                <a:spcPct val="150000"/>
              </a:lnSpc>
              <a:spcBef>
                <a:spcPts val="0"/>
              </a:spcBef>
              <a:buSzPct val="60000"/>
              <a:buFont typeface="Wingdings" panose="05000000000000000000" pitchFamily="2" charset="2"/>
              <a:buChar char="p"/>
              <a:defRPr sz="2000" b="1">
                <a:solidFill>
                  <a:schemeClr val="accent1">
                    <a:lumMod val="50000"/>
                  </a:schemeClr>
                </a:solidFill>
                <a:latin typeface="楷体" panose="02010609060101010101" pitchFamily="49" charset="-122"/>
                <a:ea typeface="楷体" panose="02010609060101010101" pitchFamily="49" charset="-122"/>
              </a:defRPr>
            </a:lvl2pPr>
            <a:lvl3pPr marL="824120" indent="-164825">
              <a:lnSpc>
                <a:spcPct val="150000"/>
              </a:lnSpc>
              <a:spcBef>
                <a:spcPts val="0"/>
              </a:spcBef>
              <a:buSzPct val="60000"/>
              <a:buFont typeface="Wingdings" panose="05000000000000000000" pitchFamily="2" charset="2"/>
              <a:buChar char="l"/>
              <a:defRPr lang="zh-CN" altLang="en-US" sz="20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400" b="1">
                <a:latin typeface="楷体" panose="02010609060101010101" pitchFamily="49" charset="-122"/>
                <a:ea typeface="楷体" panose="02010609060101010101" pitchFamily="49" charset="-122"/>
              </a:defRPr>
            </a:lvl4pPr>
            <a:lvl5pPr>
              <a:lnSpc>
                <a:spcPct val="150000"/>
              </a:lnSpc>
              <a:spcBef>
                <a:spcPts val="0"/>
              </a:spcBef>
              <a:defRPr sz="14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470811" y="88108"/>
            <a:ext cx="5183995" cy="608537"/>
          </a:xfrm>
        </p:spPr>
        <p:txBody>
          <a:bodyPr>
            <a:normAutofit/>
          </a:bodyPr>
          <a:lstStyle>
            <a:lvl1pPr>
              <a:defRPr sz="23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42" y="4787905"/>
            <a:ext cx="219075" cy="501650"/>
          </a:xfrm>
        </p:spPr>
        <p:txBody>
          <a:bodyPr/>
          <a:lstStyle>
            <a:lvl1pPr algn="ctr">
              <a:defRPr sz="1400" b="1">
                <a:solidFill>
                  <a:schemeClr val="bg1"/>
                </a:solidFill>
                <a:latin typeface="Times New Roman" panose="02020603050405020304" pitchFamily="18" charset="0"/>
                <a:cs typeface="Times New Roman" panose="02020603050405020304" pitchFamily="18" charset="0"/>
              </a:defRPr>
            </a:lvl1pPr>
          </a:lstStyle>
          <a:p>
            <a:pPr>
              <a:defRPr/>
            </a:pPr>
            <a:fld id="{ACE60949-047D-4EB5-89A6-A4958CCE797D}"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28917234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3341716"/>
            <a:ext cx="7543800" cy="857250"/>
          </a:xfrm>
        </p:spPr>
        <p:txBody>
          <a:bodyPr lIns="68580" rIns="6858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pPr>
                <a:defRPr/>
              </a:pPr>
              <a:t>‹#›</a:t>
            </a:fld>
            <a:endParaRPr lang="zh-CN" alt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4055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CE60949-047D-4EB5-89A6-A4958CCE797D}" type="slidenum">
              <a:rPr lang="zh-CN" altLang="en-US" smtClean="0"/>
              <a:pPr>
                <a:defRPr/>
              </a:pPr>
              <a:t>‹#›</a:t>
            </a:fld>
            <a:endParaRPr lang="zh-CN" altLang="en-US" dirty="0"/>
          </a:p>
        </p:txBody>
      </p:sp>
      <p:cxnSp>
        <p:nvCxnSpPr>
          <p:cNvPr id="7" name="直接连接符 7"/>
          <p:cNvCxnSpPr/>
          <p:nvPr userDrawn="1"/>
        </p:nvCxnSpPr>
        <p:spPr>
          <a:xfrm>
            <a:off x="0" y="782241"/>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8"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Tree>
    <p:extLst>
      <p:ext uri="{BB962C8B-B14F-4D97-AF65-F5344CB8AC3E}">
        <p14:creationId xmlns:p14="http://schemas.microsoft.com/office/powerpoint/2010/main" val="3387673209"/>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3339846"/>
            <a:ext cx="7543800" cy="857250"/>
          </a:xfrm>
        </p:spPr>
        <p:txBody>
          <a:bodyPr lIns="68580" rIns="68580" anchor="t" anchorCtr="0">
            <a:normAutofit/>
          </a:bodyPr>
          <a:lstStyle>
            <a:lvl1pPr marL="0" indent="0">
              <a:buNone/>
              <a:defRPr sz="1800" cap="all" spc="150" baseline="0">
                <a:solidFill>
                  <a:schemeClr val="tx2"/>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06C7C20-20D4-484C-86A7-6EDA4AB727D2}" type="slidenum">
              <a:rPr lang="zh-CN" altLang="en-US" smtClean="0"/>
              <a:pPr>
                <a:defRPr/>
              </a:pPr>
              <a:t>‹#›</a:t>
            </a:fld>
            <a:endParaRPr lang="zh-CN" alt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01941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7DAF934-81E4-46F9-A011-0D2CF8F6CDBA}" type="slidenum">
              <a:rPr lang="zh-CN" altLang="en-US" smtClean="0"/>
              <a:pPr>
                <a:defRPr/>
              </a:pPr>
              <a:t>‹#›</a:t>
            </a:fld>
            <a:endParaRPr lang="zh-CN" altLang="en-US" dirty="0"/>
          </a:p>
        </p:txBody>
      </p:sp>
    </p:spTree>
    <p:extLst>
      <p:ext uri="{BB962C8B-B14F-4D97-AF65-F5344CB8AC3E}">
        <p14:creationId xmlns:p14="http://schemas.microsoft.com/office/powerpoint/2010/main" val="3642831421"/>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539"/>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2296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384539"/>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6344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5EDAC19F-51A0-4593-9193-6A95BA1639D4}" type="slidenum">
              <a:rPr lang="zh-CN" altLang="en-US" smtClean="0"/>
              <a:pPr>
                <a:defRPr/>
              </a:pPr>
              <a:t>‹#›</a:t>
            </a:fld>
            <a:endParaRPr lang="zh-CN" altLang="en-US" dirty="0"/>
          </a:p>
        </p:txBody>
      </p:sp>
    </p:spTree>
    <p:extLst>
      <p:ext uri="{BB962C8B-B14F-4D97-AF65-F5344CB8AC3E}">
        <p14:creationId xmlns:p14="http://schemas.microsoft.com/office/powerpoint/2010/main" val="277227332"/>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CE60949-047D-4EB5-89A6-A4958CCE797D}" type="slidenum">
              <a:rPr lang="zh-CN" altLang="en-US" smtClean="0"/>
              <a:pPr>
                <a:defRPr/>
              </a:pPr>
              <a:t>‹#›</a:t>
            </a:fld>
            <a:endParaRPr lang="zh-CN" altLang="en-US" dirty="0"/>
          </a:p>
        </p:txBody>
      </p:sp>
      <p:cxnSp>
        <p:nvCxnSpPr>
          <p:cNvPr id="7" name="直接连接符 7"/>
          <p:cNvCxnSpPr/>
          <p:nvPr userDrawn="1"/>
        </p:nvCxnSpPr>
        <p:spPr>
          <a:xfrm>
            <a:off x="0" y="782242"/>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8" name="图片 6"/>
          <p:cNvPicPr>
            <a:picLocks noChangeAspect="1"/>
          </p:cNvPicPr>
          <p:nvPr userDrawn="1"/>
        </p:nvPicPr>
        <p:blipFill>
          <a:blip r:embed="rId2" cstate="print"/>
          <a:srcRect/>
          <a:stretch>
            <a:fillRect/>
          </a:stretch>
        </p:blipFill>
        <p:spPr bwMode="auto">
          <a:xfrm>
            <a:off x="8434393" y="88108"/>
            <a:ext cx="612775" cy="576263"/>
          </a:xfrm>
          <a:prstGeom prst="rect">
            <a:avLst/>
          </a:prstGeom>
          <a:noFill/>
          <a:ln w="9525">
            <a:noFill/>
            <a:miter lim="800000"/>
            <a:headEnd/>
            <a:tailEnd/>
          </a:ln>
        </p:spPr>
      </p:pic>
    </p:spTree>
    <p:extLst>
      <p:ext uri="{BB962C8B-B14F-4D97-AF65-F5344CB8AC3E}">
        <p14:creationId xmlns:p14="http://schemas.microsoft.com/office/powerpoint/2010/main" val="625409628"/>
      </p:ext>
    </p:extLst>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E323C5E-71B4-4CE1-8CCD-0D0D90543403}" type="slidenum">
              <a:rPr lang="zh-CN" altLang="en-US" smtClean="0"/>
              <a:pPr>
                <a:defRPr/>
              </a:pPr>
              <a:t>‹#›</a:t>
            </a:fld>
            <a:endParaRPr lang="zh-CN" altLang="en-US" dirty="0"/>
          </a:p>
        </p:txBody>
      </p:sp>
    </p:spTree>
    <p:extLst>
      <p:ext uri="{BB962C8B-B14F-4D97-AF65-F5344CB8AC3E}">
        <p14:creationId xmlns:p14="http://schemas.microsoft.com/office/powerpoint/2010/main" val="1163034777"/>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2C69FBB6-E99C-45BC-A8D0-F20B296B0ADB}" type="slidenum">
              <a:rPr lang="zh-CN" altLang="en-US" smtClean="0"/>
              <a:pPr>
                <a:defRPr/>
              </a:pPr>
              <a:t>‹#›</a:t>
            </a:fld>
            <a:endParaRPr lang="zh-CN" altLang="en-US" dirty="0"/>
          </a:p>
        </p:txBody>
      </p:sp>
    </p:spTree>
    <p:extLst>
      <p:ext uri="{BB962C8B-B14F-4D97-AF65-F5344CB8AC3E}">
        <p14:creationId xmlns:p14="http://schemas.microsoft.com/office/powerpoint/2010/main" val="37512501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194560"/>
            <a:ext cx="2400300" cy="2534343"/>
          </a:xfrm>
        </p:spPr>
        <p:txBody>
          <a:bodyPr lIns="68580" rIns="68580">
            <a:normAutofit/>
          </a:bodyPr>
          <a:lstStyle>
            <a:lvl1pPr marL="0" indent="0">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编辑母版文本样式</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pPr>
              <a:defRPr/>
            </a:pPr>
            <a:endParaRPr lang="zh-CN" alt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pPr>
              <a:defRPr/>
            </a:pPr>
            <a:endParaRPr lang="zh-CN" alt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28FC285-AD96-481C-BD96-3654506F4F5D}" type="slidenum">
              <a:rPr lang="zh-CN" altLang="en-US" smtClean="0">
                <a:solidFill>
                  <a:srgbClr val="344068"/>
                </a:solidFill>
              </a:rPr>
              <a:pPr>
                <a:defRPr/>
              </a:pPr>
              <a:t>‹#›</a:t>
            </a:fld>
            <a:endParaRPr lang="zh-CN" altLang="en-US" dirty="0">
              <a:solidFill>
                <a:srgbClr val="344068"/>
              </a:solidFill>
            </a:endParaRPr>
          </a:p>
        </p:txBody>
      </p:sp>
    </p:spTree>
    <p:extLst>
      <p:ext uri="{BB962C8B-B14F-4D97-AF65-F5344CB8AC3E}">
        <p14:creationId xmlns:p14="http://schemas.microsoft.com/office/powerpoint/2010/main" val="607578046"/>
      </p:ext>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342900" tIns="3429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4430268"/>
            <a:ext cx="7584948" cy="445770"/>
          </a:xfrm>
        </p:spPr>
        <p:txBody>
          <a:bodyPr lIns="68580" tIns="0" rIns="68580" bIns="0">
            <a:normAutofit/>
          </a:bodyPr>
          <a:lstStyle>
            <a:lvl1pPr marL="0" indent="0">
              <a:spcBef>
                <a:spcPts val="0"/>
              </a:spcBef>
              <a:spcAft>
                <a:spcPts val="450"/>
              </a:spcAft>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C8B00C9-8B73-4519-903B-694A9A6358D9}" type="slidenum">
              <a:rPr lang="zh-CN" altLang="en-US" smtClean="0"/>
              <a:pPr>
                <a:defRPr/>
              </a:pPr>
              <a:t>‹#›</a:t>
            </a:fld>
            <a:endParaRPr lang="zh-CN" altLang="en-US" dirty="0"/>
          </a:p>
        </p:txBody>
      </p:sp>
    </p:spTree>
    <p:extLst>
      <p:ext uri="{BB962C8B-B14F-4D97-AF65-F5344CB8AC3E}">
        <p14:creationId xmlns:p14="http://schemas.microsoft.com/office/powerpoint/2010/main" val="2574020473"/>
      </p:ext>
    </p:extLst>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34290" tIns="0" rIns="3429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A24D93A8-A571-4D88-ABDB-B99C10449EE0}" type="slidenum">
              <a:rPr lang="zh-CN" altLang="en-US" smtClean="0"/>
              <a:pPr>
                <a:defRPr/>
              </a:pPr>
              <a:t>‹#›</a:t>
            </a:fld>
            <a:endParaRPr lang="zh-CN" altLang="en-US" dirty="0"/>
          </a:p>
        </p:txBody>
      </p:sp>
    </p:spTree>
    <p:extLst>
      <p:ext uri="{BB962C8B-B14F-4D97-AF65-F5344CB8AC3E}">
        <p14:creationId xmlns:p14="http://schemas.microsoft.com/office/powerpoint/2010/main" val="1260603410"/>
      </p:ext>
    </p:extLst>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34290" tIns="0" rIns="3429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3BED89E-2848-48DC-83CE-D905AD249AFE}" type="slidenum">
              <a:rPr lang="zh-CN" altLang="en-US" smtClean="0"/>
              <a:pPr>
                <a:defRPr/>
              </a:pPr>
              <a:t>‹#›</a:t>
            </a:fld>
            <a:endParaRPr lang="zh-CN" altLang="en-US" dirty="0"/>
          </a:p>
        </p:txBody>
      </p:sp>
    </p:spTree>
    <p:extLst>
      <p:ext uri="{BB962C8B-B14F-4D97-AF65-F5344CB8AC3E}">
        <p14:creationId xmlns:p14="http://schemas.microsoft.com/office/powerpoint/2010/main" val="299080655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4" name="直接连接符 7"/>
          <p:cNvCxnSpPr/>
          <p:nvPr userDrawn="1"/>
        </p:nvCxnSpPr>
        <p:spPr>
          <a:xfrm>
            <a:off x="0" y="750094"/>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2"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sz="2100" b="1">
                <a:solidFill>
                  <a:srgbClr val="7B3D7B"/>
                </a:solidFill>
                <a:latin typeface="楷体" panose="02010609060101010101" pitchFamily="49" charset="-122"/>
                <a:ea typeface="楷体" panose="02010609060101010101" pitchFamily="49" charset="-122"/>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标题 1"/>
          <p:cNvSpPr>
            <a:spLocks noGrp="1"/>
          </p:cNvSpPr>
          <p:nvPr>
            <p:ph type="title"/>
          </p:nvPr>
        </p:nvSpPr>
        <p:spPr>
          <a:xfrm>
            <a:off x="2231999" y="70714"/>
            <a:ext cx="6202389"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EBBFFBFF-86DF-4712-9C2F-35F045562DF8}"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3860510764"/>
      </p:ext>
    </p:extLst>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1"/>
            <a:ext cx="9144000" cy="0"/>
          </a:xfrm>
          <a:prstGeom prst="line">
            <a:avLst/>
          </a:prstGeom>
          <a:ln w="82550">
            <a:solidFill>
              <a:srgbClr val="670749"/>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lang="zh-CN" altLang="en-US" sz="21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698599" y="114769"/>
            <a:ext cx="6202389"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443228D7-96AD-482D-8E5E-270AC832542B}"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2029581326"/>
      </p:ext>
    </p:extLst>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cxnSp>
        <p:nvCxnSpPr>
          <p:cNvPr id="4" name="直接连接符 7"/>
          <p:cNvCxnSpPr/>
          <p:nvPr userDrawn="1"/>
        </p:nvCxnSpPr>
        <p:spPr>
          <a:xfrm>
            <a:off x="0" y="782241"/>
            <a:ext cx="9144000" cy="0"/>
          </a:xfrm>
          <a:prstGeom prst="line">
            <a:avLst/>
          </a:prstGeom>
          <a:ln w="82550">
            <a:solidFill>
              <a:srgbClr val="6D0D4F"/>
            </a:solidFill>
          </a:ln>
        </p:spPr>
        <p:style>
          <a:lnRef idx="1">
            <a:schemeClr val="accent1"/>
          </a:lnRef>
          <a:fillRef idx="0">
            <a:schemeClr val="accent1"/>
          </a:fillRef>
          <a:effectRef idx="0">
            <a:schemeClr val="accent1"/>
          </a:effectRef>
          <a:fontRef idx="minor">
            <a:schemeClr val="tx1"/>
          </a:fontRef>
        </p:style>
      </p:cxnSp>
      <p:pic>
        <p:nvPicPr>
          <p:cNvPr id="5" name="图片 6"/>
          <p:cNvPicPr>
            <a:picLocks noChangeAspect="1"/>
          </p:cNvPicPr>
          <p:nvPr userDrawn="1"/>
        </p:nvPicPr>
        <p:blipFill>
          <a:blip r:embed="rId2" cstate="print"/>
          <a:srcRect/>
          <a:stretch>
            <a:fillRect/>
          </a:stretch>
        </p:blipFill>
        <p:spPr bwMode="auto">
          <a:xfrm>
            <a:off x="8434389" y="88106"/>
            <a:ext cx="612775" cy="576263"/>
          </a:xfrm>
          <a:prstGeom prst="rect">
            <a:avLst/>
          </a:prstGeom>
          <a:noFill/>
          <a:ln w="9525">
            <a:noFill/>
            <a:miter lim="800000"/>
            <a:headEnd/>
            <a:tailEnd/>
          </a:ln>
        </p:spPr>
      </p:pic>
      <p:sp>
        <p:nvSpPr>
          <p:cNvPr id="13" name="Content Placeholder 2"/>
          <p:cNvSpPr>
            <a:spLocks noGrp="1"/>
          </p:cNvSpPr>
          <p:nvPr>
            <p:ph idx="1"/>
          </p:nvPr>
        </p:nvSpPr>
        <p:spPr>
          <a:xfrm>
            <a:off x="123825" y="835566"/>
            <a:ext cx="8923338" cy="4093622"/>
          </a:xfrm>
        </p:spPr>
        <p:txBody>
          <a:bodyPr/>
          <a:lstStyle>
            <a:lvl1pPr marL="171450" indent="-171450">
              <a:lnSpc>
                <a:spcPct val="150000"/>
              </a:lnSpc>
              <a:spcBef>
                <a:spcPts val="0"/>
              </a:spcBef>
              <a:buSzPct val="60000"/>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marL="514350" indent="-171450">
              <a:lnSpc>
                <a:spcPct val="150000"/>
              </a:lnSpc>
              <a:spcBef>
                <a:spcPts val="0"/>
              </a:spcBef>
              <a:buSzPct val="60000"/>
              <a:buFont typeface="Wingdings" panose="05000000000000000000" pitchFamily="2" charset="2"/>
              <a:buChar char="p"/>
              <a:defRPr sz="2100" b="1">
                <a:solidFill>
                  <a:schemeClr val="accent1">
                    <a:lumMod val="50000"/>
                  </a:schemeClr>
                </a:solidFill>
                <a:latin typeface="楷体" panose="02010609060101010101" pitchFamily="49" charset="-122"/>
                <a:ea typeface="楷体" panose="02010609060101010101" pitchFamily="49" charset="-122"/>
              </a:defRPr>
            </a:lvl2pPr>
            <a:lvl3pPr marL="857250" indent="-171450">
              <a:lnSpc>
                <a:spcPct val="150000"/>
              </a:lnSpc>
              <a:spcBef>
                <a:spcPts val="0"/>
              </a:spcBef>
              <a:buSzPct val="60000"/>
              <a:buFont typeface="Wingdings" panose="05000000000000000000" pitchFamily="2" charset="2"/>
              <a:buChar char="l"/>
              <a:defRPr lang="zh-CN" altLang="en-US" sz="2100" b="1" kern="1200" dirty="0" smtClean="0">
                <a:solidFill>
                  <a:srgbClr val="7B3D7B"/>
                </a:solidFill>
                <a:latin typeface="楷体" panose="02010609060101010101" pitchFamily="49" charset="-122"/>
                <a:ea typeface="楷体" panose="02010609060101010101" pitchFamily="49" charset="-122"/>
                <a:cs typeface="+mn-cs"/>
              </a:defRPr>
            </a:lvl3pPr>
            <a:lvl4pPr>
              <a:lnSpc>
                <a:spcPct val="150000"/>
              </a:lnSpc>
              <a:spcBef>
                <a:spcPts val="0"/>
              </a:spcBef>
              <a:defRPr sz="1500" b="1">
                <a:latin typeface="楷体" panose="02010609060101010101" pitchFamily="49" charset="-122"/>
                <a:ea typeface="楷体" panose="02010609060101010101" pitchFamily="49" charset="-122"/>
              </a:defRPr>
            </a:lvl4pPr>
            <a:lvl5pPr>
              <a:lnSpc>
                <a:spcPct val="150000"/>
              </a:lnSpc>
              <a:spcBef>
                <a:spcPts val="0"/>
              </a:spcBef>
              <a:defRPr sz="1500" b="1">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
          <p:cNvSpPr>
            <a:spLocks noGrp="1"/>
          </p:cNvSpPr>
          <p:nvPr>
            <p:ph type="title"/>
          </p:nvPr>
        </p:nvSpPr>
        <p:spPr>
          <a:xfrm>
            <a:off x="1470806" y="88106"/>
            <a:ext cx="5183995" cy="608537"/>
          </a:xfrm>
        </p:spPr>
        <p:txBody>
          <a:bodyPr>
            <a:normAutofit/>
          </a:bodyPr>
          <a:lstStyle>
            <a:lvl1pPr>
              <a:defRPr sz="2400" b="1">
                <a:solidFill>
                  <a:srgbClr val="6E0F6C"/>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7" name="灯片编号占位符 5"/>
          <p:cNvSpPr>
            <a:spLocks noGrp="1"/>
          </p:cNvSpPr>
          <p:nvPr>
            <p:ph type="sldNum" sz="quarter" idx="10"/>
          </p:nvPr>
        </p:nvSpPr>
        <p:spPr>
          <a:xfrm rot="16200000" flipV="1">
            <a:off x="8783638" y="4787901"/>
            <a:ext cx="219075" cy="501650"/>
          </a:xfrm>
        </p:spPr>
        <p:txBody>
          <a:bodyPr/>
          <a:lstStyle>
            <a:lvl1pPr algn="ctr">
              <a:defRPr sz="1500" b="1">
                <a:solidFill>
                  <a:schemeClr val="bg1"/>
                </a:solidFill>
                <a:latin typeface="Times New Roman" panose="02020603050405020304" pitchFamily="18" charset="0"/>
                <a:cs typeface="Times New Roman" panose="02020603050405020304" pitchFamily="18" charset="0"/>
              </a:defRPr>
            </a:lvl1pPr>
          </a:lstStyle>
          <a:p>
            <a:pPr>
              <a:defRPr/>
            </a:pPr>
            <a:fld id="{ACE60949-047D-4EB5-89A6-A4958CCE797D}" type="slidenum">
              <a:rPr lang="zh-CN" altLang="en-US">
                <a:solidFill>
                  <a:prstClr val="white"/>
                </a:solidFill>
              </a:rPr>
              <a:pPr>
                <a:defRPr/>
              </a:pPr>
              <a:t>‹#›</a:t>
            </a:fld>
            <a:endParaRPr lang="zh-CN" altLang="en-US" dirty="0">
              <a:solidFill>
                <a:prstClr val="white"/>
              </a:solidFill>
            </a:endParaRPr>
          </a:p>
        </p:txBody>
      </p:sp>
    </p:spTree>
    <p:extLst>
      <p:ext uri="{BB962C8B-B14F-4D97-AF65-F5344CB8AC3E}">
        <p14:creationId xmlns:p14="http://schemas.microsoft.com/office/powerpoint/2010/main" val="479904600"/>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58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3339846"/>
            <a:ext cx="7543800" cy="857250"/>
          </a:xfrm>
        </p:spPr>
        <p:txBody>
          <a:bodyPr lIns="65930" rIns="65930" anchor="t" anchorCtr="0">
            <a:normAutofit/>
          </a:bodyPr>
          <a:lstStyle>
            <a:lvl1pPr marL="0" indent="0">
              <a:buNone/>
              <a:defRPr sz="1700" cap="all" spc="144" baseline="0">
                <a:solidFill>
                  <a:schemeClr val="tx2"/>
                </a:solidFill>
                <a:latin typeface="+mj-lt"/>
              </a:defRPr>
            </a:lvl1pPr>
            <a:lvl2pPr marL="329648" indent="0">
              <a:buNone/>
              <a:defRPr sz="1300">
                <a:solidFill>
                  <a:schemeClr val="tx1">
                    <a:tint val="75000"/>
                  </a:schemeClr>
                </a:solidFill>
              </a:defRPr>
            </a:lvl2pPr>
            <a:lvl3pPr marL="659296" indent="0">
              <a:buNone/>
              <a:defRPr sz="1200">
                <a:solidFill>
                  <a:schemeClr val="tx1">
                    <a:tint val="75000"/>
                  </a:schemeClr>
                </a:solidFill>
              </a:defRPr>
            </a:lvl3pPr>
            <a:lvl4pPr marL="988946" indent="0">
              <a:buNone/>
              <a:defRPr sz="1100">
                <a:solidFill>
                  <a:schemeClr val="tx1">
                    <a:tint val="75000"/>
                  </a:schemeClr>
                </a:solidFill>
              </a:defRPr>
            </a:lvl4pPr>
            <a:lvl5pPr marL="1318592" indent="0">
              <a:buNone/>
              <a:defRPr sz="1100">
                <a:solidFill>
                  <a:schemeClr val="tx1">
                    <a:tint val="75000"/>
                  </a:schemeClr>
                </a:solidFill>
              </a:defRPr>
            </a:lvl5pPr>
            <a:lvl6pPr marL="1648240" indent="0">
              <a:buNone/>
              <a:defRPr sz="1100">
                <a:solidFill>
                  <a:schemeClr val="tx1">
                    <a:tint val="75000"/>
                  </a:schemeClr>
                </a:solidFill>
              </a:defRPr>
            </a:lvl6pPr>
            <a:lvl7pPr marL="1977889" indent="0">
              <a:buNone/>
              <a:defRPr sz="1100">
                <a:solidFill>
                  <a:schemeClr val="tx1">
                    <a:tint val="75000"/>
                  </a:schemeClr>
                </a:solidFill>
              </a:defRPr>
            </a:lvl7pPr>
            <a:lvl8pPr marL="2307536" indent="0">
              <a:buNone/>
              <a:defRPr sz="1100">
                <a:solidFill>
                  <a:schemeClr val="tx1">
                    <a:tint val="75000"/>
                  </a:schemeClr>
                </a:solidFill>
              </a:defRPr>
            </a:lvl8pPr>
            <a:lvl9pPr marL="2637184" indent="0">
              <a:buNone/>
              <a:defRPr sz="11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06C7C20-20D4-484C-86A7-6EDA4AB727D2}" type="slidenum">
              <a:rPr lang="zh-CN" altLang="en-US" smtClean="0"/>
              <a:pPr>
                <a:defRPr/>
              </a:pPr>
              <a:t>‹#›</a:t>
            </a:fld>
            <a:endParaRPr lang="zh-CN" altLang="en-US" dirty="0"/>
          </a:p>
        </p:txBody>
      </p:sp>
      <p:cxnSp>
        <p:nvCxnSpPr>
          <p:cNvPr id="9" name="Straight Connector 8"/>
          <p:cNvCxnSpPr/>
          <p:nvPr/>
        </p:nvCxnSpPr>
        <p:spPr>
          <a:xfrm>
            <a:off x="905745"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14051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5"/>
            <a:ext cx="7543800" cy="108806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384307"/>
            <a:ext cx="3703320" cy="30175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7DAF934-81E4-46F9-A011-0D2CF8F6CDBA}" type="slidenum">
              <a:rPr lang="zh-CN" altLang="en-US" smtClean="0"/>
              <a:pPr>
                <a:defRPr/>
              </a:pPr>
              <a:t>‹#›</a:t>
            </a:fld>
            <a:endParaRPr lang="zh-CN" altLang="en-US" dirty="0"/>
          </a:p>
        </p:txBody>
      </p:sp>
    </p:spTree>
    <p:extLst>
      <p:ext uri="{BB962C8B-B14F-4D97-AF65-F5344CB8AC3E}">
        <p14:creationId xmlns:p14="http://schemas.microsoft.com/office/powerpoint/2010/main" val="1398880239"/>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5"/>
            <a:ext cx="7543800" cy="108806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540"/>
            <a:ext cx="3703320" cy="552212"/>
          </a:xfrm>
        </p:spPr>
        <p:txBody>
          <a:bodyPr lIns="65930" rIns="65930" anchor="ctr">
            <a:normAutofit/>
          </a:bodyPr>
          <a:lstStyle>
            <a:lvl1pPr marL="0" indent="0">
              <a:buNone/>
              <a:defRPr sz="1400" b="0" cap="all" baseline="0">
                <a:solidFill>
                  <a:schemeClr val="tx2"/>
                </a:solidFill>
              </a:defRPr>
            </a:lvl1pPr>
            <a:lvl2pPr marL="329648" indent="0">
              <a:buNone/>
              <a:defRPr sz="1400" b="1"/>
            </a:lvl2pPr>
            <a:lvl3pPr marL="659296" indent="0">
              <a:buNone/>
              <a:defRPr sz="1300" b="1"/>
            </a:lvl3pPr>
            <a:lvl4pPr marL="988946" indent="0">
              <a:buNone/>
              <a:defRPr sz="1200" b="1"/>
            </a:lvl4pPr>
            <a:lvl5pPr marL="1318592" indent="0">
              <a:buNone/>
              <a:defRPr sz="1200" b="1"/>
            </a:lvl5pPr>
            <a:lvl6pPr marL="1648240" indent="0">
              <a:buNone/>
              <a:defRPr sz="1200" b="1"/>
            </a:lvl6pPr>
            <a:lvl7pPr marL="1977889" indent="0">
              <a:buNone/>
              <a:defRPr sz="1200" b="1"/>
            </a:lvl7pPr>
            <a:lvl8pPr marL="2307536" indent="0">
              <a:buNone/>
              <a:defRPr sz="1200" b="1"/>
            </a:lvl8pPr>
            <a:lvl9pPr marL="2637184"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2296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384540"/>
            <a:ext cx="3703320" cy="552212"/>
          </a:xfrm>
        </p:spPr>
        <p:txBody>
          <a:bodyPr lIns="65930" rIns="65930" anchor="ctr">
            <a:normAutofit/>
          </a:bodyPr>
          <a:lstStyle>
            <a:lvl1pPr marL="0" indent="0">
              <a:buNone/>
              <a:defRPr sz="1400" b="0" cap="all" baseline="0">
                <a:solidFill>
                  <a:schemeClr val="tx2"/>
                </a:solidFill>
              </a:defRPr>
            </a:lvl1pPr>
            <a:lvl2pPr marL="329648" indent="0">
              <a:buNone/>
              <a:defRPr sz="1400" b="1"/>
            </a:lvl2pPr>
            <a:lvl3pPr marL="659296" indent="0">
              <a:buNone/>
              <a:defRPr sz="1300" b="1"/>
            </a:lvl3pPr>
            <a:lvl4pPr marL="988946" indent="0">
              <a:buNone/>
              <a:defRPr sz="1200" b="1"/>
            </a:lvl4pPr>
            <a:lvl5pPr marL="1318592" indent="0">
              <a:buNone/>
              <a:defRPr sz="1200" b="1"/>
            </a:lvl5pPr>
            <a:lvl6pPr marL="1648240" indent="0">
              <a:buNone/>
              <a:defRPr sz="1200" b="1"/>
            </a:lvl6pPr>
            <a:lvl7pPr marL="1977889" indent="0">
              <a:buNone/>
              <a:defRPr sz="1200" b="1"/>
            </a:lvl7pPr>
            <a:lvl8pPr marL="2307536" indent="0">
              <a:buNone/>
              <a:defRPr sz="1200" b="1"/>
            </a:lvl8pPr>
            <a:lvl9pPr marL="2637184"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63440" y="1936751"/>
            <a:ext cx="3703320" cy="246507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5EDAC19F-51A0-4593-9193-6A95BA1639D4}" type="slidenum">
              <a:rPr lang="zh-CN" altLang="en-US" smtClean="0"/>
              <a:pPr>
                <a:defRPr/>
              </a:pPr>
              <a:t>‹#›</a:t>
            </a:fld>
            <a:endParaRPr lang="zh-CN" altLang="en-US" dirty="0"/>
          </a:p>
        </p:txBody>
      </p:sp>
    </p:spTree>
    <p:extLst>
      <p:ext uri="{BB962C8B-B14F-4D97-AF65-F5344CB8AC3E}">
        <p14:creationId xmlns:p14="http://schemas.microsoft.com/office/powerpoint/2010/main" val="2737089672"/>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E323C5E-71B4-4CE1-8CCD-0D0D90543403}" type="slidenum">
              <a:rPr lang="zh-CN" altLang="en-US" smtClean="0"/>
              <a:pPr>
                <a:defRPr/>
              </a:pPr>
              <a:t>‹#›</a:t>
            </a:fld>
            <a:endParaRPr lang="zh-CN" altLang="en-US" dirty="0"/>
          </a:p>
        </p:txBody>
      </p:sp>
    </p:spTree>
    <p:extLst>
      <p:ext uri="{BB962C8B-B14F-4D97-AF65-F5344CB8AC3E}">
        <p14:creationId xmlns:p14="http://schemas.microsoft.com/office/powerpoint/2010/main" val="3975746965"/>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2C69FBB6-E99C-45BC-A8D0-F20B296B0ADB}" type="slidenum">
              <a:rPr lang="zh-CN" altLang="en-US" smtClean="0"/>
              <a:pPr>
                <a:defRPr/>
              </a:pPr>
              <a:t>‹#›</a:t>
            </a:fld>
            <a:endParaRPr lang="zh-CN" altLang="en-US" dirty="0"/>
          </a:p>
        </p:txBody>
      </p:sp>
    </p:spTree>
    <p:extLst>
      <p:ext uri="{BB962C8B-B14F-4D97-AF65-F5344CB8AC3E}">
        <p14:creationId xmlns:p14="http://schemas.microsoft.com/office/powerpoint/2010/main" val="709618844"/>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70"/>
            <a:ext cx="2400300" cy="1714500"/>
          </a:xfrm>
        </p:spPr>
        <p:txBody>
          <a:bodyPr anchor="b">
            <a:normAutofit/>
          </a:bodyPr>
          <a:lstStyle>
            <a:lvl1pPr>
              <a:defRPr sz="2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548641"/>
            <a:ext cx="4869180" cy="39433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194562"/>
            <a:ext cx="2400300" cy="2534343"/>
          </a:xfrm>
        </p:spPr>
        <p:txBody>
          <a:bodyPr lIns="65930" rIns="65930">
            <a:normAutofit/>
          </a:bodyPr>
          <a:lstStyle>
            <a:lvl1pPr marL="0" indent="0">
              <a:buNone/>
              <a:defRPr sz="1100">
                <a:solidFill>
                  <a:srgbClr val="FFFFFF"/>
                </a:solidFill>
              </a:defRPr>
            </a:lvl1pPr>
            <a:lvl2pPr marL="329648" indent="0">
              <a:buNone/>
              <a:defRPr sz="900"/>
            </a:lvl2pPr>
            <a:lvl3pPr marL="659296" indent="0">
              <a:buNone/>
              <a:defRPr sz="800"/>
            </a:lvl3pPr>
            <a:lvl4pPr marL="988946" indent="0">
              <a:buNone/>
              <a:defRPr sz="700"/>
            </a:lvl4pPr>
            <a:lvl5pPr marL="1318592" indent="0">
              <a:buNone/>
              <a:defRPr sz="700"/>
            </a:lvl5pPr>
            <a:lvl6pPr marL="1648240" indent="0">
              <a:buNone/>
              <a:defRPr sz="700"/>
            </a:lvl6pPr>
            <a:lvl7pPr marL="1977889" indent="0">
              <a:buNone/>
              <a:defRPr sz="700"/>
            </a:lvl7pPr>
            <a:lvl8pPr marL="2307536" indent="0">
              <a:buNone/>
              <a:defRPr sz="700"/>
            </a:lvl8pPr>
            <a:lvl9pPr marL="2637184" indent="0">
              <a:buNone/>
              <a:defRPr sz="700"/>
            </a:lvl9pPr>
          </a:lstStyle>
          <a:p>
            <a:pPr lvl="0"/>
            <a:r>
              <a:rPr lang="zh-CN" altLang="en-US"/>
              <a:t>编辑母版文本样式</a:t>
            </a:r>
          </a:p>
        </p:txBody>
      </p:sp>
      <p:sp>
        <p:nvSpPr>
          <p:cNvPr id="5" name="Date Placeholder 4"/>
          <p:cNvSpPr>
            <a:spLocks noGrp="1"/>
          </p:cNvSpPr>
          <p:nvPr>
            <p:ph type="dt" sz="half" idx="10"/>
          </p:nvPr>
        </p:nvSpPr>
        <p:spPr>
          <a:xfrm>
            <a:off x="349139" y="4844841"/>
            <a:ext cx="1963883" cy="273844"/>
          </a:xfrm>
        </p:spPr>
        <p:txBody>
          <a:bodyPr/>
          <a:lstStyle>
            <a:lvl1pPr algn="l">
              <a:defRPr/>
            </a:lvl1pPr>
          </a:lstStyle>
          <a:p>
            <a:pPr>
              <a:defRPr/>
            </a:pPr>
            <a:endParaRPr lang="zh-CN" altLang="en-US"/>
          </a:p>
        </p:txBody>
      </p:sp>
      <p:sp>
        <p:nvSpPr>
          <p:cNvPr id="6" name="Footer Placeholder 5"/>
          <p:cNvSpPr>
            <a:spLocks noGrp="1"/>
          </p:cNvSpPr>
          <p:nvPr>
            <p:ph type="ftr" sz="quarter" idx="11"/>
          </p:nvPr>
        </p:nvSpPr>
        <p:spPr>
          <a:xfrm>
            <a:off x="3600450" y="4844841"/>
            <a:ext cx="3486150" cy="273844"/>
          </a:xfrm>
        </p:spPr>
        <p:txBody>
          <a:bodyPr/>
          <a:lstStyle>
            <a:lvl1pPr algn="l">
              <a:defRPr>
                <a:solidFill>
                  <a:schemeClr val="tx2"/>
                </a:solidFill>
              </a:defRPr>
            </a:lvl1pPr>
          </a:lstStyle>
          <a:p>
            <a:pPr>
              <a:defRPr/>
            </a:pPr>
            <a:endParaRPr lang="zh-CN" alt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28FC285-AD96-481C-BD96-3654506F4F5D}" type="slidenum">
              <a:rPr lang="zh-CN" altLang="en-US" smtClean="0">
                <a:solidFill>
                  <a:srgbClr val="344068"/>
                </a:solidFill>
              </a:rPr>
              <a:pPr>
                <a:defRPr/>
              </a:pPr>
              <a:t>‹#›</a:t>
            </a:fld>
            <a:endParaRPr lang="zh-CN" altLang="en-US" dirty="0">
              <a:solidFill>
                <a:srgbClr val="344068"/>
              </a:solidFill>
            </a:endParaRPr>
          </a:p>
        </p:txBody>
      </p:sp>
    </p:spTree>
    <p:extLst>
      <p:ext uri="{BB962C8B-B14F-4D97-AF65-F5344CB8AC3E}">
        <p14:creationId xmlns:p14="http://schemas.microsoft.com/office/powerpoint/2010/main" val="401727080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5"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3686308"/>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6" y="2"/>
            <a:ext cx="9143989" cy="3686307"/>
          </a:xfrm>
          <a:solidFill>
            <a:schemeClr val="bg2">
              <a:lumMod val="90000"/>
            </a:schemeClr>
          </a:solidFill>
        </p:spPr>
        <p:txBody>
          <a:bodyPr lIns="329648" tIns="329648" anchor="t"/>
          <a:lstStyle>
            <a:lvl1pPr marL="0" indent="0">
              <a:buNone/>
              <a:defRPr sz="2300"/>
            </a:lvl1pPr>
            <a:lvl2pPr marL="329648" indent="0">
              <a:buNone/>
              <a:defRPr sz="2000"/>
            </a:lvl2pPr>
            <a:lvl3pPr marL="659296" indent="0">
              <a:buNone/>
              <a:defRPr sz="1700"/>
            </a:lvl3pPr>
            <a:lvl4pPr marL="988946" indent="0">
              <a:buNone/>
              <a:defRPr sz="1400"/>
            </a:lvl4pPr>
            <a:lvl5pPr marL="1318592" indent="0">
              <a:buNone/>
              <a:defRPr sz="1400"/>
            </a:lvl5pPr>
            <a:lvl6pPr marL="1648240" indent="0">
              <a:buNone/>
              <a:defRPr sz="1400"/>
            </a:lvl6pPr>
            <a:lvl7pPr marL="1977889" indent="0">
              <a:buNone/>
              <a:defRPr sz="1400"/>
            </a:lvl7pPr>
            <a:lvl8pPr marL="2307536" indent="0">
              <a:buNone/>
              <a:defRPr sz="1400"/>
            </a:lvl8pPr>
            <a:lvl9pPr marL="2637184" indent="0">
              <a:buNone/>
              <a:defRPr sz="14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4430268"/>
            <a:ext cx="7584948" cy="445770"/>
          </a:xfrm>
        </p:spPr>
        <p:txBody>
          <a:bodyPr lIns="65930" tIns="0" rIns="65930" bIns="0">
            <a:normAutofit/>
          </a:bodyPr>
          <a:lstStyle>
            <a:lvl1pPr marL="0" indent="0">
              <a:spcBef>
                <a:spcPts val="0"/>
              </a:spcBef>
              <a:spcAft>
                <a:spcPts val="433"/>
              </a:spcAft>
              <a:buNone/>
              <a:defRPr sz="1100">
                <a:solidFill>
                  <a:srgbClr val="FFFFFF"/>
                </a:solidFill>
              </a:defRPr>
            </a:lvl1pPr>
            <a:lvl2pPr marL="329648" indent="0">
              <a:buNone/>
              <a:defRPr sz="900"/>
            </a:lvl2pPr>
            <a:lvl3pPr marL="659296" indent="0">
              <a:buNone/>
              <a:defRPr sz="800"/>
            </a:lvl3pPr>
            <a:lvl4pPr marL="988946" indent="0">
              <a:buNone/>
              <a:defRPr sz="700"/>
            </a:lvl4pPr>
            <a:lvl5pPr marL="1318592" indent="0">
              <a:buNone/>
              <a:defRPr sz="700"/>
            </a:lvl5pPr>
            <a:lvl6pPr marL="1648240" indent="0">
              <a:buNone/>
              <a:defRPr sz="700"/>
            </a:lvl6pPr>
            <a:lvl7pPr marL="1977889" indent="0">
              <a:buNone/>
              <a:defRPr sz="700"/>
            </a:lvl7pPr>
            <a:lvl8pPr marL="2307536" indent="0">
              <a:buNone/>
              <a:defRPr sz="700"/>
            </a:lvl8pPr>
            <a:lvl9pPr marL="2637184" indent="0">
              <a:buNone/>
              <a:defRPr sz="7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C8B00C9-8B73-4519-903B-694A9A6358D9}" type="slidenum">
              <a:rPr lang="zh-CN" altLang="en-US" smtClean="0"/>
              <a:pPr>
                <a:defRPr/>
              </a:pPr>
              <a:t>‹#›</a:t>
            </a:fld>
            <a:endParaRPr lang="zh-CN" altLang="en-US" dirty="0"/>
          </a:p>
        </p:txBody>
      </p:sp>
    </p:spTree>
    <p:extLst>
      <p:ext uri="{BB962C8B-B14F-4D97-AF65-F5344CB8AC3E}">
        <p14:creationId xmlns:p14="http://schemas.microsoft.com/office/powerpoint/2010/main" val="387160846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7"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5"/>
            <a:ext cx="7543800" cy="1088068"/>
          </a:xfrm>
          <a:prstGeom prst="rect">
            <a:avLst/>
          </a:prstGeom>
        </p:spPr>
        <p:txBody>
          <a:bodyPr vert="horz" lIns="65930" tIns="32966" rIns="65930" bIns="32966"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32966" rIns="0" bIns="32966"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5" y="4844841"/>
            <a:ext cx="1854203" cy="273844"/>
          </a:xfrm>
          <a:prstGeom prst="rect">
            <a:avLst/>
          </a:prstGeom>
        </p:spPr>
        <p:txBody>
          <a:bodyPr vert="horz" lIns="65930" tIns="32966" rIns="65930" bIns="32966" rtlCol="0" anchor="ctr"/>
          <a:lstStyle>
            <a:lvl1pPr algn="l">
              <a:defRPr sz="700">
                <a:solidFill>
                  <a:srgbClr val="FFFFFF"/>
                </a:solidFill>
              </a:defRPr>
            </a:lvl1pPr>
          </a:lstStyle>
          <a:p>
            <a:pPr defTabSz="329648">
              <a:defRPr/>
            </a:pPr>
            <a:endParaRPr lang="zh-CN" altLang="en-US"/>
          </a:p>
        </p:txBody>
      </p:sp>
      <p:sp>
        <p:nvSpPr>
          <p:cNvPr id="5" name="Footer Placeholder 4"/>
          <p:cNvSpPr>
            <a:spLocks noGrp="1"/>
          </p:cNvSpPr>
          <p:nvPr>
            <p:ph type="ftr" sz="quarter" idx="3"/>
          </p:nvPr>
        </p:nvSpPr>
        <p:spPr>
          <a:xfrm>
            <a:off x="2764643" y="4844841"/>
            <a:ext cx="3617103" cy="273844"/>
          </a:xfrm>
          <a:prstGeom prst="rect">
            <a:avLst/>
          </a:prstGeom>
        </p:spPr>
        <p:txBody>
          <a:bodyPr vert="horz" lIns="65930" tIns="32966" rIns="65930" bIns="32966" rtlCol="0" anchor="ctr"/>
          <a:lstStyle>
            <a:lvl1pPr algn="ctr">
              <a:defRPr sz="700" cap="all" baseline="0">
                <a:solidFill>
                  <a:srgbClr val="FFFFFF"/>
                </a:solidFill>
              </a:defRPr>
            </a:lvl1pPr>
          </a:lstStyle>
          <a:p>
            <a:pPr defTabSz="329648">
              <a:defRPr/>
            </a:pPr>
            <a:endParaRPr lang="zh-CN" altLang="en-US"/>
          </a:p>
        </p:txBody>
      </p:sp>
      <p:sp>
        <p:nvSpPr>
          <p:cNvPr id="6" name="Slide Number Placeholder 5"/>
          <p:cNvSpPr>
            <a:spLocks noGrp="1"/>
          </p:cNvSpPr>
          <p:nvPr>
            <p:ph type="sldNum" sz="quarter" idx="4"/>
          </p:nvPr>
        </p:nvSpPr>
        <p:spPr>
          <a:xfrm>
            <a:off x="7425349" y="4844841"/>
            <a:ext cx="984019" cy="273844"/>
          </a:xfrm>
          <a:prstGeom prst="rect">
            <a:avLst/>
          </a:prstGeom>
        </p:spPr>
        <p:txBody>
          <a:bodyPr vert="horz" lIns="65930" tIns="32966" rIns="65930" bIns="32966" rtlCol="0" anchor="ctr"/>
          <a:lstStyle>
            <a:lvl1pPr algn="r">
              <a:defRPr sz="800">
                <a:solidFill>
                  <a:srgbClr val="FFFFFF"/>
                </a:solidFill>
              </a:defRPr>
            </a:lvl1pPr>
          </a:lstStyle>
          <a:p>
            <a:pPr defTabSz="329648">
              <a:defRPr/>
            </a:pPr>
            <a:fld id="{73BED89E-2848-48DC-83CE-D905AD249AFE}" type="slidenum">
              <a:rPr lang="zh-CN" altLang="en-US" smtClean="0"/>
              <a:pPr defTabSz="329648">
                <a:defRPr/>
              </a:pPr>
              <a:t>‹#›</a:t>
            </a:fld>
            <a:endParaRPr lang="zh-CN" altLang="en-US" dirty="0"/>
          </a:p>
        </p:txBody>
      </p:sp>
      <p:cxnSp>
        <p:nvCxnSpPr>
          <p:cNvPr id="10" name="Straight Connector 9"/>
          <p:cNvCxnSpPr/>
          <p:nvPr/>
        </p:nvCxnSpPr>
        <p:spPr>
          <a:xfrm>
            <a:off x="895150"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827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wipe/>
  </p:transition>
  <p:hf hdr="0" ftr="0" dt="0"/>
  <p:txStyles>
    <p:titleStyle>
      <a:lvl1pPr algn="l" defTabSz="659296" rtl="0" eaLnBrk="1" latinLnBrk="0" hangingPunct="1">
        <a:lnSpc>
          <a:spcPct val="85000"/>
        </a:lnSpc>
        <a:spcBef>
          <a:spcPct val="0"/>
        </a:spcBef>
        <a:buNone/>
        <a:defRPr sz="3400" kern="1200" spc="-37" baseline="0">
          <a:solidFill>
            <a:schemeClr val="tx1">
              <a:lumMod val="75000"/>
              <a:lumOff val="25000"/>
            </a:schemeClr>
          </a:solidFill>
          <a:latin typeface="+mj-lt"/>
          <a:ea typeface="+mj-ea"/>
          <a:cs typeface="+mj-cs"/>
        </a:defRPr>
      </a:lvl1pPr>
    </p:titleStyle>
    <p:bodyStyle>
      <a:lvl1pPr marL="65930" indent="-65930" algn="l" defTabSz="659296" rtl="0" eaLnBrk="1" latinLnBrk="0" hangingPunct="1">
        <a:lnSpc>
          <a:spcPct val="90000"/>
        </a:lnSpc>
        <a:spcBef>
          <a:spcPts val="865"/>
        </a:spcBef>
        <a:spcAft>
          <a:spcPts val="144"/>
        </a:spcAft>
        <a:buClr>
          <a:schemeClr val="accent1"/>
        </a:buClr>
        <a:buSzPct val="100000"/>
        <a:buFont typeface="Calibri" panose="020F0502020204030204" pitchFamily="34" charset="0"/>
        <a:buChar char=" "/>
        <a:defRPr sz="1400" kern="1200">
          <a:solidFill>
            <a:schemeClr val="tx1">
              <a:lumMod val="75000"/>
              <a:lumOff val="25000"/>
            </a:schemeClr>
          </a:solidFill>
          <a:latin typeface="+mn-lt"/>
          <a:ea typeface="+mn-ea"/>
          <a:cs typeface="+mn-cs"/>
        </a:defRPr>
      </a:lvl1pPr>
      <a:lvl2pPr marL="276904" indent="-131859" algn="l" defTabSz="659296" rtl="0" eaLnBrk="1" latinLnBrk="0" hangingPunct="1">
        <a:lnSpc>
          <a:spcPct val="90000"/>
        </a:lnSpc>
        <a:spcBef>
          <a:spcPts val="144"/>
        </a:spcBef>
        <a:spcAft>
          <a:spcPts val="288"/>
        </a:spcAft>
        <a:buClr>
          <a:schemeClr val="accent1"/>
        </a:buClr>
        <a:buFont typeface="Calibri" pitchFamily="34" charset="0"/>
        <a:buChar char="◦"/>
        <a:defRPr sz="1300" kern="1200">
          <a:solidFill>
            <a:schemeClr val="tx1">
              <a:lumMod val="75000"/>
              <a:lumOff val="25000"/>
            </a:schemeClr>
          </a:solidFill>
          <a:latin typeface="+mn-lt"/>
          <a:ea typeface="+mn-ea"/>
          <a:cs typeface="+mn-cs"/>
        </a:defRPr>
      </a:lvl2pPr>
      <a:lvl3pPr marL="408764" indent="-131859"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3pPr>
      <a:lvl4pPr marL="540623" indent="-131859"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4pPr>
      <a:lvl5pPr marL="672483" indent="-131859"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5pPr>
      <a:lvl6pPr marL="793116" indent="-164825"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6pPr>
      <a:lvl7pPr marL="937319" indent="-164825"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7pPr>
      <a:lvl8pPr marL="1081522" indent="-164825"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8pPr>
      <a:lvl9pPr marL="1225727" indent="-164825" algn="l" defTabSz="659296" rtl="0" eaLnBrk="1" latinLnBrk="0" hangingPunct="1">
        <a:lnSpc>
          <a:spcPct val="90000"/>
        </a:lnSpc>
        <a:spcBef>
          <a:spcPts val="144"/>
        </a:spcBef>
        <a:spcAft>
          <a:spcPts val="288"/>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59296" rtl="0" eaLnBrk="1" latinLnBrk="0" hangingPunct="1">
        <a:defRPr sz="1300" kern="1200">
          <a:solidFill>
            <a:schemeClr val="tx1"/>
          </a:solidFill>
          <a:latin typeface="+mn-lt"/>
          <a:ea typeface="+mn-ea"/>
          <a:cs typeface="+mn-cs"/>
        </a:defRPr>
      </a:lvl1pPr>
      <a:lvl2pPr marL="329648" algn="l" defTabSz="659296" rtl="0" eaLnBrk="1" latinLnBrk="0" hangingPunct="1">
        <a:defRPr sz="1300" kern="1200">
          <a:solidFill>
            <a:schemeClr val="tx1"/>
          </a:solidFill>
          <a:latin typeface="+mn-lt"/>
          <a:ea typeface="+mn-ea"/>
          <a:cs typeface="+mn-cs"/>
        </a:defRPr>
      </a:lvl2pPr>
      <a:lvl3pPr marL="659296" algn="l" defTabSz="659296" rtl="0" eaLnBrk="1" latinLnBrk="0" hangingPunct="1">
        <a:defRPr sz="1300" kern="1200">
          <a:solidFill>
            <a:schemeClr val="tx1"/>
          </a:solidFill>
          <a:latin typeface="+mn-lt"/>
          <a:ea typeface="+mn-ea"/>
          <a:cs typeface="+mn-cs"/>
        </a:defRPr>
      </a:lvl3pPr>
      <a:lvl4pPr marL="988946" algn="l" defTabSz="659296" rtl="0" eaLnBrk="1" latinLnBrk="0" hangingPunct="1">
        <a:defRPr sz="1300" kern="1200">
          <a:solidFill>
            <a:schemeClr val="tx1"/>
          </a:solidFill>
          <a:latin typeface="+mn-lt"/>
          <a:ea typeface="+mn-ea"/>
          <a:cs typeface="+mn-cs"/>
        </a:defRPr>
      </a:lvl4pPr>
      <a:lvl5pPr marL="1318592" algn="l" defTabSz="659296" rtl="0" eaLnBrk="1" latinLnBrk="0" hangingPunct="1">
        <a:defRPr sz="1300" kern="1200">
          <a:solidFill>
            <a:schemeClr val="tx1"/>
          </a:solidFill>
          <a:latin typeface="+mn-lt"/>
          <a:ea typeface="+mn-ea"/>
          <a:cs typeface="+mn-cs"/>
        </a:defRPr>
      </a:lvl5pPr>
      <a:lvl6pPr marL="1648240" algn="l" defTabSz="659296" rtl="0" eaLnBrk="1" latinLnBrk="0" hangingPunct="1">
        <a:defRPr sz="1300" kern="1200">
          <a:solidFill>
            <a:schemeClr val="tx1"/>
          </a:solidFill>
          <a:latin typeface="+mn-lt"/>
          <a:ea typeface="+mn-ea"/>
          <a:cs typeface="+mn-cs"/>
        </a:defRPr>
      </a:lvl6pPr>
      <a:lvl7pPr marL="1977889" algn="l" defTabSz="659296" rtl="0" eaLnBrk="1" latinLnBrk="0" hangingPunct="1">
        <a:defRPr sz="1300" kern="1200">
          <a:solidFill>
            <a:schemeClr val="tx1"/>
          </a:solidFill>
          <a:latin typeface="+mn-lt"/>
          <a:ea typeface="+mn-ea"/>
          <a:cs typeface="+mn-cs"/>
        </a:defRPr>
      </a:lvl7pPr>
      <a:lvl8pPr marL="2307536" algn="l" defTabSz="659296" rtl="0" eaLnBrk="1" latinLnBrk="0" hangingPunct="1">
        <a:defRPr sz="1300" kern="1200">
          <a:solidFill>
            <a:schemeClr val="tx1"/>
          </a:solidFill>
          <a:latin typeface="+mn-lt"/>
          <a:ea typeface="+mn-ea"/>
          <a:cs typeface="+mn-cs"/>
        </a:defRPr>
      </a:lvl8pPr>
      <a:lvl9pPr marL="2637184" algn="l" defTabSz="6592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68580" tIns="34290" rIns="68580" bIns="3429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34290" rIns="0" bIns="3429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68580" tIns="34290" rIns="68580" bIns="34290" rtlCol="0" anchor="ctr"/>
          <a:lstStyle>
            <a:lvl1pPr algn="l">
              <a:defRPr sz="700">
                <a:solidFill>
                  <a:srgbClr val="FFFFFF"/>
                </a:solidFill>
              </a:defRPr>
            </a:lvl1pPr>
          </a:lstStyle>
          <a:p>
            <a:pPr defTabSz="342900">
              <a:defRPr/>
            </a:pPr>
            <a:endParaRPr lang="zh-CN" alt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68580" tIns="34290" rIns="68580" bIns="34290" rtlCol="0" anchor="ctr"/>
          <a:lstStyle>
            <a:lvl1pPr algn="ctr">
              <a:defRPr sz="700" cap="all" baseline="0">
                <a:solidFill>
                  <a:srgbClr val="FFFFFF"/>
                </a:solidFill>
              </a:defRPr>
            </a:lvl1pPr>
          </a:lstStyle>
          <a:p>
            <a:pPr defTabSz="342900">
              <a:defRPr/>
            </a:pPr>
            <a:endParaRPr lang="zh-CN" alt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68580" tIns="34290" rIns="68580" bIns="34290" rtlCol="0" anchor="ctr"/>
          <a:lstStyle>
            <a:lvl1pPr algn="r">
              <a:defRPr sz="800">
                <a:solidFill>
                  <a:srgbClr val="FFFFFF"/>
                </a:solidFill>
              </a:defRPr>
            </a:lvl1pPr>
          </a:lstStyle>
          <a:p>
            <a:pPr defTabSz="342900">
              <a:defRPr/>
            </a:pPr>
            <a:fld id="{73BED89E-2848-48DC-83CE-D905AD249AFE}" type="slidenum">
              <a:rPr lang="zh-CN" altLang="en-US" smtClean="0"/>
              <a:pPr defTabSz="342900">
                <a:defRPr/>
              </a:pPr>
              <a:t>‹#›</a:t>
            </a:fld>
            <a:endParaRPr lang="zh-CN" alt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5586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wipe/>
  </p:transition>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9.tif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10.tif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8"/>
          <p:cNvPicPr>
            <a:picLocks noChangeAspect="1"/>
          </p:cNvPicPr>
          <p:nvPr/>
        </p:nvPicPr>
        <p:blipFill>
          <a:blip r:embed="rId2" cstate="print"/>
          <a:srcRect/>
          <a:stretch>
            <a:fillRect/>
          </a:stretch>
        </p:blipFill>
        <p:spPr bwMode="auto">
          <a:xfrm>
            <a:off x="14291" y="0"/>
            <a:ext cx="9144000" cy="5143500"/>
          </a:xfrm>
          <a:prstGeom prst="rect">
            <a:avLst/>
          </a:prstGeom>
          <a:noFill/>
          <a:ln w="9525">
            <a:noFill/>
            <a:miter lim="800000"/>
            <a:headEnd/>
            <a:tailEnd/>
          </a:ln>
        </p:spPr>
      </p:pic>
      <p:sp>
        <p:nvSpPr>
          <p:cNvPr id="11" name="Date Placeholder 3"/>
          <p:cNvSpPr>
            <a:spLocks noGrp="1"/>
          </p:cNvSpPr>
          <p:nvPr>
            <p:ph type="dt" sz="half" idx="10"/>
          </p:nvPr>
        </p:nvSpPr>
        <p:spPr>
          <a:xfrm>
            <a:off x="471488" y="4767267"/>
            <a:ext cx="1543050" cy="273844"/>
          </a:xfrm>
        </p:spPr>
        <p:txBody>
          <a:bodyPr wrap="square" numCol="1" anchor="t" anchorCtr="0" compatLnSpc="1">
            <a:prstTxWarp prst="textNoShape">
              <a:avLst/>
            </a:prstTxWarp>
          </a:bodyPr>
          <a:lstStyle>
            <a:lvl1pPr algn="l">
              <a:defRPr>
                <a:latin typeface="Calibri" pitchFamily="34" charset="0"/>
              </a:defRPr>
            </a:lvl1pPr>
          </a:lstStyle>
          <a:p>
            <a:pPr>
              <a:defRPr/>
            </a:pPr>
            <a:endParaRPr lang="en-US" altLang="zh-CN"/>
          </a:p>
        </p:txBody>
      </p:sp>
      <p:sp>
        <p:nvSpPr>
          <p:cNvPr id="12" name="Footer Placeholder 4"/>
          <p:cNvSpPr>
            <a:spLocks noGrp="1"/>
          </p:cNvSpPr>
          <p:nvPr>
            <p:ph type="ftr" sz="quarter" idx="11"/>
          </p:nvPr>
        </p:nvSpPr>
        <p:spPr>
          <a:xfrm>
            <a:off x="2271716" y="4767267"/>
            <a:ext cx="2314575" cy="273844"/>
          </a:xfrm>
        </p:spPr>
        <p:txBody>
          <a:bodyPr wrap="square" numCol="1" anchor="t" anchorCtr="0" compatLnSpc="1">
            <a:prstTxWarp prst="textNoShape">
              <a:avLst/>
            </a:prstTxWarp>
          </a:bodyPr>
          <a:lstStyle>
            <a:lvl1pPr algn="l">
              <a:defRPr>
                <a:latin typeface="Calibri" pitchFamily="34" charset="0"/>
              </a:defRPr>
            </a:lvl1pPr>
          </a:lstStyle>
          <a:p>
            <a:pPr>
              <a:defRPr/>
            </a:pPr>
            <a:endParaRPr lang="en-US" altLang="zh-CN" dirty="0"/>
          </a:p>
        </p:txBody>
      </p:sp>
      <p:pic>
        <p:nvPicPr>
          <p:cNvPr id="18" name="图片 17"/>
          <p:cNvPicPr>
            <a:picLocks noChangeAspect="1"/>
          </p:cNvPicPr>
          <p:nvPr/>
        </p:nvPicPr>
        <p:blipFill>
          <a:blip r:embed="rId3">
            <a:extLst>
              <a:ext uri="{BEBA8EAE-BF5A-486C-A8C5-ECC9F3942E4B}">
                <a14:imgProps xmlns:a14="http://schemas.microsoft.com/office/drawing/2010/main">
                  <a14:imgLayer r:embed="rId4">
                    <a14:imgEffect>
                      <a14:backgroundRemoval t="4098" b="100000" l="683" r="100000">
                        <a14:foregroundMark x1="15700" y1="31967" x2="16041" y2="54098"/>
                        <a14:foregroundMark x1="9898" y1="12295" x2="9898" y2="27049"/>
                        <a14:foregroundMark x1="37201" y1="11475" x2="38567" y2="12295"/>
                        <a14:foregroundMark x1="32082" y1="30328" x2="37201" y2="22951"/>
                        <a14:foregroundMark x1="37543" y1="55738" x2="37543" y2="61475"/>
                        <a14:foregroundMark x1="31058" y1="61475" x2="33106" y2="60656"/>
                        <a14:foregroundMark x1="62457" y1="13934" x2="62457" y2="31967"/>
                        <a14:foregroundMark x1="83276" y1="53279" x2="82253" y2="58197"/>
                        <a14:foregroundMark x1="93515" y1="7377" x2="88737" y2="35246"/>
                        <a14:foregroundMark x1="93174" y1="54098" x2="94539" y2="72131"/>
                        <a14:foregroundMark x1="2048" y1="90164" x2="97611" y2="89344"/>
                        <a14:foregroundMark x1="61433" y1="40984" x2="58703" y2="55738"/>
                        <a14:foregroundMark x1="68259" y1="48361" x2="73720" y2="55738"/>
                        <a14:foregroundMark x1="55631" y1="40984" x2="67235" y2="30328"/>
                        <a14:foregroundMark x1="39932" y1="32787" x2="38567" y2="42623"/>
                        <a14:foregroundMark x1="33447" y1="40984" x2="35495" y2="45082"/>
                        <a14:foregroundMark x1="39932" y1="20492" x2="43003" y2="18033"/>
                        <a14:foregroundMark x1="41638" y1="56557" x2="44710" y2="56557"/>
                        <a14:foregroundMark x1="6143" y1="83607" x2="6143" y2="91803"/>
                        <a14:backgroundMark x1="23549" y1="14754" x2="24915" y2="65574"/>
                        <a14:backgroundMark x1="50512" y1="22951" x2="48123" y2="63115"/>
                        <a14:backgroundMark x1="78498" y1="29508" x2="77133" y2="61475"/>
                      </a14:backgroundRemoval>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028867" y="228151"/>
            <a:ext cx="1575016" cy="597091"/>
          </a:xfrm>
          <a:prstGeom prst="rect">
            <a:avLst/>
          </a:prstGeom>
        </p:spPr>
      </p:pic>
      <p:pic>
        <p:nvPicPr>
          <p:cNvPr id="20" name="图片 9"/>
          <p:cNvPicPr>
            <a:picLocks noChangeAspect="1"/>
          </p:cNvPicPr>
          <p:nvPr/>
        </p:nvPicPr>
        <p:blipFill>
          <a:blip r:embed="rId5" cstate="print"/>
          <a:srcRect/>
          <a:stretch>
            <a:fillRect/>
          </a:stretch>
        </p:blipFill>
        <p:spPr bwMode="auto">
          <a:xfrm>
            <a:off x="3308630" y="216371"/>
            <a:ext cx="552450" cy="697706"/>
          </a:xfrm>
          <a:prstGeom prst="rect">
            <a:avLst/>
          </a:prstGeom>
          <a:noFill/>
          <a:ln w="9525">
            <a:noFill/>
            <a:miter lim="800000"/>
            <a:headEnd/>
            <a:tailEnd/>
          </a:ln>
        </p:spPr>
      </p:pic>
      <p:sp>
        <p:nvSpPr>
          <p:cNvPr id="9" name="副标题 2"/>
          <p:cNvSpPr>
            <a:spLocks noGrp="1"/>
          </p:cNvSpPr>
          <p:nvPr>
            <p:ph type="subTitle" idx="1"/>
          </p:nvPr>
        </p:nvSpPr>
        <p:spPr>
          <a:xfrm>
            <a:off x="-212825" y="3136341"/>
            <a:ext cx="10058400" cy="1143000"/>
          </a:xfrm>
        </p:spPr>
        <p:txBody>
          <a:bodyPr anchor="ctr">
            <a:normAutofit/>
          </a:bodyPr>
          <a:lstStyle/>
          <a:p>
            <a:pPr algn="ctr"/>
            <a:r>
              <a:rPr lang="zh-CN" altLang="en-US" sz="2400" b="1" dirty="0" smtClean="0">
                <a:solidFill>
                  <a:srgbClr val="FF0000"/>
                </a:solidFill>
              </a:rPr>
              <a:t>南京大学信息管理学院</a:t>
            </a:r>
            <a:endParaRPr lang="zh-CN" altLang="en-US" sz="2400" b="1" dirty="0">
              <a:solidFill>
                <a:srgbClr val="FF0000"/>
              </a:solidFill>
            </a:endParaRPr>
          </a:p>
        </p:txBody>
      </p:sp>
      <p:sp>
        <p:nvSpPr>
          <p:cNvPr id="14" name="Rectangle 2"/>
          <p:cNvSpPr txBox="1">
            <a:spLocks noChangeArrowheads="1"/>
          </p:cNvSpPr>
          <p:nvPr/>
        </p:nvSpPr>
        <p:spPr>
          <a:xfrm>
            <a:off x="5436096" y="35831"/>
            <a:ext cx="3707904" cy="10858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smtClean="0">
                <a:solidFill>
                  <a:srgbClr val="FB385C"/>
                </a:solidFill>
                <a:latin typeface="Aharoni" charset="0"/>
                <a:ea typeface="华文中宋" panose="02010600040101010101" pitchFamily="2" charset="-122"/>
              </a:rPr>
              <a:t>《</a:t>
            </a:r>
            <a:r>
              <a:rPr lang="zh-CN" altLang="en-US" sz="2400" b="1" dirty="0" smtClean="0">
                <a:solidFill>
                  <a:srgbClr val="FB385C"/>
                </a:solidFill>
                <a:latin typeface="Aharoni" charset="0"/>
                <a:ea typeface="华文中宋" panose="02010600040101010101" pitchFamily="2" charset="-122"/>
              </a:rPr>
              <a:t>信息资源管理导论</a:t>
            </a:r>
            <a:r>
              <a:rPr lang="en-US" altLang="zh-CN" sz="2400" b="1" dirty="0" smtClean="0">
                <a:solidFill>
                  <a:srgbClr val="FB385C"/>
                </a:solidFill>
                <a:latin typeface="Aharoni" charset="0"/>
                <a:ea typeface="华文中宋" panose="02010600040101010101" pitchFamily="2" charset="-122"/>
              </a:rPr>
              <a:t>》</a:t>
            </a:r>
            <a:endParaRPr lang="zh-CN" altLang="en-US" sz="2400" b="1" dirty="0" smtClean="0">
              <a:solidFill>
                <a:srgbClr val="FB385C"/>
              </a:solidFill>
              <a:latin typeface="Aharoni" charset="0"/>
              <a:ea typeface="华文中宋" panose="02010600040101010101" pitchFamily="2" charset="-122"/>
            </a:endParaRPr>
          </a:p>
        </p:txBody>
      </p:sp>
      <p:sp>
        <p:nvSpPr>
          <p:cNvPr id="15" name="Rectangle 6"/>
          <p:cNvSpPr>
            <a:spLocks noChangeArrowheads="1"/>
          </p:cNvSpPr>
          <p:nvPr/>
        </p:nvSpPr>
        <p:spPr bwMode="auto">
          <a:xfrm>
            <a:off x="0" y="75898"/>
            <a:ext cx="3292751" cy="91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defTabSz="912813" eaLnBrk="0" hangingPunct="0">
              <a:lnSpc>
                <a:spcPct val="90000"/>
              </a:lnSpc>
              <a:spcBef>
                <a:spcPct val="20000"/>
              </a:spcBef>
              <a:buChar char="•"/>
              <a:defRPr sz="2300">
                <a:solidFill>
                  <a:schemeClr val="bg1"/>
                </a:solidFill>
                <a:latin typeface="微软雅黑" panose="020B0503020204020204" pitchFamily="34" charset="-122"/>
                <a:ea typeface="微软雅黑" panose="020B0503020204020204" pitchFamily="34" charset="-122"/>
              </a:defRPr>
            </a:lvl1pPr>
            <a:lvl2pPr marL="519113" indent="-228600" defTabSz="912813" eaLnBrk="0" hangingPunct="0">
              <a:lnSpc>
                <a:spcPct val="90000"/>
              </a:lnSpc>
              <a:spcBef>
                <a:spcPct val="20000"/>
              </a:spcBef>
              <a:buChar char="•"/>
              <a:defRPr sz="2000">
                <a:solidFill>
                  <a:schemeClr val="bg1"/>
                </a:solidFill>
                <a:latin typeface="微软雅黑" panose="020B0503020204020204" pitchFamily="34" charset="-122"/>
                <a:ea typeface="微软雅黑" panose="020B0503020204020204" pitchFamily="34" charset="-122"/>
              </a:defRPr>
            </a:lvl2pPr>
            <a:lvl3pPr marL="712788" indent="-192088" defTabSz="912813" eaLnBrk="0" hangingPunct="0">
              <a:lnSpc>
                <a:spcPct val="90000"/>
              </a:lnSpc>
              <a:spcBef>
                <a:spcPct val="20000"/>
              </a:spcBef>
              <a:buChar char="•"/>
              <a:defRPr sz="2000">
                <a:solidFill>
                  <a:schemeClr val="bg1"/>
                </a:solidFill>
                <a:latin typeface="微软雅黑" panose="020B0503020204020204" pitchFamily="34" charset="-122"/>
                <a:ea typeface="微软雅黑" panose="020B0503020204020204" pitchFamily="34" charset="-122"/>
              </a:defRPr>
            </a:lvl3pPr>
            <a:lvl4pPr marL="954088" indent="-241300" defTabSz="912813" eaLnBrk="0" hangingPunct="0">
              <a:lnSpc>
                <a:spcPct val="90000"/>
              </a:lnSpc>
              <a:spcBef>
                <a:spcPct val="20000"/>
              </a:spcBef>
              <a:buChar char="•"/>
              <a:defRPr sz="2000">
                <a:solidFill>
                  <a:schemeClr val="bg1"/>
                </a:solidFill>
                <a:latin typeface="微软雅黑" panose="020B0503020204020204" pitchFamily="34" charset="-122"/>
                <a:ea typeface="微软雅黑" panose="020B0503020204020204" pitchFamily="34" charset="-122"/>
              </a:defRPr>
            </a:lvl4pPr>
            <a:lvl5pPr marL="1184275" indent="-228600" defTabSz="912813" eaLnBrk="0" hangingPunct="0">
              <a:lnSpc>
                <a:spcPct val="90000"/>
              </a:lnSpc>
              <a:spcBef>
                <a:spcPct val="20000"/>
              </a:spcBef>
              <a:buChar char="•"/>
              <a:defRPr sz="2000">
                <a:solidFill>
                  <a:schemeClr val="bg1"/>
                </a:solidFill>
                <a:latin typeface="微软雅黑" panose="020B0503020204020204" pitchFamily="34" charset="-122"/>
                <a:ea typeface="微软雅黑" panose="020B0503020204020204" pitchFamily="34" charset="-122"/>
              </a:defRPr>
            </a:lvl5pPr>
            <a:lvl6pPr marL="1641475" indent="-228600" defTabSz="912813"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098675" indent="-228600" defTabSz="912813"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2555875" indent="-228600" defTabSz="912813"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013075" indent="-228600" defTabSz="912813"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400" b="1" u="sng" dirty="0">
                <a:solidFill>
                  <a:srgbClr val="C00000"/>
                </a:solidFill>
                <a:ea typeface="华文中宋" panose="02010600040101010101" pitchFamily="2" charset="-122"/>
              </a:rPr>
              <a:t>信息管理专业基础课程</a:t>
            </a:r>
          </a:p>
        </p:txBody>
      </p:sp>
      <p:sp>
        <p:nvSpPr>
          <p:cNvPr id="16" name="文本框 15"/>
          <p:cNvSpPr txBox="1"/>
          <p:nvPr/>
        </p:nvSpPr>
        <p:spPr>
          <a:xfrm>
            <a:off x="334013" y="1411666"/>
            <a:ext cx="8504555" cy="76944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zh-CN" altLang="en-US" sz="4400" b="1" dirty="0" smtClean="0">
                <a:solidFill>
                  <a:schemeClr val="accent4"/>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第八章 </a:t>
            </a:r>
            <a:r>
              <a:rPr lang="zh-CN" altLang="en-US" sz="4400" b="1" dirty="0" smtClean="0">
                <a:solidFill>
                  <a:schemeClr val="accent4"/>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信</a:t>
            </a:r>
            <a:r>
              <a:rPr lang="zh-CN" altLang="en-US" sz="4400" b="1" dirty="0" smtClean="0">
                <a:solidFill>
                  <a:schemeClr val="accent4"/>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息政策与信息治理</a:t>
            </a:r>
            <a:endParaRPr lang="zh-CN" altLang="en-US" sz="4400" b="1" dirty="0">
              <a:solidFill>
                <a:schemeClr val="accent4"/>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33602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10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信息政策的定义</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 name="矩形 1">
            <a:extLst>
              <a:ext uri="{FF2B5EF4-FFF2-40B4-BE49-F238E27FC236}">
                <a16:creationId xmlns:a16="http://schemas.microsoft.com/office/drawing/2014/main" id="{67999BB0-6F49-EC45-9E91-0DF134B7DCB1}"/>
              </a:ext>
            </a:extLst>
          </p:cNvPr>
          <p:cNvSpPr/>
          <p:nvPr/>
        </p:nvSpPr>
        <p:spPr>
          <a:xfrm>
            <a:off x="807903" y="869777"/>
            <a:ext cx="7332595" cy="3969100"/>
          </a:xfrm>
          <a:prstGeom prst="rect">
            <a:avLst/>
          </a:prstGeom>
        </p:spPr>
        <p:txBody>
          <a:bodyPr wrap="square">
            <a:spAutoFit/>
          </a:bodyPr>
          <a:lstStyle/>
          <a:p>
            <a:pPr marL="285750" indent="-285750">
              <a:lnSpc>
                <a:spcPct val="120000"/>
              </a:lnSpc>
              <a:buClr>
                <a:srgbClr val="7030A0"/>
              </a:buClr>
              <a:buFont typeface="Wingdings" pitchFamily="2" charset="2"/>
              <a:buChar char="l"/>
            </a:pPr>
            <a:r>
              <a:rPr lang="zh-CN" altLang="en-US" sz="1800" b="1" dirty="0">
                <a:latin typeface="SimSun" panose="02010600030101010101" pitchFamily="2" charset="-122"/>
                <a:ea typeface="SimSun" panose="02010600030101010101" pitchFamily="2" charset="-122"/>
              </a:rPr>
              <a:t>美国温格顿</a:t>
            </a:r>
            <a:r>
              <a:rPr lang="en-US" altLang="zh-CN" sz="1800" b="1" dirty="0">
                <a:latin typeface="SimSun" panose="02010600030101010101" pitchFamily="2" charset="-122"/>
                <a:ea typeface="SimSun" panose="02010600030101010101" pitchFamily="2" charset="-122"/>
              </a:rPr>
              <a:t>(</a:t>
            </a:r>
            <a:r>
              <a:rPr lang="en-US" altLang="zh-CN" sz="1800" b="1" i="1" dirty="0">
                <a:latin typeface="SimSun" panose="02010600030101010101" pitchFamily="2" charset="-122"/>
                <a:ea typeface="SimSun" panose="02010600030101010101" pitchFamily="2" charset="-122"/>
              </a:rPr>
              <a:t>Weingarten</a:t>
            </a:r>
            <a:r>
              <a:rPr lang="zh-CN" altLang="en-US" sz="1800" b="1" dirty="0">
                <a:latin typeface="SimSun" panose="02010600030101010101" pitchFamily="2" charset="-122"/>
                <a:ea typeface="SimSun" panose="02010600030101010101" pitchFamily="2" charset="-122"/>
              </a:rPr>
              <a:t>）</a:t>
            </a:r>
            <a:endParaRPr lang="en-US" altLang="zh-CN" sz="1800" b="1" dirty="0">
              <a:latin typeface="SimSun" panose="02010600030101010101" pitchFamily="2" charset="-122"/>
              <a:ea typeface="SimSun" panose="02010600030101010101" pitchFamily="2" charset="-122"/>
            </a:endParaRPr>
          </a:p>
          <a:p>
            <a:pPr>
              <a:lnSpc>
                <a:spcPct val="120000"/>
              </a:lnSpc>
              <a:buClr>
                <a:srgbClr val="7030A0"/>
              </a:buClr>
            </a:pPr>
            <a:r>
              <a:rPr lang="zh-CN" altLang="en-US" sz="1600" dirty="0">
                <a:latin typeface="SimSun" panose="02010600030101010101" pitchFamily="2" charset="-122"/>
                <a:ea typeface="SimSun" panose="02010600030101010101" pitchFamily="2" charset="-122"/>
              </a:rPr>
              <a:t>    一切用以鼓励限制和规范信息创造、使用、存储和交流的公共法律、条例和政策的集合即为信息政策。</a:t>
            </a:r>
            <a:endParaRPr lang="en-US" altLang="zh-CN" sz="1600" dirty="0">
              <a:latin typeface="SimSun" panose="02010600030101010101" pitchFamily="2" charset="-122"/>
              <a:ea typeface="SimSun" panose="02010600030101010101" pitchFamily="2" charset="-122"/>
            </a:endParaRPr>
          </a:p>
          <a:p>
            <a:pPr marL="285750" indent="-285750">
              <a:lnSpc>
                <a:spcPct val="120000"/>
              </a:lnSpc>
              <a:buClr>
                <a:srgbClr val="7030A0"/>
              </a:buClr>
              <a:buFont typeface="Wingdings" pitchFamily="2" charset="2"/>
              <a:buChar char="Ø"/>
            </a:pPr>
            <a:endParaRPr lang="zh-CN" altLang="en-US" sz="1000" dirty="0">
              <a:latin typeface="SimSun" panose="02010600030101010101" pitchFamily="2" charset="-122"/>
              <a:ea typeface="SimSun" panose="02010600030101010101" pitchFamily="2" charset="-122"/>
            </a:endParaRPr>
          </a:p>
          <a:p>
            <a:pPr marL="285750" indent="-285750">
              <a:lnSpc>
                <a:spcPct val="120000"/>
              </a:lnSpc>
              <a:buClr>
                <a:srgbClr val="7030A0"/>
              </a:buClr>
              <a:buFont typeface="Wingdings" pitchFamily="2" charset="2"/>
              <a:buChar char="l"/>
            </a:pPr>
            <a:r>
              <a:rPr lang="zh-CN" altLang="en-US" sz="1800" b="1" dirty="0">
                <a:latin typeface="SimSun" panose="02010600030101010101" pitchFamily="2" charset="-122"/>
                <a:ea typeface="SimSun" panose="02010600030101010101" pitchFamily="2" charset="-122"/>
              </a:rPr>
              <a:t>美国赫农和雷耶（</a:t>
            </a:r>
            <a:r>
              <a:rPr lang="en-US" altLang="zh-CN" sz="1800" b="1" i="1" dirty="0" err="1">
                <a:latin typeface="SimSun" panose="02010600030101010101" pitchFamily="2" charset="-122"/>
                <a:ea typeface="SimSun" panose="02010600030101010101" pitchFamily="2" charset="-122"/>
              </a:rPr>
              <a:t>Hernon</a:t>
            </a:r>
            <a:r>
              <a:rPr lang="en-US" altLang="zh-CN" sz="1800" b="1" dirty="0" err="1">
                <a:latin typeface="SimSun" panose="02010600030101010101" pitchFamily="2" charset="-122"/>
                <a:ea typeface="SimSun" panose="02010600030101010101" pitchFamily="2" charset="-122"/>
              </a:rPr>
              <a:t>&amp;</a:t>
            </a:r>
            <a:r>
              <a:rPr lang="en-US" altLang="zh-CN" sz="1800" b="1" i="1" dirty="0" err="1">
                <a:latin typeface="SimSun" panose="02010600030101010101" pitchFamily="2" charset="-122"/>
                <a:ea typeface="SimSun" panose="02010600030101010101" pitchFamily="2" charset="-122"/>
              </a:rPr>
              <a:t>Relyen</a:t>
            </a:r>
            <a:r>
              <a:rPr lang="zh-CN" altLang="en-US" sz="1800" b="1" dirty="0">
                <a:latin typeface="SimSun" panose="02010600030101010101" pitchFamily="2" charset="-122"/>
                <a:ea typeface="SimSun" panose="02010600030101010101" pitchFamily="2" charset="-122"/>
              </a:rPr>
              <a:t>）</a:t>
            </a:r>
            <a:endParaRPr lang="en-US" altLang="zh-CN" sz="1800" b="1" dirty="0">
              <a:latin typeface="SimSun" panose="02010600030101010101" pitchFamily="2" charset="-122"/>
              <a:ea typeface="SimSun" panose="02010600030101010101" pitchFamily="2" charset="-122"/>
            </a:endParaRPr>
          </a:p>
          <a:p>
            <a:pPr>
              <a:lnSpc>
                <a:spcPct val="120000"/>
              </a:lnSpc>
              <a:buClr>
                <a:srgbClr val="7030A0"/>
              </a:buClr>
            </a:pPr>
            <a:r>
              <a:rPr lang="zh-CN" altLang="en-US" sz="1600" dirty="0">
                <a:latin typeface="SimSun" panose="02010600030101010101" pitchFamily="2" charset="-122"/>
                <a:ea typeface="SimSun" panose="02010600030101010101" pitchFamily="2" charset="-122"/>
              </a:rPr>
              <a:t>    信息政策是一个对信息生命周期进行监督和管理的指导原则、法令、指南、规则、条例、手续而构成的相关政策体系。</a:t>
            </a:r>
            <a:endParaRPr lang="en-US" altLang="zh-CN" sz="1600" dirty="0">
              <a:latin typeface="SimSun" panose="02010600030101010101" pitchFamily="2" charset="-122"/>
              <a:ea typeface="SimSun" panose="02010600030101010101" pitchFamily="2" charset="-122"/>
            </a:endParaRPr>
          </a:p>
          <a:p>
            <a:pPr marL="285750" indent="-285750">
              <a:lnSpc>
                <a:spcPct val="120000"/>
              </a:lnSpc>
              <a:buClr>
                <a:srgbClr val="7030A0"/>
              </a:buClr>
              <a:buFont typeface="Wingdings" pitchFamily="2" charset="2"/>
              <a:buChar char="Ø"/>
            </a:pPr>
            <a:endParaRPr lang="en-US" altLang="zh-CN" sz="1000" dirty="0">
              <a:latin typeface="SimSun" panose="02010600030101010101" pitchFamily="2" charset="-122"/>
              <a:ea typeface="SimSun" panose="02010600030101010101" pitchFamily="2" charset="-122"/>
            </a:endParaRPr>
          </a:p>
          <a:p>
            <a:pPr marL="285750" indent="-285750">
              <a:lnSpc>
                <a:spcPct val="120000"/>
              </a:lnSpc>
              <a:buClr>
                <a:srgbClr val="7030A0"/>
              </a:buClr>
              <a:buFont typeface="Wingdings" pitchFamily="2" charset="2"/>
              <a:buChar char="l"/>
            </a:pPr>
            <a:r>
              <a:rPr lang="zh-CN" altLang="en-US" sz="1800" b="1" dirty="0" smtClean="0">
                <a:latin typeface="SimSun" panose="02010600030101010101" pitchFamily="2" charset="-122"/>
                <a:ea typeface="SimSun" panose="02010600030101010101" pitchFamily="2" charset="-122"/>
              </a:rPr>
              <a:t>卢</a:t>
            </a:r>
            <a:r>
              <a:rPr lang="zh-CN" altLang="en-US" sz="1800" b="1" dirty="0">
                <a:latin typeface="SimSun" panose="02010600030101010101" pitchFamily="2" charset="-122"/>
                <a:ea typeface="SimSun" panose="02010600030101010101" pitchFamily="2" charset="-122"/>
              </a:rPr>
              <a:t>泰宏教授</a:t>
            </a:r>
            <a:endParaRPr lang="en-US" altLang="zh-CN" sz="1800" b="1" dirty="0">
              <a:latin typeface="SimSun" panose="02010600030101010101" pitchFamily="2" charset="-122"/>
              <a:ea typeface="SimSun" panose="02010600030101010101" pitchFamily="2" charset="-122"/>
            </a:endParaRPr>
          </a:p>
          <a:p>
            <a:pPr marL="0" lvl="1">
              <a:lnSpc>
                <a:spcPct val="120000"/>
              </a:lnSpc>
              <a:buClr>
                <a:srgbClr val="7030A0"/>
              </a:buClr>
            </a:pPr>
            <a:r>
              <a:rPr lang="zh-CN" altLang="en-US" sz="1600" dirty="0">
                <a:latin typeface="SimSun" panose="02010600030101010101" pitchFamily="2" charset="-122"/>
                <a:ea typeface="SimSun" panose="02010600030101010101" pitchFamily="2" charset="-122"/>
              </a:rPr>
              <a:t>    信息政策是指国家用于调控信息业的发展和信息活动的行为规范的准则，它涉及到信息产品的生产、分配、交换和消费等各个环节，以及信息业的发展规划、组织和管理等综合性的问题。</a:t>
            </a:r>
          </a:p>
          <a:p>
            <a:pPr>
              <a:lnSpc>
                <a:spcPct val="150000"/>
              </a:lnSpc>
            </a:pPr>
            <a:endParaRPr lang="en-US" altLang="zh-CN" sz="1600" dirty="0"/>
          </a:p>
        </p:txBody>
      </p:sp>
    </p:spTree>
    <p:extLst>
      <p:ext uri="{BB962C8B-B14F-4D97-AF65-F5344CB8AC3E}">
        <p14:creationId xmlns:p14="http://schemas.microsoft.com/office/powerpoint/2010/main" val="2412996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11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信息政策的定义</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9" name="组合 8">
            <a:extLst>
              <a:ext uri="{FF2B5EF4-FFF2-40B4-BE49-F238E27FC236}">
                <a16:creationId xmlns:a16="http://schemas.microsoft.com/office/drawing/2014/main" id="{DD20EBCA-C761-5A4A-BF2F-F0F2F80994D5}"/>
              </a:ext>
            </a:extLst>
          </p:cNvPr>
          <p:cNvGrpSpPr/>
          <p:nvPr/>
        </p:nvGrpSpPr>
        <p:grpSpPr>
          <a:xfrm>
            <a:off x="1067614" y="987574"/>
            <a:ext cx="7467225" cy="3743738"/>
            <a:chOff x="129822" y="1221793"/>
            <a:chExt cx="6889272" cy="3484649"/>
          </a:xfrm>
        </p:grpSpPr>
        <p:sp>
          <p:nvSpPr>
            <p:cNvPr id="10" name="五角星 9">
              <a:extLst>
                <a:ext uri="{FF2B5EF4-FFF2-40B4-BE49-F238E27FC236}">
                  <a16:creationId xmlns:a16="http://schemas.microsoft.com/office/drawing/2014/main" id="{63270388-F492-2F47-B17D-BAEA7E491080}"/>
                </a:ext>
              </a:extLst>
            </p:cNvPr>
            <p:cNvSpPr/>
            <p:nvPr/>
          </p:nvSpPr>
          <p:spPr>
            <a:xfrm>
              <a:off x="2051581" y="1738257"/>
              <a:ext cx="2165350" cy="2165350"/>
            </a:xfrm>
            <a:prstGeom prst="star5">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grpSp>
          <p:nvGrpSpPr>
            <p:cNvPr id="15" name="组合 14">
              <a:extLst>
                <a:ext uri="{FF2B5EF4-FFF2-40B4-BE49-F238E27FC236}">
                  <a16:creationId xmlns:a16="http://schemas.microsoft.com/office/drawing/2014/main" id="{FA9D3928-8CAA-874C-86CE-23DFE8FBBECA}"/>
                </a:ext>
              </a:extLst>
            </p:cNvPr>
            <p:cNvGrpSpPr/>
            <p:nvPr/>
          </p:nvGrpSpPr>
          <p:grpSpPr>
            <a:xfrm>
              <a:off x="2524904" y="2354207"/>
              <a:ext cx="1218704" cy="1218704"/>
              <a:chOff x="3962648" y="2819400"/>
              <a:chExt cx="1218704" cy="1218704"/>
            </a:xfrm>
          </p:grpSpPr>
          <p:grpSp>
            <p:nvGrpSpPr>
              <p:cNvPr id="31" name="组合 30">
                <a:extLst>
                  <a:ext uri="{FF2B5EF4-FFF2-40B4-BE49-F238E27FC236}">
                    <a16:creationId xmlns:a16="http://schemas.microsoft.com/office/drawing/2014/main" id="{F2C7B9BC-8FA3-7D44-87EC-9C68A48EFE50}"/>
                  </a:ext>
                </a:extLst>
              </p:cNvPr>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33" name="同心圆 32">
                  <a:extLst>
                    <a:ext uri="{FF2B5EF4-FFF2-40B4-BE49-F238E27FC236}">
                      <a16:creationId xmlns:a16="http://schemas.microsoft.com/office/drawing/2014/main" id="{9B84263D-4ED3-8A4A-9B4A-2AC39ACD128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34" name="椭圆 33">
                  <a:extLst>
                    <a:ext uri="{FF2B5EF4-FFF2-40B4-BE49-F238E27FC236}">
                      <a16:creationId xmlns:a16="http://schemas.microsoft.com/office/drawing/2014/main" id="{A1FF7B42-33BE-AC41-8813-F07F12FBE7E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grpSp>
          <p:sp>
            <p:nvSpPr>
              <p:cNvPr id="32" name="TextBox 5">
                <a:extLst>
                  <a:ext uri="{FF2B5EF4-FFF2-40B4-BE49-F238E27FC236}">
                    <a16:creationId xmlns:a16="http://schemas.microsoft.com/office/drawing/2014/main" id="{7C2786E3-2969-6E4B-B916-548D09374E7A}"/>
                  </a:ext>
                </a:extLst>
              </p:cNvPr>
              <p:cNvSpPr txBox="1"/>
              <p:nvPr/>
            </p:nvSpPr>
            <p:spPr>
              <a:xfrm>
                <a:off x="4054010" y="3108951"/>
                <a:ext cx="1022238" cy="601601"/>
              </a:xfrm>
              <a:prstGeom prst="rect">
                <a:avLst/>
              </a:prstGeom>
              <a:noFill/>
            </p:spPr>
            <p:txBody>
              <a:bodyPr wrap="none" rtlCol="0">
                <a:spAutoFit/>
              </a:bodyPr>
              <a:lstStyle/>
              <a:p>
                <a:pPr algn="ctr"/>
                <a:r>
                  <a:rPr lang="zh-CN" altLang="en-US" sz="1800" b="1" dirty="0">
                    <a:solidFill>
                      <a:schemeClr val="tx1">
                        <a:lumMod val="75000"/>
                        <a:lumOff val="25000"/>
                      </a:schemeClr>
                    </a:solidFill>
                    <a:latin typeface="SimSun" panose="02010600030101010101" pitchFamily="2" charset="-122"/>
                    <a:ea typeface="SimSun" panose="02010600030101010101" pitchFamily="2" charset="-122"/>
                  </a:rPr>
                  <a:t>信息政策</a:t>
                </a:r>
                <a:endParaRPr lang="en-US" altLang="zh-CN" sz="1800" b="1" dirty="0">
                  <a:solidFill>
                    <a:schemeClr val="tx1">
                      <a:lumMod val="75000"/>
                      <a:lumOff val="25000"/>
                    </a:schemeClr>
                  </a:solidFill>
                  <a:latin typeface="SimSun" panose="02010600030101010101" pitchFamily="2" charset="-122"/>
                  <a:ea typeface="SimSun" panose="02010600030101010101" pitchFamily="2" charset="-122"/>
                </a:endParaRPr>
              </a:p>
              <a:p>
                <a:pPr algn="ctr"/>
                <a:r>
                  <a:rPr lang="zh-CN" altLang="en-US" sz="1800" b="1" dirty="0">
                    <a:solidFill>
                      <a:schemeClr val="tx1">
                        <a:lumMod val="75000"/>
                        <a:lumOff val="25000"/>
                      </a:schemeClr>
                    </a:solidFill>
                    <a:latin typeface="SimSun" panose="02010600030101010101" pitchFamily="2" charset="-122"/>
                    <a:ea typeface="SimSun" panose="02010600030101010101" pitchFamily="2" charset="-122"/>
                  </a:rPr>
                  <a:t>五要素</a:t>
                </a:r>
                <a:endParaRPr lang="en-US" altLang="zh-CN" sz="1800" b="1" dirty="0">
                  <a:solidFill>
                    <a:schemeClr val="tx1">
                      <a:lumMod val="75000"/>
                      <a:lumOff val="25000"/>
                    </a:schemeClr>
                  </a:solidFill>
                  <a:latin typeface="SimSun" panose="02010600030101010101" pitchFamily="2" charset="-122"/>
                  <a:ea typeface="SimSun" panose="02010600030101010101" pitchFamily="2" charset="-122"/>
                </a:endParaRPr>
              </a:p>
            </p:txBody>
          </p:sp>
        </p:grpSp>
        <p:sp>
          <p:nvSpPr>
            <p:cNvPr id="16" name="椭圆 15">
              <a:extLst>
                <a:ext uri="{FF2B5EF4-FFF2-40B4-BE49-F238E27FC236}">
                  <a16:creationId xmlns:a16="http://schemas.microsoft.com/office/drawing/2014/main" id="{2120233D-A8D2-C943-AE8E-A43BA71A4449}"/>
                </a:ext>
              </a:extLst>
            </p:cNvPr>
            <p:cNvSpPr/>
            <p:nvPr/>
          </p:nvSpPr>
          <p:spPr>
            <a:xfrm>
              <a:off x="1548834" y="2218743"/>
              <a:ext cx="710139" cy="710139"/>
            </a:xfrm>
            <a:prstGeom prst="ellipse">
              <a:avLst/>
            </a:prstGeom>
            <a:solidFill>
              <a:srgbClr val="7030A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7" name="椭圆 16">
              <a:extLst>
                <a:ext uri="{FF2B5EF4-FFF2-40B4-BE49-F238E27FC236}">
                  <a16:creationId xmlns:a16="http://schemas.microsoft.com/office/drawing/2014/main" id="{7C79D32F-772C-FE42-BF62-58F5616DEE25}"/>
                </a:ext>
              </a:extLst>
            </p:cNvPr>
            <p:cNvSpPr/>
            <p:nvPr/>
          </p:nvSpPr>
          <p:spPr>
            <a:xfrm>
              <a:off x="2779187" y="1221793"/>
              <a:ext cx="710139" cy="710139"/>
            </a:xfrm>
            <a:prstGeom prst="ellipse">
              <a:avLst/>
            </a:prstGeom>
            <a:solidFill>
              <a:srgbClr val="7030A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8" name="椭圆 17">
              <a:extLst>
                <a:ext uri="{FF2B5EF4-FFF2-40B4-BE49-F238E27FC236}">
                  <a16:creationId xmlns:a16="http://schemas.microsoft.com/office/drawing/2014/main" id="{C384692F-7612-6B4D-9495-A41A4874F1E2}"/>
                </a:ext>
              </a:extLst>
            </p:cNvPr>
            <p:cNvSpPr/>
            <p:nvPr/>
          </p:nvSpPr>
          <p:spPr>
            <a:xfrm>
              <a:off x="4023786" y="2218743"/>
              <a:ext cx="710139" cy="710139"/>
            </a:xfrm>
            <a:prstGeom prst="ellipse">
              <a:avLst/>
            </a:prstGeom>
            <a:solidFill>
              <a:srgbClr val="7030A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9" name="椭圆 18">
              <a:extLst>
                <a:ext uri="{FF2B5EF4-FFF2-40B4-BE49-F238E27FC236}">
                  <a16:creationId xmlns:a16="http://schemas.microsoft.com/office/drawing/2014/main" id="{8F0BE802-577A-D24F-9508-78B88C2080BA}"/>
                </a:ext>
              </a:extLst>
            </p:cNvPr>
            <p:cNvSpPr/>
            <p:nvPr/>
          </p:nvSpPr>
          <p:spPr>
            <a:xfrm>
              <a:off x="3532192" y="3661811"/>
              <a:ext cx="710139" cy="710139"/>
            </a:xfrm>
            <a:prstGeom prst="ellipse">
              <a:avLst/>
            </a:prstGeom>
            <a:solidFill>
              <a:srgbClr val="7030A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0" name="椭圆 19">
              <a:extLst>
                <a:ext uri="{FF2B5EF4-FFF2-40B4-BE49-F238E27FC236}">
                  <a16:creationId xmlns:a16="http://schemas.microsoft.com/office/drawing/2014/main" id="{CCE2AEEE-C5F8-4E43-954A-40E8D0B001BE}"/>
                </a:ext>
              </a:extLst>
            </p:cNvPr>
            <p:cNvSpPr/>
            <p:nvPr/>
          </p:nvSpPr>
          <p:spPr>
            <a:xfrm>
              <a:off x="2038835" y="3649111"/>
              <a:ext cx="710139" cy="710139"/>
            </a:xfrm>
            <a:prstGeom prst="ellipse">
              <a:avLst/>
            </a:prstGeom>
            <a:solidFill>
              <a:srgbClr val="7030A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1" name="TextBox 13">
              <a:extLst>
                <a:ext uri="{FF2B5EF4-FFF2-40B4-BE49-F238E27FC236}">
                  <a16:creationId xmlns:a16="http://schemas.microsoft.com/office/drawing/2014/main" id="{78FD44C2-79B0-E44B-AB74-B7A8606B16EF}"/>
                </a:ext>
              </a:extLst>
            </p:cNvPr>
            <p:cNvSpPr txBox="1"/>
            <p:nvPr/>
          </p:nvSpPr>
          <p:spPr>
            <a:xfrm>
              <a:off x="1562212" y="1287476"/>
              <a:ext cx="1116891" cy="572953"/>
            </a:xfrm>
            <a:prstGeom prst="rect">
              <a:avLst/>
            </a:prstGeom>
            <a:noFill/>
          </p:spPr>
          <p:txBody>
            <a:bodyPr wrap="none" rtlCol="0">
              <a:spAutoFit/>
            </a:bodyPr>
            <a:lstStyle/>
            <a:p>
              <a:pPr algn="ctr"/>
              <a:r>
                <a:rPr lang="zh-CN" altLang="en-US" sz="1800" b="1" dirty="0">
                  <a:latin typeface="SimSun" panose="02010600030101010101" pitchFamily="2" charset="-122"/>
                  <a:ea typeface="SimSun" panose="02010600030101010101" pitchFamily="2" charset="-122"/>
                </a:rPr>
                <a:t>政策主体</a:t>
              </a:r>
              <a:endParaRPr lang="en-US" altLang="zh-CN" sz="1800" b="1" dirty="0">
                <a:latin typeface="SimSun" panose="02010600030101010101" pitchFamily="2" charset="-122"/>
                <a:ea typeface="SimSun" panose="02010600030101010101" pitchFamily="2" charset="-122"/>
              </a:endParaRPr>
            </a:p>
            <a:p>
              <a:pPr algn="ctr"/>
              <a:r>
                <a:rPr lang="zh-CN" altLang="en-US" sz="1600" dirty="0">
                  <a:latin typeface="SimSun" panose="02010600030101010101" pitchFamily="2" charset="-122"/>
                  <a:ea typeface="SimSun" panose="02010600030101010101" pitchFamily="2" charset="-122"/>
                </a:rPr>
                <a:t>国家或政府</a:t>
              </a:r>
            </a:p>
          </p:txBody>
        </p:sp>
        <p:sp>
          <p:nvSpPr>
            <p:cNvPr id="22" name="TextBox 14">
              <a:extLst>
                <a:ext uri="{FF2B5EF4-FFF2-40B4-BE49-F238E27FC236}">
                  <a16:creationId xmlns:a16="http://schemas.microsoft.com/office/drawing/2014/main" id="{D8C88021-654F-C34C-9ED9-35FEF639EA25}"/>
                </a:ext>
              </a:extLst>
            </p:cNvPr>
            <p:cNvSpPr txBox="1"/>
            <p:nvPr/>
          </p:nvSpPr>
          <p:spPr>
            <a:xfrm>
              <a:off x="4750115" y="2050533"/>
              <a:ext cx="2268979" cy="802134"/>
            </a:xfrm>
            <a:prstGeom prst="rect">
              <a:avLst/>
            </a:prstGeom>
            <a:noFill/>
          </p:spPr>
          <p:txBody>
            <a:bodyPr wrap="none" rtlCol="0">
              <a:spAutoFit/>
            </a:bodyPr>
            <a:lstStyle/>
            <a:p>
              <a:pPr algn="ctr"/>
              <a:r>
                <a:rPr lang="zh-CN" altLang="en-US" sz="1800" b="1" dirty="0">
                  <a:solidFill>
                    <a:srgbClr val="000000"/>
                  </a:solidFill>
                  <a:latin typeface="SimSun" panose="02010600030101010101" pitchFamily="2" charset="-122"/>
                  <a:ea typeface="SimSun" panose="02010600030101010101" pitchFamily="2" charset="-122"/>
                </a:rPr>
                <a:t>政策目标</a:t>
              </a:r>
              <a:endParaRPr lang="en-US" altLang="zh-CN" sz="1800" b="1" dirty="0">
                <a:solidFill>
                  <a:srgbClr val="000000"/>
                </a:solidFill>
                <a:latin typeface="SimSun" panose="02010600030101010101" pitchFamily="2" charset="-122"/>
                <a:ea typeface="SimSun" panose="02010600030101010101" pitchFamily="2" charset="-122"/>
              </a:endParaRPr>
            </a:p>
            <a:p>
              <a:r>
                <a:rPr lang="zh-CN" altLang="en-US" sz="1600" dirty="0">
                  <a:solidFill>
                    <a:srgbClr val="000000"/>
                  </a:solidFill>
                  <a:latin typeface="SimSun" panose="02010600030101010101" pitchFamily="2" charset="-122"/>
                  <a:ea typeface="SimSun" panose="02010600030101010101" pitchFamily="2" charset="-122"/>
                </a:rPr>
                <a:t>通过制定信息政策所实现</a:t>
              </a:r>
              <a:endParaRPr lang="en-US" altLang="zh-CN" sz="1600" dirty="0">
                <a:solidFill>
                  <a:srgbClr val="000000"/>
                </a:solidFill>
                <a:latin typeface="SimSun" panose="02010600030101010101" pitchFamily="2" charset="-122"/>
                <a:ea typeface="SimSun" panose="02010600030101010101" pitchFamily="2" charset="-122"/>
              </a:endParaRPr>
            </a:p>
            <a:p>
              <a:r>
                <a:rPr lang="zh-CN" altLang="en-US" sz="1600" dirty="0">
                  <a:solidFill>
                    <a:srgbClr val="000000"/>
                  </a:solidFill>
                  <a:latin typeface="SimSun" panose="02010600030101010101" pitchFamily="2" charset="-122"/>
                  <a:ea typeface="SimSun" panose="02010600030101010101" pitchFamily="2" charset="-122"/>
                </a:rPr>
                <a:t>的利益协调和分配关系</a:t>
              </a:r>
            </a:p>
          </p:txBody>
        </p:sp>
        <p:sp>
          <p:nvSpPr>
            <p:cNvPr id="23" name="TextBox 15">
              <a:extLst>
                <a:ext uri="{FF2B5EF4-FFF2-40B4-BE49-F238E27FC236}">
                  <a16:creationId xmlns:a16="http://schemas.microsoft.com/office/drawing/2014/main" id="{ACDDA74C-1966-304D-8AAA-AC2F24A89104}"/>
                </a:ext>
              </a:extLst>
            </p:cNvPr>
            <p:cNvSpPr txBox="1"/>
            <p:nvPr/>
          </p:nvSpPr>
          <p:spPr>
            <a:xfrm>
              <a:off x="4280692" y="3474683"/>
              <a:ext cx="2452929" cy="1031316"/>
            </a:xfrm>
            <a:prstGeom prst="rect">
              <a:avLst/>
            </a:prstGeom>
            <a:noFill/>
          </p:spPr>
          <p:txBody>
            <a:bodyPr wrap="square" rtlCol="0">
              <a:spAutoFit/>
            </a:bodyPr>
            <a:lstStyle/>
            <a:p>
              <a:pPr algn="ctr"/>
              <a:r>
                <a:rPr lang="zh-CN" altLang="en-US" sz="1800" b="1" dirty="0">
                  <a:solidFill>
                    <a:srgbClr val="000000"/>
                  </a:solidFill>
                  <a:latin typeface="SimSun" panose="02010600030101010101" pitchFamily="2" charset="-122"/>
                  <a:ea typeface="SimSun" panose="02010600030101010101" pitchFamily="2" charset="-122"/>
                </a:rPr>
                <a:t>政策问题</a:t>
              </a:r>
              <a:endParaRPr lang="en-US" altLang="zh-CN" sz="1800" b="1" dirty="0">
                <a:solidFill>
                  <a:srgbClr val="000000"/>
                </a:solidFill>
                <a:latin typeface="SimSun" panose="02010600030101010101" pitchFamily="2" charset="-122"/>
                <a:ea typeface="SimSun" panose="02010600030101010101" pitchFamily="2" charset="-122"/>
              </a:endParaRPr>
            </a:p>
            <a:p>
              <a:r>
                <a:rPr lang="zh-CN" altLang="en-US" sz="1600" dirty="0">
                  <a:solidFill>
                    <a:srgbClr val="000000"/>
                  </a:solidFill>
                  <a:latin typeface="SimSun" panose="02010600030101010101" pitchFamily="2" charset="-122"/>
                  <a:ea typeface="SimSun" panose="02010600030101010101" pitchFamily="2" charset="-122"/>
                </a:rPr>
                <a:t>能够列入政策制定议程的客观社会问题，即信息政策应该解决的社会矛盾和问题</a:t>
              </a:r>
            </a:p>
          </p:txBody>
        </p:sp>
        <p:sp>
          <p:nvSpPr>
            <p:cNvPr id="24" name="TextBox 16">
              <a:extLst>
                <a:ext uri="{FF2B5EF4-FFF2-40B4-BE49-F238E27FC236}">
                  <a16:creationId xmlns:a16="http://schemas.microsoft.com/office/drawing/2014/main" id="{CE7C396F-3DC6-DE4F-B256-9BCC544808A0}"/>
                </a:ext>
              </a:extLst>
            </p:cNvPr>
            <p:cNvSpPr txBox="1"/>
            <p:nvPr/>
          </p:nvSpPr>
          <p:spPr>
            <a:xfrm>
              <a:off x="865537" y="2451600"/>
              <a:ext cx="170432" cy="286477"/>
            </a:xfrm>
            <a:prstGeom prst="rect">
              <a:avLst/>
            </a:prstGeom>
            <a:noFill/>
          </p:spPr>
          <p:txBody>
            <a:bodyPr wrap="none" rtlCol="0">
              <a:spAutoFit/>
            </a:bodyPr>
            <a:lstStyle/>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25" name="TextBox 17">
              <a:extLst>
                <a:ext uri="{FF2B5EF4-FFF2-40B4-BE49-F238E27FC236}">
                  <a16:creationId xmlns:a16="http://schemas.microsoft.com/office/drawing/2014/main" id="{0CBB210C-8E3B-464D-8D69-B4C6F486DC1D}"/>
                </a:ext>
              </a:extLst>
            </p:cNvPr>
            <p:cNvSpPr txBox="1"/>
            <p:nvPr/>
          </p:nvSpPr>
          <p:spPr>
            <a:xfrm>
              <a:off x="129822" y="3703774"/>
              <a:ext cx="1505850" cy="1002668"/>
            </a:xfrm>
            <a:prstGeom prst="rect">
              <a:avLst/>
            </a:prstGeom>
            <a:noFill/>
          </p:spPr>
          <p:txBody>
            <a:bodyPr wrap="none" rtlCol="0">
              <a:spAutoFit/>
            </a:bodyPr>
            <a:lstStyle/>
            <a:p>
              <a:pPr algn="ctr"/>
              <a:r>
                <a:rPr lang="zh-CN" altLang="en-US" sz="1800" b="1" dirty="0">
                  <a:latin typeface="SimSun" panose="02010600030101010101" pitchFamily="2" charset="-122"/>
                  <a:ea typeface="SimSun" panose="02010600030101010101" pitchFamily="2" charset="-122"/>
                </a:rPr>
                <a:t>政策内容</a:t>
              </a:r>
              <a:endParaRPr lang="en-US" altLang="zh-CN" sz="1800" b="1" dirty="0">
                <a:latin typeface="SimSun" panose="02010600030101010101" pitchFamily="2" charset="-122"/>
                <a:ea typeface="SimSun" panose="02010600030101010101" pitchFamily="2" charset="-122"/>
              </a:endParaRPr>
            </a:p>
            <a:p>
              <a:pPr algn="ctr"/>
              <a:r>
                <a:rPr lang="zh-CN" altLang="en-US" sz="1600" dirty="0">
                  <a:solidFill>
                    <a:srgbClr val="000000"/>
                  </a:solidFill>
                  <a:latin typeface="SimSun" panose="02010600030101010101" pitchFamily="2" charset="-122"/>
                  <a:ea typeface="SimSun" panose="02010600030101010101" pitchFamily="2" charset="-122"/>
                </a:rPr>
                <a:t>简化为经济的和</a:t>
              </a:r>
              <a:endParaRPr lang="en-US" altLang="zh-CN" sz="1600" dirty="0">
                <a:solidFill>
                  <a:srgbClr val="000000"/>
                </a:solidFill>
                <a:latin typeface="SimSun" panose="02010600030101010101" pitchFamily="2" charset="-122"/>
                <a:ea typeface="SimSun" panose="02010600030101010101" pitchFamily="2" charset="-122"/>
              </a:endParaRPr>
            </a:p>
            <a:p>
              <a:pPr algn="ctr"/>
              <a:r>
                <a:rPr lang="zh-CN" altLang="en-US" sz="1600" dirty="0">
                  <a:solidFill>
                    <a:srgbClr val="000000"/>
                  </a:solidFill>
                  <a:latin typeface="SimSun" panose="02010600030101010101" pitchFamily="2" charset="-122"/>
                  <a:ea typeface="SimSun" panose="02010600030101010101" pitchFamily="2" charset="-122"/>
                </a:rPr>
                <a:t>法律的两个层面</a:t>
              </a:r>
            </a:p>
            <a:p>
              <a:pPr algn="ct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26" name="TextBox 26">
              <a:extLst>
                <a:ext uri="{FF2B5EF4-FFF2-40B4-BE49-F238E27FC236}">
                  <a16:creationId xmlns:a16="http://schemas.microsoft.com/office/drawing/2014/main" id="{F7B52CD3-F3C2-6541-8F36-1AE84FDC74DD}"/>
                </a:ext>
              </a:extLst>
            </p:cNvPr>
            <p:cNvSpPr txBox="1"/>
            <p:nvPr/>
          </p:nvSpPr>
          <p:spPr>
            <a:xfrm>
              <a:off x="2799460" y="1451298"/>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微软雅黑" pitchFamily="34" charset="-122"/>
                  <a:ea typeface="微软雅黑" pitchFamily="34" charset="-122"/>
                </a:rPr>
                <a:t>A</a:t>
              </a:r>
              <a:endParaRPr lang="zh-CN" altLang="en-US" sz="1600" b="1" dirty="0">
                <a:solidFill>
                  <a:schemeClr val="bg1"/>
                </a:solidFill>
                <a:latin typeface="微软雅黑" pitchFamily="34" charset="-122"/>
                <a:ea typeface="微软雅黑" pitchFamily="34" charset="-122"/>
              </a:endParaRPr>
            </a:p>
          </p:txBody>
        </p:sp>
        <p:sp>
          <p:nvSpPr>
            <p:cNvPr id="27" name="TextBox 27">
              <a:extLst>
                <a:ext uri="{FF2B5EF4-FFF2-40B4-BE49-F238E27FC236}">
                  <a16:creationId xmlns:a16="http://schemas.microsoft.com/office/drawing/2014/main" id="{ADAA8BD1-9A10-A14E-8199-29C2C94CFECC}"/>
                </a:ext>
              </a:extLst>
            </p:cNvPr>
            <p:cNvSpPr txBox="1"/>
            <p:nvPr/>
          </p:nvSpPr>
          <p:spPr>
            <a:xfrm>
              <a:off x="1562212" y="245337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微软雅黑" pitchFamily="34" charset="-122"/>
                  <a:ea typeface="微软雅黑" pitchFamily="34" charset="-122"/>
                </a:rPr>
                <a:t>E</a:t>
              </a:r>
              <a:endParaRPr lang="zh-CN" altLang="en-US" sz="1600" b="1" dirty="0">
                <a:solidFill>
                  <a:schemeClr val="bg1"/>
                </a:solidFill>
                <a:latin typeface="微软雅黑" pitchFamily="34" charset="-122"/>
                <a:ea typeface="微软雅黑" pitchFamily="34" charset="-122"/>
              </a:endParaRPr>
            </a:p>
          </p:txBody>
        </p:sp>
        <p:sp>
          <p:nvSpPr>
            <p:cNvPr id="28" name="TextBox 28">
              <a:extLst>
                <a:ext uri="{FF2B5EF4-FFF2-40B4-BE49-F238E27FC236}">
                  <a16:creationId xmlns:a16="http://schemas.microsoft.com/office/drawing/2014/main" id="{D261D76C-A995-7D4B-B9B5-C39371C763BD}"/>
                </a:ext>
              </a:extLst>
            </p:cNvPr>
            <p:cNvSpPr txBox="1"/>
            <p:nvPr/>
          </p:nvSpPr>
          <p:spPr>
            <a:xfrm>
              <a:off x="4043175" y="245337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微软雅黑" pitchFamily="34" charset="-122"/>
                  <a:ea typeface="微软雅黑" pitchFamily="34" charset="-122"/>
                </a:rPr>
                <a:t>B</a:t>
              </a:r>
              <a:endParaRPr lang="zh-CN" altLang="en-US" sz="1600" b="1" dirty="0">
                <a:solidFill>
                  <a:schemeClr val="bg1"/>
                </a:solidFill>
                <a:latin typeface="微软雅黑" pitchFamily="34" charset="-122"/>
                <a:ea typeface="微软雅黑" pitchFamily="34" charset="-122"/>
              </a:endParaRPr>
            </a:p>
          </p:txBody>
        </p:sp>
        <p:sp>
          <p:nvSpPr>
            <p:cNvPr id="29" name="TextBox 29">
              <a:extLst>
                <a:ext uri="{FF2B5EF4-FFF2-40B4-BE49-F238E27FC236}">
                  <a16:creationId xmlns:a16="http://schemas.microsoft.com/office/drawing/2014/main" id="{CCE14B63-6936-8743-84F3-B97D208E3DDA}"/>
                </a:ext>
              </a:extLst>
            </p:cNvPr>
            <p:cNvSpPr txBox="1"/>
            <p:nvPr/>
          </p:nvSpPr>
          <p:spPr>
            <a:xfrm>
              <a:off x="2058224" y="3893769"/>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微软雅黑" pitchFamily="34" charset="-122"/>
                  <a:ea typeface="微软雅黑" pitchFamily="34" charset="-122"/>
                </a:rPr>
                <a:t>D</a:t>
              </a:r>
              <a:endParaRPr lang="zh-CN" altLang="en-US" sz="1600" b="1" dirty="0">
                <a:solidFill>
                  <a:schemeClr val="bg1"/>
                </a:solidFill>
                <a:latin typeface="微软雅黑" pitchFamily="34" charset="-122"/>
                <a:ea typeface="微软雅黑" pitchFamily="34" charset="-122"/>
              </a:endParaRPr>
            </a:p>
          </p:txBody>
        </p:sp>
        <p:sp>
          <p:nvSpPr>
            <p:cNvPr id="30" name="TextBox 30">
              <a:extLst>
                <a:ext uri="{FF2B5EF4-FFF2-40B4-BE49-F238E27FC236}">
                  <a16:creationId xmlns:a16="http://schemas.microsoft.com/office/drawing/2014/main" id="{93156446-BBFF-764C-97E8-A90FA7BD3A1E}"/>
                </a:ext>
              </a:extLst>
            </p:cNvPr>
            <p:cNvSpPr txBox="1"/>
            <p:nvPr/>
          </p:nvSpPr>
          <p:spPr>
            <a:xfrm>
              <a:off x="3545572" y="3901091"/>
              <a:ext cx="671359" cy="246221"/>
            </a:xfrm>
            <a:prstGeom prst="rect">
              <a:avLst/>
            </a:prstGeom>
            <a:noFill/>
          </p:spPr>
          <p:txBody>
            <a:bodyPr wrap="square" lIns="0" tIns="0" rIns="0" bIns="0" rtlCol="0">
              <a:spAutoFit/>
            </a:bodyPr>
            <a:lstStyle/>
            <a:p>
              <a:pPr algn="ctr"/>
              <a:r>
                <a:rPr lang="en-US" altLang="zh-CN" sz="1600" b="1" dirty="0">
                  <a:solidFill>
                    <a:schemeClr val="bg1"/>
                  </a:solidFill>
                  <a:latin typeface="微软雅黑" pitchFamily="34" charset="-122"/>
                  <a:ea typeface="微软雅黑" pitchFamily="34" charset="-122"/>
                </a:rPr>
                <a:t>C</a:t>
              </a:r>
              <a:endParaRPr lang="zh-CN" altLang="en-US" sz="1600" b="1" dirty="0">
                <a:solidFill>
                  <a:schemeClr val="bg1"/>
                </a:solidFill>
                <a:latin typeface="微软雅黑" pitchFamily="34" charset="-122"/>
                <a:ea typeface="微软雅黑" pitchFamily="34" charset="-122"/>
              </a:endParaRPr>
            </a:p>
          </p:txBody>
        </p:sp>
      </p:grpSp>
      <p:sp>
        <p:nvSpPr>
          <p:cNvPr id="35" name="TextBox 14">
            <a:extLst>
              <a:ext uri="{FF2B5EF4-FFF2-40B4-BE49-F238E27FC236}">
                <a16:creationId xmlns:a16="http://schemas.microsoft.com/office/drawing/2014/main" id="{E7C6DDAC-E2A7-3242-958F-7C8E65315A6D}"/>
              </a:ext>
            </a:extLst>
          </p:cNvPr>
          <p:cNvSpPr txBox="1"/>
          <p:nvPr/>
        </p:nvSpPr>
        <p:spPr>
          <a:xfrm>
            <a:off x="168456" y="1951882"/>
            <a:ext cx="2459328" cy="861774"/>
          </a:xfrm>
          <a:prstGeom prst="rect">
            <a:avLst/>
          </a:prstGeom>
          <a:noFill/>
        </p:spPr>
        <p:txBody>
          <a:bodyPr wrap="none" rtlCol="0">
            <a:spAutoFit/>
          </a:bodyPr>
          <a:lstStyle/>
          <a:p>
            <a:pPr algn="ctr"/>
            <a:r>
              <a:rPr lang="zh-CN" altLang="en-US" sz="1800" b="1" dirty="0">
                <a:solidFill>
                  <a:srgbClr val="000000"/>
                </a:solidFill>
                <a:latin typeface="SimSun" panose="02010600030101010101" pitchFamily="2" charset="-122"/>
                <a:ea typeface="SimSun" panose="02010600030101010101" pitchFamily="2" charset="-122"/>
              </a:rPr>
              <a:t>政策形式</a:t>
            </a:r>
            <a:endParaRPr lang="en-US" altLang="zh-CN" sz="1800" b="1" dirty="0">
              <a:solidFill>
                <a:srgbClr val="000000"/>
              </a:solidFill>
              <a:latin typeface="SimSun" panose="02010600030101010101" pitchFamily="2" charset="-122"/>
              <a:ea typeface="SimSun" panose="02010600030101010101" pitchFamily="2" charset="-122"/>
            </a:endParaRPr>
          </a:p>
          <a:p>
            <a:r>
              <a:rPr lang="zh-CN" altLang="en-US" sz="1600" dirty="0">
                <a:solidFill>
                  <a:srgbClr val="000000"/>
                </a:solidFill>
                <a:latin typeface="SimSun" panose="02010600030101010101" pitchFamily="2" charset="-122"/>
                <a:ea typeface="SimSun" panose="02010600030101010101" pitchFamily="2" charset="-122"/>
              </a:rPr>
              <a:t>通过制定信息政策所实现</a:t>
            </a:r>
            <a:endParaRPr lang="en-US" altLang="zh-CN" sz="1600" dirty="0">
              <a:solidFill>
                <a:srgbClr val="000000"/>
              </a:solidFill>
              <a:latin typeface="SimSun" panose="02010600030101010101" pitchFamily="2" charset="-122"/>
              <a:ea typeface="SimSun" panose="02010600030101010101" pitchFamily="2" charset="-122"/>
            </a:endParaRPr>
          </a:p>
          <a:p>
            <a:r>
              <a:rPr lang="zh-CN" altLang="en-US" sz="1600" dirty="0">
                <a:solidFill>
                  <a:srgbClr val="000000"/>
                </a:solidFill>
                <a:latin typeface="SimSun" panose="02010600030101010101" pitchFamily="2" charset="-122"/>
                <a:ea typeface="SimSun" panose="02010600030101010101" pitchFamily="2" charset="-122"/>
              </a:rPr>
              <a:t>的利益协调和分配关系</a:t>
            </a:r>
          </a:p>
        </p:txBody>
      </p:sp>
    </p:spTree>
    <p:extLst>
      <p:ext uri="{BB962C8B-B14F-4D97-AF65-F5344CB8AC3E}">
        <p14:creationId xmlns:p14="http://schemas.microsoft.com/office/powerpoint/2010/main" val="505988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795" name="内容占位符 2"/>
          <p:cNvSpPr>
            <a:spLocks noGrp="1"/>
          </p:cNvSpPr>
          <p:nvPr>
            <p:ph idx="4294967295"/>
          </p:nvPr>
        </p:nvSpPr>
        <p:spPr>
          <a:xfrm>
            <a:off x="827584" y="987574"/>
            <a:ext cx="7416824" cy="3508375"/>
          </a:xfrm>
        </p:spPr>
        <p:txBody>
          <a:bodyPr>
            <a:noAutofit/>
          </a:bodyPr>
          <a:lstStyle/>
          <a:p>
            <a:pPr>
              <a:lnSpc>
                <a:spcPct val="150000"/>
              </a:lnSpc>
            </a:pPr>
            <a:r>
              <a:rPr lang="zh-CN" altLang="zh-CN" sz="1800" dirty="0" smtClean="0">
                <a:latin typeface="华文中宋" panose="02010600040101010101" pitchFamily="2" charset="-122"/>
                <a:ea typeface="华文中宋" panose="02010600040101010101" pitchFamily="2" charset="-122"/>
              </a:rPr>
              <a:t>通</a:t>
            </a:r>
            <a:r>
              <a:rPr lang="zh-CN" altLang="zh-CN" sz="1800" dirty="0">
                <a:latin typeface="华文中宋" panose="02010600040101010101" pitchFamily="2" charset="-122"/>
                <a:ea typeface="华文中宋" panose="02010600040101010101" pitchFamily="2" charset="-122"/>
              </a:rPr>
              <a:t>过对信息功能或政策功能维度对信息政策的体系结构进行了相应分析，提出了</a:t>
            </a:r>
            <a:r>
              <a:rPr lang="zh-CN" altLang="zh-CN" sz="1800" dirty="0">
                <a:solidFill>
                  <a:srgbClr val="C00000"/>
                </a:solidFill>
                <a:latin typeface="华文中宋" panose="02010600040101010101" pitchFamily="2" charset="-122"/>
                <a:ea typeface="华文中宋" panose="02010600040101010101" pitchFamily="2" charset="-122"/>
              </a:rPr>
              <a:t>信息政策体系或信息政策框架</a:t>
            </a:r>
            <a:r>
              <a:rPr lang="zh-CN" altLang="zh-CN" sz="1800" dirty="0">
                <a:latin typeface="华文中宋" panose="02010600040101010101" pitchFamily="2" charset="-122"/>
                <a:ea typeface="华文中宋" panose="02010600040101010101" pitchFamily="2" charset="-122"/>
              </a:rPr>
              <a:t>的概念。</a:t>
            </a:r>
            <a:endParaRPr lang="en-US" altLang="zh-CN" sz="1800" dirty="0">
              <a:latin typeface="华文中宋" panose="02010600040101010101" pitchFamily="2" charset="-122"/>
              <a:ea typeface="华文中宋" panose="02010600040101010101" pitchFamily="2" charset="-122"/>
            </a:endParaRPr>
          </a:p>
          <a:p>
            <a:pPr>
              <a:lnSpc>
                <a:spcPct val="150000"/>
              </a:lnSpc>
            </a:pPr>
            <a:r>
              <a:rPr lang="zh-CN" altLang="zh-CN" sz="1800" dirty="0">
                <a:latin typeface="华文中宋" panose="02010600040101010101" pitchFamily="2" charset="-122"/>
                <a:ea typeface="华文中宋" panose="02010600040101010101" pitchFamily="2" charset="-122"/>
              </a:rPr>
              <a:t>信息政策框架，反映了</a:t>
            </a:r>
            <a:r>
              <a:rPr lang="zh-CN" altLang="zh-CN" sz="1800" b="1" dirty="0">
                <a:solidFill>
                  <a:srgbClr val="C00000"/>
                </a:solidFill>
                <a:latin typeface="华文中宋" panose="02010600040101010101" pitchFamily="2" charset="-122"/>
                <a:ea typeface="华文中宋" panose="02010600040101010101" pitchFamily="2" charset="-122"/>
              </a:rPr>
              <a:t>信息政策单元之间的逻辑结构与相互关系</a:t>
            </a:r>
            <a:r>
              <a:rPr lang="zh-CN" altLang="zh-CN" sz="1800" dirty="0">
                <a:latin typeface="华文中宋" panose="02010600040101010101" pitchFamily="2" charset="-122"/>
                <a:ea typeface="华文中宋" panose="02010600040101010101" pitchFamily="2" charset="-122"/>
              </a:rPr>
              <a:t>，既是信息政策制定者的</a:t>
            </a:r>
            <a:r>
              <a:rPr lang="zh-CN" altLang="zh-CN" sz="1800" b="1" dirty="0">
                <a:solidFill>
                  <a:srgbClr val="C00000"/>
                </a:solidFill>
                <a:latin typeface="华文中宋" panose="02010600040101010101" pitchFamily="2" charset="-122"/>
                <a:ea typeface="华文中宋" panose="02010600040101010101" pitchFamily="2" charset="-122"/>
              </a:rPr>
              <a:t>宏观规划指南</a:t>
            </a:r>
            <a:r>
              <a:rPr lang="zh-CN" altLang="zh-CN" sz="1800" dirty="0">
                <a:latin typeface="华文中宋" panose="02010600040101010101" pitchFamily="2" charset="-122"/>
                <a:ea typeface="华文中宋" panose="02010600040101010101" pitchFamily="2" charset="-122"/>
              </a:rPr>
              <a:t>，也是信息政策研究者可供借鉴的</a:t>
            </a:r>
            <a:r>
              <a:rPr lang="zh-CN" altLang="zh-CN" sz="1800" u="sng" dirty="0">
                <a:solidFill>
                  <a:srgbClr val="C00000"/>
                </a:solidFill>
                <a:latin typeface="华文中宋" panose="02010600040101010101" pitchFamily="2" charset="-122"/>
                <a:ea typeface="华文中宋" panose="02010600040101010101" pitchFamily="2" charset="-122"/>
              </a:rPr>
              <a:t>分析工具与方法</a:t>
            </a:r>
            <a:r>
              <a:rPr lang="zh-CN" altLang="zh-CN" sz="1800" dirty="0">
                <a:latin typeface="华文中宋" panose="02010600040101010101" pitchFamily="2" charset="-122"/>
                <a:ea typeface="华文中宋" panose="02010600040101010101" pitchFamily="2" charset="-122"/>
              </a:rPr>
              <a:t>。</a:t>
            </a:r>
            <a:endParaRPr lang="en-US" altLang="zh-CN" sz="1800" dirty="0">
              <a:latin typeface="华文中宋" panose="02010600040101010101" pitchFamily="2" charset="-122"/>
              <a:ea typeface="华文中宋" panose="02010600040101010101" pitchFamily="2" charset="-122"/>
            </a:endParaRPr>
          </a:p>
          <a:p>
            <a:pPr>
              <a:lnSpc>
                <a:spcPct val="150000"/>
              </a:lnSpc>
            </a:pPr>
            <a:r>
              <a:rPr lang="en-US" altLang="zh-CN" sz="1800" dirty="0" err="1">
                <a:latin typeface="华文中宋" panose="02010600040101010101" pitchFamily="2" charset="-122"/>
                <a:ea typeface="华文中宋" panose="02010600040101010101" pitchFamily="2" charset="-122"/>
              </a:rPr>
              <a:t>Karni</a:t>
            </a:r>
            <a:r>
              <a:rPr lang="zh-CN"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Trauth</a:t>
            </a:r>
            <a:r>
              <a:rPr lang="zh-CN" altLang="zh-CN"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Moore</a:t>
            </a:r>
            <a:r>
              <a:rPr lang="zh-CN" altLang="zh-CN"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Burger</a:t>
            </a:r>
            <a:r>
              <a:rPr lang="zh-CN" altLang="zh-CN" sz="1800" dirty="0">
                <a:latin typeface="华文中宋" panose="02010600040101010101" pitchFamily="2" charset="-122"/>
                <a:ea typeface="华文中宋" panose="02010600040101010101" pitchFamily="2" charset="-122"/>
              </a:rPr>
              <a:t>以及</a:t>
            </a:r>
            <a:r>
              <a:rPr lang="en-US" altLang="zh-CN" sz="1800" dirty="0">
                <a:latin typeface="华文中宋" panose="02010600040101010101" pitchFamily="2" charset="-122"/>
                <a:ea typeface="华文中宋" panose="02010600040101010101" pitchFamily="2" charset="-122"/>
              </a:rPr>
              <a:t>Rowlands</a:t>
            </a:r>
            <a:r>
              <a:rPr lang="zh-CN" altLang="zh-CN" sz="1800" dirty="0">
                <a:latin typeface="华文中宋" panose="02010600040101010101" pitchFamily="2" charset="-122"/>
                <a:ea typeface="华文中宋" panose="02010600040101010101" pitchFamily="2" charset="-122"/>
              </a:rPr>
              <a:t>等提出的信息政策框架具有一定的代表性。</a:t>
            </a:r>
            <a:endParaRPr lang="en-US" altLang="zh-CN" sz="1800" dirty="0">
              <a:latin typeface="华文中宋" panose="02010600040101010101" pitchFamily="2" charset="-122"/>
              <a:ea typeface="华文中宋" panose="02010600040101010101" pitchFamily="2" charset="-122"/>
            </a:endParaRPr>
          </a:p>
        </p:txBody>
      </p:sp>
      <p:sp>
        <p:nvSpPr>
          <p:cNvPr id="4" name="矩形 3"/>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5"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6" name="矩形 5"/>
          <p:cNvSpPr/>
          <p:nvPr/>
        </p:nvSpPr>
        <p:spPr>
          <a:xfrm>
            <a:off x="858308" y="275111"/>
            <a:ext cx="203485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信息政策的定义</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0482576"/>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251520" y="-308570"/>
            <a:ext cx="7543800" cy="1089025"/>
          </a:xfrm>
        </p:spPr>
        <p:txBody>
          <a:bodyPr/>
          <a:lstStyle/>
          <a:p>
            <a:r>
              <a:rPr lang="zh-CN" altLang="en-US" dirty="0" smtClean="0"/>
              <a:t>信息政策矩阵</a:t>
            </a:r>
          </a:p>
        </p:txBody>
      </p:sp>
      <p:sp>
        <p:nvSpPr>
          <p:cNvPr id="35843" name="内容占位符 2"/>
          <p:cNvSpPr>
            <a:spLocks noGrp="1"/>
          </p:cNvSpPr>
          <p:nvPr>
            <p:ph idx="4294967295"/>
          </p:nvPr>
        </p:nvSpPr>
        <p:spPr>
          <a:xfrm>
            <a:off x="467544" y="780455"/>
            <a:ext cx="7560840" cy="3508375"/>
          </a:xfrm>
        </p:spPr>
        <p:txBody>
          <a:bodyPr>
            <a:normAutofit/>
          </a:bodyPr>
          <a:lstStyle/>
          <a:p>
            <a:pPr>
              <a:lnSpc>
                <a:spcPct val="150000"/>
              </a:lnSpc>
            </a:pPr>
            <a:r>
              <a:rPr lang="zh-CN" altLang="zh-CN" sz="1800" dirty="0" smtClean="0"/>
              <a:t>（</a:t>
            </a:r>
            <a:r>
              <a:rPr lang="en-US" altLang="zh-CN" sz="1800" dirty="0" smtClean="0"/>
              <a:t>1</a:t>
            </a:r>
            <a:r>
              <a:rPr lang="zh-CN" altLang="zh-CN" sz="1800" dirty="0" smtClean="0"/>
              <a:t>）</a:t>
            </a:r>
            <a:r>
              <a:rPr lang="en-US" altLang="zh-CN" sz="1800" dirty="0" err="1" smtClean="0"/>
              <a:t>Karni</a:t>
            </a:r>
            <a:r>
              <a:rPr lang="zh-CN" altLang="zh-CN" sz="1800" dirty="0" smtClean="0"/>
              <a:t>信息政策矩阵</a:t>
            </a:r>
            <a:endParaRPr lang="en-US" altLang="zh-CN" sz="1800" dirty="0" smtClean="0"/>
          </a:p>
          <a:p>
            <a:pPr>
              <a:lnSpc>
                <a:spcPct val="150000"/>
              </a:lnSpc>
            </a:pPr>
            <a:r>
              <a:rPr lang="en-US" altLang="zh-CN" sz="1800" dirty="0">
                <a:latin typeface="华文中宋" panose="02010600040101010101" pitchFamily="2" charset="-122"/>
                <a:ea typeface="华文中宋" panose="02010600040101010101" pitchFamily="2" charset="-122"/>
              </a:rPr>
              <a:t>       1983</a:t>
            </a:r>
            <a:r>
              <a:rPr lang="zh-CN" altLang="zh-CN" sz="1800" dirty="0">
                <a:latin typeface="华文中宋" panose="02010600040101010101" pitchFamily="2" charset="-122"/>
                <a:ea typeface="华文中宋" panose="02010600040101010101" pitchFamily="2" charset="-122"/>
              </a:rPr>
              <a:t>年，</a:t>
            </a:r>
            <a:r>
              <a:rPr lang="en-US" altLang="zh-CN" sz="1800" dirty="0">
                <a:latin typeface="华文中宋" panose="02010600040101010101" pitchFamily="2" charset="-122"/>
                <a:ea typeface="华文中宋" panose="02010600040101010101" pitchFamily="2" charset="-122"/>
              </a:rPr>
              <a:t>Reuven </a:t>
            </a:r>
            <a:r>
              <a:rPr lang="en-US" altLang="zh-CN" sz="1800" dirty="0" err="1">
                <a:latin typeface="华文中宋" panose="02010600040101010101" pitchFamily="2" charset="-122"/>
                <a:ea typeface="华文中宋" panose="02010600040101010101" pitchFamily="2" charset="-122"/>
              </a:rPr>
              <a:t>Karni</a:t>
            </a:r>
            <a:r>
              <a:rPr lang="zh-CN" altLang="zh-CN" sz="1800" dirty="0">
                <a:latin typeface="华文中宋" panose="02010600040101010101" pitchFamily="2" charset="-122"/>
                <a:ea typeface="华文中宋" panose="02010600040101010101" pitchFamily="2" charset="-122"/>
              </a:rPr>
              <a:t>从信息系统设计角度提出了一种信息政策矩阵的构建方法，即将信息政策作为信息系统设计的表现方式，反映了组织内的信息目标、资源和策略的综合评价，适用于组织范畴的信息系统规划与管理</a:t>
            </a:r>
            <a:r>
              <a:rPr lang="zh-CN" altLang="en-US" sz="1800" dirty="0">
                <a:latin typeface="华文中宋" panose="02010600040101010101" pitchFamily="2" charset="-122"/>
                <a:ea typeface="华文中宋" panose="02010600040101010101" pitchFamily="2" charset="-122"/>
              </a:rPr>
              <a:t>。</a:t>
            </a:r>
            <a:endParaRPr lang="zh-CN" altLang="zh-CN" sz="1800" dirty="0">
              <a:latin typeface="华文中宋" panose="02010600040101010101" pitchFamily="2" charset="-122"/>
              <a:ea typeface="华文中宋" panose="02010600040101010101" pitchFamily="2" charset="-122"/>
            </a:endParaRPr>
          </a:p>
        </p:txBody>
      </p:sp>
      <p:pic>
        <p:nvPicPr>
          <p:cNvPr id="35844" name="Picture 10" descr="表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15766"/>
            <a:ext cx="5466159"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88801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71650" y="1314450"/>
            <a:ext cx="3829050" cy="457200"/>
          </a:xfrm>
        </p:spPr>
        <p:txBody>
          <a:bodyPr/>
          <a:lstStyle/>
          <a:p>
            <a:pPr marL="457200" indent="-457200" algn="just">
              <a:buClr>
                <a:srgbClr val="FF3300"/>
              </a:buClr>
              <a:buSzPct val="115000"/>
              <a:buFont typeface="Wingdings" panose="05000000000000000000" pitchFamily="2" charset="2"/>
              <a:buAutoNum type="arabicPeriod" startAt="2"/>
            </a:pPr>
            <a:r>
              <a:rPr lang="zh-CN" altLang="en-US" sz="1800" b="1"/>
              <a:t>制定信息政策矩阵</a:t>
            </a:r>
            <a:r>
              <a:rPr lang="zh-CN" altLang="en-US" sz="2700" b="1">
                <a:solidFill>
                  <a:srgbClr val="990099"/>
                </a:solidFill>
              </a:rPr>
              <a:t> </a:t>
            </a:r>
          </a:p>
        </p:txBody>
      </p:sp>
      <p:sp>
        <p:nvSpPr>
          <p:cNvPr id="37891" name="Text Box 11"/>
          <p:cNvSpPr txBox="1">
            <a:spLocks noChangeArrowheads="1"/>
          </p:cNvSpPr>
          <p:nvPr/>
        </p:nvSpPr>
        <p:spPr bwMode="auto">
          <a:xfrm>
            <a:off x="2171700" y="1943100"/>
            <a:ext cx="44005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 typeface="Arial" panose="020B0604020202020204" pitchFamily="34" charset="0"/>
              <a:buNone/>
            </a:pPr>
            <a:r>
              <a:rPr lang="zh-CN" altLang="en-US" sz="1350" b="1">
                <a:solidFill>
                  <a:schemeClr val="tx1"/>
                </a:solidFill>
                <a:latin typeface="宋体" panose="02010600030101010101" pitchFamily="2" charset="-122"/>
                <a:ea typeface="宋体" panose="02010600030101010101" pitchFamily="2" charset="-122"/>
              </a:rPr>
              <a:t>卡尼的信息政策矩阵 </a:t>
            </a:r>
          </a:p>
        </p:txBody>
      </p:sp>
      <p:pic>
        <p:nvPicPr>
          <p:cNvPr id="37892" name="Picture 12" descr="表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457450"/>
            <a:ext cx="6115050" cy="196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125946"/>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67544" y="330994"/>
            <a:ext cx="5257800" cy="10287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marL="457200" indent="-457200" algn="just">
              <a:lnSpc>
                <a:spcPct val="120000"/>
              </a:lnSpc>
              <a:spcBef>
                <a:spcPct val="0"/>
              </a:spcBef>
              <a:buClr>
                <a:srgbClr val="FF3300"/>
              </a:buClr>
              <a:buSzPct val="115000"/>
              <a:buFont typeface="Wingdings" panose="05000000000000000000" pitchFamily="2" charset="2"/>
              <a:buAutoNum type="arabicPeriod" startAt="3"/>
            </a:pPr>
            <a:r>
              <a:rPr lang="zh-CN" altLang="en-US" sz="1800" b="1" dirty="0"/>
              <a:t>明确信息政策行为和方案 </a:t>
            </a:r>
          </a:p>
          <a:p>
            <a:pPr marL="457200" indent="-457200" algn="just">
              <a:lnSpc>
                <a:spcPct val="120000"/>
              </a:lnSpc>
              <a:spcBef>
                <a:spcPct val="0"/>
              </a:spcBef>
              <a:buClr>
                <a:srgbClr val="FF3300"/>
              </a:buClr>
              <a:buSzPct val="115000"/>
              <a:buFont typeface="Wingdings" panose="05000000000000000000" pitchFamily="2" charset="2"/>
              <a:buAutoNum type="arabicPeriod" startAt="3"/>
            </a:pPr>
            <a:r>
              <a:rPr lang="zh-CN" altLang="en-US" sz="1800" b="1" dirty="0"/>
              <a:t>选择最佳信息政策方案 </a:t>
            </a:r>
          </a:p>
        </p:txBody>
      </p:sp>
      <p:sp>
        <p:nvSpPr>
          <p:cNvPr id="38915" name="Text Box 10"/>
          <p:cNvSpPr txBox="1">
            <a:spLocks noChangeArrowheads="1"/>
          </p:cNvSpPr>
          <p:nvPr/>
        </p:nvSpPr>
        <p:spPr bwMode="auto">
          <a:xfrm>
            <a:off x="665866" y="1615582"/>
            <a:ext cx="44005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50000"/>
              </a:spcBef>
              <a:buFont typeface="Arial" panose="020B0604020202020204" pitchFamily="34" charset="0"/>
              <a:buNone/>
            </a:pPr>
            <a:r>
              <a:rPr lang="zh-CN" altLang="en-US" sz="1350" b="1" dirty="0">
                <a:solidFill>
                  <a:schemeClr val="tx1"/>
                </a:solidFill>
                <a:latin typeface="宋体" panose="02010600030101010101" pitchFamily="2" charset="-122"/>
                <a:ea typeface="宋体" panose="02010600030101010101" pitchFamily="2" charset="-122"/>
              </a:rPr>
              <a:t>信息政策分析结构 </a:t>
            </a:r>
          </a:p>
        </p:txBody>
      </p:sp>
      <p:pic>
        <p:nvPicPr>
          <p:cNvPr id="38916" name="Picture 12" descr="表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68" y="2128882"/>
            <a:ext cx="4457700" cy="247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矩形 1"/>
          <p:cNvSpPr>
            <a:spLocks noChangeArrowheads="1"/>
          </p:cNvSpPr>
          <p:nvPr/>
        </p:nvSpPr>
        <p:spPr bwMode="auto">
          <a:xfrm>
            <a:off x="5292080" y="170907"/>
            <a:ext cx="3180160" cy="36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Arial" panose="020B0604020202020204" pitchFamily="34" charset="0"/>
              <a:buNone/>
            </a:pPr>
            <a:r>
              <a:rPr lang="en-US" altLang="zh-CN" sz="1400" dirty="0" err="1">
                <a:solidFill>
                  <a:srgbClr val="C00000"/>
                </a:solidFill>
                <a:latin typeface="Times New Roman" panose="02020603050405020304" pitchFamily="18" charset="0"/>
                <a:ea typeface="宋体" panose="02010600030101010101" pitchFamily="2" charset="-122"/>
              </a:rPr>
              <a:t>Karni</a:t>
            </a:r>
            <a:r>
              <a:rPr lang="en-US" altLang="zh-CN" sz="1400" dirty="0">
                <a:solidFill>
                  <a:srgbClr val="C00000"/>
                </a:solidFill>
                <a:latin typeface="Times New Roman" panose="02020603050405020304" pitchFamily="18" charset="0"/>
                <a:ea typeface="宋体" panose="02010600030101010101" pitchFamily="2" charset="-122"/>
              </a:rPr>
              <a:t> </a:t>
            </a:r>
            <a:r>
              <a:rPr lang="zh-CN" altLang="zh-CN" sz="1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在政策矩阵设计过程中，将信息政策界定为信息服务的组织、控制与运营的最优政策方案（</a:t>
            </a:r>
            <a:r>
              <a:rPr lang="en-US" altLang="zh-CN" sz="1400" dirty="0">
                <a:solidFill>
                  <a:srgbClr val="C00000"/>
                </a:solidFill>
                <a:latin typeface="Times New Roman" panose="02020603050405020304" pitchFamily="18" charset="0"/>
                <a:ea typeface="宋体" panose="02010600030101010101" pitchFamily="2" charset="-122"/>
              </a:rPr>
              <a:t>policy actions/alternatives</a:t>
            </a:r>
            <a:r>
              <a:rPr lang="zh-CN" altLang="zh-CN" sz="1400" dirty="0">
                <a:solidFill>
                  <a:srgbClr val="C00000"/>
                </a:solidFill>
                <a:latin typeface="Times New Roman" panose="02020603050405020304" pitchFamily="18" charset="0"/>
                <a:ea typeface="宋体" panose="02010600030101010101" pitchFamily="2" charset="-122"/>
              </a:rPr>
              <a:t>）的集合，并将信息政策设计成组织内不同要素或方案之间的交互关系评估。在一个边界清晰、目标明确的组织环境中，信息政策可以解析为四类要素：政策目标</a:t>
            </a:r>
            <a:r>
              <a:rPr lang="en-US" altLang="zh-CN" sz="1400" dirty="0">
                <a:solidFill>
                  <a:srgbClr val="C00000"/>
                </a:solidFill>
                <a:latin typeface="Times New Roman" panose="02020603050405020304" pitchFamily="18" charset="0"/>
                <a:ea typeface="宋体" panose="02010600030101010101" pitchFamily="2" charset="-122"/>
              </a:rPr>
              <a:t>G</a:t>
            </a:r>
            <a:r>
              <a:rPr lang="zh-CN" altLang="zh-CN" sz="1400" dirty="0">
                <a:solidFill>
                  <a:srgbClr val="C00000"/>
                </a:solidFill>
                <a:latin typeface="Times New Roman" panose="02020603050405020304" pitchFamily="18" charset="0"/>
                <a:ea typeface="宋体" panose="02010600030101010101" pitchFamily="2" charset="-122"/>
              </a:rPr>
              <a:t>、政策行动</a:t>
            </a:r>
            <a:r>
              <a:rPr lang="en-US" altLang="zh-CN" sz="1400" dirty="0">
                <a:solidFill>
                  <a:srgbClr val="C00000"/>
                </a:solidFill>
                <a:latin typeface="Times New Roman" panose="02020603050405020304" pitchFamily="18" charset="0"/>
                <a:ea typeface="宋体" panose="02010600030101010101" pitchFamily="2" charset="-122"/>
              </a:rPr>
              <a:t>A</a:t>
            </a:r>
            <a:r>
              <a:rPr lang="zh-CN" altLang="zh-CN" sz="1400" dirty="0">
                <a:solidFill>
                  <a:srgbClr val="C00000"/>
                </a:solidFill>
                <a:latin typeface="Times New Roman" panose="02020603050405020304" pitchFamily="18" charset="0"/>
                <a:ea typeface="宋体" panose="02010600030101010101" pitchFamily="2" charset="-122"/>
              </a:rPr>
              <a:t>、政策措施</a:t>
            </a:r>
            <a:r>
              <a:rPr lang="en-US" altLang="zh-CN" sz="1400" dirty="0">
                <a:solidFill>
                  <a:srgbClr val="C00000"/>
                </a:solidFill>
                <a:latin typeface="Times New Roman" panose="02020603050405020304" pitchFamily="18" charset="0"/>
                <a:ea typeface="宋体" panose="02010600030101010101" pitchFamily="2" charset="-122"/>
              </a:rPr>
              <a:t>M</a:t>
            </a:r>
            <a:r>
              <a:rPr lang="zh-CN" altLang="zh-CN" sz="1400" dirty="0">
                <a:solidFill>
                  <a:srgbClr val="C00000"/>
                </a:solidFill>
                <a:latin typeface="Times New Roman" panose="02020603050405020304" pitchFamily="18" charset="0"/>
                <a:ea typeface="宋体" panose="02010600030101010101" pitchFamily="2" charset="-122"/>
              </a:rPr>
              <a:t>以及信息系统</a:t>
            </a:r>
            <a:r>
              <a:rPr lang="en-US" altLang="zh-CN" sz="1400" dirty="0">
                <a:solidFill>
                  <a:srgbClr val="C00000"/>
                </a:solidFill>
                <a:latin typeface="Times New Roman" panose="02020603050405020304" pitchFamily="18" charset="0"/>
                <a:ea typeface="宋体" panose="02010600030101010101" pitchFamily="2" charset="-122"/>
              </a:rPr>
              <a:t>S</a:t>
            </a:r>
            <a:r>
              <a:rPr lang="zh-CN" altLang="zh-CN" sz="1400" dirty="0">
                <a:solidFill>
                  <a:srgbClr val="C00000"/>
                </a:solidFill>
                <a:latin typeface="Times New Roman" panose="02020603050405020304" pitchFamily="18" charset="0"/>
                <a:ea typeface="宋体" panose="02010600030101010101" pitchFamily="2" charset="-122"/>
              </a:rPr>
              <a:t>，彼此之间构成四个区域空间：</a:t>
            </a:r>
            <a:r>
              <a:rPr lang="en-US" altLang="zh-CN" sz="1400" dirty="0">
                <a:solidFill>
                  <a:srgbClr val="C00000"/>
                </a:solidFill>
                <a:latin typeface="Times New Roman" panose="02020603050405020304" pitchFamily="18" charset="0"/>
                <a:ea typeface="宋体" panose="02010600030101010101" pitchFamily="2" charset="-122"/>
              </a:rPr>
              <a:t>M-G</a:t>
            </a:r>
            <a:r>
              <a:rPr lang="zh-CN" altLang="zh-CN" sz="1400" dirty="0">
                <a:solidFill>
                  <a:srgbClr val="C00000"/>
                </a:solidFill>
                <a:latin typeface="Times New Roman" panose="02020603050405020304" pitchFamily="18" charset="0"/>
                <a:ea typeface="宋体" panose="02010600030101010101" pitchFamily="2" charset="-122"/>
              </a:rPr>
              <a:t>区域、</a:t>
            </a:r>
            <a:r>
              <a:rPr lang="en-US" altLang="zh-CN" sz="1400" dirty="0">
                <a:solidFill>
                  <a:srgbClr val="C00000"/>
                </a:solidFill>
                <a:latin typeface="Times New Roman" panose="02020603050405020304" pitchFamily="18" charset="0"/>
                <a:ea typeface="宋体" panose="02010600030101010101" pitchFamily="2" charset="-122"/>
              </a:rPr>
              <a:t>M-A</a:t>
            </a:r>
            <a:r>
              <a:rPr lang="zh-CN" altLang="zh-CN" sz="1400" dirty="0">
                <a:solidFill>
                  <a:srgbClr val="C00000"/>
                </a:solidFill>
                <a:latin typeface="Times New Roman" panose="02020603050405020304" pitchFamily="18" charset="0"/>
                <a:ea typeface="宋体" panose="02010600030101010101" pitchFamily="2" charset="-122"/>
              </a:rPr>
              <a:t>区域、</a:t>
            </a:r>
            <a:r>
              <a:rPr lang="en-US" altLang="zh-CN" sz="1400" dirty="0">
                <a:solidFill>
                  <a:srgbClr val="C00000"/>
                </a:solidFill>
                <a:latin typeface="Times New Roman" panose="02020603050405020304" pitchFamily="18" charset="0"/>
                <a:ea typeface="宋体" panose="02010600030101010101" pitchFamily="2" charset="-122"/>
              </a:rPr>
              <a:t>S-A</a:t>
            </a:r>
            <a:r>
              <a:rPr lang="zh-CN" altLang="zh-CN" sz="1400" dirty="0">
                <a:solidFill>
                  <a:srgbClr val="C00000"/>
                </a:solidFill>
                <a:latin typeface="Times New Roman" panose="02020603050405020304" pitchFamily="18" charset="0"/>
                <a:ea typeface="宋体" panose="02010600030101010101" pitchFamily="2" charset="-122"/>
              </a:rPr>
              <a:t>区域和</a:t>
            </a:r>
            <a:r>
              <a:rPr lang="en-US" altLang="zh-CN" sz="1400" dirty="0">
                <a:solidFill>
                  <a:srgbClr val="C00000"/>
                </a:solidFill>
                <a:latin typeface="Times New Roman" panose="02020603050405020304" pitchFamily="18" charset="0"/>
                <a:ea typeface="宋体" panose="02010600030101010101" pitchFamily="2" charset="-122"/>
              </a:rPr>
              <a:t>S-G</a:t>
            </a:r>
            <a:r>
              <a:rPr lang="zh-CN" altLang="zh-CN" sz="1400" dirty="0">
                <a:solidFill>
                  <a:srgbClr val="C00000"/>
                </a:solidFill>
                <a:latin typeface="Times New Roman" panose="02020603050405020304" pitchFamily="18" charset="0"/>
                <a:ea typeface="宋体" panose="02010600030101010101" pitchFamily="2" charset="-122"/>
              </a:rPr>
              <a:t>区域。</a:t>
            </a:r>
            <a:endParaRPr lang="zh-CN" altLang="en-US" sz="1400" dirty="0">
              <a:solidFill>
                <a:srgbClr val="C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7119440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467916" y="205954"/>
            <a:ext cx="7543800" cy="557237"/>
          </a:xfrm>
        </p:spPr>
        <p:txBody>
          <a:bodyPr/>
          <a:lstStyle/>
          <a:p>
            <a:r>
              <a:rPr lang="zh-CN" altLang="en-US" dirty="0" smtClean="0"/>
              <a:t>信息政策矩阵</a:t>
            </a:r>
          </a:p>
        </p:txBody>
      </p:sp>
      <p:sp>
        <p:nvSpPr>
          <p:cNvPr id="40963" name="内容占位符 2"/>
          <p:cNvSpPr>
            <a:spLocks noGrp="1"/>
          </p:cNvSpPr>
          <p:nvPr>
            <p:ph idx="4294967295"/>
          </p:nvPr>
        </p:nvSpPr>
        <p:spPr>
          <a:xfrm>
            <a:off x="683568" y="1001911"/>
            <a:ext cx="7128792" cy="3509962"/>
          </a:xfrm>
        </p:spPr>
        <p:txBody>
          <a:bodyPr>
            <a:normAutofit lnSpcReduction="10000"/>
          </a:bodyPr>
          <a:lstStyle/>
          <a:p>
            <a:pPr>
              <a:lnSpc>
                <a:spcPct val="150000"/>
              </a:lnSpc>
            </a:pP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a:t>
            </a:r>
            <a:r>
              <a:rPr lang="en-US" altLang="zh-CN" dirty="0" err="1" smtClean="0"/>
              <a:t>Trauth</a:t>
            </a:r>
            <a:r>
              <a:rPr lang="zh-CN" altLang="zh-CN" dirty="0" smtClean="0"/>
              <a:t>信息政策框架</a:t>
            </a:r>
            <a:endParaRPr lang="en-US" altLang="zh-CN" dirty="0" smtClean="0"/>
          </a:p>
          <a:p>
            <a:pPr>
              <a:lnSpc>
                <a:spcPct val="150000"/>
              </a:lnSpc>
            </a:pPr>
            <a:r>
              <a:rPr lang="en-US" altLang="zh-CN" dirty="0">
                <a:latin typeface="华文中宋" panose="02010600040101010101" pitchFamily="2" charset="-122"/>
                <a:ea typeface="华文中宋" panose="02010600040101010101" pitchFamily="2" charset="-122"/>
              </a:rPr>
              <a:t>1979</a:t>
            </a:r>
            <a:r>
              <a:rPr lang="zh-CN" altLang="en-US" dirty="0">
                <a:latin typeface="华文中宋" panose="02010600040101010101" pitchFamily="2" charset="-122"/>
                <a:ea typeface="华文中宋" panose="02010600040101010101" pitchFamily="2" charset="-122"/>
              </a:rPr>
              <a:t>年，</a:t>
            </a:r>
            <a:r>
              <a:rPr lang="en-US" altLang="zh-CN" dirty="0" err="1">
                <a:latin typeface="华文中宋" panose="02010600040101010101" pitchFamily="2" charset="-122"/>
                <a:ea typeface="华文中宋" panose="02010600040101010101" pitchFamily="2" charset="-122"/>
              </a:rPr>
              <a:t>Trauth</a:t>
            </a:r>
            <a:r>
              <a:rPr lang="zh-CN" altLang="en-US" dirty="0">
                <a:latin typeface="华文中宋" panose="02010600040101010101" pitchFamily="2" charset="-122"/>
                <a:ea typeface="华文中宋" panose="02010600040101010101" pitchFamily="2" charset="-122"/>
              </a:rPr>
              <a:t>提出</a:t>
            </a:r>
            <a:r>
              <a:rPr lang="zh-CN" altLang="zh-CN" dirty="0">
                <a:latin typeface="华文中宋" panose="02010600040101010101" pitchFamily="2" charset="-122"/>
                <a:ea typeface="华文中宋" panose="02010600040101010101" pitchFamily="2" charset="-122"/>
              </a:rPr>
              <a:t>信息政策的适应性模型</a:t>
            </a:r>
            <a:r>
              <a:rPr lang="zh-CN" altLang="en-US" dirty="0">
                <a:latin typeface="华文中宋" panose="02010600040101010101" pitchFamily="2" charset="-122"/>
                <a:ea typeface="华文中宋" panose="02010600040101010101" pitchFamily="2" charset="-122"/>
              </a:rPr>
              <a:t>：</a:t>
            </a:r>
            <a:r>
              <a:rPr lang="zh-CN" altLang="zh-CN" dirty="0">
                <a:latin typeface="华文中宋" panose="02010600040101010101" pitchFamily="2" charset="-122"/>
                <a:ea typeface="华文中宋" panose="02010600040101010101" pitchFamily="2" charset="-122"/>
              </a:rPr>
              <a:t>信息政策的适应性模型包括四个基本要素：政策目标</a:t>
            </a:r>
            <a:r>
              <a:rPr lang="en-US" altLang="zh-CN" dirty="0">
                <a:latin typeface="华文中宋" panose="02010600040101010101" pitchFamily="2" charset="-122"/>
                <a:ea typeface="华文中宋" panose="02010600040101010101" pitchFamily="2" charset="-122"/>
              </a:rPr>
              <a:t>G</a:t>
            </a:r>
            <a:r>
              <a:rPr lang="zh-CN" altLang="zh-CN" dirty="0">
                <a:latin typeface="华文中宋" panose="02010600040101010101" pitchFamily="2" charset="-122"/>
                <a:ea typeface="华文中宋" panose="02010600040101010101" pitchFamily="2" charset="-122"/>
              </a:rPr>
              <a:t>、政策环境</a:t>
            </a:r>
            <a:r>
              <a:rPr lang="en-US" altLang="zh-CN" dirty="0">
                <a:latin typeface="华文中宋" panose="02010600040101010101" pitchFamily="2" charset="-122"/>
                <a:ea typeface="华文中宋" panose="02010600040101010101" pitchFamily="2" charset="-122"/>
              </a:rPr>
              <a:t>E</a:t>
            </a:r>
            <a:r>
              <a:rPr lang="zh-CN" altLang="zh-CN" dirty="0">
                <a:latin typeface="华文中宋" panose="02010600040101010101" pitchFamily="2" charset="-122"/>
                <a:ea typeface="华文中宋" panose="02010600040101010101" pitchFamily="2" charset="-122"/>
              </a:rPr>
              <a:t>、政策扰动</a:t>
            </a:r>
            <a:r>
              <a:rPr lang="en-US" altLang="zh-CN" dirty="0">
                <a:latin typeface="华文中宋" panose="02010600040101010101" pitchFamily="2" charset="-122"/>
                <a:ea typeface="华文中宋" panose="02010600040101010101" pitchFamily="2" charset="-122"/>
              </a:rPr>
              <a:t>D</a:t>
            </a:r>
            <a:r>
              <a:rPr lang="zh-CN" altLang="zh-CN" dirty="0">
                <a:latin typeface="华文中宋" panose="02010600040101010101" pitchFamily="2" charset="-122"/>
                <a:ea typeface="华文中宋" panose="02010600040101010101" pitchFamily="2" charset="-122"/>
              </a:rPr>
              <a:t>、规制机制</a:t>
            </a:r>
            <a:r>
              <a:rPr lang="en-US" altLang="zh-CN" dirty="0">
                <a:latin typeface="华文中宋" panose="02010600040101010101" pitchFamily="2" charset="-122"/>
                <a:ea typeface="华文中宋" panose="02010600040101010101" pitchFamily="2" charset="-122"/>
              </a:rPr>
              <a:t>R</a:t>
            </a:r>
            <a:r>
              <a:rPr lang="zh-CN" altLang="zh-CN" dirty="0">
                <a:latin typeface="华文中宋" panose="02010600040101010101" pitchFamily="2" charset="-122"/>
                <a:ea typeface="华文中宋" panose="02010600040101010101" pitchFamily="2" charset="-122"/>
              </a:rPr>
              <a:t>。其中，</a:t>
            </a:r>
            <a:endParaRPr lang="en-US" altLang="zh-CN" dirty="0">
              <a:latin typeface="华文中宋" panose="02010600040101010101" pitchFamily="2" charset="-122"/>
              <a:ea typeface="华文中宋" panose="02010600040101010101" pitchFamily="2" charset="-122"/>
            </a:endParaRPr>
          </a:p>
          <a:p>
            <a:pPr lvl="1">
              <a:lnSpc>
                <a:spcPct val="150000"/>
              </a:lnSpc>
            </a:pPr>
            <a:r>
              <a:rPr lang="zh-CN" altLang="zh-CN" sz="1275" dirty="0">
                <a:latin typeface="华文中宋" panose="02010600040101010101" pitchFamily="2" charset="-122"/>
                <a:ea typeface="华文中宋" panose="02010600040101010101" pitchFamily="2" charset="-122"/>
              </a:rPr>
              <a:t>政策扰动（</a:t>
            </a:r>
            <a:r>
              <a:rPr lang="en-US" altLang="zh-CN" sz="1275" dirty="0">
                <a:latin typeface="华文中宋" panose="02010600040101010101" pitchFamily="2" charset="-122"/>
                <a:ea typeface="华文中宋" panose="02010600040101010101" pitchFamily="2" charset="-122"/>
              </a:rPr>
              <a:t>Disturbance</a:t>
            </a:r>
            <a:r>
              <a:rPr lang="zh-CN" altLang="zh-CN" sz="1275" dirty="0">
                <a:latin typeface="华文中宋" panose="02010600040101010101" pitchFamily="2" charset="-122"/>
                <a:ea typeface="华文中宋" panose="02010600040101010101" pitchFamily="2" charset="-122"/>
              </a:rPr>
              <a:t>）一般是政策影响因素或政策活动的输入（</a:t>
            </a:r>
            <a:r>
              <a:rPr lang="en-US" altLang="zh-CN" sz="1275" dirty="0">
                <a:latin typeface="华文中宋" panose="02010600040101010101" pitchFamily="2" charset="-122"/>
                <a:ea typeface="华文中宋" panose="02010600040101010101" pitchFamily="2" charset="-122"/>
              </a:rPr>
              <a:t>Input Actions</a:t>
            </a:r>
            <a:r>
              <a:rPr lang="zh-CN" altLang="zh-CN" sz="1275" dirty="0">
                <a:latin typeface="华文中宋" panose="02010600040101010101" pitchFamily="2" charset="-122"/>
                <a:ea typeface="华文中宋" panose="02010600040101010101" pitchFamily="2" charset="-122"/>
              </a:rPr>
              <a:t>），包括政策、信息资源的认知、信息获取权利的认知、信息技术与实践</a:t>
            </a:r>
            <a:endParaRPr lang="en-US" altLang="zh-CN" sz="1275" dirty="0">
              <a:latin typeface="华文中宋" panose="02010600040101010101" pitchFamily="2" charset="-122"/>
              <a:ea typeface="华文中宋" panose="02010600040101010101" pitchFamily="2" charset="-122"/>
            </a:endParaRPr>
          </a:p>
          <a:p>
            <a:pPr lvl="1">
              <a:lnSpc>
                <a:spcPct val="150000"/>
              </a:lnSpc>
            </a:pPr>
            <a:r>
              <a:rPr lang="zh-CN" altLang="zh-CN" sz="1275" dirty="0">
                <a:latin typeface="华文中宋" panose="02010600040101010101" pitchFamily="2" charset="-122"/>
                <a:ea typeface="华文中宋" panose="02010600040101010101" pitchFamily="2" charset="-122"/>
              </a:rPr>
              <a:t>政策环境主要是政策环境的影响因素，包括信息消费者、信息供给者、管制框架；</a:t>
            </a:r>
            <a:endParaRPr lang="en-US" altLang="zh-CN" sz="1275" dirty="0">
              <a:latin typeface="华文中宋" panose="02010600040101010101" pitchFamily="2" charset="-122"/>
              <a:ea typeface="华文中宋" panose="02010600040101010101" pitchFamily="2" charset="-122"/>
            </a:endParaRPr>
          </a:p>
          <a:p>
            <a:pPr lvl="1">
              <a:lnSpc>
                <a:spcPct val="150000"/>
              </a:lnSpc>
            </a:pPr>
            <a:r>
              <a:rPr lang="zh-CN" altLang="zh-CN" sz="1275" dirty="0">
                <a:latin typeface="华文中宋" panose="02010600040101010101" pitchFamily="2" charset="-122"/>
                <a:ea typeface="华文中宋" panose="02010600040101010101" pitchFamily="2" charset="-122"/>
              </a:rPr>
              <a:t>政策目标可理解为决策过程的改善，包括增强工作质量、新兴产品与服务、信息获取管理、集中化管理；</a:t>
            </a:r>
            <a:endParaRPr lang="en-US" altLang="zh-CN" sz="1275" dirty="0">
              <a:latin typeface="华文中宋" panose="02010600040101010101" pitchFamily="2" charset="-122"/>
              <a:ea typeface="华文中宋" panose="02010600040101010101" pitchFamily="2" charset="-122"/>
            </a:endParaRPr>
          </a:p>
          <a:p>
            <a:pPr lvl="1">
              <a:lnSpc>
                <a:spcPct val="150000"/>
              </a:lnSpc>
            </a:pPr>
            <a:r>
              <a:rPr lang="zh-CN" altLang="zh-CN" sz="1275" dirty="0">
                <a:latin typeface="华文中宋" panose="02010600040101010101" pitchFamily="2" charset="-122"/>
                <a:ea typeface="华文中宋" panose="02010600040101010101" pitchFamily="2" charset="-122"/>
              </a:rPr>
              <a:t>规制机制体现在五个层面，即政策研究机构、政策实施机构、协作改进、增加地方投资、信息技术采用的扩展</a:t>
            </a:r>
            <a:r>
              <a:rPr lang="zh-CN" altLang="zh-CN" dirty="0" smtClean="0"/>
              <a:t>。</a:t>
            </a:r>
            <a:endParaRPr lang="en-US" altLang="zh-CN" sz="1275" dirty="0">
              <a:latin typeface="华文中宋" panose="02010600040101010101" pitchFamily="2" charset="-122"/>
              <a:ea typeface="华文中宋" panose="02010600040101010101" pitchFamily="2" charset="-122"/>
            </a:endParaRPr>
          </a:p>
        </p:txBody>
      </p:sp>
      <p:sp>
        <p:nvSpPr>
          <p:cNvPr id="40964" name="矩形 3"/>
          <p:cNvSpPr>
            <a:spLocks noChangeArrowheads="1"/>
          </p:cNvSpPr>
          <p:nvPr/>
        </p:nvSpPr>
        <p:spPr bwMode="auto">
          <a:xfrm>
            <a:off x="1494235" y="4750594"/>
            <a:ext cx="5491163"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Arial" panose="020B0604020202020204" pitchFamily="34" charset="0"/>
              <a:buNone/>
            </a:pPr>
            <a:r>
              <a:rPr lang="en-US" altLang="zh-CN" sz="1050">
                <a:solidFill>
                  <a:srgbClr val="C00000"/>
                </a:solidFill>
                <a:latin typeface="Arial" panose="020B0604020202020204" pitchFamily="34" charset="0"/>
                <a:ea typeface="宋体" panose="02010600030101010101" pitchFamily="2" charset="-122"/>
              </a:rPr>
              <a:t>Trauth E M. An Adaptive Model of Information Policy, University of Pittsburg, 1979.</a:t>
            </a:r>
            <a:endParaRPr lang="zh-CN" altLang="zh-CN" sz="1050">
              <a:solidFill>
                <a:srgbClr val="C00000"/>
              </a:solidFill>
              <a:latin typeface="Arial" panose="020B0604020202020204" pitchFamily="34" charset="0"/>
              <a:ea typeface="宋体" panose="02010600030101010101" pitchFamily="2" charset="-122"/>
            </a:endParaRPr>
          </a:p>
        </p:txBody>
      </p:sp>
      <p:pic>
        <p:nvPicPr>
          <p:cNvPr id="40965" name="图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394" y="190501"/>
            <a:ext cx="2034779" cy="111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308423"/>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17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信息政策的基本功能</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58308" y="910078"/>
            <a:ext cx="7540169" cy="3051605"/>
          </a:xfrm>
          <a:prstGeom prst="rect">
            <a:avLst/>
          </a:prstGeom>
          <a:noFill/>
        </p:spPr>
        <p:txBody>
          <a:bodyPr wrap="square" rtlCol="0">
            <a:spAutoFit/>
          </a:bodyPr>
          <a:lstStyle/>
          <a:p>
            <a:pPr algn="just">
              <a:lnSpc>
                <a:spcPct val="150000"/>
              </a:lnSpc>
            </a:pPr>
            <a:r>
              <a:rPr lang="en-US" altLang="zh-CN" sz="2000" b="1" dirty="0">
                <a:latin typeface="SimSun" panose="02010600030101010101" pitchFamily="2" charset="-122"/>
                <a:ea typeface="SimSun" panose="02010600030101010101" pitchFamily="2" charset="-122"/>
              </a:rPr>
              <a:t>1.</a:t>
            </a:r>
            <a:r>
              <a:rPr lang="zh-CN" altLang="zh-CN" sz="2000" b="1" dirty="0">
                <a:latin typeface="SimSun" panose="02010600030101010101" pitchFamily="2" charset="-122"/>
                <a:ea typeface="SimSun" panose="02010600030101010101" pitchFamily="2" charset="-122"/>
              </a:rPr>
              <a:t>规范与引导作用</a:t>
            </a:r>
            <a:endParaRPr lang="en-US" altLang="zh-CN" sz="2000" b="1" dirty="0">
              <a:latin typeface="SimSun" panose="02010600030101010101" pitchFamily="2" charset="-122"/>
              <a:ea typeface="SimSun" panose="02010600030101010101" pitchFamily="2" charset="-122"/>
            </a:endParaRPr>
          </a:p>
          <a:p>
            <a:pPr algn="just">
              <a:lnSpc>
                <a:spcPct val="150000"/>
              </a:lnSpc>
            </a:pPr>
            <a:r>
              <a:rPr lang="zh-CN" altLang="en-US" sz="1800" dirty="0"/>
              <a:t>         </a:t>
            </a:r>
            <a:r>
              <a:rPr lang="zh-CN" altLang="en-US" sz="1600" dirty="0"/>
              <a:t>信息政策的规范与引导作用是指在信息政策体系中，信息政策的主体为了实现特定的目标，通过策略、规划、路线、方针、办法等政策手段，对人们的信息行为加以引导。</a:t>
            </a:r>
            <a:endParaRPr lang="en-US" altLang="zh-CN" sz="1600" dirty="0"/>
          </a:p>
          <a:p>
            <a:pPr marL="285750" indent="-285750" algn="just">
              <a:lnSpc>
                <a:spcPct val="150000"/>
              </a:lnSpc>
              <a:buClr>
                <a:srgbClr val="7030A0"/>
              </a:buClr>
              <a:buFont typeface="Wingdings" pitchFamily="2" charset="2"/>
              <a:buChar char="l"/>
            </a:pPr>
            <a:r>
              <a:rPr lang="zh-CN" altLang="en-US" sz="1600" dirty="0"/>
              <a:t>规范引导作用主要通过两个途径表现：</a:t>
            </a:r>
            <a:endParaRPr lang="en-US" altLang="zh-CN" sz="1600" dirty="0"/>
          </a:p>
          <a:p>
            <a:pPr marL="285750" indent="-285750">
              <a:lnSpc>
                <a:spcPct val="150000"/>
              </a:lnSpc>
              <a:buClr>
                <a:srgbClr val="7030A0"/>
              </a:buClr>
              <a:buFont typeface="Wingdings" pitchFamily="2" charset="2"/>
              <a:buChar char="Ø"/>
            </a:pPr>
            <a:r>
              <a:rPr lang="zh-CN" altLang="en-US" sz="1600" dirty="0"/>
              <a:t>借助于目标要素，规范人们的行为方式</a:t>
            </a:r>
          </a:p>
          <a:p>
            <a:pPr marL="285750" indent="-285750">
              <a:lnSpc>
                <a:spcPct val="150000"/>
              </a:lnSpc>
              <a:buClr>
                <a:srgbClr val="7030A0"/>
              </a:buClr>
              <a:buFont typeface="Wingdings" pitchFamily="2" charset="2"/>
              <a:buChar char="Ø"/>
            </a:pPr>
            <a:r>
              <a:rPr lang="zh-CN" altLang="en-US" sz="1600" dirty="0"/>
              <a:t>借助于价值要素，规范人们的行为方向</a:t>
            </a:r>
            <a:endParaRPr lang="en-US" altLang="zh-CN" sz="1600" dirty="0"/>
          </a:p>
          <a:p>
            <a:pPr algn="just">
              <a:lnSpc>
                <a:spcPct val="90000"/>
              </a:lnSpc>
            </a:pPr>
            <a:endParaRPr kumimoji="1" lang="en-US" altLang="zh-CN" dirty="0"/>
          </a:p>
        </p:txBody>
      </p:sp>
    </p:spTree>
    <p:extLst>
      <p:ext uri="{BB962C8B-B14F-4D97-AF65-F5344CB8AC3E}">
        <p14:creationId xmlns:p14="http://schemas.microsoft.com/office/powerpoint/2010/main" val="278750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18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信息政策的基本功能</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43257" y="915486"/>
            <a:ext cx="7566107" cy="2712281"/>
          </a:xfrm>
          <a:prstGeom prst="rect">
            <a:avLst/>
          </a:prstGeom>
          <a:noFill/>
        </p:spPr>
        <p:txBody>
          <a:bodyPr wrap="square" rtlCol="0">
            <a:spAutoFit/>
          </a:bodyPr>
          <a:lstStyle/>
          <a:p>
            <a:pPr algn="just">
              <a:lnSpc>
                <a:spcPct val="150000"/>
              </a:lnSpc>
            </a:pPr>
            <a:r>
              <a:rPr lang="en-US" altLang="zh-CN" sz="2000" b="1" dirty="0">
                <a:latin typeface="SimSun" panose="02010600030101010101" pitchFamily="2" charset="-122"/>
                <a:ea typeface="SimSun" panose="02010600030101010101" pitchFamily="2" charset="-122"/>
              </a:rPr>
              <a:t>2.</a:t>
            </a:r>
            <a:r>
              <a:rPr lang="zh-CN" altLang="zh-CN" sz="2000" b="1" dirty="0">
                <a:latin typeface="SimSun" panose="02010600030101010101" pitchFamily="2" charset="-122"/>
                <a:ea typeface="SimSun" panose="02010600030101010101" pitchFamily="2" charset="-122"/>
              </a:rPr>
              <a:t>调节与控制作用</a:t>
            </a:r>
            <a:endParaRPr lang="en-US" altLang="zh-CN" sz="2000" b="1" dirty="0">
              <a:latin typeface="SimSun" panose="02010600030101010101" pitchFamily="2" charset="-122"/>
              <a:ea typeface="SimSun" panose="02010600030101010101" pitchFamily="2" charset="-122"/>
            </a:endParaRPr>
          </a:p>
          <a:p>
            <a:pPr algn="just">
              <a:lnSpc>
                <a:spcPct val="150000"/>
              </a:lnSpc>
            </a:pPr>
            <a:r>
              <a:rPr lang="zh-CN" altLang="en-US" sz="1600" dirty="0">
                <a:latin typeface="SimSun" panose="02010600030101010101" pitchFamily="2" charset="-122"/>
                <a:ea typeface="SimSun" panose="02010600030101010101" pitchFamily="2" charset="-122"/>
              </a:rPr>
              <a:t>    国家、政府或组织运用政策手段</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对人们信息活动中的各种利益分配或矛盾冲突进行调节和控制的功能。</a:t>
            </a:r>
            <a:endParaRPr lang="en-US" altLang="zh-CN" sz="1600" dirty="0">
              <a:latin typeface="SimSun" panose="02010600030101010101" pitchFamily="2" charset="-122"/>
              <a:ea typeface="SimSun" panose="02010600030101010101" pitchFamily="2" charset="-122"/>
            </a:endParaRPr>
          </a:p>
          <a:p>
            <a:pPr algn="just">
              <a:lnSpc>
                <a:spcPct val="150000"/>
              </a:lnSpc>
            </a:pPr>
            <a:r>
              <a:rPr lang="zh-CN" altLang="en-US" sz="1600" dirty="0">
                <a:latin typeface="SimSun" panose="02010600030101010101" pitchFamily="2" charset="-122"/>
                <a:ea typeface="SimSun" panose="02010600030101010101" pitchFamily="2" charset="-122"/>
              </a:rPr>
              <a:t>    调节作用与控制作用在政策中往往是相辅相成的</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通常情况是有关控制的政策中往往包含着调节</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以调节达到控制的目的。</a:t>
            </a:r>
            <a:endParaRPr lang="en-US" altLang="zh-CN" sz="1600" dirty="0">
              <a:latin typeface="SimSun" panose="02010600030101010101" pitchFamily="2" charset="-122"/>
              <a:ea typeface="SimSun" panose="02010600030101010101" pitchFamily="2" charset="-122"/>
            </a:endParaRPr>
          </a:p>
          <a:p>
            <a:pPr marL="285750" indent="-285750" algn="just">
              <a:lnSpc>
                <a:spcPct val="150000"/>
              </a:lnSpc>
              <a:buClr>
                <a:srgbClr val="7030A0"/>
              </a:buClr>
              <a:buFont typeface="Wingdings" pitchFamily="2" charset="2"/>
              <a:buChar char="l"/>
            </a:pPr>
            <a:r>
              <a:rPr lang="zh-CN" altLang="en-US" sz="1600" dirty="0">
                <a:latin typeface="SimSun" panose="02010600030101010101" pitchFamily="2" charset="-122"/>
                <a:ea typeface="SimSun" panose="02010600030101010101" pitchFamily="2" charset="-122"/>
              </a:rPr>
              <a:t>非平衡性调控：</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关于促进互联网金融健康发展的指导意见</a:t>
            </a:r>
            <a:r>
              <a:rPr lang="en-US" altLang="zh-CN" sz="1600" dirty="0">
                <a:latin typeface="SimSun" panose="02010600030101010101" pitchFamily="2" charset="-122"/>
                <a:ea typeface="SimSun" panose="02010600030101010101" pitchFamily="2" charset="-122"/>
              </a:rPr>
              <a:t>》</a:t>
            </a:r>
          </a:p>
          <a:p>
            <a:pPr marL="285750" indent="-285750" algn="just">
              <a:lnSpc>
                <a:spcPct val="150000"/>
              </a:lnSpc>
              <a:buClr>
                <a:srgbClr val="7030A0"/>
              </a:buClr>
              <a:buFont typeface="Wingdings" pitchFamily="2" charset="2"/>
              <a:buChar char="l"/>
            </a:pPr>
            <a:r>
              <a:rPr lang="zh-CN" altLang="en-US" sz="1600" dirty="0">
                <a:latin typeface="SimSun" panose="02010600030101010101" pitchFamily="2" charset="-122"/>
                <a:ea typeface="SimSun" panose="02010600030101010101" pitchFamily="2" charset="-122"/>
              </a:rPr>
              <a:t>平衡性调控：</a:t>
            </a:r>
            <a:r>
              <a:rPr lang="zh-CN" altLang="zh-CN" sz="1600" dirty="0">
                <a:latin typeface="SimSun" panose="02010600030101010101" pitchFamily="2" charset="-122"/>
                <a:ea typeface="SimSun" panose="02010600030101010101" pitchFamily="2" charset="-122"/>
              </a:rPr>
              <a:t>美国</a:t>
            </a:r>
            <a:r>
              <a:rPr lang="zh-CN" altLang="en-US" sz="1600" dirty="0">
                <a:latin typeface="SimSun" panose="02010600030101010101" pitchFamily="2" charset="-122"/>
                <a:ea typeface="SimSun" panose="02010600030101010101" pitchFamily="2" charset="-122"/>
              </a:rPr>
              <a:t>互联网</a:t>
            </a:r>
            <a:r>
              <a:rPr lang="zh-CN" altLang="zh-CN" sz="1600" dirty="0">
                <a:latin typeface="SimSun" panose="02010600030101010101" pitchFamily="2" charset="-122"/>
                <a:ea typeface="SimSun" panose="02010600030101010101" pitchFamily="2" charset="-122"/>
              </a:rPr>
              <a:t>非歧视性法《</a:t>
            </a:r>
            <a:r>
              <a:rPr lang="en-US" altLang="zh-CN" sz="1600" dirty="0">
                <a:latin typeface="SimSun" panose="02010600030101010101" pitchFamily="2" charset="-122"/>
                <a:ea typeface="SimSun" panose="02010600030101010101" pitchFamily="2" charset="-122"/>
              </a:rPr>
              <a:t>FEAR</a:t>
            </a:r>
            <a:r>
              <a:rPr lang="zh-CN" altLang="zh-CN" sz="1600" dirty="0">
                <a:latin typeface="SimSun" panose="02010600030101010101" pitchFamily="2" charset="-122"/>
                <a:ea typeface="SimSun" panose="02010600030101010101" pitchFamily="2" charset="-122"/>
              </a:rPr>
              <a:t>》 </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612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19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信息政策的基本功能</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58308" y="904559"/>
            <a:ext cx="7551056" cy="3081613"/>
          </a:xfrm>
          <a:prstGeom prst="rect">
            <a:avLst/>
          </a:prstGeom>
          <a:noFill/>
        </p:spPr>
        <p:txBody>
          <a:bodyPr wrap="square" rtlCol="0">
            <a:spAutoFit/>
          </a:bodyPr>
          <a:lstStyle/>
          <a:p>
            <a:pPr algn="just">
              <a:lnSpc>
                <a:spcPct val="150000"/>
              </a:lnSpc>
              <a:buFont typeface="Wingdings" pitchFamily="2" charset="2"/>
              <a:buNone/>
            </a:pPr>
            <a:r>
              <a:rPr lang="en-US" altLang="zh-CN" sz="2000" b="1" dirty="0">
                <a:latin typeface="SimSun" panose="02010600030101010101" pitchFamily="2" charset="-122"/>
                <a:ea typeface="SimSun" panose="02010600030101010101" pitchFamily="2" charset="-122"/>
                <a:cs typeface="SimHei" panose="02010609060101010101" pitchFamily="49" charset="-122"/>
              </a:rPr>
              <a:t>3.</a:t>
            </a:r>
            <a:r>
              <a:rPr lang="zh-CN" altLang="en-US" sz="2000" b="1" dirty="0">
                <a:latin typeface="SimSun" panose="02010600030101010101" pitchFamily="2" charset="-122"/>
                <a:ea typeface="SimSun" panose="02010600030101010101" pitchFamily="2" charset="-122"/>
                <a:cs typeface="SimHei" panose="02010609060101010101" pitchFamily="49" charset="-122"/>
              </a:rPr>
              <a:t>分配功能</a:t>
            </a:r>
            <a:endParaRPr lang="en-US" altLang="zh-CN" sz="2000" b="1" dirty="0">
              <a:latin typeface="SimSun" panose="02010600030101010101" pitchFamily="2" charset="-122"/>
              <a:ea typeface="SimSun" panose="02010600030101010101" pitchFamily="2" charset="-122"/>
              <a:cs typeface="SimHei" panose="02010609060101010101" pitchFamily="49" charset="-122"/>
            </a:endParaRPr>
          </a:p>
          <a:p>
            <a:pPr algn="just">
              <a:lnSpc>
                <a:spcPct val="150000"/>
              </a:lnSpc>
              <a:buFont typeface="Wingdings" pitchFamily="2" charset="2"/>
              <a:buNone/>
            </a:pPr>
            <a:r>
              <a:rPr lang="zh-CN" altLang="en-US" sz="1600" dirty="0">
                <a:latin typeface="SimSun" panose="02010600030101010101" pitchFamily="2" charset="-122"/>
                <a:ea typeface="SimSun" panose="02010600030101010101" pitchFamily="2" charset="-122"/>
              </a:rPr>
              <a:t>    信息政策之所以具有分配功能，是因为政府具有参与社会再分配的职能。</a:t>
            </a:r>
            <a:endParaRPr lang="en-US" altLang="zh-CN" sz="1600" dirty="0">
              <a:latin typeface="SimSun" panose="02010600030101010101" pitchFamily="2" charset="-122"/>
              <a:ea typeface="SimSun" panose="02010600030101010101" pitchFamily="2" charset="-122"/>
            </a:endParaRPr>
          </a:p>
          <a:p>
            <a:pPr marL="285750" indent="-285750" algn="just">
              <a:lnSpc>
                <a:spcPct val="150000"/>
              </a:lnSpc>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分配</a:t>
            </a:r>
            <a:r>
              <a:rPr kumimoji="1" lang="zh-CN" altLang="en-US" sz="1400" dirty="0">
                <a:latin typeface="SimSun" panose="02010600030101010101" pitchFamily="2" charset="-122"/>
                <a:ea typeface="SimSun" panose="02010600030101010101" pitchFamily="2" charset="-122"/>
              </a:rPr>
              <a:t>（</a:t>
            </a:r>
            <a:r>
              <a:rPr lang="zh-CN" altLang="zh-CN" sz="1600" dirty="0">
                <a:latin typeface="SimSun" panose="02010600030101010101" pitchFamily="2" charset="-122"/>
                <a:ea typeface="SimSun" panose="02010600030101010101" pitchFamily="2" charset="-122"/>
              </a:rPr>
              <a:t>赋权、信托、背书等</a:t>
            </a:r>
            <a:r>
              <a:rPr lang="zh-CN" altLang="en-US" sz="1600" dirty="0">
                <a:latin typeface="SimSun" panose="02010600030101010101" pitchFamily="2" charset="-122"/>
                <a:ea typeface="SimSun" panose="02010600030101010101" pitchFamily="2" charset="-122"/>
              </a:rPr>
              <a:t>）</a:t>
            </a:r>
            <a:r>
              <a:rPr lang="zh-CN" altLang="zh-CN" sz="1400" dirty="0">
                <a:latin typeface="SimSun" panose="02010600030101010101" pitchFamily="2" charset="-122"/>
                <a:ea typeface="SimSun" panose="02010600030101010101" pitchFamily="2" charset="-122"/>
              </a:rPr>
              <a:t> </a:t>
            </a:r>
            <a:endParaRPr kumimoji="1" lang="en-US" altLang="zh-CN" sz="1400" dirty="0">
              <a:latin typeface="SimSun" panose="02010600030101010101" pitchFamily="2" charset="-122"/>
              <a:ea typeface="SimSun" panose="02010600030101010101" pitchFamily="2" charset="-122"/>
            </a:endParaRPr>
          </a:p>
          <a:p>
            <a:pPr indent="-457200" algn="just">
              <a:lnSpc>
                <a:spcPct val="150000"/>
              </a:lnSpc>
              <a:buClr>
                <a:srgbClr val="7030A0"/>
              </a:buClr>
            </a:pPr>
            <a:r>
              <a:rPr lang="zh-CN" altLang="en-US" sz="1600" dirty="0">
                <a:solidFill>
                  <a:srgbClr val="080808"/>
                </a:solidFill>
                <a:latin typeface="SimSun" panose="02010600030101010101" pitchFamily="2" charset="-122"/>
                <a:ea typeface="SimSun" panose="02010600030101010101" pitchFamily="2" charset="-122"/>
              </a:rPr>
              <a:t>    通过给予政策对象某些权利使其获取社会利益的政策，其分配对象往往是部分特定群体。</a:t>
            </a:r>
            <a:endParaRPr kumimoji="1" lang="en-US" altLang="zh-CN" sz="1600" dirty="0">
              <a:latin typeface="SimSun" panose="02010600030101010101" pitchFamily="2" charset="-122"/>
              <a:ea typeface="SimSun" panose="02010600030101010101" pitchFamily="2" charset="-122"/>
            </a:endParaRPr>
          </a:p>
          <a:p>
            <a:pPr marL="285750" indent="-285750" algn="just">
              <a:lnSpc>
                <a:spcPct val="150000"/>
              </a:lnSpc>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再分配（税收、补贴、罚款）</a:t>
            </a:r>
            <a:endParaRPr kumimoji="1" lang="en-US" altLang="zh-CN" sz="1600" dirty="0">
              <a:latin typeface="SimSun" panose="02010600030101010101" pitchFamily="2" charset="-122"/>
              <a:ea typeface="SimSun" panose="02010600030101010101" pitchFamily="2" charset="-122"/>
            </a:endParaRPr>
          </a:p>
          <a:p>
            <a:pPr algn="just">
              <a:lnSpc>
                <a:spcPct val="150000"/>
              </a:lnSpc>
              <a:buClr>
                <a:srgbClr val="7030A0"/>
              </a:buClr>
            </a:pPr>
            <a:r>
              <a:rPr kumimoji="1" lang="zh-CN" altLang="en-US" sz="1600" dirty="0">
                <a:solidFill>
                  <a:srgbClr val="080808"/>
                </a:solidFill>
                <a:latin typeface="SimSun" panose="02010600030101010101" pitchFamily="2" charset="-122"/>
                <a:ea typeface="SimSun" panose="02010600030101010101" pitchFamily="2" charset="-122"/>
              </a:rPr>
              <a:t>    </a:t>
            </a:r>
            <a:r>
              <a:rPr lang="zh-CN" altLang="en-US" sz="1600" dirty="0">
                <a:solidFill>
                  <a:srgbClr val="080808"/>
                </a:solidFill>
                <a:latin typeface="SimSun" panose="02010600030101010101" pitchFamily="2" charset="-122"/>
                <a:ea typeface="SimSun" panose="02010600030101010101" pitchFamily="2" charset="-122"/>
              </a:rPr>
              <a:t>政府有计划地积极行动，涉及在社会各阶层和团体中财富、收入、财产和权力的转移性分配。</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13458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32484" y="77752"/>
            <a:ext cx="7543800" cy="490218"/>
          </a:xfrm>
        </p:spPr>
        <p:txBody>
          <a:bodyPr>
            <a:normAutofit fontScale="90000"/>
          </a:bodyPr>
          <a:lstStyle/>
          <a:p>
            <a:pPr algn="ctr"/>
            <a:r>
              <a:rPr lang="zh-CN" altLang="en-US" b="1" dirty="0" smtClean="0">
                <a:ea typeface="华文中宋" panose="02010600040101010101" pitchFamily="2" charset="-122"/>
              </a:rPr>
              <a:t>信息资源管理的视角</a:t>
            </a:r>
          </a:p>
        </p:txBody>
      </p:sp>
      <p:grpSp>
        <p:nvGrpSpPr>
          <p:cNvPr id="8195" name="Group 3"/>
          <p:cNvGrpSpPr>
            <a:grpSpLocks/>
          </p:cNvGrpSpPr>
          <p:nvPr/>
        </p:nvGrpSpPr>
        <p:grpSpPr bwMode="auto">
          <a:xfrm>
            <a:off x="1835696" y="627534"/>
            <a:ext cx="5743575" cy="4080272"/>
            <a:chOff x="0" y="0"/>
            <a:chExt cx="12060" cy="8568"/>
          </a:xfrm>
        </p:grpSpPr>
        <p:sp>
          <p:nvSpPr>
            <p:cNvPr id="8196" name="Oval 4"/>
            <p:cNvSpPr>
              <a:spLocks noChangeArrowheads="1"/>
            </p:cNvSpPr>
            <p:nvPr/>
          </p:nvSpPr>
          <p:spPr bwMode="auto">
            <a:xfrm>
              <a:off x="0" y="625"/>
              <a:ext cx="12060" cy="7255"/>
            </a:xfrm>
            <a:prstGeom prst="ellipse">
              <a:avLst/>
            </a:prstGeom>
            <a:gradFill rotWithShape="0">
              <a:gsLst>
                <a:gs pos="0">
                  <a:srgbClr val="6C6C6C"/>
                </a:gs>
                <a:gs pos="100000">
                  <a:srgbClr val="EAEAEA"/>
                </a:gs>
              </a:gsLst>
              <a:path path="shape">
                <a:fillToRect l="50000" t="50000" r="50000" b="50000"/>
              </a:path>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 typeface="Arial" panose="020B0604020202020204" pitchFamily="34" charset="0"/>
                <a:buNone/>
              </a:pPr>
              <a:endParaRPr lang="zh-CN" altLang="en-US" sz="1350">
                <a:solidFill>
                  <a:schemeClr val="tx1"/>
                </a:solidFill>
                <a:latin typeface="Arial" panose="020B0604020202020204" pitchFamily="34" charset="0"/>
                <a:ea typeface="宋体" panose="02010600030101010101" pitchFamily="2" charset="-122"/>
              </a:endParaRPr>
            </a:p>
          </p:txBody>
        </p:sp>
        <p:sp>
          <p:nvSpPr>
            <p:cNvPr id="8197" name="AutoShape 5"/>
            <p:cNvSpPr>
              <a:spLocks noChangeArrowheads="1"/>
            </p:cNvSpPr>
            <p:nvPr/>
          </p:nvSpPr>
          <p:spPr bwMode="auto">
            <a:xfrm rot="-7024503">
              <a:off x="2208" y="365"/>
              <a:ext cx="7880" cy="7880"/>
            </a:xfrm>
            <a:custGeom>
              <a:avLst/>
              <a:gdLst>
                <a:gd name="T0" fmla="*/ 70 w 21600"/>
                <a:gd name="T1" fmla="*/ 0 h 21600"/>
                <a:gd name="T2" fmla="*/ 53 w 21600"/>
                <a:gd name="T3" fmla="*/ 27 h 21600"/>
                <a:gd name="T4" fmla="*/ 70 w 21600"/>
                <a:gd name="T5" fmla="*/ 48 h 21600"/>
                <a:gd name="T6" fmla="*/ 86 w 21600"/>
                <a:gd name="T7" fmla="*/ 27 h 21600"/>
                <a:gd name="T8" fmla="*/ 0 60000 65536"/>
                <a:gd name="T9" fmla="*/ 0 60000 65536"/>
                <a:gd name="T10" fmla="*/ 0 60000 65536"/>
                <a:gd name="T11" fmla="*/ 0 60000 65536"/>
                <a:gd name="T12" fmla="*/ 5211 w 21600"/>
                <a:gd name="T13" fmla="*/ 0 h 21600"/>
                <a:gd name="T14" fmla="*/ 16389 w 21600"/>
                <a:gd name="T15" fmla="*/ 7862 h 21600"/>
              </a:gdLst>
              <a:ahLst/>
              <a:cxnLst>
                <a:cxn ang="T8">
                  <a:pos x="T0" y="T1"/>
                </a:cxn>
                <a:cxn ang="T9">
                  <a:pos x="T2" y="T3"/>
                </a:cxn>
                <a:cxn ang="T10">
                  <a:pos x="T4" y="T5"/>
                </a:cxn>
                <a:cxn ang="T11">
                  <a:pos x="T6" y="T7"/>
                </a:cxn>
              </a:cxnLst>
              <a:rect l="T12" t="T13" r="T14" b="T15"/>
              <a:pathLst>
                <a:path w="21600" h="21600">
                  <a:moveTo>
                    <a:pt x="9573" y="7593"/>
                  </a:moveTo>
                  <a:cubicBezTo>
                    <a:pt x="9964" y="7443"/>
                    <a:pt x="10380" y="7366"/>
                    <a:pt x="10800" y="7367"/>
                  </a:cubicBezTo>
                  <a:cubicBezTo>
                    <a:pt x="11219" y="7367"/>
                    <a:pt x="11635" y="7443"/>
                    <a:pt x="12026" y="7593"/>
                  </a:cubicBezTo>
                  <a:lnTo>
                    <a:pt x="14659" y="713"/>
                  </a:lnTo>
                  <a:cubicBezTo>
                    <a:pt x="13427" y="241"/>
                    <a:pt x="12119" y="-1"/>
                    <a:pt x="10799" y="0"/>
                  </a:cubicBezTo>
                  <a:cubicBezTo>
                    <a:pt x="9480" y="0"/>
                    <a:pt x="8172" y="241"/>
                    <a:pt x="6940" y="713"/>
                  </a:cubicBezTo>
                  <a:lnTo>
                    <a:pt x="9573" y="7593"/>
                  </a:lnTo>
                  <a:close/>
                </a:path>
              </a:pathLst>
            </a:custGeom>
            <a:solidFill>
              <a:srgbClr val="E81AA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E81AA8"/>
              </a:extrusionClr>
              <a:contourClr>
                <a:srgbClr val="E81AA8"/>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198" name="AutoShape 6"/>
            <p:cNvSpPr>
              <a:spLocks noChangeArrowheads="1"/>
            </p:cNvSpPr>
            <p:nvPr/>
          </p:nvSpPr>
          <p:spPr bwMode="auto">
            <a:xfrm rot="-9692818">
              <a:off x="1948" y="365"/>
              <a:ext cx="7880" cy="7880"/>
            </a:xfrm>
            <a:custGeom>
              <a:avLst/>
              <a:gdLst>
                <a:gd name="T0" fmla="*/ 70 w 21600"/>
                <a:gd name="T1" fmla="*/ 0 h 21600"/>
                <a:gd name="T2" fmla="*/ 52 w 21600"/>
                <a:gd name="T3" fmla="*/ 28 h 21600"/>
                <a:gd name="T4" fmla="*/ 70 w 21600"/>
                <a:gd name="T5" fmla="*/ 49 h 21600"/>
                <a:gd name="T6" fmla="*/ 88 w 21600"/>
                <a:gd name="T7" fmla="*/ 28 h 21600"/>
                <a:gd name="T8" fmla="*/ 0 60000 65536"/>
                <a:gd name="T9" fmla="*/ 0 60000 65536"/>
                <a:gd name="T10" fmla="*/ 0 60000 65536"/>
                <a:gd name="T11" fmla="*/ 0 60000 65536"/>
                <a:gd name="T12" fmla="*/ 4789 w 21600"/>
                <a:gd name="T13" fmla="*/ 0 h 21600"/>
                <a:gd name="T14" fmla="*/ 16811 w 21600"/>
                <a:gd name="T15" fmla="*/ 8125 h 21600"/>
              </a:gdLst>
              <a:ahLst/>
              <a:cxnLst>
                <a:cxn ang="T8">
                  <a:pos x="T0" y="T1"/>
                </a:cxn>
                <a:cxn ang="T9">
                  <a:pos x="T2" y="T3"/>
                </a:cxn>
                <a:cxn ang="T10">
                  <a:pos x="T4" y="T5"/>
                </a:cxn>
                <a:cxn ang="T11">
                  <a:pos x="T6" y="T7"/>
                </a:cxn>
              </a:cxnLst>
              <a:rect l="T12" t="T13" r="T14" b="T15"/>
              <a:pathLst>
                <a:path w="21600" h="21600">
                  <a:moveTo>
                    <a:pt x="9523" y="7844"/>
                  </a:moveTo>
                  <a:cubicBezTo>
                    <a:pt x="9926" y="7669"/>
                    <a:pt x="10360" y="7579"/>
                    <a:pt x="10800" y="7580"/>
                  </a:cubicBezTo>
                  <a:cubicBezTo>
                    <a:pt x="11239" y="7580"/>
                    <a:pt x="11673" y="7669"/>
                    <a:pt x="12076" y="7844"/>
                  </a:cubicBezTo>
                  <a:lnTo>
                    <a:pt x="15083" y="885"/>
                  </a:lnTo>
                  <a:cubicBezTo>
                    <a:pt x="13730" y="301"/>
                    <a:pt x="12273" y="-1"/>
                    <a:pt x="10799" y="0"/>
                  </a:cubicBezTo>
                  <a:cubicBezTo>
                    <a:pt x="9326" y="0"/>
                    <a:pt x="7869" y="301"/>
                    <a:pt x="6516" y="885"/>
                  </a:cubicBezTo>
                  <a:lnTo>
                    <a:pt x="9523" y="7844"/>
                  </a:lnTo>
                  <a:close/>
                </a:path>
              </a:pathLst>
            </a:custGeom>
            <a:solidFill>
              <a:srgbClr val="FF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75"/>
            </a:p>
          </p:txBody>
        </p:sp>
        <p:sp>
          <p:nvSpPr>
            <p:cNvPr id="8199" name="AutoShape 7"/>
            <p:cNvSpPr>
              <a:spLocks noChangeArrowheads="1"/>
            </p:cNvSpPr>
            <p:nvPr/>
          </p:nvSpPr>
          <p:spPr bwMode="auto">
            <a:xfrm rot="-3710555">
              <a:off x="2204" y="479"/>
              <a:ext cx="7882" cy="7880"/>
            </a:xfrm>
            <a:custGeom>
              <a:avLst/>
              <a:gdLst>
                <a:gd name="T0" fmla="*/ 70 w 21600"/>
                <a:gd name="T1" fmla="*/ 0 h 21600"/>
                <a:gd name="T2" fmla="*/ 52 w 21600"/>
                <a:gd name="T3" fmla="*/ 30 h 21600"/>
                <a:gd name="T4" fmla="*/ 70 w 21600"/>
                <a:gd name="T5" fmla="*/ 52 h 21600"/>
                <a:gd name="T6" fmla="*/ 88 w 21600"/>
                <a:gd name="T7" fmla="*/ 30 h 21600"/>
                <a:gd name="T8" fmla="*/ 0 60000 65536"/>
                <a:gd name="T9" fmla="*/ 0 60000 65536"/>
                <a:gd name="T10" fmla="*/ 0 60000 65536"/>
                <a:gd name="T11" fmla="*/ 0 60000 65536"/>
                <a:gd name="T12" fmla="*/ 4634 w 21600"/>
                <a:gd name="T13" fmla="*/ 0 h 21600"/>
                <a:gd name="T14" fmla="*/ 16966 w 21600"/>
                <a:gd name="T15" fmla="*/ 8522 h 21600"/>
              </a:gdLst>
              <a:ahLst/>
              <a:cxnLst>
                <a:cxn ang="T8">
                  <a:pos x="T0" y="T1"/>
                </a:cxn>
                <a:cxn ang="T9">
                  <a:pos x="T2" y="T3"/>
                </a:cxn>
                <a:cxn ang="T10">
                  <a:pos x="T4" y="T5"/>
                </a:cxn>
                <a:cxn ang="T11">
                  <a:pos x="T6" y="T7"/>
                </a:cxn>
              </a:cxnLst>
              <a:rect l="T12" t="T13" r="T14" b="T15"/>
              <a:pathLst>
                <a:path w="21600" h="21600">
                  <a:moveTo>
                    <a:pt x="9659" y="8270"/>
                  </a:moveTo>
                  <a:cubicBezTo>
                    <a:pt x="10017" y="8108"/>
                    <a:pt x="10406" y="8024"/>
                    <a:pt x="10800" y="8025"/>
                  </a:cubicBezTo>
                  <a:cubicBezTo>
                    <a:pt x="11193" y="8025"/>
                    <a:pt x="11582" y="8108"/>
                    <a:pt x="11940" y="8270"/>
                  </a:cubicBezTo>
                  <a:lnTo>
                    <a:pt x="15240" y="954"/>
                  </a:lnTo>
                  <a:cubicBezTo>
                    <a:pt x="13844" y="325"/>
                    <a:pt x="12330" y="-1"/>
                    <a:pt x="10799" y="0"/>
                  </a:cubicBezTo>
                  <a:cubicBezTo>
                    <a:pt x="9269" y="0"/>
                    <a:pt x="7755" y="325"/>
                    <a:pt x="6359" y="954"/>
                  </a:cubicBezTo>
                  <a:lnTo>
                    <a:pt x="9659" y="8270"/>
                  </a:lnTo>
                  <a:close/>
                </a:path>
              </a:pathLst>
            </a:custGeom>
            <a:gradFill rotWithShape="0">
              <a:gsLst>
                <a:gs pos="0">
                  <a:srgbClr val="DEF0CC"/>
                </a:gs>
                <a:gs pos="100000">
                  <a:srgbClr val="C0CFB0"/>
                </a:gs>
              </a:gsLst>
              <a:lin ang="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DEF0CC"/>
              </a:extrusionClr>
              <a:contourClr>
                <a:srgbClr val="DEF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200" name="AutoShape 8"/>
            <p:cNvSpPr>
              <a:spLocks noChangeArrowheads="1"/>
            </p:cNvSpPr>
            <p:nvPr/>
          </p:nvSpPr>
          <p:spPr bwMode="auto">
            <a:xfrm rot="6952149">
              <a:off x="1948" y="365"/>
              <a:ext cx="7880" cy="7880"/>
            </a:xfrm>
            <a:custGeom>
              <a:avLst/>
              <a:gdLst>
                <a:gd name="T0" fmla="*/ 70 w 21600"/>
                <a:gd name="T1" fmla="*/ 0 h 21600"/>
                <a:gd name="T2" fmla="*/ 35 w 21600"/>
                <a:gd name="T3" fmla="*/ 43 h 21600"/>
                <a:gd name="T4" fmla="*/ 70 w 21600"/>
                <a:gd name="T5" fmla="*/ 53 h 21600"/>
                <a:gd name="T6" fmla="*/ 104 w 21600"/>
                <a:gd name="T7" fmla="*/ 43 h 21600"/>
                <a:gd name="T8" fmla="*/ 0 60000 65536"/>
                <a:gd name="T9" fmla="*/ 0 60000 65536"/>
                <a:gd name="T10" fmla="*/ 0 60000 65536"/>
                <a:gd name="T11" fmla="*/ 0 60000 65536"/>
                <a:gd name="T12" fmla="*/ 976 w 21600"/>
                <a:gd name="T13" fmla="*/ 0 h 21600"/>
                <a:gd name="T14" fmla="*/ 20624 w 21600"/>
                <a:gd name="T15" fmla="*/ 9684 h 21600"/>
              </a:gdLst>
              <a:ahLst/>
              <a:cxnLst>
                <a:cxn ang="T8">
                  <a:pos x="T0" y="T1"/>
                </a:cxn>
                <a:cxn ang="T9">
                  <a:pos x="T2" y="T3"/>
                </a:cxn>
                <a:cxn ang="T10">
                  <a:pos x="T4" y="T5"/>
                </a:cxn>
                <a:cxn ang="T11">
                  <a:pos x="T6" y="T7"/>
                </a:cxn>
              </a:cxnLst>
              <a:rect l="T12" t="T13" r="T14" b="T15"/>
              <a:pathLst>
                <a:path w="21600" h="21600">
                  <a:moveTo>
                    <a:pt x="8672" y="9157"/>
                  </a:moveTo>
                  <a:cubicBezTo>
                    <a:pt x="9181" y="8498"/>
                    <a:pt x="9967" y="8111"/>
                    <a:pt x="10800" y="8112"/>
                  </a:cubicBezTo>
                  <a:cubicBezTo>
                    <a:pt x="11632" y="8112"/>
                    <a:pt x="12418" y="8498"/>
                    <a:pt x="12927" y="9157"/>
                  </a:cubicBezTo>
                  <a:lnTo>
                    <a:pt x="19348" y="4199"/>
                  </a:lnTo>
                  <a:cubicBezTo>
                    <a:pt x="17303" y="1551"/>
                    <a:pt x="14146" y="-1"/>
                    <a:pt x="10799" y="0"/>
                  </a:cubicBezTo>
                  <a:cubicBezTo>
                    <a:pt x="7453" y="0"/>
                    <a:pt x="4296" y="1551"/>
                    <a:pt x="2251" y="4199"/>
                  </a:cubicBezTo>
                  <a:lnTo>
                    <a:pt x="8672" y="9157"/>
                  </a:lnTo>
                  <a:close/>
                </a:path>
              </a:pathLst>
            </a:custGeom>
            <a:solidFill>
              <a:srgbClr val="FFCC00"/>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201" name="AutoShape 9"/>
            <p:cNvSpPr>
              <a:spLocks noChangeArrowheads="1"/>
            </p:cNvSpPr>
            <p:nvPr/>
          </p:nvSpPr>
          <p:spPr bwMode="auto">
            <a:xfrm rot="471199">
              <a:off x="2150" y="493"/>
              <a:ext cx="7880" cy="7880"/>
            </a:xfrm>
            <a:custGeom>
              <a:avLst/>
              <a:gdLst>
                <a:gd name="T0" fmla="*/ 70 w 21600"/>
                <a:gd name="T1" fmla="*/ 0 h 21600"/>
                <a:gd name="T2" fmla="*/ 41 w 21600"/>
                <a:gd name="T3" fmla="*/ 34 h 21600"/>
                <a:gd name="T4" fmla="*/ 70 w 21600"/>
                <a:gd name="T5" fmla="*/ 48 h 21600"/>
                <a:gd name="T6" fmla="*/ 99 w 21600"/>
                <a:gd name="T7" fmla="*/ 34 h 21600"/>
                <a:gd name="T8" fmla="*/ 0 60000 65536"/>
                <a:gd name="T9" fmla="*/ 0 60000 65536"/>
                <a:gd name="T10" fmla="*/ 0 60000 65536"/>
                <a:gd name="T11" fmla="*/ 0 60000 65536"/>
                <a:gd name="T12" fmla="*/ 2407 w 21600"/>
                <a:gd name="T13" fmla="*/ 0 h 21600"/>
                <a:gd name="T14" fmla="*/ 19193 w 21600"/>
                <a:gd name="T15" fmla="*/ 8667 h 21600"/>
              </a:gdLst>
              <a:ahLst/>
              <a:cxnLst>
                <a:cxn ang="T8">
                  <a:pos x="T0" y="T1"/>
                </a:cxn>
                <a:cxn ang="T9">
                  <a:pos x="T2" y="T3"/>
                </a:cxn>
                <a:cxn ang="T10">
                  <a:pos x="T4" y="T5"/>
                </a:cxn>
                <a:cxn ang="T11">
                  <a:pos x="T6" y="T7"/>
                </a:cxn>
              </a:cxnLst>
              <a:rect l="T12" t="T13" r="T14" b="T15"/>
              <a:pathLst>
                <a:path w="21600" h="21600">
                  <a:moveTo>
                    <a:pt x="8664" y="8171"/>
                  </a:moveTo>
                  <a:cubicBezTo>
                    <a:pt x="9267" y="7680"/>
                    <a:pt x="10022" y="7412"/>
                    <a:pt x="10800" y="7413"/>
                  </a:cubicBezTo>
                  <a:cubicBezTo>
                    <a:pt x="11577" y="7413"/>
                    <a:pt x="12332" y="7680"/>
                    <a:pt x="12935" y="8171"/>
                  </a:cubicBezTo>
                  <a:lnTo>
                    <a:pt x="17610" y="2417"/>
                  </a:lnTo>
                  <a:cubicBezTo>
                    <a:pt x="15685" y="853"/>
                    <a:pt x="13280" y="-1"/>
                    <a:pt x="10799" y="0"/>
                  </a:cubicBezTo>
                  <a:cubicBezTo>
                    <a:pt x="8319" y="0"/>
                    <a:pt x="5914" y="853"/>
                    <a:pt x="3989" y="2417"/>
                  </a:cubicBezTo>
                  <a:lnTo>
                    <a:pt x="8664" y="8171"/>
                  </a:lnTo>
                  <a:close/>
                </a:path>
              </a:pathLst>
            </a:custGeom>
            <a:gradFill rotWithShape="0">
              <a:gsLst>
                <a:gs pos="0">
                  <a:srgbClr val="CCECFF"/>
                </a:gs>
                <a:gs pos="100000">
                  <a:srgbClr val="B0CCDC"/>
                </a:gs>
              </a:gsLst>
              <a:lin ang="54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202" name="Oval 10"/>
            <p:cNvSpPr>
              <a:spLocks noChangeArrowheads="1"/>
            </p:cNvSpPr>
            <p:nvPr/>
          </p:nvSpPr>
          <p:spPr bwMode="auto">
            <a:xfrm>
              <a:off x="2282" y="703"/>
              <a:ext cx="1543" cy="1447"/>
            </a:xfrm>
            <a:prstGeom prst="ellipse">
              <a:avLst/>
            </a:prstGeom>
            <a:solidFill>
              <a:srgbClr val="7030A0"/>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1050" b="1">
                  <a:solidFill>
                    <a:srgbClr val="FF0000"/>
                  </a:solidFill>
                  <a:latin typeface="Arial" panose="020B0604020202020204" pitchFamily="34" charset="0"/>
                  <a:ea typeface="宋体" panose="02010600030101010101" pitchFamily="2" charset="-122"/>
                </a:rPr>
                <a:t>信息政策</a:t>
              </a:r>
            </a:p>
          </p:txBody>
        </p:sp>
        <p:sp>
          <p:nvSpPr>
            <p:cNvPr id="8203" name="Oval 11"/>
            <p:cNvSpPr>
              <a:spLocks noChangeArrowheads="1"/>
            </p:cNvSpPr>
            <p:nvPr/>
          </p:nvSpPr>
          <p:spPr bwMode="auto">
            <a:xfrm>
              <a:off x="1740" y="3190"/>
              <a:ext cx="1105" cy="1100"/>
            </a:xfrm>
            <a:prstGeom prst="ellipse">
              <a:avLst/>
            </a:prstGeom>
            <a:gradFill rotWithShape="0">
              <a:gsLst>
                <a:gs pos="0">
                  <a:srgbClr val="99CC00"/>
                </a:gs>
                <a:gs pos="100000">
                  <a:srgbClr val="475E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知识管理</a:t>
              </a:r>
            </a:p>
          </p:txBody>
        </p:sp>
        <p:sp>
          <p:nvSpPr>
            <p:cNvPr id="8204" name="Oval 12"/>
            <p:cNvSpPr>
              <a:spLocks noChangeArrowheads="1"/>
            </p:cNvSpPr>
            <p:nvPr/>
          </p:nvSpPr>
          <p:spPr bwMode="auto">
            <a:xfrm>
              <a:off x="2043" y="2088"/>
              <a:ext cx="1102" cy="1102"/>
            </a:xfrm>
            <a:prstGeom prst="ellipse">
              <a:avLst/>
            </a:prstGeom>
            <a:gradFill rotWithShape="0">
              <a:gsLst>
                <a:gs pos="0">
                  <a:srgbClr val="99CC00"/>
                </a:gs>
                <a:gs pos="100000">
                  <a:srgbClr val="475E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竞争情报</a:t>
              </a:r>
            </a:p>
          </p:txBody>
        </p:sp>
        <p:sp>
          <p:nvSpPr>
            <p:cNvPr id="8205" name="Oval 13"/>
            <p:cNvSpPr>
              <a:spLocks noChangeArrowheads="1"/>
            </p:cNvSpPr>
            <p:nvPr/>
          </p:nvSpPr>
          <p:spPr bwMode="auto">
            <a:xfrm>
              <a:off x="4553" y="130"/>
              <a:ext cx="1102" cy="1100"/>
            </a:xfrm>
            <a:prstGeom prst="ellipse">
              <a:avLst/>
            </a:prstGeom>
            <a:gradFill rotWithShape="0">
              <a:gsLst>
                <a:gs pos="0">
                  <a:srgbClr val="9CE6DD"/>
                </a:gs>
                <a:gs pos="100000">
                  <a:srgbClr val="38535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信息分布</a:t>
              </a:r>
            </a:p>
          </p:txBody>
        </p:sp>
        <p:sp>
          <p:nvSpPr>
            <p:cNvPr id="8206" name="Oval 14"/>
            <p:cNvSpPr>
              <a:spLocks noChangeArrowheads="1"/>
            </p:cNvSpPr>
            <p:nvPr/>
          </p:nvSpPr>
          <p:spPr bwMode="auto">
            <a:xfrm>
              <a:off x="5858" y="0"/>
              <a:ext cx="1097" cy="1103"/>
            </a:xfrm>
            <a:prstGeom prst="ellipse">
              <a:avLst/>
            </a:prstGeom>
            <a:gradFill rotWithShape="0">
              <a:gsLst>
                <a:gs pos="0">
                  <a:srgbClr val="9CE6DD"/>
                </a:gs>
                <a:gs pos="100000">
                  <a:srgbClr val="38535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信息组织</a:t>
              </a:r>
            </a:p>
          </p:txBody>
        </p:sp>
        <p:sp>
          <p:nvSpPr>
            <p:cNvPr id="8207" name="Oval 15"/>
            <p:cNvSpPr>
              <a:spLocks noChangeArrowheads="1"/>
            </p:cNvSpPr>
            <p:nvPr/>
          </p:nvSpPr>
          <p:spPr bwMode="auto">
            <a:xfrm>
              <a:off x="7160" y="260"/>
              <a:ext cx="1103" cy="1100"/>
            </a:xfrm>
            <a:prstGeom prst="ellipse">
              <a:avLst/>
            </a:prstGeom>
            <a:gradFill rotWithShape="0">
              <a:gsLst>
                <a:gs pos="0">
                  <a:srgbClr val="9CE6DD"/>
                </a:gs>
                <a:gs pos="100000">
                  <a:srgbClr val="38535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信息生命周期</a:t>
              </a:r>
            </a:p>
          </p:txBody>
        </p:sp>
        <p:sp>
          <p:nvSpPr>
            <p:cNvPr id="8208" name="Oval 16"/>
            <p:cNvSpPr>
              <a:spLocks noChangeArrowheads="1"/>
            </p:cNvSpPr>
            <p:nvPr/>
          </p:nvSpPr>
          <p:spPr bwMode="auto">
            <a:xfrm>
              <a:off x="2958" y="6840"/>
              <a:ext cx="937" cy="940"/>
            </a:xfrm>
            <a:prstGeom prst="ellipse">
              <a:avLst/>
            </a:prstGeom>
            <a:gradFill rotWithShape="0">
              <a:gsLst>
                <a:gs pos="0">
                  <a:srgbClr val="FF99FF"/>
                </a:gs>
                <a:gs pos="100000">
                  <a:srgbClr val="764776"/>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记录管理</a:t>
              </a:r>
            </a:p>
          </p:txBody>
        </p:sp>
        <p:sp>
          <p:nvSpPr>
            <p:cNvPr id="8209" name="Oval 17"/>
            <p:cNvSpPr>
              <a:spLocks noChangeArrowheads="1"/>
            </p:cNvSpPr>
            <p:nvPr/>
          </p:nvSpPr>
          <p:spPr bwMode="auto">
            <a:xfrm>
              <a:off x="2340" y="5900"/>
              <a:ext cx="938" cy="940"/>
            </a:xfrm>
            <a:prstGeom prst="ellipse">
              <a:avLst/>
            </a:prstGeom>
            <a:gradFill rotWithShape="0">
              <a:gsLst>
                <a:gs pos="0">
                  <a:srgbClr val="D60093"/>
                </a:gs>
                <a:gs pos="100000">
                  <a:srgbClr val="630044"/>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chemeClr val="tx1"/>
                  </a:solidFill>
                  <a:latin typeface="Arial" panose="020B0604020202020204" pitchFamily="34" charset="0"/>
                  <a:ea typeface="宋体" panose="02010600030101010101" pitchFamily="2" charset="-122"/>
                </a:rPr>
                <a:t>信息资源管理</a:t>
              </a:r>
            </a:p>
          </p:txBody>
        </p:sp>
        <p:sp>
          <p:nvSpPr>
            <p:cNvPr id="8210" name="Oval 18"/>
            <p:cNvSpPr>
              <a:spLocks noChangeArrowheads="1"/>
            </p:cNvSpPr>
            <p:nvPr/>
          </p:nvSpPr>
          <p:spPr bwMode="auto">
            <a:xfrm>
              <a:off x="1873" y="4960"/>
              <a:ext cx="937" cy="940"/>
            </a:xfrm>
            <a:prstGeom prst="ellipse">
              <a:avLst/>
            </a:prstGeom>
            <a:gradFill rotWithShape="0">
              <a:gsLst>
                <a:gs pos="0">
                  <a:srgbClr val="D60093"/>
                </a:gs>
                <a:gs pos="100000">
                  <a:srgbClr val="630044"/>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信息</a:t>
              </a:r>
            </a:p>
          </p:txBody>
        </p:sp>
        <p:sp>
          <p:nvSpPr>
            <p:cNvPr id="8211" name="Oval 19"/>
            <p:cNvSpPr>
              <a:spLocks noChangeArrowheads="1"/>
            </p:cNvSpPr>
            <p:nvPr/>
          </p:nvSpPr>
          <p:spPr bwMode="auto">
            <a:xfrm>
              <a:off x="3955" y="7440"/>
              <a:ext cx="943" cy="933"/>
            </a:xfrm>
            <a:prstGeom prst="ellipse">
              <a:avLst/>
            </a:prstGeom>
            <a:gradFill rotWithShape="0">
              <a:gsLst>
                <a:gs pos="0">
                  <a:srgbClr val="FF99FF"/>
                </a:gs>
                <a:gs pos="100000">
                  <a:srgbClr val="764776"/>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系统管理</a:t>
              </a:r>
            </a:p>
          </p:txBody>
        </p:sp>
        <p:sp>
          <p:nvSpPr>
            <p:cNvPr id="8212" name="Oval 20"/>
            <p:cNvSpPr>
              <a:spLocks noChangeArrowheads="1"/>
            </p:cNvSpPr>
            <p:nvPr/>
          </p:nvSpPr>
          <p:spPr bwMode="auto">
            <a:xfrm>
              <a:off x="5058" y="7628"/>
              <a:ext cx="942" cy="940"/>
            </a:xfrm>
            <a:prstGeom prst="ellipse">
              <a:avLst/>
            </a:prstGeom>
            <a:gradFill rotWithShape="0">
              <a:gsLst>
                <a:gs pos="0">
                  <a:srgbClr val="FF99FF"/>
                </a:gs>
                <a:gs pos="100000">
                  <a:srgbClr val="764776"/>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825" b="1">
                  <a:solidFill>
                    <a:srgbClr val="FFFFFF"/>
                  </a:solidFill>
                  <a:latin typeface="Arial" panose="020B0604020202020204" pitchFamily="34" charset="0"/>
                  <a:ea typeface="宋体" panose="02010600030101010101" pitchFamily="2" charset="-122"/>
                </a:rPr>
                <a:t>资源管理</a:t>
              </a:r>
            </a:p>
          </p:txBody>
        </p:sp>
        <p:sp>
          <p:nvSpPr>
            <p:cNvPr id="8213" name="Text Box 21"/>
            <p:cNvSpPr txBox="1">
              <a:spLocks noChangeArrowheads="1"/>
            </p:cNvSpPr>
            <p:nvPr/>
          </p:nvSpPr>
          <p:spPr bwMode="auto">
            <a:xfrm>
              <a:off x="5655" y="1428"/>
              <a:ext cx="1519" cy="533"/>
            </a:xfrm>
            <a:prstGeom prst="rect">
              <a:avLst/>
            </a:prstGeom>
            <a:noFill/>
            <a:ln>
              <a:noFill/>
            </a:ln>
            <a:effectLst/>
            <a:extLst>
              <a:ext uri="{909E8E84-426E-40DD-AFC4-6F175D3DCCD1}">
                <a14:hiddenFill xmlns:a14="http://schemas.microsoft.com/office/drawing/2010/main">
                  <a:solidFill>
                    <a:srgbClr val="7067A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nSpc>
                  <a:spcPct val="100000"/>
                </a:lnSpc>
                <a:spcBef>
                  <a:spcPct val="0"/>
                </a:spcBef>
                <a:buFont typeface="Times New Roman" panose="02020603050405020304" pitchFamily="18" charset="0"/>
                <a:buNone/>
              </a:pPr>
              <a:r>
                <a:rPr lang="zh-CN" altLang="en-US" sz="1050" b="1">
                  <a:solidFill>
                    <a:srgbClr val="000000"/>
                  </a:solidFill>
                  <a:latin typeface="Arial" panose="020B0604020202020204" pitchFamily="34" charset="0"/>
                  <a:ea typeface="宋体" panose="02010600030101010101" pitchFamily="2" charset="-122"/>
                </a:rPr>
                <a:t>内容视角</a:t>
              </a:r>
            </a:p>
          </p:txBody>
        </p:sp>
        <p:sp>
          <p:nvSpPr>
            <p:cNvPr id="8214" name="Text Box 22"/>
            <p:cNvSpPr txBox="1">
              <a:spLocks noChangeArrowheads="1"/>
            </p:cNvSpPr>
            <p:nvPr/>
          </p:nvSpPr>
          <p:spPr bwMode="auto">
            <a:xfrm>
              <a:off x="2915" y="5163"/>
              <a:ext cx="1519"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nSpc>
                  <a:spcPct val="100000"/>
                </a:lnSpc>
                <a:spcBef>
                  <a:spcPct val="0"/>
                </a:spcBef>
                <a:buFont typeface="Times New Roman" panose="02020603050405020304" pitchFamily="18" charset="0"/>
                <a:buNone/>
              </a:pPr>
              <a:r>
                <a:rPr lang="zh-CN" altLang="en-US" sz="1050" b="1">
                  <a:solidFill>
                    <a:srgbClr val="DCB6CD"/>
                  </a:solidFill>
                  <a:latin typeface="Arial" panose="020B0604020202020204" pitchFamily="34" charset="0"/>
                  <a:ea typeface="宋体" panose="02010600030101010101" pitchFamily="2" charset="-122"/>
                </a:rPr>
                <a:t>基本概念</a:t>
              </a:r>
            </a:p>
          </p:txBody>
        </p:sp>
        <p:sp>
          <p:nvSpPr>
            <p:cNvPr id="8215" name="Text Box 23"/>
            <p:cNvSpPr txBox="1">
              <a:spLocks noChangeArrowheads="1"/>
            </p:cNvSpPr>
            <p:nvPr/>
          </p:nvSpPr>
          <p:spPr bwMode="auto">
            <a:xfrm>
              <a:off x="4553" y="6360"/>
              <a:ext cx="1519" cy="533"/>
            </a:xfrm>
            <a:prstGeom prst="rect">
              <a:avLst/>
            </a:prstGeom>
            <a:noFill/>
            <a:ln>
              <a:noFill/>
            </a:ln>
            <a:effectLst/>
            <a:extLst>
              <a:ext uri="{909E8E84-426E-40DD-AFC4-6F175D3DCCD1}">
                <a14:hiddenFill xmlns:a14="http://schemas.microsoft.com/office/drawing/2010/main">
                  <a:solidFill>
                    <a:srgbClr val="7067A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nSpc>
                  <a:spcPct val="100000"/>
                </a:lnSpc>
                <a:spcBef>
                  <a:spcPct val="0"/>
                </a:spcBef>
                <a:buFont typeface="Times New Roman" panose="02020603050405020304" pitchFamily="18" charset="0"/>
                <a:buNone/>
              </a:pPr>
              <a:r>
                <a:rPr lang="zh-CN" altLang="en-US" sz="1050" b="1">
                  <a:solidFill>
                    <a:srgbClr val="000000"/>
                  </a:solidFill>
                  <a:latin typeface="Arial" panose="020B0604020202020204" pitchFamily="34" charset="0"/>
                  <a:ea typeface="宋体" panose="02010600030101010101" pitchFamily="2" charset="-122"/>
                </a:rPr>
                <a:t>理论基础</a:t>
              </a:r>
            </a:p>
          </p:txBody>
        </p:sp>
        <p:sp>
          <p:nvSpPr>
            <p:cNvPr id="8216" name="AutoShape 24"/>
            <p:cNvSpPr>
              <a:spLocks noChangeArrowheads="1"/>
            </p:cNvSpPr>
            <p:nvPr/>
          </p:nvSpPr>
          <p:spPr bwMode="auto">
            <a:xfrm rot="-3710555">
              <a:off x="3873" y="2143"/>
              <a:ext cx="4563" cy="4563"/>
            </a:xfrm>
            <a:custGeom>
              <a:avLst/>
              <a:gdLst>
                <a:gd name="T0" fmla="*/ 5 w 21600"/>
                <a:gd name="T1" fmla="*/ 0 h 21600"/>
                <a:gd name="T2" fmla="*/ 3 w 21600"/>
                <a:gd name="T3" fmla="*/ 2 h 21600"/>
                <a:gd name="T4" fmla="*/ 5 w 21600"/>
                <a:gd name="T5" fmla="*/ 3 h 21600"/>
                <a:gd name="T6" fmla="*/ 6 w 21600"/>
                <a:gd name="T7" fmla="*/ 2 h 21600"/>
                <a:gd name="T8" fmla="*/ 0 60000 65536"/>
                <a:gd name="T9" fmla="*/ 0 60000 65536"/>
                <a:gd name="T10" fmla="*/ 0 60000 65536"/>
                <a:gd name="T11" fmla="*/ 0 60000 65536"/>
                <a:gd name="T12" fmla="*/ 3446 w 21600"/>
                <a:gd name="T13" fmla="*/ 0 h 21600"/>
                <a:gd name="T14" fmla="*/ 18154 w 21600"/>
                <a:gd name="T15" fmla="*/ 8331 h 21600"/>
              </a:gdLst>
              <a:ahLst/>
              <a:cxnLst>
                <a:cxn ang="T8">
                  <a:pos x="T0" y="T1"/>
                </a:cxn>
                <a:cxn ang="T9">
                  <a:pos x="T2" y="T3"/>
                </a:cxn>
                <a:cxn ang="T10">
                  <a:pos x="T4" y="T5"/>
                </a:cxn>
                <a:cxn ang="T11">
                  <a:pos x="T6" y="T7"/>
                </a:cxn>
              </a:cxnLst>
              <a:rect l="T12" t="T13" r="T14" b="T15"/>
              <a:pathLst>
                <a:path w="21600" h="21600">
                  <a:moveTo>
                    <a:pt x="9028" y="7929"/>
                  </a:moveTo>
                  <a:cubicBezTo>
                    <a:pt x="9560" y="7601"/>
                    <a:pt x="10174" y="7426"/>
                    <a:pt x="10800" y="7427"/>
                  </a:cubicBezTo>
                  <a:cubicBezTo>
                    <a:pt x="11425" y="7427"/>
                    <a:pt x="12039" y="7601"/>
                    <a:pt x="12571" y="7929"/>
                  </a:cubicBezTo>
                  <a:lnTo>
                    <a:pt x="16472" y="1609"/>
                  </a:lnTo>
                  <a:cubicBezTo>
                    <a:pt x="14767" y="557"/>
                    <a:pt x="12803" y="-1"/>
                    <a:pt x="10799" y="0"/>
                  </a:cubicBezTo>
                  <a:cubicBezTo>
                    <a:pt x="8796" y="0"/>
                    <a:pt x="6832" y="557"/>
                    <a:pt x="5127" y="1609"/>
                  </a:cubicBezTo>
                  <a:lnTo>
                    <a:pt x="9028" y="7929"/>
                  </a:lnTo>
                  <a:close/>
                </a:path>
              </a:pathLst>
            </a:custGeom>
            <a:solidFill>
              <a:srgbClr val="99CC00"/>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99CC00"/>
              </a:extrusionClr>
              <a:contourClr>
                <a:srgbClr val="99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217" name="AutoShape 25"/>
            <p:cNvSpPr>
              <a:spLocks noChangeArrowheads="1"/>
            </p:cNvSpPr>
            <p:nvPr/>
          </p:nvSpPr>
          <p:spPr bwMode="auto">
            <a:xfrm rot="471199">
              <a:off x="3825" y="2185"/>
              <a:ext cx="4553" cy="4553"/>
            </a:xfrm>
            <a:custGeom>
              <a:avLst/>
              <a:gdLst>
                <a:gd name="T0" fmla="*/ 4 w 21600"/>
                <a:gd name="T1" fmla="*/ 0 h 21600"/>
                <a:gd name="T2" fmla="*/ 3 w 21600"/>
                <a:gd name="T3" fmla="*/ 2 h 21600"/>
                <a:gd name="T4" fmla="*/ 4 w 21600"/>
                <a:gd name="T5" fmla="*/ 3 h 21600"/>
                <a:gd name="T6" fmla="*/ 6 w 21600"/>
                <a:gd name="T7" fmla="*/ 2 h 21600"/>
                <a:gd name="T8" fmla="*/ 0 60000 65536"/>
                <a:gd name="T9" fmla="*/ 0 60000 65536"/>
                <a:gd name="T10" fmla="*/ 0 60000 65536"/>
                <a:gd name="T11" fmla="*/ 0 60000 65536"/>
                <a:gd name="T12" fmla="*/ 2472 w 21600"/>
                <a:gd name="T13" fmla="*/ 0 h 21600"/>
                <a:gd name="T14" fmla="*/ 19128 w 21600"/>
                <a:gd name="T15" fmla="*/ 8539 h 21600"/>
              </a:gdLst>
              <a:ahLst/>
              <a:cxnLst>
                <a:cxn ang="T8">
                  <a:pos x="T0" y="T1"/>
                </a:cxn>
                <a:cxn ang="T9">
                  <a:pos x="T2" y="T3"/>
                </a:cxn>
                <a:cxn ang="T10">
                  <a:pos x="T4" y="T5"/>
                </a:cxn>
                <a:cxn ang="T11">
                  <a:pos x="T6" y="T7"/>
                </a:cxn>
              </a:cxnLst>
              <a:rect l="T12" t="T13" r="T14" b="T15"/>
              <a:pathLst>
                <a:path w="21600" h="21600">
                  <a:moveTo>
                    <a:pt x="8582" y="8022"/>
                  </a:moveTo>
                  <a:cubicBezTo>
                    <a:pt x="9212" y="7519"/>
                    <a:pt x="9994" y="7245"/>
                    <a:pt x="10800" y="7246"/>
                  </a:cubicBezTo>
                  <a:cubicBezTo>
                    <a:pt x="11605" y="7246"/>
                    <a:pt x="12387" y="7519"/>
                    <a:pt x="13017" y="8022"/>
                  </a:cubicBezTo>
                  <a:lnTo>
                    <a:pt x="17538" y="2360"/>
                  </a:lnTo>
                  <a:cubicBezTo>
                    <a:pt x="15624" y="832"/>
                    <a:pt x="13248" y="-1"/>
                    <a:pt x="10799" y="0"/>
                  </a:cubicBezTo>
                  <a:cubicBezTo>
                    <a:pt x="8351" y="0"/>
                    <a:pt x="5975" y="832"/>
                    <a:pt x="4061" y="2360"/>
                  </a:cubicBezTo>
                  <a:lnTo>
                    <a:pt x="8582" y="8022"/>
                  </a:lnTo>
                  <a:close/>
                </a:path>
              </a:pathLst>
            </a:custGeom>
            <a:solidFill>
              <a:srgbClr val="EB97B3"/>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EB97B3"/>
              </a:extrusionClr>
              <a:contourClr>
                <a:srgbClr val="EB97B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sz="1275"/>
            </a:p>
          </p:txBody>
        </p:sp>
        <p:sp>
          <p:nvSpPr>
            <p:cNvPr id="8218" name="Oval 26"/>
            <p:cNvSpPr>
              <a:spLocks noChangeArrowheads="1"/>
            </p:cNvSpPr>
            <p:nvPr/>
          </p:nvSpPr>
          <p:spPr bwMode="auto">
            <a:xfrm>
              <a:off x="4683" y="2990"/>
              <a:ext cx="3060" cy="3063"/>
            </a:xfrm>
            <a:prstGeom prst="ellipse">
              <a:avLst/>
            </a:prstGeom>
            <a:gradFill rotWithShape="0">
              <a:gsLst>
                <a:gs pos="0">
                  <a:srgbClr val="FF0000"/>
                </a:gs>
                <a:gs pos="100000">
                  <a:srgbClr val="8F0000"/>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1500" b="1">
                  <a:solidFill>
                    <a:srgbClr val="FFFFFF"/>
                  </a:solidFill>
                  <a:latin typeface="Arial Black" panose="020B0A04020102020204" pitchFamily="34" charset="0"/>
                  <a:ea typeface="宋体" panose="02010600030101010101" pitchFamily="2" charset="-122"/>
                </a:rPr>
                <a:t>信息资源管理</a:t>
              </a:r>
            </a:p>
          </p:txBody>
        </p:sp>
        <p:sp>
          <p:nvSpPr>
            <p:cNvPr id="8219" name="Text Box 27"/>
            <p:cNvSpPr txBox="1">
              <a:spLocks noChangeArrowheads="1"/>
            </p:cNvSpPr>
            <p:nvPr/>
          </p:nvSpPr>
          <p:spPr bwMode="auto">
            <a:xfrm>
              <a:off x="2810" y="2998"/>
              <a:ext cx="1519" cy="533"/>
            </a:xfrm>
            <a:prstGeom prst="rect">
              <a:avLst/>
            </a:prstGeom>
            <a:noFill/>
            <a:ln>
              <a:noFill/>
            </a:ln>
            <a:effectLst/>
            <a:extLst>
              <a:ext uri="{909E8E84-426E-40DD-AFC4-6F175D3DCCD1}">
                <a14:hiddenFill xmlns:a14="http://schemas.microsoft.com/office/drawing/2010/main">
                  <a:solidFill>
                    <a:srgbClr val="7067A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nSpc>
                  <a:spcPct val="100000"/>
                </a:lnSpc>
                <a:spcBef>
                  <a:spcPct val="0"/>
                </a:spcBef>
                <a:buFont typeface="Times New Roman" panose="02020603050405020304" pitchFamily="18" charset="0"/>
                <a:buNone/>
              </a:pPr>
              <a:r>
                <a:rPr lang="zh-CN" altLang="en-US" sz="1050" b="1">
                  <a:solidFill>
                    <a:srgbClr val="000000"/>
                  </a:solidFill>
                  <a:latin typeface="Arial" panose="020B0604020202020204" pitchFamily="34" charset="0"/>
                  <a:ea typeface="宋体" panose="02010600030101010101" pitchFamily="2" charset="-122"/>
                </a:rPr>
                <a:t>应用视角</a:t>
              </a:r>
            </a:p>
          </p:txBody>
        </p:sp>
        <p:sp>
          <p:nvSpPr>
            <p:cNvPr id="8220" name="Oval 28"/>
            <p:cNvSpPr>
              <a:spLocks noChangeArrowheads="1"/>
            </p:cNvSpPr>
            <p:nvPr/>
          </p:nvSpPr>
          <p:spPr bwMode="auto">
            <a:xfrm>
              <a:off x="9318" y="2998"/>
              <a:ext cx="1017" cy="1017"/>
            </a:xfrm>
            <a:prstGeom prst="ellipse">
              <a:avLst/>
            </a:prstGeom>
            <a:gradFill rotWithShape="0">
              <a:gsLst>
                <a:gs pos="0">
                  <a:srgbClr val="FF9900"/>
                </a:gs>
                <a:gs pos="100000">
                  <a:srgbClr val="7647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应用软件</a:t>
              </a:r>
            </a:p>
          </p:txBody>
        </p:sp>
        <p:sp>
          <p:nvSpPr>
            <p:cNvPr id="8221" name="Oval 29"/>
            <p:cNvSpPr>
              <a:spLocks noChangeArrowheads="1"/>
            </p:cNvSpPr>
            <p:nvPr/>
          </p:nvSpPr>
          <p:spPr bwMode="auto">
            <a:xfrm>
              <a:off x="9353" y="4133"/>
              <a:ext cx="1015" cy="1015"/>
            </a:xfrm>
            <a:prstGeom prst="ellipse">
              <a:avLst/>
            </a:prstGeom>
            <a:gradFill rotWithShape="0">
              <a:gsLst>
                <a:gs pos="0">
                  <a:srgbClr val="FF9900"/>
                </a:gs>
                <a:gs pos="100000">
                  <a:srgbClr val="7647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网络技术</a:t>
              </a:r>
            </a:p>
          </p:txBody>
        </p:sp>
        <p:sp>
          <p:nvSpPr>
            <p:cNvPr id="8222" name="Oval 30"/>
            <p:cNvSpPr>
              <a:spLocks noChangeArrowheads="1"/>
            </p:cNvSpPr>
            <p:nvPr/>
          </p:nvSpPr>
          <p:spPr bwMode="auto">
            <a:xfrm>
              <a:off x="9075" y="5320"/>
              <a:ext cx="1013" cy="1013"/>
            </a:xfrm>
            <a:prstGeom prst="ellipse">
              <a:avLst/>
            </a:prstGeom>
            <a:gradFill rotWithShape="0">
              <a:gsLst>
                <a:gs pos="0">
                  <a:srgbClr val="FF9900"/>
                </a:gs>
                <a:gs pos="100000">
                  <a:srgbClr val="7647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zh-CN" sz="750" b="1">
                  <a:solidFill>
                    <a:srgbClr val="FFFFFF"/>
                  </a:solidFill>
                  <a:latin typeface="Arial" panose="020B0604020202020204" pitchFamily="34" charset="0"/>
                  <a:ea typeface="宋体" panose="02010600030101010101" pitchFamily="2" charset="-122"/>
                </a:rPr>
                <a:t>IRM</a:t>
              </a:r>
            </a:p>
          </p:txBody>
        </p:sp>
        <p:sp>
          <p:nvSpPr>
            <p:cNvPr id="8223" name="Oval 31"/>
            <p:cNvSpPr>
              <a:spLocks noChangeArrowheads="1"/>
            </p:cNvSpPr>
            <p:nvPr/>
          </p:nvSpPr>
          <p:spPr bwMode="auto">
            <a:xfrm>
              <a:off x="8340" y="6333"/>
              <a:ext cx="1013" cy="1015"/>
            </a:xfrm>
            <a:prstGeom prst="ellipse">
              <a:avLst/>
            </a:prstGeom>
            <a:gradFill rotWithShape="0">
              <a:gsLst>
                <a:gs pos="0">
                  <a:srgbClr val="FF9900"/>
                </a:gs>
                <a:gs pos="100000">
                  <a:srgbClr val="7647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信息系统</a:t>
              </a:r>
            </a:p>
          </p:txBody>
        </p:sp>
        <p:sp>
          <p:nvSpPr>
            <p:cNvPr id="8224" name="Oval 32"/>
            <p:cNvSpPr>
              <a:spLocks noChangeArrowheads="1"/>
            </p:cNvSpPr>
            <p:nvPr/>
          </p:nvSpPr>
          <p:spPr bwMode="auto">
            <a:xfrm>
              <a:off x="7433" y="7118"/>
              <a:ext cx="1010" cy="1017"/>
            </a:xfrm>
            <a:prstGeom prst="ellipse">
              <a:avLst/>
            </a:prstGeom>
            <a:gradFill rotWithShape="0">
              <a:gsLst>
                <a:gs pos="0">
                  <a:srgbClr val="FF9900"/>
                </a:gs>
                <a:gs pos="100000">
                  <a:srgbClr val="764700"/>
                </a:gs>
              </a:gsLst>
              <a:path path="rect">
                <a:fillToRect r="100000" b="100000"/>
              </a:path>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gn="ctr">
                <a:lnSpc>
                  <a:spcPct val="100000"/>
                </a:lnSpc>
                <a:spcBef>
                  <a:spcPct val="0"/>
                </a:spcBef>
                <a:buFont typeface="Times New Roman" panose="02020603050405020304" pitchFamily="18" charset="0"/>
                <a:buNone/>
              </a:pPr>
              <a:r>
                <a:rPr lang="zh-CN" altLang="en-US" sz="750" b="1">
                  <a:solidFill>
                    <a:srgbClr val="FFFFFF"/>
                  </a:solidFill>
                  <a:latin typeface="Arial" panose="020B0604020202020204" pitchFamily="34" charset="0"/>
                  <a:ea typeface="宋体" panose="02010600030101010101" pitchFamily="2" charset="-122"/>
                </a:rPr>
                <a:t>信息技术</a:t>
              </a:r>
            </a:p>
          </p:txBody>
        </p:sp>
        <p:sp>
          <p:nvSpPr>
            <p:cNvPr id="8225" name="Arc 33"/>
            <p:cNvSpPr>
              <a:spLocks/>
            </p:cNvSpPr>
            <p:nvPr/>
          </p:nvSpPr>
          <p:spPr bwMode="auto">
            <a:xfrm rot="-9000000">
              <a:off x="4538" y="2700"/>
              <a:ext cx="3652" cy="3928"/>
            </a:xfrm>
            <a:custGeom>
              <a:avLst/>
              <a:gdLst>
                <a:gd name="T0" fmla="*/ 0 w 40225"/>
                <a:gd name="T1" fmla="*/ 0 h 43200"/>
                <a:gd name="T2" fmla="*/ 0 w 40225"/>
                <a:gd name="T3" fmla="*/ 0 h 43200"/>
                <a:gd name="T4" fmla="*/ 0 w 40225"/>
                <a:gd name="T5" fmla="*/ 0 h 43200"/>
                <a:gd name="T6" fmla="*/ 0 60000 65536"/>
                <a:gd name="T7" fmla="*/ 0 60000 65536"/>
                <a:gd name="T8" fmla="*/ 0 60000 65536"/>
              </a:gdLst>
              <a:ahLst/>
              <a:cxnLst>
                <a:cxn ang="T6">
                  <a:pos x="T0" y="T1"/>
                </a:cxn>
                <a:cxn ang="T7">
                  <a:pos x="T2" y="T3"/>
                </a:cxn>
                <a:cxn ang="T8">
                  <a:pos x="T4" y="T5"/>
                </a:cxn>
              </a:cxnLst>
              <a:rect l="0" t="0" r="r" b="b"/>
              <a:pathLst>
                <a:path w="40225" h="43200" fill="none" extrusionOk="0">
                  <a:moveTo>
                    <a:pt x="40224" y="32539"/>
                  </a:moveTo>
                  <a:cubicBezTo>
                    <a:pt x="36345" y="39143"/>
                    <a:pt x="29259" y="43199"/>
                    <a:pt x="21600" y="43200"/>
                  </a:cubicBezTo>
                  <a:cubicBezTo>
                    <a:pt x="9670" y="43200"/>
                    <a:pt x="0" y="33529"/>
                    <a:pt x="0" y="21600"/>
                  </a:cubicBezTo>
                  <a:cubicBezTo>
                    <a:pt x="0" y="9670"/>
                    <a:pt x="9670" y="0"/>
                    <a:pt x="21600" y="0"/>
                  </a:cubicBezTo>
                  <a:cubicBezTo>
                    <a:pt x="24061" y="-1"/>
                    <a:pt x="26504" y="420"/>
                    <a:pt x="28824" y="1243"/>
                  </a:cubicBezTo>
                </a:path>
                <a:path w="40225" h="43200" stroke="0" extrusionOk="0">
                  <a:moveTo>
                    <a:pt x="40224" y="32539"/>
                  </a:moveTo>
                  <a:cubicBezTo>
                    <a:pt x="36345" y="39143"/>
                    <a:pt x="29259" y="43199"/>
                    <a:pt x="21600" y="43200"/>
                  </a:cubicBezTo>
                  <a:cubicBezTo>
                    <a:pt x="9670" y="43200"/>
                    <a:pt x="0" y="33529"/>
                    <a:pt x="0" y="21600"/>
                  </a:cubicBezTo>
                  <a:cubicBezTo>
                    <a:pt x="0" y="9670"/>
                    <a:pt x="9670" y="0"/>
                    <a:pt x="21600" y="0"/>
                  </a:cubicBezTo>
                  <a:cubicBezTo>
                    <a:pt x="24061" y="-1"/>
                    <a:pt x="26504" y="420"/>
                    <a:pt x="28824" y="1243"/>
                  </a:cubicBezTo>
                  <a:lnTo>
                    <a:pt x="21600" y="21600"/>
                  </a:lnTo>
                  <a:lnTo>
                    <a:pt x="40224" y="32539"/>
                  </a:lnTo>
                  <a:close/>
                </a:path>
              </a:pathLst>
            </a:custGeom>
            <a:noFill/>
            <a:ln w="19050" cap="flat" cmpd="sng">
              <a:solidFill>
                <a:srgbClr val="DDDDDD"/>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75"/>
            </a:p>
          </p:txBody>
        </p:sp>
        <p:sp>
          <p:nvSpPr>
            <p:cNvPr id="8226" name="Text Box 34"/>
            <p:cNvSpPr txBox="1">
              <a:spLocks noChangeArrowheads="1"/>
            </p:cNvSpPr>
            <p:nvPr/>
          </p:nvSpPr>
          <p:spPr bwMode="auto">
            <a:xfrm>
              <a:off x="7833" y="4665"/>
              <a:ext cx="1519" cy="533"/>
            </a:xfrm>
            <a:prstGeom prst="rect">
              <a:avLst/>
            </a:prstGeom>
            <a:noFill/>
            <a:ln>
              <a:noFill/>
            </a:ln>
            <a:effectLst/>
            <a:extLst>
              <a:ext uri="{909E8E84-426E-40DD-AFC4-6F175D3DCCD1}">
                <a14:hiddenFill xmlns:a14="http://schemas.microsoft.com/office/drawing/2010/main">
                  <a:solidFill>
                    <a:srgbClr val="7067A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20000"/>
                </a:spcBef>
                <a:buFont typeface="Arial" panose="020B0604020202020204" pitchFamily="34" charset="0"/>
                <a:buChar char="•"/>
                <a:defRPr sz="2300">
                  <a:solidFill>
                    <a:schemeClr val="bg1"/>
                  </a:solidFill>
                  <a:latin typeface="微软雅黑" panose="020B0503020204020204" pitchFamily="34" charset="-122"/>
                  <a:ea typeface="微软雅黑" panose="020B0503020204020204" pitchFamily="34" charset="-122"/>
                </a:defRPr>
              </a:lvl1pPr>
              <a:lvl2pPr marL="742950" indent="-28575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2pPr>
              <a:lvl3pPr marL="11430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3pPr>
              <a:lvl4pPr marL="16002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4pPr>
              <a:lvl5pPr marL="2057400" indent="-228600">
                <a:lnSpc>
                  <a:spcPct val="90000"/>
                </a:lnSpc>
                <a:spcBef>
                  <a:spcPct val="20000"/>
                </a:spcBef>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微软雅黑" panose="020B0503020204020204" pitchFamily="34" charset="-122"/>
                  <a:ea typeface="微软雅黑" panose="020B0503020204020204" pitchFamily="34" charset="-122"/>
                </a:defRPr>
              </a:lvl9pPr>
            </a:lstStyle>
            <a:p>
              <a:pPr>
                <a:lnSpc>
                  <a:spcPct val="100000"/>
                </a:lnSpc>
                <a:spcBef>
                  <a:spcPct val="0"/>
                </a:spcBef>
                <a:buFont typeface="Times New Roman" panose="02020603050405020304" pitchFamily="18" charset="0"/>
                <a:buNone/>
              </a:pPr>
              <a:r>
                <a:rPr lang="zh-CN" altLang="en-US" sz="1050" b="1">
                  <a:solidFill>
                    <a:srgbClr val="000000"/>
                  </a:solidFill>
                  <a:latin typeface="Arial" panose="020B0604020202020204" pitchFamily="34" charset="0"/>
                  <a:ea typeface="宋体" panose="02010600030101010101" pitchFamily="2" charset="-122"/>
                </a:rPr>
                <a:t>技术视角</a:t>
              </a:r>
            </a:p>
          </p:txBody>
        </p:sp>
      </p:grpSp>
    </p:spTree>
    <p:extLst>
      <p:ext uri="{BB962C8B-B14F-4D97-AF65-F5344CB8AC3E}">
        <p14:creationId xmlns:p14="http://schemas.microsoft.com/office/powerpoint/2010/main" val="1803505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信息政策的基本类型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58308" y="953804"/>
            <a:ext cx="7540169" cy="1835118"/>
          </a:xfrm>
          <a:prstGeom prst="rect">
            <a:avLst/>
          </a:prstGeom>
          <a:noFill/>
        </p:spPr>
        <p:txBody>
          <a:bodyPr wrap="square" rtlCol="0">
            <a:spAutoFit/>
          </a:bodyPr>
          <a:lstStyle/>
          <a:p>
            <a:pPr algn="just">
              <a:lnSpc>
                <a:spcPct val="150000"/>
              </a:lnSpc>
              <a:buFont typeface="Wingdings" pitchFamily="2" charset="2"/>
              <a:buNone/>
            </a:pPr>
            <a:r>
              <a:rPr lang="en-US" altLang="zh-CN" sz="2000" b="1" dirty="0">
                <a:latin typeface="SimSun" panose="02010600030101010101" pitchFamily="2" charset="-122"/>
                <a:ea typeface="SimSun" panose="02010600030101010101" pitchFamily="2" charset="-122"/>
                <a:cs typeface="SimHei" panose="02010609060101010101" pitchFamily="49" charset="-122"/>
              </a:rPr>
              <a:t>1.</a:t>
            </a:r>
            <a:r>
              <a:rPr lang="zh-CN" altLang="en-US" sz="2000" b="1" dirty="0">
                <a:latin typeface="SimSun" panose="02010600030101010101" pitchFamily="2" charset="-122"/>
                <a:ea typeface="SimSun" panose="02010600030101010101" pitchFamily="2" charset="-122"/>
                <a:cs typeface="SimHei" panose="02010609060101010101" pitchFamily="49" charset="-122"/>
              </a:rPr>
              <a:t>实体性政策与程序性政策</a:t>
            </a:r>
            <a:endParaRPr lang="en-US" altLang="zh-CN" sz="2000" b="1" dirty="0">
              <a:latin typeface="SimSun" panose="02010600030101010101" pitchFamily="2" charset="-122"/>
              <a:ea typeface="SimSun" panose="02010600030101010101" pitchFamily="2" charset="-122"/>
              <a:cs typeface="SimHei" panose="02010609060101010101" pitchFamily="49" charset="-122"/>
            </a:endParaRPr>
          </a:p>
          <a:p>
            <a:pPr algn="just">
              <a:lnSpc>
                <a:spcPct val="150000"/>
              </a:lnSpc>
              <a:buFont typeface="Wingdings" pitchFamily="2" charset="2"/>
              <a:buNone/>
            </a:pPr>
            <a:endParaRPr lang="en-US" altLang="zh-CN" sz="1000" b="1" dirty="0">
              <a:latin typeface="SimSun" panose="02010600030101010101" pitchFamily="2" charset="-122"/>
              <a:ea typeface="SimSun" panose="02010600030101010101" pitchFamily="2" charset="-122"/>
              <a:cs typeface="SimHei" panose="02010609060101010101" pitchFamily="49" charset="-122"/>
            </a:endParaRPr>
          </a:p>
          <a:p>
            <a:pPr algn="just">
              <a:lnSpc>
                <a:spcPct val="150000"/>
              </a:lnSpc>
              <a:buFont typeface="Wingdings" pitchFamily="2" charset="2"/>
              <a:buNone/>
            </a:pPr>
            <a:r>
              <a:rPr kumimoji="1" lang="zh-CN" altLang="en-US" sz="1600" dirty="0">
                <a:latin typeface="SimSun" panose="02010600030101010101" pitchFamily="2" charset="-122"/>
                <a:ea typeface="SimSun" panose="02010600030101010101" pitchFamily="2" charset="-122"/>
              </a:rPr>
              <a:t>实体类：具有具体对象和主题，</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商标法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著作权法</a:t>
            </a:r>
            <a:r>
              <a:rPr kumimoji="1" lang="en-US" altLang="zh-CN" sz="1600" dirty="0">
                <a:latin typeface="SimSun" panose="02010600030101010101" pitchFamily="2" charset="-122"/>
                <a:ea typeface="SimSun" panose="02010600030101010101" pitchFamily="2" charset="-122"/>
              </a:rPr>
              <a:t>》</a:t>
            </a:r>
          </a:p>
          <a:p>
            <a:pPr algn="just">
              <a:lnSpc>
                <a:spcPct val="150000"/>
              </a:lnSpc>
              <a:buFont typeface="Wingdings" pitchFamily="2" charset="2"/>
              <a:buNone/>
            </a:pPr>
            <a:r>
              <a:rPr kumimoji="1" lang="zh-CN" altLang="en-US" sz="1600" dirty="0">
                <a:latin typeface="SimSun" panose="02010600030101010101" pitchFamily="2" charset="-122"/>
                <a:ea typeface="SimSun" panose="02010600030101010101" pitchFamily="2" charset="-122"/>
              </a:rPr>
              <a:t>程序类：主要规范政策的流程与程序，</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应急管理办法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a:t>
            </a:r>
            <a:r>
              <a:rPr kumimoji="1" lang="en-US" altLang="zh-CN" sz="1600" dirty="0">
                <a:latin typeface="SimSun" panose="02010600030101010101" pitchFamily="2" charset="-122"/>
                <a:ea typeface="SimSun" panose="02010600030101010101" pitchFamily="2" charset="-122"/>
              </a:rPr>
              <a:t>《</a:t>
            </a:r>
            <a:r>
              <a:rPr lang="zh-CN" altLang="zh-CN" sz="1600" dirty="0">
                <a:latin typeface="SimSun" panose="02010600030101010101" pitchFamily="2" charset="-122"/>
                <a:ea typeface="SimSun" panose="02010600030101010101" pitchFamily="2" charset="-122"/>
              </a:rPr>
              <a:t>信息报告与报送办法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a:t>
            </a:r>
            <a:r>
              <a:rPr kumimoji="1" lang="en-US" altLang="zh-CN" sz="1600" dirty="0">
                <a:latin typeface="SimSun" panose="02010600030101010101" pitchFamily="2" charset="-122"/>
                <a:ea typeface="SimSun" panose="02010600030101010101" pitchFamily="2" charset="-122"/>
              </a:rPr>
              <a:t>《</a:t>
            </a:r>
            <a:r>
              <a:rPr lang="zh-CN" altLang="zh-CN" sz="1600" dirty="0">
                <a:latin typeface="SimSun" panose="02010600030101010101" pitchFamily="2" charset="-122"/>
                <a:ea typeface="SimSun" panose="02010600030101010101" pitchFamily="2" charset="-122"/>
              </a:rPr>
              <a:t>规范性文件制定与失效程序</a:t>
            </a:r>
            <a:r>
              <a:rPr kumimoji="1" lang="en-US" altLang="zh-CN" sz="1600" dirty="0">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2241471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信息政策的基本类型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58308" y="953588"/>
            <a:ext cx="7540169" cy="3236271"/>
          </a:xfrm>
          <a:prstGeom prst="rect">
            <a:avLst/>
          </a:prstGeom>
          <a:noFill/>
        </p:spPr>
        <p:txBody>
          <a:bodyPr wrap="square" rtlCol="0">
            <a:spAutoFit/>
          </a:bodyPr>
          <a:lstStyle/>
          <a:p>
            <a:pPr algn="just">
              <a:lnSpc>
                <a:spcPct val="150000"/>
              </a:lnSpc>
              <a:buFont typeface="Wingdings" pitchFamily="2" charset="2"/>
              <a:buNone/>
            </a:pPr>
            <a:r>
              <a:rPr lang="en-US" altLang="zh-CN" sz="2000" b="1" dirty="0">
                <a:latin typeface="SimSun" panose="02010600030101010101" pitchFamily="2" charset="-122"/>
                <a:ea typeface="SimSun" panose="02010600030101010101" pitchFamily="2" charset="-122"/>
                <a:cs typeface="SimHei" panose="02010609060101010101" pitchFamily="49" charset="-122"/>
              </a:rPr>
              <a:t>2.</a:t>
            </a:r>
            <a:r>
              <a:rPr lang="zh-CN" altLang="en-US" sz="2000" b="1" dirty="0">
                <a:latin typeface="SimSun" panose="02010600030101010101" pitchFamily="2" charset="-122"/>
                <a:ea typeface="SimSun" panose="02010600030101010101" pitchFamily="2" charset="-122"/>
                <a:cs typeface="SimHei" panose="02010609060101010101" pitchFamily="49" charset="-122"/>
              </a:rPr>
              <a:t>禁止性规范、义务性规范与授权性规范</a:t>
            </a:r>
            <a:endParaRPr lang="en-US" altLang="zh-CN" sz="2000" b="1" dirty="0">
              <a:latin typeface="SimSun" panose="02010600030101010101" pitchFamily="2" charset="-122"/>
              <a:ea typeface="SimSun" panose="02010600030101010101" pitchFamily="2" charset="-122"/>
              <a:cs typeface="SimHei" panose="02010609060101010101" pitchFamily="49" charset="-122"/>
            </a:endParaRPr>
          </a:p>
          <a:p>
            <a:pPr algn="just">
              <a:lnSpc>
                <a:spcPct val="150000"/>
              </a:lnSpc>
              <a:buFont typeface="Wingdings" pitchFamily="2" charset="2"/>
              <a:buNone/>
            </a:pPr>
            <a:endParaRPr lang="en-US" altLang="zh-CN" sz="1000" b="1" dirty="0">
              <a:latin typeface="SimSun" panose="02010600030101010101" pitchFamily="2" charset="-122"/>
              <a:ea typeface="SimSun" panose="02010600030101010101" pitchFamily="2" charset="-122"/>
              <a:cs typeface="SimHei" panose="02010609060101010101" pitchFamily="49" charset="-122"/>
            </a:endParaRPr>
          </a:p>
          <a:p>
            <a:pPr marL="285750" indent="-285750" algn="just">
              <a:lnSpc>
                <a:spcPct val="150000"/>
              </a:lnSpc>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禁止性规范，即关于“不可以干什么”的行为规范；是属于“禁止当事人采用特定模式的强行性规范”。其中包含“取缔规范”和“效力规范”，如</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保密管理条例</a:t>
            </a:r>
            <a:r>
              <a:rPr kumimoji="1" lang="en-US" altLang="zh-CN" sz="1600" dirty="0">
                <a:latin typeface="SimSun" panose="02010600030101010101" pitchFamily="2" charset="-122"/>
                <a:ea typeface="SimSun" panose="02010600030101010101" pitchFamily="2" charset="-122"/>
              </a:rPr>
              <a:t>》</a:t>
            </a:r>
          </a:p>
          <a:p>
            <a:pPr marL="285750" indent="-285750" algn="just">
              <a:lnSpc>
                <a:spcPct val="150000"/>
              </a:lnSpc>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义务性规范，即关于“必须干什么”的行为规范，如</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政府信息公开条例</a:t>
            </a:r>
            <a:r>
              <a:rPr kumimoji="1" lang="en-US" altLang="zh-CN" sz="1600" dirty="0">
                <a:latin typeface="SimSun" panose="02010600030101010101" pitchFamily="2" charset="-122"/>
                <a:ea typeface="SimSun" panose="02010600030101010101" pitchFamily="2" charset="-122"/>
              </a:rPr>
              <a:t>》</a:t>
            </a:r>
          </a:p>
          <a:p>
            <a:pPr marL="285750" indent="-285750" algn="just">
              <a:lnSpc>
                <a:spcPct val="150000"/>
              </a:lnSpc>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授权性规范，即关于“可以干什么”的行为规范，如</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知识服务领域的认证许可制度</a:t>
            </a:r>
            <a:r>
              <a:rPr kumimoji="1" lang="en-US" altLang="zh-CN" sz="1600" dirty="0">
                <a:latin typeface="SimSun" panose="02010600030101010101" pitchFamily="2" charset="-122"/>
                <a:ea typeface="SimSun" panose="02010600030101010101" pitchFamily="2" charset="-122"/>
              </a:rPr>
              <a:t>》</a:t>
            </a:r>
          </a:p>
          <a:p>
            <a:pPr algn="just">
              <a:lnSpc>
                <a:spcPct val="90000"/>
              </a:lnSpc>
              <a:buFont typeface="Wingdings" pitchFamily="2" charset="2"/>
              <a:buNone/>
            </a:pPr>
            <a:endParaRPr kumimoji="1" lang="en-US" altLang="zh-CN" dirty="0"/>
          </a:p>
        </p:txBody>
      </p:sp>
    </p:spTree>
    <p:extLst>
      <p:ext uri="{BB962C8B-B14F-4D97-AF65-F5344CB8AC3E}">
        <p14:creationId xmlns:p14="http://schemas.microsoft.com/office/powerpoint/2010/main" val="320297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gn="ctr">
              <a:lnSpc>
                <a:spcPct val="150000"/>
              </a:lnSpc>
            </a:pPr>
            <a:r>
              <a:rPr lang="zh-CN" altLang="en-US" sz="2800" b="1" dirty="0">
                <a:latin typeface="华文中宋" panose="02010600040101010101" pitchFamily="2" charset="-122"/>
                <a:ea typeface="华文中宋" panose="02010600040101010101" pitchFamily="2" charset="-122"/>
              </a:rPr>
              <a:t>二、知识产权</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知识活动的激励</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10433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知识产权案例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773110" y="958832"/>
            <a:ext cx="7636254" cy="1769715"/>
          </a:xfrm>
          <a:prstGeom prst="rect">
            <a:avLst/>
          </a:prstGeom>
          <a:noFill/>
        </p:spPr>
        <p:txBody>
          <a:bodyPr wrap="square" rtlCol="0">
            <a:spAutoFit/>
          </a:bodyPr>
          <a:lstStyle/>
          <a:p>
            <a:pPr>
              <a:lnSpc>
                <a:spcPct val="150000"/>
              </a:lnSpc>
            </a:pPr>
            <a:r>
              <a:rPr kumimoji="1" lang="zh-CN" altLang="en-US" sz="1800" dirty="0">
                <a:latin typeface="SimSun" panose="02010600030101010101" pitchFamily="2" charset="-122"/>
                <a:ea typeface="SimSun" panose="02010600030101010101" pitchFamily="2" charset="-122"/>
              </a:rPr>
              <a:t>    </a:t>
            </a:r>
            <a:r>
              <a:rPr kumimoji="1" lang="en-US" altLang="zh-CN" sz="1600" dirty="0">
                <a:latin typeface="SimSun" panose="02010600030101010101" pitchFamily="2" charset="-122"/>
                <a:ea typeface="SimSun" panose="02010600030101010101" pitchFamily="2" charset="-122"/>
              </a:rPr>
              <a:t>2018</a:t>
            </a:r>
            <a:r>
              <a:rPr kumimoji="1" lang="zh-CN" altLang="en-US" sz="1600" dirty="0">
                <a:latin typeface="SimSun" panose="02010600030101010101" pitchFamily="2" charset="-122"/>
                <a:ea typeface="SimSun" panose="02010600030101010101" pitchFamily="2" charset="-122"/>
              </a:rPr>
              <a:t>年</a:t>
            </a:r>
            <a:r>
              <a:rPr kumimoji="1" lang="en-US" altLang="zh-CN" sz="1600" dirty="0">
                <a:latin typeface="SimSun" panose="02010600030101010101" pitchFamily="2" charset="-122"/>
                <a:ea typeface="SimSun" panose="02010600030101010101" pitchFamily="2" charset="-122"/>
              </a:rPr>
              <a:t>4</a:t>
            </a:r>
            <a:r>
              <a:rPr kumimoji="1" lang="zh-CN" altLang="en-US" sz="1600" dirty="0">
                <a:latin typeface="SimSun" panose="02010600030101010101" pitchFamily="2" charset="-122"/>
                <a:ea typeface="SimSun" panose="02010600030101010101" pitchFamily="2" charset="-122"/>
              </a:rPr>
              <a:t>月</a:t>
            </a:r>
            <a:r>
              <a:rPr kumimoji="1" lang="en-US" altLang="zh-CN" sz="1600" dirty="0">
                <a:latin typeface="SimSun" panose="02010600030101010101" pitchFamily="2" charset="-122"/>
                <a:ea typeface="SimSun" panose="02010600030101010101" pitchFamily="2" charset="-122"/>
              </a:rPr>
              <a:t>16</a:t>
            </a:r>
            <a:r>
              <a:rPr kumimoji="1" lang="zh-CN" altLang="en-US" sz="1600" dirty="0">
                <a:latin typeface="SimSun" panose="02010600030101010101" pitchFamily="2" charset="-122"/>
                <a:ea typeface="SimSun" panose="02010600030101010101" pitchFamily="2" charset="-122"/>
              </a:rPr>
              <a:t>日，美国联邦政府商务部宣布，未来</a:t>
            </a:r>
            <a:r>
              <a:rPr kumimoji="1" lang="en-US" altLang="zh-CN" sz="1600" dirty="0">
                <a:latin typeface="SimSun" panose="02010600030101010101" pitchFamily="2" charset="-122"/>
                <a:ea typeface="SimSun" panose="02010600030101010101" pitchFamily="2" charset="-122"/>
              </a:rPr>
              <a:t>7</a:t>
            </a:r>
            <a:r>
              <a:rPr kumimoji="1" lang="zh-CN" altLang="en-US" sz="1600" dirty="0">
                <a:latin typeface="SimSun" panose="02010600030101010101" pitchFamily="2" charset="-122"/>
                <a:ea typeface="SimSun" panose="02010600030101010101" pitchFamily="2" charset="-122"/>
              </a:rPr>
              <a:t>年将禁止美国公司向中兴通讯销售部件、商品、软件和技术。禁售理由是中兴违反了美国限制向伊朗出售美国技术的制裁条款。</a:t>
            </a:r>
            <a:endParaRPr kumimoji="1" lang="en-US" altLang="zh-CN" sz="1600" dirty="0">
              <a:latin typeface="SimSun" panose="02010600030101010101" pitchFamily="2" charset="-122"/>
              <a:ea typeface="SimSun" panose="02010600030101010101" pitchFamily="2" charset="-122"/>
            </a:endParaRPr>
          </a:p>
          <a:p>
            <a:endParaRPr kumimoji="1" lang="en-US" altLang="zh-CN" dirty="0"/>
          </a:p>
          <a:p>
            <a:endParaRPr kumimoji="1" lang="en-US" altLang="zh-CN" dirty="0"/>
          </a:p>
        </p:txBody>
      </p:sp>
      <p:pic>
        <p:nvPicPr>
          <p:cNvPr id="6" name="图片 5">
            <a:extLst>
              <a:ext uri="{FF2B5EF4-FFF2-40B4-BE49-F238E27FC236}">
                <a16:creationId xmlns:a16="http://schemas.microsoft.com/office/drawing/2014/main" id="{4B5543FB-2B7E-A340-B56A-6ECDCD814207}"/>
              </a:ext>
            </a:extLst>
          </p:cNvPr>
          <p:cNvPicPr>
            <a:picLocks noChangeAspect="1"/>
          </p:cNvPicPr>
          <p:nvPr/>
        </p:nvPicPr>
        <p:blipFill>
          <a:blip r:embed="rId4"/>
          <a:stretch>
            <a:fillRect/>
          </a:stretch>
        </p:blipFill>
        <p:spPr>
          <a:xfrm>
            <a:off x="5063926" y="2228748"/>
            <a:ext cx="3484684" cy="1935936"/>
          </a:xfrm>
          <a:prstGeom prst="rect">
            <a:avLst/>
          </a:prstGeom>
        </p:spPr>
      </p:pic>
      <p:sp>
        <p:nvSpPr>
          <p:cNvPr id="15" name="文本框 14">
            <a:extLst>
              <a:ext uri="{FF2B5EF4-FFF2-40B4-BE49-F238E27FC236}">
                <a16:creationId xmlns:a16="http://schemas.microsoft.com/office/drawing/2014/main" id="{44683700-0879-EE4B-8FA3-E2E3BBF2C02B}"/>
              </a:ext>
            </a:extLst>
          </p:cNvPr>
          <p:cNvSpPr txBox="1"/>
          <p:nvPr/>
        </p:nvSpPr>
        <p:spPr>
          <a:xfrm>
            <a:off x="823206" y="2570325"/>
            <a:ext cx="3838437" cy="1142620"/>
          </a:xfrm>
          <a:prstGeom prst="rect">
            <a:avLst/>
          </a:prstGeom>
          <a:noFill/>
        </p:spPr>
        <p:txBody>
          <a:bodyPr wrap="square" rtlCol="0">
            <a:spAutoFit/>
          </a:bodyPr>
          <a:lstStyle/>
          <a:p>
            <a:pPr indent="457200">
              <a:lnSpc>
                <a:spcPct val="150000"/>
              </a:lnSpc>
            </a:pPr>
            <a:r>
              <a:rPr kumimoji="1" lang="zh-CN" altLang="en-US" sz="1600" dirty="0">
                <a:latin typeface="SimSun" panose="02010600030101010101" pitchFamily="2" charset="-122"/>
                <a:ea typeface="SimSun" panose="02010600030101010101" pitchFamily="2" charset="-122"/>
              </a:rPr>
              <a:t>中兴之痛警示我们：只有长期坚持创新研发，打造自主知识产权，企业才能打造核心竞争力。</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8048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知识产权定义</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23206" y="953588"/>
            <a:ext cx="7540169" cy="3351367"/>
          </a:xfrm>
          <a:prstGeom prst="rect">
            <a:avLst/>
          </a:prstGeom>
          <a:noFill/>
        </p:spPr>
        <p:txBody>
          <a:bodyPr wrap="square" rtlCol="0">
            <a:spAutoFit/>
          </a:bodyPr>
          <a:lstStyle/>
          <a:p>
            <a:pPr indent="457200">
              <a:lnSpc>
                <a:spcPct val="150000"/>
              </a:lnSpc>
            </a:pPr>
            <a:r>
              <a:rPr kumimoji="1" lang="zh-CN" altLang="en-US" sz="1800" dirty="0">
                <a:latin typeface="SimSun" panose="02010600030101010101" pitchFamily="2" charset="-122"/>
                <a:ea typeface="SimSun" panose="02010600030101010101" pitchFamily="2" charset="-122"/>
              </a:rPr>
              <a:t>权利人对其智力劳动所创作的成果和经营活动中的标记、信誉所依法享有的专有权利，一般只有在有效时间内有效。各种智力创造比如发明、外观设计、文学和艺术作品，以及在商业中使用的标志、名称、图像都可以被认为是某一个人或者组织所拥有的知识产权。</a:t>
            </a:r>
            <a:endParaRPr kumimoji="1" lang="en-US" altLang="zh-CN" sz="1800" dirty="0">
              <a:latin typeface="SimSun" panose="02010600030101010101" pitchFamily="2" charset="-122"/>
              <a:ea typeface="SimSun" panose="02010600030101010101" pitchFamily="2" charset="-122"/>
            </a:endParaRPr>
          </a:p>
          <a:p>
            <a:pPr indent="457200">
              <a:lnSpc>
                <a:spcPct val="150000"/>
              </a:lnSpc>
            </a:pPr>
            <a:endParaRPr kumimoji="1" lang="en-US" altLang="zh-CN" sz="1800" dirty="0">
              <a:latin typeface="SimSun" panose="02010600030101010101" pitchFamily="2" charset="-122"/>
              <a:ea typeface="SimSun" panose="02010600030101010101" pitchFamily="2" charset="-122"/>
            </a:endParaRPr>
          </a:p>
          <a:p>
            <a:pPr indent="457200">
              <a:lnSpc>
                <a:spcPct val="150000"/>
              </a:lnSpc>
            </a:pPr>
            <a:r>
              <a:rPr lang="zh-CN" altLang="en-US" sz="1800" dirty="0">
                <a:latin typeface="SimSun" panose="02010600030101010101" pitchFamily="2" charset="-122"/>
                <a:ea typeface="SimSun" panose="02010600030101010101" pitchFamily="2" charset="-122"/>
              </a:rPr>
              <a:t>传统的知识产权是专利权、商标权和版权的总和，由于当代科学技术的迅速发展，不断创造出高新技术的智力成果又给知识产权带来了一系列新的保护客体，因此使传统的知识产权内容也在不断扩展。</a:t>
            </a:r>
            <a:endParaRPr kumimoji="1" lang="en-US" altLang="zh-CN" sz="18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364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知识产权定义</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5" name="文本框 4">
            <a:extLst>
              <a:ext uri="{FF2B5EF4-FFF2-40B4-BE49-F238E27FC236}">
                <a16:creationId xmlns:a16="http://schemas.microsoft.com/office/drawing/2014/main" id="{40BCF969-8910-9142-A787-053DD21E70E9}"/>
              </a:ext>
            </a:extLst>
          </p:cNvPr>
          <p:cNvSpPr txBox="1"/>
          <p:nvPr/>
        </p:nvSpPr>
        <p:spPr>
          <a:xfrm>
            <a:off x="869195" y="942653"/>
            <a:ext cx="7663245" cy="3493264"/>
          </a:xfrm>
          <a:prstGeom prst="rect">
            <a:avLst/>
          </a:prstGeom>
          <a:noFill/>
        </p:spPr>
        <p:txBody>
          <a:bodyPr wrap="square" rtlCol="0">
            <a:spAutoFit/>
          </a:bodyPr>
          <a:lstStyle/>
          <a:p>
            <a:r>
              <a:rPr kumimoji="1" lang="zh-CN" altLang="en-US" sz="2000" b="1" dirty="0">
                <a:latin typeface="SimSun" panose="02010600030101010101" pitchFamily="2" charset="-122"/>
                <a:ea typeface="SimSun" panose="02010600030101010101" pitchFamily="2" charset="-122"/>
              </a:rPr>
              <a:t>知识产权客体：</a:t>
            </a:r>
            <a:r>
              <a:rPr kumimoji="1" lang="zh-CN" altLang="en-US" sz="2000" b="1" dirty="0">
                <a:solidFill>
                  <a:srgbClr val="FF0000"/>
                </a:solidFill>
                <a:latin typeface="SimSun" panose="02010600030101010101" pitchFamily="2" charset="-122"/>
                <a:ea typeface="SimSun" panose="02010600030101010101" pitchFamily="2" charset="-122"/>
              </a:rPr>
              <a:t>创造性</a:t>
            </a:r>
            <a:r>
              <a:rPr kumimoji="1" lang="zh-CN" altLang="en-US" sz="2000" b="1" dirty="0">
                <a:latin typeface="SimSun" panose="02010600030101010101" pitchFamily="2" charset="-122"/>
                <a:ea typeface="SimSun" panose="02010600030101010101" pitchFamily="2" charset="-122"/>
              </a:rPr>
              <a:t>智力成果</a:t>
            </a:r>
            <a:endParaRPr kumimoji="1" lang="en-US" altLang="zh-CN" sz="2000" b="1"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             </a:t>
            </a:r>
            <a:endParaRPr kumimoji="1" lang="en-US" altLang="zh-CN"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日历，电话黄页属于知识产权吗？</a:t>
            </a: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数据加工产权困境：</a:t>
            </a:r>
            <a:endParaRPr kumimoji="1" lang="en-US" altLang="zh-CN" sz="1600" dirty="0">
              <a:latin typeface="SimSun" panose="02010600030101010101" pitchFamily="2" charset="-122"/>
              <a:ea typeface="SimSun" panose="02010600030101010101" pitchFamily="2" charset="-122"/>
            </a:endParaRPr>
          </a:p>
          <a:p>
            <a:pPr>
              <a:lnSpc>
                <a:spcPct val="150000"/>
              </a:lnSpc>
            </a:pPr>
            <a:r>
              <a:rPr kumimoji="1" lang="zh-CN" altLang="en-US" sz="1600" dirty="0">
                <a:latin typeface="SimSun" panose="02010600030101010101" pitchFamily="2" charset="-122"/>
                <a:ea typeface="SimSun" panose="02010600030101010101" pitchFamily="2" charset="-122"/>
              </a:rPr>
              <a:t>    </a:t>
            </a:r>
            <a:r>
              <a:rPr kumimoji="1" lang="zh-CN" altLang="en-US" sz="1600" dirty="0" smtClean="0">
                <a:latin typeface="SimSun" panose="02010600030101010101" pitchFamily="2" charset="-122"/>
                <a:ea typeface="SimSun" panose="02010600030101010101" pitchFamily="2" charset="-122"/>
              </a:rPr>
              <a:t>知</a:t>
            </a:r>
            <a:r>
              <a:rPr kumimoji="1" lang="zh-CN" altLang="en-US" sz="1600" dirty="0">
                <a:latin typeface="SimSun" panose="02010600030101010101" pitchFamily="2" charset="-122"/>
                <a:ea typeface="SimSun" panose="02010600030101010101" pitchFamily="2" charset="-122"/>
              </a:rPr>
              <a:t>识产权客体范畴中，很难对原始数据进行加工形成的“衍生数据”找到一席之地，其与著作权客体汇编作品中数据库在表征上有一定程度的相似性，但是并不适用于其相关法律制度</a:t>
            </a:r>
            <a:r>
              <a:rPr kumimoji="1" lang="zh-CN" altLang="en-US" sz="1600" dirty="0" smtClean="0">
                <a:latin typeface="SimSun" panose="02010600030101010101" pitchFamily="2" charset="-122"/>
                <a:ea typeface="SimSun" panose="02010600030101010101" pitchFamily="2" charset="-122"/>
              </a:rPr>
              <a:t>。</a:t>
            </a:r>
            <a:endParaRPr kumimoji="1" lang="en-US" altLang="zh-CN" sz="1600" dirty="0" smtClean="0">
              <a:latin typeface="SimSun" panose="02010600030101010101" pitchFamily="2" charset="-122"/>
              <a:ea typeface="SimSun" panose="02010600030101010101" pitchFamily="2" charset="-122"/>
            </a:endParaRPr>
          </a:p>
          <a:p>
            <a:pPr>
              <a:lnSpc>
                <a:spcPct val="150000"/>
              </a:lnSpc>
            </a:pPr>
            <a:endParaRPr kumimoji="1" lang="en-US" altLang="zh-CN" sz="1600" dirty="0">
              <a:latin typeface="SimSun" panose="02010600030101010101" pitchFamily="2" charset="-122"/>
              <a:ea typeface="SimSun" panose="02010600030101010101" pitchFamily="2" charset="-122"/>
            </a:endParaRPr>
          </a:p>
          <a:p>
            <a:pPr marL="285750" indent="-285750">
              <a:lnSpc>
                <a:spcPct val="150000"/>
              </a:lnSpc>
              <a:buFont typeface="Wingdings" pitchFamily="2" charset="2"/>
              <a:buChar char="Ø"/>
            </a:pPr>
            <a:r>
              <a:rPr kumimoji="1" lang="zh-CN" altLang="en-US" sz="1600" dirty="0">
                <a:solidFill>
                  <a:srgbClr val="FF0000"/>
                </a:solidFill>
                <a:latin typeface="SimSun" panose="02010600030101010101" pitchFamily="2" charset="-122"/>
                <a:ea typeface="SimSun" panose="02010600030101010101" pitchFamily="2" charset="-122"/>
              </a:rPr>
              <a:t>“衍生数据”所对应的知识产权创设？</a:t>
            </a:r>
            <a:endParaRPr kumimoji="1" lang="en-US" altLang="zh-CN" sz="1600" dirty="0">
              <a:solidFill>
                <a:srgbClr val="FF0000"/>
              </a:solidFill>
              <a:latin typeface="SimSun" panose="02010600030101010101" pitchFamily="2" charset="-122"/>
              <a:ea typeface="SimSun" panose="02010600030101010101" pitchFamily="2" charset="-122"/>
            </a:endParaRPr>
          </a:p>
        </p:txBody>
      </p:sp>
      <p:pic>
        <p:nvPicPr>
          <p:cNvPr id="19" name="图片 18">
            <a:extLst>
              <a:ext uri="{FF2B5EF4-FFF2-40B4-BE49-F238E27FC236}">
                <a16:creationId xmlns:a16="http://schemas.microsoft.com/office/drawing/2014/main" id="{C42FE0EB-88EA-2540-A816-AE0BF7A3D6B2}"/>
              </a:ext>
            </a:extLst>
          </p:cNvPr>
          <p:cNvPicPr>
            <a:picLocks noChangeAspect="1"/>
          </p:cNvPicPr>
          <p:nvPr/>
        </p:nvPicPr>
        <p:blipFill>
          <a:blip r:embed="rId4"/>
          <a:stretch>
            <a:fillRect/>
          </a:stretch>
        </p:blipFill>
        <p:spPr>
          <a:xfrm>
            <a:off x="4881859" y="1384003"/>
            <a:ext cx="908226" cy="1078643"/>
          </a:xfrm>
          <a:prstGeom prst="rect">
            <a:avLst/>
          </a:prstGeom>
        </p:spPr>
      </p:pic>
    </p:spTree>
    <p:extLst>
      <p:ext uri="{BB962C8B-B14F-4D97-AF65-F5344CB8AC3E}">
        <p14:creationId xmlns:p14="http://schemas.microsoft.com/office/powerpoint/2010/main" val="757748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知识产权特征</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9" name="f07f790e-18ac-455d-8f92-5a8b9cad6e39">
            <a:extLst>
              <a:ext uri="{FF2B5EF4-FFF2-40B4-BE49-F238E27FC236}">
                <a16:creationId xmlns:a16="http://schemas.microsoft.com/office/drawing/2014/main" id="{D382A218-98B1-5B4A-A226-83A189032199}"/>
              </a:ext>
            </a:extLst>
          </p:cNvPr>
          <p:cNvGrpSpPr>
            <a:grpSpLocks noChangeAspect="1"/>
          </p:cNvGrpSpPr>
          <p:nvPr/>
        </p:nvGrpSpPr>
        <p:grpSpPr>
          <a:xfrm>
            <a:off x="-372404" y="1059582"/>
            <a:ext cx="9120868" cy="3001299"/>
            <a:chOff x="212528" y="1713789"/>
            <a:chExt cx="12161158" cy="4001732"/>
          </a:xfrm>
        </p:grpSpPr>
        <p:grpSp>
          <p:nvGrpSpPr>
            <p:cNvPr id="10" name="Group 75">
              <a:extLst>
                <a:ext uri="{FF2B5EF4-FFF2-40B4-BE49-F238E27FC236}">
                  <a16:creationId xmlns:a16="http://schemas.microsoft.com/office/drawing/2014/main" id="{88DF120B-CF23-994B-9141-9D1D71CC19C2}"/>
                </a:ext>
              </a:extLst>
            </p:cNvPr>
            <p:cNvGrpSpPr/>
            <p:nvPr/>
          </p:nvGrpSpPr>
          <p:grpSpPr>
            <a:xfrm>
              <a:off x="3903890" y="1845446"/>
              <a:ext cx="4469856" cy="3870075"/>
              <a:chOff x="3903890" y="1845446"/>
              <a:chExt cx="4469856" cy="3870075"/>
            </a:xfrm>
            <a:solidFill>
              <a:schemeClr val="tx2">
                <a:lumMod val="60000"/>
                <a:lumOff val="40000"/>
              </a:schemeClr>
            </a:solidFill>
          </p:grpSpPr>
          <p:sp>
            <p:nvSpPr>
              <p:cNvPr id="69" name="Freeform: Shape 2">
                <a:extLst>
                  <a:ext uri="{FF2B5EF4-FFF2-40B4-BE49-F238E27FC236}">
                    <a16:creationId xmlns:a16="http://schemas.microsoft.com/office/drawing/2014/main" id="{0E79E5E9-245B-9148-AEB5-7CEAC21B251B}"/>
                  </a:ext>
                </a:extLst>
              </p:cNvPr>
              <p:cNvSpPr>
                <a:spLocks/>
              </p:cNvSpPr>
              <p:nvPr/>
            </p:nvSpPr>
            <p:spPr bwMode="auto">
              <a:xfrm>
                <a:off x="5563154" y="2911319"/>
                <a:ext cx="481601" cy="504835"/>
              </a:xfrm>
              <a:custGeom>
                <a:avLst/>
                <a:gdLst>
                  <a:gd name="T0" fmla="*/ 127 w 240"/>
                  <a:gd name="T1" fmla="*/ 220 h 240"/>
                  <a:gd name="T2" fmla="*/ 150 w 240"/>
                  <a:gd name="T3" fmla="*/ 213 h 240"/>
                  <a:gd name="T4" fmla="*/ 170 w 240"/>
                  <a:gd name="T5" fmla="*/ 217 h 240"/>
                  <a:gd name="T6" fmla="*/ 192 w 240"/>
                  <a:gd name="T7" fmla="*/ 217 h 240"/>
                  <a:gd name="T8" fmla="*/ 197 w 240"/>
                  <a:gd name="T9" fmla="*/ 181 h 240"/>
                  <a:gd name="T10" fmla="*/ 214 w 240"/>
                  <a:gd name="T11" fmla="*/ 155 h 240"/>
                  <a:gd name="T12" fmla="*/ 240 w 240"/>
                  <a:gd name="T13" fmla="*/ 131 h 240"/>
                  <a:gd name="T14" fmla="*/ 223 w 240"/>
                  <a:gd name="T15" fmla="*/ 115 h 240"/>
                  <a:gd name="T16" fmla="*/ 215 w 240"/>
                  <a:gd name="T17" fmla="*/ 96 h 240"/>
                  <a:gd name="T18" fmla="*/ 213 w 240"/>
                  <a:gd name="T19" fmla="*/ 76 h 240"/>
                  <a:gd name="T20" fmla="*/ 220 w 240"/>
                  <a:gd name="T21" fmla="*/ 53 h 240"/>
                  <a:gd name="T22" fmla="*/ 186 w 240"/>
                  <a:gd name="T23" fmla="*/ 44 h 240"/>
                  <a:gd name="T24" fmla="*/ 158 w 240"/>
                  <a:gd name="T25" fmla="*/ 30 h 240"/>
                  <a:gd name="T26" fmla="*/ 137 w 240"/>
                  <a:gd name="T27" fmla="*/ 1 h 240"/>
                  <a:gd name="T28" fmla="*/ 117 w 240"/>
                  <a:gd name="T29" fmla="*/ 11 h 240"/>
                  <a:gd name="T30" fmla="*/ 102 w 240"/>
                  <a:gd name="T31" fmla="*/ 24 h 240"/>
                  <a:gd name="T32" fmla="*/ 78 w 240"/>
                  <a:gd name="T33" fmla="*/ 29 h 240"/>
                  <a:gd name="T34" fmla="*/ 55 w 240"/>
                  <a:gd name="T35" fmla="*/ 19 h 240"/>
                  <a:gd name="T36" fmla="*/ 41 w 240"/>
                  <a:gd name="T37" fmla="*/ 45 h 240"/>
                  <a:gd name="T38" fmla="*/ 33 w 240"/>
                  <a:gd name="T39" fmla="*/ 76 h 240"/>
                  <a:gd name="T40" fmla="*/ 3 w 240"/>
                  <a:gd name="T41" fmla="*/ 94 h 240"/>
                  <a:gd name="T42" fmla="*/ 2 w 240"/>
                  <a:gd name="T43" fmla="*/ 118 h 240"/>
                  <a:gd name="T44" fmla="*/ 23 w 240"/>
                  <a:gd name="T45" fmla="*/ 134 h 240"/>
                  <a:gd name="T46" fmla="*/ 29 w 240"/>
                  <a:gd name="T47" fmla="*/ 157 h 240"/>
                  <a:gd name="T48" fmla="*/ 18 w 240"/>
                  <a:gd name="T49" fmla="*/ 182 h 240"/>
                  <a:gd name="T50" fmla="*/ 35 w 240"/>
                  <a:gd name="T51" fmla="*/ 202 h 240"/>
                  <a:gd name="T52" fmla="*/ 70 w 240"/>
                  <a:gd name="T53" fmla="*/ 204 h 240"/>
                  <a:gd name="T54" fmla="*/ 89 w 240"/>
                  <a:gd name="T55" fmla="*/ 234 h 240"/>
                  <a:gd name="T56" fmla="*/ 115 w 240"/>
                  <a:gd name="T57" fmla="*/ 240 h 240"/>
                  <a:gd name="T58" fmla="*/ 103 w 240"/>
                  <a:gd name="T59" fmla="*/ 187 h 240"/>
                  <a:gd name="T60" fmla="*/ 85 w 240"/>
                  <a:gd name="T61" fmla="*/ 179 h 240"/>
                  <a:gd name="T62" fmla="*/ 70 w 240"/>
                  <a:gd name="T63" fmla="*/ 167 h 240"/>
                  <a:gd name="T64" fmla="*/ 61 w 240"/>
                  <a:gd name="T65" fmla="*/ 155 h 240"/>
                  <a:gd name="T66" fmla="*/ 55 w 240"/>
                  <a:gd name="T67" fmla="*/ 142 h 240"/>
                  <a:gd name="T68" fmla="*/ 52 w 240"/>
                  <a:gd name="T69" fmla="*/ 131 h 240"/>
                  <a:gd name="T70" fmla="*/ 52 w 240"/>
                  <a:gd name="T71" fmla="*/ 115 h 240"/>
                  <a:gd name="T72" fmla="*/ 54 w 240"/>
                  <a:gd name="T73" fmla="*/ 101 h 240"/>
                  <a:gd name="T74" fmla="*/ 62 w 240"/>
                  <a:gd name="T75" fmla="*/ 83 h 240"/>
                  <a:gd name="T76" fmla="*/ 74 w 240"/>
                  <a:gd name="T77" fmla="*/ 69 h 240"/>
                  <a:gd name="T78" fmla="*/ 87 w 240"/>
                  <a:gd name="T79" fmla="*/ 60 h 240"/>
                  <a:gd name="T80" fmla="*/ 101 w 240"/>
                  <a:gd name="T81" fmla="*/ 55 h 240"/>
                  <a:gd name="T82" fmla="*/ 111 w 240"/>
                  <a:gd name="T83" fmla="*/ 52 h 240"/>
                  <a:gd name="T84" fmla="*/ 130 w 240"/>
                  <a:gd name="T85" fmla="*/ 52 h 240"/>
                  <a:gd name="T86" fmla="*/ 147 w 240"/>
                  <a:gd name="T87" fmla="*/ 58 h 240"/>
                  <a:gd name="T88" fmla="*/ 159 w 240"/>
                  <a:gd name="T89" fmla="*/ 64 h 240"/>
                  <a:gd name="T90" fmla="*/ 172 w 240"/>
                  <a:gd name="T91" fmla="*/ 75 h 240"/>
                  <a:gd name="T92" fmla="*/ 182 w 240"/>
                  <a:gd name="T93" fmla="*/ 92 h 240"/>
                  <a:gd name="T94" fmla="*/ 186 w 240"/>
                  <a:gd name="T95" fmla="*/ 103 h 240"/>
                  <a:gd name="T96" fmla="*/ 188 w 240"/>
                  <a:gd name="T97" fmla="*/ 116 h 240"/>
                  <a:gd name="T98" fmla="*/ 187 w 240"/>
                  <a:gd name="T99" fmla="*/ 135 h 240"/>
                  <a:gd name="T100" fmla="*/ 181 w 240"/>
                  <a:gd name="T101" fmla="*/ 151 h 240"/>
                  <a:gd name="T102" fmla="*/ 174 w 240"/>
                  <a:gd name="T103" fmla="*/ 162 h 240"/>
                  <a:gd name="T104" fmla="*/ 161 w 240"/>
                  <a:gd name="T105" fmla="*/ 175 h 240"/>
                  <a:gd name="T106" fmla="*/ 145 w 240"/>
                  <a:gd name="T107" fmla="*/ 184 h 240"/>
                  <a:gd name="T108" fmla="*/ 135 w 240"/>
                  <a:gd name="T109" fmla="*/ 187 h 240"/>
                  <a:gd name="T110" fmla="*/ 120 w 240"/>
                  <a:gd name="T111" fmla="*/ 18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40">
                    <a:moveTo>
                      <a:pt x="115" y="240"/>
                    </a:moveTo>
                    <a:cubicBezTo>
                      <a:pt x="116" y="239"/>
                      <a:pt x="117" y="239"/>
                      <a:pt x="117" y="238"/>
                    </a:cubicBezTo>
                    <a:cubicBezTo>
                      <a:pt x="117" y="238"/>
                      <a:pt x="120" y="233"/>
                      <a:pt x="123" y="229"/>
                    </a:cubicBezTo>
                    <a:cubicBezTo>
                      <a:pt x="124" y="227"/>
                      <a:pt x="125" y="225"/>
                      <a:pt x="126" y="223"/>
                    </a:cubicBezTo>
                    <a:cubicBezTo>
                      <a:pt x="127" y="222"/>
                      <a:pt x="127" y="220"/>
                      <a:pt x="127" y="220"/>
                    </a:cubicBezTo>
                    <a:cubicBezTo>
                      <a:pt x="128" y="219"/>
                      <a:pt x="129" y="217"/>
                      <a:pt x="131" y="217"/>
                    </a:cubicBezTo>
                    <a:cubicBezTo>
                      <a:pt x="131" y="217"/>
                      <a:pt x="132" y="217"/>
                      <a:pt x="133" y="217"/>
                    </a:cubicBezTo>
                    <a:cubicBezTo>
                      <a:pt x="135" y="217"/>
                      <a:pt x="136" y="217"/>
                      <a:pt x="138" y="216"/>
                    </a:cubicBezTo>
                    <a:cubicBezTo>
                      <a:pt x="141" y="216"/>
                      <a:pt x="144" y="215"/>
                      <a:pt x="144" y="215"/>
                    </a:cubicBezTo>
                    <a:cubicBezTo>
                      <a:pt x="144" y="215"/>
                      <a:pt x="147" y="214"/>
                      <a:pt x="150" y="213"/>
                    </a:cubicBezTo>
                    <a:cubicBezTo>
                      <a:pt x="152" y="213"/>
                      <a:pt x="154" y="212"/>
                      <a:pt x="155" y="212"/>
                    </a:cubicBezTo>
                    <a:cubicBezTo>
                      <a:pt x="156" y="211"/>
                      <a:pt x="157" y="211"/>
                      <a:pt x="157" y="211"/>
                    </a:cubicBezTo>
                    <a:cubicBezTo>
                      <a:pt x="158" y="210"/>
                      <a:pt x="160" y="210"/>
                      <a:pt x="162" y="212"/>
                    </a:cubicBezTo>
                    <a:cubicBezTo>
                      <a:pt x="162" y="212"/>
                      <a:pt x="163" y="212"/>
                      <a:pt x="164" y="213"/>
                    </a:cubicBezTo>
                    <a:cubicBezTo>
                      <a:pt x="166" y="214"/>
                      <a:pt x="168" y="216"/>
                      <a:pt x="170" y="217"/>
                    </a:cubicBezTo>
                    <a:cubicBezTo>
                      <a:pt x="174" y="220"/>
                      <a:pt x="179" y="222"/>
                      <a:pt x="179" y="222"/>
                    </a:cubicBezTo>
                    <a:cubicBezTo>
                      <a:pt x="180" y="223"/>
                      <a:pt x="181" y="223"/>
                      <a:pt x="182" y="223"/>
                    </a:cubicBezTo>
                    <a:cubicBezTo>
                      <a:pt x="183" y="223"/>
                      <a:pt x="184" y="222"/>
                      <a:pt x="185" y="222"/>
                    </a:cubicBezTo>
                    <a:cubicBezTo>
                      <a:pt x="185" y="222"/>
                      <a:pt x="186" y="221"/>
                      <a:pt x="187" y="220"/>
                    </a:cubicBezTo>
                    <a:cubicBezTo>
                      <a:pt x="189" y="219"/>
                      <a:pt x="190" y="218"/>
                      <a:pt x="192" y="217"/>
                    </a:cubicBezTo>
                    <a:cubicBezTo>
                      <a:pt x="196" y="214"/>
                      <a:pt x="199" y="211"/>
                      <a:pt x="199" y="211"/>
                    </a:cubicBezTo>
                    <a:cubicBezTo>
                      <a:pt x="201" y="209"/>
                      <a:pt x="202" y="207"/>
                      <a:pt x="201" y="205"/>
                    </a:cubicBezTo>
                    <a:cubicBezTo>
                      <a:pt x="201" y="205"/>
                      <a:pt x="200" y="200"/>
                      <a:pt x="199" y="195"/>
                    </a:cubicBezTo>
                    <a:cubicBezTo>
                      <a:pt x="198" y="191"/>
                      <a:pt x="196" y="186"/>
                      <a:pt x="196" y="186"/>
                    </a:cubicBezTo>
                    <a:cubicBezTo>
                      <a:pt x="195" y="184"/>
                      <a:pt x="195" y="182"/>
                      <a:pt x="197" y="181"/>
                    </a:cubicBezTo>
                    <a:cubicBezTo>
                      <a:pt x="197" y="181"/>
                      <a:pt x="199" y="178"/>
                      <a:pt x="201" y="176"/>
                    </a:cubicBezTo>
                    <a:cubicBezTo>
                      <a:pt x="202" y="173"/>
                      <a:pt x="204" y="170"/>
                      <a:pt x="204" y="170"/>
                    </a:cubicBezTo>
                    <a:cubicBezTo>
                      <a:pt x="204" y="170"/>
                      <a:pt x="206" y="167"/>
                      <a:pt x="207" y="164"/>
                    </a:cubicBezTo>
                    <a:cubicBezTo>
                      <a:pt x="209" y="162"/>
                      <a:pt x="210" y="158"/>
                      <a:pt x="210" y="158"/>
                    </a:cubicBezTo>
                    <a:cubicBezTo>
                      <a:pt x="211" y="157"/>
                      <a:pt x="212" y="155"/>
                      <a:pt x="214" y="155"/>
                    </a:cubicBezTo>
                    <a:cubicBezTo>
                      <a:pt x="214" y="155"/>
                      <a:pt x="219" y="155"/>
                      <a:pt x="224" y="153"/>
                    </a:cubicBezTo>
                    <a:cubicBezTo>
                      <a:pt x="229" y="152"/>
                      <a:pt x="234" y="151"/>
                      <a:pt x="234" y="151"/>
                    </a:cubicBezTo>
                    <a:cubicBezTo>
                      <a:pt x="235" y="150"/>
                      <a:pt x="237" y="148"/>
                      <a:pt x="238" y="146"/>
                    </a:cubicBezTo>
                    <a:cubicBezTo>
                      <a:pt x="238" y="146"/>
                      <a:pt x="238" y="142"/>
                      <a:pt x="239" y="137"/>
                    </a:cubicBezTo>
                    <a:cubicBezTo>
                      <a:pt x="240" y="135"/>
                      <a:pt x="240" y="133"/>
                      <a:pt x="240" y="131"/>
                    </a:cubicBezTo>
                    <a:cubicBezTo>
                      <a:pt x="240" y="130"/>
                      <a:pt x="240" y="129"/>
                      <a:pt x="240" y="129"/>
                    </a:cubicBezTo>
                    <a:cubicBezTo>
                      <a:pt x="240" y="127"/>
                      <a:pt x="240" y="126"/>
                      <a:pt x="240" y="125"/>
                    </a:cubicBezTo>
                    <a:cubicBezTo>
                      <a:pt x="239" y="124"/>
                      <a:pt x="238" y="123"/>
                      <a:pt x="238" y="123"/>
                    </a:cubicBezTo>
                    <a:cubicBezTo>
                      <a:pt x="238" y="123"/>
                      <a:pt x="233" y="120"/>
                      <a:pt x="229" y="118"/>
                    </a:cubicBezTo>
                    <a:cubicBezTo>
                      <a:pt x="227" y="116"/>
                      <a:pt x="225" y="115"/>
                      <a:pt x="223" y="115"/>
                    </a:cubicBezTo>
                    <a:cubicBezTo>
                      <a:pt x="221" y="114"/>
                      <a:pt x="220" y="113"/>
                      <a:pt x="220" y="113"/>
                    </a:cubicBezTo>
                    <a:cubicBezTo>
                      <a:pt x="219" y="112"/>
                      <a:pt x="217" y="111"/>
                      <a:pt x="217" y="109"/>
                    </a:cubicBezTo>
                    <a:cubicBezTo>
                      <a:pt x="217" y="109"/>
                      <a:pt x="217" y="108"/>
                      <a:pt x="217" y="107"/>
                    </a:cubicBezTo>
                    <a:cubicBezTo>
                      <a:pt x="217" y="106"/>
                      <a:pt x="216" y="104"/>
                      <a:pt x="216" y="102"/>
                    </a:cubicBezTo>
                    <a:cubicBezTo>
                      <a:pt x="215" y="99"/>
                      <a:pt x="215" y="96"/>
                      <a:pt x="215" y="96"/>
                    </a:cubicBezTo>
                    <a:cubicBezTo>
                      <a:pt x="215" y="96"/>
                      <a:pt x="214" y="93"/>
                      <a:pt x="213" y="90"/>
                    </a:cubicBezTo>
                    <a:cubicBezTo>
                      <a:pt x="212" y="88"/>
                      <a:pt x="212" y="87"/>
                      <a:pt x="211" y="86"/>
                    </a:cubicBezTo>
                    <a:cubicBezTo>
                      <a:pt x="211" y="84"/>
                      <a:pt x="211" y="84"/>
                      <a:pt x="211" y="84"/>
                    </a:cubicBezTo>
                    <a:cubicBezTo>
                      <a:pt x="210" y="82"/>
                      <a:pt x="210" y="80"/>
                      <a:pt x="211" y="78"/>
                    </a:cubicBezTo>
                    <a:cubicBezTo>
                      <a:pt x="211" y="78"/>
                      <a:pt x="212" y="77"/>
                      <a:pt x="213" y="76"/>
                    </a:cubicBezTo>
                    <a:cubicBezTo>
                      <a:pt x="214" y="74"/>
                      <a:pt x="216" y="72"/>
                      <a:pt x="217" y="70"/>
                    </a:cubicBezTo>
                    <a:cubicBezTo>
                      <a:pt x="220" y="66"/>
                      <a:pt x="222" y="62"/>
                      <a:pt x="222" y="62"/>
                    </a:cubicBezTo>
                    <a:cubicBezTo>
                      <a:pt x="222" y="61"/>
                      <a:pt x="223" y="60"/>
                      <a:pt x="223" y="59"/>
                    </a:cubicBezTo>
                    <a:cubicBezTo>
                      <a:pt x="222" y="58"/>
                      <a:pt x="222" y="56"/>
                      <a:pt x="221" y="55"/>
                    </a:cubicBezTo>
                    <a:cubicBezTo>
                      <a:pt x="221" y="55"/>
                      <a:pt x="221" y="54"/>
                      <a:pt x="220" y="53"/>
                    </a:cubicBezTo>
                    <a:cubicBezTo>
                      <a:pt x="219" y="52"/>
                      <a:pt x="218" y="50"/>
                      <a:pt x="216" y="48"/>
                    </a:cubicBezTo>
                    <a:cubicBezTo>
                      <a:pt x="214" y="45"/>
                      <a:pt x="211" y="41"/>
                      <a:pt x="211" y="41"/>
                    </a:cubicBezTo>
                    <a:cubicBezTo>
                      <a:pt x="209" y="39"/>
                      <a:pt x="207" y="39"/>
                      <a:pt x="205" y="39"/>
                    </a:cubicBezTo>
                    <a:cubicBezTo>
                      <a:pt x="205" y="39"/>
                      <a:pt x="200" y="40"/>
                      <a:pt x="195" y="41"/>
                    </a:cubicBezTo>
                    <a:cubicBezTo>
                      <a:pt x="191" y="43"/>
                      <a:pt x="186" y="44"/>
                      <a:pt x="186" y="44"/>
                    </a:cubicBezTo>
                    <a:cubicBezTo>
                      <a:pt x="184" y="45"/>
                      <a:pt x="182" y="45"/>
                      <a:pt x="181" y="44"/>
                    </a:cubicBezTo>
                    <a:cubicBezTo>
                      <a:pt x="181" y="44"/>
                      <a:pt x="178" y="41"/>
                      <a:pt x="175" y="40"/>
                    </a:cubicBezTo>
                    <a:cubicBezTo>
                      <a:pt x="173" y="38"/>
                      <a:pt x="170" y="36"/>
                      <a:pt x="170" y="36"/>
                    </a:cubicBezTo>
                    <a:cubicBezTo>
                      <a:pt x="170" y="36"/>
                      <a:pt x="167" y="35"/>
                      <a:pt x="164" y="33"/>
                    </a:cubicBezTo>
                    <a:cubicBezTo>
                      <a:pt x="161" y="31"/>
                      <a:pt x="158" y="30"/>
                      <a:pt x="158" y="30"/>
                    </a:cubicBezTo>
                    <a:cubicBezTo>
                      <a:pt x="156" y="30"/>
                      <a:pt x="155" y="28"/>
                      <a:pt x="155" y="26"/>
                    </a:cubicBezTo>
                    <a:cubicBezTo>
                      <a:pt x="155" y="26"/>
                      <a:pt x="154" y="21"/>
                      <a:pt x="153" y="16"/>
                    </a:cubicBezTo>
                    <a:cubicBezTo>
                      <a:pt x="152" y="12"/>
                      <a:pt x="151" y="7"/>
                      <a:pt x="151" y="7"/>
                    </a:cubicBezTo>
                    <a:cubicBezTo>
                      <a:pt x="150" y="5"/>
                      <a:pt x="148" y="3"/>
                      <a:pt x="146" y="3"/>
                    </a:cubicBezTo>
                    <a:cubicBezTo>
                      <a:pt x="146" y="3"/>
                      <a:pt x="142" y="2"/>
                      <a:pt x="137" y="1"/>
                    </a:cubicBezTo>
                    <a:cubicBezTo>
                      <a:pt x="135" y="1"/>
                      <a:pt x="133" y="1"/>
                      <a:pt x="131" y="0"/>
                    </a:cubicBezTo>
                    <a:cubicBezTo>
                      <a:pt x="129" y="0"/>
                      <a:pt x="128" y="0"/>
                      <a:pt x="128" y="0"/>
                    </a:cubicBezTo>
                    <a:cubicBezTo>
                      <a:pt x="127" y="0"/>
                      <a:pt x="126" y="0"/>
                      <a:pt x="125" y="1"/>
                    </a:cubicBezTo>
                    <a:cubicBezTo>
                      <a:pt x="124" y="1"/>
                      <a:pt x="123" y="2"/>
                      <a:pt x="123" y="3"/>
                    </a:cubicBezTo>
                    <a:cubicBezTo>
                      <a:pt x="123" y="3"/>
                      <a:pt x="120" y="7"/>
                      <a:pt x="117" y="11"/>
                    </a:cubicBezTo>
                    <a:cubicBezTo>
                      <a:pt x="116" y="13"/>
                      <a:pt x="115" y="16"/>
                      <a:pt x="114" y="17"/>
                    </a:cubicBezTo>
                    <a:cubicBezTo>
                      <a:pt x="114" y="19"/>
                      <a:pt x="113" y="20"/>
                      <a:pt x="113" y="20"/>
                    </a:cubicBezTo>
                    <a:cubicBezTo>
                      <a:pt x="112" y="22"/>
                      <a:pt x="111" y="23"/>
                      <a:pt x="109" y="23"/>
                    </a:cubicBezTo>
                    <a:cubicBezTo>
                      <a:pt x="109" y="23"/>
                      <a:pt x="108" y="23"/>
                      <a:pt x="107" y="23"/>
                    </a:cubicBezTo>
                    <a:cubicBezTo>
                      <a:pt x="105" y="23"/>
                      <a:pt x="104" y="24"/>
                      <a:pt x="102" y="24"/>
                    </a:cubicBezTo>
                    <a:cubicBezTo>
                      <a:pt x="99" y="25"/>
                      <a:pt x="96" y="25"/>
                      <a:pt x="96" y="25"/>
                    </a:cubicBezTo>
                    <a:cubicBezTo>
                      <a:pt x="96" y="25"/>
                      <a:pt x="93" y="26"/>
                      <a:pt x="90" y="27"/>
                    </a:cubicBezTo>
                    <a:cubicBezTo>
                      <a:pt x="88" y="28"/>
                      <a:pt x="87" y="28"/>
                      <a:pt x="85" y="29"/>
                    </a:cubicBezTo>
                    <a:cubicBezTo>
                      <a:pt x="84" y="29"/>
                      <a:pt x="84" y="30"/>
                      <a:pt x="84" y="30"/>
                    </a:cubicBezTo>
                    <a:cubicBezTo>
                      <a:pt x="82" y="30"/>
                      <a:pt x="80" y="30"/>
                      <a:pt x="78" y="29"/>
                    </a:cubicBezTo>
                    <a:cubicBezTo>
                      <a:pt x="78" y="29"/>
                      <a:pt x="77" y="28"/>
                      <a:pt x="76" y="27"/>
                    </a:cubicBezTo>
                    <a:cubicBezTo>
                      <a:pt x="74" y="26"/>
                      <a:pt x="72" y="25"/>
                      <a:pt x="70" y="23"/>
                    </a:cubicBezTo>
                    <a:cubicBezTo>
                      <a:pt x="66" y="21"/>
                      <a:pt x="61" y="18"/>
                      <a:pt x="61" y="18"/>
                    </a:cubicBezTo>
                    <a:cubicBezTo>
                      <a:pt x="61" y="18"/>
                      <a:pt x="60" y="18"/>
                      <a:pt x="58" y="18"/>
                    </a:cubicBezTo>
                    <a:cubicBezTo>
                      <a:pt x="57" y="18"/>
                      <a:pt x="56" y="18"/>
                      <a:pt x="55" y="19"/>
                    </a:cubicBezTo>
                    <a:cubicBezTo>
                      <a:pt x="55" y="19"/>
                      <a:pt x="54" y="19"/>
                      <a:pt x="53" y="20"/>
                    </a:cubicBezTo>
                    <a:cubicBezTo>
                      <a:pt x="52" y="21"/>
                      <a:pt x="50" y="23"/>
                      <a:pt x="48" y="24"/>
                    </a:cubicBezTo>
                    <a:cubicBezTo>
                      <a:pt x="45" y="27"/>
                      <a:pt x="41" y="29"/>
                      <a:pt x="41" y="29"/>
                    </a:cubicBezTo>
                    <a:cubicBezTo>
                      <a:pt x="39" y="31"/>
                      <a:pt x="38" y="33"/>
                      <a:pt x="39" y="35"/>
                    </a:cubicBezTo>
                    <a:cubicBezTo>
                      <a:pt x="39" y="35"/>
                      <a:pt x="40" y="40"/>
                      <a:pt x="41" y="45"/>
                    </a:cubicBezTo>
                    <a:cubicBezTo>
                      <a:pt x="42" y="50"/>
                      <a:pt x="44" y="54"/>
                      <a:pt x="44" y="54"/>
                    </a:cubicBezTo>
                    <a:cubicBezTo>
                      <a:pt x="45" y="56"/>
                      <a:pt x="45" y="58"/>
                      <a:pt x="43" y="60"/>
                    </a:cubicBezTo>
                    <a:cubicBezTo>
                      <a:pt x="43" y="60"/>
                      <a:pt x="41" y="62"/>
                      <a:pt x="40" y="65"/>
                    </a:cubicBezTo>
                    <a:cubicBezTo>
                      <a:pt x="38" y="68"/>
                      <a:pt x="36" y="70"/>
                      <a:pt x="36" y="70"/>
                    </a:cubicBezTo>
                    <a:cubicBezTo>
                      <a:pt x="36" y="70"/>
                      <a:pt x="34" y="73"/>
                      <a:pt x="33" y="76"/>
                    </a:cubicBezTo>
                    <a:cubicBezTo>
                      <a:pt x="31" y="79"/>
                      <a:pt x="30" y="82"/>
                      <a:pt x="30" y="82"/>
                    </a:cubicBezTo>
                    <a:cubicBezTo>
                      <a:pt x="29" y="84"/>
                      <a:pt x="28" y="85"/>
                      <a:pt x="26" y="85"/>
                    </a:cubicBezTo>
                    <a:cubicBezTo>
                      <a:pt x="26" y="85"/>
                      <a:pt x="21" y="86"/>
                      <a:pt x="16" y="87"/>
                    </a:cubicBezTo>
                    <a:cubicBezTo>
                      <a:pt x="11" y="88"/>
                      <a:pt x="7" y="90"/>
                      <a:pt x="7" y="90"/>
                    </a:cubicBezTo>
                    <a:cubicBezTo>
                      <a:pt x="5" y="90"/>
                      <a:pt x="3" y="92"/>
                      <a:pt x="3" y="94"/>
                    </a:cubicBezTo>
                    <a:cubicBezTo>
                      <a:pt x="3" y="94"/>
                      <a:pt x="2" y="99"/>
                      <a:pt x="1" y="103"/>
                    </a:cubicBezTo>
                    <a:cubicBezTo>
                      <a:pt x="1" y="105"/>
                      <a:pt x="0" y="107"/>
                      <a:pt x="0" y="109"/>
                    </a:cubicBezTo>
                    <a:cubicBezTo>
                      <a:pt x="0" y="111"/>
                      <a:pt x="0" y="112"/>
                      <a:pt x="0" y="112"/>
                    </a:cubicBezTo>
                    <a:cubicBezTo>
                      <a:pt x="0" y="113"/>
                      <a:pt x="0" y="114"/>
                      <a:pt x="1" y="115"/>
                    </a:cubicBezTo>
                    <a:cubicBezTo>
                      <a:pt x="1" y="116"/>
                      <a:pt x="2" y="117"/>
                      <a:pt x="2" y="118"/>
                    </a:cubicBezTo>
                    <a:cubicBezTo>
                      <a:pt x="2" y="118"/>
                      <a:pt x="7" y="120"/>
                      <a:pt x="11" y="123"/>
                    </a:cubicBezTo>
                    <a:cubicBezTo>
                      <a:pt x="13" y="124"/>
                      <a:pt x="15" y="125"/>
                      <a:pt x="17" y="126"/>
                    </a:cubicBezTo>
                    <a:cubicBezTo>
                      <a:pt x="19" y="127"/>
                      <a:pt x="20" y="127"/>
                      <a:pt x="20" y="127"/>
                    </a:cubicBezTo>
                    <a:cubicBezTo>
                      <a:pt x="22" y="128"/>
                      <a:pt x="23" y="130"/>
                      <a:pt x="23" y="132"/>
                    </a:cubicBezTo>
                    <a:cubicBezTo>
                      <a:pt x="23" y="132"/>
                      <a:pt x="23" y="132"/>
                      <a:pt x="23" y="134"/>
                    </a:cubicBezTo>
                    <a:cubicBezTo>
                      <a:pt x="23" y="135"/>
                      <a:pt x="24" y="136"/>
                      <a:pt x="24" y="138"/>
                    </a:cubicBezTo>
                    <a:cubicBezTo>
                      <a:pt x="25" y="141"/>
                      <a:pt x="25" y="144"/>
                      <a:pt x="25" y="144"/>
                    </a:cubicBezTo>
                    <a:cubicBezTo>
                      <a:pt x="25" y="144"/>
                      <a:pt x="26" y="148"/>
                      <a:pt x="27" y="151"/>
                    </a:cubicBezTo>
                    <a:cubicBezTo>
                      <a:pt x="28" y="152"/>
                      <a:pt x="28" y="154"/>
                      <a:pt x="29" y="155"/>
                    </a:cubicBezTo>
                    <a:cubicBezTo>
                      <a:pt x="29" y="156"/>
                      <a:pt x="29" y="157"/>
                      <a:pt x="29" y="157"/>
                    </a:cubicBezTo>
                    <a:cubicBezTo>
                      <a:pt x="30" y="159"/>
                      <a:pt x="30" y="161"/>
                      <a:pt x="29" y="162"/>
                    </a:cubicBezTo>
                    <a:cubicBezTo>
                      <a:pt x="29" y="162"/>
                      <a:pt x="28" y="163"/>
                      <a:pt x="27" y="165"/>
                    </a:cubicBezTo>
                    <a:cubicBezTo>
                      <a:pt x="26" y="166"/>
                      <a:pt x="25" y="168"/>
                      <a:pt x="23" y="170"/>
                    </a:cubicBezTo>
                    <a:cubicBezTo>
                      <a:pt x="21" y="174"/>
                      <a:pt x="18" y="179"/>
                      <a:pt x="18" y="179"/>
                    </a:cubicBezTo>
                    <a:cubicBezTo>
                      <a:pt x="18" y="180"/>
                      <a:pt x="17" y="181"/>
                      <a:pt x="18" y="182"/>
                    </a:cubicBezTo>
                    <a:cubicBezTo>
                      <a:pt x="18" y="183"/>
                      <a:pt x="18" y="184"/>
                      <a:pt x="19" y="185"/>
                    </a:cubicBezTo>
                    <a:cubicBezTo>
                      <a:pt x="19" y="185"/>
                      <a:pt x="19" y="186"/>
                      <a:pt x="20" y="187"/>
                    </a:cubicBezTo>
                    <a:cubicBezTo>
                      <a:pt x="21" y="189"/>
                      <a:pt x="22" y="191"/>
                      <a:pt x="24" y="192"/>
                    </a:cubicBezTo>
                    <a:cubicBezTo>
                      <a:pt x="27" y="196"/>
                      <a:pt x="29" y="199"/>
                      <a:pt x="29" y="199"/>
                    </a:cubicBezTo>
                    <a:cubicBezTo>
                      <a:pt x="31" y="201"/>
                      <a:pt x="33" y="202"/>
                      <a:pt x="35" y="202"/>
                    </a:cubicBezTo>
                    <a:cubicBezTo>
                      <a:pt x="35" y="202"/>
                      <a:pt x="40" y="200"/>
                      <a:pt x="45" y="199"/>
                    </a:cubicBezTo>
                    <a:cubicBezTo>
                      <a:pt x="50" y="198"/>
                      <a:pt x="54" y="196"/>
                      <a:pt x="54" y="196"/>
                    </a:cubicBezTo>
                    <a:cubicBezTo>
                      <a:pt x="56" y="195"/>
                      <a:pt x="58" y="196"/>
                      <a:pt x="59" y="197"/>
                    </a:cubicBezTo>
                    <a:cubicBezTo>
                      <a:pt x="59" y="197"/>
                      <a:pt x="62" y="199"/>
                      <a:pt x="65" y="201"/>
                    </a:cubicBezTo>
                    <a:cubicBezTo>
                      <a:pt x="67" y="203"/>
                      <a:pt x="70" y="204"/>
                      <a:pt x="70" y="204"/>
                    </a:cubicBezTo>
                    <a:cubicBezTo>
                      <a:pt x="70" y="204"/>
                      <a:pt x="73" y="206"/>
                      <a:pt x="76" y="207"/>
                    </a:cubicBezTo>
                    <a:cubicBezTo>
                      <a:pt x="79" y="209"/>
                      <a:pt x="82" y="210"/>
                      <a:pt x="82" y="210"/>
                    </a:cubicBezTo>
                    <a:cubicBezTo>
                      <a:pt x="84" y="211"/>
                      <a:pt x="85" y="213"/>
                      <a:pt x="85" y="214"/>
                    </a:cubicBezTo>
                    <a:cubicBezTo>
                      <a:pt x="85" y="214"/>
                      <a:pt x="86" y="219"/>
                      <a:pt x="87" y="224"/>
                    </a:cubicBezTo>
                    <a:cubicBezTo>
                      <a:pt x="88" y="229"/>
                      <a:pt x="89" y="234"/>
                      <a:pt x="89" y="234"/>
                    </a:cubicBezTo>
                    <a:cubicBezTo>
                      <a:pt x="90" y="236"/>
                      <a:pt x="92" y="237"/>
                      <a:pt x="94" y="238"/>
                    </a:cubicBezTo>
                    <a:cubicBezTo>
                      <a:pt x="94" y="238"/>
                      <a:pt x="99" y="239"/>
                      <a:pt x="103" y="239"/>
                    </a:cubicBezTo>
                    <a:cubicBezTo>
                      <a:pt x="105" y="240"/>
                      <a:pt x="107" y="240"/>
                      <a:pt x="109" y="240"/>
                    </a:cubicBezTo>
                    <a:cubicBezTo>
                      <a:pt x="111" y="240"/>
                      <a:pt x="112" y="240"/>
                      <a:pt x="112" y="240"/>
                    </a:cubicBezTo>
                    <a:cubicBezTo>
                      <a:pt x="113" y="240"/>
                      <a:pt x="114" y="240"/>
                      <a:pt x="115" y="240"/>
                    </a:cubicBezTo>
                    <a:close/>
                    <a:moveTo>
                      <a:pt x="115" y="188"/>
                    </a:moveTo>
                    <a:cubicBezTo>
                      <a:pt x="114" y="188"/>
                      <a:pt x="112" y="188"/>
                      <a:pt x="110" y="188"/>
                    </a:cubicBezTo>
                    <a:cubicBezTo>
                      <a:pt x="109" y="188"/>
                      <a:pt x="107" y="187"/>
                      <a:pt x="105" y="187"/>
                    </a:cubicBezTo>
                    <a:cubicBezTo>
                      <a:pt x="104" y="187"/>
                      <a:pt x="104" y="187"/>
                      <a:pt x="104" y="187"/>
                    </a:cubicBezTo>
                    <a:cubicBezTo>
                      <a:pt x="103" y="187"/>
                      <a:pt x="103" y="187"/>
                      <a:pt x="103" y="187"/>
                    </a:cubicBezTo>
                    <a:cubicBezTo>
                      <a:pt x="102" y="186"/>
                      <a:pt x="101" y="186"/>
                      <a:pt x="101" y="186"/>
                    </a:cubicBezTo>
                    <a:cubicBezTo>
                      <a:pt x="98" y="185"/>
                      <a:pt x="95" y="184"/>
                      <a:pt x="93" y="183"/>
                    </a:cubicBezTo>
                    <a:cubicBezTo>
                      <a:pt x="91" y="183"/>
                      <a:pt x="90" y="182"/>
                      <a:pt x="90" y="181"/>
                    </a:cubicBezTo>
                    <a:cubicBezTo>
                      <a:pt x="89" y="181"/>
                      <a:pt x="88" y="181"/>
                      <a:pt x="87" y="180"/>
                    </a:cubicBezTo>
                    <a:cubicBezTo>
                      <a:pt x="86" y="180"/>
                      <a:pt x="85" y="179"/>
                      <a:pt x="85" y="179"/>
                    </a:cubicBezTo>
                    <a:cubicBezTo>
                      <a:pt x="85" y="179"/>
                      <a:pt x="84" y="179"/>
                      <a:pt x="83" y="178"/>
                    </a:cubicBezTo>
                    <a:cubicBezTo>
                      <a:pt x="83" y="177"/>
                      <a:pt x="82" y="177"/>
                      <a:pt x="81" y="176"/>
                    </a:cubicBezTo>
                    <a:cubicBezTo>
                      <a:pt x="80" y="176"/>
                      <a:pt x="79" y="175"/>
                      <a:pt x="78" y="174"/>
                    </a:cubicBezTo>
                    <a:cubicBezTo>
                      <a:pt x="76" y="173"/>
                      <a:pt x="74" y="171"/>
                      <a:pt x="72" y="169"/>
                    </a:cubicBezTo>
                    <a:cubicBezTo>
                      <a:pt x="71" y="168"/>
                      <a:pt x="71" y="168"/>
                      <a:pt x="70" y="167"/>
                    </a:cubicBezTo>
                    <a:cubicBezTo>
                      <a:pt x="69" y="166"/>
                      <a:pt x="69" y="166"/>
                      <a:pt x="69" y="166"/>
                    </a:cubicBezTo>
                    <a:cubicBezTo>
                      <a:pt x="68" y="165"/>
                      <a:pt x="68" y="165"/>
                      <a:pt x="68" y="165"/>
                    </a:cubicBezTo>
                    <a:cubicBezTo>
                      <a:pt x="67" y="164"/>
                      <a:pt x="66" y="163"/>
                      <a:pt x="65" y="161"/>
                    </a:cubicBezTo>
                    <a:cubicBezTo>
                      <a:pt x="64" y="160"/>
                      <a:pt x="63" y="158"/>
                      <a:pt x="62" y="157"/>
                    </a:cubicBezTo>
                    <a:cubicBezTo>
                      <a:pt x="62" y="156"/>
                      <a:pt x="61" y="156"/>
                      <a:pt x="61" y="155"/>
                    </a:cubicBezTo>
                    <a:cubicBezTo>
                      <a:pt x="61" y="154"/>
                      <a:pt x="60" y="154"/>
                      <a:pt x="60" y="153"/>
                    </a:cubicBezTo>
                    <a:cubicBezTo>
                      <a:pt x="59" y="152"/>
                      <a:pt x="58" y="150"/>
                      <a:pt x="58" y="149"/>
                    </a:cubicBezTo>
                    <a:cubicBezTo>
                      <a:pt x="57" y="148"/>
                      <a:pt x="57" y="146"/>
                      <a:pt x="56" y="145"/>
                    </a:cubicBezTo>
                    <a:cubicBezTo>
                      <a:pt x="56" y="145"/>
                      <a:pt x="56" y="144"/>
                      <a:pt x="56" y="143"/>
                    </a:cubicBezTo>
                    <a:cubicBezTo>
                      <a:pt x="55" y="143"/>
                      <a:pt x="55" y="142"/>
                      <a:pt x="55" y="142"/>
                    </a:cubicBezTo>
                    <a:cubicBezTo>
                      <a:pt x="55" y="141"/>
                      <a:pt x="55" y="140"/>
                      <a:pt x="54" y="139"/>
                    </a:cubicBezTo>
                    <a:cubicBezTo>
                      <a:pt x="54" y="138"/>
                      <a:pt x="54" y="137"/>
                      <a:pt x="54" y="137"/>
                    </a:cubicBezTo>
                    <a:cubicBezTo>
                      <a:pt x="54" y="137"/>
                      <a:pt x="54" y="136"/>
                      <a:pt x="53" y="135"/>
                    </a:cubicBezTo>
                    <a:cubicBezTo>
                      <a:pt x="53" y="134"/>
                      <a:pt x="53" y="133"/>
                      <a:pt x="53" y="132"/>
                    </a:cubicBezTo>
                    <a:cubicBezTo>
                      <a:pt x="53" y="132"/>
                      <a:pt x="52" y="131"/>
                      <a:pt x="52" y="131"/>
                    </a:cubicBezTo>
                    <a:cubicBezTo>
                      <a:pt x="52" y="130"/>
                      <a:pt x="52" y="130"/>
                      <a:pt x="52" y="129"/>
                    </a:cubicBezTo>
                    <a:cubicBezTo>
                      <a:pt x="52" y="128"/>
                      <a:pt x="52" y="126"/>
                      <a:pt x="52" y="125"/>
                    </a:cubicBezTo>
                    <a:cubicBezTo>
                      <a:pt x="52" y="123"/>
                      <a:pt x="52" y="122"/>
                      <a:pt x="52" y="120"/>
                    </a:cubicBezTo>
                    <a:cubicBezTo>
                      <a:pt x="52" y="119"/>
                      <a:pt x="52" y="119"/>
                      <a:pt x="52" y="118"/>
                    </a:cubicBezTo>
                    <a:cubicBezTo>
                      <a:pt x="52" y="117"/>
                      <a:pt x="52" y="116"/>
                      <a:pt x="52" y="115"/>
                    </a:cubicBezTo>
                    <a:cubicBezTo>
                      <a:pt x="52" y="114"/>
                      <a:pt x="52" y="112"/>
                      <a:pt x="52" y="110"/>
                    </a:cubicBezTo>
                    <a:cubicBezTo>
                      <a:pt x="53" y="109"/>
                      <a:pt x="53" y="107"/>
                      <a:pt x="53" y="106"/>
                    </a:cubicBezTo>
                    <a:cubicBezTo>
                      <a:pt x="53" y="104"/>
                      <a:pt x="53" y="104"/>
                      <a:pt x="53" y="104"/>
                    </a:cubicBezTo>
                    <a:cubicBezTo>
                      <a:pt x="54" y="103"/>
                      <a:pt x="54" y="103"/>
                      <a:pt x="54" y="103"/>
                    </a:cubicBezTo>
                    <a:cubicBezTo>
                      <a:pt x="54" y="102"/>
                      <a:pt x="54" y="102"/>
                      <a:pt x="54" y="101"/>
                    </a:cubicBezTo>
                    <a:cubicBezTo>
                      <a:pt x="55" y="98"/>
                      <a:pt x="56" y="95"/>
                      <a:pt x="57" y="93"/>
                    </a:cubicBezTo>
                    <a:cubicBezTo>
                      <a:pt x="58" y="92"/>
                      <a:pt x="58" y="91"/>
                      <a:pt x="59" y="90"/>
                    </a:cubicBezTo>
                    <a:cubicBezTo>
                      <a:pt x="59" y="89"/>
                      <a:pt x="60" y="88"/>
                      <a:pt x="60" y="87"/>
                    </a:cubicBezTo>
                    <a:cubicBezTo>
                      <a:pt x="61" y="86"/>
                      <a:pt x="61" y="85"/>
                      <a:pt x="61" y="85"/>
                    </a:cubicBezTo>
                    <a:cubicBezTo>
                      <a:pt x="61" y="85"/>
                      <a:pt x="62" y="85"/>
                      <a:pt x="62" y="83"/>
                    </a:cubicBezTo>
                    <a:cubicBezTo>
                      <a:pt x="63" y="83"/>
                      <a:pt x="63" y="82"/>
                      <a:pt x="64" y="81"/>
                    </a:cubicBezTo>
                    <a:cubicBezTo>
                      <a:pt x="64" y="80"/>
                      <a:pt x="65" y="79"/>
                      <a:pt x="66" y="78"/>
                    </a:cubicBezTo>
                    <a:cubicBezTo>
                      <a:pt x="68" y="76"/>
                      <a:pt x="69" y="74"/>
                      <a:pt x="72" y="72"/>
                    </a:cubicBezTo>
                    <a:cubicBezTo>
                      <a:pt x="72" y="71"/>
                      <a:pt x="73" y="71"/>
                      <a:pt x="73" y="70"/>
                    </a:cubicBezTo>
                    <a:cubicBezTo>
                      <a:pt x="74" y="69"/>
                      <a:pt x="74" y="69"/>
                      <a:pt x="74" y="69"/>
                    </a:cubicBezTo>
                    <a:cubicBezTo>
                      <a:pt x="75" y="69"/>
                      <a:pt x="75" y="69"/>
                      <a:pt x="75" y="69"/>
                    </a:cubicBezTo>
                    <a:cubicBezTo>
                      <a:pt x="76" y="68"/>
                      <a:pt x="78" y="66"/>
                      <a:pt x="79" y="65"/>
                    </a:cubicBezTo>
                    <a:cubicBezTo>
                      <a:pt x="80" y="64"/>
                      <a:pt x="82" y="64"/>
                      <a:pt x="83" y="63"/>
                    </a:cubicBezTo>
                    <a:cubicBezTo>
                      <a:pt x="84" y="62"/>
                      <a:pt x="84" y="62"/>
                      <a:pt x="85" y="61"/>
                    </a:cubicBezTo>
                    <a:cubicBezTo>
                      <a:pt x="86" y="61"/>
                      <a:pt x="87" y="60"/>
                      <a:pt x="87" y="60"/>
                    </a:cubicBezTo>
                    <a:cubicBezTo>
                      <a:pt x="89" y="59"/>
                      <a:pt x="90" y="59"/>
                      <a:pt x="91" y="58"/>
                    </a:cubicBezTo>
                    <a:cubicBezTo>
                      <a:pt x="93" y="57"/>
                      <a:pt x="94" y="57"/>
                      <a:pt x="95" y="56"/>
                    </a:cubicBezTo>
                    <a:cubicBezTo>
                      <a:pt x="96" y="56"/>
                      <a:pt x="96" y="56"/>
                      <a:pt x="97" y="56"/>
                    </a:cubicBezTo>
                    <a:cubicBezTo>
                      <a:pt x="97" y="56"/>
                      <a:pt x="98" y="55"/>
                      <a:pt x="98" y="55"/>
                    </a:cubicBezTo>
                    <a:cubicBezTo>
                      <a:pt x="99" y="55"/>
                      <a:pt x="100" y="55"/>
                      <a:pt x="101" y="55"/>
                    </a:cubicBezTo>
                    <a:cubicBezTo>
                      <a:pt x="102" y="54"/>
                      <a:pt x="103" y="54"/>
                      <a:pt x="103" y="54"/>
                    </a:cubicBezTo>
                    <a:cubicBezTo>
                      <a:pt x="103" y="54"/>
                      <a:pt x="104" y="54"/>
                      <a:pt x="105" y="53"/>
                    </a:cubicBezTo>
                    <a:cubicBezTo>
                      <a:pt x="106" y="53"/>
                      <a:pt x="107" y="53"/>
                      <a:pt x="108" y="53"/>
                    </a:cubicBezTo>
                    <a:cubicBezTo>
                      <a:pt x="108" y="53"/>
                      <a:pt x="109" y="53"/>
                      <a:pt x="110" y="53"/>
                    </a:cubicBezTo>
                    <a:cubicBezTo>
                      <a:pt x="110" y="52"/>
                      <a:pt x="111" y="52"/>
                      <a:pt x="111" y="52"/>
                    </a:cubicBezTo>
                    <a:cubicBezTo>
                      <a:pt x="113" y="52"/>
                      <a:pt x="114" y="52"/>
                      <a:pt x="115" y="52"/>
                    </a:cubicBezTo>
                    <a:cubicBezTo>
                      <a:pt x="117" y="52"/>
                      <a:pt x="118" y="52"/>
                      <a:pt x="120" y="52"/>
                    </a:cubicBezTo>
                    <a:cubicBezTo>
                      <a:pt x="121" y="52"/>
                      <a:pt x="122" y="52"/>
                      <a:pt x="122" y="52"/>
                    </a:cubicBezTo>
                    <a:cubicBezTo>
                      <a:pt x="123" y="52"/>
                      <a:pt x="124" y="52"/>
                      <a:pt x="125" y="52"/>
                    </a:cubicBezTo>
                    <a:cubicBezTo>
                      <a:pt x="126" y="52"/>
                      <a:pt x="128" y="52"/>
                      <a:pt x="130" y="52"/>
                    </a:cubicBezTo>
                    <a:cubicBezTo>
                      <a:pt x="131" y="53"/>
                      <a:pt x="133" y="53"/>
                      <a:pt x="135" y="53"/>
                    </a:cubicBezTo>
                    <a:cubicBezTo>
                      <a:pt x="136" y="54"/>
                      <a:pt x="136" y="54"/>
                      <a:pt x="136" y="54"/>
                    </a:cubicBezTo>
                    <a:cubicBezTo>
                      <a:pt x="137" y="54"/>
                      <a:pt x="137" y="54"/>
                      <a:pt x="137" y="54"/>
                    </a:cubicBezTo>
                    <a:cubicBezTo>
                      <a:pt x="138" y="54"/>
                      <a:pt x="139" y="54"/>
                      <a:pt x="139" y="55"/>
                    </a:cubicBezTo>
                    <a:cubicBezTo>
                      <a:pt x="142" y="55"/>
                      <a:pt x="145" y="57"/>
                      <a:pt x="147" y="58"/>
                    </a:cubicBezTo>
                    <a:cubicBezTo>
                      <a:pt x="149" y="58"/>
                      <a:pt x="150" y="59"/>
                      <a:pt x="151" y="59"/>
                    </a:cubicBezTo>
                    <a:cubicBezTo>
                      <a:pt x="152" y="59"/>
                      <a:pt x="152" y="60"/>
                      <a:pt x="153" y="60"/>
                    </a:cubicBezTo>
                    <a:cubicBezTo>
                      <a:pt x="154" y="61"/>
                      <a:pt x="155" y="61"/>
                      <a:pt x="155" y="61"/>
                    </a:cubicBezTo>
                    <a:cubicBezTo>
                      <a:pt x="155" y="61"/>
                      <a:pt x="156" y="62"/>
                      <a:pt x="157" y="63"/>
                    </a:cubicBezTo>
                    <a:cubicBezTo>
                      <a:pt x="158" y="63"/>
                      <a:pt x="158" y="64"/>
                      <a:pt x="159" y="64"/>
                    </a:cubicBezTo>
                    <a:cubicBezTo>
                      <a:pt x="160" y="65"/>
                      <a:pt x="161" y="65"/>
                      <a:pt x="162" y="66"/>
                    </a:cubicBezTo>
                    <a:cubicBezTo>
                      <a:pt x="164" y="68"/>
                      <a:pt x="166" y="69"/>
                      <a:pt x="168" y="72"/>
                    </a:cubicBezTo>
                    <a:cubicBezTo>
                      <a:pt x="169" y="72"/>
                      <a:pt x="170" y="73"/>
                      <a:pt x="170" y="73"/>
                    </a:cubicBezTo>
                    <a:cubicBezTo>
                      <a:pt x="171" y="74"/>
                      <a:pt x="171" y="74"/>
                      <a:pt x="171" y="74"/>
                    </a:cubicBezTo>
                    <a:cubicBezTo>
                      <a:pt x="172" y="75"/>
                      <a:pt x="172" y="75"/>
                      <a:pt x="172" y="75"/>
                    </a:cubicBezTo>
                    <a:cubicBezTo>
                      <a:pt x="173" y="77"/>
                      <a:pt x="174" y="78"/>
                      <a:pt x="175" y="79"/>
                    </a:cubicBezTo>
                    <a:cubicBezTo>
                      <a:pt x="176" y="80"/>
                      <a:pt x="177" y="82"/>
                      <a:pt x="178" y="83"/>
                    </a:cubicBezTo>
                    <a:cubicBezTo>
                      <a:pt x="178" y="84"/>
                      <a:pt x="179" y="85"/>
                      <a:pt x="179" y="85"/>
                    </a:cubicBezTo>
                    <a:cubicBezTo>
                      <a:pt x="179" y="86"/>
                      <a:pt x="180" y="87"/>
                      <a:pt x="180" y="87"/>
                    </a:cubicBezTo>
                    <a:cubicBezTo>
                      <a:pt x="181" y="89"/>
                      <a:pt x="182" y="90"/>
                      <a:pt x="182" y="92"/>
                    </a:cubicBezTo>
                    <a:cubicBezTo>
                      <a:pt x="183" y="93"/>
                      <a:pt x="183" y="94"/>
                      <a:pt x="184" y="95"/>
                    </a:cubicBezTo>
                    <a:cubicBezTo>
                      <a:pt x="184" y="96"/>
                      <a:pt x="184" y="96"/>
                      <a:pt x="185" y="97"/>
                    </a:cubicBezTo>
                    <a:cubicBezTo>
                      <a:pt x="185" y="97"/>
                      <a:pt x="185" y="98"/>
                      <a:pt x="185" y="99"/>
                    </a:cubicBezTo>
                    <a:cubicBezTo>
                      <a:pt x="185" y="99"/>
                      <a:pt x="186" y="100"/>
                      <a:pt x="186" y="101"/>
                    </a:cubicBezTo>
                    <a:cubicBezTo>
                      <a:pt x="186" y="102"/>
                      <a:pt x="186" y="103"/>
                      <a:pt x="186" y="103"/>
                    </a:cubicBezTo>
                    <a:cubicBezTo>
                      <a:pt x="186" y="103"/>
                      <a:pt x="187" y="104"/>
                      <a:pt x="187" y="106"/>
                    </a:cubicBezTo>
                    <a:cubicBezTo>
                      <a:pt x="187" y="106"/>
                      <a:pt x="187" y="107"/>
                      <a:pt x="187" y="108"/>
                    </a:cubicBezTo>
                    <a:cubicBezTo>
                      <a:pt x="188" y="109"/>
                      <a:pt x="188" y="109"/>
                      <a:pt x="188" y="110"/>
                    </a:cubicBezTo>
                    <a:cubicBezTo>
                      <a:pt x="188" y="110"/>
                      <a:pt x="188" y="111"/>
                      <a:pt x="188" y="112"/>
                    </a:cubicBezTo>
                    <a:cubicBezTo>
                      <a:pt x="188" y="113"/>
                      <a:pt x="188" y="114"/>
                      <a:pt x="188" y="116"/>
                    </a:cubicBezTo>
                    <a:cubicBezTo>
                      <a:pt x="189" y="117"/>
                      <a:pt x="188" y="119"/>
                      <a:pt x="188" y="120"/>
                    </a:cubicBezTo>
                    <a:cubicBezTo>
                      <a:pt x="188" y="121"/>
                      <a:pt x="189" y="122"/>
                      <a:pt x="189" y="123"/>
                    </a:cubicBezTo>
                    <a:cubicBezTo>
                      <a:pt x="189" y="123"/>
                      <a:pt x="188" y="124"/>
                      <a:pt x="188" y="125"/>
                    </a:cubicBezTo>
                    <a:cubicBezTo>
                      <a:pt x="188" y="127"/>
                      <a:pt x="188" y="128"/>
                      <a:pt x="188" y="130"/>
                    </a:cubicBezTo>
                    <a:cubicBezTo>
                      <a:pt x="188" y="132"/>
                      <a:pt x="187" y="133"/>
                      <a:pt x="187" y="135"/>
                    </a:cubicBezTo>
                    <a:cubicBezTo>
                      <a:pt x="187" y="136"/>
                      <a:pt x="187" y="136"/>
                      <a:pt x="187" y="136"/>
                    </a:cubicBezTo>
                    <a:cubicBezTo>
                      <a:pt x="186" y="137"/>
                      <a:pt x="186" y="137"/>
                      <a:pt x="186" y="137"/>
                    </a:cubicBezTo>
                    <a:cubicBezTo>
                      <a:pt x="186" y="138"/>
                      <a:pt x="186" y="139"/>
                      <a:pt x="186" y="140"/>
                    </a:cubicBezTo>
                    <a:cubicBezTo>
                      <a:pt x="185" y="143"/>
                      <a:pt x="184" y="145"/>
                      <a:pt x="183" y="148"/>
                    </a:cubicBezTo>
                    <a:cubicBezTo>
                      <a:pt x="182" y="149"/>
                      <a:pt x="182" y="150"/>
                      <a:pt x="181" y="151"/>
                    </a:cubicBezTo>
                    <a:cubicBezTo>
                      <a:pt x="181" y="152"/>
                      <a:pt x="180" y="152"/>
                      <a:pt x="180" y="153"/>
                    </a:cubicBezTo>
                    <a:cubicBezTo>
                      <a:pt x="179" y="154"/>
                      <a:pt x="179" y="155"/>
                      <a:pt x="179" y="155"/>
                    </a:cubicBezTo>
                    <a:cubicBezTo>
                      <a:pt x="179" y="155"/>
                      <a:pt x="179" y="156"/>
                      <a:pt x="178" y="157"/>
                    </a:cubicBezTo>
                    <a:cubicBezTo>
                      <a:pt x="177" y="158"/>
                      <a:pt x="177" y="158"/>
                      <a:pt x="176" y="159"/>
                    </a:cubicBezTo>
                    <a:cubicBezTo>
                      <a:pt x="176" y="160"/>
                      <a:pt x="175" y="161"/>
                      <a:pt x="174" y="162"/>
                    </a:cubicBezTo>
                    <a:cubicBezTo>
                      <a:pt x="173" y="164"/>
                      <a:pt x="171" y="166"/>
                      <a:pt x="168" y="169"/>
                    </a:cubicBezTo>
                    <a:cubicBezTo>
                      <a:pt x="168" y="169"/>
                      <a:pt x="167" y="170"/>
                      <a:pt x="167" y="170"/>
                    </a:cubicBezTo>
                    <a:cubicBezTo>
                      <a:pt x="166" y="171"/>
                      <a:pt x="166" y="171"/>
                      <a:pt x="166" y="171"/>
                    </a:cubicBezTo>
                    <a:cubicBezTo>
                      <a:pt x="165" y="172"/>
                      <a:pt x="165" y="172"/>
                      <a:pt x="165" y="172"/>
                    </a:cubicBezTo>
                    <a:cubicBezTo>
                      <a:pt x="164" y="173"/>
                      <a:pt x="162" y="174"/>
                      <a:pt x="161" y="175"/>
                    </a:cubicBezTo>
                    <a:cubicBezTo>
                      <a:pt x="160" y="176"/>
                      <a:pt x="158" y="177"/>
                      <a:pt x="157" y="178"/>
                    </a:cubicBezTo>
                    <a:cubicBezTo>
                      <a:pt x="156" y="178"/>
                      <a:pt x="156" y="179"/>
                      <a:pt x="155" y="179"/>
                    </a:cubicBezTo>
                    <a:cubicBezTo>
                      <a:pt x="154" y="180"/>
                      <a:pt x="153" y="180"/>
                      <a:pt x="153" y="180"/>
                    </a:cubicBezTo>
                    <a:cubicBezTo>
                      <a:pt x="151" y="181"/>
                      <a:pt x="150" y="182"/>
                      <a:pt x="149" y="182"/>
                    </a:cubicBezTo>
                    <a:cubicBezTo>
                      <a:pt x="147" y="183"/>
                      <a:pt x="146" y="183"/>
                      <a:pt x="145" y="184"/>
                    </a:cubicBezTo>
                    <a:cubicBezTo>
                      <a:pt x="144" y="184"/>
                      <a:pt x="144" y="184"/>
                      <a:pt x="143" y="185"/>
                    </a:cubicBezTo>
                    <a:cubicBezTo>
                      <a:pt x="143" y="185"/>
                      <a:pt x="142" y="185"/>
                      <a:pt x="142" y="185"/>
                    </a:cubicBezTo>
                    <a:cubicBezTo>
                      <a:pt x="141" y="185"/>
                      <a:pt x="140" y="186"/>
                      <a:pt x="139" y="186"/>
                    </a:cubicBezTo>
                    <a:cubicBezTo>
                      <a:pt x="138" y="186"/>
                      <a:pt x="137" y="187"/>
                      <a:pt x="137" y="187"/>
                    </a:cubicBezTo>
                    <a:cubicBezTo>
                      <a:pt x="137" y="187"/>
                      <a:pt x="136" y="187"/>
                      <a:pt x="135" y="187"/>
                    </a:cubicBezTo>
                    <a:cubicBezTo>
                      <a:pt x="134" y="187"/>
                      <a:pt x="133" y="187"/>
                      <a:pt x="132" y="188"/>
                    </a:cubicBezTo>
                    <a:cubicBezTo>
                      <a:pt x="132" y="188"/>
                      <a:pt x="131" y="188"/>
                      <a:pt x="131" y="188"/>
                    </a:cubicBezTo>
                    <a:cubicBezTo>
                      <a:pt x="130" y="188"/>
                      <a:pt x="129" y="188"/>
                      <a:pt x="129" y="188"/>
                    </a:cubicBezTo>
                    <a:cubicBezTo>
                      <a:pt x="127" y="188"/>
                      <a:pt x="126" y="188"/>
                      <a:pt x="125" y="189"/>
                    </a:cubicBezTo>
                    <a:cubicBezTo>
                      <a:pt x="123" y="189"/>
                      <a:pt x="122" y="189"/>
                      <a:pt x="120" y="189"/>
                    </a:cubicBezTo>
                    <a:cubicBezTo>
                      <a:pt x="119" y="189"/>
                      <a:pt x="119" y="189"/>
                      <a:pt x="118" y="189"/>
                    </a:cubicBezTo>
                    <a:cubicBezTo>
                      <a:pt x="117" y="189"/>
                      <a:pt x="116" y="189"/>
                      <a:pt x="115"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0" name="Freeform: Shape 3">
                <a:extLst>
                  <a:ext uri="{FF2B5EF4-FFF2-40B4-BE49-F238E27FC236}">
                    <a16:creationId xmlns:a16="http://schemas.microsoft.com/office/drawing/2014/main" id="{1240A013-11AF-8A45-900B-1FCEBEF0E15F}"/>
                  </a:ext>
                </a:extLst>
              </p:cNvPr>
              <p:cNvSpPr>
                <a:spLocks/>
              </p:cNvSpPr>
              <p:nvPr/>
            </p:nvSpPr>
            <p:spPr bwMode="auto">
              <a:xfrm>
                <a:off x="4679906" y="4168477"/>
                <a:ext cx="466551" cy="488073"/>
              </a:xfrm>
              <a:custGeom>
                <a:avLst/>
                <a:gdLst>
                  <a:gd name="T0" fmla="*/ 169 w 233"/>
                  <a:gd name="T1" fmla="*/ 221 h 232"/>
                  <a:gd name="T2" fmla="*/ 182 w 233"/>
                  <a:gd name="T3" fmla="*/ 189 h 232"/>
                  <a:gd name="T4" fmla="*/ 216 w 233"/>
                  <a:gd name="T5" fmla="*/ 179 h 232"/>
                  <a:gd name="T6" fmla="*/ 229 w 233"/>
                  <a:gd name="T7" fmla="*/ 156 h 232"/>
                  <a:gd name="T8" fmla="*/ 213 w 233"/>
                  <a:gd name="T9" fmla="*/ 134 h 232"/>
                  <a:gd name="T10" fmla="*/ 214 w 233"/>
                  <a:gd name="T11" fmla="*/ 110 h 232"/>
                  <a:gd name="T12" fmla="*/ 231 w 233"/>
                  <a:gd name="T13" fmla="*/ 90 h 232"/>
                  <a:gd name="T14" fmla="*/ 227 w 233"/>
                  <a:gd name="T15" fmla="*/ 68 h 232"/>
                  <a:gd name="T16" fmla="*/ 193 w 233"/>
                  <a:gd name="T17" fmla="*/ 56 h 232"/>
                  <a:gd name="T18" fmla="*/ 179 w 233"/>
                  <a:gd name="T19" fmla="*/ 27 h 232"/>
                  <a:gd name="T20" fmla="*/ 160 w 233"/>
                  <a:gd name="T21" fmla="*/ 4 h 232"/>
                  <a:gd name="T22" fmla="*/ 140 w 233"/>
                  <a:gd name="T23" fmla="*/ 18 h 232"/>
                  <a:gd name="T24" fmla="*/ 115 w 233"/>
                  <a:gd name="T25" fmla="*/ 18 h 232"/>
                  <a:gd name="T26" fmla="*/ 98 w 233"/>
                  <a:gd name="T27" fmla="*/ 9 h 232"/>
                  <a:gd name="T28" fmla="*/ 76 w 233"/>
                  <a:gd name="T29" fmla="*/ 3 h 232"/>
                  <a:gd name="T30" fmla="*/ 61 w 233"/>
                  <a:gd name="T31" fmla="*/ 35 h 232"/>
                  <a:gd name="T32" fmla="*/ 37 w 233"/>
                  <a:gd name="T33" fmla="*/ 55 h 232"/>
                  <a:gd name="T34" fmla="*/ 5 w 233"/>
                  <a:gd name="T35" fmla="*/ 70 h 232"/>
                  <a:gd name="T36" fmla="*/ 16 w 233"/>
                  <a:gd name="T37" fmla="*/ 91 h 232"/>
                  <a:gd name="T38" fmla="*/ 19 w 233"/>
                  <a:gd name="T39" fmla="*/ 111 h 232"/>
                  <a:gd name="T40" fmla="*/ 14 w 233"/>
                  <a:gd name="T41" fmla="*/ 131 h 232"/>
                  <a:gd name="T42" fmla="*/ 1 w 233"/>
                  <a:gd name="T43" fmla="*/ 150 h 232"/>
                  <a:gd name="T44" fmla="*/ 31 w 233"/>
                  <a:gd name="T45" fmla="*/ 169 h 232"/>
                  <a:gd name="T46" fmla="*/ 53 w 233"/>
                  <a:gd name="T47" fmla="*/ 191 h 232"/>
                  <a:gd name="T48" fmla="*/ 65 w 233"/>
                  <a:gd name="T49" fmla="*/ 225 h 232"/>
                  <a:gd name="T50" fmla="*/ 87 w 233"/>
                  <a:gd name="T51" fmla="*/ 221 h 232"/>
                  <a:gd name="T52" fmla="*/ 105 w 233"/>
                  <a:gd name="T53" fmla="*/ 213 h 232"/>
                  <a:gd name="T54" fmla="*/ 129 w 233"/>
                  <a:gd name="T55" fmla="*/ 216 h 232"/>
                  <a:gd name="T56" fmla="*/ 148 w 233"/>
                  <a:gd name="T57" fmla="*/ 232 h 232"/>
                  <a:gd name="T58" fmla="*/ 105 w 233"/>
                  <a:gd name="T59" fmla="*/ 183 h 232"/>
                  <a:gd name="T60" fmla="*/ 87 w 233"/>
                  <a:gd name="T61" fmla="*/ 178 h 232"/>
                  <a:gd name="T62" fmla="*/ 72 w 233"/>
                  <a:gd name="T63" fmla="*/ 168 h 232"/>
                  <a:gd name="T64" fmla="*/ 63 w 233"/>
                  <a:gd name="T65" fmla="*/ 158 h 232"/>
                  <a:gd name="T66" fmla="*/ 54 w 233"/>
                  <a:gd name="T67" fmla="*/ 144 h 232"/>
                  <a:gd name="T68" fmla="*/ 49 w 233"/>
                  <a:gd name="T69" fmla="*/ 125 h 232"/>
                  <a:gd name="T70" fmla="*/ 48 w 233"/>
                  <a:gd name="T71" fmla="*/ 112 h 232"/>
                  <a:gd name="T72" fmla="*/ 50 w 233"/>
                  <a:gd name="T73" fmla="*/ 100 h 232"/>
                  <a:gd name="T74" fmla="*/ 57 w 233"/>
                  <a:gd name="T75" fmla="*/ 82 h 232"/>
                  <a:gd name="T76" fmla="*/ 67 w 233"/>
                  <a:gd name="T77" fmla="*/ 69 h 232"/>
                  <a:gd name="T78" fmla="*/ 77 w 233"/>
                  <a:gd name="T79" fmla="*/ 60 h 232"/>
                  <a:gd name="T80" fmla="*/ 94 w 233"/>
                  <a:gd name="T81" fmla="*/ 51 h 232"/>
                  <a:gd name="T82" fmla="*/ 112 w 233"/>
                  <a:gd name="T83" fmla="*/ 48 h 232"/>
                  <a:gd name="T84" fmla="*/ 122 w 233"/>
                  <a:gd name="T85" fmla="*/ 48 h 232"/>
                  <a:gd name="T86" fmla="*/ 137 w 233"/>
                  <a:gd name="T87" fmla="*/ 51 h 232"/>
                  <a:gd name="T88" fmla="*/ 152 w 233"/>
                  <a:gd name="T89" fmla="*/ 57 h 232"/>
                  <a:gd name="T90" fmla="*/ 166 w 233"/>
                  <a:gd name="T91" fmla="*/ 69 h 232"/>
                  <a:gd name="T92" fmla="*/ 177 w 233"/>
                  <a:gd name="T93" fmla="*/ 84 h 232"/>
                  <a:gd name="T94" fmla="*/ 183 w 233"/>
                  <a:gd name="T95" fmla="*/ 98 h 232"/>
                  <a:gd name="T96" fmla="*/ 185 w 233"/>
                  <a:gd name="T97" fmla="*/ 113 h 232"/>
                  <a:gd name="T98" fmla="*/ 184 w 233"/>
                  <a:gd name="T99" fmla="*/ 125 h 232"/>
                  <a:gd name="T100" fmla="*/ 181 w 233"/>
                  <a:gd name="T101" fmla="*/ 139 h 232"/>
                  <a:gd name="T102" fmla="*/ 175 w 233"/>
                  <a:gd name="T103" fmla="*/ 152 h 232"/>
                  <a:gd name="T104" fmla="*/ 162 w 233"/>
                  <a:gd name="T105" fmla="*/ 167 h 232"/>
                  <a:gd name="T106" fmla="*/ 146 w 233"/>
                  <a:gd name="T107" fmla="*/ 178 h 232"/>
                  <a:gd name="T108" fmla="*/ 132 w 233"/>
                  <a:gd name="T109" fmla="*/ 183 h 232"/>
                  <a:gd name="T110" fmla="*/ 118 w 233"/>
                  <a:gd name="T111" fmla="*/ 18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3" h="232">
                    <a:moveTo>
                      <a:pt x="148" y="232"/>
                    </a:moveTo>
                    <a:cubicBezTo>
                      <a:pt x="148" y="232"/>
                      <a:pt x="149" y="232"/>
                      <a:pt x="151" y="231"/>
                    </a:cubicBezTo>
                    <a:cubicBezTo>
                      <a:pt x="153" y="231"/>
                      <a:pt x="155" y="230"/>
                      <a:pt x="157" y="229"/>
                    </a:cubicBezTo>
                    <a:cubicBezTo>
                      <a:pt x="161" y="228"/>
                      <a:pt x="165" y="226"/>
                      <a:pt x="165" y="226"/>
                    </a:cubicBezTo>
                    <a:cubicBezTo>
                      <a:pt x="167" y="225"/>
                      <a:pt x="169" y="223"/>
                      <a:pt x="169" y="221"/>
                    </a:cubicBezTo>
                    <a:cubicBezTo>
                      <a:pt x="169" y="221"/>
                      <a:pt x="169" y="216"/>
                      <a:pt x="169" y="211"/>
                    </a:cubicBezTo>
                    <a:cubicBezTo>
                      <a:pt x="170" y="206"/>
                      <a:pt x="169" y="201"/>
                      <a:pt x="169" y="201"/>
                    </a:cubicBezTo>
                    <a:cubicBezTo>
                      <a:pt x="169" y="200"/>
                      <a:pt x="170" y="198"/>
                      <a:pt x="172" y="197"/>
                    </a:cubicBezTo>
                    <a:cubicBezTo>
                      <a:pt x="172" y="197"/>
                      <a:pt x="174" y="195"/>
                      <a:pt x="177" y="193"/>
                    </a:cubicBezTo>
                    <a:cubicBezTo>
                      <a:pt x="179" y="191"/>
                      <a:pt x="182" y="189"/>
                      <a:pt x="182" y="189"/>
                    </a:cubicBezTo>
                    <a:cubicBezTo>
                      <a:pt x="182" y="189"/>
                      <a:pt x="184" y="186"/>
                      <a:pt x="187" y="184"/>
                    </a:cubicBezTo>
                    <a:cubicBezTo>
                      <a:pt x="189" y="182"/>
                      <a:pt x="191" y="179"/>
                      <a:pt x="191" y="179"/>
                    </a:cubicBezTo>
                    <a:cubicBezTo>
                      <a:pt x="192" y="178"/>
                      <a:pt x="194" y="177"/>
                      <a:pt x="196" y="177"/>
                    </a:cubicBezTo>
                    <a:cubicBezTo>
                      <a:pt x="196" y="177"/>
                      <a:pt x="201" y="178"/>
                      <a:pt x="206" y="179"/>
                    </a:cubicBezTo>
                    <a:cubicBezTo>
                      <a:pt x="211" y="179"/>
                      <a:pt x="216" y="179"/>
                      <a:pt x="216" y="179"/>
                    </a:cubicBezTo>
                    <a:cubicBezTo>
                      <a:pt x="218" y="179"/>
                      <a:pt x="220" y="178"/>
                      <a:pt x="221" y="176"/>
                    </a:cubicBezTo>
                    <a:cubicBezTo>
                      <a:pt x="221" y="176"/>
                      <a:pt x="223" y="172"/>
                      <a:pt x="225" y="168"/>
                    </a:cubicBezTo>
                    <a:cubicBezTo>
                      <a:pt x="226" y="166"/>
                      <a:pt x="227" y="164"/>
                      <a:pt x="228" y="162"/>
                    </a:cubicBezTo>
                    <a:cubicBezTo>
                      <a:pt x="228" y="161"/>
                      <a:pt x="229" y="160"/>
                      <a:pt x="229" y="160"/>
                    </a:cubicBezTo>
                    <a:cubicBezTo>
                      <a:pt x="229" y="158"/>
                      <a:pt x="229" y="157"/>
                      <a:pt x="229" y="156"/>
                    </a:cubicBezTo>
                    <a:cubicBezTo>
                      <a:pt x="229" y="155"/>
                      <a:pt x="229" y="154"/>
                      <a:pt x="228" y="153"/>
                    </a:cubicBezTo>
                    <a:cubicBezTo>
                      <a:pt x="228" y="153"/>
                      <a:pt x="225" y="149"/>
                      <a:pt x="221" y="146"/>
                    </a:cubicBezTo>
                    <a:cubicBezTo>
                      <a:pt x="220" y="144"/>
                      <a:pt x="218" y="142"/>
                      <a:pt x="217" y="141"/>
                    </a:cubicBezTo>
                    <a:cubicBezTo>
                      <a:pt x="215" y="140"/>
                      <a:pt x="214" y="139"/>
                      <a:pt x="214" y="139"/>
                    </a:cubicBezTo>
                    <a:cubicBezTo>
                      <a:pt x="213" y="138"/>
                      <a:pt x="212" y="136"/>
                      <a:pt x="213" y="134"/>
                    </a:cubicBezTo>
                    <a:cubicBezTo>
                      <a:pt x="213" y="134"/>
                      <a:pt x="213" y="133"/>
                      <a:pt x="213" y="132"/>
                    </a:cubicBezTo>
                    <a:cubicBezTo>
                      <a:pt x="213" y="131"/>
                      <a:pt x="213" y="129"/>
                      <a:pt x="214" y="128"/>
                    </a:cubicBezTo>
                    <a:cubicBezTo>
                      <a:pt x="214" y="124"/>
                      <a:pt x="214" y="121"/>
                      <a:pt x="214" y="121"/>
                    </a:cubicBezTo>
                    <a:cubicBezTo>
                      <a:pt x="214" y="121"/>
                      <a:pt x="214" y="118"/>
                      <a:pt x="214" y="115"/>
                    </a:cubicBezTo>
                    <a:cubicBezTo>
                      <a:pt x="214" y="113"/>
                      <a:pt x="214" y="111"/>
                      <a:pt x="214" y="110"/>
                    </a:cubicBezTo>
                    <a:cubicBezTo>
                      <a:pt x="214" y="109"/>
                      <a:pt x="214" y="108"/>
                      <a:pt x="214" y="108"/>
                    </a:cubicBezTo>
                    <a:cubicBezTo>
                      <a:pt x="214" y="106"/>
                      <a:pt x="215" y="104"/>
                      <a:pt x="216" y="103"/>
                    </a:cubicBezTo>
                    <a:cubicBezTo>
                      <a:pt x="216" y="103"/>
                      <a:pt x="217" y="102"/>
                      <a:pt x="219" y="101"/>
                    </a:cubicBezTo>
                    <a:cubicBezTo>
                      <a:pt x="220" y="100"/>
                      <a:pt x="222" y="99"/>
                      <a:pt x="224" y="97"/>
                    </a:cubicBezTo>
                    <a:cubicBezTo>
                      <a:pt x="228" y="94"/>
                      <a:pt x="231" y="90"/>
                      <a:pt x="231" y="90"/>
                    </a:cubicBezTo>
                    <a:cubicBezTo>
                      <a:pt x="232" y="90"/>
                      <a:pt x="233" y="89"/>
                      <a:pt x="233" y="88"/>
                    </a:cubicBezTo>
                    <a:cubicBezTo>
                      <a:pt x="233" y="87"/>
                      <a:pt x="233" y="85"/>
                      <a:pt x="233" y="84"/>
                    </a:cubicBezTo>
                    <a:cubicBezTo>
                      <a:pt x="233" y="84"/>
                      <a:pt x="232" y="83"/>
                      <a:pt x="232" y="82"/>
                    </a:cubicBezTo>
                    <a:cubicBezTo>
                      <a:pt x="231" y="80"/>
                      <a:pt x="231" y="78"/>
                      <a:pt x="230" y="76"/>
                    </a:cubicBezTo>
                    <a:cubicBezTo>
                      <a:pt x="228" y="72"/>
                      <a:pt x="227" y="68"/>
                      <a:pt x="227" y="68"/>
                    </a:cubicBezTo>
                    <a:cubicBezTo>
                      <a:pt x="226" y="65"/>
                      <a:pt x="224" y="64"/>
                      <a:pt x="222" y="64"/>
                    </a:cubicBezTo>
                    <a:cubicBezTo>
                      <a:pt x="222" y="64"/>
                      <a:pt x="217" y="63"/>
                      <a:pt x="212" y="63"/>
                    </a:cubicBezTo>
                    <a:cubicBezTo>
                      <a:pt x="207" y="63"/>
                      <a:pt x="202" y="63"/>
                      <a:pt x="202" y="63"/>
                    </a:cubicBezTo>
                    <a:cubicBezTo>
                      <a:pt x="200" y="63"/>
                      <a:pt x="198" y="62"/>
                      <a:pt x="197" y="61"/>
                    </a:cubicBezTo>
                    <a:cubicBezTo>
                      <a:pt x="197" y="61"/>
                      <a:pt x="195" y="58"/>
                      <a:pt x="193" y="56"/>
                    </a:cubicBezTo>
                    <a:cubicBezTo>
                      <a:pt x="191" y="53"/>
                      <a:pt x="189" y="51"/>
                      <a:pt x="189" y="51"/>
                    </a:cubicBezTo>
                    <a:cubicBezTo>
                      <a:pt x="189" y="51"/>
                      <a:pt x="187" y="48"/>
                      <a:pt x="185" y="46"/>
                    </a:cubicBezTo>
                    <a:cubicBezTo>
                      <a:pt x="182" y="44"/>
                      <a:pt x="180" y="42"/>
                      <a:pt x="180" y="42"/>
                    </a:cubicBezTo>
                    <a:cubicBezTo>
                      <a:pt x="178" y="40"/>
                      <a:pt x="178" y="38"/>
                      <a:pt x="178" y="36"/>
                    </a:cubicBezTo>
                    <a:cubicBezTo>
                      <a:pt x="178" y="36"/>
                      <a:pt x="179" y="32"/>
                      <a:pt x="179" y="27"/>
                    </a:cubicBezTo>
                    <a:cubicBezTo>
                      <a:pt x="179" y="22"/>
                      <a:pt x="180" y="17"/>
                      <a:pt x="180" y="17"/>
                    </a:cubicBezTo>
                    <a:cubicBezTo>
                      <a:pt x="180" y="15"/>
                      <a:pt x="178" y="13"/>
                      <a:pt x="176" y="11"/>
                    </a:cubicBezTo>
                    <a:cubicBezTo>
                      <a:pt x="176" y="11"/>
                      <a:pt x="172" y="9"/>
                      <a:pt x="168" y="7"/>
                    </a:cubicBezTo>
                    <a:cubicBezTo>
                      <a:pt x="166" y="6"/>
                      <a:pt x="164" y="6"/>
                      <a:pt x="163" y="5"/>
                    </a:cubicBezTo>
                    <a:cubicBezTo>
                      <a:pt x="161" y="4"/>
                      <a:pt x="160" y="4"/>
                      <a:pt x="160" y="4"/>
                    </a:cubicBezTo>
                    <a:cubicBezTo>
                      <a:pt x="159" y="3"/>
                      <a:pt x="158" y="3"/>
                      <a:pt x="157" y="3"/>
                    </a:cubicBezTo>
                    <a:cubicBezTo>
                      <a:pt x="156" y="3"/>
                      <a:pt x="155" y="4"/>
                      <a:pt x="154" y="5"/>
                    </a:cubicBezTo>
                    <a:cubicBezTo>
                      <a:pt x="154" y="5"/>
                      <a:pt x="150" y="8"/>
                      <a:pt x="146" y="11"/>
                    </a:cubicBezTo>
                    <a:cubicBezTo>
                      <a:pt x="145" y="13"/>
                      <a:pt x="143" y="15"/>
                      <a:pt x="142" y="16"/>
                    </a:cubicBezTo>
                    <a:cubicBezTo>
                      <a:pt x="140" y="17"/>
                      <a:pt x="140" y="18"/>
                      <a:pt x="140" y="18"/>
                    </a:cubicBezTo>
                    <a:cubicBezTo>
                      <a:pt x="138" y="20"/>
                      <a:pt x="136" y="20"/>
                      <a:pt x="135" y="20"/>
                    </a:cubicBezTo>
                    <a:cubicBezTo>
                      <a:pt x="135" y="20"/>
                      <a:pt x="134" y="20"/>
                      <a:pt x="133" y="20"/>
                    </a:cubicBezTo>
                    <a:cubicBezTo>
                      <a:pt x="131" y="19"/>
                      <a:pt x="130" y="19"/>
                      <a:pt x="128" y="19"/>
                    </a:cubicBezTo>
                    <a:cubicBezTo>
                      <a:pt x="125" y="19"/>
                      <a:pt x="122" y="18"/>
                      <a:pt x="122" y="18"/>
                    </a:cubicBezTo>
                    <a:cubicBezTo>
                      <a:pt x="122" y="18"/>
                      <a:pt x="118" y="18"/>
                      <a:pt x="115" y="18"/>
                    </a:cubicBezTo>
                    <a:cubicBezTo>
                      <a:pt x="113" y="18"/>
                      <a:pt x="112" y="18"/>
                      <a:pt x="111" y="18"/>
                    </a:cubicBezTo>
                    <a:cubicBezTo>
                      <a:pt x="109" y="19"/>
                      <a:pt x="109" y="19"/>
                      <a:pt x="109" y="19"/>
                    </a:cubicBezTo>
                    <a:cubicBezTo>
                      <a:pt x="107" y="19"/>
                      <a:pt x="105" y="18"/>
                      <a:pt x="104" y="16"/>
                    </a:cubicBezTo>
                    <a:cubicBezTo>
                      <a:pt x="104" y="16"/>
                      <a:pt x="103" y="15"/>
                      <a:pt x="102" y="14"/>
                    </a:cubicBezTo>
                    <a:cubicBezTo>
                      <a:pt x="101" y="12"/>
                      <a:pt x="99" y="11"/>
                      <a:pt x="98" y="9"/>
                    </a:cubicBezTo>
                    <a:cubicBezTo>
                      <a:pt x="94" y="5"/>
                      <a:pt x="91" y="1"/>
                      <a:pt x="91" y="1"/>
                    </a:cubicBezTo>
                    <a:cubicBezTo>
                      <a:pt x="90" y="1"/>
                      <a:pt x="89" y="0"/>
                      <a:pt x="88" y="0"/>
                    </a:cubicBezTo>
                    <a:cubicBezTo>
                      <a:pt x="87" y="0"/>
                      <a:pt x="86" y="0"/>
                      <a:pt x="85" y="0"/>
                    </a:cubicBezTo>
                    <a:cubicBezTo>
                      <a:pt x="85" y="0"/>
                      <a:pt x="84" y="0"/>
                      <a:pt x="82" y="1"/>
                    </a:cubicBezTo>
                    <a:cubicBezTo>
                      <a:pt x="81" y="1"/>
                      <a:pt x="78" y="2"/>
                      <a:pt x="76" y="3"/>
                    </a:cubicBezTo>
                    <a:cubicBezTo>
                      <a:pt x="72" y="4"/>
                      <a:pt x="68" y="6"/>
                      <a:pt x="68" y="6"/>
                    </a:cubicBezTo>
                    <a:cubicBezTo>
                      <a:pt x="66" y="7"/>
                      <a:pt x="64" y="9"/>
                      <a:pt x="64" y="11"/>
                    </a:cubicBezTo>
                    <a:cubicBezTo>
                      <a:pt x="64" y="11"/>
                      <a:pt x="64" y="16"/>
                      <a:pt x="64" y="21"/>
                    </a:cubicBezTo>
                    <a:cubicBezTo>
                      <a:pt x="63" y="26"/>
                      <a:pt x="64" y="31"/>
                      <a:pt x="64" y="31"/>
                    </a:cubicBezTo>
                    <a:cubicBezTo>
                      <a:pt x="64" y="32"/>
                      <a:pt x="63" y="34"/>
                      <a:pt x="61" y="35"/>
                    </a:cubicBezTo>
                    <a:cubicBezTo>
                      <a:pt x="61" y="35"/>
                      <a:pt x="59" y="37"/>
                      <a:pt x="56" y="39"/>
                    </a:cubicBezTo>
                    <a:cubicBezTo>
                      <a:pt x="54" y="41"/>
                      <a:pt x="51" y="43"/>
                      <a:pt x="51" y="43"/>
                    </a:cubicBezTo>
                    <a:cubicBezTo>
                      <a:pt x="51" y="43"/>
                      <a:pt x="49" y="46"/>
                      <a:pt x="46" y="48"/>
                    </a:cubicBezTo>
                    <a:cubicBezTo>
                      <a:pt x="44" y="50"/>
                      <a:pt x="42" y="53"/>
                      <a:pt x="42" y="53"/>
                    </a:cubicBezTo>
                    <a:cubicBezTo>
                      <a:pt x="41" y="54"/>
                      <a:pt x="39" y="55"/>
                      <a:pt x="37" y="55"/>
                    </a:cubicBezTo>
                    <a:cubicBezTo>
                      <a:pt x="37" y="55"/>
                      <a:pt x="32" y="54"/>
                      <a:pt x="27" y="53"/>
                    </a:cubicBezTo>
                    <a:cubicBezTo>
                      <a:pt x="22" y="53"/>
                      <a:pt x="17" y="53"/>
                      <a:pt x="17" y="53"/>
                    </a:cubicBezTo>
                    <a:cubicBezTo>
                      <a:pt x="15" y="53"/>
                      <a:pt x="13" y="54"/>
                      <a:pt x="12" y="56"/>
                    </a:cubicBezTo>
                    <a:cubicBezTo>
                      <a:pt x="12" y="56"/>
                      <a:pt x="10" y="60"/>
                      <a:pt x="8" y="64"/>
                    </a:cubicBezTo>
                    <a:cubicBezTo>
                      <a:pt x="7" y="66"/>
                      <a:pt x="6" y="68"/>
                      <a:pt x="5" y="70"/>
                    </a:cubicBezTo>
                    <a:cubicBezTo>
                      <a:pt x="5" y="71"/>
                      <a:pt x="4" y="72"/>
                      <a:pt x="4" y="72"/>
                    </a:cubicBezTo>
                    <a:cubicBezTo>
                      <a:pt x="4" y="74"/>
                      <a:pt x="4" y="75"/>
                      <a:pt x="4" y="76"/>
                    </a:cubicBezTo>
                    <a:cubicBezTo>
                      <a:pt x="4" y="77"/>
                      <a:pt x="4" y="78"/>
                      <a:pt x="5" y="79"/>
                    </a:cubicBezTo>
                    <a:cubicBezTo>
                      <a:pt x="5" y="79"/>
                      <a:pt x="8" y="83"/>
                      <a:pt x="12" y="86"/>
                    </a:cubicBezTo>
                    <a:cubicBezTo>
                      <a:pt x="13" y="88"/>
                      <a:pt x="15" y="90"/>
                      <a:pt x="16" y="91"/>
                    </a:cubicBezTo>
                    <a:cubicBezTo>
                      <a:pt x="18" y="92"/>
                      <a:pt x="19" y="93"/>
                      <a:pt x="19" y="93"/>
                    </a:cubicBezTo>
                    <a:cubicBezTo>
                      <a:pt x="20" y="94"/>
                      <a:pt x="21" y="96"/>
                      <a:pt x="20" y="98"/>
                    </a:cubicBezTo>
                    <a:cubicBezTo>
                      <a:pt x="20" y="98"/>
                      <a:pt x="20" y="99"/>
                      <a:pt x="20" y="100"/>
                    </a:cubicBezTo>
                    <a:cubicBezTo>
                      <a:pt x="20" y="101"/>
                      <a:pt x="20" y="103"/>
                      <a:pt x="20" y="104"/>
                    </a:cubicBezTo>
                    <a:cubicBezTo>
                      <a:pt x="19" y="108"/>
                      <a:pt x="19" y="111"/>
                      <a:pt x="19" y="111"/>
                    </a:cubicBezTo>
                    <a:cubicBezTo>
                      <a:pt x="19" y="111"/>
                      <a:pt x="19" y="114"/>
                      <a:pt x="19" y="117"/>
                    </a:cubicBezTo>
                    <a:cubicBezTo>
                      <a:pt x="19" y="119"/>
                      <a:pt x="19" y="121"/>
                      <a:pt x="19" y="122"/>
                    </a:cubicBezTo>
                    <a:cubicBezTo>
                      <a:pt x="19" y="123"/>
                      <a:pt x="19" y="124"/>
                      <a:pt x="19" y="124"/>
                    </a:cubicBezTo>
                    <a:cubicBezTo>
                      <a:pt x="19" y="126"/>
                      <a:pt x="18" y="128"/>
                      <a:pt x="17" y="129"/>
                    </a:cubicBezTo>
                    <a:cubicBezTo>
                      <a:pt x="17" y="129"/>
                      <a:pt x="16" y="130"/>
                      <a:pt x="14" y="131"/>
                    </a:cubicBezTo>
                    <a:cubicBezTo>
                      <a:pt x="13" y="132"/>
                      <a:pt x="11" y="133"/>
                      <a:pt x="9" y="135"/>
                    </a:cubicBezTo>
                    <a:cubicBezTo>
                      <a:pt x="5" y="138"/>
                      <a:pt x="2" y="142"/>
                      <a:pt x="2" y="142"/>
                    </a:cubicBezTo>
                    <a:cubicBezTo>
                      <a:pt x="1" y="142"/>
                      <a:pt x="1" y="143"/>
                      <a:pt x="0" y="144"/>
                    </a:cubicBezTo>
                    <a:cubicBezTo>
                      <a:pt x="0" y="145"/>
                      <a:pt x="0" y="147"/>
                      <a:pt x="1" y="148"/>
                    </a:cubicBezTo>
                    <a:cubicBezTo>
                      <a:pt x="1" y="148"/>
                      <a:pt x="1" y="149"/>
                      <a:pt x="1" y="150"/>
                    </a:cubicBezTo>
                    <a:cubicBezTo>
                      <a:pt x="2" y="152"/>
                      <a:pt x="2" y="154"/>
                      <a:pt x="3" y="156"/>
                    </a:cubicBezTo>
                    <a:cubicBezTo>
                      <a:pt x="5" y="160"/>
                      <a:pt x="6" y="164"/>
                      <a:pt x="6" y="164"/>
                    </a:cubicBezTo>
                    <a:cubicBezTo>
                      <a:pt x="7" y="167"/>
                      <a:pt x="9" y="168"/>
                      <a:pt x="11" y="168"/>
                    </a:cubicBezTo>
                    <a:cubicBezTo>
                      <a:pt x="11" y="168"/>
                      <a:pt x="16" y="169"/>
                      <a:pt x="21" y="169"/>
                    </a:cubicBezTo>
                    <a:cubicBezTo>
                      <a:pt x="26" y="169"/>
                      <a:pt x="31" y="169"/>
                      <a:pt x="31" y="169"/>
                    </a:cubicBezTo>
                    <a:cubicBezTo>
                      <a:pt x="33" y="169"/>
                      <a:pt x="35" y="170"/>
                      <a:pt x="36" y="171"/>
                    </a:cubicBezTo>
                    <a:cubicBezTo>
                      <a:pt x="36" y="171"/>
                      <a:pt x="38" y="174"/>
                      <a:pt x="40" y="176"/>
                    </a:cubicBezTo>
                    <a:cubicBezTo>
                      <a:pt x="42" y="179"/>
                      <a:pt x="44" y="181"/>
                      <a:pt x="44" y="181"/>
                    </a:cubicBezTo>
                    <a:cubicBezTo>
                      <a:pt x="44" y="181"/>
                      <a:pt x="46" y="184"/>
                      <a:pt x="48" y="186"/>
                    </a:cubicBezTo>
                    <a:cubicBezTo>
                      <a:pt x="51" y="189"/>
                      <a:pt x="53" y="191"/>
                      <a:pt x="53" y="191"/>
                    </a:cubicBezTo>
                    <a:cubicBezTo>
                      <a:pt x="55" y="192"/>
                      <a:pt x="56" y="194"/>
                      <a:pt x="55" y="196"/>
                    </a:cubicBezTo>
                    <a:cubicBezTo>
                      <a:pt x="55" y="196"/>
                      <a:pt x="54" y="200"/>
                      <a:pt x="54" y="205"/>
                    </a:cubicBezTo>
                    <a:cubicBezTo>
                      <a:pt x="54" y="210"/>
                      <a:pt x="54" y="215"/>
                      <a:pt x="54" y="215"/>
                    </a:cubicBezTo>
                    <a:cubicBezTo>
                      <a:pt x="54" y="217"/>
                      <a:pt x="55" y="219"/>
                      <a:pt x="57" y="221"/>
                    </a:cubicBezTo>
                    <a:cubicBezTo>
                      <a:pt x="57" y="221"/>
                      <a:pt x="61" y="223"/>
                      <a:pt x="65" y="225"/>
                    </a:cubicBezTo>
                    <a:cubicBezTo>
                      <a:pt x="67" y="226"/>
                      <a:pt x="69" y="226"/>
                      <a:pt x="70" y="227"/>
                    </a:cubicBezTo>
                    <a:cubicBezTo>
                      <a:pt x="72" y="228"/>
                      <a:pt x="73" y="228"/>
                      <a:pt x="73" y="228"/>
                    </a:cubicBezTo>
                    <a:cubicBezTo>
                      <a:pt x="74" y="229"/>
                      <a:pt x="75" y="229"/>
                      <a:pt x="76" y="229"/>
                    </a:cubicBezTo>
                    <a:cubicBezTo>
                      <a:pt x="77" y="229"/>
                      <a:pt x="78" y="228"/>
                      <a:pt x="79" y="228"/>
                    </a:cubicBezTo>
                    <a:cubicBezTo>
                      <a:pt x="79" y="228"/>
                      <a:pt x="83" y="224"/>
                      <a:pt x="87" y="221"/>
                    </a:cubicBezTo>
                    <a:cubicBezTo>
                      <a:pt x="88" y="219"/>
                      <a:pt x="90" y="217"/>
                      <a:pt x="91" y="216"/>
                    </a:cubicBezTo>
                    <a:cubicBezTo>
                      <a:pt x="93" y="215"/>
                      <a:pt x="93" y="214"/>
                      <a:pt x="93" y="214"/>
                    </a:cubicBezTo>
                    <a:cubicBezTo>
                      <a:pt x="95" y="212"/>
                      <a:pt x="97" y="212"/>
                      <a:pt x="99" y="212"/>
                    </a:cubicBezTo>
                    <a:cubicBezTo>
                      <a:pt x="99" y="212"/>
                      <a:pt x="99" y="212"/>
                      <a:pt x="101" y="212"/>
                    </a:cubicBezTo>
                    <a:cubicBezTo>
                      <a:pt x="102" y="213"/>
                      <a:pt x="103" y="213"/>
                      <a:pt x="105" y="213"/>
                    </a:cubicBezTo>
                    <a:cubicBezTo>
                      <a:pt x="108" y="213"/>
                      <a:pt x="111" y="214"/>
                      <a:pt x="111" y="214"/>
                    </a:cubicBezTo>
                    <a:cubicBezTo>
                      <a:pt x="111" y="214"/>
                      <a:pt x="115" y="214"/>
                      <a:pt x="118" y="214"/>
                    </a:cubicBezTo>
                    <a:cubicBezTo>
                      <a:pt x="120" y="214"/>
                      <a:pt x="121" y="214"/>
                      <a:pt x="122" y="214"/>
                    </a:cubicBezTo>
                    <a:cubicBezTo>
                      <a:pt x="124" y="213"/>
                      <a:pt x="124" y="213"/>
                      <a:pt x="124" y="213"/>
                    </a:cubicBezTo>
                    <a:cubicBezTo>
                      <a:pt x="126" y="213"/>
                      <a:pt x="128" y="214"/>
                      <a:pt x="129" y="216"/>
                    </a:cubicBezTo>
                    <a:cubicBezTo>
                      <a:pt x="129" y="216"/>
                      <a:pt x="130" y="217"/>
                      <a:pt x="131" y="218"/>
                    </a:cubicBezTo>
                    <a:cubicBezTo>
                      <a:pt x="132" y="220"/>
                      <a:pt x="134" y="221"/>
                      <a:pt x="135" y="223"/>
                    </a:cubicBezTo>
                    <a:cubicBezTo>
                      <a:pt x="139" y="227"/>
                      <a:pt x="142" y="231"/>
                      <a:pt x="142" y="231"/>
                    </a:cubicBezTo>
                    <a:cubicBezTo>
                      <a:pt x="143" y="231"/>
                      <a:pt x="144" y="232"/>
                      <a:pt x="145" y="232"/>
                    </a:cubicBezTo>
                    <a:cubicBezTo>
                      <a:pt x="146" y="232"/>
                      <a:pt x="147" y="232"/>
                      <a:pt x="148" y="232"/>
                    </a:cubicBezTo>
                    <a:close/>
                    <a:moveTo>
                      <a:pt x="113" y="184"/>
                    </a:moveTo>
                    <a:cubicBezTo>
                      <a:pt x="113" y="184"/>
                      <a:pt x="112" y="184"/>
                      <a:pt x="111" y="184"/>
                    </a:cubicBezTo>
                    <a:cubicBezTo>
                      <a:pt x="110" y="184"/>
                      <a:pt x="109" y="184"/>
                      <a:pt x="108" y="184"/>
                    </a:cubicBezTo>
                    <a:cubicBezTo>
                      <a:pt x="108" y="184"/>
                      <a:pt x="107" y="184"/>
                      <a:pt x="106" y="184"/>
                    </a:cubicBezTo>
                    <a:cubicBezTo>
                      <a:pt x="106" y="184"/>
                      <a:pt x="105" y="184"/>
                      <a:pt x="105" y="183"/>
                    </a:cubicBezTo>
                    <a:cubicBezTo>
                      <a:pt x="103" y="183"/>
                      <a:pt x="102" y="183"/>
                      <a:pt x="101" y="183"/>
                    </a:cubicBezTo>
                    <a:cubicBezTo>
                      <a:pt x="99" y="182"/>
                      <a:pt x="98" y="182"/>
                      <a:pt x="96" y="181"/>
                    </a:cubicBezTo>
                    <a:cubicBezTo>
                      <a:pt x="96" y="181"/>
                      <a:pt x="95" y="181"/>
                      <a:pt x="94" y="181"/>
                    </a:cubicBezTo>
                    <a:cubicBezTo>
                      <a:pt x="93" y="180"/>
                      <a:pt x="92" y="180"/>
                      <a:pt x="92" y="180"/>
                    </a:cubicBezTo>
                    <a:cubicBezTo>
                      <a:pt x="90" y="179"/>
                      <a:pt x="89" y="179"/>
                      <a:pt x="87" y="178"/>
                    </a:cubicBezTo>
                    <a:cubicBezTo>
                      <a:pt x="86" y="177"/>
                      <a:pt x="84" y="176"/>
                      <a:pt x="83" y="176"/>
                    </a:cubicBezTo>
                    <a:cubicBezTo>
                      <a:pt x="82" y="175"/>
                      <a:pt x="82" y="175"/>
                      <a:pt x="82" y="175"/>
                    </a:cubicBezTo>
                    <a:cubicBezTo>
                      <a:pt x="81" y="174"/>
                      <a:pt x="81" y="174"/>
                      <a:pt x="81" y="174"/>
                    </a:cubicBezTo>
                    <a:cubicBezTo>
                      <a:pt x="80" y="174"/>
                      <a:pt x="79" y="173"/>
                      <a:pt x="79" y="173"/>
                    </a:cubicBezTo>
                    <a:cubicBezTo>
                      <a:pt x="76" y="171"/>
                      <a:pt x="74" y="169"/>
                      <a:pt x="72" y="168"/>
                    </a:cubicBezTo>
                    <a:cubicBezTo>
                      <a:pt x="71" y="167"/>
                      <a:pt x="70" y="166"/>
                      <a:pt x="69" y="165"/>
                    </a:cubicBezTo>
                    <a:cubicBezTo>
                      <a:pt x="68" y="165"/>
                      <a:pt x="68" y="164"/>
                      <a:pt x="67" y="164"/>
                    </a:cubicBezTo>
                    <a:cubicBezTo>
                      <a:pt x="66" y="162"/>
                      <a:pt x="66" y="162"/>
                      <a:pt x="66" y="162"/>
                    </a:cubicBezTo>
                    <a:cubicBezTo>
                      <a:pt x="66" y="162"/>
                      <a:pt x="65" y="161"/>
                      <a:pt x="64" y="160"/>
                    </a:cubicBezTo>
                    <a:cubicBezTo>
                      <a:pt x="64" y="159"/>
                      <a:pt x="63" y="159"/>
                      <a:pt x="63" y="158"/>
                    </a:cubicBezTo>
                    <a:cubicBezTo>
                      <a:pt x="62" y="157"/>
                      <a:pt x="61" y="156"/>
                      <a:pt x="60" y="155"/>
                    </a:cubicBezTo>
                    <a:cubicBezTo>
                      <a:pt x="59" y="153"/>
                      <a:pt x="57" y="151"/>
                      <a:pt x="56" y="148"/>
                    </a:cubicBezTo>
                    <a:cubicBezTo>
                      <a:pt x="56" y="147"/>
                      <a:pt x="55" y="146"/>
                      <a:pt x="55" y="146"/>
                    </a:cubicBezTo>
                    <a:cubicBezTo>
                      <a:pt x="54" y="145"/>
                      <a:pt x="54" y="145"/>
                      <a:pt x="54" y="145"/>
                    </a:cubicBezTo>
                    <a:cubicBezTo>
                      <a:pt x="54" y="144"/>
                      <a:pt x="54" y="144"/>
                      <a:pt x="54" y="144"/>
                    </a:cubicBezTo>
                    <a:cubicBezTo>
                      <a:pt x="53" y="142"/>
                      <a:pt x="53" y="140"/>
                      <a:pt x="52" y="139"/>
                    </a:cubicBezTo>
                    <a:cubicBezTo>
                      <a:pt x="51" y="137"/>
                      <a:pt x="51" y="136"/>
                      <a:pt x="51" y="134"/>
                    </a:cubicBezTo>
                    <a:cubicBezTo>
                      <a:pt x="50" y="133"/>
                      <a:pt x="50" y="133"/>
                      <a:pt x="50" y="132"/>
                    </a:cubicBezTo>
                    <a:cubicBezTo>
                      <a:pt x="50" y="131"/>
                      <a:pt x="50" y="130"/>
                      <a:pt x="49" y="129"/>
                    </a:cubicBezTo>
                    <a:cubicBezTo>
                      <a:pt x="49" y="128"/>
                      <a:pt x="49" y="126"/>
                      <a:pt x="49" y="125"/>
                    </a:cubicBezTo>
                    <a:cubicBezTo>
                      <a:pt x="49" y="123"/>
                      <a:pt x="48" y="122"/>
                      <a:pt x="48" y="121"/>
                    </a:cubicBezTo>
                    <a:cubicBezTo>
                      <a:pt x="48" y="120"/>
                      <a:pt x="48" y="120"/>
                      <a:pt x="48" y="119"/>
                    </a:cubicBezTo>
                    <a:cubicBezTo>
                      <a:pt x="48" y="118"/>
                      <a:pt x="48" y="118"/>
                      <a:pt x="48" y="117"/>
                    </a:cubicBezTo>
                    <a:cubicBezTo>
                      <a:pt x="48" y="116"/>
                      <a:pt x="48" y="116"/>
                      <a:pt x="48" y="115"/>
                    </a:cubicBezTo>
                    <a:cubicBezTo>
                      <a:pt x="48" y="113"/>
                      <a:pt x="48" y="112"/>
                      <a:pt x="48" y="112"/>
                    </a:cubicBezTo>
                    <a:cubicBezTo>
                      <a:pt x="48" y="112"/>
                      <a:pt x="48" y="112"/>
                      <a:pt x="48" y="110"/>
                    </a:cubicBezTo>
                    <a:cubicBezTo>
                      <a:pt x="48" y="109"/>
                      <a:pt x="49" y="109"/>
                      <a:pt x="49" y="108"/>
                    </a:cubicBezTo>
                    <a:cubicBezTo>
                      <a:pt x="49" y="107"/>
                      <a:pt x="49" y="106"/>
                      <a:pt x="49" y="106"/>
                    </a:cubicBezTo>
                    <a:cubicBezTo>
                      <a:pt x="49" y="105"/>
                      <a:pt x="49" y="105"/>
                      <a:pt x="49" y="104"/>
                    </a:cubicBezTo>
                    <a:cubicBezTo>
                      <a:pt x="49" y="103"/>
                      <a:pt x="50" y="102"/>
                      <a:pt x="50" y="100"/>
                    </a:cubicBezTo>
                    <a:cubicBezTo>
                      <a:pt x="50" y="99"/>
                      <a:pt x="51" y="97"/>
                      <a:pt x="51" y="96"/>
                    </a:cubicBezTo>
                    <a:cubicBezTo>
                      <a:pt x="51" y="95"/>
                      <a:pt x="52" y="94"/>
                      <a:pt x="52" y="93"/>
                    </a:cubicBezTo>
                    <a:cubicBezTo>
                      <a:pt x="52" y="93"/>
                      <a:pt x="52" y="92"/>
                      <a:pt x="53" y="91"/>
                    </a:cubicBezTo>
                    <a:cubicBezTo>
                      <a:pt x="53" y="90"/>
                      <a:pt x="54" y="88"/>
                      <a:pt x="55" y="87"/>
                    </a:cubicBezTo>
                    <a:cubicBezTo>
                      <a:pt x="55" y="85"/>
                      <a:pt x="56" y="84"/>
                      <a:pt x="57" y="82"/>
                    </a:cubicBezTo>
                    <a:cubicBezTo>
                      <a:pt x="58" y="81"/>
                      <a:pt x="58" y="81"/>
                      <a:pt x="58" y="81"/>
                    </a:cubicBezTo>
                    <a:cubicBezTo>
                      <a:pt x="58" y="80"/>
                      <a:pt x="58" y="80"/>
                      <a:pt x="58" y="80"/>
                    </a:cubicBezTo>
                    <a:cubicBezTo>
                      <a:pt x="59" y="79"/>
                      <a:pt x="59" y="79"/>
                      <a:pt x="60" y="78"/>
                    </a:cubicBezTo>
                    <a:cubicBezTo>
                      <a:pt x="61" y="75"/>
                      <a:pt x="63" y="73"/>
                      <a:pt x="65" y="71"/>
                    </a:cubicBezTo>
                    <a:cubicBezTo>
                      <a:pt x="66" y="70"/>
                      <a:pt x="66" y="69"/>
                      <a:pt x="67" y="69"/>
                    </a:cubicBezTo>
                    <a:cubicBezTo>
                      <a:pt x="68" y="68"/>
                      <a:pt x="69" y="67"/>
                      <a:pt x="69" y="67"/>
                    </a:cubicBezTo>
                    <a:cubicBezTo>
                      <a:pt x="70" y="66"/>
                      <a:pt x="71" y="65"/>
                      <a:pt x="71" y="65"/>
                    </a:cubicBezTo>
                    <a:cubicBezTo>
                      <a:pt x="71" y="65"/>
                      <a:pt x="71" y="65"/>
                      <a:pt x="72" y="64"/>
                    </a:cubicBezTo>
                    <a:cubicBezTo>
                      <a:pt x="73" y="63"/>
                      <a:pt x="74" y="63"/>
                      <a:pt x="75" y="62"/>
                    </a:cubicBezTo>
                    <a:cubicBezTo>
                      <a:pt x="75" y="61"/>
                      <a:pt x="76" y="61"/>
                      <a:pt x="77" y="60"/>
                    </a:cubicBezTo>
                    <a:cubicBezTo>
                      <a:pt x="79" y="59"/>
                      <a:pt x="82" y="57"/>
                      <a:pt x="85" y="55"/>
                    </a:cubicBezTo>
                    <a:cubicBezTo>
                      <a:pt x="85" y="55"/>
                      <a:pt x="86" y="55"/>
                      <a:pt x="87" y="54"/>
                    </a:cubicBezTo>
                    <a:cubicBezTo>
                      <a:pt x="88" y="54"/>
                      <a:pt x="88" y="54"/>
                      <a:pt x="88" y="54"/>
                    </a:cubicBezTo>
                    <a:cubicBezTo>
                      <a:pt x="89" y="53"/>
                      <a:pt x="89" y="53"/>
                      <a:pt x="89" y="53"/>
                    </a:cubicBezTo>
                    <a:cubicBezTo>
                      <a:pt x="91" y="53"/>
                      <a:pt x="92" y="52"/>
                      <a:pt x="94" y="51"/>
                    </a:cubicBezTo>
                    <a:cubicBezTo>
                      <a:pt x="95" y="51"/>
                      <a:pt x="97" y="51"/>
                      <a:pt x="98" y="50"/>
                    </a:cubicBezTo>
                    <a:cubicBezTo>
                      <a:pt x="99" y="50"/>
                      <a:pt x="100" y="49"/>
                      <a:pt x="101" y="49"/>
                    </a:cubicBezTo>
                    <a:cubicBezTo>
                      <a:pt x="102" y="49"/>
                      <a:pt x="102" y="49"/>
                      <a:pt x="103" y="49"/>
                    </a:cubicBezTo>
                    <a:cubicBezTo>
                      <a:pt x="105" y="49"/>
                      <a:pt x="106" y="48"/>
                      <a:pt x="108" y="48"/>
                    </a:cubicBezTo>
                    <a:cubicBezTo>
                      <a:pt x="109" y="48"/>
                      <a:pt x="110" y="48"/>
                      <a:pt x="112" y="48"/>
                    </a:cubicBezTo>
                    <a:cubicBezTo>
                      <a:pt x="112" y="48"/>
                      <a:pt x="113" y="48"/>
                      <a:pt x="113" y="48"/>
                    </a:cubicBezTo>
                    <a:cubicBezTo>
                      <a:pt x="114" y="48"/>
                      <a:pt x="115" y="48"/>
                      <a:pt x="115" y="48"/>
                    </a:cubicBezTo>
                    <a:cubicBezTo>
                      <a:pt x="116" y="48"/>
                      <a:pt x="117" y="48"/>
                      <a:pt x="118" y="48"/>
                    </a:cubicBezTo>
                    <a:cubicBezTo>
                      <a:pt x="119" y="48"/>
                      <a:pt x="120" y="48"/>
                      <a:pt x="120" y="48"/>
                    </a:cubicBezTo>
                    <a:cubicBezTo>
                      <a:pt x="120" y="48"/>
                      <a:pt x="121" y="48"/>
                      <a:pt x="122" y="48"/>
                    </a:cubicBezTo>
                    <a:cubicBezTo>
                      <a:pt x="123" y="48"/>
                      <a:pt x="124" y="48"/>
                      <a:pt x="125" y="48"/>
                    </a:cubicBezTo>
                    <a:cubicBezTo>
                      <a:pt x="126" y="48"/>
                      <a:pt x="126" y="48"/>
                      <a:pt x="127" y="48"/>
                    </a:cubicBezTo>
                    <a:cubicBezTo>
                      <a:pt x="127" y="48"/>
                      <a:pt x="128" y="49"/>
                      <a:pt x="128" y="49"/>
                    </a:cubicBezTo>
                    <a:cubicBezTo>
                      <a:pt x="130" y="49"/>
                      <a:pt x="131" y="49"/>
                      <a:pt x="132" y="49"/>
                    </a:cubicBezTo>
                    <a:cubicBezTo>
                      <a:pt x="134" y="50"/>
                      <a:pt x="135" y="50"/>
                      <a:pt x="137" y="51"/>
                    </a:cubicBezTo>
                    <a:cubicBezTo>
                      <a:pt x="138" y="51"/>
                      <a:pt x="138" y="51"/>
                      <a:pt x="139" y="51"/>
                    </a:cubicBezTo>
                    <a:cubicBezTo>
                      <a:pt x="140" y="52"/>
                      <a:pt x="141" y="52"/>
                      <a:pt x="141" y="52"/>
                    </a:cubicBezTo>
                    <a:cubicBezTo>
                      <a:pt x="143" y="53"/>
                      <a:pt x="144" y="53"/>
                      <a:pt x="146" y="54"/>
                    </a:cubicBezTo>
                    <a:cubicBezTo>
                      <a:pt x="147" y="55"/>
                      <a:pt x="149" y="56"/>
                      <a:pt x="150" y="57"/>
                    </a:cubicBezTo>
                    <a:cubicBezTo>
                      <a:pt x="152" y="57"/>
                      <a:pt x="152" y="57"/>
                      <a:pt x="152" y="57"/>
                    </a:cubicBezTo>
                    <a:cubicBezTo>
                      <a:pt x="153" y="58"/>
                      <a:pt x="153" y="58"/>
                      <a:pt x="153" y="58"/>
                    </a:cubicBezTo>
                    <a:cubicBezTo>
                      <a:pt x="153" y="58"/>
                      <a:pt x="154" y="59"/>
                      <a:pt x="155" y="59"/>
                    </a:cubicBezTo>
                    <a:cubicBezTo>
                      <a:pt x="157" y="61"/>
                      <a:pt x="159" y="63"/>
                      <a:pt x="161" y="64"/>
                    </a:cubicBezTo>
                    <a:cubicBezTo>
                      <a:pt x="162" y="65"/>
                      <a:pt x="163" y="66"/>
                      <a:pt x="164" y="67"/>
                    </a:cubicBezTo>
                    <a:cubicBezTo>
                      <a:pt x="165" y="67"/>
                      <a:pt x="165" y="68"/>
                      <a:pt x="166" y="69"/>
                    </a:cubicBezTo>
                    <a:cubicBezTo>
                      <a:pt x="167" y="70"/>
                      <a:pt x="167" y="70"/>
                      <a:pt x="167" y="70"/>
                    </a:cubicBezTo>
                    <a:cubicBezTo>
                      <a:pt x="167" y="70"/>
                      <a:pt x="168" y="71"/>
                      <a:pt x="169" y="72"/>
                    </a:cubicBezTo>
                    <a:cubicBezTo>
                      <a:pt x="169" y="73"/>
                      <a:pt x="170" y="73"/>
                      <a:pt x="171" y="74"/>
                    </a:cubicBezTo>
                    <a:cubicBezTo>
                      <a:pt x="171" y="75"/>
                      <a:pt x="172" y="76"/>
                      <a:pt x="173" y="77"/>
                    </a:cubicBezTo>
                    <a:cubicBezTo>
                      <a:pt x="174" y="79"/>
                      <a:pt x="176" y="81"/>
                      <a:pt x="177" y="84"/>
                    </a:cubicBezTo>
                    <a:cubicBezTo>
                      <a:pt x="177" y="85"/>
                      <a:pt x="178" y="86"/>
                      <a:pt x="178" y="86"/>
                    </a:cubicBezTo>
                    <a:cubicBezTo>
                      <a:pt x="179" y="87"/>
                      <a:pt x="179" y="87"/>
                      <a:pt x="179" y="87"/>
                    </a:cubicBezTo>
                    <a:cubicBezTo>
                      <a:pt x="179" y="88"/>
                      <a:pt x="179" y="88"/>
                      <a:pt x="179" y="88"/>
                    </a:cubicBezTo>
                    <a:cubicBezTo>
                      <a:pt x="180" y="90"/>
                      <a:pt x="180" y="92"/>
                      <a:pt x="181" y="93"/>
                    </a:cubicBezTo>
                    <a:cubicBezTo>
                      <a:pt x="182" y="95"/>
                      <a:pt x="182" y="96"/>
                      <a:pt x="183" y="98"/>
                    </a:cubicBezTo>
                    <a:cubicBezTo>
                      <a:pt x="183" y="99"/>
                      <a:pt x="183" y="99"/>
                      <a:pt x="183" y="100"/>
                    </a:cubicBezTo>
                    <a:cubicBezTo>
                      <a:pt x="183" y="101"/>
                      <a:pt x="183" y="102"/>
                      <a:pt x="184" y="103"/>
                    </a:cubicBezTo>
                    <a:cubicBezTo>
                      <a:pt x="184" y="104"/>
                      <a:pt x="184" y="106"/>
                      <a:pt x="184" y="107"/>
                    </a:cubicBezTo>
                    <a:cubicBezTo>
                      <a:pt x="185" y="109"/>
                      <a:pt x="185" y="110"/>
                      <a:pt x="185" y="111"/>
                    </a:cubicBezTo>
                    <a:cubicBezTo>
                      <a:pt x="185" y="112"/>
                      <a:pt x="185" y="112"/>
                      <a:pt x="185" y="113"/>
                    </a:cubicBezTo>
                    <a:cubicBezTo>
                      <a:pt x="185" y="114"/>
                      <a:pt x="185" y="114"/>
                      <a:pt x="185" y="115"/>
                    </a:cubicBezTo>
                    <a:cubicBezTo>
                      <a:pt x="185" y="116"/>
                      <a:pt x="185" y="117"/>
                      <a:pt x="185" y="117"/>
                    </a:cubicBezTo>
                    <a:cubicBezTo>
                      <a:pt x="185" y="119"/>
                      <a:pt x="185" y="120"/>
                      <a:pt x="185" y="120"/>
                    </a:cubicBezTo>
                    <a:cubicBezTo>
                      <a:pt x="185" y="120"/>
                      <a:pt x="185" y="120"/>
                      <a:pt x="185" y="122"/>
                    </a:cubicBezTo>
                    <a:cubicBezTo>
                      <a:pt x="185" y="123"/>
                      <a:pt x="185" y="123"/>
                      <a:pt x="184" y="125"/>
                    </a:cubicBezTo>
                    <a:cubicBezTo>
                      <a:pt x="184" y="125"/>
                      <a:pt x="184" y="126"/>
                      <a:pt x="184" y="126"/>
                    </a:cubicBezTo>
                    <a:cubicBezTo>
                      <a:pt x="184" y="127"/>
                      <a:pt x="184" y="127"/>
                      <a:pt x="184" y="128"/>
                    </a:cubicBezTo>
                    <a:cubicBezTo>
                      <a:pt x="184" y="129"/>
                      <a:pt x="183" y="130"/>
                      <a:pt x="183" y="132"/>
                    </a:cubicBezTo>
                    <a:cubicBezTo>
                      <a:pt x="183" y="133"/>
                      <a:pt x="182" y="135"/>
                      <a:pt x="182" y="136"/>
                    </a:cubicBezTo>
                    <a:cubicBezTo>
                      <a:pt x="182" y="137"/>
                      <a:pt x="181" y="138"/>
                      <a:pt x="181" y="139"/>
                    </a:cubicBezTo>
                    <a:cubicBezTo>
                      <a:pt x="181" y="139"/>
                      <a:pt x="181" y="140"/>
                      <a:pt x="180" y="141"/>
                    </a:cubicBezTo>
                    <a:cubicBezTo>
                      <a:pt x="180" y="142"/>
                      <a:pt x="179" y="144"/>
                      <a:pt x="178" y="145"/>
                    </a:cubicBezTo>
                    <a:cubicBezTo>
                      <a:pt x="178" y="147"/>
                      <a:pt x="177" y="148"/>
                      <a:pt x="176" y="150"/>
                    </a:cubicBezTo>
                    <a:cubicBezTo>
                      <a:pt x="175" y="151"/>
                      <a:pt x="175" y="151"/>
                      <a:pt x="175" y="151"/>
                    </a:cubicBezTo>
                    <a:cubicBezTo>
                      <a:pt x="175" y="152"/>
                      <a:pt x="175" y="152"/>
                      <a:pt x="175" y="152"/>
                    </a:cubicBezTo>
                    <a:cubicBezTo>
                      <a:pt x="174" y="153"/>
                      <a:pt x="174" y="153"/>
                      <a:pt x="173" y="154"/>
                    </a:cubicBezTo>
                    <a:cubicBezTo>
                      <a:pt x="172" y="157"/>
                      <a:pt x="170" y="159"/>
                      <a:pt x="168" y="161"/>
                    </a:cubicBezTo>
                    <a:cubicBezTo>
                      <a:pt x="168" y="162"/>
                      <a:pt x="167" y="163"/>
                      <a:pt x="166" y="163"/>
                    </a:cubicBezTo>
                    <a:cubicBezTo>
                      <a:pt x="165" y="164"/>
                      <a:pt x="165" y="165"/>
                      <a:pt x="164" y="165"/>
                    </a:cubicBezTo>
                    <a:cubicBezTo>
                      <a:pt x="163" y="166"/>
                      <a:pt x="162" y="167"/>
                      <a:pt x="162" y="167"/>
                    </a:cubicBezTo>
                    <a:cubicBezTo>
                      <a:pt x="162" y="167"/>
                      <a:pt x="162" y="167"/>
                      <a:pt x="161" y="168"/>
                    </a:cubicBezTo>
                    <a:cubicBezTo>
                      <a:pt x="160" y="169"/>
                      <a:pt x="159" y="169"/>
                      <a:pt x="159" y="170"/>
                    </a:cubicBezTo>
                    <a:cubicBezTo>
                      <a:pt x="158" y="171"/>
                      <a:pt x="157" y="171"/>
                      <a:pt x="156" y="172"/>
                    </a:cubicBezTo>
                    <a:cubicBezTo>
                      <a:pt x="154" y="173"/>
                      <a:pt x="151" y="175"/>
                      <a:pt x="148" y="177"/>
                    </a:cubicBezTo>
                    <a:cubicBezTo>
                      <a:pt x="148" y="177"/>
                      <a:pt x="147" y="177"/>
                      <a:pt x="146" y="178"/>
                    </a:cubicBezTo>
                    <a:cubicBezTo>
                      <a:pt x="145" y="178"/>
                      <a:pt x="145" y="178"/>
                      <a:pt x="145" y="178"/>
                    </a:cubicBezTo>
                    <a:cubicBezTo>
                      <a:pt x="144" y="179"/>
                      <a:pt x="144" y="179"/>
                      <a:pt x="144" y="179"/>
                    </a:cubicBezTo>
                    <a:cubicBezTo>
                      <a:pt x="143" y="179"/>
                      <a:pt x="141" y="180"/>
                      <a:pt x="139" y="181"/>
                    </a:cubicBezTo>
                    <a:cubicBezTo>
                      <a:pt x="138" y="181"/>
                      <a:pt x="136" y="182"/>
                      <a:pt x="135" y="182"/>
                    </a:cubicBezTo>
                    <a:cubicBezTo>
                      <a:pt x="134" y="182"/>
                      <a:pt x="133" y="183"/>
                      <a:pt x="132" y="183"/>
                    </a:cubicBezTo>
                    <a:cubicBezTo>
                      <a:pt x="131" y="183"/>
                      <a:pt x="131" y="183"/>
                      <a:pt x="130" y="183"/>
                    </a:cubicBezTo>
                    <a:cubicBezTo>
                      <a:pt x="128" y="183"/>
                      <a:pt x="127" y="184"/>
                      <a:pt x="125" y="184"/>
                    </a:cubicBezTo>
                    <a:cubicBezTo>
                      <a:pt x="124" y="184"/>
                      <a:pt x="123" y="184"/>
                      <a:pt x="121" y="184"/>
                    </a:cubicBezTo>
                    <a:cubicBezTo>
                      <a:pt x="121" y="184"/>
                      <a:pt x="120" y="184"/>
                      <a:pt x="120" y="184"/>
                    </a:cubicBezTo>
                    <a:cubicBezTo>
                      <a:pt x="119" y="184"/>
                      <a:pt x="118" y="184"/>
                      <a:pt x="118" y="184"/>
                    </a:cubicBezTo>
                    <a:cubicBezTo>
                      <a:pt x="117" y="184"/>
                      <a:pt x="116" y="184"/>
                      <a:pt x="115" y="184"/>
                    </a:cubicBezTo>
                    <a:cubicBezTo>
                      <a:pt x="114" y="184"/>
                      <a:pt x="113" y="184"/>
                      <a:pt x="113"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1" name="Freeform: Shape 5">
                <a:extLst>
                  <a:ext uri="{FF2B5EF4-FFF2-40B4-BE49-F238E27FC236}">
                    <a16:creationId xmlns:a16="http://schemas.microsoft.com/office/drawing/2014/main" id="{5318E823-1097-F64A-B5DE-11F5C130646C}"/>
                  </a:ext>
                </a:extLst>
              </p:cNvPr>
              <p:cNvSpPr>
                <a:spLocks/>
              </p:cNvSpPr>
              <p:nvPr/>
            </p:nvSpPr>
            <p:spPr bwMode="auto">
              <a:xfrm>
                <a:off x="7007016" y="3219939"/>
                <a:ext cx="1366730" cy="1429709"/>
              </a:xfrm>
              <a:custGeom>
                <a:avLst/>
                <a:gdLst>
                  <a:gd name="T0" fmla="*/ 385 w 682"/>
                  <a:gd name="T1" fmla="*/ 638 h 680"/>
                  <a:gd name="T2" fmla="*/ 425 w 682"/>
                  <a:gd name="T3" fmla="*/ 634 h 680"/>
                  <a:gd name="T4" fmla="*/ 489 w 682"/>
                  <a:gd name="T5" fmla="*/ 641 h 680"/>
                  <a:gd name="T6" fmla="*/ 512 w 682"/>
                  <a:gd name="T7" fmla="*/ 589 h 680"/>
                  <a:gd name="T8" fmla="*/ 569 w 682"/>
                  <a:gd name="T9" fmla="*/ 586 h 680"/>
                  <a:gd name="T10" fmla="*/ 586 w 682"/>
                  <a:gd name="T11" fmla="*/ 524 h 680"/>
                  <a:gd name="T12" fmla="*/ 604 w 682"/>
                  <a:gd name="T13" fmla="*/ 488 h 680"/>
                  <a:gd name="T14" fmla="*/ 659 w 682"/>
                  <a:gd name="T15" fmla="*/ 461 h 680"/>
                  <a:gd name="T16" fmla="*/ 640 w 682"/>
                  <a:gd name="T17" fmla="*/ 408 h 680"/>
                  <a:gd name="T18" fmla="*/ 643 w 682"/>
                  <a:gd name="T19" fmla="*/ 360 h 680"/>
                  <a:gd name="T20" fmla="*/ 681 w 682"/>
                  <a:gd name="T21" fmla="*/ 312 h 680"/>
                  <a:gd name="T22" fmla="*/ 634 w 682"/>
                  <a:gd name="T23" fmla="*/ 263 h 680"/>
                  <a:gd name="T24" fmla="*/ 629 w 682"/>
                  <a:gd name="T25" fmla="*/ 219 h 680"/>
                  <a:gd name="T26" fmla="*/ 609 w 682"/>
                  <a:gd name="T27" fmla="*/ 160 h 680"/>
                  <a:gd name="T28" fmla="*/ 564 w 682"/>
                  <a:gd name="T29" fmla="*/ 134 h 680"/>
                  <a:gd name="T30" fmla="*/ 559 w 682"/>
                  <a:gd name="T31" fmla="*/ 76 h 680"/>
                  <a:gd name="T32" fmla="*/ 499 w 682"/>
                  <a:gd name="T33" fmla="*/ 75 h 680"/>
                  <a:gd name="T34" fmla="*/ 455 w 682"/>
                  <a:gd name="T35" fmla="*/ 57 h 680"/>
                  <a:gd name="T36" fmla="*/ 412 w 682"/>
                  <a:gd name="T37" fmla="*/ 5 h 680"/>
                  <a:gd name="T38" fmla="*/ 360 w 682"/>
                  <a:gd name="T39" fmla="*/ 36 h 680"/>
                  <a:gd name="T40" fmla="*/ 304 w 682"/>
                  <a:gd name="T41" fmla="*/ 8 h 680"/>
                  <a:gd name="T42" fmla="*/ 257 w 682"/>
                  <a:gd name="T43" fmla="*/ 17 h 680"/>
                  <a:gd name="T44" fmla="*/ 224 w 682"/>
                  <a:gd name="T45" fmla="*/ 58 h 680"/>
                  <a:gd name="T46" fmla="*/ 168 w 682"/>
                  <a:gd name="T47" fmla="*/ 49 h 680"/>
                  <a:gd name="T48" fmla="*/ 136 w 682"/>
                  <a:gd name="T49" fmla="*/ 114 h 680"/>
                  <a:gd name="T50" fmla="*/ 109 w 682"/>
                  <a:gd name="T51" fmla="*/ 143 h 680"/>
                  <a:gd name="T52" fmla="*/ 50 w 682"/>
                  <a:gd name="T53" fmla="*/ 160 h 680"/>
                  <a:gd name="T54" fmla="*/ 63 w 682"/>
                  <a:gd name="T55" fmla="*/ 217 h 680"/>
                  <a:gd name="T56" fmla="*/ 42 w 682"/>
                  <a:gd name="T57" fmla="*/ 264 h 680"/>
                  <a:gd name="T58" fmla="*/ 5 w 682"/>
                  <a:gd name="T59" fmla="*/ 316 h 680"/>
                  <a:gd name="T60" fmla="*/ 38 w 682"/>
                  <a:gd name="T61" fmla="*/ 362 h 680"/>
                  <a:gd name="T62" fmla="*/ 9 w 682"/>
                  <a:gd name="T63" fmla="*/ 422 h 680"/>
                  <a:gd name="T64" fmla="*/ 52 w 682"/>
                  <a:gd name="T65" fmla="*/ 458 h 680"/>
                  <a:gd name="T66" fmla="*/ 79 w 682"/>
                  <a:gd name="T67" fmla="*/ 492 h 680"/>
                  <a:gd name="T68" fmla="*/ 81 w 682"/>
                  <a:gd name="T69" fmla="*/ 560 h 680"/>
                  <a:gd name="T70" fmla="*/ 141 w 682"/>
                  <a:gd name="T71" fmla="*/ 567 h 680"/>
                  <a:gd name="T72" fmla="*/ 176 w 682"/>
                  <a:gd name="T73" fmla="*/ 616 h 680"/>
                  <a:gd name="T74" fmla="*/ 219 w 682"/>
                  <a:gd name="T75" fmla="*/ 648 h 680"/>
                  <a:gd name="T76" fmla="*/ 273 w 682"/>
                  <a:gd name="T77" fmla="*/ 634 h 680"/>
                  <a:gd name="T78" fmla="*/ 310 w 682"/>
                  <a:gd name="T79" fmla="*/ 674 h 680"/>
                  <a:gd name="T80" fmla="*/ 297 w 682"/>
                  <a:gd name="T81" fmla="*/ 588 h 680"/>
                  <a:gd name="T82" fmla="*/ 231 w 682"/>
                  <a:gd name="T83" fmla="*/ 567 h 680"/>
                  <a:gd name="T84" fmla="*/ 182 w 682"/>
                  <a:gd name="T85" fmla="*/ 537 h 680"/>
                  <a:gd name="T86" fmla="*/ 117 w 682"/>
                  <a:gd name="T87" fmla="*/ 459 h 680"/>
                  <a:gd name="T88" fmla="*/ 89 w 682"/>
                  <a:gd name="T89" fmla="*/ 375 h 680"/>
                  <a:gd name="T90" fmla="*/ 101 w 682"/>
                  <a:gd name="T91" fmla="*/ 255 h 680"/>
                  <a:gd name="T92" fmla="*/ 145 w 682"/>
                  <a:gd name="T93" fmla="*/ 176 h 680"/>
                  <a:gd name="T94" fmla="*/ 239 w 682"/>
                  <a:gd name="T95" fmla="*/ 106 h 680"/>
                  <a:gd name="T96" fmla="*/ 338 w 682"/>
                  <a:gd name="T97" fmla="*/ 85 h 680"/>
                  <a:gd name="T98" fmla="*/ 435 w 682"/>
                  <a:gd name="T99" fmla="*/ 103 h 680"/>
                  <a:gd name="T100" fmla="*/ 517 w 682"/>
                  <a:gd name="T101" fmla="*/ 156 h 680"/>
                  <a:gd name="T102" fmla="*/ 544 w 682"/>
                  <a:gd name="T103" fmla="*/ 187 h 680"/>
                  <a:gd name="T104" fmla="*/ 587 w 682"/>
                  <a:gd name="T105" fmla="*/ 276 h 680"/>
                  <a:gd name="T106" fmla="*/ 592 w 682"/>
                  <a:gd name="T107" fmla="*/ 373 h 680"/>
                  <a:gd name="T108" fmla="*/ 557 w 682"/>
                  <a:gd name="T109" fmla="*/ 471 h 680"/>
                  <a:gd name="T110" fmla="*/ 488 w 682"/>
                  <a:gd name="T111" fmla="*/ 545 h 680"/>
                  <a:gd name="T112" fmla="*/ 403 w 682"/>
                  <a:gd name="T113" fmla="*/ 585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2" h="680">
                    <a:moveTo>
                      <a:pt x="345" y="680"/>
                    </a:moveTo>
                    <a:cubicBezTo>
                      <a:pt x="348" y="680"/>
                      <a:pt x="352" y="678"/>
                      <a:pt x="353" y="675"/>
                    </a:cubicBezTo>
                    <a:cubicBezTo>
                      <a:pt x="353" y="675"/>
                      <a:pt x="354" y="673"/>
                      <a:pt x="355" y="670"/>
                    </a:cubicBezTo>
                    <a:cubicBezTo>
                      <a:pt x="357" y="668"/>
                      <a:pt x="359" y="664"/>
                      <a:pt x="360" y="660"/>
                    </a:cubicBezTo>
                    <a:cubicBezTo>
                      <a:pt x="364" y="653"/>
                      <a:pt x="367" y="645"/>
                      <a:pt x="367" y="645"/>
                    </a:cubicBezTo>
                    <a:cubicBezTo>
                      <a:pt x="368" y="642"/>
                      <a:pt x="371" y="640"/>
                      <a:pt x="374" y="640"/>
                    </a:cubicBezTo>
                    <a:cubicBezTo>
                      <a:pt x="374" y="640"/>
                      <a:pt x="379" y="639"/>
                      <a:pt x="385" y="638"/>
                    </a:cubicBezTo>
                    <a:cubicBezTo>
                      <a:pt x="388" y="638"/>
                      <a:pt x="390" y="638"/>
                      <a:pt x="392" y="637"/>
                    </a:cubicBezTo>
                    <a:cubicBezTo>
                      <a:pt x="394" y="637"/>
                      <a:pt x="395" y="637"/>
                      <a:pt x="395" y="637"/>
                    </a:cubicBezTo>
                    <a:cubicBezTo>
                      <a:pt x="395" y="637"/>
                      <a:pt x="397" y="636"/>
                      <a:pt x="399" y="636"/>
                    </a:cubicBezTo>
                    <a:cubicBezTo>
                      <a:pt x="401" y="636"/>
                      <a:pt x="403" y="635"/>
                      <a:pt x="406" y="635"/>
                    </a:cubicBezTo>
                    <a:cubicBezTo>
                      <a:pt x="409" y="634"/>
                      <a:pt x="411" y="633"/>
                      <a:pt x="413" y="633"/>
                    </a:cubicBezTo>
                    <a:cubicBezTo>
                      <a:pt x="415" y="632"/>
                      <a:pt x="417" y="632"/>
                      <a:pt x="417" y="632"/>
                    </a:cubicBezTo>
                    <a:cubicBezTo>
                      <a:pt x="420" y="631"/>
                      <a:pt x="423" y="632"/>
                      <a:pt x="425" y="634"/>
                    </a:cubicBezTo>
                    <a:cubicBezTo>
                      <a:pt x="425" y="634"/>
                      <a:pt x="431" y="640"/>
                      <a:pt x="437" y="646"/>
                    </a:cubicBezTo>
                    <a:cubicBezTo>
                      <a:pt x="443" y="652"/>
                      <a:pt x="449" y="657"/>
                      <a:pt x="449" y="657"/>
                    </a:cubicBezTo>
                    <a:cubicBezTo>
                      <a:pt x="451" y="659"/>
                      <a:pt x="455" y="660"/>
                      <a:pt x="458" y="659"/>
                    </a:cubicBezTo>
                    <a:cubicBezTo>
                      <a:pt x="458" y="659"/>
                      <a:pt x="465" y="656"/>
                      <a:pt x="471" y="654"/>
                    </a:cubicBezTo>
                    <a:cubicBezTo>
                      <a:pt x="474" y="653"/>
                      <a:pt x="477" y="651"/>
                      <a:pt x="479" y="650"/>
                    </a:cubicBezTo>
                    <a:cubicBezTo>
                      <a:pt x="482" y="649"/>
                      <a:pt x="483" y="649"/>
                      <a:pt x="483" y="649"/>
                    </a:cubicBezTo>
                    <a:cubicBezTo>
                      <a:pt x="486" y="647"/>
                      <a:pt x="489" y="644"/>
                      <a:pt x="489" y="641"/>
                    </a:cubicBezTo>
                    <a:cubicBezTo>
                      <a:pt x="489" y="641"/>
                      <a:pt x="489" y="632"/>
                      <a:pt x="489" y="624"/>
                    </a:cubicBezTo>
                    <a:cubicBezTo>
                      <a:pt x="490" y="620"/>
                      <a:pt x="490" y="616"/>
                      <a:pt x="490" y="613"/>
                    </a:cubicBezTo>
                    <a:cubicBezTo>
                      <a:pt x="489" y="610"/>
                      <a:pt x="489" y="608"/>
                      <a:pt x="489" y="608"/>
                    </a:cubicBezTo>
                    <a:cubicBezTo>
                      <a:pt x="489" y="605"/>
                      <a:pt x="491" y="602"/>
                      <a:pt x="494" y="600"/>
                    </a:cubicBezTo>
                    <a:cubicBezTo>
                      <a:pt x="494" y="600"/>
                      <a:pt x="495" y="599"/>
                      <a:pt x="497" y="598"/>
                    </a:cubicBezTo>
                    <a:cubicBezTo>
                      <a:pt x="498" y="597"/>
                      <a:pt x="501" y="596"/>
                      <a:pt x="503" y="594"/>
                    </a:cubicBezTo>
                    <a:cubicBezTo>
                      <a:pt x="508" y="591"/>
                      <a:pt x="512" y="589"/>
                      <a:pt x="512" y="589"/>
                    </a:cubicBezTo>
                    <a:cubicBezTo>
                      <a:pt x="512" y="589"/>
                      <a:pt x="516" y="585"/>
                      <a:pt x="521" y="582"/>
                    </a:cubicBezTo>
                    <a:cubicBezTo>
                      <a:pt x="523" y="581"/>
                      <a:pt x="525" y="579"/>
                      <a:pt x="527" y="578"/>
                    </a:cubicBezTo>
                    <a:cubicBezTo>
                      <a:pt x="528" y="576"/>
                      <a:pt x="529" y="576"/>
                      <a:pt x="529" y="576"/>
                    </a:cubicBezTo>
                    <a:cubicBezTo>
                      <a:pt x="532" y="574"/>
                      <a:pt x="535" y="573"/>
                      <a:pt x="538" y="574"/>
                    </a:cubicBezTo>
                    <a:cubicBezTo>
                      <a:pt x="538" y="574"/>
                      <a:pt x="540" y="575"/>
                      <a:pt x="543" y="576"/>
                    </a:cubicBezTo>
                    <a:cubicBezTo>
                      <a:pt x="546" y="577"/>
                      <a:pt x="550" y="579"/>
                      <a:pt x="553" y="580"/>
                    </a:cubicBezTo>
                    <a:cubicBezTo>
                      <a:pt x="561" y="583"/>
                      <a:pt x="569" y="586"/>
                      <a:pt x="569" y="586"/>
                    </a:cubicBezTo>
                    <a:cubicBezTo>
                      <a:pt x="572" y="587"/>
                      <a:pt x="576" y="586"/>
                      <a:pt x="578" y="583"/>
                    </a:cubicBezTo>
                    <a:cubicBezTo>
                      <a:pt x="578" y="583"/>
                      <a:pt x="580" y="582"/>
                      <a:pt x="581" y="580"/>
                    </a:cubicBezTo>
                    <a:cubicBezTo>
                      <a:pt x="583" y="578"/>
                      <a:pt x="586" y="576"/>
                      <a:pt x="588" y="574"/>
                    </a:cubicBezTo>
                    <a:cubicBezTo>
                      <a:pt x="592" y="569"/>
                      <a:pt x="597" y="564"/>
                      <a:pt x="597" y="564"/>
                    </a:cubicBezTo>
                    <a:cubicBezTo>
                      <a:pt x="599" y="561"/>
                      <a:pt x="600" y="557"/>
                      <a:pt x="599" y="554"/>
                    </a:cubicBezTo>
                    <a:cubicBezTo>
                      <a:pt x="599" y="554"/>
                      <a:pt x="596" y="547"/>
                      <a:pt x="593" y="539"/>
                    </a:cubicBezTo>
                    <a:cubicBezTo>
                      <a:pt x="590" y="531"/>
                      <a:pt x="586" y="524"/>
                      <a:pt x="586" y="524"/>
                    </a:cubicBezTo>
                    <a:cubicBezTo>
                      <a:pt x="585" y="521"/>
                      <a:pt x="585" y="518"/>
                      <a:pt x="587" y="515"/>
                    </a:cubicBezTo>
                    <a:cubicBezTo>
                      <a:pt x="587" y="515"/>
                      <a:pt x="588" y="514"/>
                      <a:pt x="589" y="512"/>
                    </a:cubicBezTo>
                    <a:cubicBezTo>
                      <a:pt x="590" y="511"/>
                      <a:pt x="592" y="508"/>
                      <a:pt x="593" y="506"/>
                    </a:cubicBezTo>
                    <a:cubicBezTo>
                      <a:pt x="595" y="504"/>
                      <a:pt x="596" y="502"/>
                      <a:pt x="597" y="500"/>
                    </a:cubicBezTo>
                    <a:cubicBezTo>
                      <a:pt x="598" y="498"/>
                      <a:pt x="599" y="497"/>
                      <a:pt x="599" y="497"/>
                    </a:cubicBezTo>
                    <a:cubicBezTo>
                      <a:pt x="599" y="497"/>
                      <a:pt x="600" y="496"/>
                      <a:pt x="601" y="494"/>
                    </a:cubicBezTo>
                    <a:cubicBezTo>
                      <a:pt x="602" y="493"/>
                      <a:pt x="603" y="490"/>
                      <a:pt x="604" y="488"/>
                    </a:cubicBezTo>
                    <a:cubicBezTo>
                      <a:pt x="607" y="483"/>
                      <a:pt x="610" y="478"/>
                      <a:pt x="610" y="478"/>
                    </a:cubicBezTo>
                    <a:cubicBezTo>
                      <a:pt x="611" y="476"/>
                      <a:pt x="614" y="474"/>
                      <a:pt x="617" y="474"/>
                    </a:cubicBezTo>
                    <a:cubicBezTo>
                      <a:pt x="617" y="474"/>
                      <a:pt x="625" y="473"/>
                      <a:pt x="634" y="473"/>
                    </a:cubicBezTo>
                    <a:cubicBezTo>
                      <a:pt x="638" y="473"/>
                      <a:pt x="642" y="472"/>
                      <a:pt x="645" y="472"/>
                    </a:cubicBezTo>
                    <a:cubicBezTo>
                      <a:pt x="648" y="472"/>
                      <a:pt x="650" y="471"/>
                      <a:pt x="650" y="471"/>
                    </a:cubicBezTo>
                    <a:cubicBezTo>
                      <a:pt x="653" y="471"/>
                      <a:pt x="656" y="469"/>
                      <a:pt x="657" y="465"/>
                    </a:cubicBezTo>
                    <a:cubicBezTo>
                      <a:pt x="657" y="465"/>
                      <a:pt x="658" y="464"/>
                      <a:pt x="659" y="461"/>
                    </a:cubicBezTo>
                    <a:cubicBezTo>
                      <a:pt x="660" y="459"/>
                      <a:pt x="661" y="456"/>
                      <a:pt x="662" y="453"/>
                    </a:cubicBezTo>
                    <a:cubicBezTo>
                      <a:pt x="663" y="450"/>
                      <a:pt x="664" y="446"/>
                      <a:pt x="665" y="444"/>
                    </a:cubicBezTo>
                    <a:cubicBezTo>
                      <a:pt x="666" y="442"/>
                      <a:pt x="666" y="440"/>
                      <a:pt x="666" y="440"/>
                    </a:cubicBezTo>
                    <a:cubicBezTo>
                      <a:pt x="667" y="436"/>
                      <a:pt x="667" y="433"/>
                      <a:pt x="664" y="430"/>
                    </a:cubicBezTo>
                    <a:cubicBezTo>
                      <a:pt x="664" y="430"/>
                      <a:pt x="659" y="425"/>
                      <a:pt x="653" y="419"/>
                    </a:cubicBezTo>
                    <a:cubicBezTo>
                      <a:pt x="650" y="416"/>
                      <a:pt x="647" y="413"/>
                      <a:pt x="644" y="411"/>
                    </a:cubicBezTo>
                    <a:cubicBezTo>
                      <a:pt x="642" y="409"/>
                      <a:pt x="640" y="408"/>
                      <a:pt x="640" y="408"/>
                    </a:cubicBezTo>
                    <a:cubicBezTo>
                      <a:pt x="638" y="406"/>
                      <a:pt x="637" y="403"/>
                      <a:pt x="637" y="400"/>
                    </a:cubicBezTo>
                    <a:cubicBezTo>
                      <a:pt x="637" y="400"/>
                      <a:pt x="638" y="398"/>
                      <a:pt x="638" y="396"/>
                    </a:cubicBezTo>
                    <a:cubicBezTo>
                      <a:pt x="639" y="394"/>
                      <a:pt x="639" y="392"/>
                      <a:pt x="639" y="389"/>
                    </a:cubicBezTo>
                    <a:cubicBezTo>
                      <a:pt x="640" y="386"/>
                      <a:pt x="640" y="384"/>
                      <a:pt x="641" y="382"/>
                    </a:cubicBezTo>
                    <a:cubicBezTo>
                      <a:pt x="641" y="380"/>
                      <a:pt x="641" y="378"/>
                      <a:pt x="641" y="378"/>
                    </a:cubicBezTo>
                    <a:cubicBezTo>
                      <a:pt x="641" y="378"/>
                      <a:pt x="642" y="373"/>
                      <a:pt x="642" y="368"/>
                    </a:cubicBezTo>
                    <a:cubicBezTo>
                      <a:pt x="643" y="365"/>
                      <a:pt x="643" y="362"/>
                      <a:pt x="643" y="360"/>
                    </a:cubicBezTo>
                    <a:cubicBezTo>
                      <a:pt x="643" y="358"/>
                      <a:pt x="643" y="357"/>
                      <a:pt x="643" y="357"/>
                    </a:cubicBezTo>
                    <a:cubicBezTo>
                      <a:pt x="643" y="354"/>
                      <a:pt x="645" y="351"/>
                      <a:pt x="648" y="349"/>
                    </a:cubicBezTo>
                    <a:cubicBezTo>
                      <a:pt x="648" y="349"/>
                      <a:pt x="655" y="346"/>
                      <a:pt x="663" y="342"/>
                    </a:cubicBezTo>
                    <a:cubicBezTo>
                      <a:pt x="666" y="340"/>
                      <a:pt x="670" y="338"/>
                      <a:pt x="673" y="337"/>
                    </a:cubicBezTo>
                    <a:cubicBezTo>
                      <a:pt x="675" y="335"/>
                      <a:pt x="677" y="334"/>
                      <a:pt x="677" y="334"/>
                    </a:cubicBezTo>
                    <a:cubicBezTo>
                      <a:pt x="680" y="332"/>
                      <a:pt x="682" y="329"/>
                      <a:pt x="682" y="325"/>
                    </a:cubicBezTo>
                    <a:cubicBezTo>
                      <a:pt x="682" y="325"/>
                      <a:pt x="681" y="319"/>
                      <a:pt x="681" y="312"/>
                    </a:cubicBezTo>
                    <a:cubicBezTo>
                      <a:pt x="681" y="309"/>
                      <a:pt x="680" y="305"/>
                      <a:pt x="680" y="303"/>
                    </a:cubicBezTo>
                    <a:cubicBezTo>
                      <a:pt x="680" y="300"/>
                      <a:pt x="680" y="299"/>
                      <a:pt x="680" y="299"/>
                    </a:cubicBezTo>
                    <a:cubicBezTo>
                      <a:pt x="679" y="295"/>
                      <a:pt x="677" y="292"/>
                      <a:pt x="674" y="291"/>
                    </a:cubicBezTo>
                    <a:cubicBezTo>
                      <a:pt x="674" y="291"/>
                      <a:pt x="666" y="288"/>
                      <a:pt x="658" y="285"/>
                    </a:cubicBezTo>
                    <a:cubicBezTo>
                      <a:pt x="651" y="282"/>
                      <a:pt x="643" y="280"/>
                      <a:pt x="643" y="280"/>
                    </a:cubicBezTo>
                    <a:cubicBezTo>
                      <a:pt x="640" y="279"/>
                      <a:pt x="638" y="277"/>
                      <a:pt x="637" y="273"/>
                    </a:cubicBezTo>
                    <a:cubicBezTo>
                      <a:pt x="637" y="273"/>
                      <a:pt x="636" y="268"/>
                      <a:pt x="634" y="263"/>
                    </a:cubicBezTo>
                    <a:cubicBezTo>
                      <a:pt x="633" y="258"/>
                      <a:pt x="631" y="253"/>
                      <a:pt x="631" y="253"/>
                    </a:cubicBezTo>
                    <a:cubicBezTo>
                      <a:pt x="631" y="253"/>
                      <a:pt x="631" y="251"/>
                      <a:pt x="630" y="249"/>
                    </a:cubicBezTo>
                    <a:cubicBezTo>
                      <a:pt x="630" y="247"/>
                      <a:pt x="629" y="245"/>
                      <a:pt x="628" y="242"/>
                    </a:cubicBezTo>
                    <a:cubicBezTo>
                      <a:pt x="627" y="240"/>
                      <a:pt x="626" y="237"/>
                      <a:pt x="626" y="235"/>
                    </a:cubicBezTo>
                    <a:cubicBezTo>
                      <a:pt x="625" y="233"/>
                      <a:pt x="625" y="232"/>
                      <a:pt x="625" y="232"/>
                    </a:cubicBezTo>
                    <a:cubicBezTo>
                      <a:pt x="623" y="229"/>
                      <a:pt x="624" y="226"/>
                      <a:pt x="626" y="223"/>
                    </a:cubicBezTo>
                    <a:cubicBezTo>
                      <a:pt x="626" y="223"/>
                      <a:pt x="627" y="222"/>
                      <a:pt x="629" y="219"/>
                    </a:cubicBezTo>
                    <a:cubicBezTo>
                      <a:pt x="631" y="217"/>
                      <a:pt x="634" y="214"/>
                      <a:pt x="636" y="211"/>
                    </a:cubicBezTo>
                    <a:cubicBezTo>
                      <a:pt x="641" y="204"/>
                      <a:pt x="646" y="197"/>
                      <a:pt x="646" y="197"/>
                    </a:cubicBezTo>
                    <a:cubicBezTo>
                      <a:pt x="648" y="195"/>
                      <a:pt x="649" y="191"/>
                      <a:pt x="647" y="188"/>
                    </a:cubicBezTo>
                    <a:cubicBezTo>
                      <a:pt x="647" y="188"/>
                      <a:pt x="644" y="182"/>
                      <a:pt x="641" y="176"/>
                    </a:cubicBezTo>
                    <a:cubicBezTo>
                      <a:pt x="637" y="170"/>
                      <a:pt x="634" y="164"/>
                      <a:pt x="634" y="164"/>
                    </a:cubicBezTo>
                    <a:cubicBezTo>
                      <a:pt x="632" y="161"/>
                      <a:pt x="629" y="159"/>
                      <a:pt x="626" y="159"/>
                    </a:cubicBezTo>
                    <a:cubicBezTo>
                      <a:pt x="626" y="159"/>
                      <a:pt x="617" y="160"/>
                      <a:pt x="609" y="160"/>
                    </a:cubicBezTo>
                    <a:cubicBezTo>
                      <a:pt x="605" y="161"/>
                      <a:pt x="601" y="161"/>
                      <a:pt x="598" y="162"/>
                    </a:cubicBezTo>
                    <a:cubicBezTo>
                      <a:pt x="595" y="162"/>
                      <a:pt x="593" y="162"/>
                      <a:pt x="593" y="162"/>
                    </a:cubicBezTo>
                    <a:cubicBezTo>
                      <a:pt x="590" y="163"/>
                      <a:pt x="587" y="161"/>
                      <a:pt x="585" y="159"/>
                    </a:cubicBezTo>
                    <a:cubicBezTo>
                      <a:pt x="585" y="159"/>
                      <a:pt x="582" y="154"/>
                      <a:pt x="578" y="150"/>
                    </a:cubicBezTo>
                    <a:cubicBezTo>
                      <a:pt x="576" y="148"/>
                      <a:pt x="575" y="146"/>
                      <a:pt x="573" y="144"/>
                    </a:cubicBezTo>
                    <a:cubicBezTo>
                      <a:pt x="572" y="143"/>
                      <a:pt x="571" y="142"/>
                      <a:pt x="571" y="142"/>
                    </a:cubicBezTo>
                    <a:cubicBezTo>
                      <a:pt x="571" y="142"/>
                      <a:pt x="568" y="138"/>
                      <a:pt x="564" y="134"/>
                    </a:cubicBezTo>
                    <a:cubicBezTo>
                      <a:pt x="562" y="132"/>
                      <a:pt x="561" y="130"/>
                      <a:pt x="559" y="128"/>
                    </a:cubicBezTo>
                    <a:cubicBezTo>
                      <a:pt x="558" y="127"/>
                      <a:pt x="557" y="126"/>
                      <a:pt x="557" y="126"/>
                    </a:cubicBezTo>
                    <a:cubicBezTo>
                      <a:pt x="554" y="123"/>
                      <a:pt x="554" y="120"/>
                      <a:pt x="555" y="117"/>
                    </a:cubicBezTo>
                    <a:cubicBezTo>
                      <a:pt x="555" y="117"/>
                      <a:pt x="555" y="115"/>
                      <a:pt x="556" y="112"/>
                    </a:cubicBezTo>
                    <a:cubicBezTo>
                      <a:pt x="557" y="109"/>
                      <a:pt x="558" y="105"/>
                      <a:pt x="559" y="101"/>
                    </a:cubicBezTo>
                    <a:cubicBezTo>
                      <a:pt x="561" y="93"/>
                      <a:pt x="563" y="85"/>
                      <a:pt x="563" y="85"/>
                    </a:cubicBezTo>
                    <a:cubicBezTo>
                      <a:pt x="563" y="82"/>
                      <a:pt x="562" y="79"/>
                      <a:pt x="559" y="76"/>
                    </a:cubicBezTo>
                    <a:cubicBezTo>
                      <a:pt x="559" y="76"/>
                      <a:pt x="558" y="75"/>
                      <a:pt x="556" y="74"/>
                    </a:cubicBezTo>
                    <a:cubicBezTo>
                      <a:pt x="554" y="72"/>
                      <a:pt x="551" y="70"/>
                      <a:pt x="549" y="68"/>
                    </a:cubicBezTo>
                    <a:cubicBezTo>
                      <a:pt x="546" y="66"/>
                      <a:pt x="543" y="64"/>
                      <a:pt x="541" y="62"/>
                    </a:cubicBezTo>
                    <a:cubicBezTo>
                      <a:pt x="539" y="61"/>
                      <a:pt x="538" y="60"/>
                      <a:pt x="538" y="60"/>
                    </a:cubicBezTo>
                    <a:cubicBezTo>
                      <a:pt x="535" y="58"/>
                      <a:pt x="531" y="57"/>
                      <a:pt x="528" y="59"/>
                    </a:cubicBezTo>
                    <a:cubicBezTo>
                      <a:pt x="528" y="59"/>
                      <a:pt x="521" y="62"/>
                      <a:pt x="514" y="66"/>
                    </a:cubicBezTo>
                    <a:cubicBezTo>
                      <a:pt x="506" y="70"/>
                      <a:pt x="499" y="75"/>
                      <a:pt x="499" y="75"/>
                    </a:cubicBezTo>
                    <a:cubicBezTo>
                      <a:pt x="497" y="76"/>
                      <a:pt x="493" y="76"/>
                      <a:pt x="490" y="75"/>
                    </a:cubicBezTo>
                    <a:cubicBezTo>
                      <a:pt x="490" y="75"/>
                      <a:pt x="486" y="72"/>
                      <a:pt x="481" y="70"/>
                    </a:cubicBezTo>
                    <a:cubicBezTo>
                      <a:pt x="479" y="68"/>
                      <a:pt x="476" y="67"/>
                      <a:pt x="474" y="66"/>
                    </a:cubicBezTo>
                    <a:cubicBezTo>
                      <a:pt x="473" y="65"/>
                      <a:pt x="471" y="65"/>
                      <a:pt x="471" y="65"/>
                    </a:cubicBezTo>
                    <a:cubicBezTo>
                      <a:pt x="471" y="65"/>
                      <a:pt x="470" y="64"/>
                      <a:pt x="468" y="63"/>
                    </a:cubicBezTo>
                    <a:cubicBezTo>
                      <a:pt x="466" y="62"/>
                      <a:pt x="464" y="61"/>
                      <a:pt x="462" y="60"/>
                    </a:cubicBezTo>
                    <a:cubicBezTo>
                      <a:pt x="459" y="59"/>
                      <a:pt x="457" y="58"/>
                      <a:pt x="455" y="57"/>
                    </a:cubicBezTo>
                    <a:cubicBezTo>
                      <a:pt x="453" y="57"/>
                      <a:pt x="452" y="56"/>
                      <a:pt x="452" y="56"/>
                    </a:cubicBezTo>
                    <a:cubicBezTo>
                      <a:pt x="449" y="55"/>
                      <a:pt x="446" y="52"/>
                      <a:pt x="446" y="49"/>
                    </a:cubicBezTo>
                    <a:cubicBezTo>
                      <a:pt x="446" y="49"/>
                      <a:pt x="445" y="41"/>
                      <a:pt x="444" y="33"/>
                    </a:cubicBezTo>
                    <a:cubicBezTo>
                      <a:pt x="442" y="25"/>
                      <a:pt x="440" y="17"/>
                      <a:pt x="440" y="17"/>
                    </a:cubicBezTo>
                    <a:cubicBezTo>
                      <a:pt x="440" y="14"/>
                      <a:pt x="437" y="11"/>
                      <a:pt x="433" y="10"/>
                    </a:cubicBezTo>
                    <a:cubicBezTo>
                      <a:pt x="433" y="10"/>
                      <a:pt x="427" y="8"/>
                      <a:pt x="421" y="7"/>
                    </a:cubicBezTo>
                    <a:cubicBezTo>
                      <a:pt x="417" y="6"/>
                      <a:pt x="414" y="5"/>
                      <a:pt x="412" y="5"/>
                    </a:cubicBezTo>
                    <a:cubicBezTo>
                      <a:pt x="409" y="4"/>
                      <a:pt x="407" y="4"/>
                      <a:pt x="407" y="4"/>
                    </a:cubicBezTo>
                    <a:cubicBezTo>
                      <a:pt x="404" y="3"/>
                      <a:pt x="400" y="4"/>
                      <a:pt x="398" y="7"/>
                    </a:cubicBezTo>
                    <a:cubicBezTo>
                      <a:pt x="398" y="7"/>
                      <a:pt x="393" y="13"/>
                      <a:pt x="388" y="20"/>
                    </a:cubicBezTo>
                    <a:cubicBezTo>
                      <a:pt x="383" y="26"/>
                      <a:pt x="378" y="33"/>
                      <a:pt x="378" y="33"/>
                    </a:cubicBezTo>
                    <a:cubicBezTo>
                      <a:pt x="377" y="36"/>
                      <a:pt x="374" y="37"/>
                      <a:pt x="370" y="37"/>
                    </a:cubicBezTo>
                    <a:cubicBezTo>
                      <a:pt x="370" y="37"/>
                      <a:pt x="369" y="36"/>
                      <a:pt x="367" y="36"/>
                    </a:cubicBezTo>
                    <a:cubicBezTo>
                      <a:pt x="365" y="36"/>
                      <a:pt x="362" y="36"/>
                      <a:pt x="360" y="36"/>
                    </a:cubicBezTo>
                    <a:cubicBezTo>
                      <a:pt x="357" y="36"/>
                      <a:pt x="354" y="35"/>
                      <a:pt x="352" y="35"/>
                    </a:cubicBezTo>
                    <a:cubicBezTo>
                      <a:pt x="350" y="35"/>
                      <a:pt x="349" y="35"/>
                      <a:pt x="349" y="35"/>
                    </a:cubicBezTo>
                    <a:cubicBezTo>
                      <a:pt x="349" y="35"/>
                      <a:pt x="343" y="35"/>
                      <a:pt x="338" y="35"/>
                    </a:cubicBezTo>
                    <a:cubicBezTo>
                      <a:pt x="333" y="35"/>
                      <a:pt x="327" y="35"/>
                      <a:pt x="327" y="35"/>
                    </a:cubicBezTo>
                    <a:cubicBezTo>
                      <a:pt x="324" y="35"/>
                      <a:pt x="321" y="34"/>
                      <a:pt x="319" y="31"/>
                    </a:cubicBezTo>
                    <a:cubicBezTo>
                      <a:pt x="319" y="31"/>
                      <a:pt x="315" y="24"/>
                      <a:pt x="310" y="17"/>
                    </a:cubicBezTo>
                    <a:cubicBezTo>
                      <a:pt x="308" y="14"/>
                      <a:pt x="306" y="11"/>
                      <a:pt x="304" y="8"/>
                    </a:cubicBezTo>
                    <a:cubicBezTo>
                      <a:pt x="302" y="6"/>
                      <a:pt x="301" y="4"/>
                      <a:pt x="301" y="4"/>
                    </a:cubicBezTo>
                    <a:cubicBezTo>
                      <a:pt x="299" y="1"/>
                      <a:pt x="295" y="0"/>
                      <a:pt x="292" y="1"/>
                    </a:cubicBezTo>
                    <a:cubicBezTo>
                      <a:pt x="292" y="1"/>
                      <a:pt x="290" y="1"/>
                      <a:pt x="288" y="1"/>
                    </a:cubicBezTo>
                    <a:cubicBezTo>
                      <a:pt x="285" y="2"/>
                      <a:pt x="282" y="2"/>
                      <a:pt x="279" y="3"/>
                    </a:cubicBezTo>
                    <a:cubicBezTo>
                      <a:pt x="272" y="4"/>
                      <a:pt x="266" y="5"/>
                      <a:pt x="266" y="5"/>
                    </a:cubicBezTo>
                    <a:cubicBezTo>
                      <a:pt x="262" y="6"/>
                      <a:pt x="259" y="9"/>
                      <a:pt x="258" y="12"/>
                    </a:cubicBezTo>
                    <a:cubicBezTo>
                      <a:pt x="258" y="12"/>
                      <a:pt x="258" y="14"/>
                      <a:pt x="257" y="17"/>
                    </a:cubicBezTo>
                    <a:cubicBezTo>
                      <a:pt x="256" y="20"/>
                      <a:pt x="255" y="24"/>
                      <a:pt x="254" y="28"/>
                    </a:cubicBezTo>
                    <a:cubicBezTo>
                      <a:pt x="252" y="36"/>
                      <a:pt x="251" y="44"/>
                      <a:pt x="251" y="44"/>
                    </a:cubicBezTo>
                    <a:cubicBezTo>
                      <a:pt x="250" y="47"/>
                      <a:pt x="248" y="50"/>
                      <a:pt x="245" y="51"/>
                    </a:cubicBezTo>
                    <a:cubicBezTo>
                      <a:pt x="245" y="51"/>
                      <a:pt x="244" y="51"/>
                      <a:pt x="242" y="52"/>
                    </a:cubicBezTo>
                    <a:cubicBezTo>
                      <a:pt x="240" y="52"/>
                      <a:pt x="237" y="53"/>
                      <a:pt x="235" y="54"/>
                    </a:cubicBezTo>
                    <a:cubicBezTo>
                      <a:pt x="230" y="56"/>
                      <a:pt x="225" y="58"/>
                      <a:pt x="225" y="58"/>
                    </a:cubicBezTo>
                    <a:cubicBezTo>
                      <a:pt x="225" y="58"/>
                      <a:pt x="224" y="58"/>
                      <a:pt x="224" y="58"/>
                    </a:cubicBezTo>
                    <a:cubicBezTo>
                      <a:pt x="223" y="59"/>
                      <a:pt x="223" y="59"/>
                      <a:pt x="222" y="59"/>
                    </a:cubicBezTo>
                    <a:cubicBezTo>
                      <a:pt x="220" y="60"/>
                      <a:pt x="217" y="61"/>
                      <a:pt x="215" y="62"/>
                    </a:cubicBezTo>
                    <a:cubicBezTo>
                      <a:pt x="212" y="64"/>
                      <a:pt x="210" y="65"/>
                      <a:pt x="208" y="66"/>
                    </a:cubicBezTo>
                    <a:cubicBezTo>
                      <a:pt x="206" y="66"/>
                      <a:pt x="205" y="67"/>
                      <a:pt x="205" y="67"/>
                    </a:cubicBezTo>
                    <a:cubicBezTo>
                      <a:pt x="202" y="69"/>
                      <a:pt x="199" y="68"/>
                      <a:pt x="196" y="67"/>
                    </a:cubicBezTo>
                    <a:cubicBezTo>
                      <a:pt x="196" y="67"/>
                      <a:pt x="189" y="62"/>
                      <a:pt x="182" y="58"/>
                    </a:cubicBezTo>
                    <a:cubicBezTo>
                      <a:pt x="176" y="53"/>
                      <a:pt x="168" y="49"/>
                      <a:pt x="168" y="49"/>
                    </a:cubicBezTo>
                    <a:cubicBezTo>
                      <a:pt x="165" y="47"/>
                      <a:pt x="162" y="48"/>
                      <a:pt x="159" y="50"/>
                    </a:cubicBezTo>
                    <a:cubicBezTo>
                      <a:pt x="159" y="50"/>
                      <a:pt x="153" y="53"/>
                      <a:pt x="147" y="57"/>
                    </a:cubicBezTo>
                    <a:cubicBezTo>
                      <a:pt x="142" y="61"/>
                      <a:pt x="137" y="65"/>
                      <a:pt x="137" y="65"/>
                    </a:cubicBezTo>
                    <a:cubicBezTo>
                      <a:pt x="134" y="67"/>
                      <a:pt x="132" y="70"/>
                      <a:pt x="133" y="74"/>
                    </a:cubicBezTo>
                    <a:cubicBezTo>
                      <a:pt x="133" y="74"/>
                      <a:pt x="134" y="82"/>
                      <a:pt x="135" y="90"/>
                    </a:cubicBezTo>
                    <a:cubicBezTo>
                      <a:pt x="137" y="98"/>
                      <a:pt x="139" y="106"/>
                      <a:pt x="139" y="106"/>
                    </a:cubicBezTo>
                    <a:cubicBezTo>
                      <a:pt x="140" y="109"/>
                      <a:pt x="139" y="112"/>
                      <a:pt x="136" y="114"/>
                    </a:cubicBezTo>
                    <a:cubicBezTo>
                      <a:pt x="136" y="114"/>
                      <a:pt x="135" y="115"/>
                      <a:pt x="134" y="117"/>
                    </a:cubicBezTo>
                    <a:cubicBezTo>
                      <a:pt x="132" y="118"/>
                      <a:pt x="130" y="120"/>
                      <a:pt x="128" y="122"/>
                    </a:cubicBezTo>
                    <a:cubicBezTo>
                      <a:pt x="126" y="124"/>
                      <a:pt x="124" y="126"/>
                      <a:pt x="123" y="127"/>
                    </a:cubicBezTo>
                    <a:cubicBezTo>
                      <a:pt x="122" y="128"/>
                      <a:pt x="122" y="128"/>
                      <a:pt x="121" y="129"/>
                    </a:cubicBezTo>
                    <a:cubicBezTo>
                      <a:pt x="121" y="129"/>
                      <a:pt x="121" y="129"/>
                      <a:pt x="121" y="129"/>
                    </a:cubicBezTo>
                    <a:cubicBezTo>
                      <a:pt x="121" y="129"/>
                      <a:pt x="117" y="133"/>
                      <a:pt x="113" y="137"/>
                    </a:cubicBezTo>
                    <a:cubicBezTo>
                      <a:pt x="112" y="139"/>
                      <a:pt x="110" y="141"/>
                      <a:pt x="109" y="143"/>
                    </a:cubicBezTo>
                    <a:cubicBezTo>
                      <a:pt x="107" y="145"/>
                      <a:pt x="106" y="146"/>
                      <a:pt x="106" y="146"/>
                    </a:cubicBezTo>
                    <a:cubicBezTo>
                      <a:pt x="104" y="148"/>
                      <a:pt x="101" y="149"/>
                      <a:pt x="98" y="149"/>
                    </a:cubicBezTo>
                    <a:cubicBezTo>
                      <a:pt x="98" y="149"/>
                      <a:pt x="90" y="147"/>
                      <a:pt x="82" y="146"/>
                    </a:cubicBezTo>
                    <a:cubicBezTo>
                      <a:pt x="78" y="145"/>
                      <a:pt x="74" y="145"/>
                      <a:pt x="71" y="145"/>
                    </a:cubicBezTo>
                    <a:cubicBezTo>
                      <a:pt x="67" y="144"/>
                      <a:pt x="65" y="144"/>
                      <a:pt x="65" y="144"/>
                    </a:cubicBezTo>
                    <a:cubicBezTo>
                      <a:pt x="62" y="144"/>
                      <a:pt x="59" y="145"/>
                      <a:pt x="57" y="149"/>
                    </a:cubicBezTo>
                    <a:cubicBezTo>
                      <a:pt x="57" y="149"/>
                      <a:pt x="53" y="154"/>
                      <a:pt x="50" y="160"/>
                    </a:cubicBezTo>
                    <a:cubicBezTo>
                      <a:pt x="48" y="163"/>
                      <a:pt x="46" y="166"/>
                      <a:pt x="45" y="168"/>
                    </a:cubicBezTo>
                    <a:cubicBezTo>
                      <a:pt x="44" y="170"/>
                      <a:pt x="43" y="171"/>
                      <a:pt x="43" y="171"/>
                    </a:cubicBezTo>
                    <a:cubicBezTo>
                      <a:pt x="41" y="175"/>
                      <a:pt x="41" y="178"/>
                      <a:pt x="43" y="181"/>
                    </a:cubicBezTo>
                    <a:cubicBezTo>
                      <a:pt x="43" y="181"/>
                      <a:pt x="44" y="183"/>
                      <a:pt x="46" y="185"/>
                    </a:cubicBezTo>
                    <a:cubicBezTo>
                      <a:pt x="47" y="188"/>
                      <a:pt x="50" y="191"/>
                      <a:pt x="52" y="195"/>
                    </a:cubicBezTo>
                    <a:cubicBezTo>
                      <a:pt x="57" y="202"/>
                      <a:pt x="62" y="208"/>
                      <a:pt x="62" y="208"/>
                    </a:cubicBezTo>
                    <a:cubicBezTo>
                      <a:pt x="64" y="210"/>
                      <a:pt x="64" y="214"/>
                      <a:pt x="63" y="217"/>
                    </a:cubicBezTo>
                    <a:cubicBezTo>
                      <a:pt x="63" y="217"/>
                      <a:pt x="61" y="222"/>
                      <a:pt x="58" y="227"/>
                    </a:cubicBezTo>
                    <a:cubicBezTo>
                      <a:pt x="57" y="232"/>
                      <a:pt x="55" y="237"/>
                      <a:pt x="55" y="237"/>
                    </a:cubicBezTo>
                    <a:cubicBezTo>
                      <a:pt x="55" y="237"/>
                      <a:pt x="54" y="238"/>
                      <a:pt x="54" y="240"/>
                    </a:cubicBezTo>
                    <a:cubicBezTo>
                      <a:pt x="53" y="242"/>
                      <a:pt x="52" y="245"/>
                      <a:pt x="51" y="247"/>
                    </a:cubicBezTo>
                    <a:cubicBezTo>
                      <a:pt x="51" y="250"/>
                      <a:pt x="50" y="252"/>
                      <a:pt x="49" y="254"/>
                    </a:cubicBezTo>
                    <a:cubicBezTo>
                      <a:pt x="49" y="256"/>
                      <a:pt x="48" y="257"/>
                      <a:pt x="48" y="257"/>
                    </a:cubicBezTo>
                    <a:cubicBezTo>
                      <a:pt x="47" y="261"/>
                      <a:pt x="45" y="263"/>
                      <a:pt x="42" y="264"/>
                    </a:cubicBezTo>
                    <a:cubicBezTo>
                      <a:pt x="42" y="264"/>
                      <a:pt x="34" y="266"/>
                      <a:pt x="26" y="268"/>
                    </a:cubicBezTo>
                    <a:cubicBezTo>
                      <a:pt x="18" y="270"/>
                      <a:pt x="10" y="273"/>
                      <a:pt x="10" y="273"/>
                    </a:cubicBezTo>
                    <a:cubicBezTo>
                      <a:pt x="7" y="274"/>
                      <a:pt x="5" y="277"/>
                      <a:pt x="4" y="280"/>
                    </a:cubicBezTo>
                    <a:cubicBezTo>
                      <a:pt x="4" y="280"/>
                      <a:pt x="4" y="282"/>
                      <a:pt x="4" y="284"/>
                    </a:cubicBezTo>
                    <a:cubicBezTo>
                      <a:pt x="3" y="287"/>
                      <a:pt x="3" y="290"/>
                      <a:pt x="2" y="294"/>
                    </a:cubicBezTo>
                    <a:cubicBezTo>
                      <a:pt x="1" y="300"/>
                      <a:pt x="1" y="307"/>
                      <a:pt x="1" y="307"/>
                    </a:cubicBezTo>
                    <a:cubicBezTo>
                      <a:pt x="0" y="310"/>
                      <a:pt x="2" y="314"/>
                      <a:pt x="5" y="316"/>
                    </a:cubicBezTo>
                    <a:cubicBezTo>
                      <a:pt x="5" y="316"/>
                      <a:pt x="11" y="320"/>
                      <a:pt x="18" y="324"/>
                    </a:cubicBezTo>
                    <a:cubicBezTo>
                      <a:pt x="26" y="329"/>
                      <a:pt x="33" y="333"/>
                      <a:pt x="33" y="333"/>
                    </a:cubicBezTo>
                    <a:cubicBezTo>
                      <a:pt x="36" y="334"/>
                      <a:pt x="37" y="337"/>
                      <a:pt x="37" y="340"/>
                    </a:cubicBezTo>
                    <a:cubicBezTo>
                      <a:pt x="37" y="340"/>
                      <a:pt x="37" y="342"/>
                      <a:pt x="37" y="344"/>
                    </a:cubicBezTo>
                    <a:cubicBezTo>
                      <a:pt x="37" y="346"/>
                      <a:pt x="37" y="348"/>
                      <a:pt x="37" y="351"/>
                    </a:cubicBezTo>
                    <a:cubicBezTo>
                      <a:pt x="38" y="354"/>
                      <a:pt x="38" y="357"/>
                      <a:pt x="38" y="359"/>
                    </a:cubicBezTo>
                    <a:cubicBezTo>
                      <a:pt x="38" y="361"/>
                      <a:pt x="38" y="362"/>
                      <a:pt x="38" y="362"/>
                    </a:cubicBezTo>
                    <a:cubicBezTo>
                      <a:pt x="38" y="362"/>
                      <a:pt x="38" y="363"/>
                      <a:pt x="38" y="365"/>
                    </a:cubicBezTo>
                    <a:cubicBezTo>
                      <a:pt x="39" y="367"/>
                      <a:pt x="39" y="370"/>
                      <a:pt x="39" y="373"/>
                    </a:cubicBezTo>
                    <a:cubicBezTo>
                      <a:pt x="40" y="378"/>
                      <a:pt x="41" y="383"/>
                      <a:pt x="41" y="383"/>
                    </a:cubicBezTo>
                    <a:cubicBezTo>
                      <a:pt x="41" y="387"/>
                      <a:pt x="40" y="390"/>
                      <a:pt x="37" y="392"/>
                    </a:cubicBezTo>
                    <a:cubicBezTo>
                      <a:pt x="37" y="392"/>
                      <a:pt x="31" y="397"/>
                      <a:pt x="24" y="402"/>
                    </a:cubicBezTo>
                    <a:cubicBezTo>
                      <a:pt x="18" y="407"/>
                      <a:pt x="12" y="413"/>
                      <a:pt x="12" y="413"/>
                    </a:cubicBezTo>
                    <a:cubicBezTo>
                      <a:pt x="10" y="415"/>
                      <a:pt x="9" y="419"/>
                      <a:pt x="9" y="422"/>
                    </a:cubicBezTo>
                    <a:cubicBezTo>
                      <a:pt x="9" y="422"/>
                      <a:pt x="10" y="424"/>
                      <a:pt x="11" y="426"/>
                    </a:cubicBezTo>
                    <a:cubicBezTo>
                      <a:pt x="11" y="429"/>
                      <a:pt x="12" y="432"/>
                      <a:pt x="13" y="435"/>
                    </a:cubicBezTo>
                    <a:cubicBezTo>
                      <a:pt x="14" y="438"/>
                      <a:pt x="15" y="441"/>
                      <a:pt x="16" y="444"/>
                    </a:cubicBezTo>
                    <a:cubicBezTo>
                      <a:pt x="17" y="446"/>
                      <a:pt x="17" y="448"/>
                      <a:pt x="17" y="448"/>
                    </a:cubicBezTo>
                    <a:cubicBezTo>
                      <a:pt x="18" y="451"/>
                      <a:pt x="21" y="454"/>
                      <a:pt x="24" y="454"/>
                    </a:cubicBezTo>
                    <a:cubicBezTo>
                      <a:pt x="24" y="454"/>
                      <a:pt x="33" y="456"/>
                      <a:pt x="41" y="457"/>
                    </a:cubicBezTo>
                    <a:cubicBezTo>
                      <a:pt x="45" y="457"/>
                      <a:pt x="49" y="458"/>
                      <a:pt x="52" y="458"/>
                    </a:cubicBezTo>
                    <a:cubicBezTo>
                      <a:pt x="55" y="458"/>
                      <a:pt x="57" y="458"/>
                      <a:pt x="57" y="458"/>
                    </a:cubicBezTo>
                    <a:cubicBezTo>
                      <a:pt x="60" y="459"/>
                      <a:pt x="63" y="461"/>
                      <a:pt x="64" y="464"/>
                    </a:cubicBezTo>
                    <a:cubicBezTo>
                      <a:pt x="64" y="464"/>
                      <a:pt x="65" y="465"/>
                      <a:pt x="66" y="467"/>
                    </a:cubicBezTo>
                    <a:cubicBezTo>
                      <a:pt x="66" y="468"/>
                      <a:pt x="68" y="471"/>
                      <a:pt x="69" y="473"/>
                    </a:cubicBezTo>
                    <a:cubicBezTo>
                      <a:pt x="71" y="478"/>
                      <a:pt x="74" y="483"/>
                      <a:pt x="74" y="483"/>
                    </a:cubicBezTo>
                    <a:cubicBezTo>
                      <a:pt x="74" y="483"/>
                      <a:pt x="74" y="484"/>
                      <a:pt x="75" y="486"/>
                    </a:cubicBezTo>
                    <a:cubicBezTo>
                      <a:pt x="76" y="488"/>
                      <a:pt x="78" y="490"/>
                      <a:pt x="79" y="492"/>
                    </a:cubicBezTo>
                    <a:cubicBezTo>
                      <a:pt x="82" y="497"/>
                      <a:pt x="85" y="501"/>
                      <a:pt x="85" y="501"/>
                    </a:cubicBezTo>
                    <a:cubicBezTo>
                      <a:pt x="87" y="504"/>
                      <a:pt x="87" y="508"/>
                      <a:pt x="85" y="510"/>
                    </a:cubicBezTo>
                    <a:cubicBezTo>
                      <a:pt x="85" y="510"/>
                      <a:pt x="84" y="512"/>
                      <a:pt x="83" y="515"/>
                    </a:cubicBezTo>
                    <a:cubicBezTo>
                      <a:pt x="81" y="518"/>
                      <a:pt x="79" y="521"/>
                      <a:pt x="78" y="525"/>
                    </a:cubicBezTo>
                    <a:cubicBezTo>
                      <a:pt x="74" y="532"/>
                      <a:pt x="71" y="540"/>
                      <a:pt x="71" y="540"/>
                    </a:cubicBezTo>
                    <a:cubicBezTo>
                      <a:pt x="69" y="543"/>
                      <a:pt x="70" y="547"/>
                      <a:pt x="72" y="549"/>
                    </a:cubicBezTo>
                    <a:cubicBezTo>
                      <a:pt x="72" y="549"/>
                      <a:pt x="76" y="555"/>
                      <a:pt x="81" y="560"/>
                    </a:cubicBezTo>
                    <a:cubicBezTo>
                      <a:pt x="85" y="565"/>
                      <a:pt x="90" y="570"/>
                      <a:pt x="90" y="570"/>
                    </a:cubicBezTo>
                    <a:cubicBezTo>
                      <a:pt x="92" y="573"/>
                      <a:pt x="96" y="574"/>
                      <a:pt x="99" y="573"/>
                    </a:cubicBezTo>
                    <a:cubicBezTo>
                      <a:pt x="99" y="573"/>
                      <a:pt x="107" y="571"/>
                      <a:pt x="115" y="568"/>
                    </a:cubicBezTo>
                    <a:cubicBezTo>
                      <a:pt x="119" y="567"/>
                      <a:pt x="122" y="566"/>
                      <a:pt x="125" y="565"/>
                    </a:cubicBezTo>
                    <a:cubicBezTo>
                      <a:pt x="128" y="564"/>
                      <a:pt x="130" y="563"/>
                      <a:pt x="130" y="563"/>
                    </a:cubicBezTo>
                    <a:cubicBezTo>
                      <a:pt x="133" y="562"/>
                      <a:pt x="137" y="563"/>
                      <a:pt x="139" y="565"/>
                    </a:cubicBezTo>
                    <a:cubicBezTo>
                      <a:pt x="139" y="565"/>
                      <a:pt x="140" y="566"/>
                      <a:pt x="141" y="567"/>
                    </a:cubicBezTo>
                    <a:cubicBezTo>
                      <a:pt x="143" y="569"/>
                      <a:pt x="145" y="570"/>
                      <a:pt x="147" y="572"/>
                    </a:cubicBezTo>
                    <a:cubicBezTo>
                      <a:pt x="149" y="574"/>
                      <a:pt x="151" y="576"/>
                      <a:pt x="153" y="577"/>
                    </a:cubicBezTo>
                    <a:cubicBezTo>
                      <a:pt x="155" y="578"/>
                      <a:pt x="156" y="579"/>
                      <a:pt x="156" y="579"/>
                    </a:cubicBezTo>
                    <a:cubicBezTo>
                      <a:pt x="156" y="579"/>
                      <a:pt x="160" y="582"/>
                      <a:pt x="164" y="585"/>
                    </a:cubicBezTo>
                    <a:cubicBezTo>
                      <a:pt x="169" y="588"/>
                      <a:pt x="173" y="591"/>
                      <a:pt x="173" y="591"/>
                    </a:cubicBezTo>
                    <a:cubicBezTo>
                      <a:pt x="176" y="593"/>
                      <a:pt x="177" y="596"/>
                      <a:pt x="177" y="599"/>
                    </a:cubicBezTo>
                    <a:cubicBezTo>
                      <a:pt x="177" y="599"/>
                      <a:pt x="177" y="607"/>
                      <a:pt x="176" y="616"/>
                    </a:cubicBezTo>
                    <a:cubicBezTo>
                      <a:pt x="176" y="624"/>
                      <a:pt x="176" y="632"/>
                      <a:pt x="176" y="632"/>
                    </a:cubicBezTo>
                    <a:cubicBezTo>
                      <a:pt x="176" y="635"/>
                      <a:pt x="178" y="639"/>
                      <a:pt x="181" y="640"/>
                    </a:cubicBezTo>
                    <a:cubicBezTo>
                      <a:pt x="181" y="640"/>
                      <a:pt x="183" y="641"/>
                      <a:pt x="185" y="642"/>
                    </a:cubicBezTo>
                    <a:cubicBezTo>
                      <a:pt x="187" y="643"/>
                      <a:pt x="190" y="645"/>
                      <a:pt x="193" y="646"/>
                    </a:cubicBezTo>
                    <a:cubicBezTo>
                      <a:pt x="199" y="649"/>
                      <a:pt x="205" y="652"/>
                      <a:pt x="205" y="652"/>
                    </a:cubicBezTo>
                    <a:cubicBezTo>
                      <a:pt x="209" y="653"/>
                      <a:pt x="213" y="653"/>
                      <a:pt x="215" y="651"/>
                    </a:cubicBezTo>
                    <a:cubicBezTo>
                      <a:pt x="215" y="651"/>
                      <a:pt x="217" y="650"/>
                      <a:pt x="219" y="648"/>
                    </a:cubicBezTo>
                    <a:cubicBezTo>
                      <a:pt x="222" y="646"/>
                      <a:pt x="225" y="643"/>
                      <a:pt x="228" y="640"/>
                    </a:cubicBezTo>
                    <a:cubicBezTo>
                      <a:pt x="234" y="635"/>
                      <a:pt x="240" y="629"/>
                      <a:pt x="240" y="629"/>
                    </a:cubicBezTo>
                    <a:cubicBezTo>
                      <a:pt x="242" y="627"/>
                      <a:pt x="246" y="626"/>
                      <a:pt x="249" y="627"/>
                    </a:cubicBezTo>
                    <a:cubicBezTo>
                      <a:pt x="249" y="627"/>
                      <a:pt x="250" y="628"/>
                      <a:pt x="252" y="628"/>
                    </a:cubicBezTo>
                    <a:cubicBezTo>
                      <a:pt x="254" y="629"/>
                      <a:pt x="256" y="630"/>
                      <a:pt x="259" y="631"/>
                    </a:cubicBezTo>
                    <a:cubicBezTo>
                      <a:pt x="264" y="632"/>
                      <a:pt x="269" y="633"/>
                      <a:pt x="269" y="633"/>
                    </a:cubicBezTo>
                    <a:cubicBezTo>
                      <a:pt x="269" y="633"/>
                      <a:pt x="271" y="634"/>
                      <a:pt x="273" y="634"/>
                    </a:cubicBezTo>
                    <a:cubicBezTo>
                      <a:pt x="275" y="634"/>
                      <a:pt x="277" y="635"/>
                      <a:pt x="280" y="636"/>
                    </a:cubicBezTo>
                    <a:cubicBezTo>
                      <a:pt x="283" y="636"/>
                      <a:pt x="285" y="637"/>
                      <a:pt x="287" y="637"/>
                    </a:cubicBezTo>
                    <a:cubicBezTo>
                      <a:pt x="289" y="637"/>
                      <a:pt x="291" y="637"/>
                      <a:pt x="291" y="637"/>
                    </a:cubicBezTo>
                    <a:cubicBezTo>
                      <a:pt x="294" y="638"/>
                      <a:pt x="296" y="640"/>
                      <a:pt x="297" y="643"/>
                    </a:cubicBezTo>
                    <a:cubicBezTo>
                      <a:pt x="297" y="643"/>
                      <a:pt x="298" y="645"/>
                      <a:pt x="299" y="648"/>
                    </a:cubicBezTo>
                    <a:cubicBezTo>
                      <a:pt x="300" y="651"/>
                      <a:pt x="302" y="655"/>
                      <a:pt x="303" y="659"/>
                    </a:cubicBezTo>
                    <a:cubicBezTo>
                      <a:pt x="306" y="666"/>
                      <a:pt x="310" y="674"/>
                      <a:pt x="310" y="674"/>
                    </a:cubicBezTo>
                    <a:cubicBezTo>
                      <a:pt x="311" y="677"/>
                      <a:pt x="314" y="679"/>
                      <a:pt x="318" y="679"/>
                    </a:cubicBezTo>
                    <a:cubicBezTo>
                      <a:pt x="318" y="679"/>
                      <a:pt x="320" y="679"/>
                      <a:pt x="322" y="679"/>
                    </a:cubicBezTo>
                    <a:cubicBezTo>
                      <a:pt x="325" y="679"/>
                      <a:pt x="328" y="680"/>
                      <a:pt x="331" y="680"/>
                    </a:cubicBezTo>
                    <a:cubicBezTo>
                      <a:pt x="335" y="680"/>
                      <a:pt x="338" y="680"/>
                      <a:pt x="340" y="680"/>
                    </a:cubicBezTo>
                    <a:cubicBezTo>
                      <a:pt x="343" y="680"/>
                      <a:pt x="345" y="680"/>
                      <a:pt x="345" y="680"/>
                    </a:cubicBezTo>
                    <a:close/>
                    <a:moveTo>
                      <a:pt x="334" y="592"/>
                    </a:moveTo>
                    <a:cubicBezTo>
                      <a:pt x="320" y="592"/>
                      <a:pt x="307" y="590"/>
                      <a:pt x="297" y="588"/>
                    </a:cubicBezTo>
                    <a:cubicBezTo>
                      <a:pt x="295" y="588"/>
                      <a:pt x="293" y="588"/>
                      <a:pt x="291" y="587"/>
                    </a:cubicBezTo>
                    <a:cubicBezTo>
                      <a:pt x="289" y="587"/>
                      <a:pt x="287" y="586"/>
                      <a:pt x="285" y="586"/>
                    </a:cubicBezTo>
                    <a:cubicBezTo>
                      <a:pt x="284" y="586"/>
                      <a:pt x="283" y="586"/>
                      <a:pt x="282" y="585"/>
                    </a:cubicBezTo>
                    <a:cubicBezTo>
                      <a:pt x="281" y="585"/>
                      <a:pt x="281" y="585"/>
                      <a:pt x="281" y="585"/>
                    </a:cubicBezTo>
                    <a:cubicBezTo>
                      <a:pt x="281" y="585"/>
                      <a:pt x="279" y="585"/>
                      <a:pt x="277" y="584"/>
                    </a:cubicBezTo>
                    <a:cubicBezTo>
                      <a:pt x="274" y="583"/>
                      <a:pt x="270" y="582"/>
                      <a:pt x="265" y="581"/>
                    </a:cubicBezTo>
                    <a:cubicBezTo>
                      <a:pt x="255" y="578"/>
                      <a:pt x="243" y="573"/>
                      <a:pt x="231" y="567"/>
                    </a:cubicBezTo>
                    <a:cubicBezTo>
                      <a:pt x="225" y="565"/>
                      <a:pt x="219" y="561"/>
                      <a:pt x="214" y="558"/>
                    </a:cubicBezTo>
                    <a:cubicBezTo>
                      <a:pt x="208" y="555"/>
                      <a:pt x="203" y="552"/>
                      <a:pt x="199" y="549"/>
                    </a:cubicBezTo>
                    <a:cubicBezTo>
                      <a:pt x="197" y="548"/>
                      <a:pt x="195" y="547"/>
                      <a:pt x="194" y="546"/>
                    </a:cubicBezTo>
                    <a:cubicBezTo>
                      <a:pt x="192" y="544"/>
                      <a:pt x="191" y="543"/>
                      <a:pt x="189" y="542"/>
                    </a:cubicBezTo>
                    <a:cubicBezTo>
                      <a:pt x="187" y="541"/>
                      <a:pt x="186" y="540"/>
                      <a:pt x="186" y="540"/>
                    </a:cubicBezTo>
                    <a:cubicBezTo>
                      <a:pt x="186" y="540"/>
                      <a:pt x="185" y="539"/>
                      <a:pt x="185" y="539"/>
                    </a:cubicBezTo>
                    <a:cubicBezTo>
                      <a:pt x="184" y="538"/>
                      <a:pt x="183" y="538"/>
                      <a:pt x="182" y="537"/>
                    </a:cubicBezTo>
                    <a:cubicBezTo>
                      <a:pt x="180" y="535"/>
                      <a:pt x="177" y="532"/>
                      <a:pt x="173" y="529"/>
                    </a:cubicBezTo>
                    <a:cubicBezTo>
                      <a:pt x="166" y="523"/>
                      <a:pt x="156" y="513"/>
                      <a:pt x="147" y="503"/>
                    </a:cubicBezTo>
                    <a:cubicBezTo>
                      <a:pt x="139" y="493"/>
                      <a:pt x="131" y="482"/>
                      <a:pt x="126" y="474"/>
                    </a:cubicBezTo>
                    <a:cubicBezTo>
                      <a:pt x="124" y="472"/>
                      <a:pt x="123" y="470"/>
                      <a:pt x="122" y="468"/>
                    </a:cubicBezTo>
                    <a:cubicBezTo>
                      <a:pt x="121" y="466"/>
                      <a:pt x="120" y="464"/>
                      <a:pt x="120" y="463"/>
                    </a:cubicBezTo>
                    <a:cubicBezTo>
                      <a:pt x="119" y="462"/>
                      <a:pt x="118" y="461"/>
                      <a:pt x="118" y="460"/>
                    </a:cubicBezTo>
                    <a:cubicBezTo>
                      <a:pt x="117" y="460"/>
                      <a:pt x="117" y="459"/>
                      <a:pt x="117" y="459"/>
                    </a:cubicBezTo>
                    <a:cubicBezTo>
                      <a:pt x="117" y="459"/>
                      <a:pt x="117" y="458"/>
                      <a:pt x="115" y="455"/>
                    </a:cubicBezTo>
                    <a:cubicBezTo>
                      <a:pt x="114" y="453"/>
                      <a:pt x="112" y="449"/>
                      <a:pt x="110" y="444"/>
                    </a:cubicBezTo>
                    <a:cubicBezTo>
                      <a:pt x="109" y="442"/>
                      <a:pt x="108" y="440"/>
                      <a:pt x="107" y="437"/>
                    </a:cubicBezTo>
                    <a:cubicBezTo>
                      <a:pt x="106" y="434"/>
                      <a:pt x="104" y="432"/>
                      <a:pt x="103" y="429"/>
                    </a:cubicBezTo>
                    <a:cubicBezTo>
                      <a:pt x="102" y="426"/>
                      <a:pt x="101" y="423"/>
                      <a:pt x="100" y="420"/>
                    </a:cubicBezTo>
                    <a:cubicBezTo>
                      <a:pt x="99" y="417"/>
                      <a:pt x="98" y="413"/>
                      <a:pt x="97" y="410"/>
                    </a:cubicBezTo>
                    <a:cubicBezTo>
                      <a:pt x="93" y="398"/>
                      <a:pt x="91" y="384"/>
                      <a:pt x="89" y="375"/>
                    </a:cubicBezTo>
                    <a:cubicBezTo>
                      <a:pt x="88" y="365"/>
                      <a:pt x="87" y="358"/>
                      <a:pt x="87" y="358"/>
                    </a:cubicBezTo>
                    <a:cubicBezTo>
                      <a:pt x="87" y="358"/>
                      <a:pt x="87" y="356"/>
                      <a:pt x="87" y="354"/>
                    </a:cubicBezTo>
                    <a:cubicBezTo>
                      <a:pt x="87" y="351"/>
                      <a:pt x="87" y="347"/>
                      <a:pt x="87" y="342"/>
                    </a:cubicBezTo>
                    <a:cubicBezTo>
                      <a:pt x="87" y="332"/>
                      <a:pt x="87" y="318"/>
                      <a:pt x="89" y="305"/>
                    </a:cubicBezTo>
                    <a:cubicBezTo>
                      <a:pt x="91" y="292"/>
                      <a:pt x="94" y="279"/>
                      <a:pt x="96" y="269"/>
                    </a:cubicBezTo>
                    <a:cubicBezTo>
                      <a:pt x="98" y="264"/>
                      <a:pt x="99" y="261"/>
                      <a:pt x="100" y="258"/>
                    </a:cubicBezTo>
                    <a:cubicBezTo>
                      <a:pt x="100" y="256"/>
                      <a:pt x="101" y="255"/>
                      <a:pt x="101" y="255"/>
                    </a:cubicBezTo>
                    <a:cubicBezTo>
                      <a:pt x="101" y="254"/>
                      <a:pt x="101" y="253"/>
                      <a:pt x="101" y="253"/>
                    </a:cubicBezTo>
                    <a:cubicBezTo>
                      <a:pt x="101" y="253"/>
                      <a:pt x="102" y="252"/>
                      <a:pt x="103" y="249"/>
                    </a:cubicBezTo>
                    <a:cubicBezTo>
                      <a:pt x="103" y="248"/>
                      <a:pt x="104" y="246"/>
                      <a:pt x="105" y="244"/>
                    </a:cubicBezTo>
                    <a:cubicBezTo>
                      <a:pt x="106" y="242"/>
                      <a:pt x="106" y="240"/>
                      <a:pt x="107" y="238"/>
                    </a:cubicBezTo>
                    <a:cubicBezTo>
                      <a:pt x="109" y="233"/>
                      <a:pt x="112" y="228"/>
                      <a:pt x="115" y="223"/>
                    </a:cubicBezTo>
                    <a:cubicBezTo>
                      <a:pt x="118" y="217"/>
                      <a:pt x="121" y="211"/>
                      <a:pt x="124" y="206"/>
                    </a:cubicBezTo>
                    <a:cubicBezTo>
                      <a:pt x="131" y="194"/>
                      <a:pt x="139" y="183"/>
                      <a:pt x="145" y="176"/>
                    </a:cubicBezTo>
                    <a:cubicBezTo>
                      <a:pt x="149" y="172"/>
                      <a:pt x="151" y="169"/>
                      <a:pt x="153" y="167"/>
                    </a:cubicBezTo>
                    <a:cubicBezTo>
                      <a:pt x="155" y="165"/>
                      <a:pt x="156" y="164"/>
                      <a:pt x="156" y="164"/>
                    </a:cubicBezTo>
                    <a:cubicBezTo>
                      <a:pt x="156" y="164"/>
                      <a:pt x="158" y="162"/>
                      <a:pt x="160" y="160"/>
                    </a:cubicBezTo>
                    <a:cubicBezTo>
                      <a:pt x="162" y="158"/>
                      <a:pt x="165" y="155"/>
                      <a:pt x="168" y="152"/>
                    </a:cubicBezTo>
                    <a:cubicBezTo>
                      <a:pt x="176" y="145"/>
                      <a:pt x="186" y="137"/>
                      <a:pt x="197" y="129"/>
                    </a:cubicBezTo>
                    <a:cubicBezTo>
                      <a:pt x="208" y="122"/>
                      <a:pt x="220" y="115"/>
                      <a:pt x="229" y="111"/>
                    </a:cubicBezTo>
                    <a:cubicBezTo>
                      <a:pt x="233" y="108"/>
                      <a:pt x="237" y="107"/>
                      <a:pt x="239" y="106"/>
                    </a:cubicBezTo>
                    <a:cubicBezTo>
                      <a:pt x="242" y="104"/>
                      <a:pt x="244" y="104"/>
                      <a:pt x="244" y="104"/>
                    </a:cubicBezTo>
                    <a:cubicBezTo>
                      <a:pt x="244" y="104"/>
                      <a:pt x="245" y="103"/>
                      <a:pt x="248" y="102"/>
                    </a:cubicBezTo>
                    <a:cubicBezTo>
                      <a:pt x="251" y="101"/>
                      <a:pt x="254" y="99"/>
                      <a:pt x="259" y="98"/>
                    </a:cubicBezTo>
                    <a:cubicBezTo>
                      <a:pt x="269" y="95"/>
                      <a:pt x="281" y="91"/>
                      <a:pt x="294" y="89"/>
                    </a:cubicBezTo>
                    <a:cubicBezTo>
                      <a:pt x="301" y="87"/>
                      <a:pt x="308" y="87"/>
                      <a:pt x="314" y="86"/>
                    </a:cubicBezTo>
                    <a:cubicBezTo>
                      <a:pt x="320" y="85"/>
                      <a:pt x="326" y="85"/>
                      <a:pt x="331" y="85"/>
                    </a:cubicBezTo>
                    <a:cubicBezTo>
                      <a:pt x="333" y="85"/>
                      <a:pt x="336" y="85"/>
                      <a:pt x="338" y="85"/>
                    </a:cubicBezTo>
                    <a:cubicBezTo>
                      <a:pt x="340" y="85"/>
                      <a:pt x="341" y="85"/>
                      <a:pt x="343" y="85"/>
                    </a:cubicBezTo>
                    <a:cubicBezTo>
                      <a:pt x="346" y="85"/>
                      <a:pt x="347" y="85"/>
                      <a:pt x="347" y="85"/>
                    </a:cubicBezTo>
                    <a:cubicBezTo>
                      <a:pt x="347" y="85"/>
                      <a:pt x="348" y="85"/>
                      <a:pt x="349" y="85"/>
                    </a:cubicBezTo>
                    <a:cubicBezTo>
                      <a:pt x="349" y="85"/>
                      <a:pt x="350" y="85"/>
                      <a:pt x="352" y="85"/>
                    </a:cubicBezTo>
                    <a:cubicBezTo>
                      <a:pt x="355" y="85"/>
                      <a:pt x="359" y="85"/>
                      <a:pt x="364" y="86"/>
                    </a:cubicBezTo>
                    <a:cubicBezTo>
                      <a:pt x="374" y="87"/>
                      <a:pt x="387" y="89"/>
                      <a:pt x="400" y="92"/>
                    </a:cubicBezTo>
                    <a:cubicBezTo>
                      <a:pt x="413" y="95"/>
                      <a:pt x="426" y="99"/>
                      <a:pt x="435" y="103"/>
                    </a:cubicBezTo>
                    <a:cubicBezTo>
                      <a:pt x="439" y="105"/>
                      <a:pt x="443" y="106"/>
                      <a:pt x="446" y="107"/>
                    </a:cubicBezTo>
                    <a:cubicBezTo>
                      <a:pt x="449" y="109"/>
                      <a:pt x="450" y="109"/>
                      <a:pt x="450" y="109"/>
                    </a:cubicBezTo>
                    <a:cubicBezTo>
                      <a:pt x="450" y="109"/>
                      <a:pt x="456" y="112"/>
                      <a:pt x="465" y="117"/>
                    </a:cubicBezTo>
                    <a:cubicBezTo>
                      <a:pt x="473" y="122"/>
                      <a:pt x="485" y="129"/>
                      <a:pt x="495" y="137"/>
                    </a:cubicBezTo>
                    <a:cubicBezTo>
                      <a:pt x="498" y="139"/>
                      <a:pt x="500" y="141"/>
                      <a:pt x="503" y="143"/>
                    </a:cubicBezTo>
                    <a:cubicBezTo>
                      <a:pt x="505" y="145"/>
                      <a:pt x="508" y="147"/>
                      <a:pt x="510" y="150"/>
                    </a:cubicBezTo>
                    <a:cubicBezTo>
                      <a:pt x="512" y="152"/>
                      <a:pt x="515" y="154"/>
                      <a:pt x="517" y="156"/>
                    </a:cubicBezTo>
                    <a:cubicBezTo>
                      <a:pt x="519" y="158"/>
                      <a:pt x="521" y="160"/>
                      <a:pt x="522" y="161"/>
                    </a:cubicBezTo>
                    <a:cubicBezTo>
                      <a:pt x="526" y="165"/>
                      <a:pt x="529" y="168"/>
                      <a:pt x="531" y="170"/>
                    </a:cubicBezTo>
                    <a:cubicBezTo>
                      <a:pt x="533" y="172"/>
                      <a:pt x="534" y="174"/>
                      <a:pt x="534" y="174"/>
                    </a:cubicBezTo>
                    <a:cubicBezTo>
                      <a:pt x="534" y="174"/>
                      <a:pt x="534" y="174"/>
                      <a:pt x="534" y="175"/>
                    </a:cubicBezTo>
                    <a:cubicBezTo>
                      <a:pt x="535" y="175"/>
                      <a:pt x="536" y="176"/>
                      <a:pt x="537" y="177"/>
                    </a:cubicBezTo>
                    <a:cubicBezTo>
                      <a:pt x="537" y="178"/>
                      <a:pt x="539" y="180"/>
                      <a:pt x="540" y="181"/>
                    </a:cubicBezTo>
                    <a:cubicBezTo>
                      <a:pt x="541" y="183"/>
                      <a:pt x="543" y="185"/>
                      <a:pt x="544" y="187"/>
                    </a:cubicBezTo>
                    <a:cubicBezTo>
                      <a:pt x="550" y="195"/>
                      <a:pt x="557" y="206"/>
                      <a:pt x="564" y="218"/>
                    </a:cubicBezTo>
                    <a:cubicBezTo>
                      <a:pt x="570" y="229"/>
                      <a:pt x="575" y="241"/>
                      <a:pt x="579" y="251"/>
                    </a:cubicBezTo>
                    <a:cubicBezTo>
                      <a:pt x="580" y="255"/>
                      <a:pt x="582" y="259"/>
                      <a:pt x="583" y="262"/>
                    </a:cubicBezTo>
                    <a:cubicBezTo>
                      <a:pt x="583" y="264"/>
                      <a:pt x="583" y="265"/>
                      <a:pt x="584" y="265"/>
                    </a:cubicBezTo>
                    <a:cubicBezTo>
                      <a:pt x="584" y="266"/>
                      <a:pt x="584" y="267"/>
                      <a:pt x="584" y="267"/>
                    </a:cubicBezTo>
                    <a:cubicBezTo>
                      <a:pt x="584" y="267"/>
                      <a:pt x="584" y="268"/>
                      <a:pt x="585" y="271"/>
                    </a:cubicBezTo>
                    <a:cubicBezTo>
                      <a:pt x="586" y="272"/>
                      <a:pt x="586" y="274"/>
                      <a:pt x="587" y="276"/>
                    </a:cubicBezTo>
                    <a:cubicBezTo>
                      <a:pt x="587" y="278"/>
                      <a:pt x="588" y="280"/>
                      <a:pt x="588" y="283"/>
                    </a:cubicBezTo>
                    <a:cubicBezTo>
                      <a:pt x="589" y="287"/>
                      <a:pt x="590" y="293"/>
                      <a:pt x="591" y="299"/>
                    </a:cubicBezTo>
                    <a:cubicBezTo>
                      <a:pt x="592" y="305"/>
                      <a:pt x="593" y="312"/>
                      <a:pt x="594" y="319"/>
                    </a:cubicBezTo>
                    <a:cubicBezTo>
                      <a:pt x="595" y="332"/>
                      <a:pt x="595" y="345"/>
                      <a:pt x="594" y="355"/>
                    </a:cubicBezTo>
                    <a:cubicBezTo>
                      <a:pt x="593" y="360"/>
                      <a:pt x="593" y="364"/>
                      <a:pt x="593" y="367"/>
                    </a:cubicBezTo>
                    <a:cubicBezTo>
                      <a:pt x="592" y="370"/>
                      <a:pt x="592" y="372"/>
                      <a:pt x="592" y="372"/>
                    </a:cubicBezTo>
                    <a:cubicBezTo>
                      <a:pt x="592" y="372"/>
                      <a:pt x="592" y="372"/>
                      <a:pt x="592" y="373"/>
                    </a:cubicBezTo>
                    <a:cubicBezTo>
                      <a:pt x="592" y="374"/>
                      <a:pt x="592" y="375"/>
                      <a:pt x="591" y="376"/>
                    </a:cubicBezTo>
                    <a:cubicBezTo>
                      <a:pt x="591" y="378"/>
                      <a:pt x="591" y="379"/>
                      <a:pt x="591" y="381"/>
                    </a:cubicBezTo>
                    <a:cubicBezTo>
                      <a:pt x="590" y="383"/>
                      <a:pt x="590" y="386"/>
                      <a:pt x="589" y="388"/>
                    </a:cubicBezTo>
                    <a:cubicBezTo>
                      <a:pt x="588" y="398"/>
                      <a:pt x="584" y="411"/>
                      <a:pt x="580" y="423"/>
                    </a:cubicBezTo>
                    <a:cubicBezTo>
                      <a:pt x="575" y="436"/>
                      <a:pt x="570" y="448"/>
                      <a:pt x="565" y="457"/>
                    </a:cubicBezTo>
                    <a:cubicBezTo>
                      <a:pt x="563" y="461"/>
                      <a:pt x="561" y="465"/>
                      <a:pt x="559" y="467"/>
                    </a:cubicBezTo>
                    <a:cubicBezTo>
                      <a:pt x="558" y="470"/>
                      <a:pt x="557" y="471"/>
                      <a:pt x="557" y="471"/>
                    </a:cubicBezTo>
                    <a:cubicBezTo>
                      <a:pt x="557" y="471"/>
                      <a:pt x="556" y="473"/>
                      <a:pt x="554" y="475"/>
                    </a:cubicBezTo>
                    <a:cubicBezTo>
                      <a:pt x="553" y="478"/>
                      <a:pt x="550" y="481"/>
                      <a:pt x="548" y="485"/>
                    </a:cubicBezTo>
                    <a:cubicBezTo>
                      <a:pt x="542" y="493"/>
                      <a:pt x="534" y="504"/>
                      <a:pt x="525" y="513"/>
                    </a:cubicBezTo>
                    <a:cubicBezTo>
                      <a:pt x="515" y="523"/>
                      <a:pt x="505" y="532"/>
                      <a:pt x="497" y="538"/>
                    </a:cubicBezTo>
                    <a:cubicBezTo>
                      <a:pt x="496" y="539"/>
                      <a:pt x="496" y="539"/>
                      <a:pt x="495" y="540"/>
                    </a:cubicBezTo>
                    <a:cubicBezTo>
                      <a:pt x="494" y="541"/>
                      <a:pt x="493" y="541"/>
                      <a:pt x="492" y="542"/>
                    </a:cubicBezTo>
                    <a:cubicBezTo>
                      <a:pt x="490" y="543"/>
                      <a:pt x="489" y="544"/>
                      <a:pt x="488" y="545"/>
                    </a:cubicBezTo>
                    <a:cubicBezTo>
                      <a:pt x="485" y="547"/>
                      <a:pt x="484" y="548"/>
                      <a:pt x="484" y="548"/>
                    </a:cubicBezTo>
                    <a:cubicBezTo>
                      <a:pt x="484" y="548"/>
                      <a:pt x="483" y="549"/>
                      <a:pt x="480" y="550"/>
                    </a:cubicBezTo>
                    <a:cubicBezTo>
                      <a:pt x="479" y="551"/>
                      <a:pt x="478" y="552"/>
                      <a:pt x="476" y="553"/>
                    </a:cubicBezTo>
                    <a:cubicBezTo>
                      <a:pt x="475" y="554"/>
                      <a:pt x="474" y="554"/>
                      <a:pt x="473" y="555"/>
                    </a:cubicBezTo>
                    <a:cubicBezTo>
                      <a:pt x="472" y="555"/>
                      <a:pt x="471" y="556"/>
                      <a:pt x="470" y="557"/>
                    </a:cubicBezTo>
                    <a:cubicBezTo>
                      <a:pt x="461" y="562"/>
                      <a:pt x="450" y="568"/>
                      <a:pt x="437" y="573"/>
                    </a:cubicBezTo>
                    <a:cubicBezTo>
                      <a:pt x="425" y="578"/>
                      <a:pt x="412" y="582"/>
                      <a:pt x="403" y="585"/>
                    </a:cubicBezTo>
                    <a:cubicBezTo>
                      <a:pt x="398" y="586"/>
                      <a:pt x="394" y="587"/>
                      <a:pt x="391" y="587"/>
                    </a:cubicBezTo>
                    <a:cubicBezTo>
                      <a:pt x="388" y="588"/>
                      <a:pt x="387" y="588"/>
                      <a:pt x="387" y="588"/>
                    </a:cubicBezTo>
                    <a:cubicBezTo>
                      <a:pt x="387" y="588"/>
                      <a:pt x="385" y="588"/>
                      <a:pt x="382" y="589"/>
                    </a:cubicBezTo>
                    <a:cubicBezTo>
                      <a:pt x="379" y="589"/>
                      <a:pt x="375" y="590"/>
                      <a:pt x="370" y="591"/>
                    </a:cubicBezTo>
                    <a:cubicBezTo>
                      <a:pt x="360" y="592"/>
                      <a:pt x="347" y="593"/>
                      <a:pt x="334" y="5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2" name="Freeform: Shape 6">
                <a:extLst>
                  <a:ext uri="{FF2B5EF4-FFF2-40B4-BE49-F238E27FC236}">
                    <a16:creationId xmlns:a16="http://schemas.microsoft.com/office/drawing/2014/main" id="{0D5F237B-1323-5A4C-AE3B-07E9356A052B}"/>
                  </a:ext>
                </a:extLst>
              </p:cNvPr>
              <p:cNvSpPr>
                <a:spLocks/>
              </p:cNvSpPr>
              <p:nvPr/>
            </p:nvSpPr>
            <p:spPr bwMode="auto">
              <a:xfrm>
                <a:off x="4380787" y="1845446"/>
                <a:ext cx="1364849" cy="1429709"/>
              </a:xfrm>
              <a:custGeom>
                <a:avLst/>
                <a:gdLst>
                  <a:gd name="T0" fmla="*/ 387 w 681"/>
                  <a:gd name="T1" fmla="*/ 643 h 680"/>
                  <a:gd name="T2" fmla="*/ 436 w 681"/>
                  <a:gd name="T3" fmla="*/ 626 h 680"/>
                  <a:gd name="T4" fmla="*/ 492 w 681"/>
                  <a:gd name="T5" fmla="*/ 645 h 680"/>
                  <a:gd name="T6" fmla="*/ 520 w 681"/>
                  <a:gd name="T7" fmla="*/ 583 h 680"/>
                  <a:gd name="T8" fmla="*/ 569 w 681"/>
                  <a:gd name="T9" fmla="*/ 566 h 680"/>
                  <a:gd name="T10" fmla="*/ 612 w 681"/>
                  <a:gd name="T11" fmla="*/ 546 h 680"/>
                  <a:gd name="T12" fmla="*/ 604 w 681"/>
                  <a:gd name="T13" fmla="*/ 489 h 680"/>
                  <a:gd name="T14" fmla="*/ 642 w 681"/>
                  <a:gd name="T15" fmla="*/ 453 h 680"/>
                  <a:gd name="T16" fmla="*/ 670 w 681"/>
                  <a:gd name="T17" fmla="*/ 409 h 680"/>
                  <a:gd name="T18" fmla="*/ 644 w 681"/>
                  <a:gd name="T19" fmla="*/ 348 h 680"/>
                  <a:gd name="T20" fmla="*/ 680 w 681"/>
                  <a:gd name="T21" fmla="*/ 303 h 680"/>
                  <a:gd name="T22" fmla="*/ 632 w 681"/>
                  <a:gd name="T23" fmla="*/ 254 h 680"/>
                  <a:gd name="T24" fmla="*/ 618 w 681"/>
                  <a:gd name="T25" fmla="*/ 205 h 680"/>
                  <a:gd name="T26" fmla="*/ 625 w 681"/>
                  <a:gd name="T27" fmla="*/ 149 h 680"/>
                  <a:gd name="T28" fmla="*/ 561 w 681"/>
                  <a:gd name="T29" fmla="*/ 129 h 680"/>
                  <a:gd name="T30" fmla="*/ 543 w 681"/>
                  <a:gd name="T31" fmla="*/ 88 h 680"/>
                  <a:gd name="T32" fmla="*/ 496 w 681"/>
                  <a:gd name="T33" fmla="*/ 56 h 680"/>
                  <a:gd name="T34" fmla="*/ 443 w 681"/>
                  <a:gd name="T35" fmla="*/ 53 h 680"/>
                  <a:gd name="T36" fmla="*/ 408 w 681"/>
                  <a:gd name="T37" fmla="*/ 4 h 680"/>
                  <a:gd name="T38" fmla="*/ 351 w 681"/>
                  <a:gd name="T39" fmla="*/ 35 h 680"/>
                  <a:gd name="T40" fmla="*/ 311 w 681"/>
                  <a:gd name="T41" fmla="*/ 37 h 680"/>
                  <a:gd name="T42" fmla="*/ 244 w 681"/>
                  <a:gd name="T43" fmla="*/ 11 h 680"/>
                  <a:gd name="T44" fmla="*/ 210 w 681"/>
                  <a:gd name="T45" fmla="*/ 65 h 680"/>
                  <a:gd name="T46" fmla="*/ 165 w 681"/>
                  <a:gd name="T47" fmla="*/ 69 h 680"/>
                  <a:gd name="T48" fmla="*/ 116 w 681"/>
                  <a:gd name="T49" fmla="*/ 88 h 680"/>
                  <a:gd name="T50" fmla="*/ 106 w 681"/>
                  <a:gd name="T51" fmla="*/ 147 h 680"/>
                  <a:gd name="T52" fmla="*/ 45 w 681"/>
                  <a:gd name="T53" fmla="*/ 168 h 680"/>
                  <a:gd name="T54" fmla="*/ 56 w 681"/>
                  <a:gd name="T55" fmla="*/ 235 h 680"/>
                  <a:gd name="T56" fmla="*/ 44 w 681"/>
                  <a:gd name="T57" fmla="*/ 277 h 680"/>
                  <a:gd name="T58" fmla="*/ 0 w 681"/>
                  <a:gd name="T59" fmla="*/ 325 h 680"/>
                  <a:gd name="T60" fmla="*/ 39 w 681"/>
                  <a:gd name="T61" fmla="*/ 364 h 680"/>
                  <a:gd name="T62" fmla="*/ 38 w 681"/>
                  <a:gd name="T63" fmla="*/ 415 h 680"/>
                  <a:gd name="T64" fmla="*/ 49 w 681"/>
                  <a:gd name="T65" fmla="*/ 476 h 680"/>
                  <a:gd name="T66" fmla="*/ 84 w 681"/>
                  <a:gd name="T67" fmla="*/ 500 h 680"/>
                  <a:gd name="T68" fmla="*/ 90 w 681"/>
                  <a:gd name="T69" fmla="*/ 570 h 680"/>
                  <a:gd name="T70" fmla="*/ 155 w 681"/>
                  <a:gd name="T71" fmla="*/ 578 h 680"/>
                  <a:gd name="T72" fmla="*/ 191 w 681"/>
                  <a:gd name="T73" fmla="*/ 602 h 680"/>
                  <a:gd name="T74" fmla="*/ 214 w 681"/>
                  <a:gd name="T75" fmla="*/ 655 h 680"/>
                  <a:gd name="T76" fmla="*/ 268 w 681"/>
                  <a:gd name="T77" fmla="*/ 633 h 680"/>
                  <a:gd name="T78" fmla="*/ 311 w 681"/>
                  <a:gd name="T79" fmla="*/ 640 h 680"/>
                  <a:gd name="T80" fmla="*/ 302 w 681"/>
                  <a:gd name="T81" fmla="*/ 589 h 680"/>
                  <a:gd name="T82" fmla="*/ 204 w 681"/>
                  <a:gd name="T83" fmla="*/ 552 h 680"/>
                  <a:gd name="T84" fmla="*/ 135 w 681"/>
                  <a:gd name="T85" fmla="*/ 488 h 680"/>
                  <a:gd name="T86" fmla="*/ 103 w 681"/>
                  <a:gd name="T87" fmla="*/ 426 h 680"/>
                  <a:gd name="T88" fmla="*/ 88 w 681"/>
                  <a:gd name="T89" fmla="*/ 358 h 680"/>
                  <a:gd name="T90" fmla="*/ 98 w 681"/>
                  <a:gd name="T91" fmla="*/ 265 h 680"/>
                  <a:gd name="T92" fmla="*/ 149 w 681"/>
                  <a:gd name="T93" fmla="*/ 173 h 680"/>
                  <a:gd name="T94" fmla="*/ 229 w 681"/>
                  <a:gd name="T95" fmla="*/ 111 h 680"/>
                  <a:gd name="T96" fmla="*/ 336 w 681"/>
                  <a:gd name="T97" fmla="*/ 85 h 680"/>
                  <a:gd name="T98" fmla="*/ 435 w 681"/>
                  <a:gd name="T99" fmla="*/ 103 h 680"/>
                  <a:gd name="T100" fmla="*/ 523 w 681"/>
                  <a:gd name="T101" fmla="*/ 162 h 680"/>
                  <a:gd name="T102" fmla="*/ 577 w 681"/>
                  <a:gd name="T103" fmla="*/ 246 h 680"/>
                  <a:gd name="T104" fmla="*/ 595 w 681"/>
                  <a:gd name="T105" fmla="*/ 339 h 680"/>
                  <a:gd name="T106" fmla="*/ 590 w 681"/>
                  <a:gd name="T107" fmla="*/ 389 h 680"/>
                  <a:gd name="T108" fmla="*/ 561 w 681"/>
                  <a:gd name="T109" fmla="*/ 465 h 680"/>
                  <a:gd name="T110" fmla="*/ 485 w 681"/>
                  <a:gd name="T111" fmla="*/ 548 h 680"/>
                  <a:gd name="T112" fmla="*/ 399 w 681"/>
                  <a:gd name="T113" fmla="*/ 58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1" h="680">
                    <a:moveTo>
                      <a:pt x="354" y="680"/>
                    </a:moveTo>
                    <a:cubicBezTo>
                      <a:pt x="357" y="680"/>
                      <a:pt x="361" y="679"/>
                      <a:pt x="363" y="679"/>
                    </a:cubicBezTo>
                    <a:cubicBezTo>
                      <a:pt x="366" y="679"/>
                      <a:pt x="367" y="679"/>
                      <a:pt x="367" y="679"/>
                    </a:cubicBezTo>
                    <a:cubicBezTo>
                      <a:pt x="371" y="679"/>
                      <a:pt x="374" y="677"/>
                      <a:pt x="376" y="674"/>
                    </a:cubicBezTo>
                    <a:cubicBezTo>
                      <a:pt x="376" y="674"/>
                      <a:pt x="379" y="666"/>
                      <a:pt x="382" y="658"/>
                    </a:cubicBezTo>
                    <a:cubicBezTo>
                      <a:pt x="383" y="654"/>
                      <a:pt x="385" y="651"/>
                      <a:pt x="386" y="648"/>
                    </a:cubicBezTo>
                    <a:cubicBezTo>
                      <a:pt x="387" y="645"/>
                      <a:pt x="387" y="643"/>
                      <a:pt x="387" y="643"/>
                    </a:cubicBezTo>
                    <a:cubicBezTo>
                      <a:pt x="388" y="640"/>
                      <a:pt x="391" y="638"/>
                      <a:pt x="394" y="637"/>
                    </a:cubicBezTo>
                    <a:cubicBezTo>
                      <a:pt x="394" y="637"/>
                      <a:pt x="396" y="637"/>
                      <a:pt x="398" y="636"/>
                    </a:cubicBezTo>
                    <a:cubicBezTo>
                      <a:pt x="400" y="636"/>
                      <a:pt x="402" y="636"/>
                      <a:pt x="405" y="635"/>
                    </a:cubicBezTo>
                    <a:cubicBezTo>
                      <a:pt x="410" y="634"/>
                      <a:pt x="415" y="633"/>
                      <a:pt x="415" y="633"/>
                    </a:cubicBezTo>
                    <a:cubicBezTo>
                      <a:pt x="415" y="633"/>
                      <a:pt x="421" y="631"/>
                      <a:pt x="426" y="630"/>
                    </a:cubicBezTo>
                    <a:cubicBezTo>
                      <a:pt x="428" y="629"/>
                      <a:pt x="431" y="628"/>
                      <a:pt x="433" y="627"/>
                    </a:cubicBezTo>
                    <a:cubicBezTo>
                      <a:pt x="435" y="627"/>
                      <a:pt x="436" y="626"/>
                      <a:pt x="436" y="626"/>
                    </a:cubicBezTo>
                    <a:cubicBezTo>
                      <a:pt x="439" y="625"/>
                      <a:pt x="443" y="626"/>
                      <a:pt x="445" y="628"/>
                    </a:cubicBezTo>
                    <a:cubicBezTo>
                      <a:pt x="445" y="628"/>
                      <a:pt x="446" y="630"/>
                      <a:pt x="449" y="632"/>
                    </a:cubicBezTo>
                    <a:cubicBezTo>
                      <a:pt x="451" y="634"/>
                      <a:pt x="454" y="636"/>
                      <a:pt x="457" y="639"/>
                    </a:cubicBezTo>
                    <a:cubicBezTo>
                      <a:pt x="463" y="644"/>
                      <a:pt x="470" y="650"/>
                      <a:pt x="470" y="650"/>
                    </a:cubicBezTo>
                    <a:cubicBezTo>
                      <a:pt x="472" y="652"/>
                      <a:pt x="476" y="652"/>
                      <a:pt x="480" y="650"/>
                    </a:cubicBezTo>
                    <a:cubicBezTo>
                      <a:pt x="480" y="650"/>
                      <a:pt x="481" y="650"/>
                      <a:pt x="483" y="649"/>
                    </a:cubicBezTo>
                    <a:cubicBezTo>
                      <a:pt x="486" y="648"/>
                      <a:pt x="489" y="646"/>
                      <a:pt x="492" y="645"/>
                    </a:cubicBezTo>
                    <a:cubicBezTo>
                      <a:pt x="498" y="642"/>
                      <a:pt x="504" y="639"/>
                      <a:pt x="504" y="639"/>
                    </a:cubicBezTo>
                    <a:cubicBezTo>
                      <a:pt x="507" y="637"/>
                      <a:pt x="509" y="634"/>
                      <a:pt x="509" y="630"/>
                    </a:cubicBezTo>
                    <a:cubicBezTo>
                      <a:pt x="509" y="630"/>
                      <a:pt x="509" y="622"/>
                      <a:pt x="508" y="614"/>
                    </a:cubicBezTo>
                    <a:cubicBezTo>
                      <a:pt x="508" y="606"/>
                      <a:pt x="507" y="598"/>
                      <a:pt x="507" y="598"/>
                    </a:cubicBezTo>
                    <a:cubicBezTo>
                      <a:pt x="507" y="594"/>
                      <a:pt x="508" y="591"/>
                      <a:pt x="511" y="590"/>
                    </a:cubicBezTo>
                    <a:cubicBezTo>
                      <a:pt x="511" y="590"/>
                      <a:pt x="512" y="589"/>
                      <a:pt x="514" y="588"/>
                    </a:cubicBezTo>
                    <a:cubicBezTo>
                      <a:pt x="516" y="586"/>
                      <a:pt x="518" y="585"/>
                      <a:pt x="520" y="583"/>
                    </a:cubicBezTo>
                    <a:cubicBezTo>
                      <a:pt x="522" y="582"/>
                      <a:pt x="524" y="580"/>
                      <a:pt x="526" y="579"/>
                    </a:cubicBezTo>
                    <a:cubicBezTo>
                      <a:pt x="527" y="578"/>
                      <a:pt x="529" y="577"/>
                      <a:pt x="529" y="577"/>
                    </a:cubicBezTo>
                    <a:cubicBezTo>
                      <a:pt x="529" y="577"/>
                      <a:pt x="530" y="576"/>
                      <a:pt x="531" y="575"/>
                    </a:cubicBezTo>
                    <a:cubicBezTo>
                      <a:pt x="533" y="573"/>
                      <a:pt x="535" y="572"/>
                      <a:pt x="537" y="570"/>
                    </a:cubicBezTo>
                    <a:cubicBezTo>
                      <a:pt x="541" y="566"/>
                      <a:pt x="545" y="563"/>
                      <a:pt x="545" y="563"/>
                    </a:cubicBezTo>
                    <a:cubicBezTo>
                      <a:pt x="547" y="561"/>
                      <a:pt x="551" y="560"/>
                      <a:pt x="554" y="561"/>
                    </a:cubicBezTo>
                    <a:cubicBezTo>
                      <a:pt x="554" y="561"/>
                      <a:pt x="561" y="564"/>
                      <a:pt x="569" y="566"/>
                    </a:cubicBezTo>
                    <a:cubicBezTo>
                      <a:pt x="573" y="567"/>
                      <a:pt x="577" y="568"/>
                      <a:pt x="580" y="569"/>
                    </a:cubicBezTo>
                    <a:cubicBezTo>
                      <a:pt x="583" y="570"/>
                      <a:pt x="585" y="570"/>
                      <a:pt x="585" y="570"/>
                    </a:cubicBezTo>
                    <a:cubicBezTo>
                      <a:pt x="588" y="571"/>
                      <a:pt x="592" y="570"/>
                      <a:pt x="594" y="567"/>
                    </a:cubicBezTo>
                    <a:cubicBezTo>
                      <a:pt x="594" y="567"/>
                      <a:pt x="596" y="566"/>
                      <a:pt x="597" y="564"/>
                    </a:cubicBezTo>
                    <a:cubicBezTo>
                      <a:pt x="599" y="562"/>
                      <a:pt x="601" y="559"/>
                      <a:pt x="603" y="557"/>
                    </a:cubicBezTo>
                    <a:cubicBezTo>
                      <a:pt x="605" y="554"/>
                      <a:pt x="607" y="552"/>
                      <a:pt x="609" y="550"/>
                    </a:cubicBezTo>
                    <a:cubicBezTo>
                      <a:pt x="611" y="548"/>
                      <a:pt x="612" y="546"/>
                      <a:pt x="612" y="546"/>
                    </a:cubicBezTo>
                    <a:cubicBezTo>
                      <a:pt x="614" y="544"/>
                      <a:pt x="614" y="540"/>
                      <a:pt x="613" y="537"/>
                    </a:cubicBezTo>
                    <a:cubicBezTo>
                      <a:pt x="613" y="537"/>
                      <a:pt x="610" y="529"/>
                      <a:pt x="606" y="522"/>
                    </a:cubicBezTo>
                    <a:cubicBezTo>
                      <a:pt x="604" y="518"/>
                      <a:pt x="602" y="515"/>
                      <a:pt x="601" y="512"/>
                    </a:cubicBezTo>
                    <a:cubicBezTo>
                      <a:pt x="599" y="509"/>
                      <a:pt x="598" y="508"/>
                      <a:pt x="598" y="508"/>
                    </a:cubicBezTo>
                    <a:cubicBezTo>
                      <a:pt x="597" y="505"/>
                      <a:pt x="597" y="501"/>
                      <a:pt x="598" y="499"/>
                    </a:cubicBezTo>
                    <a:cubicBezTo>
                      <a:pt x="598" y="499"/>
                      <a:pt x="599" y="497"/>
                      <a:pt x="600" y="496"/>
                    </a:cubicBezTo>
                    <a:cubicBezTo>
                      <a:pt x="601" y="494"/>
                      <a:pt x="603" y="492"/>
                      <a:pt x="604" y="489"/>
                    </a:cubicBezTo>
                    <a:cubicBezTo>
                      <a:pt x="605" y="487"/>
                      <a:pt x="607" y="485"/>
                      <a:pt x="608" y="483"/>
                    </a:cubicBezTo>
                    <a:cubicBezTo>
                      <a:pt x="609" y="481"/>
                      <a:pt x="609" y="480"/>
                      <a:pt x="609" y="480"/>
                    </a:cubicBezTo>
                    <a:cubicBezTo>
                      <a:pt x="609" y="480"/>
                      <a:pt x="612" y="475"/>
                      <a:pt x="614" y="470"/>
                    </a:cubicBezTo>
                    <a:cubicBezTo>
                      <a:pt x="615" y="468"/>
                      <a:pt x="616" y="465"/>
                      <a:pt x="617" y="464"/>
                    </a:cubicBezTo>
                    <a:cubicBezTo>
                      <a:pt x="618" y="462"/>
                      <a:pt x="619" y="460"/>
                      <a:pt x="619" y="460"/>
                    </a:cubicBezTo>
                    <a:cubicBezTo>
                      <a:pt x="620" y="457"/>
                      <a:pt x="623" y="455"/>
                      <a:pt x="626" y="455"/>
                    </a:cubicBezTo>
                    <a:cubicBezTo>
                      <a:pt x="626" y="455"/>
                      <a:pt x="634" y="454"/>
                      <a:pt x="642" y="453"/>
                    </a:cubicBezTo>
                    <a:cubicBezTo>
                      <a:pt x="646" y="453"/>
                      <a:pt x="650" y="452"/>
                      <a:pt x="653" y="452"/>
                    </a:cubicBezTo>
                    <a:cubicBezTo>
                      <a:pt x="656" y="451"/>
                      <a:pt x="658" y="451"/>
                      <a:pt x="658" y="451"/>
                    </a:cubicBezTo>
                    <a:cubicBezTo>
                      <a:pt x="662" y="450"/>
                      <a:pt x="664" y="448"/>
                      <a:pt x="665" y="444"/>
                    </a:cubicBezTo>
                    <a:cubicBezTo>
                      <a:pt x="665" y="444"/>
                      <a:pt x="668" y="438"/>
                      <a:pt x="669" y="431"/>
                    </a:cubicBezTo>
                    <a:cubicBezTo>
                      <a:pt x="670" y="428"/>
                      <a:pt x="671" y="425"/>
                      <a:pt x="672" y="423"/>
                    </a:cubicBezTo>
                    <a:cubicBezTo>
                      <a:pt x="672" y="420"/>
                      <a:pt x="673" y="418"/>
                      <a:pt x="673" y="418"/>
                    </a:cubicBezTo>
                    <a:cubicBezTo>
                      <a:pt x="674" y="415"/>
                      <a:pt x="673" y="411"/>
                      <a:pt x="670" y="409"/>
                    </a:cubicBezTo>
                    <a:cubicBezTo>
                      <a:pt x="670" y="409"/>
                      <a:pt x="664" y="404"/>
                      <a:pt x="658" y="398"/>
                    </a:cubicBezTo>
                    <a:cubicBezTo>
                      <a:pt x="651" y="393"/>
                      <a:pt x="645" y="388"/>
                      <a:pt x="645" y="388"/>
                    </a:cubicBezTo>
                    <a:cubicBezTo>
                      <a:pt x="642" y="386"/>
                      <a:pt x="641" y="383"/>
                      <a:pt x="641" y="380"/>
                    </a:cubicBezTo>
                    <a:cubicBezTo>
                      <a:pt x="641" y="380"/>
                      <a:pt x="642" y="375"/>
                      <a:pt x="643" y="369"/>
                    </a:cubicBezTo>
                    <a:cubicBezTo>
                      <a:pt x="643" y="364"/>
                      <a:pt x="644" y="359"/>
                      <a:pt x="644" y="359"/>
                    </a:cubicBezTo>
                    <a:cubicBezTo>
                      <a:pt x="644" y="359"/>
                      <a:pt x="644" y="357"/>
                      <a:pt x="644" y="355"/>
                    </a:cubicBezTo>
                    <a:cubicBezTo>
                      <a:pt x="644" y="353"/>
                      <a:pt x="644" y="350"/>
                      <a:pt x="644" y="348"/>
                    </a:cubicBezTo>
                    <a:cubicBezTo>
                      <a:pt x="644" y="345"/>
                      <a:pt x="644" y="342"/>
                      <a:pt x="644" y="340"/>
                    </a:cubicBezTo>
                    <a:cubicBezTo>
                      <a:pt x="644" y="338"/>
                      <a:pt x="644" y="337"/>
                      <a:pt x="644" y="337"/>
                    </a:cubicBezTo>
                    <a:cubicBezTo>
                      <a:pt x="644" y="334"/>
                      <a:pt x="646" y="331"/>
                      <a:pt x="649" y="329"/>
                    </a:cubicBezTo>
                    <a:cubicBezTo>
                      <a:pt x="649" y="329"/>
                      <a:pt x="650" y="328"/>
                      <a:pt x="653" y="327"/>
                    </a:cubicBezTo>
                    <a:cubicBezTo>
                      <a:pt x="656" y="325"/>
                      <a:pt x="659" y="323"/>
                      <a:pt x="663" y="321"/>
                    </a:cubicBezTo>
                    <a:cubicBezTo>
                      <a:pt x="670" y="317"/>
                      <a:pt x="677" y="312"/>
                      <a:pt x="677" y="312"/>
                    </a:cubicBezTo>
                    <a:cubicBezTo>
                      <a:pt x="679" y="310"/>
                      <a:pt x="681" y="307"/>
                      <a:pt x="680" y="303"/>
                    </a:cubicBezTo>
                    <a:cubicBezTo>
                      <a:pt x="680" y="303"/>
                      <a:pt x="680" y="296"/>
                      <a:pt x="679" y="290"/>
                    </a:cubicBezTo>
                    <a:cubicBezTo>
                      <a:pt x="678" y="283"/>
                      <a:pt x="677" y="277"/>
                      <a:pt x="677" y="277"/>
                    </a:cubicBezTo>
                    <a:cubicBezTo>
                      <a:pt x="676" y="273"/>
                      <a:pt x="674" y="270"/>
                      <a:pt x="670" y="269"/>
                    </a:cubicBezTo>
                    <a:cubicBezTo>
                      <a:pt x="670" y="269"/>
                      <a:pt x="662" y="267"/>
                      <a:pt x="655" y="264"/>
                    </a:cubicBezTo>
                    <a:cubicBezTo>
                      <a:pt x="651" y="263"/>
                      <a:pt x="647" y="262"/>
                      <a:pt x="644" y="262"/>
                    </a:cubicBezTo>
                    <a:cubicBezTo>
                      <a:pt x="641" y="261"/>
                      <a:pt x="639" y="260"/>
                      <a:pt x="639" y="260"/>
                    </a:cubicBezTo>
                    <a:cubicBezTo>
                      <a:pt x="636" y="260"/>
                      <a:pt x="633" y="257"/>
                      <a:pt x="632" y="254"/>
                    </a:cubicBezTo>
                    <a:cubicBezTo>
                      <a:pt x="632" y="254"/>
                      <a:pt x="631" y="249"/>
                      <a:pt x="629" y="244"/>
                    </a:cubicBezTo>
                    <a:cubicBezTo>
                      <a:pt x="628" y="241"/>
                      <a:pt x="627" y="239"/>
                      <a:pt x="627" y="237"/>
                    </a:cubicBezTo>
                    <a:cubicBezTo>
                      <a:pt x="626" y="235"/>
                      <a:pt x="626" y="234"/>
                      <a:pt x="626" y="234"/>
                    </a:cubicBezTo>
                    <a:cubicBezTo>
                      <a:pt x="626" y="234"/>
                      <a:pt x="624" y="229"/>
                      <a:pt x="622" y="224"/>
                    </a:cubicBezTo>
                    <a:cubicBezTo>
                      <a:pt x="621" y="221"/>
                      <a:pt x="620" y="219"/>
                      <a:pt x="619" y="217"/>
                    </a:cubicBezTo>
                    <a:cubicBezTo>
                      <a:pt x="618" y="215"/>
                      <a:pt x="617" y="214"/>
                      <a:pt x="617" y="214"/>
                    </a:cubicBezTo>
                    <a:cubicBezTo>
                      <a:pt x="616" y="211"/>
                      <a:pt x="616" y="207"/>
                      <a:pt x="618" y="205"/>
                    </a:cubicBezTo>
                    <a:cubicBezTo>
                      <a:pt x="618" y="205"/>
                      <a:pt x="619" y="203"/>
                      <a:pt x="621" y="201"/>
                    </a:cubicBezTo>
                    <a:cubicBezTo>
                      <a:pt x="623" y="198"/>
                      <a:pt x="625" y="195"/>
                      <a:pt x="628" y="192"/>
                    </a:cubicBezTo>
                    <a:cubicBezTo>
                      <a:pt x="632" y="185"/>
                      <a:pt x="637" y="178"/>
                      <a:pt x="637" y="178"/>
                    </a:cubicBezTo>
                    <a:cubicBezTo>
                      <a:pt x="639" y="175"/>
                      <a:pt x="638" y="171"/>
                      <a:pt x="637" y="168"/>
                    </a:cubicBezTo>
                    <a:cubicBezTo>
                      <a:pt x="637" y="168"/>
                      <a:pt x="636" y="167"/>
                      <a:pt x="635" y="164"/>
                    </a:cubicBezTo>
                    <a:cubicBezTo>
                      <a:pt x="633" y="162"/>
                      <a:pt x="632" y="159"/>
                      <a:pt x="630" y="157"/>
                    </a:cubicBezTo>
                    <a:cubicBezTo>
                      <a:pt x="628" y="154"/>
                      <a:pt x="626" y="151"/>
                      <a:pt x="625" y="149"/>
                    </a:cubicBezTo>
                    <a:cubicBezTo>
                      <a:pt x="623" y="147"/>
                      <a:pt x="622" y="145"/>
                      <a:pt x="622" y="145"/>
                    </a:cubicBezTo>
                    <a:cubicBezTo>
                      <a:pt x="620" y="142"/>
                      <a:pt x="617" y="141"/>
                      <a:pt x="614" y="141"/>
                    </a:cubicBezTo>
                    <a:cubicBezTo>
                      <a:pt x="614" y="141"/>
                      <a:pt x="605" y="142"/>
                      <a:pt x="597" y="143"/>
                    </a:cubicBezTo>
                    <a:cubicBezTo>
                      <a:pt x="589" y="144"/>
                      <a:pt x="581" y="146"/>
                      <a:pt x="581" y="146"/>
                    </a:cubicBezTo>
                    <a:cubicBezTo>
                      <a:pt x="578" y="147"/>
                      <a:pt x="575" y="145"/>
                      <a:pt x="573" y="143"/>
                    </a:cubicBezTo>
                    <a:cubicBezTo>
                      <a:pt x="573" y="143"/>
                      <a:pt x="569" y="139"/>
                      <a:pt x="566" y="135"/>
                    </a:cubicBezTo>
                    <a:cubicBezTo>
                      <a:pt x="564" y="133"/>
                      <a:pt x="562" y="131"/>
                      <a:pt x="561" y="129"/>
                    </a:cubicBezTo>
                    <a:cubicBezTo>
                      <a:pt x="559" y="128"/>
                      <a:pt x="558" y="127"/>
                      <a:pt x="558" y="127"/>
                    </a:cubicBezTo>
                    <a:cubicBezTo>
                      <a:pt x="558" y="127"/>
                      <a:pt x="557" y="126"/>
                      <a:pt x="556" y="125"/>
                    </a:cubicBezTo>
                    <a:cubicBezTo>
                      <a:pt x="555" y="123"/>
                      <a:pt x="553" y="121"/>
                      <a:pt x="551" y="119"/>
                    </a:cubicBezTo>
                    <a:cubicBezTo>
                      <a:pt x="549" y="118"/>
                      <a:pt x="547" y="116"/>
                      <a:pt x="545" y="114"/>
                    </a:cubicBezTo>
                    <a:cubicBezTo>
                      <a:pt x="544" y="113"/>
                      <a:pt x="543" y="112"/>
                      <a:pt x="543" y="112"/>
                    </a:cubicBezTo>
                    <a:cubicBezTo>
                      <a:pt x="540" y="110"/>
                      <a:pt x="539" y="107"/>
                      <a:pt x="540" y="104"/>
                    </a:cubicBezTo>
                    <a:cubicBezTo>
                      <a:pt x="540" y="104"/>
                      <a:pt x="542" y="96"/>
                      <a:pt x="543" y="88"/>
                    </a:cubicBezTo>
                    <a:cubicBezTo>
                      <a:pt x="545" y="80"/>
                      <a:pt x="546" y="71"/>
                      <a:pt x="546" y="71"/>
                    </a:cubicBezTo>
                    <a:cubicBezTo>
                      <a:pt x="546" y="68"/>
                      <a:pt x="545" y="65"/>
                      <a:pt x="542" y="62"/>
                    </a:cubicBezTo>
                    <a:cubicBezTo>
                      <a:pt x="542" y="62"/>
                      <a:pt x="536" y="59"/>
                      <a:pt x="531" y="55"/>
                    </a:cubicBezTo>
                    <a:cubicBezTo>
                      <a:pt x="528" y="53"/>
                      <a:pt x="525" y="51"/>
                      <a:pt x="523" y="50"/>
                    </a:cubicBezTo>
                    <a:cubicBezTo>
                      <a:pt x="521" y="49"/>
                      <a:pt x="519" y="48"/>
                      <a:pt x="519" y="48"/>
                    </a:cubicBezTo>
                    <a:cubicBezTo>
                      <a:pt x="516" y="46"/>
                      <a:pt x="513" y="46"/>
                      <a:pt x="510" y="47"/>
                    </a:cubicBezTo>
                    <a:cubicBezTo>
                      <a:pt x="510" y="47"/>
                      <a:pt x="503" y="51"/>
                      <a:pt x="496" y="56"/>
                    </a:cubicBezTo>
                    <a:cubicBezTo>
                      <a:pt x="489" y="60"/>
                      <a:pt x="482" y="65"/>
                      <a:pt x="482" y="65"/>
                    </a:cubicBezTo>
                    <a:cubicBezTo>
                      <a:pt x="480" y="67"/>
                      <a:pt x="476" y="67"/>
                      <a:pt x="473" y="66"/>
                    </a:cubicBezTo>
                    <a:cubicBezTo>
                      <a:pt x="473" y="66"/>
                      <a:pt x="472" y="65"/>
                      <a:pt x="470" y="64"/>
                    </a:cubicBezTo>
                    <a:cubicBezTo>
                      <a:pt x="468" y="63"/>
                      <a:pt x="466" y="62"/>
                      <a:pt x="463" y="61"/>
                    </a:cubicBezTo>
                    <a:cubicBezTo>
                      <a:pt x="461" y="60"/>
                      <a:pt x="458" y="59"/>
                      <a:pt x="457" y="58"/>
                    </a:cubicBezTo>
                    <a:cubicBezTo>
                      <a:pt x="455" y="57"/>
                      <a:pt x="453" y="57"/>
                      <a:pt x="453" y="57"/>
                    </a:cubicBezTo>
                    <a:cubicBezTo>
                      <a:pt x="453" y="57"/>
                      <a:pt x="448" y="55"/>
                      <a:pt x="443" y="53"/>
                    </a:cubicBezTo>
                    <a:cubicBezTo>
                      <a:pt x="438" y="51"/>
                      <a:pt x="433" y="50"/>
                      <a:pt x="433" y="50"/>
                    </a:cubicBezTo>
                    <a:cubicBezTo>
                      <a:pt x="430" y="49"/>
                      <a:pt x="428" y="46"/>
                      <a:pt x="427" y="43"/>
                    </a:cubicBezTo>
                    <a:cubicBezTo>
                      <a:pt x="427" y="43"/>
                      <a:pt x="426" y="35"/>
                      <a:pt x="424" y="27"/>
                    </a:cubicBezTo>
                    <a:cubicBezTo>
                      <a:pt x="423" y="23"/>
                      <a:pt x="422" y="19"/>
                      <a:pt x="421" y="16"/>
                    </a:cubicBezTo>
                    <a:cubicBezTo>
                      <a:pt x="420" y="13"/>
                      <a:pt x="419" y="11"/>
                      <a:pt x="419" y="11"/>
                    </a:cubicBezTo>
                    <a:cubicBezTo>
                      <a:pt x="419" y="8"/>
                      <a:pt x="416" y="5"/>
                      <a:pt x="412" y="5"/>
                    </a:cubicBezTo>
                    <a:cubicBezTo>
                      <a:pt x="412" y="5"/>
                      <a:pt x="410" y="4"/>
                      <a:pt x="408" y="4"/>
                    </a:cubicBezTo>
                    <a:cubicBezTo>
                      <a:pt x="406" y="3"/>
                      <a:pt x="402" y="3"/>
                      <a:pt x="399" y="2"/>
                    </a:cubicBezTo>
                    <a:cubicBezTo>
                      <a:pt x="392" y="1"/>
                      <a:pt x="386" y="0"/>
                      <a:pt x="386" y="0"/>
                    </a:cubicBezTo>
                    <a:cubicBezTo>
                      <a:pt x="382" y="0"/>
                      <a:pt x="379" y="1"/>
                      <a:pt x="377" y="4"/>
                    </a:cubicBezTo>
                    <a:cubicBezTo>
                      <a:pt x="377" y="4"/>
                      <a:pt x="375" y="5"/>
                      <a:pt x="374" y="8"/>
                    </a:cubicBezTo>
                    <a:cubicBezTo>
                      <a:pt x="372" y="10"/>
                      <a:pt x="370" y="14"/>
                      <a:pt x="367" y="17"/>
                    </a:cubicBezTo>
                    <a:cubicBezTo>
                      <a:pt x="363" y="24"/>
                      <a:pt x="359" y="31"/>
                      <a:pt x="359" y="31"/>
                    </a:cubicBezTo>
                    <a:cubicBezTo>
                      <a:pt x="357" y="34"/>
                      <a:pt x="354" y="35"/>
                      <a:pt x="351" y="35"/>
                    </a:cubicBezTo>
                    <a:cubicBezTo>
                      <a:pt x="351" y="35"/>
                      <a:pt x="349" y="35"/>
                      <a:pt x="347" y="35"/>
                    </a:cubicBezTo>
                    <a:cubicBezTo>
                      <a:pt x="345" y="35"/>
                      <a:pt x="343" y="35"/>
                      <a:pt x="340" y="35"/>
                    </a:cubicBezTo>
                    <a:cubicBezTo>
                      <a:pt x="335" y="35"/>
                      <a:pt x="329" y="35"/>
                      <a:pt x="329" y="35"/>
                    </a:cubicBezTo>
                    <a:cubicBezTo>
                      <a:pt x="329" y="35"/>
                      <a:pt x="329" y="35"/>
                      <a:pt x="328" y="35"/>
                    </a:cubicBezTo>
                    <a:cubicBezTo>
                      <a:pt x="328" y="35"/>
                      <a:pt x="327" y="35"/>
                      <a:pt x="326" y="36"/>
                    </a:cubicBezTo>
                    <a:cubicBezTo>
                      <a:pt x="324" y="36"/>
                      <a:pt x="321" y="36"/>
                      <a:pt x="318" y="36"/>
                    </a:cubicBezTo>
                    <a:cubicBezTo>
                      <a:pt x="316" y="36"/>
                      <a:pt x="313" y="36"/>
                      <a:pt x="311" y="37"/>
                    </a:cubicBezTo>
                    <a:cubicBezTo>
                      <a:pt x="309" y="37"/>
                      <a:pt x="308" y="37"/>
                      <a:pt x="308" y="37"/>
                    </a:cubicBezTo>
                    <a:cubicBezTo>
                      <a:pt x="304" y="37"/>
                      <a:pt x="301" y="36"/>
                      <a:pt x="299" y="33"/>
                    </a:cubicBezTo>
                    <a:cubicBezTo>
                      <a:pt x="299" y="33"/>
                      <a:pt x="295" y="27"/>
                      <a:pt x="290" y="20"/>
                    </a:cubicBezTo>
                    <a:cubicBezTo>
                      <a:pt x="285" y="14"/>
                      <a:pt x="279" y="7"/>
                      <a:pt x="279" y="7"/>
                    </a:cubicBezTo>
                    <a:cubicBezTo>
                      <a:pt x="277" y="5"/>
                      <a:pt x="274" y="4"/>
                      <a:pt x="270" y="5"/>
                    </a:cubicBezTo>
                    <a:cubicBezTo>
                      <a:pt x="270" y="5"/>
                      <a:pt x="264" y="6"/>
                      <a:pt x="257" y="8"/>
                    </a:cubicBezTo>
                    <a:cubicBezTo>
                      <a:pt x="251" y="9"/>
                      <a:pt x="244" y="11"/>
                      <a:pt x="244" y="11"/>
                    </a:cubicBezTo>
                    <a:cubicBezTo>
                      <a:pt x="241" y="12"/>
                      <a:pt x="238" y="15"/>
                      <a:pt x="237" y="18"/>
                    </a:cubicBezTo>
                    <a:cubicBezTo>
                      <a:pt x="237" y="18"/>
                      <a:pt x="236" y="26"/>
                      <a:pt x="234" y="34"/>
                    </a:cubicBezTo>
                    <a:cubicBezTo>
                      <a:pt x="233" y="42"/>
                      <a:pt x="232" y="51"/>
                      <a:pt x="232" y="51"/>
                    </a:cubicBezTo>
                    <a:cubicBezTo>
                      <a:pt x="232" y="54"/>
                      <a:pt x="230" y="56"/>
                      <a:pt x="227" y="58"/>
                    </a:cubicBezTo>
                    <a:cubicBezTo>
                      <a:pt x="227" y="58"/>
                      <a:pt x="225" y="58"/>
                      <a:pt x="223" y="59"/>
                    </a:cubicBezTo>
                    <a:cubicBezTo>
                      <a:pt x="222" y="60"/>
                      <a:pt x="219" y="61"/>
                      <a:pt x="217" y="62"/>
                    </a:cubicBezTo>
                    <a:cubicBezTo>
                      <a:pt x="214" y="63"/>
                      <a:pt x="212" y="64"/>
                      <a:pt x="210" y="65"/>
                    </a:cubicBezTo>
                    <a:cubicBezTo>
                      <a:pt x="209" y="65"/>
                      <a:pt x="208" y="66"/>
                      <a:pt x="208" y="66"/>
                    </a:cubicBezTo>
                    <a:cubicBezTo>
                      <a:pt x="207" y="66"/>
                      <a:pt x="207" y="66"/>
                      <a:pt x="207" y="66"/>
                    </a:cubicBezTo>
                    <a:cubicBezTo>
                      <a:pt x="207" y="66"/>
                      <a:pt x="202" y="69"/>
                      <a:pt x="197" y="71"/>
                    </a:cubicBezTo>
                    <a:cubicBezTo>
                      <a:pt x="195" y="73"/>
                      <a:pt x="193" y="74"/>
                      <a:pt x="191" y="75"/>
                    </a:cubicBezTo>
                    <a:cubicBezTo>
                      <a:pt x="189" y="76"/>
                      <a:pt x="188" y="77"/>
                      <a:pt x="188" y="77"/>
                    </a:cubicBezTo>
                    <a:cubicBezTo>
                      <a:pt x="185" y="78"/>
                      <a:pt x="182" y="78"/>
                      <a:pt x="179" y="77"/>
                    </a:cubicBezTo>
                    <a:cubicBezTo>
                      <a:pt x="179" y="77"/>
                      <a:pt x="172" y="72"/>
                      <a:pt x="165" y="69"/>
                    </a:cubicBezTo>
                    <a:cubicBezTo>
                      <a:pt x="161" y="67"/>
                      <a:pt x="157" y="65"/>
                      <a:pt x="155" y="63"/>
                    </a:cubicBezTo>
                    <a:cubicBezTo>
                      <a:pt x="152" y="62"/>
                      <a:pt x="150" y="61"/>
                      <a:pt x="150" y="61"/>
                    </a:cubicBezTo>
                    <a:cubicBezTo>
                      <a:pt x="147" y="60"/>
                      <a:pt x="143" y="60"/>
                      <a:pt x="140" y="62"/>
                    </a:cubicBezTo>
                    <a:cubicBezTo>
                      <a:pt x="140" y="62"/>
                      <a:pt x="135" y="66"/>
                      <a:pt x="130" y="70"/>
                    </a:cubicBezTo>
                    <a:cubicBezTo>
                      <a:pt x="127" y="72"/>
                      <a:pt x="124" y="74"/>
                      <a:pt x="123" y="76"/>
                    </a:cubicBezTo>
                    <a:cubicBezTo>
                      <a:pt x="121" y="78"/>
                      <a:pt x="119" y="79"/>
                      <a:pt x="119" y="79"/>
                    </a:cubicBezTo>
                    <a:cubicBezTo>
                      <a:pt x="117" y="81"/>
                      <a:pt x="115" y="85"/>
                      <a:pt x="116" y="88"/>
                    </a:cubicBezTo>
                    <a:cubicBezTo>
                      <a:pt x="116" y="88"/>
                      <a:pt x="116" y="90"/>
                      <a:pt x="117" y="93"/>
                    </a:cubicBezTo>
                    <a:cubicBezTo>
                      <a:pt x="118" y="96"/>
                      <a:pt x="119" y="100"/>
                      <a:pt x="120" y="104"/>
                    </a:cubicBezTo>
                    <a:cubicBezTo>
                      <a:pt x="122" y="112"/>
                      <a:pt x="124" y="120"/>
                      <a:pt x="124" y="120"/>
                    </a:cubicBezTo>
                    <a:cubicBezTo>
                      <a:pt x="125" y="123"/>
                      <a:pt x="124" y="126"/>
                      <a:pt x="122" y="128"/>
                    </a:cubicBezTo>
                    <a:cubicBezTo>
                      <a:pt x="122" y="128"/>
                      <a:pt x="119" y="132"/>
                      <a:pt x="115" y="136"/>
                    </a:cubicBezTo>
                    <a:cubicBezTo>
                      <a:pt x="111" y="140"/>
                      <a:pt x="108" y="144"/>
                      <a:pt x="108" y="144"/>
                    </a:cubicBezTo>
                    <a:cubicBezTo>
                      <a:pt x="108" y="144"/>
                      <a:pt x="107" y="145"/>
                      <a:pt x="106" y="147"/>
                    </a:cubicBezTo>
                    <a:cubicBezTo>
                      <a:pt x="104" y="149"/>
                      <a:pt x="103" y="151"/>
                      <a:pt x="101" y="153"/>
                    </a:cubicBezTo>
                    <a:cubicBezTo>
                      <a:pt x="99" y="155"/>
                      <a:pt x="98" y="157"/>
                      <a:pt x="97" y="159"/>
                    </a:cubicBezTo>
                    <a:cubicBezTo>
                      <a:pt x="95" y="160"/>
                      <a:pt x="95" y="162"/>
                      <a:pt x="95" y="162"/>
                    </a:cubicBezTo>
                    <a:cubicBezTo>
                      <a:pt x="93" y="164"/>
                      <a:pt x="90" y="166"/>
                      <a:pt x="86" y="165"/>
                    </a:cubicBezTo>
                    <a:cubicBezTo>
                      <a:pt x="86" y="165"/>
                      <a:pt x="78" y="164"/>
                      <a:pt x="70" y="164"/>
                    </a:cubicBezTo>
                    <a:cubicBezTo>
                      <a:pt x="62" y="163"/>
                      <a:pt x="54" y="163"/>
                      <a:pt x="54" y="163"/>
                    </a:cubicBezTo>
                    <a:cubicBezTo>
                      <a:pt x="50" y="163"/>
                      <a:pt x="47" y="164"/>
                      <a:pt x="45" y="168"/>
                    </a:cubicBezTo>
                    <a:cubicBezTo>
                      <a:pt x="45" y="168"/>
                      <a:pt x="45" y="169"/>
                      <a:pt x="43" y="171"/>
                    </a:cubicBezTo>
                    <a:cubicBezTo>
                      <a:pt x="42" y="174"/>
                      <a:pt x="40" y="176"/>
                      <a:pt x="39" y="179"/>
                    </a:cubicBezTo>
                    <a:cubicBezTo>
                      <a:pt x="36" y="185"/>
                      <a:pt x="33" y="191"/>
                      <a:pt x="33" y="191"/>
                    </a:cubicBezTo>
                    <a:cubicBezTo>
                      <a:pt x="31" y="195"/>
                      <a:pt x="32" y="198"/>
                      <a:pt x="34" y="201"/>
                    </a:cubicBezTo>
                    <a:cubicBezTo>
                      <a:pt x="34" y="201"/>
                      <a:pt x="38" y="208"/>
                      <a:pt x="44" y="214"/>
                    </a:cubicBezTo>
                    <a:cubicBezTo>
                      <a:pt x="49" y="221"/>
                      <a:pt x="54" y="227"/>
                      <a:pt x="54" y="227"/>
                    </a:cubicBezTo>
                    <a:cubicBezTo>
                      <a:pt x="56" y="229"/>
                      <a:pt x="57" y="232"/>
                      <a:pt x="56" y="235"/>
                    </a:cubicBezTo>
                    <a:cubicBezTo>
                      <a:pt x="56" y="235"/>
                      <a:pt x="55" y="237"/>
                      <a:pt x="55" y="239"/>
                    </a:cubicBezTo>
                    <a:cubicBezTo>
                      <a:pt x="54" y="241"/>
                      <a:pt x="53" y="243"/>
                      <a:pt x="52" y="246"/>
                    </a:cubicBezTo>
                    <a:cubicBezTo>
                      <a:pt x="51" y="248"/>
                      <a:pt x="50" y="251"/>
                      <a:pt x="50" y="253"/>
                    </a:cubicBezTo>
                    <a:cubicBezTo>
                      <a:pt x="49" y="255"/>
                      <a:pt x="49" y="256"/>
                      <a:pt x="49" y="256"/>
                    </a:cubicBezTo>
                    <a:cubicBezTo>
                      <a:pt x="49" y="256"/>
                      <a:pt x="49" y="257"/>
                      <a:pt x="48" y="259"/>
                    </a:cubicBezTo>
                    <a:cubicBezTo>
                      <a:pt x="48" y="261"/>
                      <a:pt x="47" y="264"/>
                      <a:pt x="46" y="266"/>
                    </a:cubicBezTo>
                    <a:cubicBezTo>
                      <a:pt x="45" y="272"/>
                      <a:pt x="44" y="277"/>
                      <a:pt x="44" y="277"/>
                    </a:cubicBezTo>
                    <a:cubicBezTo>
                      <a:pt x="43" y="280"/>
                      <a:pt x="41" y="283"/>
                      <a:pt x="38" y="284"/>
                    </a:cubicBezTo>
                    <a:cubicBezTo>
                      <a:pt x="38" y="284"/>
                      <a:pt x="30" y="286"/>
                      <a:pt x="22" y="289"/>
                    </a:cubicBezTo>
                    <a:cubicBezTo>
                      <a:pt x="15" y="292"/>
                      <a:pt x="7" y="295"/>
                      <a:pt x="7" y="295"/>
                    </a:cubicBezTo>
                    <a:cubicBezTo>
                      <a:pt x="4" y="296"/>
                      <a:pt x="2" y="299"/>
                      <a:pt x="1" y="303"/>
                    </a:cubicBezTo>
                    <a:cubicBezTo>
                      <a:pt x="1" y="303"/>
                      <a:pt x="1" y="304"/>
                      <a:pt x="1" y="307"/>
                    </a:cubicBezTo>
                    <a:cubicBezTo>
                      <a:pt x="1" y="309"/>
                      <a:pt x="1" y="313"/>
                      <a:pt x="0" y="316"/>
                    </a:cubicBezTo>
                    <a:cubicBezTo>
                      <a:pt x="0" y="319"/>
                      <a:pt x="0" y="323"/>
                      <a:pt x="0" y="325"/>
                    </a:cubicBezTo>
                    <a:cubicBezTo>
                      <a:pt x="0" y="328"/>
                      <a:pt x="0" y="329"/>
                      <a:pt x="0" y="329"/>
                    </a:cubicBezTo>
                    <a:cubicBezTo>
                      <a:pt x="0" y="333"/>
                      <a:pt x="1" y="336"/>
                      <a:pt x="4" y="338"/>
                    </a:cubicBezTo>
                    <a:cubicBezTo>
                      <a:pt x="4" y="338"/>
                      <a:pt x="11" y="342"/>
                      <a:pt x="19" y="346"/>
                    </a:cubicBezTo>
                    <a:cubicBezTo>
                      <a:pt x="22" y="348"/>
                      <a:pt x="26" y="350"/>
                      <a:pt x="29" y="351"/>
                    </a:cubicBezTo>
                    <a:cubicBezTo>
                      <a:pt x="31" y="352"/>
                      <a:pt x="33" y="353"/>
                      <a:pt x="33" y="353"/>
                    </a:cubicBezTo>
                    <a:cubicBezTo>
                      <a:pt x="36" y="354"/>
                      <a:pt x="38" y="357"/>
                      <a:pt x="38" y="360"/>
                    </a:cubicBezTo>
                    <a:cubicBezTo>
                      <a:pt x="38" y="360"/>
                      <a:pt x="39" y="362"/>
                      <a:pt x="39" y="364"/>
                    </a:cubicBezTo>
                    <a:cubicBezTo>
                      <a:pt x="39" y="366"/>
                      <a:pt x="39" y="368"/>
                      <a:pt x="39" y="371"/>
                    </a:cubicBezTo>
                    <a:cubicBezTo>
                      <a:pt x="40" y="376"/>
                      <a:pt x="41" y="382"/>
                      <a:pt x="41" y="382"/>
                    </a:cubicBezTo>
                    <a:cubicBezTo>
                      <a:pt x="41" y="382"/>
                      <a:pt x="41" y="383"/>
                      <a:pt x="41" y="385"/>
                    </a:cubicBezTo>
                    <a:cubicBezTo>
                      <a:pt x="42" y="387"/>
                      <a:pt x="42" y="390"/>
                      <a:pt x="43" y="392"/>
                    </a:cubicBezTo>
                    <a:cubicBezTo>
                      <a:pt x="43" y="398"/>
                      <a:pt x="45" y="403"/>
                      <a:pt x="45" y="403"/>
                    </a:cubicBezTo>
                    <a:cubicBezTo>
                      <a:pt x="45" y="406"/>
                      <a:pt x="44" y="410"/>
                      <a:pt x="42" y="412"/>
                    </a:cubicBezTo>
                    <a:cubicBezTo>
                      <a:pt x="42" y="412"/>
                      <a:pt x="40" y="413"/>
                      <a:pt x="38" y="415"/>
                    </a:cubicBezTo>
                    <a:cubicBezTo>
                      <a:pt x="36" y="417"/>
                      <a:pt x="33" y="420"/>
                      <a:pt x="30" y="423"/>
                    </a:cubicBezTo>
                    <a:cubicBezTo>
                      <a:pt x="24" y="428"/>
                      <a:pt x="18" y="434"/>
                      <a:pt x="18" y="434"/>
                    </a:cubicBezTo>
                    <a:cubicBezTo>
                      <a:pt x="16" y="437"/>
                      <a:pt x="15" y="440"/>
                      <a:pt x="16" y="444"/>
                    </a:cubicBezTo>
                    <a:cubicBezTo>
                      <a:pt x="16" y="444"/>
                      <a:pt x="18" y="450"/>
                      <a:pt x="21" y="456"/>
                    </a:cubicBezTo>
                    <a:cubicBezTo>
                      <a:pt x="23" y="463"/>
                      <a:pt x="25" y="469"/>
                      <a:pt x="25" y="469"/>
                    </a:cubicBezTo>
                    <a:cubicBezTo>
                      <a:pt x="27" y="472"/>
                      <a:pt x="30" y="475"/>
                      <a:pt x="33" y="475"/>
                    </a:cubicBezTo>
                    <a:cubicBezTo>
                      <a:pt x="33" y="475"/>
                      <a:pt x="41" y="476"/>
                      <a:pt x="49" y="476"/>
                    </a:cubicBezTo>
                    <a:cubicBezTo>
                      <a:pt x="54" y="476"/>
                      <a:pt x="58" y="477"/>
                      <a:pt x="61" y="477"/>
                    </a:cubicBezTo>
                    <a:cubicBezTo>
                      <a:pt x="64" y="477"/>
                      <a:pt x="66" y="477"/>
                      <a:pt x="66" y="477"/>
                    </a:cubicBezTo>
                    <a:cubicBezTo>
                      <a:pt x="69" y="477"/>
                      <a:pt x="72" y="479"/>
                      <a:pt x="73" y="482"/>
                    </a:cubicBezTo>
                    <a:cubicBezTo>
                      <a:pt x="73" y="482"/>
                      <a:pt x="74" y="483"/>
                      <a:pt x="75" y="485"/>
                    </a:cubicBezTo>
                    <a:cubicBezTo>
                      <a:pt x="76" y="486"/>
                      <a:pt x="77" y="489"/>
                      <a:pt x="79" y="491"/>
                    </a:cubicBezTo>
                    <a:cubicBezTo>
                      <a:pt x="80" y="493"/>
                      <a:pt x="81" y="496"/>
                      <a:pt x="82" y="497"/>
                    </a:cubicBezTo>
                    <a:cubicBezTo>
                      <a:pt x="84" y="499"/>
                      <a:pt x="84" y="500"/>
                      <a:pt x="84" y="500"/>
                    </a:cubicBezTo>
                    <a:cubicBezTo>
                      <a:pt x="84" y="500"/>
                      <a:pt x="87" y="505"/>
                      <a:pt x="90" y="509"/>
                    </a:cubicBezTo>
                    <a:cubicBezTo>
                      <a:pt x="93" y="514"/>
                      <a:pt x="96" y="518"/>
                      <a:pt x="96" y="518"/>
                    </a:cubicBezTo>
                    <a:cubicBezTo>
                      <a:pt x="98" y="521"/>
                      <a:pt x="99" y="524"/>
                      <a:pt x="97" y="527"/>
                    </a:cubicBezTo>
                    <a:cubicBezTo>
                      <a:pt x="97" y="527"/>
                      <a:pt x="94" y="534"/>
                      <a:pt x="91" y="542"/>
                    </a:cubicBezTo>
                    <a:cubicBezTo>
                      <a:pt x="88" y="550"/>
                      <a:pt x="85" y="557"/>
                      <a:pt x="85" y="557"/>
                    </a:cubicBezTo>
                    <a:cubicBezTo>
                      <a:pt x="84" y="560"/>
                      <a:pt x="85" y="564"/>
                      <a:pt x="87" y="567"/>
                    </a:cubicBezTo>
                    <a:cubicBezTo>
                      <a:pt x="87" y="567"/>
                      <a:pt x="88" y="568"/>
                      <a:pt x="90" y="570"/>
                    </a:cubicBezTo>
                    <a:cubicBezTo>
                      <a:pt x="92" y="572"/>
                      <a:pt x="94" y="574"/>
                      <a:pt x="96" y="577"/>
                    </a:cubicBezTo>
                    <a:cubicBezTo>
                      <a:pt x="101" y="581"/>
                      <a:pt x="106" y="586"/>
                      <a:pt x="106" y="586"/>
                    </a:cubicBezTo>
                    <a:cubicBezTo>
                      <a:pt x="108" y="588"/>
                      <a:pt x="112" y="589"/>
                      <a:pt x="115" y="588"/>
                    </a:cubicBezTo>
                    <a:cubicBezTo>
                      <a:pt x="115" y="588"/>
                      <a:pt x="117" y="588"/>
                      <a:pt x="120" y="587"/>
                    </a:cubicBezTo>
                    <a:cubicBezTo>
                      <a:pt x="123" y="586"/>
                      <a:pt x="127" y="584"/>
                      <a:pt x="131" y="583"/>
                    </a:cubicBezTo>
                    <a:cubicBezTo>
                      <a:pt x="138" y="580"/>
                      <a:pt x="146" y="577"/>
                      <a:pt x="146" y="577"/>
                    </a:cubicBezTo>
                    <a:cubicBezTo>
                      <a:pt x="149" y="576"/>
                      <a:pt x="152" y="576"/>
                      <a:pt x="155" y="578"/>
                    </a:cubicBezTo>
                    <a:cubicBezTo>
                      <a:pt x="155" y="578"/>
                      <a:pt x="156" y="579"/>
                      <a:pt x="157" y="580"/>
                    </a:cubicBezTo>
                    <a:cubicBezTo>
                      <a:pt x="159" y="581"/>
                      <a:pt x="161" y="583"/>
                      <a:pt x="163" y="584"/>
                    </a:cubicBezTo>
                    <a:cubicBezTo>
                      <a:pt x="168" y="587"/>
                      <a:pt x="172" y="591"/>
                      <a:pt x="172" y="591"/>
                    </a:cubicBezTo>
                    <a:cubicBezTo>
                      <a:pt x="172" y="591"/>
                      <a:pt x="173" y="591"/>
                      <a:pt x="175" y="592"/>
                    </a:cubicBezTo>
                    <a:cubicBezTo>
                      <a:pt x="177" y="593"/>
                      <a:pt x="179" y="595"/>
                      <a:pt x="181" y="596"/>
                    </a:cubicBezTo>
                    <a:cubicBezTo>
                      <a:pt x="184" y="598"/>
                      <a:pt x="186" y="599"/>
                      <a:pt x="188" y="600"/>
                    </a:cubicBezTo>
                    <a:cubicBezTo>
                      <a:pt x="189" y="601"/>
                      <a:pt x="191" y="602"/>
                      <a:pt x="191" y="602"/>
                    </a:cubicBezTo>
                    <a:cubicBezTo>
                      <a:pt x="193" y="603"/>
                      <a:pt x="195" y="606"/>
                      <a:pt x="195" y="610"/>
                    </a:cubicBezTo>
                    <a:cubicBezTo>
                      <a:pt x="195" y="610"/>
                      <a:pt x="195" y="612"/>
                      <a:pt x="195" y="615"/>
                    </a:cubicBezTo>
                    <a:cubicBezTo>
                      <a:pt x="195" y="618"/>
                      <a:pt x="195" y="622"/>
                      <a:pt x="195" y="626"/>
                    </a:cubicBezTo>
                    <a:cubicBezTo>
                      <a:pt x="195" y="634"/>
                      <a:pt x="196" y="643"/>
                      <a:pt x="196" y="643"/>
                    </a:cubicBezTo>
                    <a:cubicBezTo>
                      <a:pt x="196" y="646"/>
                      <a:pt x="199" y="649"/>
                      <a:pt x="202" y="650"/>
                    </a:cubicBezTo>
                    <a:cubicBezTo>
                      <a:pt x="202" y="650"/>
                      <a:pt x="203" y="651"/>
                      <a:pt x="206" y="652"/>
                    </a:cubicBezTo>
                    <a:cubicBezTo>
                      <a:pt x="208" y="653"/>
                      <a:pt x="211" y="654"/>
                      <a:pt x="214" y="655"/>
                    </a:cubicBezTo>
                    <a:cubicBezTo>
                      <a:pt x="217" y="657"/>
                      <a:pt x="220" y="658"/>
                      <a:pt x="223" y="659"/>
                    </a:cubicBezTo>
                    <a:cubicBezTo>
                      <a:pt x="225" y="660"/>
                      <a:pt x="227" y="660"/>
                      <a:pt x="227" y="660"/>
                    </a:cubicBezTo>
                    <a:cubicBezTo>
                      <a:pt x="230" y="661"/>
                      <a:pt x="234" y="661"/>
                      <a:pt x="236" y="659"/>
                    </a:cubicBezTo>
                    <a:cubicBezTo>
                      <a:pt x="236" y="659"/>
                      <a:pt x="238" y="657"/>
                      <a:pt x="240" y="655"/>
                    </a:cubicBezTo>
                    <a:cubicBezTo>
                      <a:pt x="242" y="653"/>
                      <a:pt x="245" y="650"/>
                      <a:pt x="248" y="647"/>
                    </a:cubicBezTo>
                    <a:cubicBezTo>
                      <a:pt x="254" y="641"/>
                      <a:pt x="260" y="635"/>
                      <a:pt x="260" y="635"/>
                    </a:cubicBezTo>
                    <a:cubicBezTo>
                      <a:pt x="262" y="633"/>
                      <a:pt x="265" y="632"/>
                      <a:pt x="268" y="633"/>
                    </a:cubicBezTo>
                    <a:cubicBezTo>
                      <a:pt x="268" y="633"/>
                      <a:pt x="273" y="634"/>
                      <a:pt x="279" y="635"/>
                    </a:cubicBezTo>
                    <a:cubicBezTo>
                      <a:pt x="281" y="636"/>
                      <a:pt x="284" y="636"/>
                      <a:pt x="286" y="637"/>
                    </a:cubicBezTo>
                    <a:cubicBezTo>
                      <a:pt x="288" y="637"/>
                      <a:pt x="289" y="637"/>
                      <a:pt x="289" y="637"/>
                    </a:cubicBezTo>
                    <a:cubicBezTo>
                      <a:pt x="289" y="637"/>
                      <a:pt x="291" y="638"/>
                      <a:pt x="293" y="638"/>
                    </a:cubicBezTo>
                    <a:cubicBezTo>
                      <a:pt x="295" y="638"/>
                      <a:pt x="297" y="639"/>
                      <a:pt x="300" y="639"/>
                    </a:cubicBezTo>
                    <a:cubicBezTo>
                      <a:pt x="303" y="639"/>
                      <a:pt x="305" y="640"/>
                      <a:pt x="307" y="640"/>
                    </a:cubicBezTo>
                    <a:cubicBezTo>
                      <a:pt x="309" y="640"/>
                      <a:pt x="311" y="640"/>
                      <a:pt x="311" y="640"/>
                    </a:cubicBezTo>
                    <a:cubicBezTo>
                      <a:pt x="314" y="641"/>
                      <a:pt x="317" y="643"/>
                      <a:pt x="318" y="646"/>
                    </a:cubicBezTo>
                    <a:cubicBezTo>
                      <a:pt x="318" y="646"/>
                      <a:pt x="321" y="653"/>
                      <a:pt x="325" y="660"/>
                    </a:cubicBezTo>
                    <a:cubicBezTo>
                      <a:pt x="328" y="668"/>
                      <a:pt x="332" y="675"/>
                      <a:pt x="332" y="675"/>
                    </a:cubicBezTo>
                    <a:cubicBezTo>
                      <a:pt x="334" y="678"/>
                      <a:pt x="337" y="680"/>
                      <a:pt x="341" y="680"/>
                    </a:cubicBezTo>
                    <a:cubicBezTo>
                      <a:pt x="341" y="680"/>
                      <a:pt x="347" y="680"/>
                      <a:pt x="354" y="680"/>
                    </a:cubicBezTo>
                    <a:close/>
                    <a:moveTo>
                      <a:pt x="314" y="591"/>
                    </a:moveTo>
                    <a:cubicBezTo>
                      <a:pt x="309" y="590"/>
                      <a:pt x="305" y="590"/>
                      <a:pt x="302" y="589"/>
                    </a:cubicBezTo>
                    <a:cubicBezTo>
                      <a:pt x="299" y="589"/>
                      <a:pt x="298" y="589"/>
                      <a:pt x="298" y="589"/>
                    </a:cubicBezTo>
                    <a:cubicBezTo>
                      <a:pt x="298" y="589"/>
                      <a:pt x="296" y="588"/>
                      <a:pt x="293" y="588"/>
                    </a:cubicBezTo>
                    <a:cubicBezTo>
                      <a:pt x="290" y="587"/>
                      <a:pt x="286" y="586"/>
                      <a:pt x="282" y="585"/>
                    </a:cubicBezTo>
                    <a:cubicBezTo>
                      <a:pt x="272" y="583"/>
                      <a:pt x="259" y="579"/>
                      <a:pt x="247" y="574"/>
                    </a:cubicBezTo>
                    <a:cubicBezTo>
                      <a:pt x="234" y="569"/>
                      <a:pt x="222" y="563"/>
                      <a:pt x="214" y="558"/>
                    </a:cubicBezTo>
                    <a:cubicBezTo>
                      <a:pt x="212" y="557"/>
                      <a:pt x="210" y="556"/>
                      <a:pt x="208" y="555"/>
                    </a:cubicBezTo>
                    <a:cubicBezTo>
                      <a:pt x="206" y="554"/>
                      <a:pt x="205" y="553"/>
                      <a:pt x="204" y="552"/>
                    </a:cubicBezTo>
                    <a:cubicBezTo>
                      <a:pt x="202" y="551"/>
                      <a:pt x="201" y="551"/>
                      <a:pt x="201" y="550"/>
                    </a:cubicBezTo>
                    <a:cubicBezTo>
                      <a:pt x="200" y="550"/>
                      <a:pt x="200" y="549"/>
                      <a:pt x="200" y="549"/>
                    </a:cubicBezTo>
                    <a:cubicBezTo>
                      <a:pt x="200" y="549"/>
                      <a:pt x="198" y="549"/>
                      <a:pt x="196" y="547"/>
                    </a:cubicBezTo>
                    <a:cubicBezTo>
                      <a:pt x="194" y="545"/>
                      <a:pt x="190" y="543"/>
                      <a:pt x="186" y="540"/>
                    </a:cubicBezTo>
                    <a:cubicBezTo>
                      <a:pt x="178" y="534"/>
                      <a:pt x="168" y="525"/>
                      <a:pt x="159" y="515"/>
                    </a:cubicBezTo>
                    <a:cubicBezTo>
                      <a:pt x="154" y="511"/>
                      <a:pt x="150" y="506"/>
                      <a:pt x="146" y="501"/>
                    </a:cubicBezTo>
                    <a:cubicBezTo>
                      <a:pt x="142" y="496"/>
                      <a:pt x="138" y="492"/>
                      <a:pt x="135" y="488"/>
                    </a:cubicBezTo>
                    <a:cubicBezTo>
                      <a:pt x="134" y="486"/>
                      <a:pt x="133" y="484"/>
                      <a:pt x="131" y="482"/>
                    </a:cubicBezTo>
                    <a:cubicBezTo>
                      <a:pt x="130" y="480"/>
                      <a:pt x="129" y="479"/>
                      <a:pt x="129" y="478"/>
                    </a:cubicBezTo>
                    <a:cubicBezTo>
                      <a:pt x="127" y="475"/>
                      <a:pt x="126" y="474"/>
                      <a:pt x="126" y="474"/>
                    </a:cubicBezTo>
                    <a:cubicBezTo>
                      <a:pt x="126" y="474"/>
                      <a:pt x="126" y="474"/>
                      <a:pt x="125" y="473"/>
                    </a:cubicBezTo>
                    <a:cubicBezTo>
                      <a:pt x="125" y="472"/>
                      <a:pt x="124" y="471"/>
                      <a:pt x="124" y="470"/>
                    </a:cubicBezTo>
                    <a:cubicBezTo>
                      <a:pt x="122" y="467"/>
                      <a:pt x="120" y="464"/>
                      <a:pt x="118" y="460"/>
                    </a:cubicBezTo>
                    <a:cubicBezTo>
                      <a:pt x="113" y="451"/>
                      <a:pt x="107" y="439"/>
                      <a:pt x="103" y="426"/>
                    </a:cubicBezTo>
                    <a:cubicBezTo>
                      <a:pt x="98" y="414"/>
                      <a:pt x="95" y="401"/>
                      <a:pt x="93" y="391"/>
                    </a:cubicBezTo>
                    <a:cubicBezTo>
                      <a:pt x="92" y="389"/>
                      <a:pt x="92" y="386"/>
                      <a:pt x="91" y="384"/>
                    </a:cubicBezTo>
                    <a:cubicBezTo>
                      <a:pt x="91" y="382"/>
                      <a:pt x="91" y="381"/>
                      <a:pt x="90" y="379"/>
                    </a:cubicBezTo>
                    <a:cubicBezTo>
                      <a:pt x="90" y="378"/>
                      <a:pt x="90" y="377"/>
                      <a:pt x="90" y="376"/>
                    </a:cubicBezTo>
                    <a:cubicBezTo>
                      <a:pt x="90" y="375"/>
                      <a:pt x="90" y="375"/>
                      <a:pt x="90" y="375"/>
                    </a:cubicBezTo>
                    <a:cubicBezTo>
                      <a:pt x="90" y="375"/>
                      <a:pt x="89" y="373"/>
                      <a:pt x="89" y="370"/>
                    </a:cubicBezTo>
                    <a:cubicBezTo>
                      <a:pt x="89" y="367"/>
                      <a:pt x="88" y="363"/>
                      <a:pt x="88" y="358"/>
                    </a:cubicBezTo>
                    <a:cubicBezTo>
                      <a:pt x="88" y="356"/>
                      <a:pt x="87" y="353"/>
                      <a:pt x="87" y="350"/>
                    </a:cubicBezTo>
                    <a:cubicBezTo>
                      <a:pt x="87" y="347"/>
                      <a:pt x="87" y="344"/>
                      <a:pt x="87" y="341"/>
                    </a:cubicBezTo>
                    <a:cubicBezTo>
                      <a:pt x="87" y="338"/>
                      <a:pt x="87" y="335"/>
                      <a:pt x="87" y="332"/>
                    </a:cubicBezTo>
                    <a:cubicBezTo>
                      <a:pt x="87" y="328"/>
                      <a:pt x="87" y="325"/>
                      <a:pt x="88" y="322"/>
                    </a:cubicBezTo>
                    <a:cubicBezTo>
                      <a:pt x="88" y="308"/>
                      <a:pt x="91" y="295"/>
                      <a:pt x="93" y="286"/>
                    </a:cubicBezTo>
                    <a:cubicBezTo>
                      <a:pt x="95" y="276"/>
                      <a:pt x="97" y="270"/>
                      <a:pt x="97" y="270"/>
                    </a:cubicBezTo>
                    <a:cubicBezTo>
                      <a:pt x="97" y="270"/>
                      <a:pt x="97" y="268"/>
                      <a:pt x="98" y="265"/>
                    </a:cubicBezTo>
                    <a:cubicBezTo>
                      <a:pt x="99" y="262"/>
                      <a:pt x="100" y="258"/>
                      <a:pt x="102" y="254"/>
                    </a:cubicBezTo>
                    <a:cubicBezTo>
                      <a:pt x="105" y="244"/>
                      <a:pt x="110" y="232"/>
                      <a:pt x="116" y="220"/>
                    </a:cubicBezTo>
                    <a:cubicBezTo>
                      <a:pt x="123" y="208"/>
                      <a:pt x="130" y="197"/>
                      <a:pt x="136" y="189"/>
                    </a:cubicBezTo>
                    <a:cubicBezTo>
                      <a:pt x="139" y="185"/>
                      <a:pt x="141" y="182"/>
                      <a:pt x="143" y="180"/>
                    </a:cubicBezTo>
                    <a:cubicBezTo>
                      <a:pt x="144" y="178"/>
                      <a:pt x="145" y="178"/>
                      <a:pt x="145" y="177"/>
                    </a:cubicBezTo>
                    <a:cubicBezTo>
                      <a:pt x="146" y="176"/>
                      <a:pt x="146" y="176"/>
                      <a:pt x="146" y="176"/>
                    </a:cubicBezTo>
                    <a:cubicBezTo>
                      <a:pt x="146" y="176"/>
                      <a:pt x="147" y="175"/>
                      <a:pt x="149" y="173"/>
                    </a:cubicBezTo>
                    <a:cubicBezTo>
                      <a:pt x="150" y="171"/>
                      <a:pt x="151" y="170"/>
                      <a:pt x="152" y="169"/>
                    </a:cubicBezTo>
                    <a:cubicBezTo>
                      <a:pt x="154" y="167"/>
                      <a:pt x="155" y="165"/>
                      <a:pt x="157" y="164"/>
                    </a:cubicBezTo>
                    <a:cubicBezTo>
                      <a:pt x="160" y="160"/>
                      <a:pt x="165" y="156"/>
                      <a:pt x="169" y="152"/>
                    </a:cubicBezTo>
                    <a:cubicBezTo>
                      <a:pt x="174" y="148"/>
                      <a:pt x="179" y="143"/>
                      <a:pt x="184" y="139"/>
                    </a:cubicBezTo>
                    <a:cubicBezTo>
                      <a:pt x="194" y="131"/>
                      <a:pt x="205" y="123"/>
                      <a:pt x="214" y="119"/>
                    </a:cubicBezTo>
                    <a:cubicBezTo>
                      <a:pt x="218" y="116"/>
                      <a:pt x="222" y="114"/>
                      <a:pt x="225" y="113"/>
                    </a:cubicBezTo>
                    <a:cubicBezTo>
                      <a:pt x="227" y="112"/>
                      <a:pt x="229" y="111"/>
                      <a:pt x="229" y="111"/>
                    </a:cubicBezTo>
                    <a:cubicBezTo>
                      <a:pt x="229" y="111"/>
                      <a:pt x="230" y="110"/>
                      <a:pt x="233" y="109"/>
                    </a:cubicBezTo>
                    <a:cubicBezTo>
                      <a:pt x="236" y="108"/>
                      <a:pt x="239" y="106"/>
                      <a:pt x="244" y="104"/>
                    </a:cubicBezTo>
                    <a:cubicBezTo>
                      <a:pt x="253" y="100"/>
                      <a:pt x="266" y="96"/>
                      <a:pt x="279" y="92"/>
                    </a:cubicBezTo>
                    <a:cubicBezTo>
                      <a:pt x="292" y="89"/>
                      <a:pt x="305" y="87"/>
                      <a:pt x="315" y="86"/>
                    </a:cubicBezTo>
                    <a:cubicBezTo>
                      <a:pt x="320" y="85"/>
                      <a:pt x="324" y="85"/>
                      <a:pt x="327" y="85"/>
                    </a:cubicBezTo>
                    <a:cubicBezTo>
                      <a:pt x="329" y="85"/>
                      <a:pt x="331" y="85"/>
                      <a:pt x="331" y="85"/>
                    </a:cubicBezTo>
                    <a:cubicBezTo>
                      <a:pt x="331" y="85"/>
                      <a:pt x="333" y="85"/>
                      <a:pt x="336" y="85"/>
                    </a:cubicBezTo>
                    <a:cubicBezTo>
                      <a:pt x="339" y="85"/>
                      <a:pt x="343" y="85"/>
                      <a:pt x="348" y="85"/>
                    </a:cubicBezTo>
                    <a:cubicBezTo>
                      <a:pt x="358" y="85"/>
                      <a:pt x="371" y="86"/>
                      <a:pt x="384" y="88"/>
                    </a:cubicBezTo>
                    <a:cubicBezTo>
                      <a:pt x="391" y="89"/>
                      <a:pt x="397" y="91"/>
                      <a:pt x="403" y="92"/>
                    </a:cubicBezTo>
                    <a:cubicBezTo>
                      <a:pt x="409" y="94"/>
                      <a:pt x="415" y="95"/>
                      <a:pt x="419" y="97"/>
                    </a:cubicBezTo>
                    <a:cubicBezTo>
                      <a:pt x="422" y="98"/>
                      <a:pt x="424" y="99"/>
                      <a:pt x="426" y="99"/>
                    </a:cubicBezTo>
                    <a:cubicBezTo>
                      <a:pt x="428" y="100"/>
                      <a:pt x="429" y="101"/>
                      <a:pt x="431" y="101"/>
                    </a:cubicBezTo>
                    <a:cubicBezTo>
                      <a:pt x="433" y="102"/>
                      <a:pt x="435" y="103"/>
                      <a:pt x="435" y="103"/>
                    </a:cubicBezTo>
                    <a:cubicBezTo>
                      <a:pt x="435" y="103"/>
                      <a:pt x="435" y="103"/>
                      <a:pt x="436" y="103"/>
                    </a:cubicBezTo>
                    <a:cubicBezTo>
                      <a:pt x="437" y="104"/>
                      <a:pt x="438" y="104"/>
                      <a:pt x="439" y="105"/>
                    </a:cubicBezTo>
                    <a:cubicBezTo>
                      <a:pt x="442" y="106"/>
                      <a:pt x="446" y="107"/>
                      <a:pt x="450" y="109"/>
                    </a:cubicBezTo>
                    <a:cubicBezTo>
                      <a:pt x="459" y="114"/>
                      <a:pt x="471" y="120"/>
                      <a:pt x="482" y="128"/>
                    </a:cubicBezTo>
                    <a:cubicBezTo>
                      <a:pt x="493" y="135"/>
                      <a:pt x="503" y="143"/>
                      <a:pt x="511" y="150"/>
                    </a:cubicBezTo>
                    <a:cubicBezTo>
                      <a:pt x="515" y="153"/>
                      <a:pt x="518" y="156"/>
                      <a:pt x="520" y="158"/>
                    </a:cubicBezTo>
                    <a:cubicBezTo>
                      <a:pt x="522" y="160"/>
                      <a:pt x="523" y="162"/>
                      <a:pt x="523" y="162"/>
                    </a:cubicBezTo>
                    <a:cubicBezTo>
                      <a:pt x="523" y="162"/>
                      <a:pt x="528" y="166"/>
                      <a:pt x="534" y="174"/>
                    </a:cubicBezTo>
                    <a:cubicBezTo>
                      <a:pt x="540" y="181"/>
                      <a:pt x="549" y="192"/>
                      <a:pt x="556" y="203"/>
                    </a:cubicBezTo>
                    <a:cubicBezTo>
                      <a:pt x="558" y="206"/>
                      <a:pt x="559" y="209"/>
                      <a:pt x="561" y="212"/>
                    </a:cubicBezTo>
                    <a:cubicBezTo>
                      <a:pt x="562" y="214"/>
                      <a:pt x="564" y="217"/>
                      <a:pt x="565" y="220"/>
                    </a:cubicBezTo>
                    <a:cubicBezTo>
                      <a:pt x="567" y="223"/>
                      <a:pt x="568" y="225"/>
                      <a:pt x="569" y="228"/>
                    </a:cubicBezTo>
                    <a:cubicBezTo>
                      <a:pt x="571" y="231"/>
                      <a:pt x="572" y="233"/>
                      <a:pt x="573" y="235"/>
                    </a:cubicBezTo>
                    <a:cubicBezTo>
                      <a:pt x="575" y="240"/>
                      <a:pt x="576" y="244"/>
                      <a:pt x="577" y="246"/>
                    </a:cubicBezTo>
                    <a:cubicBezTo>
                      <a:pt x="578" y="249"/>
                      <a:pt x="579" y="251"/>
                      <a:pt x="579" y="251"/>
                    </a:cubicBezTo>
                    <a:cubicBezTo>
                      <a:pt x="579" y="251"/>
                      <a:pt x="579" y="251"/>
                      <a:pt x="580" y="252"/>
                    </a:cubicBezTo>
                    <a:cubicBezTo>
                      <a:pt x="580" y="253"/>
                      <a:pt x="580" y="254"/>
                      <a:pt x="581" y="255"/>
                    </a:cubicBezTo>
                    <a:cubicBezTo>
                      <a:pt x="581" y="256"/>
                      <a:pt x="582" y="258"/>
                      <a:pt x="582" y="260"/>
                    </a:cubicBezTo>
                    <a:cubicBezTo>
                      <a:pt x="583" y="262"/>
                      <a:pt x="584" y="264"/>
                      <a:pt x="584" y="267"/>
                    </a:cubicBezTo>
                    <a:cubicBezTo>
                      <a:pt x="587" y="276"/>
                      <a:pt x="590" y="289"/>
                      <a:pt x="592" y="302"/>
                    </a:cubicBezTo>
                    <a:cubicBezTo>
                      <a:pt x="594" y="315"/>
                      <a:pt x="595" y="329"/>
                      <a:pt x="595" y="339"/>
                    </a:cubicBezTo>
                    <a:cubicBezTo>
                      <a:pt x="595" y="344"/>
                      <a:pt x="595" y="348"/>
                      <a:pt x="594" y="351"/>
                    </a:cubicBezTo>
                    <a:cubicBezTo>
                      <a:pt x="594" y="352"/>
                      <a:pt x="594" y="353"/>
                      <a:pt x="594" y="354"/>
                    </a:cubicBezTo>
                    <a:cubicBezTo>
                      <a:pt x="594" y="355"/>
                      <a:pt x="594" y="355"/>
                      <a:pt x="594" y="355"/>
                    </a:cubicBezTo>
                    <a:cubicBezTo>
                      <a:pt x="594" y="355"/>
                      <a:pt x="594" y="357"/>
                      <a:pt x="594" y="360"/>
                    </a:cubicBezTo>
                    <a:cubicBezTo>
                      <a:pt x="594" y="361"/>
                      <a:pt x="594" y="363"/>
                      <a:pt x="593" y="365"/>
                    </a:cubicBezTo>
                    <a:cubicBezTo>
                      <a:pt x="593" y="367"/>
                      <a:pt x="593" y="369"/>
                      <a:pt x="593" y="372"/>
                    </a:cubicBezTo>
                    <a:cubicBezTo>
                      <a:pt x="592" y="377"/>
                      <a:pt x="591" y="382"/>
                      <a:pt x="590" y="389"/>
                    </a:cubicBezTo>
                    <a:cubicBezTo>
                      <a:pt x="588" y="395"/>
                      <a:pt x="587" y="401"/>
                      <a:pt x="585" y="408"/>
                    </a:cubicBezTo>
                    <a:cubicBezTo>
                      <a:pt x="582" y="420"/>
                      <a:pt x="577" y="433"/>
                      <a:pt x="573" y="442"/>
                    </a:cubicBezTo>
                    <a:cubicBezTo>
                      <a:pt x="571" y="446"/>
                      <a:pt x="569" y="450"/>
                      <a:pt x="568" y="453"/>
                    </a:cubicBezTo>
                    <a:cubicBezTo>
                      <a:pt x="566" y="455"/>
                      <a:pt x="565" y="457"/>
                      <a:pt x="565" y="457"/>
                    </a:cubicBezTo>
                    <a:cubicBezTo>
                      <a:pt x="565" y="457"/>
                      <a:pt x="565" y="457"/>
                      <a:pt x="565" y="458"/>
                    </a:cubicBezTo>
                    <a:cubicBezTo>
                      <a:pt x="565" y="459"/>
                      <a:pt x="564" y="460"/>
                      <a:pt x="563" y="461"/>
                    </a:cubicBezTo>
                    <a:cubicBezTo>
                      <a:pt x="563" y="462"/>
                      <a:pt x="562" y="464"/>
                      <a:pt x="561" y="465"/>
                    </a:cubicBezTo>
                    <a:cubicBezTo>
                      <a:pt x="560" y="467"/>
                      <a:pt x="559" y="469"/>
                      <a:pt x="557" y="471"/>
                    </a:cubicBezTo>
                    <a:cubicBezTo>
                      <a:pt x="552" y="480"/>
                      <a:pt x="544" y="491"/>
                      <a:pt x="536" y="501"/>
                    </a:cubicBezTo>
                    <a:cubicBezTo>
                      <a:pt x="528" y="511"/>
                      <a:pt x="518" y="521"/>
                      <a:pt x="511" y="527"/>
                    </a:cubicBezTo>
                    <a:cubicBezTo>
                      <a:pt x="507" y="531"/>
                      <a:pt x="504" y="533"/>
                      <a:pt x="501" y="535"/>
                    </a:cubicBezTo>
                    <a:cubicBezTo>
                      <a:pt x="499" y="537"/>
                      <a:pt x="498" y="538"/>
                      <a:pt x="498" y="538"/>
                    </a:cubicBezTo>
                    <a:cubicBezTo>
                      <a:pt x="498" y="538"/>
                      <a:pt x="497" y="539"/>
                      <a:pt x="494" y="541"/>
                    </a:cubicBezTo>
                    <a:cubicBezTo>
                      <a:pt x="492" y="543"/>
                      <a:pt x="489" y="545"/>
                      <a:pt x="485" y="548"/>
                    </a:cubicBezTo>
                    <a:cubicBezTo>
                      <a:pt x="476" y="553"/>
                      <a:pt x="465" y="560"/>
                      <a:pt x="453" y="566"/>
                    </a:cubicBezTo>
                    <a:cubicBezTo>
                      <a:pt x="441" y="572"/>
                      <a:pt x="429" y="577"/>
                      <a:pt x="419" y="580"/>
                    </a:cubicBezTo>
                    <a:cubicBezTo>
                      <a:pt x="418" y="580"/>
                      <a:pt x="417" y="581"/>
                      <a:pt x="416" y="581"/>
                    </a:cubicBezTo>
                    <a:cubicBezTo>
                      <a:pt x="415" y="581"/>
                      <a:pt x="414" y="582"/>
                      <a:pt x="413" y="582"/>
                    </a:cubicBezTo>
                    <a:cubicBezTo>
                      <a:pt x="411" y="582"/>
                      <a:pt x="409" y="583"/>
                      <a:pt x="408" y="583"/>
                    </a:cubicBezTo>
                    <a:cubicBezTo>
                      <a:pt x="405" y="584"/>
                      <a:pt x="403" y="585"/>
                      <a:pt x="403" y="585"/>
                    </a:cubicBezTo>
                    <a:cubicBezTo>
                      <a:pt x="403" y="585"/>
                      <a:pt x="402" y="585"/>
                      <a:pt x="399" y="586"/>
                    </a:cubicBezTo>
                    <a:cubicBezTo>
                      <a:pt x="397" y="586"/>
                      <a:pt x="396" y="586"/>
                      <a:pt x="394" y="587"/>
                    </a:cubicBezTo>
                    <a:cubicBezTo>
                      <a:pt x="393" y="587"/>
                      <a:pt x="392" y="587"/>
                      <a:pt x="390" y="587"/>
                    </a:cubicBezTo>
                    <a:cubicBezTo>
                      <a:pt x="389" y="588"/>
                      <a:pt x="388" y="588"/>
                      <a:pt x="387" y="588"/>
                    </a:cubicBezTo>
                    <a:cubicBezTo>
                      <a:pt x="377" y="590"/>
                      <a:pt x="364" y="592"/>
                      <a:pt x="351" y="592"/>
                    </a:cubicBezTo>
                    <a:cubicBezTo>
                      <a:pt x="337" y="593"/>
                      <a:pt x="324" y="592"/>
                      <a:pt x="314" y="5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3" name="Freeform: Shape 8">
                <a:extLst>
                  <a:ext uri="{FF2B5EF4-FFF2-40B4-BE49-F238E27FC236}">
                    <a16:creationId xmlns:a16="http://schemas.microsoft.com/office/drawing/2014/main" id="{DC3143A6-D56F-4946-9376-64DAF6D974E4}"/>
                  </a:ext>
                </a:extLst>
              </p:cNvPr>
              <p:cNvSpPr>
                <a:spLocks/>
              </p:cNvSpPr>
              <p:nvPr/>
            </p:nvSpPr>
            <p:spPr bwMode="auto">
              <a:xfrm>
                <a:off x="4063796" y="4008744"/>
                <a:ext cx="607645" cy="634988"/>
              </a:xfrm>
              <a:custGeom>
                <a:avLst/>
                <a:gdLst>
                  <a:gd name="T0" fmla="*/ 190 w 303"/>
                  <a:gd name="T1" fmla="*/ 295 h 302"/>
                  <a:gd name="T2" fmla="*/ 198 w 303"/>
                  <a:gd name="T3" fmla="*/ 270 h 302"/>
                  <a:gd name="T4" fmla="*/ 220 w 303"/>
                  <a:gd name="T5" fmla="*/ 259 h 302"/>
                  <a:gd name="T6" fmla="*/ 244 w 303"/>
                  <a:gd name="T7" fmla="*/ 264 h 302"/>
                  <a:gd name="T8" fmla="*/ 264 w 303"/>
                  <a:gd name="T9" fmla="*/ 254 h 302"/>
                  <a:gd name="T10" fmla="*/ 258 w 303"/>
                  <a:gd name="T11" fmla="*/ 220 h 302"/>
                  <a:gd name="T12" fmla="*/ 268 w 303"/>
                  <a:gd name="T13" fmla="*/ 202 h 302"/>
                  <a:gd name="T14" fmla="*/ 285 w 303"/>
                  <a:gd name="T15" fmla="*/ 190 h 302"/>
                  <a:gd name="T16" fmla="*/ 301 w 303"/>
                  <a:gd name="T17" fmla="*/ 174 h 302"/>
                  <a:gd name="T18" fmla="*/ 282 w 303"/>
                  <a:gd name="T19" fmla="*/ 149 h 302"/>
                  <a:gd name="T20" fmla="*/ 277 w 303"/>
                  <a:gd name="T21" fmla="*/ 131 h 302"/>
                  <a:gd name="T22" fmla="*/ 276 w 303"/>
                  <a:gd name="T23" fmla="*/ 112 h 302"/>
                  <a:gd name="T24" fmla="*/ 289 w 303"/>
                  <a:gd name="T25" fmla="*/ 87 h 302"/>
                  <a:gd name="T26" fmla="*/ 273 w 303"/>
                  <a:gd name="T27" fmla="*/ 71 h 302"/>
                  <a:gd name="T28" fmla="*/ 246 w 303"/>
                  <a:gd name="T29" fmla="*/ 66 h 302"/>
                  <a:gd name="T30" fmla="*/ 233 w 303"/>
                  <a:gd name="T31" fmla="*/ 53 h 302"/>
                  <a:gd name="T32" fmla="*/ 227 w 303"/>
                  <a:gd name="T33" fmla="*/ 20 h 302"/>
                  <a:gd name="T34" fmla="*/ 205 w 303"/>
                  <a:gd name="T35" fmla="*/ 13 h 302"/>
                  <a:gd name="T36" fmla="*/ 184 w 303"/>
                  <a:gd name="T37" fmla="*/ 28 h 302"/>
                  <a:gd name="T38" fmla="*/ 169 w 303"/>
                  <a:gd name="T39" fmla="*/ 25 h 302"/>
                  <a:gd name="T40" fmla="*/ 142 w 303"/>
                  <a:gd name="T41" fmla="*/ 3 h 302"/>
                  <a:gd name="T42" fmla="*/ 118 w 303"/>
                  <a:gd name="T43" fmla="*/ 3 h 302"/>
                  <a:gd name="T44" fmla="*/ 109 w 303"/>
                  <a:gd name="T45" fmla="*/ 28 h 302"/>
                  <a:gd name="T46" fmla="*/ 87 w 303"/>
                  <a:gd name="T47" fmla="*/ 42 h 302"/>
                  <a:gd name="T48" fmla="*/ 66 w 303"/>
                  <a:gd name="T49" fmla="*/ 41 h 302"/>
                  <a:gd name="T50" fmla="*/ 44 w 303"/>
                  <a:gd name="T51" fmla="*/ 45 h 302"/>
                  <a:gd name="T52" fmla="*/ 45 w 303"/>
                  <a:gd name="T53" fmla="*/ 77 h 302"/>
                  <a:gd name="T54" fmla="*/ 37 w 303"/>
                  <a:gd name="T55" fmla="*/ 96 h 302"/>
                  <a:gd name="T56" fmla="*/ 25 w 303"/>
                  <a:gd name="T57" fmla="*/ 111 h 302"/>
                  <a:gd name="T58" fmla="*/ 3 w 303"/>
                  <a:gd name="T59" fmla="*/ 122 h 302"/>
                  <a:gd name="T60" fmla="*/ 12 w 303"/>
                  <a:gd name="T61" fmla="*/ 149 h 302"/>
                  <a:gd name="T62" fmla="*/ 26 w 303"/>
                  <a:gd name="T63" fmla="*/ 170 h 302"/>
                  <a:gd name="T64" fmla="*/ 29 w 303"/>
                  <a:gd name="T65" fmla="*/ 185 h 302"/>
                  <a:gd name="T66" fmla="*/ 13 w 303"/>
                  <a:gd name="T67" fmla="*/ 213 h 302"/>
                  <a:gd name="T68" fmla="*/ 27 w 303"/>
                  <a:gd name="T69" fmla="*/ 232 h 302"/>
                  <a:gd name="T70" fmla="*/ 54 w 303"/>
                  <a:gd name="T71" fmla="*/ 233 h 302"/>
                  <a:gd name="T72" fmla="*/ 67 w 303"/>
                  <a:gd name="T73" fmla="*/ 246 h 302"/>
                  <a:gd name="T74" fmla="*/ 72 w 303"/>
                  <a:gd name="T75" fmla="*/ 277 h 302"/>
                  <a:gd name="T76" fmla="*/ 92 w 303"/>
                  <a:gd name="T77" fmla="*/ 291 h 302"/>
                  <a:gd name="T78" fmla="*/ 114 w 303"/>
                  <a:gd name="T79" fmla="*/ 276 h 302"/>
                  <a:gd name="T80" fmla="*/ 132 w 303"/>
                  <a:gd name="T81" fmla="*/ 277 h 302"/>
                  <a:gd name="T82" fmla="*/ 156 w 303"/>
                  <a:gd name="T83" fmla="*/ 291 h 302"/>
                  <a:gd name="T84" fmla="*/ 143 w 303"/>
                  <a:gd name="T85" fmla="*/ 246 h 302"/>
                  <a:gd name="T86" fmla="*/ 128 w 303"/>
                  <a:gd name="T87" fmla="*/ 244 h 302"/>
                  <a:gd name="T88" fmla="*/ 85 w 303"/>
                  <a:gd name="T89" fmla="*/ 219 h 302"/>
                  <a:gd name="T90" fmla="*/ 59 w 303"/>
                  <a:gd name="T91" fmla="*/ 176 h 302"/>
                  <a:gd name="T92" fmla="*/ 57 w 303"/>
                  <a:gd name="T93" fmla="*/ 161 h 302"/>
                  <a:gd name="T94" fmla="*/ 65 w 303"/>
                  <a:gd name="T95" fmla="*/ 111 h 302"/>
                  <a:gd name="T96" fmla="*/ 84 w 303"/>
                  <a:gd name="T97" fmla="*/ 84 h 302"/>
                  <a:gd name="T98" fmla="*/ 116 w 303"/>
                  <a:gd name="T99" fmla="*/ 63 h 302"/>
                  <a:gd name="T100" fmla="*/ 166 w 303"/>
                  <a:gd name="T101" fmla="*/ 57 h 302"/>
                  <a:gd name="T102" fmla="*/ 212 w 303"/>
                  <a:gd name="T103" fmla="*/ 77 h 302"/>
                  <a:gd name="T104" fmla="*/ 222 w 303"/>
                  <a:gd name="T105" fmla="*/ 87 h 302"/>
                  <a:gd name="T106" fmla="*/ 245 w 303"/>
                  <a:gd name="T107" fmla="*/ 133 h 302"/>
                  <a:gd name="T108" fmla="*/ 246 w 303"/>
                  <a:gd name="T109" fmla="*/ 166 h 302"/>
                  <a:gd name="T110" fmla="*/ 236 w 303"/>
                  <a:gd name="T111" fmla="*/ 196 h 302"/>
                  <a:gd name="T112" fmla="*/ 198 w 303"/>
                  <a:gd name="T113" fmla="*/ 235 h 302"/>
                  <a:gd name="T114" fmla="*/ 147 w 303"/>
                  <a:gd name="T115" fmla="*/ 24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3" h="302">
                    <a:moveTo>
                      <a:pt x="170" y="302"/>
                    </a:moveTo>
                    <a:cubicBezTo>
                      <a:pt x="172" y="302"/>
                      <a:pt x="174" y="301"/>
                      <a:pt x="176" y="301"/>
                    </a:cubicBezTo>
                    <a:cubicBezTo>
                      <a:pt x="178" y="301"/>
                      <a:pt x="181" y="300"/>
                      <a:pt x="182" y="300"/>
                    </a:cubicBezTo>
                    <a:cubicBezTo>
                      <a:pt x="184" y="300"/>
                      <a:pt x="185" y="299"/>
                      <a:pt x="185" y="299"/>
                    </a:cubicBezTo>
                    <a:cubicBezTo>
                      <a:pt x="187" y="299"/>
                      <a:pt x="189" y="297"/>
                      <a:pt x="190" y="295"/>
                    </a:cubicBezTo>
                    <a:cubicBezTo>
                      <a:pt x="190" y="295"/>
                      <a:pt x="190" y="294"/>
                      <a:pt x="191" y="292"/>
                    </a:cubicBezTo>
                    <a:cubicBezTo>
                      <a:pt x="191" y="290"/>
                      <a:pt x="192" y="287"/>
                      <a:pt x="192" y="285"/>
                    </a:cubicBezTo>
                    <a:cubicBezTo>
                      <a:pt x="193" y="282"/>
                      <a:pt x="193" y="279"/>
                      <a:pt x="194" y="278"/>
                    </a:cubicBezTo>
                    <a:cubicBezTo>
                      <a:pt x="194" y="276"/>
                      <a:pt x="194" y="274"/>
                      <a:pt x="194" y="274"/>
                    </a:cubicBezTo>
                    <a:cubicBezTo>
                      <a:pt x="194" y="272"/>
                      <a:pt x="196" y="271"/>
                      <a:pt x="198" y="270"/>
                    </a:cubicBezTo>
                    <a:cubicBezTo>
                      <a:pt x="198" y="270"/>
                      <a:pt x="198" y="270"/>
                      <a:pt x="200" y="269"/>
                    </a:cubicBezTo>
                    <a:cubicBezTo>
                      <a:pt x="201" y="269"/>
                      <a:pt x="202" y="268"/>
                      <a:pt x="204" y="267"/>
                    </a:cubicBezTo>
                    <a:cubicBezTo>
                      <a:pt x="207" y="266"/>
                      <a:pt x="210" y="264"/>
                      <a:pt x="210" y="264"/>
                    </a:cubicBezTo>
                    <a:cubicBezTo>
                      <a:pt x="210" y="264"/>
                      <a:pt x="213" y="263"/>
                      <a:pt x="216" y="261"/>
                    </a:cubicBezTo>
                    <a:cubicBezTo>
                      <a:pt x="217" y="260"/>
                      <a:pt x="219" y="259"/>
                      <a:pt x="220" y="259"/>
                    </a:cubicBezTo>
                    <a:cubicBezTo>
                      <a:pt x="221" y="258"/>
                      <a:pt x="222" y="257"/>
                      <a:pt x="222" y="257"/>
                    </a:cubicBezTo>
                    <a:cubicBezTo>
                      <a:pt x="223" y="256"/>
                      <a:pt x="226" y="256"/>
                      <a:pt x="227" y="257"/>
                    </a:cubicBezTo>
                    <a:cubicBezTo>
                      <a:pt x="227" y="257"/>
                      <a:pt x="228" y="258"/>
                      <a:pt x="230" y="259"/>
                    </a:cubicBezTo>
                    <a:cubicBezTo>
                      <a:pt x="232" y="259"/>
                      <a:pt x="234" y="261"/>
                      <a:pt x="237" y="262"/>
                    </a:cubicBezTo>
                    <a:cubicBezTo>
                      <a:pt x="239" y="263"/>
                      <a:pt x="242" y="264"/>
                      <a:pt x="244" y="264"/>
                    </a:cubicBezTo>
                    <a:cubicBezTo>
                      <a:pt x="245" y="265"/>
                      <a:pt x="247" y="266"/>
                      <a:pt x="247" y="266"/>
                    </a:cubicBezTo>
                    <a:cubicBezTo>
                      <a:pt x="249" y="266"/>
                      <a:pt x="251" y="266"/>
                      <a:pt x="253" y="264"/>
                    </a:cubicBezTo>
                    <a:cubicBezTo>
                      <a:pt x="253" y="264"/>
                      <a:pt x="254" y="263"/>
                      <a:pt x="255" y="262"/>
                    </a:cubicBezTo>
                    <a:cubicBezTo>
                      <a:pt x="256" y="261"/>
                      <a:pt x="258" y="260"/>
                      <a:pt x="259" y="258"/>
                    </a:cubicBezTo>
                    <a:cubicBezTo>
                      <a:pt x="261" y="256"/>
                      <a:pt x="263" y="255"/>
                      <a:pt x="264" y="254"/>
                    </a:cubicBezTo>
                    <a:cubicBezTo>
                      <a:pt x="265" y="252"/>
                      <a:pt x="266" y="251"/>
                      <a:pt x="266" y="251"/>
                    </a:cubicBezTo>
                    <a:cubicBezTo>
                      <a:pt x="267" y="250"/>
                      <a:pt x="268" y="247"/>
                      <a:pt x="267" y="245"/>
                    </a:cubicBezTo>
                    <a:cubicBezTo>
                      <a:pt x="267" y="245"/>
                      <a:pt x="265" y="240"/>
                      <a:pt x="263" y="235"/>
                    </a:cubicBezTo>
                    <a:cubicBezTo>
                      <a:pt x="261" y="230"/>
                      <a:pt x="258" y="226"/>
                      <a:pt x="258" y="226"/>
                    </a:cubicBezTo>
                    <a:cubicBezTo>
                      <a:pt x="257" y="224"/>
                      <a:pt x="257" y="222"/>
                      <a:pt x="258" y="220"/>
                    </a:cubicBezTo>
                    <a:cubicBezTo>
                      <a:pt x="258" y="220"/>
                      <a:pt x="260" y="217"/>
                      <a:pt x="262" y="214"/>
                    </a:cubicBezTo>
                    <a:cubicBezTo>
                      <a:pt x="263" y="213"/>
                      <a:pt x="264" y="211"/>
                      <a:pt x="264" y="210"/>
                    </a:cubicBezTo>
                    <a:cubicBezTo>
                      <a:pt x="265" y="209"/>
                      <a:pt x="265" y="208"/>
                      <a:pt x="265" y="208"/>
                    </a:cubicBezTo>
                    <a:cubicBezTo>
                      <a:pt x="265" y="208"/>
                      <a:pt x="266" y="208"/>
                      <a:pt x="266" y="207"/>
                    </a:cubicBezTo>
                    <a:cubicBezTo>
                      <a:pt x="267" y="205"/>
                      <a:pt x="267" y="204"/>
                      <a:pt x="268" y="202"/>
                    </a:cubicBezTo>
                    <a:cubicBezTo>
                      <a:pt x="269" y="201"/>
                      <a:pt x="269" y="199"/>
                      <a:pt x="270" y="198"/>
                    </a:cubicBezTo>
                    <a:cubicBezTo>
                      <a:pt x="270" y="197"/>
                      <a:pt x="271" y="196"/>
                      <a:pt x="271" y="196"/>
                    </a:cubicBezTo>
                    <a:cubicBezTo>
                      <a:pt x="271" y="194"/>
                      <a:pt x="273" y="193"/>
                      <a:pt x="275" y="192"/>
                    </a:cubicBezTo>
                    <a:cubicBezTo>
                      <a:pt x="275" y="192"/>
                      <a:pt x="276" y="192"/>
                      <a:pt x="278" y="192"/>
                    </a:cubicBezTo>
                    <a:cubicBezTo>
                      <a:pt x="280" y="192"/>
                      <a:pt x="283" y="191"/>
                      <a:pt x="285" y="190"/>
                    </a:cubicBezTo>
                    <a:cubicBezTo>
                      <a:pt x="288" y="190"/>
                      <a:pt x="291" y="189"/>
                      <a:pt x="293" y="189"/>
                    </a:cubicBezTo>
                    <a:cubicBezTo>
                      <a:pt x="294" y="188"/>
                      <a:pt x="296" y="188"/>
                      <a:pt x="296" y="188"/>
                    </a:cubicBezTo>
                    <a:cubicBezTo>
                      <a:pt x="298" y="187"/>
                      <a:pt x="299" y="185"/>
                      <a:pt x="300" y="183"/>
                    </a:cubicBezTo>
                    <a:cubicBezTo>
                      <a:pt x="300" y="183"/>
                      <a:pt x="300" y="182"/>
                      <a:pt x="300" y="180"/>
                    </a:cubicBezTo>
                    <a:cubicBezTo>
                      <a:pt x="301" y="179"/>
                      <a:pt x="301" y="176"/>
                      <a:pt x="301" y="174"/>
                    </a:cubicBezTo>
                    <a:cubicBezTo>
                      <a:pt x="302" y="172"/>
                      <a:pt x="302" y="170"/>
                      <a:pt x="302" y="168"/>
                    </a:cubicBezTo>
                    <a:cubicBezTo>
                      <a:pt x="302" y="166"/>
                      <a:pt x="303" y="165"/>
                      <a:pt x="303" y="165"/>
                    </a:cubicBezTo>
                    <a:cubicBezTo>
                      <a:pt x="303" y="163"/>
                      <a:pt x="302" y="161"/>
                      <a:pt x="300" y="159"/>
                    </a:cubicBezTo>
                    <a:cubicBezTo>
                      <a:pt x="300" y="159"/>
                      <a:pt x="296" y="156"/>
                      <a:pt x="291" y="154"/>
                    </a:cubicBezTo>
                    <a:cubicBezTo>
                      <a:pt x="286" y="151"/>
                      <a:pt x="282" y="149"/>
                      <a:pt x="282" y="149"/>
                    </a:cubicBezTo>
                    <a:cubicBezTo>
                      <a:pt x="280" y="148"/>
                      <a:pt x="279" y="146"/>
                      <a:pt x="279" y="144"/>
                    </a:cubicBezTo>
                    <a:cubicBezTo>
                      <a:pt x="279" y="144"/>
                      <a:pt x="279" y="143"/>
                      <a:pt x="278" y="142"/>
                    </a:cubicBezTo>
                    <a:cubicBezTo>
                      <a:pt x="278" y="141"/>
                      <a:pt x="278" y="139"/>
                      <a:pt x="278" y="137"/>
                    </a:cubicBezTo>
                    <a:cubicBezTo>
                      <a:pt x="278" y="136"/>
                      <a:pt x="278" y="134"/>
                      <a:pt x="277" y="133"/>
                    </a:cubicBezTo>
                    <a:cubicBezTo>
                      <a:pt x="277" y="132"/>
                      <a:pt x="277" y="131"/>
                      <a:pt x="277" y="131"/>
                    </a:cubicBezTo>
                    <a:cubicBezTo>
                      <a:pt x="277" y="131"/>
                      <a:pt x="277" y="130"/>
                      <a:pt x="277" y="129"/>
                    </a:cubicBezTo>
                    <a:cubicBezTo>
                      <a:pt x="276" y="127"/>
                      <a:pt x="276" y="126"/>
                      <a:pt x="276" y="124"/>
                    </a:cubicBezTo>
                    <a:cubicBezTo>
                      <a:pt x="275" y="122"/>
                      <a:pt x="275" y="121"/>
                      <a:pt x="275" y="119"/>
                    </a:cubicBezTo>
                    <a:cubicBezTo>
                      <a:pt x="274" y="118"/>
                      <a:pt x="274" y="117"/>
                      <a:pt x="274" y="117"/>
                    </a:cubicBezTo>
                    <a:cubicBezTo>
                      <a:pt x="274" y="115"/>
                      <a:pt x="274" y="113"/>
                      <a:pt x="276" y="112"/>
                    </a:cubicBezTo>
                    <a:cubicBezTo>
                      <a:pt x="276" y="112"/>
                      <a:pt x="279" y="108"/>
                      <a:pt x="283" y="104"/>
                    </a:cubicBezTo>
                    <a:cubicBezTo>
                      <a:pt x="285" y="102"/>
                      <a:pt x="286" y="100"/>
                      <a:pt x="288" y="99"/>
                    </a:cubicBezTo>
                    <a:cubicBezTo>
                      <a:pt x="289" y="97"/>
                      <a:pt x="290" y="96"/>
                      <a:pt x="290" y="96"/>
                    </a:cubicBezTo>
                    <a:cubicBezTo>
                      <a:pt x="291" y="94"/>
                      <a:pt x="291" y="92"/>
                      <a:pt x="290" y="90"/>
                    </a:cubicBezTo>
                    <a:cubicBezTo>
                      <a:pt x="290" y="90"/>
                      <a:pt x="290" y="89"/>
                      <a:pt x="289" y="87"/>
                    </a:cubicBezTo>
                    <a:cubicBezTo>
                      <a:pt x="288" y="86"/>
                      <a:pt x="287" y="84"/>
                      <a:pt x="286" y="82"/>
                    </a:cubicBezTo>
                    <a:cubicBezTo>
                      <a:pt x="285" y="80"/>
                      <a:pt x="284" y="78"/>
                      <a:pt x="283" y="76"/>
                    </a:cubicBezTo>
                    <a:cubicBezTo>
                      <a:pt x="283" y="75"/>
                      <a:pt x="282" y="74"/>
                      <a:pt x="282" y="74"/>
                    </a:cubicBezTo>
                    <a:cubicBezTo>
                      <a:pt x="281" y="72"/>
                      <a:pt x="279" y="71"/>
                      <a:pt x="277" y="71"/>
                    </a:cubicBezTo>
                    <a:cubicBezTo>
                      <a:pt x="277" y="71"/>
                      <a:pt x="275" y="71"/>
                      <a:pt x="273" y="71"/>
                    </a:cubicBezTo>
                    <a:cubicBezTo>
                      <a:pt x="271" y="71"/>
                      <a:pt x="268" y="71"/>
                      <a:pt x="266" y="71"/>
                    </a:cubicBezTo>
                    <a:cubicBezTo>
                      <a:pt x="261" y="72"/>
                      <a:pt x="255" y="73"/>
                      <a:pt x="255" y="73"/>
                    </a:cubicBezTo>
                    <a:cubicBezTo>
                      <a:pt x="253" y="73"/>
                      <a:pt x="251" y="72"/>
                      <a:pt x="250" y="71"/>
                    </a:cubicBezTo>
                    <a:cubicBezTo>
                      <a:pt x="250" y="71"/>
                      <a:pt x="250" y="70"/>
                      <a:pt x="249" y="69"/>
                    </a:cubicBezTo>
                    <a:cubicBezTo>
                      <a:pt x="248" y="68"/>
                      <a:pt x="247" y="67"/>
                      <a:pt x="246" y="66"/>
                    </a:cubicBezTo>
                    <a:cubicBezTo>
                      <a:pt x="245" y="65"/>
                      <a:pt x="243" y="63"/>
                      <a:pt x="243" y="62"/>
                    </a:cubicBezTo>
                    <a:cubicBezTo>
                      <a:pt x="242" y="61"/>
                      <a:pt x="241" y="61"/>
                      <a:pt x="241" y="61"/>
                    </a:cubicBezTo>
                    <a:cubicBezTo>
                      <a:pt x="241" y="61"/>
                      <a:pt x="240" y="60"/>
                      <a:pt x="239" y="59"/>
                    </a:cubicBezTo>
                    <a:cubicBezTo>
                      <a:pt x="239" y="58"/>
                      <a:pt x="237" y="57"/>
                      <a:pt x="236" y="56"/>
                    </a:cubicBezTo>
                    <a:cubicBezTo>
                      <a:pt x="235" y="55"/>
                      <a:pt x="234" y="54"/>
                      <a:pt x="233" y="53"/>
                    </a:cubicBezTo>
                    <a:cubicBezTo>
                      <a:pt x="232" y="52"/>
                      <a:pt x="231" y="52"/>
                      <a:pt x="231" y="52"/>
                    </a:cubicBezTo>
                    <a:cubicBezTo>
                      <a:pt x="229" y="51"/>
                      <a:pt x="228" y="49"/>
                      <a:pt x="229" y="47"/>
                    </a:cubicBezTo>
                    <a:cubicBezTo>
                      <a:pt x="229" y="47"/>
                      <a:pt x="230" y="41"/>
                      <a:pt x="230" y="36"/>
                    </a:cubicBezTo>
                    <a:cubicBezTo>
                      <a:pt x="231" y="31"/>
                      <a:pt x="231" y="25"/>
                      <a:pt x="231" y="25"/>
                    </a:cubicBezTo>
                    <a:cubicBezTo>
                      <a:pt x="231" y="23"/>
                      <a:pt x="230" y="21"/>
                      <a:pt x="227" y="20"/>
                    </a:cubicBezTo>
                    <a:cubicBezTo>
                      <a:pt x="227" y="20"/>
                      <a:pt x="227" y="19"/>
                      <a:pt x="225" y="19"/>
                    </a:cubicBezTo>
                    <a:cubicBezTo>
                      <a:pt x="224" y="18"/>
                      <a:pt x="222" y="17"/>
                      <a:pt x="220" y="16"/>
                    </a:cubicBezTo>
                    <a:cubicBezTo>
                      <a:pt x="218" y="15"/>
                      <a:pt x="216" y="14"/>
                      <a:pt x="214" y="13"/>
                    </a:cubicBezTo>
                    <a:cubicBezTo>
                      <a:pt x="213" y="12"/>
                      <a:pt x="212" y="12"/>
                      <a:pt x="212" y="12"/>
                    </a:cubicBezTo>
                    <a:cubicBezTo>
                      <a:pt x="209" y="11"/>
                      <a:pt x="207" y="11"/>
                      <a:pt x="205" y="13"/>
                    </a:cubicBezTo>
                    <a:cubicBezTo>
                      <a:pt x="205" y="13"/>
                      <a:pt x="204" y="13"/>
                      <a:pt x="203" y="15"/>
                    </a:cubicBezTo>
                    <a:cubicBezTo>
                      <a:pt x="201" y="16"/>
                      <a:pt x="199" y="18"/>
                      <a:pt x="197" y="20"/>
                    </a:cubicBezTo>
                    <a:cubicBezTo>
                      <a:pt x="195" y="21"/>
                      <a:pt x="193" y="23"/>
                      <a:pt x="192" y="24"/>
                    </a:cubicBezTo>
                    <a:cubicBezTo>
                      <a:pt x="190" y="26"/>
                      <a:pt x="190" y="27"/>
                      <a:pt x="190" y="27"/>
                    </a:cubicBezTo>
                    <a:cubicBezTo>
                      <a:pt x="188" y="28"/>
                      <a:pt x="186" y="29"/>
                      <a:pt x="184" y="28"/>
                    </a:cubicBezTo>
                    <a:cubicBezTo>
                      <a:pt x="184" y="28"/>
                      <a:pt x="183" y="28"/>
                      <a:pt x="182" y="28"/>
                    </a:cubicBezTo>
                    <a:cubicBezTo>
                      <a:pt x="181" y="28"/>
                      <a:pt x="179" y="27"/>
                      <a:pt x="177" y="27"/>
                    </a:cubicBezTo>
                    <a:cubicBezTo>
                      <a:pt x="176" y="26"/>
                      <a:pt x="174" y="26"/>
                      <a:pt x="173" y="26"/>
                    </a:cubicBezTo>
                    <a:cubicBezTo>
                      <a:pt x="172" y="26"/>
                      <a:pt x="171" y="26"/>
                      <a:pt x="171" y="26"/>
                    </a:cubicBezTo>
                    <a:cubicBezTo>
                      <a:pt x="171" y="26"/>
                      <a:pt x="170" y="25"/>
                      <a:pt x="169" y="25"/>
                    </a:cubicBezTo>
                    <a:cubicBezTo>
                      <a:pt x="167" y="25"/>
                      <a:pt x="166" y="25"/>
                      <a:pt x="164" y="25"/>
                    </a:cubicBezTo>
                    <a:cubicBezTo>
                      <a:pt x="161" y="24"/>
                      <a:pt x="157" y="24"/>
                      <a:pt x="157" y="24"/>
                    </a:cubicBezTo>
                    <a:cubicBezTo>
                      <a:pt x="155" y="24"/>
                      <a:pt x="153" y="23"/>
                      <a:pt x="152" y="21"/>
                    </a:cubicBezTo>
                    <a:cubicBezTo>
                      <a:pt x="152" y="21"/>
                      <a:pt x="150" y="17"/>
                      <a:pt x="147" y="12"/>
                    </a:cubicBezTo>
                    <a:cubicBezTo>
                      <a:pt x="145" y="7"/>
                      <a:pt x="142" y="3"/>
                      <a:pt x="142" y="3"/>
                    </a:cubicBezTo>
                    <a:cubicBezTo>
                      <a:pt x="141" y="1"/>
                      <a:pt x="138" y="0"/>
                      <a:pt x="136" y="0"/>
                    </a:cubicBezTo>
                    <a:cubicBezTo>
                      <a:pt x="136" y="0"/>
                      <a:pt x="135" y="1"/>
                      <a:pt x="133" y="1"/>
                    </a:cubicBezTo>
                    <a:cubicBezTo>
                      <a:pt x="131" y="1"/>
                      <a:pt x="129" y="1"/>
                      <a:pt x="127" y="2"/>
                    </a:cubicBezTo>
                    <a:cubicBezTo>
                      <a:pt x="125" y="2"/>
                      <a:pt x="123" y="2"/>
                      <a:pt x="121" y="3"/>
                    </a:cubicBezTo>
                    <a:cubicBezTo>
                      <a:pt x="119" y="3"/>
                      <a:pt x="118" y="3"/>
                      <a:pt x="118" y="3"/>
                    </a:cubicBezTo>
                    <a:cubicBezTo>
                      <a:pt x="116" y="4"/>
                      <a:pt x="114" y="6"/>
                      <a:pt x="113" y="8"/>
                    </a:cubicBezTo>
                    <a:cubicBezTo>
                      <a:pt x="113" y="8"/>
                      <a:pt x="113" y="9"/>
                      <a:pt x="113" y="11"/>
                    </a:cubicBezTo>
                    <a:cubicBezTo>
                      <a:pt x="112" y="13"/>
                      <a:pt x="111" y="15"/>
                      <a:pt x="111" y="18"/>
                    </a:cubicBezTo>
                    <a:cubicBezTo>
                      <a:pt x="110" y="21"/>
                      <a:pt x="110" y="23"/>
                      <a:pt x="110" y="25"/>
                    </a:cubicBezTo>
                    <a:cubicBezTo>
                      <a:pt x="109" y="27"/>
                      <a:pt x="109" y="28"/>
                      <a:pt x="109" y="28"/>
                    </a:cubicBezTo>
                    <a:cubicBezTo>
                      <a:pt x="109" y="30"/>
                      <a:pt x="107" y="32"/>
                      <a:pt x="106" y="33"/>
                    </a:cubicBezTo>
                    <a:cubicBezTo>
                      <a:pt x="106" y="33"/>
                      <a:pt x="105" y="33"/>
                      <a:pt x="104" y="34"/>
                    </a:cubicBezTo>
                    <a:cubicBezTo>
                      <a:pt x="102" y="34"/>
                      <a:pt x="101" y="35"/>
                      <a:pt x="99" y="35"/>
                    </a:cubicBezTo>
                    <a:cubicBezTo>
                      <a:pt x="96" y="37"/>
                      <a:pt x="93" y="38"/>
                      <a:pt x="93" y="38"/>
                    </a:cubicBezTo>
                    <a:cubicBezTo>
                      <a:pt x="93" y="38"/>
                      <a:pt x="90" y="40"/>
                      <a:pt x="87" y="42"/>
                    </a:cubicBezTo>
                    <a:cubicBezTo>
                      <a:pt x="86" y="42"/>
                      <a:pt x="84" y="43"/>
                      <a:pt x="83" y="44"/>
                    </a:cubicBezTo>
                    <a:cubicBezTo>
                      <a:pt x="82" y="45"/>
                      <a:pt x="81" y="45"/>
                      <a:pt x="81" y="45"/>
                    </a:cubicBezTo>
                    <a:cubicBezTo>
                      <a:pt x="80" y="46"/>
                      <a:pt x="78" y="46"/>
                      <a:pt x="76" y="45"/>
                    </a:cubicBezTo>
                    <a:cubicBezTo>
                      <a:pt x="76" y="45"/>
                      <a:pt x="75" y="45"/>
                      <a:pt x="73" y="44"/>
                    </a:cubicBezTo>
                    <a:cubicBezTo>
                      <a:pt x="71" y="43"/>
                      <a:pt x="69" y="42"/>
                      <a:pt x="66" y="41"/>
                    </a:cubicBezTo>
                    <a:cubicBezTo>
                      <a:pt x="64" y="40"/>
                      <a:pt x="61" y="39"/>
                      <a:pt x="60" y="38"/>
                    </a:cubicBezTo>
                    <a:cubicBezTo>
                      <a:pt x="58" y="37"/>
                      <a:pt x="56" y="37"/>
                      <a:pt x="56" y="37"/>
                    </a:cubicBezTo>
                    <a:cubicBezTo>
                      <a:pt x="54" y="36"/>
                      <a:pt x="52" y="37"/>
                      <a:pt x="50" y="38"/>
                    </a:cubicBezTo>
                    <a:cubicBezTo>
                      <a:pt x="50" y="38"/>
                      <a:pt x="49" y="39"/>
                      <a:pt x="48" y="40"/>
                    </a:cubicBezTo>
                    <a:cubicBezTo>
                      <a:pt x="47" y="42"/>
                      <a:pt x="45" y="43"/>
                      <a:pt x="44" y="45"/>
                    </a:cubicBezTo>
                    <a:cubicBezTo>
                      <a:pt x="42" y="46"/>
                      <a:pt x="41" y="48"/>
                      <a:pt x="39" y="49"/>
                    </a:cubicBezTo>
                    <a:cubicBezTo>
                      <a:pt x="38" y="50"/>
                      <a:pt x="38" y="51"/>
                      <a:pt x="38" y="51"/>
                    </a:cubicBezTo>
                    <a:cubicBezTo>
                      <a:pt x="36" y="53"/>
                      <a:pt x="35" y="55"/>
                      <a:pt x="36" y="57"/>
                    </a:cubicBezTo>
                    <a:cubicBezTo>
                      <a:pt x="36" y="57"/>
                      <a:pt x="38" y="62"/>
                      <a:pt x="40" y="67"/>
                    </a:cubicBezTo>
                    <a:cubicBezTo>
                      <a:pt x="42" y="72"/>
                      <a:pt x="45" y="77"/>
                      <a:pt x="45" y="77"/>
                    </a:cubicBezTo>
                    <a:cubicBezTo>
                      <a:pt x="46" y="78"/>
                      <a:pt x="46" y="81"/>
                      <a:pt x="45" y="82"/>
                    </a:cubicBezTo>
                    <a:cubicBezTo>
                      <a:pt x="45" y="82"/>
                      <a:pt x="43" y="85"/>
                      <a:pt x="41" y="88"/>
                    </a:cubicBezTo>
                    <a:cubicBezTo>
                      <a:pt x="40" y="90"/>
                      <a:pt x="39" y="91"/>
                      <a:pt x="39" y="92"/>
                    </a:cubicBezTo>
                    <a:cubicBezTo>
                      <a:pt x="38" y="93"/>
                      <a:pt x="38" y="94"/>
                      <a:pt x="38" y="94"/>
                    </a:cubicBezTo>
                    <a:cubicBezTo>
                      <a:pt x="38" y="94"/>
                      <a:pt x="38" y="95"/>
                      <a:pt x="37" y="96"/>
                    </a:cubicBezTo>
                    <a:cubicBezTo>
                      <a:pt x="36" y="97"/>
                      <a:pt x="36" y="99"/>
                      <a:pt x="35" y="100"/>
                    </a:cubicBezTo>
                    <a:cubicBezTo>
                      <a:pt x="34" y="102"/>
                      <a:pt x="34" y="103"/>
                      <a:pt x="33" y="105"/>
                    </a:cubicBezTo>
                    <a:cubicBezTo>
                      <a:pt x="33" y="106"/>
                      <a:pt x="32" y="107"/>
                      <a:pt x="32" y="107"/>
                    </a:cubicBezTo>
                    <a:cubicBezTo>
                      <a:pt x="32" y="109"/>
                      <a:pt x="30" y="110"/>
                      <a:pt x="28" y="110"/>
                    </a:cubicBezTo>
                    <a:cubicBezTo>
                      <a:pt x="28" y="110"/>
                      <a:pt x="27" y="110"/>
                      <a:pt x="25" y="111"/>
                    </a:cubicBezTo>
                    <a:cubicBezTo>
                      <a:pt x="23" y="111"/>
                      <a:pt x="20" y="112"/>
                      <a:pt x="18" y="112"/>
                    </a:cubicBezTo>
                    <a:cubicBezTo>
                      <a:pt x="15" y="113"/>
                      <a:pt x="13" y="113"/>
                      <a:pt x="11" y="114"/>
                    </a:cubicBezTo>
                    <a:cubicBezTo>
                      <a:pt x="9" y="114"/>
                      <a:pt x="7" y="115"/>
                      <a:pt x="7" y="115"/>
                    </a:cubicBezTo>
                    <a:cubicBezTo>
                      <a:pt x="5" y="115"/>
                      <a:pt x="4" y="117"/>
                      <a:pt x="3" y="120"/>
                    </a:cubicBezTo>
                    <a:cubicBezTo>
                      <a:pt x="3" y="120"/>
                      <a:pt x="3" y="121"/>
                      <a:pt x="3" y="122"/>
                    </a:cubicBezTo>
                    <a:cubicBezTo>
                      <a:pt x="2" y="124"/>
                      <a:pt x="2" y="126"/>
                      <a:pt x="2" y="128"/>
                    </a:cubicBezTo>
                    <a:cubicBezTo>
                      <a:pt x="1" y="131"/>
                      <a:pt x="1" y="133"/>
                      <a:pt x="1" y="134"/>
                    </a:cubicBezTo>
                    <a:cubicBezTo>
                      <a:pt x="1" y="136"/>
                      <a:pt x="1" y="137"/>
                      <a:pt x="1" y="137"/>
                    </a:cubicBezTo>
                    <a:cubicBezTo>
                      <a:pt x="0" y="140"/>
                      <a:pt x="1" y="142"/>
                      <a:pt x="3" y="143"/>
                    </a:cubicBezTo>
                    <a:cubicBezTo>
                      <a:pt x="3" y="143"/>
                      <a:pt x="8" y="146"/>
                      <a:pt x="12" y="149"/>
                    </a:cubicBezTo>
                    <a:cubicBezTo>
                      <a:pt x="17" y="151"/>
                      <a:pt x="21" y="154"/>
                      <a:pt x="21" y="154"/>
                    </a:cubicBezTo>
                    <a:cubicBezTo>
                      <a:pt x="23" y="155"/>
                      <a:pt x="24" y="156"/>
                      <a:pt x="25" y="158"/>
                    </a:cubicBezTo>
                    <a:cubicBezTo>
                      <a:pt x="25" y="158"/>
                      <a:pt x="25" y="159"/>
                      <a:pt x="25" y="161"/>
                    </a:cubicBezTo>
                    <a:cubicBezTo>
                      <a:pt x="25" y="162"/>
                      <a:pt x="25" y="163"/>
                      <a:pt x="25" y="165"/>
                    </a:cubicBezTo>
                    <a:cubicBezTo>
                      <a:pt x="25" y="167"/>
                      <a:pt x="26" y="169"/>
                      <a:pt x="26" y="170"/>
                    </a:cubicBezTo>
                    <a:cubicBezTo>
                      <a:pt x="26" y="171"/>
                      <a:pt x="26" y="172"/>
                      <a:pt x="26" y="172"/>
                    </a:cubicBezTo>
                    <a:cubicBezTo>
                      <a:pt x="26" y="172"/>
                      <a:pt x="26" y="173"/>
                      <a:pt x="26" y="174"/>
                    </a:cubicBezTo>
                    <a:cubicBezTo>
                      <a:pt x="27" y="175"/>
                      <a:pt x="27" y="177"/>
                      <a:pt x="27" y="179"/>
                    </a:cubicBezTo>
                    <a:cubicBezTo>
                      <a:pt x="28" y="180"/>
                      <a:pt x="28" y="182"/>
                      <a:pt x="28" y="183"/>
                    </a:cubicBezTo>
                    <a:cubicBezTo>
                      <a:pt x="29" y="184"/>
                      <a:pt x="29" y="185"/>
                      <a:pt x="29" y="185"/>
                    </a:cubicBezTo>
                    <a:cubicBezTo>
                      <a:pt x="29" y="187"/>
                      <a:pt x="29" y="189"/>
                      <a:pt x="28" y="191"/>
                    </a:cubicBezTo>
                    <a:cubicBezTo>
                      <a:pt x="28" y="191"/>
                      <a:pt x="24" y="194"/>
                      <a:pt x="20" y="198"/>
                    </a:cubicBezTo>
                    <a:cubicBezTo>
                      <a:pt x="19" y="200"/>
                      <a:pt x="17" y="202"/>
                      <a:pt x="16" y="204"/>
                    </a:cubicBezTo>
                    <a:cubicBezTo>
                      <a:pt x="14" y="205"/>
                      <a:pt x="13" y="207"/>
                      <a:pt x="13" y="207"/>
                    </a:cubicBezTo>
                    <a:cubicBezTo>
                      <a:pt x="12" y="208"/>
                      <a:pt x="12" y="211"/>
                      <a:pt x="13" y="213"/>
                    </a:cubicBezTo>
                    <a:cubicBezTo>
                      <a:pt x="13" y="213"/>
                      <a:pt x="13" y="214"/>
                      <a:pt x="14" y="215"/>
                    </a:cubicBezTo>
                    <a:cubicBezTo>
                      <a:pt x="15" y="217"/>
                      <a:pt x="16" y="219"/>
                      <a:pt x="17" y="221"/>
                    </a:cubicBezTo>
                    <a:cubicBezTo>
                      <a:pt x="18" y="223"/>
                      <a:pt x="19" y="225"/>
                      <a:pt x="20" y="226"/>
                    </a:cubicBezTo>
                    <a:cubicBezTo>
                      <a:pt x="21" y="228"/>
                      <a:pt x="21" y="229"/>
                      <a:pt x="21" y="229"/>
                    </a:cubicBezTo>
                    <a:cubicBezTo>
                      <a:pt x="22" y="231"/>
                      <a:pt x="25" y="232"/>
                      <a:pt x="27" y="232"/>
                    </a:cubicBezTo>
                    <a:cubicBezTo>
                      <a:pt x="27" y="232"/>
                      <a:pt x="28" y="232"/>
                      <a:pt x="30" y="232"/>
                    </a:cubicBezTo>
                    <a:cubicBezTo>
                      <a:pt x="32" y="232"/>
                      <a:pt x="35" y="231"/>
                      <a:pt x="37" y="231"/>
                    </a:cubicBezTo>
                    <a:cubicBezTo>
                      <a:pt x="43" y="231"/>
                      <a:pt x="48" y="230"/>
                      <a:pt x="48" y="230"/>
                    </a:cubicBezTo>
                    <a:cubicBezTo>
                      <a:pt x="50" y="229"/>
                      <a:pt x="52" y="230"/>
                      <a:pt x="53" y="232"/>
                    </a:cubicBezTo>
                    <a:cubicBezTo>
                      <a:pt x="53" y="232"/>
                      <a:pt x="54" y="232"/>
                      <a:pt x="54" y="233"/>
                    </a:cubicBezTo>
                    <a:cubicBezTo>
                      <a:pt x="55" y="234"/>
                      <a:pt x="56" y="236"/>
                      <a:pt x="57" y="237"/>
                    </a:cubicBezTo>
                    <a:cubicBezTo>
                      <a:pt x="59" y="238"/>
                      <a:pt x="60" y="239"/>
                      <a:pt x="61" y="240"/>
                    </a:cubicBezTo>
                    <a:cubicBezTo>
                      <a:pt x="61" y="241"/>
                      <a:pt x="62" y="242"/>
                      <a:pt x="62" y="242"/>
                    </a:cubicBezTo>
                    <a:cubicBezTo>
                      <a:pt x="62" y="242"/>
                      <a:pt x="63" y="242"/>
                      <a:pt x="64" y="243"/>
                    </a:cubicBezTo>
                    <a:cubicBezTo>
                      <a:pt x="65" y="244"/>
                      <a:pt x="66" y="245"/>
                      <a:pt x="67" y="246"/>
                    </a:cubicBezTo>
                    <a:cubicBezTo>
                      <a:pt x="68" y="247"/>
                      <a:pt x="70" y="249"/>
                      <a:pt x="71" y="249"/>
                    </a:cubicBezTo>
                    <a:cubicBezTo>
                      <a:pt x="72" y="250"/>
                      <a:pt x="72" y="251"/>
                      <a:pt x="72" y="251"/>
                    </a:cubicBezTo>
                    <a:cubicBezTo>
                      <a:pt x="74" y="252"/>
                      <a:pt x="75" y="254"/>
                      <a:pt x="74" y="256"/>
                    </a:cubicBezTo>
                    <a:cubicBezTo>
                      <a:pt x="74" y="256"/>
                      <a:pt x="74" y="261"/>
                      <a:pt x="73" y="267"/>
                    </a:cubicBezTo>
                    <a:cubicBezTo>
                      <a:pt x="72" y="272"/>
                      <a:pt x="72" y="277"/>
                      <a:pt x="72" y="277"/>
                    </a:cubicBezTo>
                    <a:cubicBezTo>
                      <a:pt x="72" y="279"/>
                      <a:pt x="74" y="281"/>
                      <a:pt x="76" y="283"/>
                    </a:cubicBezTo>
                    <a:cubicBezTo>
                      <a:pt x="76" y="283"/>
                      <a:pt x="77" y="283"/>
                      <a:pt x="78" y="284"/>
                    </a:cubicBezTo>
                    <a:cubicBezTo>
                      <a:pt x="80" y="285"/>
                      <a:pt x="82" y="286"/>
                      <a:pt x="83" y="287"/>
                    </a:cubicBezTo>
                    <a:cubicBezTo>
                      <a:pt x="85" y="288"/>
                      <a:pt x="87" y="289"/>
                      <a:pt x="89" y="289"/>
                    </a:cubicBezTo>
                    <a:cubicBezTo>
                      <a:pt x="91" y="290"/>
                      <a:pt x="92" y="291"/>
                      <a:pt x="92" y="291"/>
                    </a:cubicBezTo>
                    <a:cubicBezTo>
                      <a:pt x="94" y="292"/>
                      <a:pt x="96" y="291"/>
                      <a:pt x="98" y="290"/>
                    </a:cubicBezTo>
                    <a:cubicBezTo>
                      <a:pt x="98" y="290"/>
                      <a:pt x="99" y="289"/>
                      <a:pt x="101" y="288"/>
                    </a:cubicBezTo>
                    <a:cubicBezTo>
                      <a:pt x="102" y="287"/>
                      <a:pt x="104" y="285"/>
                      <a:pt x="106" y="283"/>
                    </a:cubicBezTo>
                    <a:cubicBezTo>
                      <a:pt x="108" y="281"/>
                      <a:pt x="110" y="279"/>
                      <a:pt x="111" y="278"/>
                    </a:cubicBezTo>
                    <a:cubicBezTo>
                      <a:pt x="113" y="277"/>
                      <a:pt x="114" y="276"/>
                      <a:pt x="114" y="276"/>
                    </a:cubicBezTo>
                    <a:cubicBezTo>
                      <a:pt x="115" y="274"/>
                      <a:pt x="117" y="274"/>
                      <a:pt x="119" y="274"/>
                    </a:cubicBezTo>
                    <a:cubicBezTo>
                      <a:pt x="119" y="274"/>
                      <a:pt x="120" y="274"/>
                      <a:pt x="121" y="275"/>
                    </a:cubicBezTo>
                    <a:cubicBezTo>
                      <a:pt x="122" y="275"/>
                      <a:pt x="124" y="276"/>
                      <a:pt x="126" y="276"/>
                    </a:cubicBezTo>
                    <a:cubicBezTo>
                      <a:pt x="127" y="276"/>
                      <a:pt x="129" y="276"/>
                      <a:pt x="130" y="277"/>
                    </a:cubicBezTo>
                    <a:cubicBezTo>
                      <a:pt x="132" y="277"/>
                      <a:pt x="132" y="277"/>
                      <a:pt x="132" y="277"/>
                    </a:cubicBezTo>
                    <a:cubicBezTo>
                      <a:pt x="132" y="277"/>
                      <a:pt x="133" y="277"/>
                      <a:pt x="134" y="277"/>
                    </a:cubicBezTo>
                    <a:cubicBezTo>
                      <a:pt x="136" y="278"/>
                      <a:pt x="137" y="278"/>
                      <a:pt x="139" y="278"/>
                    </a:cubicBezTo>
                    <a:cubicBezTo>
                      <a:pt x="142" y="278"/>
                      <a:pt x="146" y="278"/>
                      <a:pt x="146" y="278"/>
                    </a:cubicBezTo>
                    <a:cubicBezTo>
                      <a:pt x="148" y="278"/>
                      <a:pt x="150" y="280"/>
                      <a:pt x="151" y="281"/>
                    </a:cubicBezTo>
                    <a:cubicBezTo>
                      <a:pt x="151" y="281"/>
                      <a:pt x="153" y="286"/>
                      <a:pt x="156" y="291"/>
                    </a:cubicBezTo>
                    <a:cubicBezTo>
                      <a:pt x="158" y="295"/>
                      <a:pt x="161" y="300"/>
                      <a:pt x="161" y="300"/>
                    </a:cubicBezTo>
                    <a:cubicBezTo>
                      <a:pt x="163" y="301"/>
                      <a:pt x="165" y="302"/>
                      <a:pt x="167" y="302"/>
                    </a:cubicBezTo>
                    <a:cubicBezTo>
                      <a:pt x="167" y="302"/>
                      <a:pt x="168" y="302"/>
                      <a:pt x="170" y="302"/>
                    </a:cubicBezTo>
                    <a:close/>
                    <a:moveTo>
                      <a:pt x="147" y="247"/>
                    </a:moveTo>
                    <a:cubicBezTo>
                      <a:pt x="145" y="246"/>
                      <a:pt x="144" y="246"/>
                      <a:pt x="143" y="246"/>
                    </a:cubicBezTo>
                    <a:cubicBezTo>
                      <a:pt x="142" y="246"/>
                      <a:pt x="141" y="246"/>
                      <a:pt x="140" y="246"/>
                    </a:cubicBezTo>
                    <a:cubicBezTo>
                      <a:pt x="138" y="246"/>
                      <a:pt x="137" y="246"/>
                      <a:pt x="137" y="246"/>
                    </a:cubicBezTo>
                    <a:cubicBezTo>
                      <a:pt x="137" y="246"/>
                      <a:pt x="136" y="245"/>
                      <a:pt x="135" y="245"/>
                    </a:cubicBezTo>
                    <a:cubicBezTo>
                      <a:pt x="134" y="245"/>
                      <a:pt x="133" y="245"/>
                      <a:pt x="132" y="245"/>
                    </a:cubicBezTo>
                    <a:cubicBezTo>
                      <a:pt x="131" y="244"/>
                      <a:pt x="129" y="244"/>
                      <a:pt x="128" y="244"/>
                    </a:cubicBezTo>
                    <a:cubicBezTo>
                      <a:pt x="123" y="242"/>
                      <a:pt x="115" y="240"/>
                      <a:pt x="109" y="236"/>
                    </a:cubicBezTo>
                    <a:cubicBezTo>
                      <a:pt x="102" y="233"/>
                      <a:pt x="96" y="229"/>
                      <a:pt x="91" y="225"/>
                    </a:cubicBezTo>
                    <a:cubicBezTo>
                      <a:pt x="90" y="225"/>
                      <a:pt x="89" y="224"/>
                      <a:pt x="89" y="223"/>
                    </a:cubicBezTo>
                    <a:cubicBezTo>
                      <a:pt x="88" y="222"/>
                      <a:pt x="87" y="221"/>
                      <a:pt x="86" y="221"/>
                    </a:cubicBezTo>
                    <a:cubicBezTo>
                      <a:pt x="85" y="220"/>
                      <a:pt x="85" y="219"/>
                      <a:pt x="85" y="219"/>
                    </a:cubicBezTo>
                    <a:cubicBezTo>
                      <a:pt x="85" y="219"/>
                      <a:pt x="84" y="219"/>
                      <a:pt x="83" y="217"/>
                    </a:cubicBezTo>
                    <a:cubicBezTo>
                      <a:pt x="82" y="217"/>
                      <a:pt x="81" y="216"/>
                      <a:pt x="81" y="215"/>
                    </a:cubicBezTo>
                    <a:cubicBezTo>
                      <a:pt x="80" y="214"/>
                      <a:pt x="79" y="213"/>
                      <a:pt x="78" y="212"/>
                    </a:cubicBezTo>
                    <a:cubicBezTo>
                      <a:pt x="75" y="208"/>
                      <a:pt x="70" y="202"/>
                      <a:pt x="67" y="195"/>
                    </a:cubicBezTo>
                    <a:cubicBezTo>
                      <a:pt x="63" y="188"/>
                      <a:pt x="61" y="181"/>
                      <a:pt x="59" y="176"/>
                    </a:cubicBezTo>
                    <a:cubicBezTo>
                      <a:pt x="59" y="175"/>
                      <a:pt x="59" y="173"/>
                      <a:pt x="58" y="172"/>
                    </a:cubicBezTo>
                    <a:cubicBezTo>
                      <a:pt x="58" y="171"/>
                      <a:pt x="58" y="170"/>
                      <a:pt x="58" y="169"/>
                    </a:cubicBezTo>
                    <a:cubicBezTo>
                      <a:pt x="58" y="168"/>
                      <a:pt x="57" y="167"/>
                      <a:pt x="57" y="167"/>
                    </a:cubicBezTo>
                    <a:cubicBezTo>
                      <a:pt x="57" y="167"/>
                      <a:pt x="57" y="166"/>
                      <a:pt x="57" y="164"/>
                    </a:cubicBezTo>
                    <a:cubicBezTo>
                      <a:pt x="57" y="163"/>
                      <a:pt x="57" y="162"/>
                      <a:pt x="57" y="161"/>
                    </a:cubicBezTo>
                    <a:cubicBezTo>
                      <a:pt x="57" y="160"/>
                      <a:pt x="56" y="159"/>
                      <a:pt x="56" y="157"/>
                    </a:cubicBezTo>
                    <a:cubicBezTo>
                      <a:pt x="56" y="152"/>
                      <a:pt x="56" y="144"/>
                      <a:pt x="57" y="137"/>
                    </a:cubicBezTo>
                    <a:cubicBezTo>
                      <a:pt x="58" y="129"/>
                      <a:pt x="61" y="122"/>
                      <a:pt x="63" y="117"/>
                    </a:cubicBezTo>
                    <a:cubicBezTo>
                      <a:pt x="63" y="116"/>
                      <a:pt x="64" y="115"/>
                      <a:pt x="64" y="113"/>
                    </a:cubicBezTo>
                    <a:cubicBezTo>
                      <a:pt x="64" y="112"/>
                      <a:pt x="65" y="112"/>
                      <a:pt x="65" y="111"/>
                    </a:cubicBezTo>
                    <a:cubicBezTo>
                      <a:pt x="66" y="109"/>
                      <a:pt x="66" y="108"/>
                      <a:pt x="66" y="108"/>
                    </a:cubicBezTo>
                    <a:cubicBezTo>
                      <a:pt x="66" y="108"/>
                      <a:pt x="67" y="108"/>
                      <a:pt x="68" y="106"/>
                    </a:cubicBezTo>
                    <a:cubicBezTo>
                      <a:pt x="68" y="105"/>
                      <a:pt x="68" y="105"/>
                      <a:pt x="69" y="104"/>
                    </a:cubicBezTo>
                    <a:cubicBezTo>
                      <a:pt x="70" y="103"/>
                      <a:pt x="70" y="101"/>
                      <a:pt x="71" y="100"/>
                    </a:cubicBezTo>
                    <a:cubicBezTo>
                      <a:pt x="74" y="96"/>
                      <a:pt x="78" y="90"/>
                      <a:pt x="84" y="84"/>
                    </a:cubicBezTo>
                    <a:cubicBezTo>
                      <a:pt x="89" y="79"/>
                      <a:pt x="95" y="74"/>
                      <a:pt x="100" y="71"/>
                    </a:cubicBezTo>
                    <a:cubicBezTo>
                      <a:pt x="102" y="70"/>
                      <a:pt x="104" y="69"/>
                      <a:pt x="106" y="68"/>
                    </a:cubicBezTo>
                    <a:cubicBezTo>
                      <a:pt x="107" y="67"/>
                      <a:pt x="108" y="67"/>
                      <a:pt x="108" y="67"/>
                    </a:cubicBezTo>
                    <a:cubicBezTo>
                      <a:pt x="108" y="67"/>
                      <a:pt x="109" y="66"/>
                      <a:pt x="110" y="65"/>
                    </a:cubicBezTo>
                    <a:cubicBezTo>
                      <a:pt x="112" y="65"/>
                      <a:pt x="114" y="64"/>
                      <a:pt x="116" y="63"/>
                    </a:cubicBezTo>
                    <a:cubicBezTo>
                      <a:pt x="122" y="61"/>
                      <a:pt x="129" y="58"/>
                      <a:pt x="136" y="57"/>
                    </a:cubicBezTo>
                    <a:cubicBezTo>
                      <a:pt x="143" y="56"/>
                      <a:pt x="151" y="56"/>
                      <a:pt x="157" y="56"/>
                    </a:cubicBezTo>
                    <a:cubicBezTo>
                      <a:pt x="158" y="56"/>
                      <a:pt x="159" y="56"/>
                      <a:pt x="160" y="56"/>
                    </a:cubicBezTo>
                    <a:cubicBezTo>
                      <a:pt x="162" y="56"/>
                      <a:pt x="163" y="57"/>
                      <a:pt x="163" y="57"/>
                    </a:cubicBezTo>
                    <a:cubicBezTo>
                      <a:pt x="165" y="57"/>
                      <a:pt x="166" y="57"/>
                      <a:pt x="166" y="57"/>
                    </a:cubicBezTo>
                    <a:cubicBezTo>
                      <a:pt x="166" y="57"/>
                      <a:pt x="167" y="57"/>
                      <a:pt x="168" y="57"/>
                    </a:cubicBezTo>
                    <a:cubicBezTo>
                      <a:pt x="169" y="58"/>
                      <a:pt x="170" y="58"/>
                      <a:pt x="171" y="58"/>
                    </a:cubicBezTo>
                    <a:cubicBezTo>
                      <a:pt x="172" y="58"/>
                      <a:pt x="174" y="59"/>
                      <a:pt x="175" y="59"/>
                    </a:cubicBezTo>
                    <a:cubicBezTo>
                      <a:pt x="181" y="60"/>
                      <a:pt x="188" y="63"/>
                      <a:pt x="194" y="66"/>
                    </a:cubicBezTo>
                    <a:cubicBezTo>
                      <a:pt x="201" y="69"/>
                      <a:pt x="207" y="74"/>
                      <a:pt x="212" y="77"/>
                    </a:cubicBezTo>
                    <a:cubicBezTo>
                      <a:pt x="213" y="78"/>
                      <a:pt x="214" y="79"/>
                      <a:pt x="215" y="80"/>
                    </a:cubicBezTo>
                    <a:cubicBezTo>
                      <a:pt x="215" y="80"/>
                      <a:pt x="216" y="81"/>
                      <a:pt x="217" y="82"/>
                    </a:cubicBezTo>
                    <a:cubicBezTo>
                      <a:pt x="218" y="83"/>
                      <a:pt x="219" y="83"/>
                      <a:pt x="219" y="83"/>
                    </a:cubicBezTo>
                    <a:cubicBezTo>
                      <a:pt x="219" y="83"/>
                      <a:pt x="219" y="84"/>
                      <a:pt x="220" y="85"/>
                    </a:cubicBezTo>
                    <a:cubicBezTo>
                      <a:pt x="221" y="86"/>
                      <a:pt x="222" y="87"/>
                      <a:pt x="222" y="87"/>
                    </a:cubicBezTo>
                    <a:cubicBezTo>
                      <a:pt x="223" y="88"/>
                      <a:pt x="224" y="89"/>
                      <a:pt x="225" y="90"/>
                    </a:cubicBezTo>
                    <a:cubicBezTo>
                      <a:pt x="229" y="95"/>
                      <a:pt x="233" y="101"/>
                      <a:pt x="236" y="108"/>
                    </a:cubicBezTo>
                    <a:cubicBezTo>
                      <a:pt x="240" y="114"/>
                      <a:pt x="242" y="121"/>
                      <a:pt x="244" y="127"/>
                    </a:cubicBezTo>
                    <a:cubicBezTo>
                      <a:pt x="244" y="128"/>
                      <a:pt x="244" y="129"/>
                      <a:pt x="245" y="130"/>
                    </a:cubicBezTo>
                    <a:cubicBezTo>
                      <a:pt x="245" y="132"/>
                      <a:pt x="245" y="133"/>
                      <a:pt x="245" y="133"/>
                    </a:cubicBezTo>
                    <a:cubicBezTo>
                      <a:pt x="246" y="135"/>
                      <a:pt x="246" y="136"/>
                      <a:pt x="246" y="136"/>
                    </a:cubicBezTo>
                    <a:cubicBezTo>
                      <a:pt x="246" y="136"/>
                      <a:pt x="246" y="137"/>
                      <a:pt x="246" y="138"/>
                    </a:cubicBezTo>
                    <a:cubicBezTo>
                      <a:pt x="246" y="139"/>
                      <a:pt x="246" y="140"/>
                      <a:pt x="246" y="141"/>
                    </a:cubicBezTo>
                    <a:cubicBezTo>
                      <a:pt x="247" y="142"/>
                      <a:pt x="247" y="144"/>
                      <a:pt x="247" y="145"/>
                    </a:cubicBezTo>
                    <a:cubicBezTo>
                      <a:pt x="247" y="151"/>
                      <a:pt x="247" y="158"/>
                      <a:pt x="246" y="166"/>
                    </a:cubicBezTo>
                    <a:cubicBezTo>
                      <a:pt x="245" y="173"/>
                      <a:pt x="243" y="180"/>
                      <a:pt x="241" y="186"/>
                    </a:cubicBezTo>
                    <a:cubicBezTo>
                      <a:pt x="240" y="187"/>
                      <a:pt x="240" y="188"/>
                      <a:pt x="239" y="189"/>
                    </a:cubicBezTo>
                    <a:cubicBezTo>
                      <a:pt x="239" y="190"/>
                      <a:pt x="238" y="191"/>
                      <a:pt x="238" y="192"/>
                    </a:cubicBezTo>
                    <a:cubicBezTo>
                      <a:pt x="237" y="193"/>
                      <a:pt x="237" y="194"/>
                      <a:pt x="237" y="194"/>
                    </a:cubicBezTo>
                    <a:cubicBezTo>
                      <a:pt x="237" y="194"/>
                      <a:pt x="236" y="195"/>
                      <a:pt x="236" y="196"/>
                    </a:cubicBezTo>
                    <a:cubicBezTo>
                      <a:pt x="235" y="197"/>
                      <a:pt x="235" y="198"/>
                      <a:pt x="234" y="199"/>
                    </a:cubicBezTo>
                    <a:cubicBezTo>
                      <a:pt x="234" y="200"/>
                      <a:pt x="233" y="201"/>
                      <a:pt x="232" y="202"/>
                    </a:cubicBezTo>
                    <a:cubicBezTo>
                      <a:pt x="229" y="207"/>
                      <a:pt x="225" y="213"/>
                      <a:pt x="219" y="218"/>
                    </a:cubicBezTo>
                    <a:cubicBezTo>
                      <a:pt x="214" y="224"/>
                      <a:pt x="208" y="228"/>
                      <a:pt x="203" y="231"/>
                    </a:cubicBezTo>
                    <a:cubicBezTo>
                      <a:pt x="201" y="233"/>
                      <a:pt x="199" y="234"/>
                      <a:pt x="198" y="235"/>
                    </a:cubicBezTo>
                    <a:cubicBezTo>
                      <a:pt x="196" y="236"/>
                      <a:pt x="195" y="236"/>
                      <a:pt x="195" y="236"/>
                    </a:cubicBezTo>
                    <a:cubicBezTo>
                      <a:pt x="195" y="236"/>
                      <a:pt x="194" y="236"/>
                      <a:pt x="193" y="237"/>
                    </a:cubicBezTo>
                    <a:cubicBezTo>
                      <a:pt x="192" y="238"/>
                      <a:pt x="189" y="239"/>
                      <a:pt x="187" y="240"/>
                    </a:cubicBezTo>
                    <a:cubicBezTo>
                      <a:pt x="182" y="242"/>
                      <a:pt x="174" y="244"/>
                      <a:pt x="167" y="245"/>
                    </a:cubicBezTo>
                    <a:cubicBezTo>
                      <a:pt x="160" y="247"/>
                      <a:pt x="152" y="247"/>
                      <a:pt x="147" y="2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4" name="Freeform: Shape 10">
                <a:extLst>
                  <a:ext uri="{FF2B5EF4-FFF2-40B4-BE49-F238E27FC236}">
                    <a16:creationId xmlns:a16="http://schemas.microsoft.com/office/drawing/2014/main" id="{0F544410-CDEF-554C-8EEA-D230355A9203}"/>
                  </a:ext>
                </a:extLst>
              </p:cNvPr>
              <p:cNvSpPr>
                <a:spLocks/>
              </p:cNvSpPr>
              <p:nvPr/>
            </p:nvSpPr>
            <p:spPr bwMode="auto">
              <a:xfrm>
                <a:off x="4986551" y="4214819"/>
                <a:ext cx="1430693" cy="1500702"/>
              </a:xfrm>
              <a:custGeom>
                <a:avLst/>
                <a:gdLst>
                  <a:gd name="T0" fmla="*/ 413 w 714"/>
                  <a:gd name="T1" fmla="*/ 709 h 714"/>
                  <a:gd name="T2" fmla="*/ 455 w 714"/>
                  <a:gd name="T3" fmla="*/ 706 h 714"/>
                  <a:gd name="T4" fmla="*/ 482 w 714"/>
                  <a:gd name="T5" fmla="*/ 644 h 714"/>
                  <a:gd name="T6" fmla="*/ 528 w 714"/>
                  <a:gd name="T7" fmla="*/ 619 h 714"/>
                  <a:gd name="T8" fmla="*/ 594 w 714"/>
                  <a:gd name="T9" fmla="*/ 631 h 714"/>
                  <a:gd name="T10" fmla="*/ 620 w 714"/>
                  <a:gd name="T11" fmla="*/ 606 h 714"/>
                  <a:gd name="T12" fmla="*/ 608 w 714"/>
                  <a:gd name="T13" fmla="*/ 554 h 714"/>
                  <a:gd name="T14" fmla="*/ 625 w 714"/>
                  <a:gd name="T15" fmla="*/ 519 h 714"/>
                  <a:gd name="T16" fmla="*/ 690 w 714"/>
                  <a:gd name="T17" fmla="*/ 484 h 714"/>
                  <a:gd name="T18" fmla="*/ 690 w 714"/>
                  <a:gd name="T19" fmla="*/ 415 h 714"/>
                  <a:gd name="T20" fmla="*/ 670 w 714"/>
                  <a:gd name="T21" fmla="*/ 360 h 714"/>
                  <a:gd name="T22" fmla="*/ 680 w 714"/>
                  <a:gd name="T23" fmla="*/ 322 h 714"/>
                  <a:gd name="T24" fmla="*/ 713 w 714"/>
                  <a:gd name="T25" fmla="*/ 287 h 714"/>
                  <a:gd name="T26" fmla="*/ 696 w 714"/>
                  <a:gd name="T27" fmla="*/ 245 h 714"/>
                  <a:gd name="T28" fmla="*/ 638 w 714"/>
                  <a:gd name="T29" fmla="*/ 219 h 714"/>
                  <a:gd name="T30" fmla="*/ 617 w 714"/>
                  <a:gd name="T31" fmla="*/ 171 h 714"/>
                  <a:gd name="T32" fmla="*/ 619 w 714"/>
                  <a:gd name="T33" fmla="*/ 106 h 714"/>
                  <a:gd name="T34" fmla="*/ 588 w 714"/>
                  <a:gd name="T35" fmla="*/ 92 h 714"/>
                  <a:gd name="T36" fmla="*/ 540 w 714"/>
                  <a:gd name="T37" fmla="*/ 102 h 714"/>
                  <a:gd name="T38" fmla="*/ 495 w 714"/>
                  <a:gd name="T39" fmla="*/ 76 h 714"/>
                  <a:gd name="T40" fmla="*/ 459 w 714"/>
                  <a:gd name="T41" fmla="*/ 9 h 714"/>
                  <a:gd name="T42" fmla="*/ 392 w 714"/>
                  <a:gd name="T43" fmla="*/ 45 h 714"/>
                  <a:gd name="T44" fmla="*/ 341 w 714"/>
                  <a:gd name="T45" fmla="*/ 44 h 714"/>
                  <a:gd name="T46" fmla="*/ 305 w 714"/>
                  <a:gd name="T47" fmla="*/ 10 h 714"/>
                  <a:gd name="T48" fmla="*/ 271 w 714"/>
                  <a:gd name="T49" fmla="*/ 4 h 714"/>
                  <a:gd name="T50" fmla="*/ 239 w 714"/>
                  <a:gd name="T51" fmla="*/ 60 h 714"/>
                  <a:gd name="T52" fmla="*/ 195 w 714"/>
                  <a:gd name="T53" fmla="*/ 89 h 714"/>
                  <a:gd name="T54" fmla="*/ 132 w 714"/>
                  <a:gd name="T55" fmla="*/ 80 h 714"/>
                  <a:gd name="T56" fmla="*/ 95 w 714"/>
                  <a:gd name="T57" fmla="*/ 106 h 714"/>
                  <a:gd name="T58" fmla="*/ 104 w 714"/>
                  <a:gd name="T59" fmla="*/ 153 h 714"/>
                  <a:gd name="T60" fmla="*/ 92 w 714"/>
                  <a:gd name="T61" fmla="*/ 190 h 714"/>
                  <a:gd name="T62" fmla="*/ 45 w 714"/>
                  <a:gd name="T63" fmla="*/ 226 h 714"/>
                  <a:gd name="T64" fmla="*/ 8 w 714"/>
                  <a:gd name="T65" fmla="*/ 284 h 714"/>
                  <a:gd name="T66" fmla="*/ 44 w 714"/>
                  <a:gd name="T67" fmla="*/ 349 h 714"/>
                  <a:gd name="T68" fmla="*/ 39 w 714"/>
                  <a:gd name="T69" fmla="*/ 388 h 714"/>
                  <a:gd name="T70" fmla="*/ 1 w 714"/>
                  <a:gd name="T71" fmla="*/ 425 h 714"/>
                  <a:gd name="T72" fmla="*/ 9 w 714"/>
                  <a:gd name="T73" fmla="*/ 460 h 714"/>
                  <a:gd name="T74" fmla="*/ 72 w 714"/>
                  <a:gd name="T75" fmla="*/ 486 h 714"/>
                  <a:gd name="T76" fmla="*/ 97 w 714"/>
                  <a:gd name="T77" fmla="*/ 531 h 714"/>
                  <a:gd name="T78" fmla="*/ 86 w 714"/>
                  <a:gd name="T79" fmla="*/ 598 h 714"/>
                  <a:gd name="T80" fmla="*/ 120 w 714"/>
                  <a:gd name="T81" fmla="*/ 623 h 714"/>
                  <a:gd name="T82" fmla="*/ 171 w 714"/>
                  <a:gd name="T83" fmla="*/ 609 h 714"/>
                  <a:gd name="T84" fmla="*/ 206 w 714"/>
                  <a:gd name="T85" fmla="*/ 631 h 714"/>
                  <a:gd name="T86" fmla="*/ 238 w 714"/>
                  <a:gd name="T87" fmla="*/ 699 h 714"/>
                  <a:gd name="T88" fmla="*/ 311 w 714"/>
                  <a:gd name="T89" fmla="*/ 673 h 714"/>
                  <a:gd name="T90" fmla="*/ 364 w 714"/>
                  <a:gd name="T91" fmla="*/ 670 h 714"/>
                  <a:gd name="T92" fmla="*/ 346 w 714"/>
                  <a:gd name="T93" fmla="*/ 606 h 714"/>
                  <a:gd name="T94" fmla="*/ 227 w 714"/>
                  <a:gd name="T95" fmla="*/ 569 h 714"/>
                  <a:gd name="T96" fmla="*/ 144 w 714"/>
                  <a:gd name="T97" fmla="*/ 487 h 714"/>
                  <a:gd name="T98" fmla="*/ 129 w 714"/>
                  <a:gd name="T99" fmla="*/ 458 h 714"/>
                  <a:gd name="T100" fmla="*/ 108 w 714"/>
                  <a:gd name="T101" fmla="*/ 345 h 714"/>
                  <a:gd name="T102" fmla="*/ 144 w 714"/>
                  <a:gd name="T103" fmla="*/ 227 h 714"/>
                  <a:gd name="T104" fmla="*/ 227 w 714"/>
                  <a:gd name="T105" fmla="*/ 144 h 714"/>
                  <a:gd name="T106" fmla="*/ 256 w 714"/>
                  <a:gd name="T107" fmla="*/ 129 h 714"/>
                  <a:gd name="T108" fmla="*/ 368 w 714"/>
                  <a:gd name="T109" fmla="*/ 108 h 714"/>
                  <a:gd name="T110" fmla="*/ 487 w 714"/>
                  <a:gd name="T111" fmla="*/ 144 h 714"/>
                  <a:gd name="T112" fmla="*/ 570 w 714"/>
                  <a:gd name="T113" fmla="*/ 227 h 714"/>
                  <a:gd name="T114" fmla="*/ 585 w 714"/>
                  <a:gd name="T115" fmla="*/ 255 h 714"/>
                  <a:gd name="T116" fmla="*/ 606 w 714"/>
                  <a:gd name="T117" fmla="*/ 368 h 714"/>
                  <a:gd name="T118" fmla="*/ 570 w 714"/>
                  <a:gd name="T119" fmla="*/ 486 h 714"/>
                  <a:gd name="T120" fmla="*/ 487 w 714"/>
                  <a:gd name="T121" fmla="*/ 569 h 714"/>
                  <a:gd name="T122" fmla="*/ 458 w 714"/>
                  <a:gd name="T123" fmla="*/ 58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714">
                    <a:moveTo>
                      <a:pt x="388" y="674"/>
                    </a:moveTo>
                    <a:cubicBezTo>
                      <a:pt x="388" y="674"/>
                      <a:pt x="390" y="677"/>
                      <a:pt x="392" y="680"/>
                    </a:cubicBezTo>
                    <a:cubicBezTo>
                      <a:pt x="394" y="683"/>
                      <a:pt x="397" y="687"/>
                      <a:pt x="400" y="692"/>
                    </a:cubicBezTo>
                    <a:cubicBezTo>
                      <a:pt x="403" y="696"/>
                      <a:pt x="407" y="700"/>
                      <a:pt x="409" y="704"/>
                    </a:cubicBezTo>
                    <a:cubicBezTo>
                      <a:pt x="412" y="707"/>
                      <a:pt x="413" y="709"/>
                      <a:pt x="413" y="709"/>
                    </a:cubicBezTo>
                    <a:cubicBezTo>
                      <a:pt x="416" y="712"/>
                      <a:pt x="421" y="714"/>
                      <a:pt x="425" y="713"/>
                    </a:cubicBezTo>
                    <a:cubicBezTo>
                      <a:pt x="425" y="713"/>
                      <a:pt x="426" y="713"/>
                      <a:pt x="427" y="712"/>
                    </a:cubicBezTo>
                    <a:cubicBezTo>
                      <a:pt x="428" y="712"/>
                      <a:pt x="429" y="712"/>
                      <a:pt x="431" y="712"/>
                    </a:cubicBezTo>
                    <a:cubicBezTo>
                      <a:pt x="434" y="711"/>
                      <a:pt x="438" y="710"/>
                      <a:pt x="443" y="709"/>
                    </a:cubicBezTo>
                    <a:cubicBezTo>
                      <a:pt x="447" y="708"/>
                      <a:pt x="451" y="707"/>
                      <a:pt x="455" y="706"/>
                    </a:cubicBezTo>
                    <a:cubicBezTo>
                      <a:pt x="458" y="705"/>
                      <a:pt x="460" y="704"/>
                      <a:pt x="460" y="704"/>
                    </a:cubicBezTo>
                    <a:cubicBezTo>
                      <a:pt x="465" y="703"/>
                      <a:pt x="468" y="699"/>
                      <a:pt x="469" y="695"/>
                    </a:cubicBezTo>
                    <a:cubicBezTo>
                      <a:pt x="469" y="695"/>
                      <a:pt x="471" y="685"/>
                      <a:pt x="473" y="674"/>
                    </a:cubicBezTo>
                    <a:cubicBezTo>
                      <a:pt x="474" y="663"/>
                      <a:pt x="475" y="653"/>
                      <a:pt x="475" y="653"/>
                    </a:cubicBezTo>
                    <a:cubicBezTo>
                      <a:pt x="476" y="649"/>
                      <a:pt x="479" y="646"/>
                      <a:pt x="482" y="644"/>
                    </a:cubicBezTo>
                    <a:cubicBezTo>
                      <a:pt x="482" y="644"/>
                      <a:pt x="484" y="643"/>
                      <a:pt x="486" y="642"/>
                    </a:cubicBezTo>
                    <a:cubicBezTo>
                      <a:pt x="489" y="641"/>
                      <a:pt x="492" y="640"/>
                      <a:pt x="495" y="638"/>
                    </a:cubicBezTo>
                    <a:cubicBezTo>
                      <a:pt x="501" y="635"/>
                      <a:pt x="507" y="632"/>
                      <a:pt x="507" y="632"/>
                    </a:cubicBezTo>
                    <a:cubicBezTo>
                      <a:pt x="507" y="632"/>
                      <a:pt x="513" y="628"/>
                      <a:pt x="519" y="625"/>
                    </a:cubicBezTo>
                    <a:cubicBezTo>
                      <a:pt x="522" y="623"/>
                      <a:pt x="525" y="621"/>
                      <a:pt x="528" y="619"/>
                    </a:cubicBezTo>
                    <a:cubicBezTo>
                      <a:pt x="530" y="618"/>
                      <a:pt x="531" y="617"/>
                      <a:pt x="531" y="617"/>
                    </a:cubicBezTo>
                    <a:cubicBezTo>
                      <a:pt x="535" y="615"/>
                      <a:pt x="539" y="614"/>
                      <a:pt x="543" y="616"/>
                    </a:cubicBezTo>
                    <a:cubicBezTo>
                      <a:pt x="543" y="616"/>
                      <a:pt x="552" y="621"/>
                      <a:pt x="562" y="625"/>
                    </a:cubicBezTo>
                    <a:cubicBezTo>
                      <a:pt x="572" y="630"/>
                      <a:pt x="582" y="634"/>
                      <a:pt x="582" y="634"/>
                    </a:cubicBezTo>
                    <a:cubicBezTo>
                      <a:pt x="586" y="635"/>
                      <a:pt x="591" y="634"/>
                      <a:pt x="594" y="631"/>
                    </a:cubicBezTo>
                    <a:cubicBezTo>
                      <a:pt x="594" y="631"/>
                      <a:pt x="596" y="629"/>
                      <a:pt x="598" y="627"/>
                    </a:cubicBezTo>
                    <a:cubicBezTo>
                      <a:pt x="601" y="625"/>
                      <a:pt x="604" y="622"/>
                      <a:pt x="607" y="619"/>
                    </a:cubicBezTo>
                    <a:cubicBezTo>
                      <a:pt x="611" y="616"/>
                      <a:pt x="614" y="613"/>
                      <a:pt x="616" y="610"/>
                    </a:cubicBezTo>
                    <a:cubicBezTo>
                      <a:pt x="617" y="609"/>
                      <a:pt x="618" y="608"/>
                      <a:pt x="619" y="607"/>
                    </a:cubicBezTo>
                    <a:cubicBezTo>
                      <a:pt x="620" y="607"/>
                      <a:pt x="620" y="606"/>
                      <a:pt x="620" y="606"/>
                    </a:cubicBezTo>
                    <a:cubicBezTo>
                      <a:pt x="623" y="603"/>
                      <a:pt x="625" y="598"/>
                      <a:pt x="623" y="594"/>
                    </a:cubicBezTo>
                    <a:cubicBezTo>
                      <a:pt x="623" y="594"/>
                      <a:pt x="623" y="591"/>
                      <a:pt x="621" y="588"/>
                    </a:cubicBezTo>
                    <a:cubicBezTo>
                      <a:pt x="620" y="584"/>
                      <a:pt x="618" y="579"/>
                      <a:pt x="616" y="574"/>
                    </a:cubicBezTo>
                    <a:cubicBezTo>
                      <a:pt x="614" y="569"/>
                      <a:pt x="612" y="564"/>
                      <a:pt x="611" y="560"/>
                    </a:cubicBezTo>
                    <a:cubicBezTo>
                      <a:pt x="609" y="557"/>
                      <a:pt x="608" y="554"/>
                      <a:pt x="608" y="554"/>
                    </a:cubicBezTo>
                    <a:cubicBezTo>
                      <a:pt x="606" y="550"/>
                      <a:pt x="607" y="546"/>
                      <a:pt x="609" y="543"/>
                    </a:cubicBezTo>
                    <a:cubicBezTo>
                      <a:pt x="609" y="543"/>
                      <a:pt x="610" y="541"/>
                      <a:pt x="612" y="539"/>
                    </a:cubicBezTo>
                    <a:cubicBezTo>
                      <a:pt x="613" y="537"/>
                      <a:pt x="615" y="534"/>
                      <a:pt x="617" y="531"/>
                    </a:cubicBezTo>
                    <a:cubicBezTo>
                      <a:pt x="619" y="528"/>
                      <a:pt x="621" y="525"/>
                      <a:pt x="622" y="523"/>
                    </a:cubicBezTo>
                    <a:cubicBezTo>
                      <a:pt x="624" y="521"/>
                      <a:pt x="625" y="519"/>
                      <a:pt x="625" y="519"/>
                    </a:cubicBezTo>
                    <a:cubicBezTo>
                      <a:pt x="625" y="519"/>
                      <a:pt x="628" y="514"/>
                      <a:pt x="632" y="507"/>
                    </a:cubicBezTo>
                    <a:cubicBezTo>
                      <a:pt x="635" y="501"/>
                      <a:pt x="638" y="495"/>
                      <a:pt x="638" y="495"/>
                    </a:cubicBezTo>
                    <a:cubicBezTo>
                      <a:pt x="640" y="491"/>
                      <a:pt x="644" y="489"/>
                      <a:pt x="648" y="489"/>
                    </a:cubicBezTo>
                    <a:cubicBezTo>
                      <a:pt x="648" y="489"/>
                      <a:pt x="658" y="488"/>
                      <a:pt x="669" y="487"/>
                    </a:cubicBezTo>
                    <a:cubicBezTo>
                      <a:pt x="680" y="486"/>
                      <a:pt x="690" y="484"/>
                      <a:pt x="690" y="484"/>
                    </a:cubicBezTo>
                    <a:cubicBezTo>
                      <a:pt x="694" y="483"/>
                      <a:pt x="698" y="480"/>
                      <a:pt x="700" y="475"/>
                    </a:cubicBezTo>
                    <a:cubicBezTo>
                      <a:pt x="700" y="475"/>
                      <a:pt x="702" y="467"/>
                      <a:pt x="705" y="459"/>
                    </a:cubicBezTo>
                    <a:cubicBezTo>
                      <a:pt x="707" y="450"/>
                      <a:pt x="710" y="441"/>
                      <a:pt x="710" y="441"/>
                    </a:cubicBezTo>
                    <a:cubicBezTo>
                      <a:pt x="711" y="437"/>
                      <a:pt x="709" y="432"/>
                      <a:pt x="706" y="429"/>
                    </a:cubicBezTo>
                    <a:cubicBezTo>
                      <a:pt x="706" y="429"/>
                      <a:pt x="698" y="422"/>
                      <a:pt x="690" y="415"/>
                    </a:cubicBezTo>
                    <a:cubicBezTo>
                      <a:pt x="681" y="408"/>
                      <a:pt x="673" y="402"/>
                      <a:pt x="673" y="402"/>
                    </a:cubicBezTo>
                    <a:cubicBezTo>
                      <a:pt x="670" y="400"/>
                      <a:pt x="668" y="396"/>
                      <a:pt x="668" y="392"/>
                    </a:cubicBezTo>
                    <a:cubicBezTo>
                      <a:pt x="668" y="392"/>
                      <a:pt x="669" y="385"/>
                      <a:pt x="670" y="378"/>
                    </a:cubicBezTo>
                    <a:cubicBezTo>
                      <a:pt x="670" y="371"/>
                      <a:pt x="670" y="364"/>
                      <a:pt x="670" y="364"/>
                    </a:cubicBezTo>
                    <a:cubicBezTo>
                      <a:pt x="670" y="364"/>
                      <a:pt x="670" y="362"/>
                      <a:pt x="670" y="360"/>
                    </a:cubicBezTo>
                    <a:cubicBezTo>
                      <a:pt x="670" y="357"/>
                      <a:pt x="670" y="353"/>
                      <a:pt x="670" y="350"/>
                    </a:cubicBezTo>
                    <a:cubicBezTo>
                      <a:pt x="670" y="346"/>
                      <a:pt x="670" y="343"/>
                      <a:pt x="670" y="340"/>
                    </a:cubicBezTo>
                    <a:cubicBezTo>
                      <a:pt x="670" y="338"/>
                      <a:pt x="670" y="336"/>
                      <a:pt x="670" y="336"/>
                    </a:cubicBezTo>
                    <a:cubicBezTo>
                      <a:pt x="669" y="332"/>
                      <a:pt x="671" y="328"/>
                      <a:pt x="675" y="326"/>
                    </a:cubicBezTo>
                    <a:cubicBezTo>
                      <a:pt x="675" y="326"/>
                      <a:pt x="677" y="324"/>
                      <a:pt x="680" y="322"/>
                    </a:cubicBezTo>
                    <a:cubicBezTo>
                      <a:pt x="684" y="320"/>
                      <a:pt x="688" y="317"/>
                      <a:pt x="692" y="314"/>
                    </a:cubicBezTo>
                    <a:cubicBezTo>
                      <a:pt x="697" y="310"/>
                      <a:pt x="701" y="307"/>
                      <a:pt x="704" y="305"/>
                    </a:cubicBezTo>
                    <a:cubicBezTo>
                      <a:pt x="707" y="302"/>
                      <a:pt x="709" y="300"/>
                      <a:pt x="709" y="300"/>
                    </a:cubicBezTo>
                    <a:cubicBezTo>
                      <a:pt x="713" y="298"/>
                      <a:pt x="714" y="293"/>
                      <a:pt x="713" y="288"/>
                    </a:cubicBezTo>
                    <a:cubicBezTo>
                      <a:pt x="713" y="288"/>
                      <a:pt x="713" y="288"/>
                      <a:pt x="713" y="287"/>
                    </a:cubicBezTo>
                    <a:cubicBezTo>
                      <a:pt x="713" y="286"/>
                      <a:pt x="712" y="284"/>
                      <a:pt x="712" y="283"/>
                    </a:cubicBezTo>
                    <a:cubicBezTo>
                      <a:pt x="711" y="280"/>
                      <a:pt x="710" y="275"/>
                      <a:pt x="709" y="271"/>
                    </a:cubicBezTo>
                    <a:cubicBezTo>
                      <a:pt x="708" y="266"/>
                      <a:pt x="707" y="262"/>
                      <a:pt x="706" y="259"/>
                    </a:cubicBezTo>
                    <a:cubicBezTo>
                      <a:pt x="705" y="256"/>
                      <a:pt x="705" y="254"/>
                      <a:pt x="705" y="254"/>
                    </a:cubicBezTo>
                    <a:cubicBezTo>
                      <a:pt x="704" y="249"/>
                      <a:pt x="700" y="246"/>
                      <a:pt x="696" y="245"/>
                    </a:cubicBezTo>
                    <a:cubicBezTo>
                      <a:pt x="696" y="245"/>
                      <a:pt x="685" y="242"/>
                      <a:pt x="675" y="241"/>
                    </a:cubicBezTo>
                    <a:cubicBezTo>
                      <a:pt x="664" y="239"/>
                      <a:pt x="653" y="238"/>
                      <a:pt x="653" y="238"/>
                    </a:cubicBezTo>
                    <a:cubicBezTo>
                      <a:pt x="649" y="238"/>
                      <a:pt x="646" y="235"/>
                      <a:pt x="644" y="231"/>
                    </a:cubicBezTo>
                    <a:cubicBezTo>
                      <a:pt x="644" y="231"/>
                      <a:pt x="643" y="230"/>
                      <a:pt x="642" y="227"/>
                    </a:cubicBezTo>
                    <a:cubicBezTo>
                      <a:pt x="641" y="225"/>
                      <a:pt x="640" y="222"/>
                      <a:pt x="638" y="219"/>
                    </a:cubicBezTo>
                    <a:cubicBezTo>
                      <a:pt x="635" y="212"/>
                      <a:pt x="632" y="206"/>
                      <a:pt x="632" y="206"/>
                    </a:cubicBezTo>
                    <a:cubicBezTo>
                      <a:pt x="632" y="206"/>
                      <a:pt x="628" y="200"/>
                      <a:pt x="625" y="194"/>
                    </a:cubicBezTo>
                    <a:cubicBezTo>
                      <a:pt x="623" y="191"/>
                      <a:pt x="621" y="188"/>
                      <a:pt x="620" y="186"/>
                    </a:cubicBezTo>
                    <a:cubicBezTo>
                      <a:pt x="618" y="184"/>
                      <a:pt x="617" y="182"/>
                      <a:pt x="617" y="182"/>
                    </a:cubicBezTo>
                    <a:cubicBezTo>
                      <a:pt x="615" y="179"/>
                      <a:pt x="615" y="175"/>
                      <a:pt x="617" y="171"/>
                    </a:cubicBezTo>
                    <a:cubicBezTo>
                      <a:pt x="617" y="171"/>
                      <a:pt x="621" y="162"/>
                      <a:pt x="626" y="152"/>
                    </a:cubicBezTo>
                    <a:cubicBezTo>
                      <a:pt x="630" y="142"/>
                      <a:pt x="634" y="132"/>
                      <a:pt x="634" y="132"/>
                    </a:cubicBezTo>
                    <a:cubicBezTo>
                      <a:pt x="635" y="128"/>
                      <a:pt x="635" y="123"/>
                      <a:pt x="631" y="119"/>
                    </a:cubicBezTo>
                    <a:cubicBezTo>
                      <a:pt x="631" y="119"/>
                      <a:pt x="630" y="118"/>
                      <a:pt x="628" y="115"/>
                    </a:cubicBezTo>
                    <a:cubicBezTo>
                      <a:pt x="625" y="113"/>
                      <a:pt x="623" y="109"/>
                      <a:pt x="619" y="106"/>
                    </a:cubicBezTo>
                    <a:cubicBezTo>
                      <a:pt x="616" y="103"/>
                      <a:pt x="613" y="100"/>
                      <a:pt x="611" y="97"/>
                    </a:cubicBezTo>
                    <a:cubicBezTo>
                      <a:pt x="610" y="96"/>
                      <a:pt x="609" y="95"/>
                      <a:pt x="608" y="95"/>
                    </a:cubicBezTo>
                    <a:cubicBezTo>
                      <a:pt x="607" y="94"/>
                      <a:pt x="607" y="94"/>
                      <a:pt x="607" y="94"/>
                    </a:cubicBezTo>
                    <a:cubicBezTo>
                      <a:pt x="603" y="90"/>
                      <a:pt x="598" y="89"/>
                      <a:pt x="594" y="90"/>
                    </a:cubicBezTo>
                    <a:cubicBezTo>
                      <a:pt x="594" y="90"/>
                      <a:pt x="592" y="91"/>
                      <a:pt x="588" y="92"/>
                    </a:cubicBezTo>
                    <a:cubicBezTo>
                      <a:pt x="584" y="94"/>
                      <a:pt x="579" y="96"/>
                      <a:pt x="574" y="98"/>
                    </a:cubicBezTo>
                    <a:cubicBezTo>
                      <a:pt x="569" y="100"/>
                      <a:pt x="564" y="102"/>
                      <a:pt x="561" y="103"/>
                    </a:cubicBezTo>
                    <a:cubicBezTo>
                      <a:pt x="557" y="105"/>
                      <a:pt x="555" y="106"/>
                      <a:pt x="555" y="106"/>
                    </a:cubicBezTo>
                    <a:cubicBezTo>
                      <a:pt x="551" y="108"/>
                      <a:pt x="546" y="107"/>
                      <a:pt x="543" y="105"/>
                    </a:cubicBezTo>
                    <a:cubicBezTo>
                      <a:pt x="543" y="105"/>
                      <a:pt x="542" y="103"/>
                      <a:pt x="540" y="102"/>
                    </a:cubicBezTo>
                    <a:cubicBezTo>
                      <a:pt x="537" y="100"/>
                      <a:pt x="535" y="98"/>
                      <a:pt x="532" y="96"/>
                    </a:cubicBezTo>
                    <a:cubicBezTo>
                      <a:pt x="529" y="95"/>
                      <a:pt x="526" y="93"/>
                      <a:pt x="524" y="91"/>
                    </a:cubicBezTo>
                    <a:cubicBezTo>
                      <a:pt x="521" y="90"/>
                      <a:pt x="520" y="89"/>
                      <a:pt x="520" y="89"/>
                    </a:cubicBezTo>
                    <a:cubicBezTo>
                      <a:pt x="520" y="89"/>
                      <a:pt x="514" y="85"/>
                      <a:pt x="508" y="82"/>
                    </a:cubicBezTo>
                    <a:cubicBezTo>
                      <a:pt x="502" y="79"/>
                      <a:pt x="495" y="76"/>
                      <a:pt x="495" y="76"/>
                    </a:cubicBezTo>
                    <a:cubicBezTo>
                      <a:pt x="492" y="74"/>
                      <a:pt x="489" y="70"/>
                      <a:pt x="489" y="66"/>
                    </a:cubicBezTo>
                    <a:cubicBezTo>
                      <a:pt x="489" y="66"/>
                      <a:pt x="488" y="56"/>
                      <a:pt x="487" y="45"/>
                    </a:cubicBezTo>
                    <a:cubicBezTo>
                      <a:pt x="486" y="34"/>
                      <a:pt x="484" y="24"/>
                      <a:pt x="484" y="24"/>
                    </a:cubicBezTo>
                    <a:cubicBezTo>
                      <a:pt x="484" y="19"/>
                      <a:pt x="480" y="16"/>
                      <a:pt x="476" y="14"/>
                    </a:cubicBezTo>
                    <a:cubicBezTo>
                      <a:pt x="476" y="14"/>
                      <a:pt x="467" y="11"/>
                      <a:pt x="459" y="9"/>
                    </a:cubicBezTo>
                    <a:cubicBezTo>
                      <a:pt x="450" y="6"/>
                      <a:pt x="442" y="4"/>
                      <a:pt x="442" y="4"/>
                    </a:cubicBezTo>
                    <a:cubicBezTo>
                      <a:pt x="437" y="3"/>
                      <a:pt x="432" y="4"/>
                      <a:pt x="429" y="7"/>
                    </a:cubicBezTo>
                    <a:cubicBezTo>
                      <a:pt x="429" y="7"/>
                      <a:pt x="422" y="15"/>
                      <a:pt x="416" y="24"/>
                    </a:cubicBezTo>
                    <a:cubicBezTo>
                      <a:pt x="409" y="32"/>
                      <a:pt x="403" y="41"/>
                      <a:pt x="403" y="41"/>
                    </a:cubicBezTo>
                    <a:cubicBezTo>
                      <a:pt x="400" y="44"/>
                      <a:pt x="396" y="46"/>
                      <a:pt x="392" y="45"/>
                    </a:cubicBezTo>
                    <a:cubicBezTo>
                      <a:pt x="392" y="45"/>
                      <a:pt x="385" y="44"/>
                      <a:pt x="378" y="44"/>
                    </a:cubicBezTo>
                    <a:cubicBezTo>
                      <a:pt x="371" y="43"/>
                      <a:pt x="364" y="43"/>
                      <a:pt x="364" y="43"/>
                    </a:cubicBezTo>
                    <a:cubicBezTo>
                      <a:pt x="364" y="43"/>
                      <a:pt x="363" y="43"/>
                      <a:pt x="360" y="43"/>
                    </a:cubicBezTo>
                    <a:cubicBezTo>
                      <a:pt x="357" y="43"/>
                      <a:pt x="354" y="43"/>
                      <a:pt x="350" y="43"/>
                    </a:cubicBezTo>
                    <a:cubicBezTo>
                      <a:pt x="347" y="43"/>
                      <a:pt x="343" y="44"/>
                      <a:pt x="341" y="44"/>
                    </a:cubicBezTo>
                    <a:cubicBezTo>
                      <a:pt x="338" y="44"/>
                      <a:pt x="336" y="44"/>
                      <a:pt x="336" y="44"/>
                    </a:cubicBezTo>
                    <a:cubicBezTo>
                      <a:pt x="332" y="44"/>
                      <a:pt x="328" y="42"/>
                      <a:pt x="326" y="39"/>
                    </a:cubicBezTo>
                    <a:cubicBezTo>
                      <a:pt x="326" y="39"/>
                      <a:pt x="325" y="37"/>
                      <a:pt x="322" y="33"/>
                    </a:cubicBezTo>
                    <a:cubicBezTo>
                      <a:pt x="320" y="30"/>
                      <a:pt x="317" y="26"/>
                      <a:pt x="314" y="21"/>
                    </a:cubicBezTo>
                    <a:cubicBezTo>
                      <a:pt x="311" y="17"/>
                      <a:pt x="308" y="13"/>
                      <a:pt x="305" y="10"/>
                    </a:cubicBezTo>
                    <a:cubicBezTo>
                      <a:pt x="303" y="6"/>
                      <a:pt x="301" y="4"/>
                      <a:pt x="301" y="4"/>
                    </a:cubicBezTo>
                    <a:cubicBezTo>
                      <a:pt x="298" y="1"/>
                      <a:pt x="293" y="0"/>
                      <a:pt x="289" y="0"/>
                    </a:cubicBezTo>
                    <a:cubicBezTo>
                      <a:pt x="289" y="0"/>
                      <a:pt x="288" y="1"/>
                      <a:pt x="287" y="1"/>
                    </a:cubicBezTo>
                    <a:cubicBezTo>
                      <a:pt x="286" y="1"/>
                      <a:pt x="285" y="1"/>
                      <a:pt x="283" y="2"/>
                    </a:cubicBezTo>
                    <a:cubicBezTo>
                      <a:pt x="280" y="2"/>
                      <a:pt x="276" y="3"/>
                      <a:pt x="271" y="4"/>
                    </a:cubicBezTo>
                    <a:cubicBezTo>
                      <a:pt x="267" y="5"/>
                      <a:pt x="263" y="7"/>
                      <a:pt x="259" y="7"/>
                    </a:cubicBezTo>
                    <a:cubicBezTo>
                      <a:pt x="256" y="8"/>
                      <a:pt x="254" y="9"/>
                      <a:pt x="254" y="9"/>
                    </a:cubicBezTo>
                    <a:cubicBezTo>
                      <a:pt x="249" y="10"/>
                      <a:pt x="246" y="14"/>
                      <a:pt x="245" y="18"/>
                    </a:cubicBezTo>
                    <a:cubicBezTo>
                      <a:pt x="245" y="18"/>
                      <a:pt x="243" y="29"/>
                      <a:pt x="241" y="39"/>
                    </a:cubicBezTo>
                    <a:cubicBezTo>
                      <a:pt x="240" y="50"/>
                      <a:pt x="239" y="60"/>
                      <a:pt x="239" y="60"/>
                    </a:cubicBezTo>
                    <a:cubicBezTo>
                      <a:pt x="238" y="64"/>
                      <a:pt x="236" y="68"/>
                      <a:pt x="232" y="70"/>
                    </a:cubicBezTo>
                    <a:cubicBezTo>
                      <a:pt x="232" y="70"/>
                      <a:pt x="230" y="70"/>
                      <a:pt x="228" y="71"/>
                    </a:cubicBezTo>
                    <a:cubicBezTo>
                      <a:pt x="225" y="72"/>
                      <a:pt x="222" y="74"/>
                      <a:pt x="219" y="75"/>
                    </a:cubicBezTo>
                    <a:cubicBezTo>
                      <a:pt x="213" y="79"/>
                      <a:pt x="207" y="82"/>
                      <a:pt x="207" y="82"/>
                    </a:cubicBezTo>
                    <a:cubicBezTo>
                      <a:pt x="207" y="82"/>
                      <a:pt x="201" y="85"/>
                      <a:pt x="195" y="89"/>
                    </a:cubicBezTo>
                    <a:cubicBezTo>
                      <a:pt x="192" y="90"/>
                      <a:pt x="189" y="92"/>
                      <a:pt x="187" y="94"/>
                    </a:cubicBezTo>
                    <a:cubicBezTo>
                      <a:pt x="184" y="95"/>
                      <a:pt x="183" y="96"/>
                      <a:pt x="183" y="96"/>
                    </a:cubicBezTo>
                    <a:cubicBezTo>
                      <a:pt x="179" y="98"/>
                      <a:pt x="175" y="99"/>
                      <a:pt x="171" y="97"/>
                    </a:cubicBezTo>
                    <a:cubicBezTo>
                      <a:pt x="171" y="97"/>
                      <a:pt x="162" y="92"/>
                      <a:pt x="152" y="88"/>
                    </a:cubicBezTo>
                    <a:cubicBezTo>
                      <a:pt x="142" y="83"/>
                      <a:pt x="132" y="80"/>
                      <a:pt x="132" y="80"/>
                    </a:cubicBezTo>
                    <a:cubicBezTo>
                      <a:pt x="128" y="78"/>
                      <a:pt x="123" y="79"/>
                      <a:pt x="120" y="82"/>
                    </a:cubicBezTo>
                    <a:cubicBezTo>
                      <a:pt x="120" y="82"/>
                      <a:pt x="118" y="84"/>
                      <a:pt x="116" y="86"/>
                    </a:cubicBezTo>
                    <a:cubicBezTo>
                      <a:pt x="113" y="88"/>
                      <a:pt x="110" y="91"/>
                      <a:pt x="107" y="94"/>
                    </a:cubicBezTo>
                    <a:cubicBezTo>
                      <a:pt x="103" y="97"/>
                      <a:pt x="100" y="101"/>
                      <a:pt x="98" y="103"/>
                    </a:cubicBezTo>
                    <a:cubicBezTo>
                      <a:pt x="97" y="104"/>
                      <a:pt x="96" y="105"/>
                      <a:pt x="95" y="106"/>
                    </a:cubicBezTo>
                    <a:cubicBezTo>
                      <a:pt x="94" y="106"/>
                      <a:pt x="94" y="107"/>
                      <a:pt x="94" y="107"/>
                    </a:cubicBezTo>
                    <a:cubicBezTo>
                      <a:pt x="91" y="110"/>
                      <a:pt x="89" y="115"/>
                      <a:pt x="91" y="119"/>
                    </a:cubicBezTo>
                    <a:cubicBezTo>
                      <a:pt x="91" y="119"/>
                      <a:pt x="92" y="122"/>
                      <a:pt x="93" y="126"/>
                    </a:cubicBezTo>
                    <a:cubicBezTo>
                      <a:pt x="94" y="129"/>
                      <a:pt x="96" y="135"/>
                      <a:pt x="98" y="140"/>
                    </a:cubicBezTo>
                    <a:cubicBezTo>
                      <a:pt x="100" y="145"/>
                      <a:pt x="102" y="149"/>
                      <a:pt x="104" y="153"/>
                    </a:cubicBezTo>
                    <a:cubicBezTo>
                      <a:pt x="105" y="157"/>
                      <a:pt x="106" y="159"/>
                      <a:pt x="106" y="159"/>
                    </a:cubicBezTo>
                    <a:cubicBezTo>
                      <a:pt x="108" y="163"/>
                      <a:pt x="107" y="167"/>
                      <a:pt x="105" y="171"/>
                    </a:cubicBezTo>
                    <a:cubicBezTo>
                      <a:pt x="105" y="171"/>
                      <a:pt x="104" y="172"/>
                      <a:pt x="102" y="174"/>
                    </a:cubicBezTo>
                    <a:cubicBezTo>
                      <a:pt x="101" y="176"/>
                      <a:pt x="99" y="179"/>
                      <a:pt x="97" y="182"/>
                    </a:cubicBezTo>
                    <a:cubicBezTo>
                      <a:pt x="95" y="185"/>
                      <a:pt x="93" y="188"/>
                      <a:pt x="92" y="190"/>
                    </a:cubicBezTo>
                    <a:cubicBezTo>
                      <a:pt x="90" y="192"/>
                      <a:pt x="89" y="194"/>
                      <a:pt x="89" y="194"/>
                    </a:cubicBezTo>
                    <a:cubicBezTo>
                      <a:pt x="89" y="194"/>
                      <a:pt x="86" y="200"/>
                      <a:pt x="82" y="206"/>
                    </a:cubicBezTo>
                    <a:cubicBezTo>
                      <a:pt x="79" y="212"/>
                      <a:pt x="76" y="218"/>
                      <a:pt x="76" y="218"/>
                    </a:cubicBezTo>
                    <a:cubicBezTo>
                      <a:pt x="74" y="222"/>
                      <a:pt x="70" y="224"/>
                      <a:pt x="66" y="225"/>
                    </a:cubicBezTo>
                    <a:cubicBezTo>
                      <a:pt x="66" y="225"/>
                      <a:pt x="56" y="225"/>
                      <a:pt x="45" y="226"/>
                    </a:cubicBezTo>
                    <a:cubicBezTo>
                      <a:pt x="35" y="227"/>
                      <a:pt x="24" y="229"/>
                      <a:pt x="24" y="229"/>
                    </a:cubicBezTo>
                    <a:cubicBezTo>
                      <a:pt x="20" y="230"/>
                      <a:pt x="16" y="233"/>
                      <a:pt x="14" y="238"/>
                    </a:cubicBezTo>
                    <a:cubicBezTo>
                      <a:pt x="14" y="238"/>
                      <a:pt x="12" y="246"/>
                      <a:pt x="9" y="255"/>
                    </a:cubicBezTo>
                    <a:cubicBezTo>
                      <a:pt x="7" y="263"/>
                      <a:pt x="4" y="272"/>
                      <a:pt x="4" y="272"/>
                    </a:cubicBezTo>
                    <a:cubicBezTo>
                      <a:pt x="3" y="277"/>
                      <a:pt x="5" y="281"/>
                      <a:pt x="8" y="284"/>
                    </a:cubicBezTo>
                    <a:cubicBezTo>
                      <a:pt x="8" y="284"/>
                      <a:pt x="16" y="291"/>
                      <a:pt x="24" y="298"/>
                    </a:cubicBezTo>
                    <a:cubicBezTo>
                      <a:pt x="33" y="305"/>
                      <a:pt x="41" y="311"/>
                      <a:pt x="41" y="311"/>
                    </a:cubicBezTo>
                    <a:cubicBezTo>
                      <a:pt x="44" y="313"/>
                      <a:pt x="46" y="317"/>
                      <a:pt x="46" y="322"/>
                    </a:cubicBezTo>
                    <a:cubicBezTo>
                      <a:pt x="46" y="322"/>
                      <a:pt x="45" y="328"/>
                      <a:pt x="44" y="335"/>
                    </a:cubicBezTo>
                    <a:cubicBezTo>
                      <a:pt x="44" y="342"/>
                      <a:pt x="44" y="349"/>
                      <a:pt x="44" y="349"/>
                    </a:cubicBezTo>
                    <a:cubicBezTo>
                      <a:pt x="44" y="349"/>
                      <a:pt x="44" y="351"/>
                      <a:pt x="44" y="354"/>
                    </a:cubicBezTo>
                    <a:cubicBezTo>
                      <a:pt x="44" y="356"/>
                      <a:pt x="44" y="360"/>
                      <a:pt x="44" y="363"/>
                    </a:cubicBezTo>
                    <a:cubicBezTo>
                      <a:pt x="44" y="367"/>
                      <a:pt x="44" y="370"/>
                      <a:pt x="44" y="373"/>
                    </a:cubicBezTo>
                    <a:cubicBezTo>
                      <a:pt x="44" y="375"/>
                      <a:pt x="44" y="377"/>
                      <a:pt x="44" y="377"/>
                    </a:cubicBezTo>
                    <a:cubicBezTo>
                      <a:pt x="45" y="381"/>
                      <a:pt x="43" y="385"/>
                      <a:pt x="39" y="388"/>
                    </a:cubicBezTo>
                    <a:cubicBezTo>
                      <a:pt x="39" y="388"/>
                      <a:pt x="37" y="389"/>
                      <a:pt x="34" y="391"/>
                    </a:cubicBezTo>
                    <a:cubicBezTo>
                      <a:pt x="31" y="394"/>
                      <a:pt x="26" y="397"/>
                      <a:pt x="22" y="400"/>
                    </a:cubicBezTo>
                    <a:cubicBezTo>
                      <a:pt x="18" y="403"/>
                      <a:pt x="13" y="406"/>
                      <a:pt x="10" y="409"/>
                    </a:cubicBezTo>
                    <a:cubicBezTo>
                      <a:pt x="7" y="411"/>
                      <a:pt x="5" y="413"/>
                      <a:pt x="5" y="413"/>
                    </a:cubicBezTo>
                    <a:cubicBezTo>
                      <a:pt x="2" y="415"/>
                      <a:pt x="0" y="420"/>
                      <a:pt x="1" y="425"/>
                    </a:cubicBezTo>
                    <a:cubicBezTo>
                      <a:pt x="1" y="425"/>
                      <a:pt x="1" y="426"/>
                      <a:pt x="1" y="427"/>
                    </a:cubicBezTo>
                    <a:cubicBezTo>
                      <a:pt x="1" y="427"/>
                      <a:pt x="2" y="429"/>
                      <a:pt x="2" y="430"/>
                    </a:cubicBezTo>
                    <a:cubicBezTo>
                      <a:pt x="3" y="434"/>
                      <a:pt x="4" y="438"/>
                      <a:pt x="5" y="442"/>
                    </a:cubicBezTo>
                    <a:cubicBezTo>
                      <a:pt x="6" y="447"/>
                      <a:pt x="7" y="451"/>
                      <a:pt x="8" y="454"/>
                    </a:cubicBezTo>
                    <a:cubicBezTo>
                      <a:pt x="9" y="457"/>
                      <a:pt x="9" y="460"/>
                      <a:pt x="9" y="460"/>
                    </a:cubicBezTo>
                    <a:cubicBezTo>
                      <a:pt x="11" y="464"/>
                      <a:pt x="14" y="468"/>
                      <a:pt x="18" y="469"/>
                    </a:cubicBezTo>
                    <a:cubicBezTo>
                      <a:pt x="18" y="469"/>
                      <a:pt x="29" y="471"/>
                      <a:pt x="40" y="472"/>
                    </a:cubicBezTo>
                    <a:cubicBezTo>
                      <a:pt x="50" y="474"/>
                      <a:pt x="61" y="475"/>
                      <a:pt x="61" y="475"/>
                    </a:cubicBezTo>
                    <a:cubicBezTo>
                      <a:pt x="65" y="475"/>
                      <a:pt x="68" y="478"/>
                      <a:pt x="70" y="482"/>
                    </a:cubicBezTo>
                    <a:cubicBezTo>
                      <a:pt x="70" y="482"/>
                      <a:pt x="71" y="484"/>
                      <a:pt x="72" y="486"/>
                    </a:cubicBezTo>
                    <a:cubicBezTo>
                      <a:pt x="73" y="488"/>
                      <a:pt x="74" y="491"/>
                      <a:pt x="76" y="495"/>
                    </a:cubicBezTo>
                    <a:cubicBezTo>
                      <a:pt x="79" y="501"/>
                      <a:pt x="82" y="507"/>
                      <a:pt x="82" y="507"/>
                    </a:cubicBezTo>
                    <a:cubicBezTo>
                      <a:pt x="82" y="507"/>
                      <a:pt x="86" y="513"/>
                      <a:pt x="89" y="519"/>
                    </a:cubicBezTo>
                    <a:cubicBezTo>
                      <a:pt x="91" y="522"/>
                      <a:pt x="93" y="525"/>
                      <a:pt x="94" y="527"/>
                    </a:cubicBezTo>
                    <a:cubicBezTo>
                      <a:pt x="96" y="529"/>
                      <a:pt x="97" y="531"/>
                      <a:pt x="97" y="531"/>
                    </a:cubicBezTo>
                    <a:cubicBezTo>
                      <a:pt x="99" y="534"/>
                      <a:pt x="99" y="539"/>
                      <a:pt x="97" y="542"/>
                    </a:cubicBezTo>
                    <a:cubicBezTo>
                      <a:pt x="97" y="542"/>
                      <a:pt x="93" y="552"/>
                      <a:pt x="88" y="562"/>
                    </a:cubicBezTo>
                    <a:cubicBezTo>
                      <a:pt x="84" y="571"/>
                      <a:pt x="80" y="581"/>
                      <a:pt x="80" y="581"/>
                    </a:cubicBezTo>
                    <a:cubicBezTo>
                      <a:pt x="79" y="585"/>
                      <a:pt x="79" y="590"/>
                      <a:pt x="83" y="594"/>
                    </a:cubicBezTo>
                    <a:cubicBezTo>
                      <a:pt x="83" y="594"/>
                      <a:pt x="84" y="596"/>
                      <a:pt x="86" y="598"/>
                    </a:cubicBezTo>
                    <a:cubicBezTo>
                      <a:pt x="89" y="600"/>
                      <a:pt x="92" y="604"/>
                      <a:pt x="95" y="607"/>
                    </a:cubicBezTo>
                    <a:cubicBezTo>
                      <a:pt x="98" y="610"/>
                      <a:pt x="101" y="613"/>
                      <a:pt x="103" y="616"/>
                    </a:cubicBezTo>
                    <a:cubicBezTo>
                      <a:pt x="104" y="617"/>
                      <a:pt x="105" y="618"/>
                      <a:pt x="106" y="619"/>
                    </a:cubicBezTo>
                    <a:cubicBezTo>
                      <a:pt x="107" y="619"/>
                      <a:pt x="107" y="620"/>
                      <a:pt x="107" y="620"/>
                    </a:cubicBezTo>
                    <a:cubicBezTo>
                      <a:pt x="111" y="623"/>
                      <a:pt x="116" y="624"/>
                      <a:pt x="120" y="623"/>
                    </a:cubicBezTo>
                    <a:cubicBezTo>
                      <a:pt x="120" y="623"/>
                      <a:pt x="122" y="622"/>
                      <a:pt x="126" y="621"/>
                    </a:cubicBezTo>
                    <a:cubicBezTo>
                      <a:pt x="130" y="619"/>
                      <a:pt x="135" y="618"/>
                      <a:pt x="140" y="616"/>
                    </a:cubicBezTo>
                    <a:cubicBezTo>
                      <a:pt x="145" y="614"/>
                      <a:pt x="150" y="612"/>
                      <a:pt x="153" y="610"/>
                    </a:cubicBezTo>
                    <a:cubicBezTo>
                      <a:pt x="157" y="609"/>
                      <a:pt x="159" y="607"/>
                      <a:pt x="159" y="607"/>
                    </a:cubicBezTo>
                    <a:cubicBezTo>
                      <a:pt x="163" y="606"/>
                      <a:pt x="168" y="606"/>
                      <a:pt x="171" y="609"/>
                    </a:cubicBezTo>
                    <a:cubicBezTo>
                      <a:pt x="171" y="609"/>
                      <a:pt x="172" y="610"/>
                      <a:pt x="175" y="611"/>
                    </a:cubicBezTo>
                    <a:cubicBezTo>
                      <a:pt x="177" y="613"/>
                      <a:pt x="180" y="615"/>
                      <a:pt x="182" y="617"/>
                    </a:cubicBezTo>
                    <a:cubicBezTo>
                      <a:pt x="185" y="619"/>
                      <a:pt x="188" y="621"/>
                      <a:pt x="190" y="622"/>
                    </a:cubicBezTo>
                    <a:cubicBezTo>
                      <a:pt x="193" y="623"/>
                      <a:pt x="194" y="624"/>
                      <a:pt x="194" y="624"/>
                    </a:cubicBezTo>
                    <a:cubicBezTo>
                      <a:pt x="194" y="624"/>
                      <a:pt x="200" y="628"/>
                      <a:pt x="206" y="631"/>
                    </a:cubicBezTo>
                    <a:cubicBezTo>
                      <a:pt x="212" y="635"/>
                      <a:pt x="219" y="638"/>
                      <a:pt x="219" y="638"/>
                    </a:cubicBezTo>
                    <a:cubicBezTo>
                      <a:pt x="222" y="639"/>
                      <a:pt x="225" y="643"/>
                      <a:pt x="225" y="647"/>
                    </a:cubicBezTo>
                    <a:cubicBezTo>
                      <a:pt x="225" y="647"/>
                      <a:pt x="226" y="658"/>
                      <a:pt x="227" y="668"/>
                    </a:cubicBezTo>
                    <a:cubicBezTo>
                      <a:pt x="228" y="679"/>
                      <a:pt x="230" y="690"/>
                      <a:pt x="230" y="690"/>
                    </a:cubicBezTo>
                    <a:cubicBezTo>
                      <a:pt x="230" y="694"/>
                      <a:pt x="234" y="698"/>
                      <a:pt x="238" y="699"/>
                    </a:cubicBezTo>
                    <a:cubicBezTo>
                      <a:pt x="238" y="699"/>
                      <a:pt x="247" y="702"/>
                      <a:pt x="255" y="705"/>
                    </a:cubicBezTo>
                    <a:cubicBezTo>
                      <a:pt x="264" y="707"/>
                      <a:pt x="272" y="709"/>
                      <a:pt x="272" y="709"/>
                    </a:cubicBezTo>
                    <a:cubicBezTo>
                      <a:pt x="277" y="710"/>
                      <a:pt x="282" y="709"/>
                      <a:pt x="285" y="706"/>
                    </a:cubicBezTo>
                    <a:cubicBezTo>
                      <a:pt x="285" y="706"/>
                      <a:pt x="292" y="698"/>
                      <a:pt x="299" y="689"/>
                    </a:cubicBezTo>
                    <a:cubicBezTo>
                      <a:pt x="305" y="681"/>
                      <a:pt x="311" y="673"/>
                      <a:pt x="311" y="673"/>
                    </a:cubicBezTo>
                    <a:cubicBezTo>
                      <a:pt x="314" y="669"/>
                      <a:pt x="318" y="667"/>
                      <a:pt x="322" y="668"/>
                    </a:cubicBezTo>
                    <a:cubicBezTo>
                      <a:pt x="322" y="668"/>
                      <a:pt x="329" y="669"/>
                      <a:pt x="336" y="669"/>
                    </a:cubicBezTo>
                    <a:cubicBezTo>
                      <a:pt x="343" y="670"/>
                      <a:pt x="350" y="670"/>
                      <a:pt x="350" y="670"/>
                    </a:cubicBezTo>
                    <a:cubicBezTo>
                      <a:pt x="350" y="670"/>
                      <a:pt x="352" y="670"/>
                      <a:pt x="354" y="670"/>
                    </a:cubicBezTo>
                    <a:cubicBezTo>
                      <a:pt x="357" y="670"/>
                      <a:pt x="360" y="670"/>
                      <a:pt x="364" y="670"/>
                    </a:cubicBezTo>
                    <a:cubicBezTo>
                      <a:pt x="367" y="670"/>
                      <a:pt x="371" y="670"/>
                      <a:pt x="373" y="670"/>
                    </a:cubicBezTo>
                    <a:cubicBezTo>
                      <a:pt x="376" y="669"/>
                      <a:pt x="378" y="669"/>
                      <a:pt x="378" y="669"/>
                    </a:cubicBezTo>
                    <a:cubicBezTo>
                      <a:pt x="382" y="669"/>
                      <a:pt x="386" y="671"/>
                      <a:pt x="388" y="674"/>
                    </a:cubicBezTo>
                    <a:close/>
                    <a:moveTo>
                      <a:pt x="351" y="606"/>
                    </a:moveTo>
                    <a:cubicBezTo>
                      <a:pt x="351" y="606"/>
                      <a:pt x="349" y="606"/>
                      <a:pt x="346" y="606"/>
                    </a:cubicBezTo>
                    <a:cubicBezTo>
                      <a:pt x="342" y="605"/>
                      <a:pt x="337" y="605"/>
                      <a:pt x="331" y="604"/>
                    </a:cubicBezTo>
                    <a:cubicBezTo>
                      <a:pt x="319" y="603"/>
                      <a:pt x="303" y="600"/>
                      <a:pt x="287" y="596"/>
                    </a:cubicBezTo>
                    <a:cubicBezTo>
                      <a:pt x="271" y="591"/>
                      <a:pt x="256" y="585"/>
                      <a:pt x="245" y="579"/>
                    </a:cubicBezTo>
                    <a:cubicBezTo>
                      <a:pt x="240" y="577"/>
                      <a:pt x="235" y="574"/>
                      <a:pt x="232" y="572"/>
                    </a:cubicBezTo>
                    <a:cubicBezTo>
                      <a:pt x="229" y="571"/>
                      <a:pt x="227" y="569"/>
                      <a:pt x="227" y="569"/>
                    </a:cubicBezTo>
                    <a:cubicBezTo>
                      <a:pt x="227" y="569"/>
                      <a:pt x="226" y="568"/>
                      <a:pt x="223" y="567"/>
                    </a:cubicBezTo>
                    <a:cubicBezTo>
                      <a:pt x="220" y="565"/>
                      <a:pt x="215" y="562"/>
                      <a:pt x="210" y="558"/>
                    </a:cubicBezTo>
                    <a:cubicBezTo>
                      <a:pt x="200" y="551"/>
                      <a:pt x="188" y="541"/>
                      <a:pt x="177" y="529"/>
                    </a:cubicBezTo>
                    <a:cubicBezTo>
                      <a:pt x="165" y="517"/>
                      <a:pt x="156" y="504"/>
                      <a:pt x="149" y="494"/>
                    </a:cubicBezTo>
                    <a:cubicBezTo>
                      <a:pt x="147" y="491"/>
                      <a:pt x="146" y="489"/>
                      <a:pt x="144" y="487"/>
                    </a:cubicBezTo>
                    <a:cubicBezTo>
                      <a:pt x="143" y="485"/>
                      <a:pt x="142" y="483"/>
                      <a:pt x="141" y="481"/>
                    </a:cubicBezTo>
                    <a:cubicBezTo>
                      <a:pt x="139" y="478"/>
                      <a:pt x="138" y="476"/>
                      <a:pt x="138" y="476"/>
                    </a:cubicBezTo>
                    <a:cubicBezTo>
                      <a:pt x="138" y="476"/>
                      <a:pt x="137" y="474"/>
                      <a:pt x="136" y="471"/>
                    </a:cubicBezTo>
                    <a:cubicBezTo>
                      <a:pt x="135" y="470"/>
                      <a:pt x="134" y="468"/>
                      <a:pt x="133" y="465"/>
                    </a:cubicBezTo>
                    <a:cubicBezTo>
                      <a:pt x="132" y="463"/>
                      <a:pt x="131" y="461"/>
                      <a:pt x="129" y="458"/>
                    </a:cubicBezTo>
                    <a:cubicBezTo>
                      <a:pt x="124" y="447"/>
                      <a:pt x="119" y="431"/>
                      <a:pt x="115" y="416"/>
                    </a:cubicBezTo>
                    <a:cubicBezTo>
                      <a:pt x="111" y="400"/>
                      <a:pt x="109" y="383"/>
                      <a:pt x="108" y="371"/>
                    </a:cubicBezTo>
                    <a:cubicBezTo>
                      <a:pt x="108" y="365"/>
                      <a:pt x="108" y="360"/>
                      <a:pt x="108" y="357"/>
                    </a:cubicBezTo>
                    <a:cubicBezTo>
                      <a:pt x="108" y="353"/>
                      <a:pt x="108" y="351"/>
                      <a:pt x="108" y="351"/>
                    </a:cubicBezTo>
                    <a:cubicBezTo>
                      <a:pt x="108" y="351"/>
                      <a:pt x="108" y="349"/>
                      <a:pt x="108" y="345"/>
                    </a:cubicBezTo>
                    <a:cubicBezTo>
                      <a:pt x="108" y="342"/>
                      <a:pt x="108" y="337"/>
                      <a:pt x="109" y="331"/>
                    </a:cubicBezTo>
                    <a:cubicBezTo>
                      <a:pt x="110" y="318"/>
                      <a:pt x="113" y="302"/>
                      <a:pt x="118" y="287"/>
                    </a:cubicBezTo>
                    <a:cubicBezTo>
                      <a:pt x="122" y="271"/>
                      <a:pt x="129" y="256"/>
                      <a:pt x="134" y="245"/>
                    </a:cubicBezTo>
                    <a:cubicBezTo>
                      <a:pt x="137" y="239"/>
                      <a:pt x="140" y="235"/>
                      <a:pt x="141" y="232"/>
                    </a:cubicBezTo>
                    <a:cubicBezTo>
                      <a:pt x="143" y="229"/>
                      <a:pt x="144" y="227"/>
                      <a:pt x="144" y="227"/>
                    </a:cubicBezTo>
                    <a:cubicBezTo>
                      <a:pt x="144" y="227"/>
                      <a:pt x="145" y="225"/>
                      <a:pt x="147" y="222"/>
                    </a:cubicBezTo>
                    <a:cubicBezTo>
                      <a:pt x="149" y="219"/>
                      <a:pt x="152" y="215"/>
                      <a:pt x="155" y="210"/>
                    </a:cubicBezTo>
                    <a:cubicBezTo>
                      <a:pt x="163" y="200"/>
                      <a:pt x="173" y="188"/>
                      <a:pt x="185" y="176"/>
                    </a:cubicBezTo>
                    <a:cubicBezTo>
                      <a:pt x="197" y="165"/>
                      <a:pt x="210" y="155"/>
                      <a:pt x="220" y="149"/>
                    </a:cubicBezTo>
                    <a:cubicBezTo>
                      <a:pt x="223" y="147"/>
                      <a:pt x="225" y="145"/>
                      <a:pt x="227" y="144"/>
                    </a:cubicBezTo>
                    <a:cubicBezTo>
                      <a:pt x="229" y="143"/>
                      <a:pt x="231" y="142"/>
                      <a:pt x="233" y="141"/>
                    </a:cubicBezTo>
                    <a:cubicBezTo>
                      <a:pt x="236" y="139"/>
                      <a:pt x="237" y="138"/>
                      <a:pt x="237" y="138"/>
                    </a:cubicBezTo>
                    <a:cubicBezTo>
                      <a:pt x="237" y="138"/>
                      <a:pt x="239" y="137"/>
                      <a:pt x="242" y="135"/>
                    </a:cubicBezTo>
                    <a:cubicBezTo>
                      <a:pt x="244" y="135"/>
                      <a:pt x="246" y="134"/>
                      <a:pt x="248" y="132"/>
                    </a:cubicBezTo>
                    <a:cubicBezTo>
                      <a:pt x="250" y="131"/>
                      <a:pt x="253" y="130"/>
                      <a:pt x="256" y="129"/>
                    </a:cubicBezTo>
                    <a:cubicBezTo>
                      <a:pt x="267" y="124"/>
                      <a:pt x="282" y="118"/>
                      <a:pt x="298" y="114"/>
                    </a:cubicBezTo>
                    <a:cubicBezTo>
                      <a:pt x="314" y="111"/>
                      <a:pt x="330" y="108"/>
                      <a:pt x="342" y="108"/>
                    </a:cubicBezTo>
                    <a:cubicBezTo>
                      <a:pt x="348" y="107"/>
                      <a:pt x="354" y="107"/>
                      <a:pt x="357" y="107"/>
                    </a:cubicBezTo>
                    <a:cubicBezTo>
                      <a:pt x="361" y="107"/>
                      <a:pt x="363" y="107"/>
                      <a:pt x="363" y="107"/>
                    </a:cubicBezTo>
                    <a:cubicBezTo>
                      <a:pt x="363" y="107"/>
                      <a:pt x="365" y="108"/>
                      <a:pt x="368" y="108"/>
                    </a:cubicBezTo>
                    <a:cubicBezTo>
                      <a:pt x="372" y="108"/>
                      <a:pt x="377" y="108"/>
                      <a:pt x="383" y="109"/>
                    </a:cubicBezTo>
                    <a:cubicBezTo>
                      <a:pt x="395" y="110"/>
                      <a:pt x="411" y="113"/>
                      <a:pt x="427" y="117"/>
                    </a:cubicBezTo>
                    <a:cubicBezTo>
                      <a:pt x="443" y="122"/>
                      <a:pt x="458" y="128"/>
                      <a:pt x="469" y="134"/>
                    </a:cubicBezTo>
                    <a:cubicBezTo>
                      <a:pt x="474" y="137"/>
                      <a:pt x="479" y="139"/>
                      <a:pt x="482" y="141"/>
                    </a:cubicBezTo>
                    <a:cubicBezTo>
                      <a:pt x="485" y="143"/>
                      <a:pt x="487" y="144"/>
                      <a:pt x="487" y="144"/>
                    </a:cubicBezTo>
                    <a:cubicBezTo>
                      <a:pt x="487" y="144"/>
                      <a:pt x="488" y="145"/>
                      <a:pt x="491" y="147"/>
                    </a:cubicBezTo>
                    <a:cubicBezTo>
                      <a:pt x="494" y="149"/>
                      <a:pt x="499" y="151"/>
                      <a:pt x="504" y="155"/>
                    </a:cubicBezTo>
                    <a:cubicBezTo>
                      <a:pt x="514" y="162"/>
                      <a:pt x="526" y="173"/>
                      <a:pt x="537" y="184"/>
                    </a:cubicBezTo>
                    <a:cubicBezTo>
                      <a:pt x="549" y="196"/>
                      <a:pt x="558" y="209"/>
                      <a:pt x="565" y="220"/>
                    </a:cubicBezTo>
                    <a:cubicBezTo>
                      <a:pt x="567" y="222"/>
                      <a:pt x="568" y="224"/>
                      <a:pt x="570" y="227"/>
                    </a:cubicBezTo>
                    <a:cubicBezTo>
                      <a:pt x="571" y="229"/>
                      <a:pt x="572" y="231"/>
                      <a:pt x="573" y="232"/>
                    </a:cubicBezTo>
                    <a:cubicBezTo>
                      <a:pt x="575" y="235"/>
                      <a:pt x="576" y="237"/>
                      <a:pt x="576" y="237"/>
                    </a:cubicBezTo>
                    <a:cubicBezTo>
                      <a:pt x="576" y="237"/>
                      <a:pt x="577" y="239"/>
                      <a:pt x="578" y="242"/>
                    </a:cubicBezTo>
                    <a:cubicBezTo>
                      <a:pt x="579" y="244"/>
                      <a:pt x="580" y="246"/>
                      <a:pt x="581" y="248"/>
                    </a:cubicBezTo>
                    <a:cubicBezTo>
                      <a:pt x="582" y="250"/>
                      <a:pt x="583" y="253"/>
                      <a:pt x="585" y="255"/>
                    </a:cubicBezTo>
                    <a:cubicBezTo>
                      <a:pt x="590" y="267"/>
                      <a:pt x="595" y="282"/>
                      <a:pt x="599" y="298"/>
                    </a:cubicBezTo>
                    <a:cubicBezTo>
                      <a:pt x="603" y="314"/>
                      <a:pt x="605" y="330"/>
                      <a:pt x="606" y="342"/>
                    </a:cubicBezTo>
                    <a:cubicBezTo>
                      <a:pt x="606" y="348"/>
                      <a:pt x="606" y="353"/>
                      <a:pt x="606" y="357"/>
                    </a:cubicBezTo>
                    <a:cubicBezTo>
                      <a:pt x="606" y="360"/>
                      <a:pt x="606" y="362"/>
                      <a:pt x="606" y="362"/>
                    </a:cubicBezTo>
                    <a:cubicBezTo>
                      <a:pt x="606" y="362"/>
                      <a:pt x="606" y="364"/>
                      <a:pt x="606" y="368"/>
                    </a:cubicBezTo>
                    <a:cubicBezTo>
                      <a:pt x="606" y="371"/>
                      <a:pt x="606" y="377"/>
                      <a:pt x="605" y="383"/>
                    </a:cubicBezTo>
                    <a:cubicBezTo>
                      <a:pt x="604" y="395"/>
                      <a:pt x="601" y="411"/>
                      <a:pt x="596" y="427"/>
                    </a:cubicBezTo>
                    <a:cubicBezTo>
                      <a:pt x="592" y="442"/>
                      <a:pt x="585" y="458"/>
                      <a:pt x="580" y="468"/>
                    </a:cubicBezTo>
                    <a:cubicBezTo>
                      <a:pt x="577" y="474"/>
                      <a:pt x="574" y="478"/>
                      <a:pt x="573" y="481"/>
                    </a:cubicBezTo>
                    <a:cubicBezTo>
                      <a:pt x="571" y="484"/>
                      <a:pt x="570" y="486"/>
                      <a:pt x="570" y="486"/>
                    </a:cubicBezTo>
                    <a:cubicBezTo>
                      <a:pt x="570" y="486"/>
                      <a:pt x="569" y="488"/>
                      <a:pt x="567" y="491"/>
                    </a:cubicBezTo>
                    <a:cubicBezTo>
                      <a:pt x="565" y="494"/>
                      <a:pt x="562" y="498"/>
                      <a:pt x="559" y="503"/>
                    </a:cubicBezTo>
                    <a:cubicBezTo>
                      <a:pt x="552" y="513"/>
                      <a:pt x="541" y="526"/>
                      <a:pt x="529" y="537"/>
                    </a:cubicBezTo>
                    <a:cubicBezTo>
                      <a:pt x="517" y="548"/>
                      <a:pt x="504" y="558"/>
                      <a:pt x="494" y="565"/>
                    </a:cubicBezTo>
                    <a:cubicBezTo>
                      <a:pt x="492" y="566"/>
                      <a:pt x="489" y="568"/>
                      <a:pt x="487" y="569"/>
                    </a:cubicBezTo>
                    <a:cubicBezTo>
                      <a:pt x="485" y="570"/>
                      <a:pt x="483" y="572"/>
                      <a:pt x="482" y="572"/>
                    </a:cubicBezTo>
                    <a:cubicBezTo>
                      <a:pt x="478" y="574"/>
                      <a:pt x="477" y="575"/>
                      <a:pt x="477" y="575"/>
                    </a:cubicBezTo>
                    <a:cubicBezTo>
                      <a:pt x="477" y="575"/>
                      <a:pt x="475" y="576"/>
                      <a:pt x="472" y="578"/>
                    </a:cubicBezTo>
                    <a:cubicBezTo>
                      <a:pt x="470" y="579"/>
                      <a:pt x="468" y="580"/>
                      <a:pt x="466" y="581"/>
                    </a:cubicBezTo>
                    <a:cubicBezTo>
                      <a:pt x="464" y="582"/>
                      <a:pt x="461" y="583"/>
                      <a:pt x="458" y="584"/>
                    </a:cubicBezTo>
                    <a:cubicBezTo>
                      <a:pt x="447" y="589"/>
                      <a:pt x="432" y="595"/>
                      <a:pt x="416" y="599"/>
                    </a:cubicBezTo>
                    <a:cubicBezTo>
                      <a:pt x="400" y="603"/>
                      <a:pt x="384" y="605"/>
                      <a:pt x="372" y="605"/>
                    </a:cubicBezTo>
                    <a:cubicBezTo>
                      <a:pt x="366" y="606"/>
                      <a:pt x="361" y="606"/>
                      <a:pt x="357" y="606"/>
                    </a:cubicBezTo>
                    <a:cubicBezTo>
                      <a:pt x="353" y="606"/>
                      <a:pt x="351" y="606"/>
                      <a:pt x="35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5" name="Freeform: Shape 13">
                <a:extLst>
                  <a:ext uri="{FF2B5EF4-FFF2-40B4-BE49-F238E27FC236}">
                    <a16:creationId xmlns:a16="http://schemas.microsoft.com/office/drawing/2014/main" id="{27095EE2-66BB-9B40-A90D-5CCD9C3BB797}"/>
                  </a:ext>
                </a:extLst>
              </p:cNvPr>
              <p:cNvSpPr>
                <a:spLocks/>
              </p:cNvSpPr>
              <p:nvPr/>
            </p:nvSpPr>
            <p:spPr bwMode="auto">
              <a:xfrm>
                <a:off x="4783375" y="3199233"/>
                <a:ext cx="1056324" cy="1106299"/>
              </a:xfrm>
              <a:custGeom>
                <a:avLst/>
                <a:gdLst>
                  <a:gd name="T0" fmla="*/ 316 w 527"/>
                  <a:gd name="T1" fmla="*/ 522 h 526"/>
                  <a:gd name="T2" fmla="*/ 330 w 527"/>
                  <a:gd name="T3" fmla="*/ 489 h 526"/>
                  <a:gd name="T4" fmla="*/ 352 w 527"/>
                  <a:gd name="T5" fmla="*/ 471 h 526"/>
                  <a:gd name="T6" fmla="*/ 396 w 527"/>
                  <a:gd name="T7" fmla="*/ 470 h 526"/>
                  <a:gd name="T8" fmla="*/ 442 w 527"/>
                  <a:gd name="T9" fmla="*/ 451 h 526"/>
                  <a:gd name="T10" fmla="*/ 447 w 527"/>
                  <a:gd name="T11" fmla="*/ 396 h 526"/>
                  <a:gd name="T12" fmla="*/ 465 w 527"/>
                  <a:gd name="T13" fmla="*/ 376 h 526"/>
                  <a:gd name="T14" fmla="*/ 505 w 527"/>
                  <a:gd name="T15" fmla="*/ 370 h 526"/>
                  <a:gd name="T16" fmla="*/ 514 w 527"/>
                  <a:gd name="T17" fmla="*/ 346 h 526"/>
                  <a:gd name="T18" fmla="*/ 486 w 527"/>
                  <a:gd name="T19" fmla="*/ 304 h 526"/>
                  <a:gd name="T20" fmla="*/ 490 w 527"/>
                  <a:gd name="T21" fmla="*/ 267 h 526"/>
                  <a:gd name="T22" fmla="*/ 526 w 527"/>
                  <a:gd name="T23" fmla="*/ 231 h 526"/>
                  <a:gd name="T24" fmla="*/ 516 w 527"/>
                  <a:gd name="T25" fmla="*/ 202 h 526"/>
                  <a:gd name="T26" fmla="*/ 478 w 527"/>
                  <a:gd name="T27" fmla="*/ 190 h 526"/>
                  <a:gd name="T28" fmla="*/ 466 w 527"/>
                  <a:gd name="T29" fmla="*/ 162 h 526"/>
                  <a:gd name="T30" fmla="*/ 477 w 527"/>
                  <a:gd name="T31" fmla="*/ 107 h 526"/>
                  <a:gd name="T32" fmla="*/ 421 w 527"/>
                  <a:gd name="T33" fmla="*/ 94 h 526"/>
                  <a:gd name="T34" fmla="*/ 389 w 527"/>
                  <a:gd name="T35" fmla="*/ 74 h 526"/>
                  <a:gd name="T36" fmla="*/ 376 w 527"/>
                  <a:gd name="T37" fmla="*/ 45 h 526"/>
                  <a:gd name="T38" fmla="*/ 367 w 527"/>
                  <a:gd name="T39" fmla="*/ 20 h 526"/>
                  <a:gd name="T40" fmla="*/ 326 w 527"/>
                  <a:gd name="T41" fmla="*/ 26 h 526"/>
                  <a:gd name="T42" fmla="*/ 287 w 527"/>
                  <a:gd name="T43" fmla="*/ 38 h 526"/>
                  <a:gd name="T44" fmla="*/ 252 w 527"/>
                  <a:gd name="T45" fmla="*/ 18 h 526"/>
                  <a:gd name="T46" fmla="*/ 214 w 527"/>
                  <a:gd name="T47" fmla="*/ 4 h 526"/>
                  <a:gd name="T48" fmla="*/ 199 w 527"/>
                  <a:gd name="T49" fmla="*/ 26 h 526"/>
                  <a:gd name="T50" fmla="*/ 181 w 527"/>
                  <a:gd name="T51" fmla="*/ 52 h 526"/>
                  <a:gd name="T52" fmla="*/ 145 w 527"/>
                  <a:gd name="T53" fmla="*/ 65 h 526"/>
                  <a:gd name="T54" fmla="*/ 88 w 527"/>
                  <a:gd name="T55" fmla="*/ 66 h 526"/>
                  <a:gd name="T56" fmla="*/ 86 w 527"/>
                  <a:gd name="T57" fmla="*/ 122 h 526"/>
                  <a:gd name="T58" fmla="*/ 69 w 527"/>
                  <a:gd name="T59" fmla="*/ 146 h 526"/>
                  <a:gd name="T60" fmla="*/ 29 w 527"/>
                  <a:gd name="T61" fmla="*/ 150 h 526"/>
                  <a:gd name="T62" fmla="*/ 14 w 527"/>
                  <a:gd name="T63" fmla="*/ 176 h 526"/>
                  <a:gd name="T64" fmla="*/ 41 w 527"/>
                  <a:gd name="T65" fmla="*/ 219 h 526"/>
                  <a:gd name="T66" fmla="*/ 37 w 527"/>
                  <a:gd name="T67" fmla="*/ 256 h 526"/>
                  <a:gd name="T68" fmla="*/ 1 w 527"/>
                  <a:gd name="T69" fmla="*/ 291 h 526"/>
                  <a:gd name="T70" fmla="*/ 5 w 527"/>
                  <a:gd name="T71" fmla="*/ 317 h 526"/>
                  <a:gd name="T72" fmla="*/ 42 w 527"/>
                  <a:gd name="T73" fmla="*/ 331 h 526"/>
                  <a:gd name="T74" fmla="*/ 56 w 527"/>
                  <a:gd name="T75" fmla="*/ 355 h 526"/>
                  <a:gd name="T76" fmla="*/ 49 w 527"/>
                  <a:gd name="T77" fmla="*/ 409 h 526"/>
                  <a:gd name="T78" fmla="*/ 91 w 527"/>
                  <a:gd name="T79" fmla="*/ 437 h 526"/>
                  <a:gd name="T80" fmla="*/ 133 w 527"/>
                  <a:gd name="T81" fmla="*/ 448 h 526"/>
                  <a:gd name="T82" fmla="*/ 151 w 527"/>
                  <a:gd name="T83" fmla="*/ 470 h 526"/>
                  <a:gd name="T84" fmla="*/ 158 w 527"/>
                  <a:gd name="T85" fmla="*/ 505 h 526"/>
                  <a:gd name="T86" fmla="*/ 190 w 527"/>
                  <a:gd name="T87" fmla="*/ 512 h 526"/>
                  <a:gd name="T88" fmla="*/ 229 w 527"/>
                  <a:gd name="T89" fmla="*/ 487 h 526"/>
                  <a:gd name="T90" fmla="*/ 267 w 527"/>
                  <a:gd name="T91" fmla="*/ 494 h 526"/>
                  <a:gd name="T92" fmla="*/ 253 w 527"/>
                  <a:gd name="T93" fmla="*/ 441 h 526"/>
                  <a:gd name="T94" fmla="*/ 230 w 527"/>
                  <a:gd name="T95" fmla="*/ 438 h 526"/>
                  <a:gd name="T96" fmla="*/ 155 w 527"/>
                  <a:gd name="T97" fmla="*/ 405 h 526"/>
                  <a:gd name="T98" fmla="*/ 101 w 527"/>
                  <a:gd name="T99" fmla="*/ 335 h 526"/>
                  <a:gd name="T100" fmla="*/ 86 w 527"/>
                  <a:gd name="T101" fmla="*/ 253 h 526"/>
                  <a:gd name="T102" fmla="*/ 89 w 527"/>
                  <a:gd name="T103" fmla="*/ 230 h 526"/>
                  <a:gd name="T104" fmla="*/ 122 w 527"/>
                  <a:gd name="T105" fmla="*/ 155 h 526"/>
                  <a:gd name="T106" fmla="*/ 191 w 527"/>
                  <a:gd name="T107" fmla="*/ 100 h 526"/>
                  <a:gd name="T108" fmla="*/ 274 w 527"/>
                  <a:gd name="T109" fmla="*/ 85 h 526"/>
                  <a:gd name="T110" fmla="*/ 297 w 527"/>
                  <a:gd name="T111" fmla="*/ 88 h 526"/>
                  <a:gd name="T112" fmla="*/ 371 w 527"/>
                  <a:gd name="T113" fmla="*/ 122 h 526"/>
                  <a:gd name="T114" fmla="*/ 426 w 527"/>
                  <a:gd name="T115" fmla="*/ 191 h 526"/>
                  <a:gd name="T116" fmla="*/ 441 w 527"/>
                  <a:gd name="T117" fmla="*/ 273 h 526"/>
                  <a:gd name="T118" fmla="*/ 438 w 527"/>
                  <a:gd name="T119" fmla="*/ 296 h 526"/>
                  <a:gd name="T120" fmla="*/ 405 w 527"/>
                  <a:gd name="T121" fmla="*/ 371 h 526"/>
                  <a:gd name="T122" fmla="*/ 336 w 527"/>
                  <a:gd name="T123" fmla="*/ 4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7" h="526">
                    <a:moveTo>
                      <a:pt x="292" y="526"/>
                    </a:moveTo>
                    <a:cubicBezTo>
                      <a:pt x="292" y="526"/>
                      <a:pt x="293" y="525"/>
                      <a:pt x="296" y="525"/>
                    </a:cubicBezTo>
                    <a:cubicBezTo>
                      <a:pt x="298" y="525"/>
                      <a:pt x="301" y="525"/>
                      <a:pt x="304" y="524"/>
                    </a:cubicBezTo>
                    <a:cubicBezTo>
                      <a:pt x="308" y="523"/>
                      <a:pt x="311" y="523"/>
                      <a:pt x="313" y="522"/>
                    </a:cubicBezTo>
                    <a:cubicBezTo>
                      <a:pt x="314" y="522"/>
                      <a:pt x="315" y="522"/>
                      <a:pt x="316" y="522"/>
                    </a:cubicBezTo>
                    <a:cubicBezTo>
                      <a:pt x="317" y="522"/>
                      <a:pt x="317" y="522"/>
                      <a:pt x="317" y="522"/>
                    </a:cubicBezTo>
                    <a:cubicBezTo>
                      <a:pt x="321" y="521"/>
                      <a:pt x="323" y="518"/>
                      <a:pt x="324" y="515"/>
                    </a:cubicBezTo>
                    <a:cubicBezTo>
                      <a:pt x="324" y="515"/>
                      <a:pt x="325" y="514"/>
                      <a:pt x="326" y="511"/>
                    </a:cubicBezTo>
                    <a:cubicBezTo>
                      <a:pt x="326" y="508"/>
                      <a:pt x="327" y="504"/>
                      <a:pt x="328" y="500"/>
                    </a:cubicBezTo>
                    <a:cubicBezTo>
                      <a:pt x="329" y="496"/>
                      <a:pt x="330" y="492"/>
                      <a:pt x="330" y="489"/>
                    </a:cubicBezTo>
                    <a:cubicBezTo>
                      <a:pt x="331" y="486"/>
                      <a:pt x="331" y="484"/>
                      <a:pt x="331" y="484"/>
                    </a:cubicBezTo>
                    <a:cubicBezTo>
                      <a:pt x="332" y="481"/>
                      <a:pt x="334" y="478"/>
                      <a:pt x="337" y="478"/>
                    </a:cubicBezTo>
                    <a:cubicBezTo>
                      <a:pt x="337" y="478"/>
                      <a:pt x="338" y="477"/>
                      <a:pt x="340" y="477"/>
                    </a:cubicBezTo>
                    <a:cubicBezTo>
                      <a:pt x="341" y="476"/>
                      <a:pt x="344" y="475"/>
                      <a:pt x="346" y="474"/>
                    </a:cubicBezTo>
                    <a:cubicBezTo>
                      <a:pt x="348" y="473"/>
                      <a:pt x="351" y="472"/>
                      <a:pt x="352" y="471"/>
                    </a:cubicBezTo>
                    <a:cubicBezTo>
                      <a:pt x="354" y="471"/>
                      <a:pt x="355" y="470"/>
                      <a:pt x="355" y="470"/>
                    </a:cubicBezTo>
                    <a:cubicBezTo>
                      <a:pt x="355" y="470"/>
                      <a:pt x="360" y="468"/>
                      <a:pt x="364" y="466"/>
                    </a:cubicBezTo>
                    <a:cubicBezTo>
                      <a:pt x="369" y="464"/>
                      <a:pt x="373" y="461"/>
                      <a:pt x="373" y="461"/>
                    </a:cubicBezTo>
                    <a:cubicBezTo>
                      <a:pt x="376" y="460"/>
                      <a:pt x="379" y="460"/>
                      <a:pt x="382" y="461"/>
                    </a:cubicBezTo>
                    <a:cubicBezTo>
                      <a:pt x="382" y="461"/>
                      <a:pt x="389" y="466"/>
                      <a:pt x="396" y="470"/>
                    </a:cubicBezTo>
                    <a:cubicBezTo>
                      <a:pt x="403" y="474"/>
                      <a:pt x="410" y="477"/>
                      <a:pt x="410" y="477"/>
                    </a:cubicBezTo>
                    <a:cubicBezTo>
                      <a:pt x="413" y="479"/>
                      <a:pt x="416" y="478"/>
                      <a:pt x="419" y="476"/>
                    </a:cubicBezTo>
                    <a:cubicBezTo>
                      <a:pt x="419" y="476"/>
                      <a:pt x="424" y="472"/>
                      <a:pt x="429" y="469"/>
                    </a:cubicBezTo>
                    <a:cubicBezTo>
                      <a:pt x="434" y="464"/>
                      <a:pt x="439" y="460"/>
                      <a:pt x="439" y="460"/>
                    </a:cubicBezTo>
                    <a:cubicBezTo>
                      <a:pt x="442" y="458"/>
                      <a:pt x="443" y="454"/>
                      <a:pt x="442" y="451"/>
                    </a:cubicBezTo>
                    <a:cubicBezTo>
                      <a:pt x="442" y="451"/>
                      <a:pt x="440" y="443"/>
                      <a:pt x="438" y="436"/>
                    </a:cubicBezTo>
                    <a:cubicBezTo>
                      <a:pt x="435" y="428"/>
                      <a:pt x="433" y="421"/>
                      <a:pt x="433" y="421"/>
                    </a:cubicBezTo>
                    <a:cubicBezTo>
                      <a:pt x="432" y="418"/>
                      <a:pt x="432" y="414"/>
                      <a:pt x="434" y="412"/>
                    </a:cubicBezTo>
                    <a:cubicBezTo>
                      <a:pt x="434" y="412"/>
                      <a:pt x="437" y="408"/>
                      <a:pt x="441" y="404"/>
                    </a:cubicBezTo>
                    <a:cubicBezTo>
                      <a:pt x="444" y="401"/>
                      <a:pt x="447" y="396"/>
                      <a:pt x="447" y="396"/>
                    </a:cubicBezTo>
                    <a:cubicBezTo>
                      <a:pt x="447" y="396"/>
                      <a:pt x="447" y="395"/>
                      <a:pt x="448" y="394"/>
                    </a:cubicBezTo>
                    <a:cubicBezTo>
                      <a:pt x="450" y="392"/>
                      <a:pt x="451" y="390"/>
                      <a:pt x="452" y="388"/>
                    </a:cubicBezTo>
                    <a:cubicBezTo>
                      <a:pt x="454" y="386"/>
                      <a:pt x="455" y="384"/>
                      <a:pt x="456" y="382"/>
                    </a:cubicBezTo>
                    <a:cubicBezTo>
                      <a:pt x="457" y="381"/>
                      <a:pt x="458" y="380"/>
                      <a:pt x="458" y="380"/>
                    </a:cubicBezTo>
                    <a:cubicBezTo>
                      <a:pt x="459" y="377"/>
                      <a:pt x="462" y="376"/>
                      <a:pt x="465" y="376"/>
                    </a:cubicBezTo>
                    <a:cubicBezTo>
                      <a:pt x="465" y="376"/>
                      <a:pt x="467" y="376"/>
                      <a:pt x="470" y="376"/>
                    </a:cubicBezTo>
                    <a:cubicBezTo>
                      <a:pt x="473" y="376"/>
                      <a:pt x="477" y="376"/>
                      <a:pt x="481" y="376"/>
                    </a:cubicBezTo>
                    <a:cubicBezTo>
                      <a:pt x="485" y="376"/>
                      <a:pt x="489" y="376"/>
                      <a:pt x="492" y="376"/>
                    </a:cubicBezTo>
                    <a:cubicBezTo>
                      <a:pt x="495" y="376"/>
                      <a:pt x="497" y="376"/>
                      <a:pt x="497" y="376"/>
                    </a:cubicBezTo>
                    <a:cubicBezTo>
                      <a:pt x="501" y="375"/>
                      <a:pt x="504" y="373"/>
                      <a:pt x="505" y="370"/>
                    </a:cubicBezTo>
                    <a:cubicBezTo>
                      <a:pt x="505" y="370"/>
                      <a:pt x="505" y="370"/>
                      <a:pt x="505" y="369"/>
                    </a:cubicBezTo>
                    <a:cubicBezTo>
                      <a:pt x="506" y="368"/>
                      <a:pt x="506" y="367"/>
                      <a:pt x="507" y="366"/>
                    </a:cubicBezTo>
                    <a:cubicBezTo>
                      <a:pt x="508" y="364"/>
                      <a:pt x="509" y="361"/>
                      <a:pt x="510" y="358"/>
                    </a:cubicBezTo>
                    <a:cubicBezTo>
                      <a:pt x="511" y="355"/>
                      <a:pt x="512" y="352"/>
                      <a:pt x="513" y="350"/>
                    </a:cubicBezTo>
                    <a:cubicBezTo>
                      <a:pt x="514" y="347"/>
                      <a:pt x="514" y="346"/>
                      <a:pt x="514" y="346"/>
                    </a:cubicBezTo>
                    <a:cubicBezTo>
                      <a:pt x="516" y="342"/>
                      <a:pt x="515" y="339"/>
                      <a:pt x="512" y="337"/>
                    </a:cubicBezTo>
                    <a:cubicBezTo>
                      <a:pt x="512" y="337"/>
                      <a:pt x="507" y="331"/>
                      <a:pt x="501" y="325"/>
                    </a:cubicBezTo>
                    <a:cubicBezTo>
                      <a:pt x="495" y="320"/>
                      <a:pt x="489" y="315"/>
                      <a:pt x="489" y="315"/>
                    </a:cubicBezTo>
                    <a:cubicBezTo>
                      <a:pt x="486" y="313"/>
                      <a:pt x="485" y="310"/>
                      <a:pt x="486" y="307"/>
                    </a:cubicBezTo>
                    <a:cubicBezTo>
                      <a:pt x="486" y="307"/>
                      <a:pt x="486" y="306"/>
                      <a:pt x="486" y="304"/>
                    </a:cubicBezTo>
                    <a:cubicBezTo>
                      <a:pt x="487" y="302"/>
                      <a:pt x="487" y="299"/>
                      <a:pt x="487" y="297"/>
                    </a:cubicBezTo>
                    <a:cubicBezTo>
                      <a:pt x="488" y="292"/>
                      <a:pt x="489" y="287"/>
                      <a:pt x="489" y="287"/>
                    </a:cubicBezTo>
                    <a:cubicBezTo>
                      <a:pt x="489" y="287"/>
                      <a:pt x="489" y="282"/>
                      <a:pt x="490" y="277"/>
                    </a:cubicBezTo>
                    <a:cubicBezTo>
                      <a:pt x="490" y="274"/>
                      <a:pt x="490" y="272"/>
                      <a:pt x="490" y="270"/>
                    </a:cubicBezTo>
                    <a:cubicBezTo>
                      <a:pt x="490" y="268"/>
                      <a:pt x="490" y="267"/>
                      <a:pt x="490" y="267"/>
                    </a:cubicBezTo>
                    <a:cubicBezTo>
                      <a:pt x="490" y="264"/>
                      <a:pt x="492" y="261"/>
                      <a:pt x="495" y="260"/>
                    </a:cubicBezTo>
                    <a:cubicBezTo>
                      <a:pt x="495" y="260"/>
                      <a:pt x="502" y="256"/>
                      <a:pt x="509" y="252"/>
                    </a:cubicBezTo>
                    <a:cubicBezTo>
                      <a:pt x="516" y="248"/>
                      <a:pt x="522" y="243"/>
                      <a:pt x="522" y="243"/>
                    </a:cubicBezTo>
                    <a:cubicBezTo>
                      <a:pt x="525" y="242"/>
                      <a:pt x="527" y="238"/>
                      <a:pt x="526" y="235"/>
                    </a:cubicBezTo>
                    <a:cubicBezTo>
                      <a:pt x="526" y="235"/>
                      <a:pt x="526" y="233"/>
                      <a:pt x="526" y="231"/>
                    </a:cubicBezTo>
                    <a:cubicBezTo>
                      <a:pt x="525" y="228"/>
                      <a:pt x="525" y="225"/>
                      <a:pt x="524" y="222"/>
                    </a:cubicBezTo>
                    <a:cubicBezTo>
                      <a:pt x="524" y="219"/>
                      <a:pt x="523" y="216"/>
                      <a:pt x="523" y="213"/>
                    </a:cubicBezTo>
                    <a:cubicBezTo>
                      <a:pt x="523" y="212"/>
                      <a:pt x="522" y="211"/>
                      <a:pt x="522" y="210"/>
                    </a:cubicBezTo>
                    <a:cubicBezTo>
                      <a:pt x="522" y="210"/>
                      <a:pt x="522" y="209"/>
                      <a:pt x="522" y="209"/>
                    </a:cubicBezTo>
                    <a:cubicBezTo>
                      <a:pt x="521" y="206"/>
                      <a:pt x="519" y="203"/>
                      <a:pt x="516" y="202"/>
                    </a:cubicBezTo>
                    <a:cubicBezTo>
                      <a:pt x="516" y="202"/>
                      <a:pt x="514" y="202"/>
                      <a:pt x="511" y="201"/>
                    </a:cubicBezTo>
                    <a:cubicBezTo>
                      <a:pt x="508" y="200"/>
                      <a:pt x="504" y="199"/>
                      <a:pt x="500" y="198"/>
                    </a:cubicBezTo>
                    <a:cubicBezTo>
                      <a:pt x="496" y="197"/>
                      <a:pt x="492" y="197"/>
                      <a:pt x="489" y="196"/>
                    </a:cubicBezTo>
                    <a:cubicBezTo>
                      <a:pt x="486" y="196"/>
                      <a:pt x="484" y="195"/>
                      <a:pt x="484" y="195"/>
                    </a:cubicBezTo>
                    <a:cubicBezTo>
                      <a:pt x="481" y="195"/>
                      <a:pt x="479" y="193"/>
                      <a:pt x="478" y="190"/>
                    </a:cubicBezTo>
                    <a:cubicBezTo>
                      <a:pt x="478" y="190"/>
                      <a:pt x="478" y="189"/>
                      <a:pt x="477" y="187"/>
                    </a:cubicBezTo>
                    <a:cubicBezTo>
                      <a:pt x="476" y="185"/>
                      <a:pt x="475" y="183"/>
                      <a:pt x="474" y="180"/>
                    </a:cubicBezTo>
                    <a:cubicBezTo>
                      <a:pt x="474" y="178"/>
                      <a:pt x="473" y="176"/>
                      <a:pt x="472" y="174"/>
                    </a:cubicBezTo>
                    <a:cubicBezTo>
                      <a:pt x="471" y="172"/>
                      <a:pt x="471" y="171"/>
                      <a:pt x="471" y="171"/>
                    </a:cubicBezTo>
                    <a:cubicBezTo>
                      <a:pt x="471" y="171"/>
                      <a:pt x="469" y="166"/>
                      <a:pt x="466" y="162"/>
                    </a:cubicBezTo>
                    <a:cubicBezTo>
                      <a:pt x="464" y="157"/>
                      <a:pt x="462" y="153"/>
                      <a:pt x="462" y="153"/>
                    </a:cubicBezTo>
                    <a:cubicBezTo>
                      <a:pt x="460" y="150"/>
                      <a:pt x="460" y="147"/>
                      <a:pt x="462" y="145"/>
                    </a:cubicBezTo>
                    <a:cubicBezTo>
                      <a:pt x="462" y="145"/>
                      <a:pt x="466" y="138"/>
                      <a:pt x="470" y="131"/>
                    </a:cubicBezTo>
                    <a:cubicBezTo>
                      <a:pt x="474" y="124"/>
                      <a:pt x="478" y="117"/>
                      <a:pt x="478" y="117"/>
                    </a:cubicBezTo>
                    <a:cubicBezTo>
                      <a:pt x="479" y="114"/>
                      <a:pt x="479" y="110"/>
                      <a:pt x="477" y="107"/>
                    </a:cubicBezTo>
                    <a:cubicBezTo>
                      <a:pt x="477" y="107"/>
                      <a:pt x="473" y="102"/>
                      <a:pt x="469" y="97"/>
                    </a:cubicBezTo>
                    <a:cubicBezTo>
                      <a:pt x="465" y="92"/>
                      <a:pt x="461" y="87"/>
                      <a:pt x="461" y="87"/>
                    </a:cubicBezTo>
                    <a:cubicBezTo>
                      <a:pt x="458" y="85"/>
                      <a:pt x="455" y="83"/>
                      <a:pt x="452" y="84"/>
                    </a:cubicBezTo>
                    <a:cubicBezTo>
                      <a:pt x="452" y="84"/>
                      <a:pt x="444" y="86"/>
                      <a:pt x="436" y="89"/>
                    </a:cubicBezTo>
                    <a:cubicBezTo>
                      <a:pt x="428" y="91"/>
                      <a:pt x="421" y="94"/>
                      <a:pt x="421" y="94"/>
                    </a:cubicBezTo>
                    <a:cubicBezTo>
                      <a:pt x="418" y="95"/>
                      <a:pt x="415" y="94"/>
                      <a:pt x="413" y="92"/>
                    </a:cubicBezTo>
                    <a:cubicBezTo>
                      <a:pt x="413" y="92"/>
                      <a:pt x="409" y="89"/>
                      <a:pt x="405" y="86"/>
                    </a:cubicBezTo>
                    <a:cubicBezTo>
                      <a:pt x="401" y="83"/>
                      <a:pt x="397" y="80"/>
                      <a:pt x="397" y="80"/>
                    </a:cubicBezTo>
                    <a:cubicBezTo>
                      <a:pt x="397" y="80"/>
                      <a:pt x="396" y="79"/>
                      <a:pt x="394" y="78"/>
                    </a:cubicBezTo>
                    <a:cubicBezTo>
                      <a:pt x="393" y="77"/>
                      <a:pt x="391" y="75"/>
                      <a:pt x="389" y="74"/>
                    </a:cubicBezTo>
                    <a:cubicBezTo>
                      <a:pt x="386" y="73"/>
                      <a:pt x="384" y="71"/>
                      <a:pt x="383" y="70"/>
                    </a:cubicBezTo>
                    <a:cubicBezTo>
                      <a:pt x="381" y="69"/>
                      <a:pt x="380" y="69"/>
                      <a:pt x="380" y="69"/>
                    </a:cubicBezTo>
                    <a:cubicBezTo>
                      <a:pt x="377" y="67"/>
                      <a:pt x="376" y="64"/>
                      <a:pt x="376" y="61"/>
                    </a:cubicBezTo>
                    <a:cubicBezTo>
                      <a:pt x="376" y="61"/>
                      <a:pt x="376" y="59"/>
                      <a:pt x="376" y="56"/>
                    </a:cubicBezTo>
                    <a:cubicBezTo>
                      <a:pt x="376" y="53"/>
                      <a:pt x="376" y="49"/>
                      <a:pt x="376" y="45"/>
                    </a:cubicBezTo>
                    <a:cubicBezTo>
                      <a:pt x="376" y="41"/>
                      <a:pt x="376" y="37"/>
                      <a:pt x="376" y="34"/>
                    </a:cubicBezTo>
                    <a:cubicBezTo>
                      <a:pt x="376" y="31"/>
                      <a:pt x="376" y="29"/>
                      <a:pt x="376" y="29"/>
                    </a:cubicBezTo>
                    <a:cubicBezTo>
                      <a:pt x="376" y="26"/>
                      <a:pt x="374" y="23"/>
                      <a:pt x="370" y="21"/>
                    </a:cubicBezTo>
                    <a:cubicBezTo>
                      <a:pt x="370" y="21"/>
                      <a:pt x="370" y="21"/>
                      <a:pt x="369" y="21"/>
                    </a:cubicBezTo>
                    <a:cubicBezTo>
                      <a:pt x="369" y="21"/>
                      <a:pt x="368" y="20"/>
                      <a:pt x="367" y="20"/>
                    </a:cubicBezTo>
                    <a:cubicBezTo>
                      <a:pt x="364" y="19"/>
                      <a:pt x="361" y="18"/>
                      <a:pt x="358" y="16"/>
                    </a:cubicBezTo>
                    <a:cubicBezTo>
                      <a:pt x="355" y="15"/>
                      <a:pt x="352" y="14"/>
                      <a:pt x="350" y="13"/>
                    </a:cubicBezTo>
                    <a:cubicBezTo>
                      <a:pt x="348" y="13"/>
                      <a:pt x="346" y="12"/>
                      <a:pt x="346" y="12"/>
                    </a:cubicBezTo>
                    <a:cubicBezTo>
                      <a:pt x="343" y="11"/>
                      <a:pt x="339" y="12"/>
                      <a:pt x="337" y="14"/>
                    </a:cubicBezTo>
                    <a:cubicBezTo>
                      <a:pt x="337" y="14"/>
                      <a:pt x="331" y="20"/>
                      <a:pt x="326" y="26"/>
                    </a:cubicBezTo>
                    <a:cubicBezTo>
                      <a:pt x="320" y="32"/>
                      <a:pt x="315" y="38"/>
                      <a:pt x="315" y="38"/>
                    </a:cubicBezTo>
                    <a:cubicBezTo>
                      <a:pt x="313" y="40"/>
                      <a:pt x="310" y="41"/>
                      <a:pt x="307" y="41"/>
                    </a:cubicBezTo>
                    <a:cubicBezTo>
                      <a:pt x="307" y="41"/>
                      <a:pt x="306" y="40"/>
                      <a:pt x="304" y="40"/>
                    </a:cubicBezTo>
                    <a:cubicBezTo>
                      <a:pt x="302" y="40"/>
                      <a:pt x="300" y="39"/>
                      <a:pt x="297" y="39"/>
                    </a:cubicBezTo>
                    <a:cubicBezTo>
                      <a:pt x="292" y="38"/>
                      <a:pt x="287" y="38"/>
                      <a:pt x="287" y="38"/>
                    </a:cubicBezTo>
                    <a:cubicBezTo>
                      <a:pt x="287" y="38"/>
                      <a:pt x="282" y="37"/>
                      <a:pt x="277" y="37"/>
                    </a:cubicBezTo>
                    <a:cubicBezTo>
                      <a:pt x="275" y="37"/>
                      <a:pt x="272" y="37"/>
                      <a:pt x="270" y="37"/>
                    </a:cubicBezTo>
                    <a:cubicBezTo>
                      <a:pt x="269" y="36"/>
                      <a:pt x="267" y="36"/>
                      <a:pt x="267" y="36"/>
                    </a:cubicBezTo>
                    <a:cubicBezTo>
                      <a:pt x="264" y="36"/>
                      <a:pt x="261" y="35"/>
                      <a:pt x="260" y="32"/>
                    </a:cubicBezTo>
                    <a:cubicBezTo>
                      <a:pt x="260" y="32"/>
                      <a:pt x="256" y="25"/>
                      <a:pt x="252" y="18"/>
                    </a:cubicBezTo>
                    <a:cubicBezTo>
                      <a:pt x="248" y="11"/>
                      <a:pt x="244" y="4"/>
                      <a:pt x="244" y="4"/>
                    </a:cubicBezTo>
                    <a:cubicBezTo>
                      <a:pt x="242" y="2"/>
                      <a:pt x="239" y="0"/>
                      <a:pt x="235" y="0"/>
                    </a:cubicBezTo>
                    <a:cubicBezTo>
                      <a:pt x="235" y="0"/>
                      <a:pt x="234" y="1"/>
                      <a:pt x="231" y="1"/>
                    </a:cubicBezTo>
                    <a:cubicBezTo>
                      <a:pt x="229" y="1"/>
                      <a:pt x="226" y="1"/>
                      <a:pt x="222" y="2"/>
                    </a:cubicBezTo>
                    <a:cubicBezTo>
                      <a:pt x="219" y="3"/>
                      <a:pt x="216" y="3"/>
                      <a:pt x="214" y="4"/>
                    </a:cubicBezTo>
                    <a:cubicBezTo>
                      <a:pt x="212" y="4"/>
                      <a:pt x="211" y="4"/>
                      <a:pt x="211" y="4"/>
                    </a:cubicBezTo>
                    <a:cubicBezTo>
                      <a:pt x="210" y="4"/>
                      <a:pt x="210" y="4"/>
                      <a:pt x="210" y="4"/>
                    </a:cubicBezTo>
                    <a:cubicBezTo>
                      <a:pt x="206" y="5"/>
                      <a:pt x="203" y="8"/>
                      <a:pt x="203" y="11"/>
                    </a:cubicBezTo>
                    <a:cubicBezTo>
                      <a:pt x="203" y="11"/>
                      <a:pt x="202" y="13"/>
                      <a:pt x="201" y="15"/>
                    </a:cubicBezTo>
                    <a:cubicBezTo>
                      <a:pt x="201" y="18"/>
                      <a:pt x="200" y="22"/>
                      <a:pt x="199" y="26"/>
                    </a:cubicBezTo>
                    <a:cubicBezTo>
                      <a:pt x="198" y="30"/>
                      <a:pt x="197" y="34"/>
                      <a:pt x="197" y="37"/>
                    </a:cubicBezTo>
                    <a:cubicBezTo>
                      <a:pt x="196" y="40"/>
                      <a:pt x="196" y="42"/>
                      <a:pt x="196" y="42"/>
                    </a:cubicBezTo>
                    <a:cubicBezTo>
                      <a:pt x="195" y="45"/>
                      <a:pt x="193" y="48"/>
                      <a:pt x="190" y="49"/>
                    </a:cubicBezTo>
                    <a:cubicBezTo>
                      <a:pt x="190" y="49"/>
                      <a:pt x="189" y="49"/>
                      <a:pt x="187" y="49"/>
                    </a:cubicBezTo>
                    <a:cubicBezTo>
                      <a:pt x="185" y="50"/>
                      <a:pt x="183" y="51"/>
                      <a:pt x="181" y="52"/>
                    </a:cubicBezTo>
                    <a:cubicBezTo>
                      <a:pt x="178" y="53"/>
                      <a:pt x="176" y="54"/>
                      <a:pt x="174" y="55"/>
                    </a:cubicBezTo>
                    <a:cubicBezTo>
                      <a:pt x="173" y="55"/>
                      <a:pt x="171" y="56"/>
                      <a:pt x="171" y="56"/>
                    </a:cubicBezTo>
                    <a:cubicBezTo>
                      <a:pt x="171" y="56"/>
                      <a:pt x="167" y="58"/>
                      <a:pt x="162" y="60"/>
                    </a:cubicBezTo>
                    <a:cubicBezTo>
                      <a:pt x="158" y="62"/>
                      <a:pt x="153" y="65"/>
                      <a:pt x="153" y="65"/>
                    </a:cubicBezTo>
                    <a:cubicBezTo>
                      <a:pt x="151" y="66"/>
                      <a:pt x="148" y="66"/>
                      <a:pt x="145" y="65"/>
                    </a:cubicBezTo>
                    <a:cubicBezTo>
                      <a:pt x="145" y="65"/>
                      <a:pt x="138" y="60"/>
                      <a:pt x="131" y="56"/>
                    </a:cubicBezTo>
                    <a:cubicBezTo>
                      <a:pt x="124" y="52"/>
                      <a:pt x="117" y="49"/>
                      <a:pt x="117" y="49"/>
                    </a:cubicBezTo>
                    <a:cubicBezTo>
                      <a:pt x="114" y="47"/>
                      <a:pt x="111" y="48"/>
                      <a:pt x="108" y="50"/>
                    </a:cubicBezTo>
                    <a:cubicBezTo>
                      <a:pt x="108" y="50"/>
                      <a:pt x="103" y="54"/>
                      <a:pt x="97" y="58"/>
                    </a:cubicBezTo>
                    <a:cubicBezTo>
                      <a:pt x="93" y="62"/>
                      <a:pt x="88" y="66"/>
                      <a:pt x="88" y="66"/>
                    </a:cubicBezTo>
                    <a:cubicBezTo>
                      <a:pt x="85" y="68"/>
                      <a:pt x="84" y="72"/>
                      <a:pt x="85" y="75"/>
                    </a:cubicBezTo>
                    <a:cubicBezTo>
                      <a:pt x="85" y="75"/>
                      <a:pt x="87" y="83"/>
                      <a:pt x="89" y="90"/>
                    </a:cubicBezTo>
                    <a:cubicBezTo>
                      <a:pt x="92" y="98"/>
                      <a:pt x="94" y="105"/>
                      <a:pt x="94" y="105"/>
                    </a:cubicBezTo>
                    <a:cubicBezTo>
                      <a:pt x="95" y="108"/>
                      <a:pt x="95" y="112"/>
                      <a:pt x="93" y="114"/>
                    </a:cubicBezTo>
                    <a:cubicBezTo>
                      <a:pt x="93" y="114"/>
                      <a:pt x="89" y="118"/>
                      <a:pt x="86" y="122"/>
                    </a:cubicBezTo>
                    <a:cubicBezTo>
                      <a:pt x="83" y="125"/>
                      <a:pt x="80" y="130"/>
                      <a:pt x="80" y="130"/>
                    </a:cubicBezTo>
                    <a:cubicBezTo>
                      <a:pt x="80" y="130"/>
                      <a:pt x="80" y="131"/>
                      <a:pt x="78" y="132"/>
                    </a:cubicBezTo>
                    <a:cubicBezTo>
                      <a:pt x="77" y="134"/>
                      <a:pt x="76" y="136"/>
                      <a:pt x="74" y="138"/>
                    </a:cubicBezTo>
                    <a:cubicBezTo>
                      <a:pt x="73" y="140"/>
                      <a:pt x="72" y="142"/>
                      <a:pt x="71" y="144"/>
                    </a:cubicBezTo>
                    <a:cubicBezTo>
                      <a:pt x="70" y="145"/>
                      <a:pt x="69" y="146"/>
                      <a:pt x="69" y="146"/>
                    </a:cubicBezTo>
                    <a:cubicBezTo>
                      <a:pt x="68" y="149"/>
                      <a:pt x="65" y="151"/>
                      <a:pt x="62" y="150"/>
                    </a:cubicBezTo>
                    <a:cubicBezTo>
                      <a:pt x="62" y="150"/>
                      <a:pt x="60" y="150"/>
                      <a:pt x="57" y="150"/>
                    </a:cubicBezTo>
                    <a:cubicBezTo>
                      <a:pt x="54" y="150"/>
                      <a:pt x="50" y="150"/>
                      <a:pt x="46" y="150"/>
                    </a:cubicBezTo>
                    <a:cubicBezTo>
                      <a:pt x="42" y="150"/>
                      <a:pt x="38" y="150"/>
                      <a:pt x="34" y="150"/>
                    </a:cubicBezTo>
                    <a:cubicBezTo>
                      <a:pt x="31" y="150"/>
                      <a:pt x="29" y="150"/>
                      <a:pt x="29" y="150"/>
                    </a:cubicBezTo>
                    <a:cubicBezTo>
                      <a:pt x="26" y="151"/>
                      <a:pt x="23" y="153"/>
                      <a:pt x="22" y="156"/>
                    </a:cubicBezTo>
                    <a:cubicBezTo>
                      <a:pt x="22" y="156"/>
                      <a:pt x="22" y="156"/>
                      <a:pt x="21" y="157"/>
                    </a:cubicBezTo>
                    <a:cubicBezTo>
                      <a:pt x="21" y="158"/>
                      <a:pt x="21" y="159"/>
                      <a:pt x="20" y="160"/>
                    </a:cubicBezTo>
                    <a:cubicBezTo>
                      <a:pt x="19" y="162"/>
                      <a:pt x="18" y="165"/>
                      <a:pt x="17" y="168"/>
                    </a:cubicBezTo>
                    <a:cubicBezTo>
                      <a:pt x="16" y="171"/>
                      <a:pt x="15" y="174"/>
                      <a:pt x="14" y="176"/>
                    </a:cubicBezTo>
                    <a:cubicBezTo>
                      <a:pt x="13" y="179"/>
                      <a:pt x="13" y="180"/>
                      <a:pt x="13" y="180"/>
                    </a:cubicBezTo>
                    <a:cubicBezTo>
                      <a:pt x="11" y="184"/>
                      <a:pt x="12" y="187"/>
                      <a:pt x="14" y="190"/>
                    </a:cubicBezTo>
                    <a:cubicBezTo>
                      <a:pt x="14" y="190"/>
                      <a:pt x="20" y="195"/>
                      <a:pt x="26" y="201"/>
                    </a:cubicBezTo>
                    <a:cubicBezTo>
                      <a:pt x="32" y="206"/>
                      <a:pt x="38" y="211"/>
                      <a:pt x="38" y="211"/>
                    </a:cubicBezTo>
                    <a:cubicBezTo>
                      <a:pt x="41" y="213"/>
                      <a:pt x="42" y="216"/>
                      <a:pt x="41" y="219"/>
                    </a:cubicBezTo>
                    <a:cubicBezTo>
                      <a:pt x="41" y="219"/>
                      <a:pt x="41" y="220"/>
                      <a:pt x="41" y="222"/>
                    </a:cubicBezTo>
                    <a:cubicBezTo>
                      <a:pt x="40" y="224"/>
                      <a:pt x="40" y="227"/>
                      <a:pt x="39" y="229"/>
                    </a:cubicBezTo>
                    <a:cubicBezTo>
                      <a:pt x="39" y="234"/>
                      <a:pt x="38" y="239"/>
                      <a:pt x="38" y="239"/>
                    </a:cubicBezTo>
                    <a:cubicBezTo>
                      <a:pt x="38" y="239"/>
                      <a:pt x="38" y="244"/>
                      <a:pt x="37" y="249"/>
                    </a:cubicBezTo>
                    <a:cubicBezTo>
                      <a:pt x="37" y="252"/>
                      <a:pt x="37" y="254"/>
                      <a:pt x="37" y="256"/>
                    </a:cubicBezTo>
                    <a:cubicBezTo>
                      <a:pt x="37" y="258"/>
                      <a:pt x="37" y="259"/>
                      <a:pt x="37" y="259"/>
                    </a:cubicBezTo>
                    <a:cubicBezTo>
                      <a:pt x="37" y="262"/>
                      <a:pt x="35" y="265"/>
                      <a:pt x="32" y="266"/>
                    </a:cubicBezTo>
                    <a:cubicBezTo>
                      <a:pt x="32" y="266"/>
                      <a:pt x="25" y="270"/>
                      <a:pt x="18" y="274"/>
                    </a:cubicBezTo>
                    <a:cubicBezTo>
                      <a:pt x="11" y="278"/>
                      <a:pt x="5" y="283"/>
                      <a:pt x="5" y="283"/>
                    </a:cubicBezTo>
                    <a:cubicBezTo>
                      <a:pt x="2" y="284"/>
                      <a:pt x="0" y="288"/>
                      <a:pt x="1" y="291"/>
                    </a:cubicBezTo>
                    <a:cubicBezTo>
                      <a:pt x="1" y="291"/>
                      <a:pt x="1" y="293"/>
                      <a:pt x="1" y="295"/>
                    </a:cubicBezTo>
                    <a:cubicBezTo>
                      <a:pt x="2" y="298"/>
                      <a:pt x="2" y="301"/>
                      <a:pt x="2" y="304"/>
                    </a:cubicBezTo>
                    <a:cubicBezTo>
                      <a:pt x="3" y="307"/>
                      <a:pt x="4" y="310"/>
                      <a:pt x="4" y="313"/>
                    </a:cubicBezTo>
                    <a:cubicBezTo>
                      <a:pt x="4" y="314"/>
                      <a:pt x="4" y="315"/>
                      <a:pt x="5" y="316"/>
                    </a:cubicBezTo>
                    <a:cubicBezTo>
                      <a:pt x="5" y="316"/>
                      <a:pt x="5" y="317"/>
                      <a:pt x="5" y="317"/>
                    </a:cubicBezTo>
                    <a:cubicBezTo>
                      <a:pt x="6" y="320"/>
                      <a:pt x="8" y="323"/>
                      <a:pt x="11" y="324"/>
                    </a:cubicBezTo>
                    <a:cubicBezTo>
                      <a:pt x="11" y="324"/>
                      <a:pt x="13" y="324"/>
                      <a:pt x="16" y="325"/>
                    </a:cubicBezTo>
                    <a:cubicBezTo>
                      <a:pt x="19" y="326"/>
                      <a:pt x="23" y="327"/>
                      <a:pt x="27" y="328"/>
                    </a:cubicBezTo>
                    <a:cubicBezTo>
                      <a:pt x="31" y="329"/>
                      <a:pt x="35" y="329"/>
                      <a:pt x="37" y="330"/>
                    </a:cubicBezTo>
                    <a:cubicBezTo>
                      <a:pt x="40" y="330"/>
                      <a:pt x="42" y="331"/>
                      <a:pt x="42" y="331"/>
                    </a:cubicBezTo>
                    <a:cubicBezTo>
                      <a:pt x="45" y="331"/>
                      <a:pt x="48" y="333"/>
                      <a:pt x="49" y="336"/>
                    </a:cubicBezTo>
                    <a:cubicBezTo>
                      <a:pt x="49" y="336"/>
                      <a:pt x="49" y="337"/>
                      <a:pt x="50" y="339"/>
                    </a:cubicBezTo>
                    <a:cubicBezTo>
                      <a:pt x="51" y="341"/>
                      <a:pt x="51" y="343"/>
                      <a:pt x="52" y="346"/>
                    </a:cubicBezTo>
                    <a:cubicBezTo>
                      <a:pt x="53" y="348"/>
                      <a:pt x="54" y="350"/>
                      <a:pt x="55" y="352"/>
                    </a:cubicBezTo>
                    <a:cubicBezTo>
                      <a:pt x="56" y="354"/>
                      <a:pt x="56" y="355"/>
                      <a:pt x="56" y="355"/>
                    </a:cubicBezTo>
                    <a:cubicBezTo>
                      <a:pt x="56" y="355"/>
                      <a:pt x="58" y="360"/>
                      <a:pt x="61" y="364"/>
                    </a:cubicBezTo>
                    <a:cubicBezTo>
                      <a:pt x="63" y="369"/>
                      <a:pt x="65" y="373"/>
                      <a:pt x="65" y="373"/>
                    </a:cubicBezTo>
                    <a:cubicBezTo>
                      <a:pt x="67" y="376"/>
                      <a:pt x="67" y="379"/>
                      <a:pt x="65" y="382"/>
                    </a:cubicBezTo>
                    <a:cubicBezTo>
                      <a:pt x="65" y="382"/>
                      <a:pt x="61" y="388"/>
                      <a:pt x="57" y="395"/>
                    </a:cubicBezTo>
                    <a:cubicBezTo>
                      <a:pt x="53" y="402"/>
                      <a:pt x="49" y="409"/>
                      <a:pt x="49" y="409"/>
                    </a:cubicBezTo>
                    <a:cubicBezTo>
                      <a:pt x="48" y="412"/>
                      <a:pt x="48" y="416"/>
                      <a:pt x="50" y="419"/>
                    </a:cubicBezTo>
                    <a:cubicBezTo>
                      <a:pt x="50" y="419"/>
                      <a:pt x="54" y="424"/>
                      <a:pt x="58" y="429"/>
                    </a:cubicBezTo>
                    <a:cubicBezTo>
                      <a:pt x="62" y="434"/>
                      <a:pt x="66" y="439"/>
                      <a:pt x="66" y="439"/>
                    </a:cubicBezTo>
                    <a:cubicBezTo>
                      <a:pt x="69" y="441"/>
                      <a:pt x="72" y="443"/>
                      <a:pt x="75" y="442"/>
                    </a:cubicBezTo>
                    <a:cubicBezTo>
                      <a:pt x="75" y="442"/>
                      <a:pt x="83" y="440"/>
                      <a:pt x="91" y="437"/>
                    </a:cubicBezTo>
                    <a:cubicBezTo>
                      <a:pt x="99" y="435"/>
                      <a:pt x="106" y="432"/>
                      <a:pt x="106" y="432"/>
                    </a:cubicBezTo>
                    <a:cubicBezTo>
                      <a:pt x="109" y="431"/>
                      <a:pt x="112" y="432"/>
                      <a:pt x="114" y="434"/>
                    </a:cubicBezTo>
                    <a:cubicBezTo>
                      <a:pt x="114" y="434"/>
                      <a:pt x="118" y="437"/>
                      <a:pt x="122" y="440"/>
                    </a:cubicBezTo>
                    <a:cubicBezTo>
                      <a:pt x="126" y="443"/>
                      <a:pt x="130" y="446"/>
                      <a:pt x="130" y="446"/>
                    </a:cubicBezTo>
                    <a:cubicBezTo>
                      <a:pt x="130" y="446"/>
                      <a:pt x="131" y="447"/>
                      <a:pt x="133" y="448"/>
                    </a:cubicBezTo>
                    <a:cubicBezTo>
                      <a:pt x="134" y="449"/>
                      <a:pt x="136" y="451"/>
                      <a:pt x="138" y="452"/>
                    </a:cubicBezTo>
                    <a:cubicBezTo>
                      <a:pt x="140" y="453"/>
                      <a:pt x="143" y="455"/>
                      <a:pt x="144" y="456"/>
                    </a:cubicBezTo>
                    <a:cubicBezTo>
                      <a:pt x="146" y="457"/>
                      <a:pt x="147" y="457"/>
                      <a:pt x="147" y="457"/>
                    </a:cubicBezTo>
                    <a:cubicBezTo>
                      <a:pt x="149" y="459"/>
                      <a:pt x="151" y="462"/>
                      <a:pt x="151" y="465"/>
                    </a:cubicBezTo>
                    <a:cubicBezTo>
                      <a:pt x="151" y="465"/>
                      <a:pt x="151" y="467"/>
                      <a:pt x="151" y="470"/>
                    </a:cubicBezTo>
                    <a:cubicBezTo>
                      <a:pt x="150" y="473"/>
                      <a:pt x="150" y="477"/>
                      <a:pt x="150" y="481"/>
                    </a:cubicBezTo>
                    <a:cubicBezTo>
                      <a:pt x="150" y="485"/>
                      <a:pt x="151" y="489"/>
                      <a:pt x="151" y="492"/>
                    </a:cubicBezTo>
                    <a:cubicBezTo>
                      <a:pt x="151" y="495"/>
                      <a:pt x="151" y="497"/>
                      <a:pt x="151" y="497"/>
                    </a:cubicBezTo>
                    <a:cubicBezTo>
                      <a:pt x="151" y="500"/>
                      <a:pt x="153" y="503"/>
                      <a:pt x="157" y="505"/>
                    </a:cubicBezTo>
                    <a:cubicBezTo>
                      <a:pt x="157" y="505"/>
                      <a:pt x="157" y="505"/>
                      <a:pt x="158" y="505"/>
                    </a:cubicBezTo>
                    <a:cubicBezTo>
                      <a:pt x="158" y="505"/>
                      <a:pt x="159" y="506"/>
                      <a:pt x="160" y="506"/>
                    </a:cubicBezTo>
                    <a:cubicBezTo>
                      <a:pt x="162" y="507"/>
                      <a:pt x="165" y="508"/>
                      <a:pt x="169" y="510"/>
                    </a:cubicBezTo>
                    <a:cubicBezTo>
                      <a:pt x="171" y="511"/>
                      <a:pt x="175" y="512"/>
                      <a:pt x="177" y="513"/>
                    </a:cubicBezTo>
                    <a:cubicBezTo>
                      <a:pt x="179" y="513"/>
                      <a:pt x="181" y="514"/>
                      <a:pt x="181" y="514"/>
                    </a:cubicBezTo>
                    <a:cubicBezTo>
                      <a:pt x="184" y="515"/>
                      <a:pt x="188" y="514"/>
                      <a:pt x="190" y="512"/>
                    </a:cubicBezTo>
                    <a:cubicBezTo>
                      <a:pt x="190" y="512"/>
                      <a:pt x="196" y="506"/>
                      <a:pt x="201" y="500"/>
                    </a:cubicBezTo>
                    <a:cubicBezTo>
                      <a:pt x="207" y="494"/>
                      <a:pt x="212" y="488"/>
                      <a:pt x="212" y="488"/>
                    </a:cubicBezTo>
                    <a:cubicBezTo>
                      <a:pt x="214" y="486"/>
                      <a:pt x="217" y="485"/>
                      <a:pt x="220" y="485"/>
                    </a:cubicBezTo>
                    <a:cubicBezTo>
                      <a:pt x="220" y="485"/>
                      <a:pt x="221" y="486"/>
                      <a:pt x="223" y="486"/>
                    </a:cubicBezTo>
                    <a:cubicBezTo>
                      <a:pt x="225" y="486"/>
                      <a:pt x="227" y="487"/>
                      <a:pt x="229" y="487"/>
                    </a:cubicBezTo>
                    <a:cubicBezTo>
                      <a:pt x="234" y="488"/>
                      <a:pt x="239" y="488"/>
                      <a:pt x="239" y="488"/>
                    </a:cubicBezTo>
                    <a:cubicBezTo>
                      <a:pt x="239" y="488"/>
                      <a:pt x="245" y="489"/>
                      <a:pt x="250" y="489"/>
                    </a:cubicBezTo>
                    <a:cubicBezTo>
                      <a:pt x="252" y="489"/>
                      <a:pt x="255" y="489"/>
                      <a:pt x="256" y="490"/>
                    </a:cubicBezTo>
                    <a:cubicBezTo>
                      <a:pt x="258" y="490"/>
                      <a:pt x="260" y="490"/>
                      <a:pt x="260" y="490"/>
                    </a:cubicBezTo>
                    <a:cubicBezTo>
                      <a:pt x="263" y="490"/>
                      <a:pt x="265" y="491"/>
                      <a:pt x="267" y="494"/>
                    </a:cubicBezTo>
                    <a:cubicBezTo>
                      <a:pt x="267" y="494"/>
                      <a:pt x="270" y="501"/>
                      <a:pt x="274" y="508"/>
                    </a:cubicBezTo>
                    <a:cubicBezTo>
                      <a:pt x="278" y="515"/>
                      <a:pt x="283" y="522"/>
                      <a:pt x="283" y="522"/>
                    </a:cubicBezTo>
                    <a:cubicBezTo>
                      <a:pt x="285" y="525"/>
                      <a:pt x="288" y="526"/>
                      <a:pt x="292" y="526"/>
                    </a:cubicBezTo>
                    <a:close/>
                    <a:moveTo>
                      <a:pt x="259" y="441"/>
                    </a:moveTo>
                    <a:cubicBezTo>
                      <a:pt x="257" y="441"/>
                      <a:pt x="255" y="441"/>
                      <a:pt x="253" y="441"/>
                    </a:cubicBezTo>
                    <a:cubicBezTo>
                      <a:pt x="251" y="441"/>
                      <a:pt x="250" y="440"/>
                      <a:pt x="249" y="440"/>
                    </a:cubicBezTo>
                    <a:cubicBezTo>
                      <a:pt x="246" y="440"/>
                      <a:pt x="245" y="440"/>
                      <a:pt x="245" y="440"/>
                    </a:cubicBezTo>
                    <a:cubicBezTo>
                      <a:pt x="245" y="440"/>
                      <a:pt x="243" y="440"/>
                      <a:pt x="241" y="439"/>
                    </a:cubicBezTo>
                    <a:cubicBezTo>
                      <a:pt x="239" y="439"/>
                      <a:pt x="238" y="439"/>
                      <a:pt x="236" y="439"/>
                    </a:cubicBezTo>
                    <a:cubicBezTo>
                      <a:pt x="234" y="439"/>
                      <a:pt x="232" y="438"/>
                      <a:pt x="230" y="438"/>
                    </a:cubicBezTo>
                    <a:cubicBezTo>
                      <a:pt x="222" y="436"/>
                      <a:pt x="210" y="433"/>
                      <a:pt x="199" y="429"/>
                    </a:cubicBezTo>
                    <a:cubicBezTo>
                      <a:pt x="189" y="425"/>
                      <a:pt x="178" y="420"/>
                      <a:pt x="171" y="415"/>
                    </a:cubicBezTo>
                    <a:cubicBezTo>
                      <a:pt x="167" y="413"/>
                      <a:pt x="164" y="411"/>
                      <a:pt x="162" y="409"/>
                    </a:cubicBezTo>
                    <a:cubicBezTo>
                      <a:pt x="160" y="408"/>
                      <a:pt x="159" y="407"/>
                      <a:pt x="159" y="407"/>
                    </a:cubicBezTo>
                    <a:cubicBezTo>
                      <a:pt x="159" y="407"/>
                      <a:pt x="158" y="406"/>
                      <a:pt x="155" y="405"/>
                    </a:cubicBezTo>
                    <a:cubicBezTo>
                      <a:pt x="154" y="403"/>
                      <a:pt x="151" y="401"/>
                      <a:pt x="147" y="398"/>
                    </a:cubicBezTo>
                    <a:cubicBezTo>
                      <a:pt x="141" y="392"/>
                      <a:pt x="132" y="384"/>
                      <a:pt x="125" y="375"/>
                    </a:cubicBezTo>
                    <a:cubicBezTo>
                      <a:pt x="118" y="366"/>
                      <a:pt x="111" y="356"/>
                      <a:pt x="107" y="348"/>
                    </a:cubicBezTo>
                    <a:cubicBezTo>
                      <a:pt x="105" y="344"/>
                      <a:pt x="104" y="341"/>
                      <a:pt x="102" y="339"/>
                    </a:cubicBezTo>
                    <a:cubicBezTo>
                      <a:pt x="101" y="336"/>
                      <a:pt x="101" y="335"/>
                      <a:pt x="101" y="335"/>
                    </a:cubicBezTo>
                    <a:cubicBezTo>
                      <a:pt x="101" y="335"/>
                      <a:pt x="100" y="334"/>
                      <a:pt x="99" y="331"/>
                    </a:cubicBezTo>
                    <a:cubicBezTo>
                      <a:pt x="98" y="329"/>
                      <a:pt x="97" y="326"/>
                      <a:pt x="95" y="322"/>
                    </a:cubicBezTo>
                    <a:cubicBezTo>
                      <a:pt x="92" y="313"/>
                      <a:pt x="89" y="302"/>
                      <a:pt x="88" y="291"/>
                    </a:cubicBezTo>
                    <a:cubicBezTo>
                      <a:pt x="86" y="279"/>
                      <a:pt x="85" y="268"/>
                      <a:pt x="86" y="259"/>
                    </a:cubicBezTo>
                    <a:cubicBezTo>
                      <a:pt x="86" y="257"/>
                      <a:pt x="86" y="255"/>
                      <a:pt x="86" y="253"/>
                    </a:cubicBezTo>
                    <a:cubicBezTo>
                      <a:pt x="86" y="251"/>
                      <a:pt x="86" y="250"/>
                      <a:pt x="86" y="248"/>
                    </a:cubicBezTo>
                    <a:cubicBezTo>
                      <a:pt x="86" y="246"/>
                      <a:pt x="86" y="244"/>
                      <a:pt x="86" y="244"/>
                    </a:cubicBezTo>
                    <a:cubicBezTo>
                      <a:pt x="86" y="244"/>
                      <a:pt x="87" y="243"/>
                      <a:pt x="87" y="240"/>
                    </a:cubicBezTo>
                    <a:cubicBezTo>
                      <a:pt x="87" y="239"/>
                      <a:pt x="87" y="237"/>
                      <a:pt x="88" y="236"/>
                    </a:cubicBezTo>
                    <a:cubicBezTo>
                      <a:pt x="88" y="234"/>
                      <a:pt x="88" y="232"/>
                      <a:pt x="89" y="230"/>
                    </a:cubicBezTo>
                    <a:cubicBezTo>
                      <a:pt x="90" y="221"/>
                      <a:pt x="93" y="210"/>
                      <a:pt x="97" y="199"/>
                    </a:cubicBezTo>
                    <a:cubicBezTo>
                      <a:pt x="102" y="188"/>
                      <a:pt x="107" y="178"/>
                      <a:pt x="111" y="170"/>
                    </a:cubicBezTo>
                    <a:cubicBezTo>
                      <a:pt x="114" y="167"/>
                      <a:pt x="116" y="164"/>
                      <a:pt x="117" y="162"/>
                    </a:cubicBezTo>
                    <a:cubicBezTo>
                      <a:pt x="119" y="159"/>
                      <a:pt x="120" y="158"/>
                      <a:pt x="120" y="158"/>
                    </a:cubicBezTo>
                    <a:cubicBezTo>
                      <a:pt x="120" y="158"/>
                      <a:pt x="120" y="157"/>
                      <a:pt x="122" y="155"/>
                    </a:cubicBezTo>
                    <a:cubicBezTo>
                      <a:pt x="124" y="153"/>
                      <a:pt x="126" y="150"/>
                      <a:pt x="129" y="147"/>
                    </a:cubicBezTo>
                    <a:cubicBezTo>
                      <a:pt x="134" y="140"/>
                      <a:pt x="143" y="132"/>
                      <a:pt x="152" y="125"/>
                    </a:cubicBezTo>
                    <a:cubicBezTo>
                      <a:pt x="161" y="117"/>
                      <a:pt x="171" y="111"/>
                      <a:pt x="178" y="107"/>
                    </a:cubicBezTo>
                    <a:cubicBezTo>
                      <a:pt x="182" y="105"/>
                      <a:pt x="185" y="103"/>
                      <a:pt x="188" y="102"/>
                    </a:cubicBezTo>
                    <a:cubicBezTo>
                      <a:pt x="190" y="101"/>
                      <a:pt x="191" y="100"/>
                      <a:pt x="191" y="100"/>
                    </a:cubicBezTo>
                    <a:cubicBezTo>
                      <a:pt x="191" y="100"/>
                      <a:pt x="193" y="100"/>
                      <a:pt x="195" y="99"/>
                    </a:cubicBezTo>
                    <a:cubicBezTo>
                      <a:pt x="197" y="98"/>
                      <a:pt x="201" y="96"/>
                      <a:pt x="205" y="95"/>
                    </a:cubicBezTo>
                    <a:cubicBezTo>
                      <a:pt x="213" y="92"/>
                      <a:pt x="224" y="89"/>
                      <a:pt x="236" y="87"/>
                    </a:cubicBezTo>
                    <a:cubicBezTo>
                      <a:pt x="247" y="85"/>
                      <a:pt x="259" y="85"/>
                      <a:pt x="268" y="85"/>
                    </a:cubicBezTo>
                    <a:cubicBezTo>
                      <a:pt x="270" y="85"/>
                      <a:pt x="272" y="85"/>
                      <a:pt x="274" y="85"/>
                    </a:cubicBezTo>
                    <a:cubicBezTo>
                      <a:pt x="275" y="86"/>
                      <a:pt x="277" y="86"/>
                      <a:pt x="278" y="86"/>
                    </a:cubicBezTo>
                    <a:cubicBezTo>
                      <a:pt x="281" y="86"/>
                      <a:pt x="282" y="86"/>
                      <a:pt x="282" y="86"/>
                    </a:cubicBezTo>
                    <a:cubicBezTo>
                      <a:pt x="282" y="86"/>
                      <a:pt x="284" y="86"/>
                      <a:pt x="286" y="87"/>
                    </a:cubicBezTo>
                    <a:cubicBezTo>
                      <a:pt x="287" y="87"/>
                      <a:pt x="289" y="87"/>
                      <a:pt x="291" y="87"/>
                    </a:cubicBezTo>
                    <a:cubicBezTo>
                      <a:pt x="293" y="87"/>
                      <a:pt x="295" y="88"/>
                      <a:pt x="297" y="88"/>
                    </a:cubicBezTo>
                    <a:cubicBezTo>
                      <a:pt x="305" y="90"/>
                      <a:pt x="317" y="93"/>
                      <a:pt x="327" y="97"/>
                    </a:cubicBezTo>
                    <a:cubicBezTo>
                      <a:pt x="338" y="101"/>
                      <a:pt x="349" y="106"/>
                      <a:pt x="356" y="111"/>
                    </a:cubicBezTo>
                    <a:cubicBezTo>
                      <a:pt x="360" y="113"/>
                      <a:pt x="363" y="115"/>
                      <a:pt x="365" y="117"/>
                    </a:cubicBezTo>
                    <a:cubicBezTo>
                      <a:pt x="367" y="118"/>
                      <a:pt x="368" y="119"/>
                      <a:pt x="368" y="119"/>
                    </a:cubicBezTo>
                    <a:cubicBezTo>
                      <a:pt x="368" y="119"/>
                      <a:pt x="369" y="120"/>
                      <a:pt x="371" y="122"/>
                    </a:cubicBezTo>
                    <a:cubicBezTo>
                      <a:pt x="373" y="123"/>
                      <a:pt x="376" y="125"/>
                      <a:pt x="380" y="128"/>
                    </a:cubicBezTo>
                    <a:cubicBezTo>
                      <a:pt x="386" y="134"/>
                      <a:pt x="395" y="142"/>
                      <a:pt x="402" y="151"/>
                    </a:cubicBezTo>
                    <a:cubicBezTo>
                      <a:pt x="409" y="160"/>
                      <a:pt x="416" y="170"/>
                      <a:pt x="420" y="178"/>
                    </a:cubicBezTo>
                    <a:cubicBezTo>
                      <a:pt x="422" y="182"/>
                      <a:pt x="423" y="185"/>
                      <a:pt x="424" y="187"/>
                    </a:cubicBezTo>
                    <a:cubicBezTo>
                      <a:pt x="425" y="190"/>
                      <a:pt x="426" y="191"/>
                      <a:pt x="426" y="191"/>
                    </a:cubicBezTo>
                    <a:cubicBezTo>
                      <a:pt x="426" y="191"/>
                      <a:pt x="427" y="192"/>
                      <a:pt x="428" y="195"/>
                    </a:cubicBezTo>
                    <a:cubicBezTo>
                      <a:pt x="429" y="197"/>
                      <a:pt x="430" y="200"/>
                      <a:pt x="431" y="204"/>
                    </a:cubicBezTo>
                    <a:cubicBezTo>
                      <a:pt x="434" y="213"/>
                      <a:pt x="437" y="224"/>
                      <a:pt x="439" y="235"/>
                    </a:cubicBezTo>
                    <a:cubicBezTo>
                      <a:pt x="441" y="247"/>
                      <a:pt x="442" y="259"/>
                      <a:pt x="441" y="267"/>
                    </a:cubicBezTo>
                    <a:cubicBezTo>
                      <a:pt x="441" y="269"/>
                      <a:pt x="441" y="271"/>
                      <a:pt x="441" y="273"/>
                    </a:cubicBezTo>
                    <a:cubicBezTo>
                      <a:pt x="441" y="275"/>
                      <a:pt x="441" y="277"/>
                      <a:pt x="441" y="278"/>
                    </a:cubicBezTo>
                    <a:cubicBezTo>
                      <a:pt x="440" y="280"/>
                      <a:pt x="440" y="282"/>
                      <a:pt x="440" y="282"/>
                    </a:cubicBezTo>
                    <a:cubicBezTo>
                      <a:pt x="440" y="282"/>
                      <a:pt x="440" y="283"/>
                      <a:pt x="440" y="286"/>
                    </a:cubicBezTo>
                    <a:cubicBezTo>
                      <a:pt x="440" y="287"/>
                      <a:pt x="439" y="289"/>
                      <a:pt x="439" y="290"/>
                    </a:cubicBezTo>
                    <a:cubicBezTo>
                      <a:pt x="439" y="292"/>
                      <a:pt x="439" y="294"/>
                      <a:pt x="438" y="296"/>
                    </a:cubicBezTo>
                    <a:cubicBezTo>
                      <a:pt x="437" y="305"/>
                      <a:pt x="434" y="316"/>
                      <a:pt x="429" y="327"/>
                    </a:cubicBezTo>
                    <a:cubicBezTo>
                      <a:pt x="425" y="338"/>
                      <a:pt x="420" y="348"/>
                      <a:pt x="415" y="356"/>
                    </a:cubicBezTo>
                    <a:cubicBezTo>
                      <a:pt x="413" y="359"/>
                      <a:pt x="411" y="362"/>
                      <a:pt x="410" y="364"/>
                    </a:cubicBezTo>
                    <a:cubicBezTo>
                      <a:pt x="408" y="367"/>
                      <a:pt x="407" y="368"/>
                      <a:pt x="407" y="368"/>
                    </a:cubicBezTo>
                    <a:cubicBezTo>
                      <a:pt x="407" y="368"/>
                      <a:pt x="406" y="369"/>
                      <a:pt x="405" y="371"/>
                    </a:cubicBezTo>
                    <a:cubicBezTo>
                      <a:pt x="403" y="373"/>
                      <a:pt x="401" y="376"/>
                      <a:pt x="398" y="379"/>
                    </a:cubicBezTo>
                    <a:cubicBezTo>
                      <a:pt x="393" y="386"/>
                      <a:pt x="384" y="394"/>
                      <a:pt x="375" y="401"/>
                    </a:cubicBezTo>
                    <a:cubicBezTo>
                      <a:pt x="366" y="409"/>
                      <a:pt x="356" y="415"/>
                      <a:pt x="349" y="419"/>
                    </a:cubicBezTo>
                    <a:cubicBezTo>
                      <a:pt x="345" y="421"/>
                      <a:pt x="341" y="423"/>
                      <a:pt x="339" y="424"/>
                    </a:cubicBezTo>
                    <a:cubicBezTo>
                      <a:pt x="337" y="425"/>
                      <a:pt x="336" y="426"/>
                      <a:pt x="336" y="426"/>
                    </a:cubicBezTo>
                    <a:cubicBezTo>
                      <a:pt x="336" y="426"/>
                      <a:pt x="334" y="426"/>
                      <a:pt x="332" y="427"/>
                    </a:cubicBezTo>
                    <a:cubicBezTo>
                      <a:pt x="330" y="428"/>
                      <a:pt x="326" y="430"/>
                      <a:pt x="322" y="431"/>
                    </a:cubicBezTo>
                    <a:cubicBezTo>
                      <a:pt x="314" y="434"/>
                      <a:pt x="303" y="437"/>
                      <a:pt x="291" y="439"/>
                    </a:cubicBezTo>
                    <a:cubicBezTo>
                      <a:pt x="280" y="441"/>
                      <a:pt x="268" y="441"/>
                      <a:pt x="259" y="4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6" name="Freeform: Shape 14">
                <a:extLst>
                  <a:ext uri="{FF2B5EF4-FFF2-40B4-BE49-F238E27FC236}">
                    <a16:creationId xmlns:a16="http://schemas.microsoft.com/office/drawing/2014/main" id="{B98ABD1C-3235-F047-BA3A-5BD68923FB0F}"/>
                  </a:ext>
                </a:extLst>
              </p:cNvPr>
              <p:cNvSpPr>
                <a:spLocks/>
              </p:cNvSpPr>
              <p:nvPr/>
            </p:nvSpPr>
            <p:spPr bwMode="auto">
              <a:xfrm>
                <a:off x="5809598" y="3208107"/>
                <a:ext cx="1194595" cy="1259130"/>
              </a:xfrm>
              <a:custGeom>
                <a:avLst/>
                <a:gdLst>
                  <a:gd name="T0" fmla="*/ 320 w 596"/>
                  <a:gd name="T1" fmla="*/ 561 h 599"/>
                  <a:gd name="T2" fmla="*/ 361 w 596"/>
                  <a:gd name="T3" fmla="*/ 559 h 599"/>
                  <a:gd name="T4" fmla="*/ 406 w 596"/>
                  <a:gd name="T5" fmla="*/ 581 h 599"/>
                  <a:gd name="T6" fmla="*/ 430 w 596"/>
                  <a:gd name="T7" fmla="*/ 527 h 599"/>
                  <a:gd name="T8" fmla="*/ 466 w 596"/>
                  <a:gd name="T9" fmla="*/ 503 h 599"/>
                  <a:gd name="T10" fmla="*/ 524 w 596"/>
                  <a:gd name="T11" fmla="*/ 500 h 599"/>
                  <a:gd name="T12" fmla="*/ 521 w 596"/>
                  <a:gd name="T13" fmla="*/ 450 h 599"/>
                  <a:gd name="T14" fmla="*/ 537 w 596"/>
                  <a:gd name="T15" fmla="*/ 413 h 599"/>
                  <a:gd name="T16" fmla="*/ 588 w 596"/>
                  <a:gd name="T17" fmla="*/ 385 h 599"/>
                  <a:gd name="T18" fmla="*/ 579 w 596"/>
                  <a:gd name="T19" fmla="*/ 340 h 599"/>
                  <a:gd name="T20" fmla="*/ 562 w 596"/>
                  <a:gd name="T21" fmla="*/ 297 h 599"/>
                  <a:gd name="T22" fmla="*/ 592 w 596"/>
                  <a:gd name="T23" fmla="*/ 251 h 599"/>
                  <a:gd name="T24" fmla="*/ 588 w 596"/>
                  <a:gd name="T25" fmla="*/ 216 h 599"/>
                  <a:gd name="T26" fmla="*/ 537 w 596"/>
                  <a:gd name="T27" fmla="*/ 188 h 599"/>
                  <a:gd name="T28" fmla="*/ 522 w 596"/>
                  <a:gd name="T29" fmla="*/ 151 h 599"/>
                  <a:gd name="T30" fmla="*/ 526 w 596"/>
                  <a:gd name="T31" fmla="*/ 101 h 599"/>
                  <a:gd name="T32" fmla="*/ 476 w 596"/>
                  <a:gd name="T33" fmla="*/ 99 h 599"/>
                  <a:gd name="T34" fmla="*/ 432 w 596"/>
                  <a:gd name="T35" fmla="*/ 73 h 599"/>
                  <a:gd name="T36" fmla="*/ 416 w 596"/>
                  <a:gd name="T37" fmla="*/ 23 h 599"/>
                  <a:gd name="T38" fmla="*/ 381 w 596"/>
                  <a:gd name="T39" fmla="*/ 20 h 599"/>
                  <a:gd name="T40" fmla="*/ 336 w 596"/>
                  <a:gd name="T41" fmla="*/ 40 h 599"/>
                  <a:gd name="T42" fmla="*/ 301 w 596"/>
                  <a:gd name="T43" fmla="*/ 28 h 599"/>
                  <a:gd name="T44" fmla="*/ 256 w 596"/>
                  <a:gd name="T45" fmla="*/ 3 h 599"/>
                  <a:gd name="T46" fmla="*/ 228 w 596"/>
                  <a:gd name="T47" fmla="*/ 47 h 599"/>
                  <a:gd name="T48" fmla="*/ 188 w 596"/>
                  <a:gd name="T49" fmla="*/ 63 h 599"/>
                  <a:gd name="T50" fmla="*/ 119 w 596"/>
                  <a:gd name="T51" fmla="*/ 60 h 599"/>
                  <a:gd name="T52" fmla="*/ 104 w 596"/>
                  <a:gd name="T53" fmla="*/ 125 h 599"/>
                  <a:gd name="T54" fmla="*/ 66 w 596"/>
                  <a:gd name="T55" fmla="*/ 144 h 599"/>
                  <a:gd name="T56" fmla="*/ 30 w 596"/>
                  <a:gd name="T57" fmla="*/ 168 h 599"/>
                  <a:gd name="T58" fmla="*/ 52 w 596"/>
                  <a:gd name="T59" fmla="*/ 215 h 599"/>
                  <a:gd name="T60" fmla="*/ 42 w 596"/>
                  <a:gd name="T61" fmla="*/ 254 h 599"/>
                  <a:gd name="T62" fmla="*/ 0 w 596"/>
                  <a:gd name="T63" fmla="*/ 285 h 599"/>
                  <a:gd name="T64" fmla="*/ 5 w 596"/>
                  <a:gd name="T65" fmla="*/ 321 h 599"/>
                  <a:gd name="T66" fmla="*/ 45 w 596"/>
                  <a:gd name="T67" fmla="*/ 362 h 599"/>
                  <a:gd name="T68" fmla="*/ 32 w 596"/>
                  <a:gd name="T69" fmla="*/ 412 h 599"/>
                  <a:gd name="T70" fmla="*/ 40 w 596"/>
                  <a:gd name="T71" fmla="*/ 450 h 599"/>
                  <a:gd name="T72" fmla="*/ 92 w 596"/>
                  <a:gd name="T73" fmla="*/ 459 h 599"/>
                  <a:gd name="T74" fmla="*/ 121 w 596"/>
                  <a:gd name="T75" fmla="*/ 497 h 599"/>
                  <a:gd name="T76" fmla="*/ 129 w 596"/>
                  <a:gd name="T77" fmla="*/ 546 h 599"/>
                  <a:gd name="T78" fmla="*/ 178 w 596"/>
                  <a:gd name="T79" fmla="*/ 537 h 599"/>
                  <a:gd name="T80" fmla="*/ 217 w 596"/>
                  <a:gd name="T81" fmla="*/ 548 h 599"/>
                  <a:gd name="T82" fmla="*/ 250 w 596"/>
                  <a:gd name="T83" fmla="*/ 596 h 599"/>
                  <a:gd name="T84" fmla="*/ 274 w 596"/>
                  <a:gd name="T85" fmla="*/ 511 h 599"/>
                  <a:gd name="T86" fmla="*/ 215 w 596"/>
                  <a:gd name="T87" fmla="*/ 495 h 599"/>
                  <a:gd name="T88" fmla="*/ 141 w 596"/>
                  <a:gd name="T89" fmla="*/ 440 h 599"/>
                  <a:gd name="T90" fmla="*/ 94 w 596"/>
                  <a:gd name="T91" fmla="*/ 354 h 599"/>
                  <a:gd name="T92" fmla="*/ 90 w 596"/>
                  <a:gd name="T93" fmla="*/ 264 h 599"/>
                  <a:gd name="T94" fmla="*/ 98 w 596"/>
                  <a:gd name="T95" fmla="*/ 233 h 599"/>
                  <a:gd name="T96" fmla="*/ 141 w 596"/>
                  <a:gd name="T97" fmla="*/ 158 h 599"/>
                  <a:gd name="T98" fmla="*/ 225 w 596"/>
                  <a:gd name="T99" fmla="*/ 100 h 599"/>
                  <a:gd name="T100" fmla="*/ 310 w 596"/>
                  <a:gd name="T101" fmla="*/ 87 h 599"/>
                  <a:gd name="T102" fmla="*/ 342 w 596"/>
                  <a:gd name="T103" fmla="*/ 91 h 599"/>
                  <a:gd name="T104" fmla="*/ 425 w 596"/>
                  <a:gd name="T105" fmla="*/ 127 h 599"/>
                  <a:gd name="T106" fmla="*/ 489 w 596"/>
                  <a:gd name="T107" fmla="*/ 201 h 599"/>
                  <a:gd name="T108" fmla="*/ 513 w 596"/>
                  <a:gd name="T109" fmla="*/ 291 h 599"/>
                  <a:gd name="T110" fmla="*/ 507 w 596"/>
                  <a:gd name="T111" fmla="*/ 351 h 599"/>
                  <a:gd name="T112" fmla="*/ 480 w 596"/>
                  <a:gd name="T113" fmla="*/ 413 h 599"/>
                  <a:gd name="T114" fmla="*/ 420 w 596"/>
                  <a:gd name="T115" fmla="*/ 475 h 599"/>
                  <a:gd name="T116" fmla="*/ 341 w 596"/>
                  <a:gd name="T117" fmla="*/ 509 h 599"/>
                  <a:gd name="T118" fmla="*/ 274 w 596"/>
                  <a:gd name="T119" fmla="*/ 511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6" h="599">
                    <a:moveTo>
                      <a:pt x="285" y="595"/>
                    </a:moveTo>
                    <a:cubicBezTo>
                      <a:pt x="285" y="595"/>
                      <a:pt x="287" y="593"/>
                      <a:pt x="288" y="591"/>
                    </a:cubicBezTo>
                    <a:cubicBezTo>
                      <a:pt x="290" y="588"/>
                      <a:pt x="292" y="584"/>
                      <a:pt x="294" y="581"/>
                    </a:cubicBezTo>
                    <a:cubicBezTo>
                      <a:pt x="298" y="574"/>
                      <a:pt x="302" y="566"/>
                      <a:pt x="302" y="566"/>
                    </a:cubicBezTo>
                    <a:cubicBezTo>
                      <a:pt x="303" y="564"/>
                      <a:pt x="306" y="562"/>
                      <a:pt x="310" y="562"/>
                    </a:cubicBezTo>
                    <a:cubicBezTo>
                      <a:pt x="310" y="562"/>
                      <a:pt x="315" y="562"/>
                      <a:pt x="320" y="561"/>
                    </a:cubicBezTo>
                    <a:cubicBezTo>
                      <a:pt x="323" y="561"/>
                      <a:pt x="326" y="561"/>
                      <a:pt x="328" y="561"/>
                    </a:cubicBezTo>
                    <a:cubicBezTo>
                      <a:pt x="330" y="560"/>
                      <a:pt x="331" y="560"/>
                      <a:pt x="331" y="560"/>
                    </a:cubicBezTo>
                    <a:cubicBezTo>
                      <a:pt x="331" y="560"/>
                      <a:pt x="332" y="560"/>
                      <a:pt x="334" y="560"/>
                    </a:cubicBezTo>
                    <a:cubicBezTo>
                      <a:pt x="336" y="559"/>
                      <a:pt x="339" y="559"/>
                      <a:pt x="342" y="559"/>
                    </a:cubicBezTo>
                    <a:cubicBezTo>
                      <a:pt x="347" y="558"/>
                      <a:pt x="352" y="557"/>
                      <a:pt x="352" y="557"/>
                    </a:cubicBezTo>
                    <a:cubicBezTo>
                      <a:pt x="355" y="556"/>
                      <a:pt x="359" y="557"/>
                      <a:pt x="361" y="559"/>
                    </a:cubicBezTo>
                    <a:cubicBezTo>
                      <a:pt x="361" y="559"/>
                      <a:pt x="362" y="561"/>
                      <a:pt x="364" y="563"/>
                    </a:cubicBezTo>
                    <a:cubicBezTo>
                      <a:pt x="366" y="566"/>
                      <a:pt x="369" y="569"/>
                      <a:pt x="372" y="572"/>
                    </a:cubicBezTo>
                    <a:cubicBezTo>
                      <a:pt x="377" y="578"/>
                      <a:pt x="383" y="583"/>
                      <a:pt x="383" y="583"/>
                    </a:cubicBezTo>
                    <a:cubicBezTo>
                      <a:pt x="386" y="586"/>
                      <a:pt x="389" y="587"/>
                      <a:pt x="393" y="585"/>
                    </a:cubicBezTo>
                    <a:cubicBezTo>
                      <a:pt x="393" y="585"/>
                      <a:pt x="395" y="585"/>
                      <a:pt x="397" y="584"/>
                    </a:cubicBezTo>
                    <a:cubicBezTo>
                      <a:pt x="399" y="583"/>
                      <a:pt x="403" y="582"/>
                      <a:pt x="406" y="581"/>
                    </a:cubicBezTo>
                    <a:cubicBezTo>
                      <a:pt x="409" y="580"/>
                      <a:pt x="412" y="578"/>
                      <a:pt x="415" y="577"/>
                    </a:cubicBezTo>
                    <a:cubicBezTo>
                      <a:pt x="417" y="576"/>
                      <a:pt x="418" y="576"/>
                      <a:pt x="418" y="576"/>
                    </a:cubicBezTo>
                    <a:cubicBezTo>
                      <a:pt x="422" y="574"/>
                      <a:pt x="424" y="571"/>
                      <a:pt x="424" y="568"/>
                    </a:cubicBezTo>
                    <a:cubicBezTo>
                      <a:pt x="424" y="568"/>
                      <a:pt x="425" y="560"/>
                      <a:pt x="425" y="551"/>
                    </a:cubicBezTo>
                    <a:cubicBezTo>
                      <a:pt x="426" y="543"/>
                      <a:pt x="426" y="535"/>
                      <a:pt x="426" y="535"/>
                    </a:cubicBezTo>
                    <a:cubicBezTo>
                      <a:pt x="426" y="532"/>
                      <a:pt x="427" y="529"/>
                      <a:pt x="430" y="527"/>
                    </a:cubicBezTo>
                    <a:cubicBezTo>
                      <a:pt x="430" y="527"/>
                      <a:pt x="431" y="527"/>
                      <a:pt x="433" y="526"/>
                    </a:cubicBezTo>
                    <a:cubicBezTo>
                      <a:pt x="435" y="525"/>
                      <a:pt x="437" y="523"/>
                      <a:pt x="439" y="522"/>
                    </a:cubicBezTo>
                    <a:cubicBezTo>
                      <a:pt x="444" y="519"/>
                      <a:pt x="448" y="516"/>
                      <a:pt x="448" y="516"/>
                    </a:cubicBezTo>
                    <a:cubicBezTo>
                      <a:pt x="448" y="516"/>
                      <a:pt x="453" y="513"/>
                      <a:pt x="457" y="510"/>
                    </a:cubicBezTo>
                    <a:cubicBezTo>
                      <a:pt x="459" y="508"/>
                      <a:pt x="461" y="506"/>
                      <a:pt x="463" y="505"/>
                    </a:cubicBezTo>
                    <a:cubicBezTo>
                      <a:pt x="465" y="504"/>
                      <a:pt x="466" y="503"/>
                      <a:pt x="466" y="503"/>
                    </a:cubicBezTo>
                    <a:cubicBezTo>
                      <a:pt x="468" y="501"/>
                      <a:pt x="472" y="500"/>
                      <a:pt x="475" y="502"/>
                    </a:cubicBezTo>
                    <a:cubicBezTo>
                      <a:pt x="475" y="502"/>
                      <a:pt x="482" y="505"/>
                      <a:pt x="490" y="507"/>
                    </a:cubicBezTo>
                    <a:cubicBezTo>
                      <a:pt x="498" y="510"/>
                      <a:pt x="506" y="512"/>
                      <a:pt x="506" y="512"/>
                    </a:cubicBezTo>
                    <a:cubicBezTo>
                      <a:pt x="509" y="513"/>
                      <a:pt x="512" y="512"/>
                      <a:pt x="515" y="509"/>
                    </a:cubicBezTo>
                    <a:cubicBezTo>
                      <a:pt x="515" y="509"/>
                      <a:pt x="516" y="508"/>
                      <a:pt x="518" y="506"/>
                    </a:cubicBezTo>
                    <a:cubicBezTo>
                      <a:pt x="520" y="505"/>
                      <a:pt x="522" y="502"/>
                      <a:pt x="524" y="500"/>
                    </a:cubicBezTo>
                    <a:cubicBezTo>
                      <a:pt x="527" y="497"/>
                      <a:pt x="529" y="494"/>
                      <a:pt x="530" y="492"/>
                    </a:cubicBezTo>
                    <a:cubicBezTo>
                      <a:pt x="532" y="490"/>
                      <a:pt x="533" y="489"/>
                      <a:pt x="533" y="489"/>
                    </a:cubicBezTo>
                    <a:cubicBezTo>
                      <a:pt x="536" y="486"/>
                      <a:pt x="536" y="483"/>
                      <a:pt x="535" y="480"/>
                    </a:cubicBezTo>
                    <a:cubicBezTo>
                      <a:pt x="535" y="480"/>
                      <a:pt x="532" y="472"/>
                      <a:pt x="528" y="464"/>
                    </a:cubicBezTo>
                    <a:cubicBezTo>
                      <a:pt x="526" y="461"/>
                      <a:pt x="525" y="457"/>
                      <a:pt x="523" y="454"/>
                    </a:cubicBezTo>
                    <a:cubicBezTo>
                      <a:pt x="522" y="452"/>
                      <a:pt x="521" y="450"/>
                      <a:pt x="521" y="450"/>
                    </a:cubicBezTo>
                    <a:cubicBezTo>
                      <a:pt x="519" y="447"/>
                      <a:pt x="519" y="444"/>
                      <a:pt x="521" y="441"/>
                    </a:cubicBezTo>
                    <a:cubicBezTo>
                      <a:pt x="521" y="441"/>
                      <a:pt x="524" y="436"/>
                      <a:pt x="527" y="432"/>
                    </a:cubicBezTo>
                    <a:cubicBezTo>
                      <a:pt x="528" y="429"/>
                      <a:pt x="529" y="427"/>
                      <a:pt x="530" y="425"/>
                    </a:cubicBezTo>
                    <a:cubicBezTo>
                      <a:pt x="531" y="423"/>
                      <a:pt x="532" y="422"/>
                      <a:pt x="532" y="422"/>
                    </a:cubicBezTo>
                    <a:cubicBezTo>
                      <a:pt x="532" y="422"/>
                      <a:pt x="533" y="421"/>
                      <a:pt x="534" y="419"/>
                    </a:cubicBezTo>
                    <a:cubicBezTo>
                      <a:pt x="534" y="417"/>
                      <a:pt x="536" y="415"/>
                      <a:pt x="537" y="413"/>
                    </a:cubicBezTo>
                    <a:cubicBezTo>
                      <a:pt x="539" y="408"/>
                      <a:pt x="541" y="403"/>
                      <a:pt x="541" y="403"/>
                    </a:cubicBezTo>
                    <a:cubicBezTo>
                      <a:pt x="542" y="400"/>
                      <a:pt x="545" y="398"/>
                      <a:pt x="548" y="397"/>
                    </a:cubicBezTo>
                    <a:cubicBezTo>
                      <a:pt x="548" y="397"/>
                      <a:pt x="556" y="397"/>
                      <a:pt x="565" y="395"/>
                    </a:cubicBezTo>
                    <a:cubicBezTo>
                      <a:pt x="569" y="395"/>
                      <a:pt x="573" y="394"/>
                      <a:pt x="576" y="393"/>
                    </a:cubicBezTo>
                    <a:cubicBezTo>
                      <a:pt x="579" y="393"/>
                      <a:pt x="581" y="392"/>
                      <a:pt x="581" y="392"/>
                    </a:cubicBezTo>
                    <a:cubicBezTo>
                      <a:pt x="584" y="392"/>
                      <a:pt x="587" y="389"/>
                      <a:pt x="588" y="385"/>
                    </a:cubicBezTo>
                    <a:cubicBezTo>
                      <a:pt x="588" y="385"/>
                      <a:pt x="588" y="384"/>
                      <a:pt x="589" y="381"/>
                    </a:cubicBezTo>
                    <a:cubicBezTo>
                      <a:pt x="590" y="379"/>
                      <a:pt x="591" y="376"/>
                      <a:pt x="591" y="372"/>
                    </a:cubicBezTo>
                    <a:cubicBezTo>
                      <a:pt x="592" y="369"/>
                      <a:pt x="593" y="366"/>
                      <a:pt x="594" y="363"/>
                    </a:cubicBezTo>
                    <a:cubicBezTo>
                      <a:pt x="594" y="361"/>
                      <a:pt x="594" y="359"/>
                      <a:pt x="594" y="359"/>
                    </a:cubicBezTo>
                    <a:cubicBezTo>
                      <a:pt x="595" y="356"/>
                      <a:pt x="594" y="352"/>
                      <a:pt x="592" y="350"/>
                    </a:cubicBezTo>
                    <a:cubicBezTo>
                      <a:pt x="592" y="350"/>
                      <a:pt x="585" y="344"/>
                      <a:pt x="579" y="340"/>
                    </a:cubicBezTo>
                    <a:cubicBezTo>
                      <a:pt x="575" y="337"/>
                      <a:pt x="572" y="335"/>
                      <a:pt x="569" y="333"/>
                    </a:cubicBezTo>
                    <a:cubicBezTo>
                      <a:pt x="567" y="331"/>
                      <a:pt x="565" y="330"/>
                      <a:pt x="565" y="330"/>
                    </a:cubicBezTo>
                    <a:cubicBezTo>
                      <a:pt x="563" y="328"/>
                      <a:pt x="561" y="325"/>
                      <a:pt x="561" y="322"/>
                    </a:cubicBezTo>
                    <a:cubicBezTo>
                      <a:pt x="561" y="322"/>
                      <a:pt x="562" y="317"/>
                      <a:pt x="562" y="311"/>
                    </a:cubicBezTo>
                    <a:cubicBezTo>
                      <a:pt x="562" y="306"/>
                      <a:pt x="562" y="300"/>
                      <a:pt x="562" y="300"/>
                    </a:cubicBezTo>
                    <a:cubicBezTo>
                      <a:pt x="562" y="300"/>
                      <a:pt x="562" y="299"/>
                      <a:pt x="562" y="297"/>
                    </a:cubicBezTo>
                    <a:cubicBezTo>
                      <a:pt x="562" y="295"/>
                      <a:pt x="562" y="292"/>
                      <a:pt x="562" y="290"/>
                    </a:cubicBezTo>
                    <a:cubicBezTo>
                      <a:pt x="562" y="287"/>
                      <a:pt x="562" y="284"/>
                      <a:pt x="562" y="282"/>
                    </a:cubicBezTo>
                    <a:cubicBezTo>
                      <a:pt x="562" y="280"/>
                      <a:pt x="562" y="279"/>
                      <a:pt x="562" y="279"/>
                    </a:cubicBezTo>
                    <a:cubicBezTo>
                      <a:pt x="561" y="276"/>
                      <a:pt x="563" y="273"/>
                      <a:pt x="565" y="271"/>
                    </a:cubicBezTo>
                    <a:cubicBezTo>
                      <a:pt x="565" y="271"/>
                      <a:pt x="572" y="266"/>
                      <a:pt x="579" y="261"/>
                    </a:cubicBezTo>
                    <a:cubicBezTo>
                      <a:pt x="586" y="257"/>
                      <a:pt x="592" y="251"/>
                      <a:pt x="592" y="251"/>
                    </a:cubicBezTo>
                    <a:cubicBezTo>
                      <a:pt x="594" y="249"/>
                      <a:pt x="596" y="246"/>
                      <a:pt x="595" y="242"/>
                    </a:cubicBezTo>
                    <a:cubicBezTo>
                      <a:pt x="595" y="242"/>
                      <a:pt x="595" y="242"/>
                      <a:pt x="595" y="241"/>
                    </a:cubicBezTo>
                    <a:cubicBezTo>
                      <a:pt x="595" y="240"/>
                      <a:pt x="594" y="239"/>
                      <a:pt x="594" y="238"/>
                    </a:cubicBezTo>
                    <a:cubicBezTo>
                      <a:pt x="593" y="235"/>
                      <a:pt x="593" y="232"/>
                      <a:pt x="592" y="229"/>
                    </a:cubicBezTo>
                    <a:cubicBezTo>
                      <a:pt x="591" y="225"/>
                      <a:pt x="590" y="222"/>
                      <a:pt x="590" y="220"/>
                    </a:cubicBezTo>
                    <a:cubicBezTo>
                      <a:pt x="589" y="217"/>
                      <a:pt x="588" y="216"/>
                      <a:pt x="588" y="216"/>
                    </a:cubicBezTo>
                    <a:cubicBezTo>
                      <a:pt x="587" y="212"/>
                      <a:pt x="585" y="209"/>
                      <a:pt x="582" y="209"/>
                    </a:cubicBezTo>
                    <a:cubicBezTo>
                      <a:pt x="582" y="209"/>
                      <a:pt x="573" y="207"/>
                      <a:pt x="565" y="206"/>
                    </a:cubicBezTo>
                    <a:cubicBezTo>
                      <a:pt x="561" y="205"/>
                      <a:pt x="557" y="204"/>
                      <a:pt x="554" y="204"/>
                    </a:cubicBezTo>
                    <a:cubicBezTo>
                      <a:pt x="551" y="204"/>
                      <a:pt x="549" y="203"/>
                      <a:pt x="549" y="203"/>
                    </a:cubicBezTo>
                    <a:cubicBezTo>
                      <a:pt x="546" y="203"/>
                      <a:pt x="543" y="201"/>
                      <a:pt x="542" y="198"/>
                    </a:cubicBezTo>
                    <a:cubicBezTo>
                      <a:pt x="542" y="198"/>
                      <a:pt x="540" y="193"/>
                      <a:pt x="537" y="188"/>
                    </a:cubicBezTo>
                    <a:cubicBezTo>
                      <a:pt x="536" y="186"/>
                      <a:pt x="535" y="183"/>
                      <a:pt x="534" y="182"/>
                    </a:cubicBezTo>
                    <a:cubicBezTo>
                      <a:pt x="533" y="180"/>
                      <a:pt x="533" y="179"/>
                      <a:pt x="533" y="179"/>
                    </a:cubicBezTo>
                    <a:cubicBezTo>
                      <a:pt x="533" y="179"/>
                      <a:pt x="530" y="174"/>
                      <a:pt x="527" y="169"/>
                    </a:cubicBezTo>
                    <a:cubicBezTo>
                      <a:pt x="526" y="167"/>
                      <a:pt x="525" y="164"/>
                      <a:pt x="524" y="163"/>
                    </a:cubicBezTo>
                    <a:cubicBezTo>
                      <a:pt x="523" y="161"/>
                      <a:pt x="522" y="160"/>
                      <a:pt x="522" y="160"/>
                    </a:cubicBezTo>
                    <a:cubicBezTo>
                      <a:pt x="520" y="157"/>
                      <a:pt x="520" y="154"/>
                      <a:pt x="522" y="151"/>
                    </a:cubicBezTo>
                    <a:cubicBezTo>
                      <a:pt x="522" y="151"/>
                      <a:pt x="523" y="149"/>
                      <a:pt x="524" y="146"/>
                    </a:cubicBezTo>
                    <a:cubicBezTo>
                      <a:pt x="525" y="144"/>
                      <a:pt x="527" y="140"/>
                      <a:pt x="529" y="136"/>
                    </a:cubicBezTo>
                    <a:cubicBezTo>
                      <a:pt x="533" y="129"/>
                      <a:pt x="536" y="121"/>
                      <a:pt x="536" y="121"/>
                    </a:cubicBezTo>
                    <a:cubicBezTo>
                      <a:pt x="537" y="118"/>
                      <a:pt x="537" y="115"/>
                      <a:pt x="534" y="112"/>
                    </a:cubicBezTo>
                    <a:cubicBezTo>
                      <a:pt x="534" y="112"/>
                      <a:pt x="533" y="110"/>
                      <a:pt x="532" y="108"/>
                    </a:cubicBezTo>
                    <a:cubicBezTo>
                      <a:pt x="530" y="106"/>
                      <a:pt x="528" y="104"/>
                      <a:pt x="526" y="101"/>
                    </a:cubicBezTo>
                    <a:cubicBezTo>
                      <a:pt x="523" y="99"/>
                      <a:pt x="521" y="96"/>
                      <a:pt x="519" y="94"/>
                    </a:cubicBezTo>
                    <a:cubicBezTo>
                      <a:pt x="518" y="92"/>
                      <a:pt x="516" y="91"/>
                      <a:pt x="516" y="91"/>
                    </a:cubicBezTo>
                    <a:cubicBezTo>
                      <a:pt x="514" y="89"/>
                      <a:pt x="510" y="87"/>
                      <a:pt x="507" y="88"/>
                    </a:cubicBezTo>
                    <a:cubicBezTo>
                      <a:pt x="507" y="88"/>
                      <a:pt x="505" y="89"/>
                      <a:pt x="502" y="90"/>
                    </a:cubicBezTo>
                    <a:cubicBezTo>
                      <a:pt x="499" y="91"/>
                      <a:pt x="495" y="92"/>
                      <a:pt x="491" y="93"/>
                    </a:cubicBezTo>
                    <a:cubicBezTo>
                      <a:pt x="483" y="96"/>
                      <a:pt x="476" y="99"/>
                      <a:pt x="476" y="99"/>
                    </a:cubicBezTo>
                    <a:cubicBezTo>
                      <a:pt x="473" y="100"/>
                      <a:pt x="469" y="99"/>
                      <a:pt x="467" y="97"/>
                    </a:cubicBezTo>
                    <a:cubicBezTo>
                      <a:pt x="467" y="97"/>
                      <a:pt x="463" y="94"/>
                      <a:pt x="458" y="91"/>
                    </a:cubicBezTo>
                    <a:cubicBezTo>
                      <a:pt x="456" y="89"/>
                      <a:pt x="454" y="87"/>
                      <a:pt x="453" y="86"/>
                    </a:cubicBezTo>
                    <a:cubicBezTo>
                      <a:pt x="451" y="85"/>
                      <a:pt x="450" y="84"/>
                      <a:pt x="450" y="84"/>
                    </a:cubicBezTo>
                    <a:cubicBezTo>
                      <a:pt x="450" y="84"/>
                      <a:pt x="445" y="81"/>
                      <a:pt x="441" y="78"/>
                    </a:cubicBezTo>
                    <a:cubicBezTo>
                      <a:pt x="436" y="76"/>
                      <a:pt x="432" y="73"/>
                      <a:pt x="432" y="73"/>
                    </a:cubicBezTo>
                    <a:cubicBezTo>
                      <a:pt x="429" y="71"/>
                      <a:pt x="427" y="68"/>
                      <a:pt x="427" y="65"/>
                    </a:cubicBezTo>
                    <a:cubicBezTo>
                      <a:pt x="427" y="65"/>
                      <a:pt x="427" y="63"/>
                      <a:pt x="427" y="60"/>
                    </a:cubicBezTo>
                    <a:cubicBezTo>
                      <a:pt x="427" y="57"/>
                      <a:pt x="427" y="53"/>
                      <a:pt x="427" y="49"/>
                    </a:cubicBezTo>
                    <a:cubicBezTo>
                      <a:pt x="427" y="40"/>
                      <a:pt x="426" y="32"/>
                      <a:pt x="426" y="32"/>
                    </a:cubicBezTo>
                    <a:cubicBezTo>
                      <a:pt x="426" y="29"/>
                      <a:pt x="423" y="26"/>
                      <a:pt x="420" y="24"/>
                    </a:cubicBezTo>
                    <a:cubicBezTo>
                      <a:pt x="420" y="24"/>
                      <a:pt x="418" y="24"/>
                      <a:pt x="416" y="23"/>
                    </a:cubicBezTo>
                    <a:cubicBezTo>
                      <a:pt x="414" y="22"/>
                      <a:pt x="411" y="20"/>
                      <a:pt x="407" y="19"/>
                    </a:cubicBezTo>
                    <a:cubicBezTo>
                      <a:pt x="404" y="18"/>
                      <a:pt x="401" y="17"/>
                      <a:pt x="399" y="16"/>
                    </a:cubicBezTo>
                    <a:cubicBezTo>
                      <a:pt x="397" y="16"/>
                      <a:pt x="396" y="15"/>
                      <a:pt x="396" y="15"/>
                    </a:cubicBezTo>
                    <a:cubicBezTo>
                      <a:pt x="395" y="15"/>
                      <a:pt x="395" y="15"/>
                      <a:pt x="395" y="15"/>
                    </a:cubicBezTo>
                    <a:cubicBezTo>
                      <a:pt x="391" y="14"/>
                      <a:pt x="387" y="14"/>
                      <a:pt x="385" y="16"/>
                    </a:cubicBezTo>
                    <a:cubicBezTo>
                      <a:pt x="385" y="16"/>
                      <a:pt x="384" y="18"/>
                      <a:pt x="381" y="20"/>
                    </a:cubicBezTo>
                    <a:cubicBezTo>
                      <a:pt x="379" y="22"/>
                      <a:pt x="376" y="25"/>
                      <a:pt x="373" y="28"/>
                    </a:cubicBezTo>
                    <a:cubicBezTo>
                      <a:pt x="368" y="34"/>
                      <a:pt x="362" y="40"/>
                      <a:pt x="362" y="40"/>
                    </a:cubicBezTo>
                    <a:cubicBezTo>
                      <a:pt x="360" y="43"/>
                      <a:pt x="357" y="44"/>
                      <a:pt x="354" y="43"/>
                    </a:cubicBezTo>
                    <a:cubicBezTo>
                      <a:pt x="354" y="43"/>
                      <a:pt x="352" y="43"/>
                      <a:pt x="350" y="42"/>
                    </a:cubicBezTo>
                    <a:cubicBezTo>
                      <a:pt x="349" y="42"/>
                      <a:pt x="346" y="42"/>
                      <a:pt x="343" y="41"/>
                    </a:cubicBezTo>
                    <a:cubicBezTo>
                      <a:pt x="341" y="41"/>
                      <a:pt x="338" y="40"/>
                      <a:pt x="336" y="40"/>
                    </a:cubicBezTo>
                    <a:cubicBezTo>
                      <a:pt x="334" y="40"/>
                      <a:pt x="333" y="40"/>
                      <a:pt x="333" y="40"/>
                    </a:cubicBezTo>
                    <a:cubicBezTo>
                      <a:pt x="333" y="40"/>
                      <a:pt x="331" y="39"/>
                      <a:pt x="329" y="39"/>
                    </a:cubicBezTo>
                    <a:cubicBezTo>
                      <a:pt x="327" y="39"/>
                      <a:pt x="325" y="39"/>
                      <a:pt x="322" y="38"/>
                    </a:cubicBezTo>
                    <a:cubicBezTo>
                      <a:pt x="316" y="38"/>
                      <a:pt x="311" y="38"/>
                      <a:pt x="311" y="38"/>
                    </a:cubicBezTo>
                    <a:cubicBezTo>
                      <a:pt x="308" y="38"/>
                      <a:pt x="305" y="36"/>
                      <a:pt x="304" y="33"/>
                    </a:cubicBezTo>
                    <a:cubicBezTo>
                      <a:pt x="304" y="33"/>
                      <a:pt x="303" y="31"/>
                      <a:pt x="301" y="28"/>
                    </a:cubicBezTo>
                    <a:cubicBezTo>
                      <a:pt x="300" y="26"/>
                      <a:pt x="298" y="22"/>
                      <a:pt x="296" y="18"/>
                    </a:cubicBezTo>
                    <a:cubicBezTo>
                      <a:pt x="292" y="11"/>
                      <a:pt x="287" y="4"/>
                      <a:pt x="287" y="4"/>
                    </a:cubicBezTo>
                    <a:cubicBezTo>
                      <a:pt x="286" y="1"/>
                      <a:pt x="282" y="0"/>
                      <a:pt x="278" y="0"/>
                    </a:cubicBezTo>
                    <a:cubicBezTo>
                      <a:pt x="278" y="0"/>
                      <a:pt x="277" y="0"/>
                      <a:pt x="274" y="1"/>
                    </a:cubicBezTo>
                    <a:cubicBezTo>
                      <a:pt x="272" y="1"/>
                      <a:pt x="268" y="1"/>
                      <a:pt x="265" y="1"/>
                    </a:cubicBezTo>
                    <a:cubicBezTo>
                      <a:pt x="262" y="2"/>
                      <a:pt x="258" y="2"/>
                      <a:pt x="256" y="3"/>
                    </a:cubicBezTo>
                    <a:cubicBezTo>
                      <a:pt x="253" y="3"/>
                      <a:pt x="251" y="3"/>
                      <a:pt x="251" y="3"/>
                    </a:cubicBezTo>
                    <a:cubicBezTo>
                      <a:pt x="248" y="4"/>
                      <a:pt x="245" y="6"/>
                      <a:pt x="244" y="9"/>
                    </a:cubicBezTo>
                    <a:cubicBezTo>
                      <a:pt x="244" y="9"/>
                      <a:pt x="243" y="11"/>
                      <a:pt x="242" y="14"/>
                    </a:cubicBezTo>
                    <a:cubicBezTo>
                      <a:pt x="241" y="17"/>
                      <a:pt x="240" y="21"/>
                      <a:pt x="239" y="25"/>
                    </a:cubicBezTo>
                    <a:cubicBezTo>
                      <a:pt x="236" y="33"/>
                      <a:pt x="235" y="41"/>
                      <a:pt x="235" y="41"/>
                    </a:cubicBezTo>
                    <a:cubicBezTo>
                      <a:pt x="234" y="44"/>
                      <a:pt x="231" y="47"/>
                      <a:pt x="228" y="47"/>
                    </a:cubicBezTo>
                    <a:cubicBezTo>
                      <a:pt x="228" y="47"/>
                      <a:pt x="227" y="48"/>
                      <a:pt x="225" y="48"/>
                    </a:cubicBezTo>
                    <a:cubicBezTo>
                      <a:pt x="223" y="49"/>
                      <a:pt x="221" y="50"/>
                      <a:pt x="218" y="51"/>
                    </a:cubicBezTo>
                    <a:cubicBezTo>
                      <a:pt x="216" y="51"/>
                      <a:pt x="213" y="52"/>
                      <a:pt x="211" y="53"/>
                    </a:cubicBezTo>
                    <a:cubicBezTo>
                      <a:pt x="209" y="54"/>
                      <a:pt x="208" y="54"/>
                      <a:pt x="208" y="54"/>
                    </a:cubicBezTo>
                    <a:cubicBezTo>
                      <a:pt x="208" y="54"/>
                      <a:pt x="203" y="56"/>
                      <a:pt x="198" y="58"/>
                    </a:cubicBezTo>
                    <a:cubicBezTo>
                      <a:pt x="193" y="60"/>
                      <a:pt x="188" y="63"/>
                      <a:pt x="188" y="63"/>
                    </a:cubicBezTo>
                    <a:cubicBezTo>
                      <a:pt x="185" y="64"/>
                      <a:pt x="182" y="64"/>
                      <a:pt x="179" y="62"/>
                    </a:cubicBezTo>
                    <a:cubicBezTo>
                      <a:pt x="179" y="62"/>
                      <a:pt x="173" y="57"/>
                      <a:pt x="166" y="53"/>
                    </a:cubicBezTo>
                    <a:cubicBezTo>
                      <a:pt x="159" y="48"/>
                      <a:pt x="151" y="44"/>
                      <a:pt x="151" y="44"/>
                    </a:cubicBezTo>
                    <a:cubicBezTo>
                      <a:pt x="149" y="43"/>
                      <a:pt x="145" y="43"/>
                      <a:pt x="142" y="45"/>
                    </a:cubicBezTo>
                    <a:cubicBezTo>
                      <a:pt x="142" y="45"/>
                      <a:pt x="136" y="48"/>
                      <a:pt x="130" y="52"/>
                    </a:cubicBezTo>
                    <a:cubicBezTo>
                      <a:pt x="125" y="56"/>
                      <a:pt x="119" y="60"/>
                      <a:pt x="119" y="60"/>
                    </a:cubicBezTo>
                    <a:cubicBezTo>
                      <a:pt x="116" y="62"/>
                      <a:pt x="115" y="66"/>
                      <a:pt x="115" y="69"/>
                    </a:cubicBezTo>
                    <a:cubicBezTo>
                      <a:pt x="115" y="69"/>
                      <a:pt x="117" y="77"/>
                      <a:pt x="118" y="85"/>
                    </a:cubicBezTo>
                    <a:cubicBezTo>
                      <a:pt x="120" y="93"/>
                      <a:pt x="122" y="101"/>
                      <a:pt x="122" y="101"/>
                    </a:cubicBezTo>
                    <a:cubicBezTo>
                      <a:pt x="123" y="104"/>
                      <a:pt x="122" y="107"/>
                      <a:pt x="119" y="110"/>
                    </a:cubicBezTo>
                    <a:cubicBezTo>
                      <a:pt x="119" y="110"/>
                      <a:pt x="116" y="114"/>
                      <a:pt x="112" y="117"/>
                    </a:cubicBezTo>
                    <a:cubicBezTo>
                      <a:pt x="108" y="121"/>
                      <a:pt x="104" y="125"/>
                      <a:pt x="104" y="125"/>
                    </a:cubicBezTo>
                    <a:cubicBezTo>
                      <a:pt x="104" y="125"/>
                      <a:pt x="103" y="126"/>
                      <a:pt x="102" y="128"/>
                    </a:cubicBezTo>
                    <a:cubicBezTo>
                      <a:pt x="101" y="129"/>
                      <a:pt x="99" y="131"/>
                      <a:pt x="97" y="133"/>
                    </a:cubicBezTo>
                    <a:cubicBezTo>
                      <a:pt x="96" y="135"/>
                      <a:pt x="94" y="138"/>
                      <a:pt x="93" y="139"/>
                    </a:cubicBezTo>
                    <a:cubicBezTo>
                      <a:pt x="92" y="141"/>
                      <a:pt x="91" y="142"/>
                      <a:pt x="91" y="142"/>
                    </a:cubicBezTo>
                    <a:cubicBezTo>
                      <a:pt x="89" y="144"/>
                      <a:pt x="86" y="146"/>
                      <a:pt x="82" y="145"/>
                    </a:cubicBezTo>
                    <a:cubicBezTo>
                      <a:pt x="82" y="145"/>
                      <a:pt x="74" y="144"/>
                      <a:pt x="66" y="144"/>
                    </a:cubicBezTo>
                    <a:cubicBezTo>
                      <a:pt x="62" y="143"/>
                      <a:pt x="58" y="143"/>
                      <a:pt x="55" y="143"/>
                    </a:cubicBezTo>
                    <a:cubicBezTo>
                      <a:pt x="52" y="143"/>
                      <a:pt x="50" y="142"/>
                      <a:pt x="50" y="142"/>
                    </a:cubicBezTo>
                    <a:cubicBezTo>
                      <a:pt x="46" y="142"/>
                      <a:pt x="43" y="144"/>
                      <a:pt x="41" y="147"/>
                    </a:cubicBezTo>
                    <a:cubicBezTo>
                      <a:pt x="41" y="147"/>
                      <a:pt x="40" y="149"/>
                      <a:pt x="39" y="151"/>
                    </a:cubicBezTo>
                    <a:cubicBezTo>
                      <a:pt x="38" y="153"/>
                      <a:pt x="36" y="156"/>
                      <a:pt x="35" y="159"/>
                    </a:cubicBezTo>
                    <a:cubicBezTo>
                      <a:pt x="33" y="162"/>
                      <a:pt x="32" y="165"/>
                      <a:pt x="30" y="168"/>
                    </a:cubicBezTo>
                    <a:cubicBezTo>
                      <a:pt x="29" y="170"/>
                      <a:pt x="29" y="172"/>
                      <a:pt x="29" y="172"/>
                    </a:cubicBezTo>
                    <a:cubicBezTo>
                      <a:pt x="27" y="175"/>
                      <a:pt x="27" y="179"/>
                      <a:pt x="29" y="181"/>
                    </a:cubicBezTo>
                    <a:cubicBezTo>
                      <a:pt x="29" y="181"/>
                      <a:pt x="34" y="188"/>
                      <a:pt x="39" y="194"/>
                    </a:cubicBezTo>
                    <a:cubicBezTo>
                      <a:pt x="42" y="198"/>
                      <a:pt x="45" y="201"/>
                      <a:pt x="47" y="203"/>
                    </a:cubicBezTo>
                    <a:cubicBezTo>
                      <a:pt x="49" y="205"/>
                      <a:pt x="50" y="207"/>
                      <a:pt x="50" y="207"/>
                    </a:cubicBezTo>
                    <a:cubicBezTo>
                      <a:pt x="52" y="209"/>
                      <a:pt x="53" y="212"/>
                      <a:pt x="52" y="215"/>
                    </a:cubicBezTo>
                    <a:cubicBezTo>
                      <a:pt x="52" y="215"/>
                      <a:pt x="50" y="221"/>
                      <a:pt x="49" y="226"/>
                    </a:cubicBezTo>
                    <a:cubicBezTo>
                      <a:pt x="48" y="228"/>
                      <a:pt x="47" y="231"/>
                      <a:pt x="47" y="233"/>
                    </a:cubicBezTo>
                    <a:cubicBezTo>
                      <a:pt x="46" y="235"/>
                      <a:pt x="46" y="236"/>
                      <a:pt x="46" y="236"/>
                    </a:cubicBezTo>
                    <a:cubicBezTo>
                      <a:pt x="46" y="236"/>
                      <a:pt x="45" y="237"/>
                      <a:pt x="45" y="239"/>
                    </a:cubicBezTo>
                    <a:cubicBezTo>
                      <a:pt x="45" y="241"/>
                      <a:pt x="44" y="244"/>
                      <a:pt x="43" y="247"/>
                    </a:cubicBezTo>
                    <a:cubicBezTo>
                      <a:pt x="43" y="249"/>
                      <a:pt x="42" y="252"/>
                      <a:pt x="42" y="254"/>
                    </a:cubicBezTo>
                    <a:cubicBezTo>
                      <a:pt x="42" y="256"/>
                      <a:pt x="41" y="257"/>
                      <a:pt x="41" y="257"/>
                    </a:cubicBezTo>
                    <a:cubicBezTo>
                      <a:pt x="41" y="260"/>
                      <a:pt x="39" y="263"/>
                      <a:pt x="36" y="264"/>
                    </a:cubicBezTo>
                    <a:cubicBezTo>
                      <a:pt x="36" y="264"/>
                      <a:pt x="28" y="267"/>
                      <a:pt x="21" y="270"/>
                    </a:cubicBezTo>
                    <a:cubicBezTo>
                      <a:pt x="17" y="272"/>
                      <a:pt x="13" y="273"/>
                      <a:pt x="10" y="275"/>
                    </a:cubicBezTo>
                    <a:cubicBezTo>
                      <a:pt x="7" y="276"/>
                      <a:pt x="5" y="277"/>
                      <a:pt x="5" y="277"/>
                    </a:cubicBezTo>
                    <a:cubicBezTo>
                      <a:pt x="2" y="278"/>
                      <a:pt x="0" y="281"/>
                      <a:pt x="0" y="285"/>
                    </a:cubicBezTo>
                    <a:cubicBezTo>
                      <a:pt x="0" y="285"/>
                      <a:pt x="0" y="286"/>
                      <a:pt x="0" y="286"/>
                    </a:cubicBezTo>
                    <a:cubicBezTo>
                      <a:pt x="0" y="287"/>
                      <a:pt x="0" y="288"/>
                      <a:pt x="0" y="289"/>
                    </a:cubicBezTo>
                    <a:cubicBezTo>
                      <a:pt x="0" y="292"/>
                      <a:pt x="0" y="295"/>
                      <a:pt x="0" y="299"/>
                    </a:cubicBezTo>
                    <a:cubicBezTo>
                      <a:pt x="0" y="302"/>
                      <a:pt x="0" y="306"/>
                      <a:pt x="0" y="308"/>
                    </a:cubicBezTo>
                    <a:cubicBezTo>
                      <a:pt x="0" y="311"/>
                      <a:pt x="0" y="312"/>
                      <a:pt x="0" y="312"/>
                    </a:cubicBezTo>
                    <a:cubicBezTo>
                      <a:pt x="0" y="316"/>
                      <a:pt x="2" y="319"/>
                      <a:pt x="5" y="321"/>
                    </a:cubicBezTo>
                    <a:cubicBezTo>
                      <a:pt x="5" y="321"/>
                      <a:pt x="13" y="324"/>
                      <a:pt x="20" y="328"/>
                    </a:cubicBezTo>
                    <a:cubicBezTo>
                      <a:pt x="24" y="329"/>
                      <a:pt x="28" y="331"/>
                      <a:pt x="31" y="332"/>
                    </a:cubicBezTo>
                    <a:cubicBezTo>
                      <a:pt x="34" y="333"/>
                      <a:pt x="36" y="334"/>
                      <a:pt x="36" y="334"/>
                    </a:cubicBezTo>
                    <a:cubicBezTo>
                      <a:pt x="39" y="335"/>
                      <a:pt x="41" y="337"/>
                      <a:pt x="41" y="341"/>
                    </a:cubicBezTo>
                    <a:cubicBezTo>
                      <a:pt x="41" y="341"/>
                      <a:pt x="42" y="346"/>
                      <a:pt x="43" y="351"/>
                    </a:cubicBezTo>
                    <a:cubicBezTo>
                      <a:pt x="44" y="356"/>
                      <a:pt x="45" y="362"/>
                      <a:pt x="45" y="362"/>
                    </a:cubicBezTo>
                    <a:cubicBezTo>
                      <a:pt x="45" y="362"/>
                      <a:pt x="46" y="363"/>
                      <a:pt x="46" y="365"/>
                    </a:cubicBezTo>
                    <a:cubicBezTo>
                      <a:pt x="47" y="367"/>
                      <a:pt x="47" y="369"/>
                      <a:pt x="48" y="372"/>
                    </a:cubicBezTo>
                    <a:cubicBezTo>
                      <a:pt x="49" y="377"/>
                      <a:pt x="51" y="382"/>
                      <a:pt x="51" y="382"/>
                    </a:cubicBezTo>
                    <a:cubicBezTo>
                      <a:pt x="52" y="385"/>
                      <a:pt x="52" y="389"/>
                      <a:pt x="49" y="391"/>
                    </a:cubicBezTo>
                    <a:cubicBezTo>
                      <a:pt x="49" y="391"/>
                      <a:pt x="44" y="397"/>
                      <a:pt x="39" y="403"/>
                    </a:cubicBezTo>
                    <a:cubicBezTo>
                      <a:pt x="36" y="407"/>
                      <a:pt x="34" y="410"/>
                      <a:pt x="32" y="412"/>
                    </a:cubicBezTo>
                    <a:cubicBezTo>
                      <a:pt x="30" y="415"/>
                      <a:pt x="28" y="417"/>
                      <a:pt x="28" y="417"/>
                    </a:cubicBezTo>
                    <a:cubicBezTo>
                      <a:pt x="27" y="419"/>
                      <a:pt x="26" y="423"/>
                      <a:pt x="28" y="426"/>
                    </a:cubicBezTo>
                    <a:cubicBezTo>
                      <a:pt x="28" y="426"/>
                      <a:pt x="29" y="428"/>
                      <a:pt x="30" y="430"/>
                    </a:cubicBezTo>
                    <a:cubicBezTo>
                      <a:pt x="31" y="432"/>
                      <a:pt x="32" y="435"/>
                      <a:pt x="34" y="438"/>
                    </a:cubicBezTo>
                    <a:cubicBezTo>
                      <a:pt x="35" y="441"/>
                      <a:pt x="37" y="444"/>
                      <a:pt x="38" y="447"/>
                    </a:cubicBezTo>
                    <a:cubicBezTo>
                      <a:pt x="40" y="449"/>
                      <a:pt x="40" y="450"/>
                      <a:pt x="40" y="450"/>
                    </a:cubicBezTo>
                    <a:cubicBezTo>
                      <a:pt x="42" y="454"/>
                      <a:pt x="45" y="456"/>
                      <a:pt x="49" y="455"/>
                    </a:cubicBezTo>
                    <a:cubicBezTo>
                      <a:pt x="49" y="455"/>
                      <a:pt x="57" y="455"/>
                      <a:pt x="65" y="454"/>
                    </a:cubicBezTo>
                    <a:cubicBezTo>
                      <a:pt x="69" y="454"/>
                      <a:pt x="74" y="454"/>
                      <a:pt x="77" y="453"/>
                    </a:cubicBezTo>
                    <a:cubicBezTo>
                      <a:pt x="80" y="453"/>
                      <a:pt x="82" y="453"/>
                      <a:pt x="82" y="453"/>
                    </a:cubicBezTo>
                    <a:cubicBezTo>
                      <a:pt x="85" y="452"/>
                      <a:pt x="88" y="454"/>
                      <a:pt x="90" y="456"/>
                    </a:cubicBezTo>
                    <a:cubicBezTo>
                      <a:pt x="90" y="456"/>
                      <a:pt x="91" y="457"/>
                      <a:pt x="92" y="459"/>
                    </a:cubicBezTo>
                    <a:cubicBezTo>
                      <a:pt x="93" y="461"/>
                      <a:pt x="95" y="463"/>
                      <a:pt x="96" y="465"/>
                    </a:cubicBezTo>
                    <a:cubicBezTo>
                      <a:pt x="100" y="469"/>
                      <a:pt x="103" y="473"/>
                      <a:pt x="103" y="473"/>
                    </a:cubicBezTo>
                    <a:cubicBezTo>
                      <a:pt x="103" y="473"/>
                      <a:pt x="104" y="474"/>
                      <a:pt x="106" y="475"/>
                    </a:cubicBezTo>
                    <a:cubicBezTo>
                      <a:pt x="107" y="477"/>
                      <a:pt x="109" y="479"/>
                      <a:pt x="111" y="481"/>
                    </a:cubicBezTo>
                    <a:cubicBezTo>
                      <a:pt x="114" y="485"/>
                      <a:pt x="118" y="489"/>
                      <a:pt x="118" y="489"/>
                    </a:cubicBezTo>
                    <a:cubicBezTo>
                      <a:pt x="121" y="491"/>
                      <a:pt x="122" y="494"/>
                      <a:pt x="121" y="497"/>
                    </a:cubicBezTo>
                    <a:cubicBezTo>
                      <a:pt x="121" y="497"/>
                      <a:pt x="120" y="499"/>
                      <a:pt x="119" y="502"/>
                    </a:cubicBezTo>
                    <a:cubicBezTo>
                      <a:pt x="119" y="505"/>
                      <a:pt x="118" y="509"/>
                      <a:pt x="117" y="513"/>
                    </a:cubicBezTo>
                    <a:cubicBezTo>
                      <a:pt x="115" y="521"/>
                      <a:pt x="114" y="529"/>
                      <a:pt x="114" y="529"/>
                    </a:cubicBezTo>
                    <a:cubicBezTo>
                      <a:pt x="113" y="533"/>
                      <a:pt x="115" y="536"/>
                      <a:pt x="118" y="538"/>
                    </a:cubicBezTo>
                    <a:cubicBezTo>
                      <a:pt x="118" y="538"/>
                      <a:pt x="119" y="539"/>
                      <a:pt x="121" y="541"/>
                    </a:cubicBezTo>
                    <a:cubicBezTo>
                      <a:pt x="123" y="542"/>
                      <a:pt x="126" y="544"/>
                      <a:pt x="129" y="546"/>
                    </a:cubicBezTo>
                    <a:cubicBezTo>
                      <a:pt x="132" y="548"/>
                      <a:pt x="134" y="550"/>
                      <a:pt x="137" y="552"/>
                    </a:cubicBezTo>
                    <a:cubicBezTo>
                      <a:pt x="138" y="552"/>
                      <a:pt x="139" y="553"/>
                      <a:pt x="139" y="553"/>
                    </a:cubicBezTo>
                    <a:cubicBezTo>
                      <a:pt x="140" y="554"/>
                      <a:pt x="140" y="554"/>
                      <a:pt x="140" y="554"/>
                    </a:cubicBezTo>
                    <a:cubicBezTo>
                      <a:pt x="143" y="556"/>
                      <a:pt x="147" y="556"/>
                      <a:pt x="150" y="554"/>
                    </a:cubicBezTo>
                    <a:cubicBezTo>
                      <a:pt x="150" y="554"/>
                      <a:pt x="157" y="550"/>
                      <a:pt x="164" y="546"/>
                    </a:cubicBezTo>
                    <a:cubicBezTo>
                      <a:pt x="171" y="541"/>
                      <a:pt x="178" y="537"/>
                      <a:pt x="178" y="537"/>
                    </a:cubicBezTo>
                    <a:cubicBezTo>
                      <a:pt x="180" y="535"/>
                      <a:pt x="184" y="535"/>
                      <a:pt x="187" y="536"/>
                    </a:cubicBezTo>
                    <a:cubicBezTo>
                      <a:pt x="187" y="536"/>
                      <a:pt x="188" y="537"/>
                      <a:pt x="190" y="537"/>
                    </a:cubicBezTo>
                    <a:cubicBezTo>
                      <a:pt x="192" y="538"/>
                      <a:pt x="194" y="539"/>
                      <a:pt x="196" y="540"/>
                    </a:cubicBezTo>
                    <a:cubicBezTo>
                      <a:pt x="199" y="542"/>
                      <a:pt x="201" y="543"/>
                      <a:pt x="203" y="543"/>
                    </a:cubicBezTo>
                    <a:cubicBezTo>
                      <a:pt x="205" y="544"/>
                      <a:pt x="206" y="545"/>
                      <a:pt x="206" y="545"/>
                    </a:cubicBezTo>
                    <a:cubicBezTo>
                      <a:pt x="206" y="545"/>
                      <a:pt x="211" y="546"/>
                      <a:pt x="217" y="548"/>
                    </a:cubicBezTo>
                    <a:cubicBezTo>
                      <a:pt x="222" y="550"/>
                      <a:pt x="227" y="551"/>
                      <a:pt x="227" y="551"/>
                    </a:cubicBezTo>
                    <a:cubicBezTo>
                      <a:pt x="230" y="552"/>
                      <a:pt x="232" y="555"/>
                      <a:pt x="233" y="558"/>
                    </a:cubicBezTo>
                    <a:cubicBezTo>
                      <a:pt x="233" y="558"/>
                      <a:pt x="234" y="560"/>
                      <a:pt x="234" y="563"/>
                    </a:cubicBezTo>
                    <a:cubicBezTo>
                      <a:pt x="235" y="566"/>
                      <a:pt x="236" y="570"/>
                      <a:pt x="237" y="574"/>
                    </a:cubicBezTo>
                    <a:cubicBezTo>
                      <a:pt x="239" y="582"/>
                      <a:pt x="242" y="590"/>
                      <a:pt x="242" y="590"/>
                    </a:cubicBezTo>
                    <a:cubicBezTo>
                      <a:pt x="243" y="593"/>
                      <a:pt x="246" y="595"/>
                      <a:pt x="250" y="596"/>
                    </a:cubicBezTo>
                    <a:cubicBezTo>
                      <a:pt x="250" y="596"/>
                      <a:pt x="251" y="596"/>
                      <a:pt x="254" y="596"/>
                    </a:cubicBezTo>
                    <a:cubicBezTo>
                      <a:pt x="256" y="597"/>
                      <a:pt x="260" y="597"/>
                      <a:pt x="263" y="598"/>
                    </a:cubicBezTo>
                    <a:cubicBezTo>
                      <a:pt x="266" y="598"/>
                      <a:pt x="270" y="598"/>
                      <a:pt x="272" y="599"/>
                    </a:cubicBezTo>
                    <a:cubicBezTo>
                      <a:pt x="275" y="599"/>
                      <a:pt x="277" y="599"/>
                      <a:pt x="277" y="599"/>
                    </a:cubicBezTo>
                    <a:cubicBezTo>
                      <a:pt x="280" y="599"/>
                      <a:pt x="284" y="598"/>
                      <a:pt x="285" y="595"/>
                    </a:cubicBezTo>
                    <a:close/>
                    <a:moveTo>
                      <a:pt x="274" y="511"/>
                    </a:moveTo>
                    <a:cubicBezTo>
                      <a:pt x="261" y="509"/>
                      <a:pt x="249" y="506"/>
                      <a:pt x="239" y="504"/>
                    </a:cubicBezTo>
                    <a:cubicBezTo>
                      <a:pt x="235" y="502"/>
                      <a:pt x="231" y="501"/>
                      <a:pt x="228" y="500"/>
                    </a:cubicBezTo>
                    <a:cubicBezTo>
                      <a:pt x="226" y="499"/>
                      <a:pt x="224" y="498"/>
                      <a:pt x="224" y="498"/>
                    </a:cubicBezTo>
                    <a:cubicBezTo>
                      <a:pt x="224" y="498"/>
                      <a:pt x="224" y="498"/>
                      <a:pt x="223" y="498"/>
                    </a:cubicBezTo>
                    <a:cubicBezTo>
                      <a:pt x="222" y="498"/>
                      <a:pt x="221" y="497"/>
                      <a:pt x="220" y="497"/>
                    </a:cubicBezTo>
                    <a:cubicBezTo>
                      <a:pt x="219" y="496"/>
                      <a:pt x="217" y="496"/>
                      <a:pt x="215" y="495"/>
                    </a:cubicBezTo>
                    <a:cubicBezTo>
                      <a:pt x="214" y="494"/>
                      <a:pt x="213" y="494"/>
                      <a:pt x="212" y="494"/>
                    </a:cubicBezTo>
                    <a:cubicBezTo>
                      <a:pt x="211" y="493"/>
                      <a:pt x="210" y="493"/>
                      <a:pt x="209" y="492"/>
                    </a:cubicBezTo>
                    <a:cubicBezTo>
                      <a:pt x="201" y="488"/>
                      <a:pt x="189" y="482"/>
                      <a:pt x="179" y="474"/>
                    </a:cubicBezTo>
                    <a:cubicBezTo>
                      <a:pt x="168" y="467"/>
                      <a:pt x="158" y="459"/>
                      <a:pt x="152" y="452"/>
                    </a:cubicBezTo>
                    <a:cubicBezTo>
                      <a:pt x="148" y="448"/>
                      <a:pt x="145" y="446"/>
                      <a:pt x="143" y="444"/>
                    </a:cubicBezTo>
                    <a:cubicBezTo>
                      <a:pt x="142" y="442"/>
                      <a:pt x="141" y="440"/>
                      <a:pt x="141" y="440"/>
                    </a:cubicBezTo>
                    <a:cubicBezTo>
                      <a:pt x="141" y="440"/>
                      <a:pt x="139" y="439"/>
                      <a:pt x="138" y="437"/>
                    </a:cubicBezTo>
                    <a:cubicBezTo>
                      <a:pt x="136" y="435"/>
                      <a:pt x="133" y="432"/>
                      <a:pt x="130" y="428"/>
                    </a:cubicBezTo>
                    <a:cubicBezTo>
                      <a:pt x="125" y="420"/>
                      <a:pt x="117" y="409"/>
                      <a:pt x="111" y="398"/>
                    </a:cubicBezTo>
                    <a:cubicBezTo>
                      <a:pt x="106" y="387"/>
                      <a:pt x="101" y="375"/>
                      <a:pt x="98" y="365"/>
                    </a:cubicBezTo>
                    <a:cubicBezTo>
                      <a:pt x="97" y="363"/>
                      <a:pt x="96" y="361"/>
                      <a:pt x="96" y="359"/>
                    </a:cubicBezTo>
                    <a:cubicBezTo>
                      <a:pt x="95" y="357"/>
                      <a:pt x="95" y="356"/>
                      <a:pt x="94" y="354"/>
                    </a:cubicBezTo>
                    <a:cubicBezTo>
                      <a:pt x="94" y="353"/>
                      <a:pt x="94" y="352"/>
                      <a:pt x="94" y="351"/>
                    </a:cubicBezTo>
                    <a:cubicBezTo>
                      <a:pt x="93" y="350"/>
                      <a:pt x="93" y="350"/>
                      <a:pt x="93" y="350"/>
                    </a:cubicBezTo>
                    <a:cubicBezTo>
                      <a:pt x="93" y="350"/>
                      <a:pt x="93" y="348"/>
                      <a:pt x="92" y="346"/>
                    </a:cubicBezTo>
                    <a:cubicBezTo>
                      <a:pt x="92" y="343"/>
                      <a:pt x="91" y="339"/>
                      <a:pt x="90" y="334"/>
                    </a:cubicBezTo>
                    <a:cubicBezTo>
                      <a:pt x="89" y="325"/>
                      <a:pt x="87" y="312"/>
                      <a:pt x="87" y="299"/>
                    </a:cubicBezTo>
                    <a:cubicBezTo>
                      <a:pt x="87" y="286"/>
                      <a:pt x="89" y="273"/>
                      <a:pt x="90" y="264"/>
                    </a:cubicBezTo>
                    <a:cubicBezTo>
                      <a:pt x="91" y="261"/>
                      <a:pt x="91" y="259"/>
                      <a:pt x="92" y="257"/>
                    </a:cubicBezTo>
                    <a:cubicBezTo>
                      <a:pt x="92" y="255"/>
                      <a:pt x="92" y="254"/>
                      <a:pt x="93" y="252"/>
                    </a:cubicBezTo>
                    <a:cubicBezTo>
                      <a:pt x="93" y="251"/>
                      <a:pt x="93" y="250"/>
                      <a:pt x="93" y="249"/>
                    </a:cubicBezTo>
                    <a:cubicBezTo>
                      <a:pt x="94" y="249"/>
                      <a:pt x="94" y="248"/>
                      <a:pt x="94" y="248"/>
                    </a:cubicBezTo>
                    <a:cubicBezTo>
                      <a:pt x="94" y="248"/>
                      <a:pt x="94" y="247"/>
                      <a:pt x="95" y="244"/>
                    </a:cubicBezTo>
                    <a:cubicBezTo>
                      <a:pt x="96" y="241"/>
                      <a:pt x="97" y="237"/>
                      <a:pt x="98" y="233"/>
                    </a:cubicBezTo>
                    <a:cubicBezTo>
                      <a:pt x="101" y="224"/>
                      <a:pt x="106" y="212"/>
                      <a:pt x="112" y="200"/>
                    </a:cubicBezTo>
                    <a:cubicBezTo>
                      <a:pt x="118" y="189"/>
                      <a:pt x="125" y="178"/>
                      <a:pt x="131" y="170"/>
                    </a:cubicBezTo>
                    <a:cubicBezTo>
                      <a:pt x="132" y="169"/>
                      <a:pt x="134" y="167"/>
                      <a:pt x="135" y="165"/>
                    </a:cubicBezTo>
                    <a:cubicBezTo>
                      <a:pt x="136" y="164"/>
                      <a:pt x="137" y="163"/>
                      <a:pt x="138" y="161"/>
                    </a:cubicBezTo>
                    <a:cubicBezTo>
                      <a:pt x="139" y="160"/>
                      <a:pt x="140" y="160"/>
                      <a:pt x="141" y="159"/>
                    </a:cubicBezTo>
                    <a:cubicBezTo>
                      <a:pt x="141" y="158"/>
                      <a:pt x="141" y="158"/>
                      <a:pt x="141" y="158"/>
                    </a:cubicBezTo>
                    <a:cubicBezTo>
                      <a:pt x="141" y="158"/>
                      <a:pt x="142" y="157"/>
                      <a:pt x="144" y="155"/>
                    </a:cubicBezTo>
                    <a:cubicBezTo>
                      <a:pt x="146" y="153"/>
                      <a:pt x="149" y="150"/>
                      <a:pt x="152" y="147"/>
                    </a:cubicBezTo>
                    <a:cubicBezTo>
                      <a:pt x="159" y="140"/>
                      <a:pt x="169" y="132"/>
                      <a:pt x="180" y="124"/>
                    </a:cubicBezTo>
                    <a:cubicBezTo>
                      <a:pt x="190" y="117"/>
                      <a:pt x="202" y="111"/>
                      <a:pt x="211" y="107"/>
                    </a:cubicBezTo>
                    <a:cubicBezTo>
                      <a:pt x="215" y="105"/>
                      <a:pt x="219" y="103"/>
                      <a:pt x="221" y="102"/>
                    </a:cubicBezTo>
                    <a:cubicBezTo>
                      <a:pt x="224" y="101"/>
                      <a:pt x="225" y="100"/>
                      <a:pt x="225" y="100"/>
                    </a:cubicBezTo>
                    <a:cubicBezTo>
                      <a:pt x="225" y="100"/>
                      <a:pt x="226" y="100"/>
                      <a:pt x="226" y="100"/>
                    </a:cubicBezTo>
                    <a:cubicBezTo>
                      <a:pt x="227" y="100"/>
                      <a:pt x="228" y="99"/>
                      <a:pt x="229" y="99"/>
                    </a:cubicBezTo>
                    <a:cubicBezTo>
                      <a:pt x="231" y="99"/>
                      <a:pt x="232" y="98"/>
                      <a:pt x="234" y="97"/>
                    </a:cubicBezTo>
                    <a:cubicBezTo>
                      <a:pt x="236" y="97"/>
                      <a:pt x="238" y="96"/>
                      <a:pt x="241" y="95"/>
                    </a:cubicBezTo>
                    <a:cubicBezTo>
                      <a:pt x="250" y="93"/>
                      <a:pt x="262" y="90"/>
                      <a:pt x="275" y="88"/>
                    </a:cubicBezTo>
                    <a:cubicBezTo>
                      <a:pt x="288" y="87"/>
                      <a:pt x="301" y="87"/>
                      <a:pt x="310" y="87"/>
                    </a:cubicBezTo>
                    <a:cubicBezTo>
                      <a:pt x="315" y="88"/>
                      <a:pt x="319" y="88"/>
                      <a:pt x="322" y="88"/>
                    </a:cubicBezTo>
                    <a:cubicBezTo>
                      <a:pt x="325" y="88"/>
                      <a:pt x="326" y="89"/>
                      <a:pt x="326" y="89"/>
                    </a:cubicBezTo>
                    <a:cubicBezTo>
                      <a:pt x="326" y="89"/>
                      <a:pt x="327" y="89"/>
                      <a:pt x="328" y="89"/>
                    </a:cubicBezTo>
                    <a:cubicBezTo>
                      <a:pt x="328" y="89"/>
                      <a:pt x="329" y="89"/>
                      <a:pt x="331" y="89"/>
                    </a:cubicBezTo>
                    <a:cubicBezTo>
                      <a:pt x="332" y="89"/>
                      <a:pt x="334" y="90"/>
                      <a:pt x="336" y="90"/>
                    </a:cubicBezTo>
                    <a:cubicBezTo>
                      <a:pt x="338" y="90"/>
                      <a:pt x="340" y="91"/>
                      <a:pt x="342" y="91"/>
                    </a:cubicBezTo>
                    <a:cubicBezTo>
                      <a:pt x="352" y="93"/>
                      <a:pt x="364" y="96"/>
                      <a:pt x="376" y="101"/>
                    </a:cubicBezTo>
                    <a:cubicBezTo>
                      <a:pt x="388" y="106"/>
                      <a:pt x="400" y="111"/>
                      <a:pt x="408" y="116"/>
                    </a:cubicBezTo>
                    <a:cubicBezTo>
                      <a:pt x="412" y="119"/>
                      <a:pt x="416" y="121"/>
                      <a:pt x="418" y="122"/>
                    </a:cubicBezTo>
                    <a:cubicBezTo>
                      <a:pt x="420" y="124"/>
                      <a:pt x="422" y="125"/>
                      <a:pt x="422" y="125"/>
                    </a:cubicBezTo>
                    <a:cubicBezTo>
                      <a:pt x="422" y="125"/>
                      <a:pt x="422" y="125"/>
                      <a:pt x="423" y="126"/>
                    </a:cubicBezTo>
                    <a:cubicBezTo>
                      <a:pt x="423" y="126"/>
                      <a:pt x="424" y="127"/>
                      <a:pt x="425" y="127"/>
                    </a:cubicBezTo>
                    <a:cubicBezTo>
                      <a:pt x="426" y="128"/>
                      <a:pt x="428" y="129"/>
                      <a:pt x="429" y="131"/>
                    </a:cubicBezTo>
                    <a:cubicBezTo>
                      <a:pt x="431" y="132"/>
                      <a:pt x="433" y="133"/>
                      <a:pt x="434" y="135"/>
                    </a:cubicBezTo>
                    <a:cubicBezTo>
                      <a:pt x="442" y="141"/>
                      <a:pt x="451" y="149"/>
                      <a:pt x="460" y="159"/>
                    </a:cubicBezTo>
                    <a:cubicBezTo>
                      <a:pt x="468" y="169"/>
                      <a:pt x="476" y="179"/>
                      <a:pt x="481" y="187"/>
                    </a:cubicBezTo>
                    <a:cubicBezTo>
                      <a:pt x="483" y="192"/>
                      <a:pt x="485" y="195"/>
                      <a:pt x="487" y="198"/>
                    </a:cubicBezTo>
                    <a:cubicBezTo>
                      <a:pt x="488" y="200"/>
                      <a:pt x="489" y="201"/>
                      <a:pt x="489" y="201"/>
                    </a:cubicBezTo>
                    <a:cubicBezTo>
                      <a:pt x="489" y="201"/>
                      <a:pt x="490" y="203"/>
                      <a:pt x="491" y="205"/>
                    </a:cubicBezTo>
                    <a:cubicBezTo>
                      <a:pt x="492" y="208"/>
                      <a:pt x="494" y="212"/>
                      <a:pt x="496" y="216"/>
                    </a:cubicBezTo>
                    <a:cubicBezTo>
                      <a:pt x="500" y="225"/>
                      <a:pt x="504" y="237"/>
                      <a:pt x="507" y="249"/>
                    </a:cubicBezTo>
                    <a:cubicBezTo>
                      <a:pt x="510" y="262"/>
                      <a:pt x="512" y="275"/>
                      <a:pt x="512" y="284"/>
                    </a:cubicBezTo>
                    <a:cubicBezTo>
                      <a:pt x="512" y="285"/>
                      <a:pt x="513" y="287"/>
                      <a:pt x="513" y="288"/>
                    </a:cubicBezTo>
                    <a:cubicBezTo>
                      <a:pt x="513" y="289"/>
                      <a:pt x="513" y="290"/>
                      <a:pt x="513" y="291"/>
                    </a:cubicBezTo>
                    <a:cubicBezTo>
                      <a:pt x="513" y="293"/>
                      <a:pt x="513" y="294"/>
                      <a:pt x="513" y="296"/>
                    </a:cubicBezTo>
                    <a:cubicBezTo>
                      <a:pt x="513" y="297"/>
                      <a:pt x="513" y="298"/>
                      <a:pt x="513" y="299"/>
                    </a:cubicBezTo>
                    <a:cubicBezTo>
                      <a:pt x="513" y="300"/>
                      <a:pt x="513" y="300"/>
                      <a:pt x="513" y="300"/>
                    </a:cubicBezTo>
                    <a:cubicBezTo>
                      <a:pt x="513" y="300"/>
                      <a:pt x="513" y="302"/>
                      <a:pt x="513" y="305"/>
                    </a:cubicBezTo>
                    <a:cubicBezTo>
                      <a:pt x="513" y="308"/>
                      <a:pt x="513" y="312"/>
                      <a:pt x="512" y="316"/>
                    </a:cubicBezTo>
                    <a:cubicBezTo>
                      <a:pt x="511" y="326"/>
                      <a:pt x="510" y="339"/>
                      <a:pt x="507" y="351"/>
                    </a:cubicBezTo>
                    <a:cubicBezTo>
                      <a:pt x="503" y="364"/>
                      <a:pt x="499" y="376"/>
                      <a:pt x="495" y="385"/>
                    </a:cubicBezTo>
                    <a:cubicBezTo>
                      <a:pt x="493" y="389"/>
                      <a:pt x="491" y="393"/>
                      <a:pt x="490" y="395"/>
                    </a:cubicBezTo>
                    <a:cubicBezTo>
                      <a:pt x="490" y="397"/>
                      <a:pt x="489" y="397"/>
                      <a:pt x="489" y="398"/>
                    </a:cubicBezTo>
                    <a:cubicBezTo>
                      <a:pt x="488" y="399"/>
                      <a:pt x="488" y="399"/>
                      <a:pt x="488" y="399"/>
                    </a:cubicBezTo>
                    <a:cubicBezTo>
                      <a:pt x="488" y="399"/>
                      <a:pt x="487" y="401"/>
                      <a:pt x="486" y="403"/>
                    </a:cubicBezTo>
                    <a:cubicBezTo>
                      <a:pt x="485" y="406"/>
                      <a:pt x="483" y="409"/>
                      <a:pt x="480" y="413"/>
                    </a:cubicBezTo>
                    <a:cubicBezTo>
                      <a:pt x="475" y="421"/>
                      <a:pt x="468" y="432"/>
                      <a:pt x="459" y="441"/>
                    </a:cubicBezTo>
                    <a:cubicBezTo>
                      <a:pt x="457" y="444"/>
                      <a:pt x="455" y="446"/>
                      <a:pt x="452" y="448"/>
                    </a:cubicBezTo>
                    <a:cubicBezTo>
                      <a:pt x="450" y="450"/>
                      <a:pt x="448" y="453"/>
                      <a:pt x="446" y="455"/>
                    </a:cubicBezTo>
                    <a:cubicBezTo>
                      <a:pt x="441" y="459"/>
                      <a:pt x="437" y="463"/>
                      <a:pt x="433" y="465"/>
                    </a:cubicBezTo>
                    <a:cubicBezTo>
                      <a:pt x="430" y="469"/>
                      <a:pt x="426" y="471"/>
                      <a:pt x="424" y="473"/>
                    </a:cubicBezTo>
                    <a:cubicBezTo>
                      <a:pt x="422" y="474"/>
                      <a:pt x="420" y="475"/>
                      <a:pt x="420" y="475"/>
                    </a:cubicBezTo>
                    <a:cubicBezTo>
                      <a:pt x="420" y="475"/>
                      <a:pt x="419" y="476"/>
                      <a:pt x="417" y="478"/>
                    </a:cubicBezTo>
                    <a:cubicBezTo>
                      <a:pt x="414" y="479"/>
                      <a:pt x="411" y="481"/>
                      <a:pt x="407" y="484"/>
                    </a:cubicBezTo>
                    <a:cubicBezTo>
                      <a:pt x="403" y="486"/>
                      <a:pt x="398" y="489"/>
                      <a:pt x="392" y="491"/>
                    </a:cubicBezTo>
                    <a:cubicBezTo>
                      <a:pt x="390" y="493"/>
                      <a:pt x="387" y="494"/>
                      <a:pt x="384" y="495"/>
                    </a:cubicBezTo>
                    <a:cubicBezTo>
                      <a:pt x="381" y="497"/>
                      <a:pt x="378" y="498"/>
                      <a:pt x="375" y="499"/>
                    </a:cubicBezTo>
                    <a:cubicBezTo>
                      <a:pt x="363" y="503"/>
                      <a:pt x="351" y="507"/>
                      <a:pt x="341" y="509"/>
                    </a:cubicBezTo>
                    <a:cubicBezTo>
                      <a:pt x="336" y="509"/>
                      <a:pt x="332" y="510"/>
                      <a:pt x="330" y="510"/>
                    </a:cubicBezTo>
                    <a:cubicBezTo>
                      <a:pt x="327" y="511"/>
                      <a:pt x="325" y="511"/>
                      <a:pt x="325" y="511"/>
                    </a:cubicBezTo>
                    <a:cubicBezTo>
                      <a:pt x="325" y="511"/>
                      <a:pt x="325" y="511"/>
                      <a:pt x="324" y="511"/>
                    </a:cubicBezTo>
                    <a:cubicBezTo>
                      <a:pt x="323" y="511"/>
                      <a:pt x="322" y="511"/>
                      <a:pt x="321" y="511"/>
                    </a:cubicBezTo>
                    <a:cubicBezTo>
                      <a:pt x="318" y="512"/>
                      <a:pt x="314" y="512"/>
                      <a:pt x="309" y="512"/>
                    </a:cubicBezTo>
                    <a:cubicBezTo>
                      <a:pt x="300" y="513"/>
                      <a:pt x="287" y="512"/>
                      <a:pt x="274" y="5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7" name="Freeform: Shape 16">
                <a:extLst>
                  <a:ext uri="{FF2B5EF4-FFF2-40B4-BE49-F238E27FC236}">
                    <a16:creationId xmlns:a16="http://schemas.microsoft.com/office/drawing/2014/main" id="{B1758974-56BC-5F49-83B9-7A51C8A0A450}"/>
                  </a:ext>
                </a:extLst>
              </p:cNvPr>
              <p:cNvSpPr>
                <a:spLocks/>
              </p:cNvSpPr>
              <p:nvPr/>
            </p:nvSpPr>
            <p:spPr bwMode="auto">
              <a:xfrm>
                <a:off x="5931880" y="2436064"/>
                <a:ext cx="742154" cy="781903"/>
              </a:xfrm>
              <a:custGeom>
                <a:avLst/>
                <a:gdLst>
                  <a:gd name="T0" fmla="*/ 188 w 370"/>
                  <a:gd name="T1" fmla="*/ 344 h 372"/>
                  <a:gd name="T2" fmla="*/ 216 w 370"/>
                  <a:gd name="T3" fmla="*/ 341 h 372"/>
                  <a:gd name="T4" fmla="*/ 246 w 370"/>
                  <a:gd name="T5" fmla="*/ 362 h 372"/>
                  <a:gd name="T6" fmla="*/ 269 w 370"/>
                  <a:gd name="T7" fmla="*/ 348 h 372"/>
                  <a:gd name="T8" fmla="*/ 277 w 370"/>
                  <a:gd name="T9" fmla="*/ 313 h 372"/>
                  <a:gd name="T10" fmla="*/ 304 w 370"/>
                  <a:gd name="T11" fmla="*/ 298 h 372"/>
                  <a:gd name="T12" fmla="*/ 337 w 370"/>
                  <a:gd name="T13" fmla="*/ 292 h 372"/>
                  <a:gd name="T14" fmla="*/ 336 w 370"/>
                  <a:gd name="T15" fmla="*/ 266 h 372"/>
                  <a:gd name="T16" fmla="*/ 333 w 370"/>
                  <a:gd name="T17" fmla="*/ 235 h 372"/>
                  <a:gd name="T18" fmla="*/ 353 w 370"/>
                  <a:gd name="T19" fmla="*/ 212 h 372"/>
                  <a:gd name="T20" fmla="*/ 370 w 370"/>
                  <a:gd name="T21" fmla="*/ 185 h 372"/>
                  <a:gd name="T22" fmla="*/ 339 w 370"/>
                  <a:gd name="T23" fmla="*/ 161 h 372"/>
                  <a:gd name="T24" fmla="*/ 335 w 370"/>
                  <a:gd name="T25" fmla="*/ 144 h 372"/>
                  <a:gd name="T26" fmla="*/ 340 w 370"/>
                  <a:gd name="T27" fmla="*/ 116 h 372"/>
                  <a:gd name="T28" fmla="*/ 343 w 370"/>
                  <a:gd name="T29" fmla="*/ 90 h 372"/>
                  <a:gd name="T30" fmla="*/ 319 w 370"/>
                  <a:gd name="T31" fmla="*/ 80 h 372"/>
                  <a:gd name="T32" fmla="*/ 295 w 370"/>
                  <a:gd name="T33" fmla="*/ 75 h 372"/>
                  <a:gd name="T34" fmla="*/ 280 w 370"/>
                  <a:gd name="T35" fmla="*/ 62 h 372"/>
                  <a:gd name="T36" fmla="*/ 278 w 370"/>
                  <a:gd name="T37" fmla="*/ 30 h 372"/>
                  <a:gd name="T38" fmla="*/ 249 w 370"/>
                  <a:gd name="T39" fmla="*/ 15 h 372"/>
                  <a:gd name="T40" fmla="*/ 210 w 370"/>
                  <a:gd name="T41" fmla="*/ 31 h 372"/>
                  <a:gd name="T42" fmla="*/ 178 w 370"/>
                  <a:gd name="T43" fmla="*/ 3 h 372"/>
                  <a:gd name="T44" fmla="*/ 147 w 370"/>
                  <a:gd name="T45" fmla="*/ 7 h 372"/>
                  <a:gd name="T46" fmla="*/ 129 w 370"/>
                  <a:gd name="T47" fmla="*/ 38 h 372"/>
                  <a:gd name="T48" fmla="*/ 110 w 370"/>
                  <a:gd name="T49" fmla="*/ 46 h 372"/>
                  <a:gd name="T50" fmla="*/ 73 w 370"/>
                  <a:gd name="T51" fmla="*/ 36 h 372"/>
                  <a:gd name="T52" fmla="*/ 55 w 370"/>
                  <a:gd name="T53" fmla="*/ 55 h 372"/>
                  <a:gd name="T54" fmla="*/ 57 w 370"/>
                  <a:gd name="T55" fmla="*/ 91 h 372"/>
                  <a:gd name="T56" fmla="*/ 46 w 370"/>
                  <a:gd name="T57" fmla="*/ 108 h 372"/>
                  <a:gd name="T58" fmla="*/ 9 w 370"/>
                  <a:gd name="T59" fmla="*/ 119 h 372"/>
                  <a:gd name="T60" fmla="*/ 14 w 370"/>
                  <a:gd name="T61" fmla="*/ 153 h 372"/>
                  <a:gd name="T62" fmla="*/ 25 w 370"/>
                  <a:gd name="T63" fmla="*/ 189 h 372"/>
                  <a:gd name="T64" fmla="*/ 0 w 370"/>
                  <a:gd name="T65" fmla="*/ 224 h 372"/>
                  <a:gd name="T66" fmla="*/ 23 w 370"/>
                  <a:gd name="T67" fmla="*/ 250 h 372"/>
                  <a:gd name="T68" fmla="*/ 44 w 370"/>
                  <a:gd name="T69" fmla="*/ 261 h 372"/>
                  <a:gd name="T70" fmla="*/ 55 w 370"/>
                  <a:gd name="T71" fmla="*/ 278 h 372"/>
                  <a:gd name="T72" fmla="*/ 49 w 370"/>
                  <a:gd name="T73" fmla="*/ 306 h 372"/>
                  <a:gd name="T74" fmla="*/ 62 w 370"/>
                  <a:gd name="T75" fmla="*/ 328 h 372"/>
                  <a:gd name="T76" fmla="*/ 94 w 370"/>
                  <a:gd name="T77" fmla="*/ 320 h 372"/>
                  <a:gd name="T78" fmla="*/ 113 w 370"/>
                  <a:gd name="T79" fmla="*/ 328 h 372"/>
                  <a:gd name="T80" fmla="*/ 131 w 370"/>
                  <a:gd name="T81" fmla="*/ 339 h 372"/>
                  <a:gd name="T82" fmla="*/ 151 w 370"/>
                  <a:gd name="T83" fmla="*/ 370 h 372"/>
                  <a:gd name="T84" fmla="*/ 140 w 370"/>
                  <a:gd name="T85" fmla="*/ 299 h 372"/>
                  <a:gd name="T86" fmla="*/ 102 w 370"/>
                  <a:gd name="T87" fmla="*/ 275 h 372"/>
                  <a:gd name="T88" fmla="*/ 75 w 370"/>
                  <a:gd name="T89" fmla="*/ 239 h 372"/>
                  <a:gd name="T90" fmla="*/ 63 w 370"/>
                  <a:gd name="T91" fmla="*/ 180 h 372"/>
                  <a:gd name="T92" fmla="*/ 90 w 370"/>
                  <a:gd name="T93" fmla="*/ 110 h 372"/>
                  <a:gd name="T94" fmla="*/ 169 w 370"/>
                  <a:gd name="T95" fmla="*/ 67 h 372"/>
                  <a:gd name="T96" fmla="*/ 214 w 370"/>
                  <a:gd name="T97" fmla="*/ 70 h 372"/>
                  <a:gd name="T98" fmla="*/ 267 w 370"/>
                  <a:gd name="T99" fmla="*/ 100 h 372"/>
                  <a:gd name="T100" fmla="*/ 300 w 370"/>
                  <a:gd name="T101" fmla="*/ 156 h 372"/>
                  <a:gd name="T102" fmla="*/ 299 w 370"/>
                  <a:gd name="T103" fmla="*/ 217 h 372"/>
                  <a:gd name="T104" fmla="*/ 282 w 370"/>
                  <a:gd name="T105" fmla="*/ 254 h 372"/>
                  <a:gd name="T106" fmla="*/ 257 w 370"/>
                  <a:gd name="T107" fmla="*/ 281 h 372"/>
                  <a:gd name="T108" fmla="*/ 200 w 370"/>
                  <a:gd name="T109" fmla="*/ 305 h 372"/>
                  <a:gd name="T110" fmla="*/ 163 w 370"/>
                  <a:gd name="T111" fmla="*/ 30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372">
                    <a:moveTo>
                      <a:pt x="168" y="369"/>
                    </a:moveTo>
                    <a:cubicBezTo>
                      <a:pt x="168" y="369"/>
                      <a:pt x="171" y="363"/>
                      <a:pt x="174" y="358"/>
                    </a:cubicBezTo>
                    <a:cubicBezTo>
                      <a:pt x="178" y="353"/>
                      <a:pt x="180" y="347"/>
                      <a:pt x="180" y="347"/>
                    </a:cubicBezTo>
                    <a:cubicBezTo>
                      <a:pt x="181" y="345"/>
                      <a:pt x="183" y="344"/>
                      <a:pt x="186" y="344"/>
                    </a:cubicBezTo>
                    <a:cubicBezTo>
                      <a:pt x="186" y="344"/>
                      <a:pt x="187" y="344"/>
                      <a:pt x="188" y="344"/>
                    </a:cubicBezTo>
                    <a:cubicBezTo>
                      <a:pt x="190" y="344"/>
                      <a:pt x="191" y="344"/>
                      <a:pt x="193" y="344"/>
                    </a:cubicBezTo>
                    <a:cubicBezTo>
                      <a:pt x="197" y="343"/>
                      <a:pt x="201" y="343"/>
                      <a:pt x="201" y="343"/>
                    </a:cubicBezTo>
                    <a:cubicBezTo>
                      <a:pt x="201" y="343"/>
                      <a:pt x="202" y="343"/>
                      <a:pt x="203" y="343"/>
                    </a:cubicBezTo>
                    <a:cubicBezTo>
                      <a:pt x="205" y="343"/>
                      <a:pt x="207" y="342"/>
                      <a:pt x="209" y="342"/>
                    </a:cubicBezTo>
                    <a:cubicBezTo>
                      <a:pt x="212" y="341"/>
                      <a:pt x="216" y="341"/>
                      <a:pt x="216" y="341"/>
                    </a:cubicBezTo>
                    <a:cubicBezTo>
                      <a:pt x="218" y="340"/>
                      <a:pt x="221" y="341"/>
                      <a:pt x="222" y="343"/>
                    </a:cubicBezTo>
                    <a:cubicBezTo>
                      <a:pt x="222" y="343"/>
                      <a:pt x="226" y="347"/>
                      <a:pt x="230" y="352"/>
                    </a:cubicBezTo>
                    <a:cubicBezTo>
                      <a:pt x="233" y="354"/>
                      <a:pt x="235" y="356"/>
                      <a:pt x="236" y="358"/>
                    </a:cubicBezTo>
                    <a:cubicBezTo>
                      <a:pt x="238" y="359"/>
                      <a:pt x="239" y="361"/>
                      <a:pt x="239" y="361"/>
                    </a:cubicBezTo>
                    <a:cubicBezTo>
                      <a:pt x="241" y="362"/>
                      <a:pt x="244" y="363"/>
                      <a:pt x="246" y="362"/>
                    </a:cubicBezTo>
                    <a:cubicBezTo>
                      <a:pt x="246" y="362"/>
                      <a:pt x="248" y="361"/>
                      <a:pt x="249" y="361"/>
                    </a:cubicBezTo>
                    <a:cubicBezTo>
                      <a:pt x="251" y="360"/>
                      <a:pt x="253" y="359"/>
                      <a:pt x="256" y="358"/>
                    </a:cubicBezTo>
                    <a:cubicBezTo>
                      <a:pt x="258" y="357"/>
                      <a:pt x="260" y="356"/>
                      <a:pt x="262" y="355"/>
                    </a:cubicBezTo>
                    <a:cubicBezTo>
                      <a:pt x="264" y="355"/>
                      <a:pt x="265" y="354"/>
                      <a:pt x="265" y="354"/>
                    </a:cubicBezTo>
                    <a:cubicBezTo>
                      <a:pt x="267" y="353"/>
                      <a:pt x="269" y="351"/>
                      <a:pt x="269" y="348"/>
                    </a:cubicBezTo>
                    <a:cubicBezTo>
                      <a:pt x="269" y="348"/>
                      <a:pt x="269" y="342"/>
                      <a:pt x="269" y="336"/>
                    </a:cubicBezTo>
                    <a:cubicBezTo>
                      <a:pt x="269" y="333"/>
                      <a:pt x="268" y="329"/>
                      <a:pt x="268" y="327"/>
                    </a:cubicBezTo>
                    <a:cubicBezTo>
                      <a:pt x="268" y="325"/>
                      <a:pt x="268" y="323"/>
                      <a:pt x="268" y="323"/>
                    </a:cubicBezTo>
                    <a:cubicBezTo>
                      <a:pt x="268" y="321"/>
                      <a:pt x="269" y="319"/>
                      <a:pt x="271" y="318"/>
                    </a:cubicBezTo>
                    <a:cubicBezTo>
                      <a:pt x="271" y="318"/>
                      <a:pt x="274" y="315"/>
                      <a:pt x="277" y="313"/>
                    </a:cubicBezTo>
                    <a:cubicBezTo>
                      <a:pt x="280" y="311"/>
                      <a:pt x="283" y="308"/>
                      <a:pt x="283" y="308"/>
                    </a:cubicBezTo>
                    <a:cubicBezTo>
                      <a:pt x="283" y="308"/>
                      <a:pt x="286" y="306"/>
                      <a:pt x="289" y="303"/>
                    </a:cubicBezTo>
                    <a:cubicBezTo>
                      <a:pt x="292" y="301"/>
                      <a:pt x="294" y="298"/>
                      <a:pt x="294" y="298"/>
                    </a:cubicBezTo>
                    <a:cubicBezTo>
                      <a:pt x="296" y="297"/>
                      <a:pt x="298" y="296"/>
                      <a:pt x="301" y="297"/>
                    </a:cubicBezTo>
                    <a:cubicBezTo>
                      <a:pt x="301" y="297"/>
                      <a:pt x="302" y="297"/>
                      <a:pt x="304" y="298"/>
                    </a:cubicBezTo>
                    <a:cubicBezTo>
                      <a:pt x="306" y="298"/>
                      <a:pt x="309" y="299"/>
                      <a:pt x="312" y="300"/>
                    </a:cubicBezTo>
                    <a:cubicBezTo>
                      <a:pt x="318" y="301"/>
                      <a:pt x="325" y="303"/>
                      <a:pt x="325" y="303"/>
                    </a:cubicBezTo>
                    <a:cubicBezTo>
                      <a:pt x="327" y="303"/>
                      <a:pt x="330" y="302"/>
                      <a:pt x="331" y="300"/>
                    </a:cubicBezTo>
                    <a:cubicBezTo>
                      <a:pt x="331" y="300"/>
                      <a:pt x="332" y="299"/>
                      <a:pt x="333" y="297"/>
                    </a:cubicBezTo>
                    <a:cubicBezTo>
                      <a:pt x="334" y="296"/>
                      <a:pt x="336" y="294"/>
                      <a:pt x="337" y="292"/>
                    </a:cubicBezTo>
                    <a:cubicBezTo>
                      <a:pt x="339" y="290"/>
                      <a:pt x="340" y="287"/>
                      <a:pt x="341" y="286"/>
                    </a:cubicBezTo>
                    <a:cubicBezTo>
                      <a:pt x="342" y="284"/>
                      <a:pt x="343" y="283"/>
                      <a:pt x="343" y="283"/>
                    </a:cubicBezTo>
                    <a:cubicBezTo>
                      <a:pt x="344" y="281"/>
                      <a:pt x="344" y="278"/>
                      <a:pt x="343" y="276"/>
                    </a:cubicBezTo>
                    <a:cubicBezTo>
                      <a:pt x="343" y="276"/>
                      <a:pt x="342" y="275"/>
                      <a:pt x="341" y="273"/>
                    </a:cubicBezTo>
                    <a:cubicBezTo>
                      <a:pt x="339" y="271"/>
                      <a:pt x="338" y="268"/>
                      <a:pt x="336" y="266"/>
                    </a:cubicBezTo>
                    <a:cubicBezTo>
                      <a:pt x="332" y="261"/>
                      <a:pt x="329" y="256"/>
                      <a:pt x="329" y="256"/>
                    </a:cubicBezTo>
                    <a:cubicBezTo>
                      <a:pt x="327" y="254"/>
                      <a:pt x="327" y="251"/>
                      <a:pt x="328" y="249"/>
                    </a:cubicBezTo>
                    <a:cubicBezTo>
                      <a:pt x="328" y="249"/>
                      <a:pt x="329" y="246"/>
                      <a:pt x="331" y="242"/>
                    </a:cubicBezTo>
                    <a:cubicBezTo>
                      <a:pt x="331" y="240"/>
                      <a:pt x="332" y="239"/>
                      <a:pt x="332" y="237"/>
                    </a:cubicBezTo>
                    <a:cubicBezTo>
                      <a:pt x="333" y="236"/>
                      <a:pt x="333" y="235"/>
                      <a:pt x="333" y="235"/>
                    </a:cubicBezTo>
                    <a:cubicBezTo>
                      <a:pt x="333" y="235"/>
                      <a:pt x="334" y="231"/>
                      <a:pt x="335" y="228"/>
                    </a:cubicBezTo>
                    <a:cubicBezTo>
                      <a:pt x="336" y="226"/>
                      <a:pt x="336" y="224"/>
                      <a:pt x="337" y="223"/>
                    </a:cubicBezTo>
                    <a:cubicBezTo>
                      <a:pt x="337" y="221"/>
                      <a:pt x="337" y="220"/>
                      <a:pt x="337" y="220"/>
                    </a:cubicBezTo>
                    <a:cubicBezTo>
                      <a:pt x="338" y="218"/>
                      <a:pt x="339" y="216"/>
                      <a:pt x="342" y="216"/>
                    </a:cubicBezTo>
                    <a:cubicBezTo>
                      <a:pt x="342" y="216"/>
                      <a:pt x="348" y="214"/>
                      <a:pt x="353" y="212"/>
                    </a:cubicBezTo>
                    <a:cubicBezTo>
                      <a:pt x="359" y="210"/>
                      <a:pt x="365" y="208"/>
                      <a:pt x="365" y="208"/>
                    </a:cubicBezTo>
                    <a:cubicBezTo>
                      <a:pt x="367" y="207"/>
                      <a:pt x="369" y="204"/>
                      <a:pt x="369" y="202"/>
                    </a:cubicBezTo>
                    <a:cubicBezTo>
                      <a:pt x="369" y="202"/>
                      <a:pt x="369" y="200"/>
                      <a:pt x="369" y="199"/>
                    </a:cubicBezTo>
                    <a:cubicBezTo>
                      <a:pt x="369" y="197"/>
                      <a:pt x="370" y="194"/>
                      <a:pt x="370" y="192"/>
                    </a:cubicBezTo>
                    <a:cubicBezTo>
                      <a:pt x="370" y="189"/>
                      <a:pt x="370" y="187"/>
                      <a:pt x="370" y="185"/>
                    </a:cubicBezTo>
                    <a:cubicBezTo>
                      <a:pt x="370" y="183"/>
                      <a:pt x="370" y="182"/>
                      <a:pt x="370" y="182"/>
                    </a:cubicBezTo>
                    <a:cubicBezTo>
                      <a:pt x="370" y="179"/>
                      <a:pt x="368" y="177"/>
                      <a:pt x="366" y="175"/>
                    </a:cubicBezTo>
                    <a:cubicBezTo>
                      <a:pt x="366" y="175"/>
                      <a:pt x="360" y="173"/>
                      <a:pt x="355" y="170"/>
                    </a:cubicBezTo>
                    <a:cubicBezTo>
                      <a:pt x="349" y="168"/>
                      <a:pt x="343" y="166"/>
                      <a:pt x="343" y="166"/>
                    </a:cubicBezTo>
                    <a:cubicBezTo>
                      <a:pt x="341" y="165"/>
                      <a:pt x="339" y="163"/>
                      <a:pt x="339" y="161"/>
                    </a:cubicBezTo>
                    <a:cubicBezTo>
                      <a:pt x="339" y="161"/>
                      <a:pt x="339" y="160"/>
                      <a:pt x="339" y="159"/>
                    </a:cubicBezTo>
                    <a:cubicBezTo>
                      <a:pt x="338" y="157"/>
                      <a:pt x="338" y="156"/>
                      <a:pt x="338" y="154"/>
                    </a:cubicBezTo>
                    <a:cubicBezTo>
                      <a:pt x="337" y="152"/>
                      <a:pt x="337" y="150"/>
                      <a:pt x="336" y="149"/>
                    </a:cubicBezTo>
                    <a:cubicBezTo>
                      <a:pt x="336" y="147"/>
                      <a:pt x="336" y="146"/>
                      <a:pt x="336" y="146"/>
                    </a:cubicBezTo>
                    <a:cubicBezTo>
                      <a:pt x="336" y="146"/>
                      <a:pt x="336" y="145"/>
                      <a:pt x="335" y="144"/>
                    </a:cubicBezTo>
                    <a:cubicBezTo>
                      <a:pt x="335" y="142"/>
                      <a:pt x="334" y="141"/>
                      <a:pt x="334" y="139"/>
                    </a:cubicBezTo>
                    <a:cubicBezTo>
                      <a:pt x="333" y="137"/>
                      <a:pt x="333" y="135"/>
                      <a:pt x="332" y="134"/>
                    </a:cubicBezTo>
                    <a:cubicBezTo>
                      <a:pt x="332" y="132"/>
                      <a:pt x="331" y="132"/>
                      <a:pt x="331" y="132"/>
                    </a:cubicBezTo>
                    <a:cubicBezTo>
                      <a:pt x="330" y="129"/>
                      <a:pt x="331" y="127"/>
                      <a:pt x="332" y="125"/>
                    </a:cubicBezTo>
                    <a:cubicBezTo>
                      <a:pt x="332" y="125"/>
                      <a:pt x="336" y="121"/>
                      <a:pt x="340" y="116"/>
                    </a:cubicBezTo>
                    <a:cubicBezTo>
                      <a:pt x="342" y="113"/>
                      <a:pt x="344" y="111"/>
                      <a:pt x="345" y="109"/>
                    </a:cubicBezTo>
                    <a:cubicBezTo>
                      <a:pt x="347" y="107"/>
                      <a:pt x="348" y="106"/>
                      <a:pt x="348" y="106"/>
                    </a:cubicBezTo>
                    <a:cubicBezTo>
                      <a:pt x="349" y="104"/>
                      <a:pt x="349" y="101"/>
                      <a:pt x="348" y="99"/>
                    </a:cubicBezTo>
                    <a:cubicBezTo>
                      <a:pt x="348" y="99"/>
                      <a:pt x="347" y="98"/>
                      <a:pt x="346" y="96"/>
                    </a:cubicBezTo>
                    <a:cubicBezTo>
                      <a:pt x="345" y="94"/>
                      <a:pt x="344" y="92"/>
                      <a:pt x="343" y="90"/>
                    </a:cubicBezTo>
                    <a:cubicBezTo>
                      <a:pt x="342" y="88"/>
                      <a:pt x="340" y="86"/>
                      <a:pt x="339" y="84"/>
                    </a:cubicBezTo>
                    <a:cubicBezTo>
                      <a:pt x="338" y="83"/>
                      <a:pt x="338" y="82"/>
                      <a:pt x="338" y="82"/>
                    </a:cubicBezTo>
                    <a:cubicBezTo>
                      <a:pt x="336" y="79"/>
                      <a:pt x="333" y="78"/>
                      <a:pt x="331" y="78"/>
                    </a:cubicBezTo>
                    <a:cubicBezTo>
                      <a:pt x="331" y="78"/>
                      <a:pt x="330" y="78"/>
                      <a:pt x="327" y="79"/>
                    </a:cubicBezTo>
                    <a:cubicBezTo>
                      <a:pt x="325" y="79"/>
                      <a:pt x="322" y="80"/>
                      <a:pt x="319" y="80"/>
                    </a:cubicBezTo>
                    <a:cubicBezTo>
                      <a:pt x="316" y="81"/>
                      <a:pt x="313" y="81"/>
                      <a:pt x="311" y="82"/>
                    </a:cubicBezTo>
                    <a:cubicBezTo>
                      <a:pt x="308" y="82"/>
                      <a:pt x="307" y="83"/>
                      <a:pt x="307" y="83"/>
                    </a:cubicBezTo>
                    <a:cubicBezTo>
                      <a:pt x="305" y="83"/>
                      <a:pt x="302" y="83"/>
                      <a:pt x="301" y="81"/>
                    </a:cubicBezTo>
                    <a:cubicBezTo>
                      <a:pt x="301" y="81"/>
                      <a:pt x="300" y="80"/>
                      <a:pt x="299" y="79"/>
                    </a:cubicBezTo>
                    <a:cubicBezTo>
                      <a:pt x="298" y="78"/>
                      <a:pt x="297" y="77"/>
                      <a:pt x="295" y="75"/>
                    </a:cubicBezTo>
                    <a:cubicBezTo>
                      <a:pt x="294" y="74"/>
                      <a:pt x="293" y="73"/>
                      <a:pt x="292" y="72"/>
                    </a:cubicBezTo>
                    <a:cubicBezTo>
                      <a:pt x="291" y="71"/>
                      <a:pt x="290" y="70"/>
                      <a:pt x="290" y="70"/>
                    </a:cubicBezTo>
                    <a:cubicBezTo>
                      <a:pt x="290" y="70"/>
                      <a:pt x="289" y="69"/>
                      <a:pt x="288" y="68"/>
                    </a:cubicBezTo>
                    <a:cubicBezTo>
                      <a:pt x="287" y="67"/>
                      <a:pt x="286" y="66"/>
                      <a:pt x="284" y="65"/>
                    </a:cubicBezTo>
                    <a:cubicBezTo>
                      <a:pt x="283" y="64"/>
                      <a:pt x="281" y="63"/>
                      <a:pt x="280" y="62"/>
                    </a:cubicBezTo>
                    <a:cubicBezTo>
                      <a:pt x="279" y="61"/>
                      <a:pt x="278" y="60"/>
                      <a:pt x="278" y="60"/>
                    </a:cubicBezTo>
                    <a:cubicBezTo>
                      <a:pt x="276" y="59"/>
                      <a:pt x="275" y="57"/>
                      <a:pt x="276" y="54"/>
                    </a:cubicBezTo>
                    <a:cubicBezTo>
                      <a:pt x="276" y="54"/>
                      <a:pt x="276" y="53"/>
                      <a:pt x="276" y="50"/>
                    </a:cubicBezTo>
                    <a:cubicBezTo>
                      <a:pt x="277" y="48"/>
                      <a:pt x="277" y="45"/>
                      <a:pt x="277" y="42"/>
                    </a:cubicBezTo>
                    <a:cubicBezTo>
                      <a:pt x="278" y="36"/>
                      <a:pt x="278" y="30"/>
                      <a:pt x="278" y="30"/>
                    </a:cubicBezTo>
                    <a:cubicBezTo>
                      <a:pt x="278" y="27"/>
                      <a:pt x="277" y="25"/>
                      <a:pt x="274" y="23"/>
                    </a:cubicBezTo>
                    <a:cubicBezTo>
                      <a:pt x="274" y="23"/>
                      <a:pt x="270" y="21"/>
                      <a:pt x="266" y="19"/>
                    </a:cubicBezTo>
                    <a:cubicBezTo>
                      <a:pt x="263" y="18"/>
                      <a:pt x="261" y="17"/>
                      <a:pt x="259" y="16"/>
                    </a:cubicBezTo>
                    <a:cubicBezTo>
                      <a:pt x="258" y="15"/>
                      <a:pt x="256" y="15"/>
                      <a:pt x="256" y="15"/>
                    </a:cubicBezTo>
                    <a:cubicBezTo>
                      <a:pt x="254" y="14"/>
                      <a:pt x="251" y="14"/>
                      <a:pt x="249" y="15"/>
                    </a:cubicBezTo>
                    <a:cubicBezTo>
                      <a:pt x="249" y="15"/>
                      <a:pt x="244" y="19"/>
                      <a:pt x="240" y="24"/>
                    </a:cubicBezTo>
                    <a:cubicBezTo>
                      <a:pt x="235" y="28"/>
                      <a:pt x="231" y="32"/>
                      <a:pt x="231" y="32"/>
                    </a:cubicBezTo>
                    <a:cubicBezTo>
                      <a:pt x="230" y="34"/>
                      <a:pt x="227" y="35"/>
                      <a:pt x="225" y="34"/>
                    </a:cubicBezTo>
                    <a:cubicBezTo>
                      <a:pt x="225" y="34"/>
                      <a:pt x="221" y="33"/>
                      <a:pt x="218" y="32"/>
                    </a:cubicBezTo>
                    <a:cubicBezTo>
                      <a:pt x="214" y="31"/>
                      <a:pt x="210" y="31"/>
                      <a:pt x="210" y="31"/>
                    </a:cubicBezTo>
                    <a:cubicBezTo>
                      <a:pt x="210" y="31"/>
                      <a:pt x="206" y="30"/>
                      <a:pt x="203" y="30"/>
                    </a:cubicBezTo>
                    <a:cubicBezTo>
                      <a:pt x="199" y="29"/>
                      <a:pt x="195" y="29"/>
                      <a:pt x="195" y="29"/>
                    </a:cubicBezTo>
                    <a:cubicBezTo>
                      <a:pt x="193" y="29"/>
                      <a:pt x="191" y="27"/>
                      <a:pt x="190" y="25"/>
                    </a:cubicBezTo>
                    <a:cubicBezTo>
                      <a:pt x="190" y="25"/>
                      <a:pt x="187" y="20"/>
                      <a:pt x="184" y="14"/>
                    </a:cubicBezTo>
                    <a:cubicBezTo>
                      <a:pt x="182" y="9"/>
                      <a:pt x="178" y="3"/>
                      <a:pt x="178" y="3"/>
                    </a:cubicBezTo>
                    <a:cubicBezTo>
                      <a:pt x="177" y="1"/>
                      <a:pt x="175" y="0"/>
                      <a:pt x="172" y="0"/>
                    </a:cubicBezTo>
                    <a:cubicBezTo>
                      <a:pt x="172" y="0"/>
                      <a:pt x="171" y="0"/>
                      <a:pt x="169" y="0"/>
                    </a:cubicBezTo>
                    <a:cubicBezTo>
                      <a:pt x="167" y="0"/>
                      <a:pt x="164" y="1"/>
                      <a:pt x="162" y="1"/>
                    </a:cubicBezTo>
                    <a:cubicBezTo>
                      <a:pt x="157" y="1"/>
                      <a:pt x="152" y="2"/>
                      <a:pt x="152" y="2"/>
                    </a:cubicBezTo>
                    <a:cubicBezTo>
                      <a:pt x="149" y="3"/>
                      <a:pt x="147" y="4"/>
                      <a:pt x="147" y="7"/>
                    </a:cubicBezTo>
                    <a:cubicBezTo>
                      <a:pt x="147" y="7"/>
                      <a:pt x="145" y="13"/>
                      <a:pt x="143" y="19"/>
                    </a:cubicBezTo>
                    <a:cubicBezTo>
                      <a:pt x="142" y="25"/>
                      <a:pt x="140" y="31"/>
                      <a:pt x="140" y="31"/>
                    </a:cubicBezTo>
                    <a:cubicBezTo>
                      <a:pt x="140" y="33"/>
                      <a:pt x="138" y="35"/>
                      <a:pt x="136" y="36"/>
                    </a:cubicBezTo>
                    <a:cubicBezTo>
                      <a:pt x="136" y="36"/>
                      <a:pt x="135" y="36"/>
                      <a:pt x="134" y="36"/>
                    </a:cubicBezTo>
                    <a:cubicBezTo>
                      <a:pt x="133" y="37"/>
                      <a:pt x="131" y="37"/>
                      <a:pt x="129" y="38"/>
                    </a:cubicBezTo>
                    <a:cubicBezTo>
                      <a:pt x="127" y="39"/>
                      <a:pt x="125" y="39"/>
                      <a:pt x="124" y="40"/>
                    </a:cubicBezTo>
                    <a:cubicBezTo>
                      <a:pt x="123" y="40"/>
                      <a:pt x="122" y="41"/>
                      <a:pt x="122" y="41"/>
                    </a:cubicBezTo>
                    <a:cubicBezTo>
                      <a:pt x="122" y="41"/>
                      <a:pt x="121" y="41"/>
                      <a:pt x="120" y="42"/>
                    </a:cubicBezTo>
                    <a:cubicBezTo>
                      <a:pt x="118" y="42"/>
                      <a:pt x="117" y="43"/>
                      <a:pt x="115" y="44"/>
                    </a:cubicBezTo>
                    <a:cubicBezTo>
                      <a:pt x="113" y="45"/>
                      <a:pt x="111" y="46"/>
                      <a:pt x="110" y="46"/>
                    </a:cubicBezTo>
                    <a:cubicBezTo>
                      <a:pt x="109" y="47"/>
                      <a:pt x="108" y="47"/>
                      <a:pt x="108" y="47"/>
                    </a:cubicBezTo>
                    <a:cubicBezTo>
                      <a:pt x="106" y="49"/>
                      <a:pt x="103" y="48"/>
                      <a:pt x="102" y="47"/>
                    </a:cubicBezTo>
                    <a:cubicBezTo>
                      <a:pt x="102" y="47"/>
                      <a:pt x="96" y="44"/>
                      <a:pt x="91" y="41"/>
                    </a:cubicBezTo>
                    <a:cubicBezTo>
                      <a:pt x="86" y="38"/>
                      <a:pt x="80" y="35"/>
                      <a:pt x="80" y="35"/>
                    </a:cubicBezTo>
                    <a:cubicBezTo>
                      <a:pt x="78" y="34"/>
                      <a:pt x="75" y="34"/>
                      <a:pt x="73" y="36"/>
                    </a:cubicBezTo>
                    <a:cubicBezTo>
                      <a:pt x="73" y="36"/>
                      <a:pt x="72" y="36"/>
                      <a:pt x="70" y="37"/>
                    </a:cubicBezTo>
                    <a:cubicBezTo>
                      <a:pt x="69" y="39"/>
                      <a:pt x="67" y="40"/>
                      <a:pt x="65" y="42"/>
                    </a:cubicBezTo>
                    <a:cubicBezTo>
                      <a:pt x="63" y="43"/>
                      <a:pt x="61" y="45"/>
                      <a:pt x="60" y="46"/>
                    </a:cubicBezTo>
                    <a:cubicBezTo>
                      <a:pt x="58" y="47"/>
                      <a:pt x="58" y="48"/>
                      <a:pt x="58" y="48"/>
                    </a:cubicBezTo>
                    <a:cubicBezTo>
                      <a:pt x="56" y="50"/>
                      <a:pt x="55" y="53"/>
                      <a:pt x="55" y="55"/>
                    </a:cubicBezTo>
                    <a:cubicBezTo>
                      <a:pt x="55" y="55"/>
                      <a:pt x="57" y="61"/>
                      <a:pt x="59" y="67"/>
                    </a:cubicBezTo>
                    <a:cubicBezTo>
                      <a:pt x="61" y="73"/>
                      <a:pt x="63" y="78"/>
                      <a:pt x="63" y="78"/>
                    </a:cubicBezTo>
                    <a:cubicBezTo>
                      <a:pt x="64" y="81"/>
                      <a:pt x="64" y="83"/>
                      <a:pt x="62" y="85"/>
                    </a:cubicBezTo>
                    <a:cubicBezTo>
                      <a:pt x="62" y="85"/>
                      <a:pt x="62" y="86"/>
                      <a:pt x="61" y="87"/>
                    </a:cubicBezTo>
                    <a:cubicBezTo>
                      <a:pt x="60" y="88"/>
                      <a:pt x="59" y="89"/>
                      <a:pt x="57" y="91"/>
                    </a:cubicBezTo>
                    <a:cubicBezTo>
                      <a:pt x="56" y="92"/>
                      <a:pt x="55" y="94"/>
                      <a:pt x="54" y="95"/>
                    </a:cubicBezTo>
                    <a:cubicBezTo>
                      <a:pt x="53" y="96"/>
                      <a:pt x="53" y="97"/>
                      <a:pt x="53" y="97"/>
                    </a:cubicBezTo>
                    <a:cubicBezTo>
                      <a:pt x="53" y="97"/>
                      <a:pt x="52" y="98"/>
                      <a:pt x="52" y="99"/>
                    </a:cubicBezTo>
                    <a:cubicBezTo>
                      <a:pt x="51" y="100"/>
                      <a:pt x="50" y="102"/>
                      <a:pt x="49" y="103"/>
                    </a:cubicBezTo>
                    <a:cubicBezTo>
                      <a:pt x="48" y="105"/>
                      <a:pt x="47" y="107"/>
                      <a:pt x="46" y="108"/>
                    </a:cubicBezTo>
                    <a:cubicBezTo>
                      <a:pt x="45" y="109"/>
                      <a:pt x="45" y="110"/>
                      <a:pt x="45" y="110"/>
                    </a:cubicBezTo>
                    <a:cubicBezTo>
                      <a:pt x="44" y="112"/>
                      <a:pt x="42" y="113"/>
                      <a:pt x="39" y="113"/>
                    </a:cubicBezTo>
                    <a:cubicBezTo>
                      <a:pt x="39" y="113"/>
                      <a:pt x="33" y="113"/>
                      <a:pt x="27" y="114"/>
                    </a:cubicBezTo>
                    <a:cubicBezTo>
                      <a:pt x="21" y="114"/>
                      <a:pt x="15" y="114"/>
                      <a:pt x="15" y="114"/>
                    </a:cubicBezTo>
                    <a:cubicBezTo>
                      <a:pt x="12" y="115"/>
                      <a:pt x="10" y="117"/>
                      <a:pt x="9" y="119"/>
                    </a:cubicBezTo>
                    <a:cubicBezTo>
                      <a:pt x="9" y="119"/>
                      <a:pt x="7" y="124"/>
                      <a:pt x="6" y="128"/>
                    </a:cubicBezTo>
                    <a:cubicBezTo>
                      <a:pt x="5" y="131"/>
                      <a:pt x="4" y="133"/>
                      <a:pt x="4" y="135"/>
                    </a:cubicBezTo>
                    <a:cubicBezTo>
                      <a:pt x="3" y="137"/>
                      <a:pt x="3" y="138"/>
                      <a:pt x="3" y="138"/>
                    </a:cubicBezTo>
                    <a:cubicBezTo>
                      <a:pt x="2" y="141"/>
                      <a:pt x="3" y="143"/>
                      <a:pt x="5" y="145"/>
                    </a:cubicBezTo>
                    <a:cubicBezTo>
                      <a:pt x="5" y="145"/>
                      <a:pt x="9" y="149"/>
                      <a:pt x="14" y="153"/>
                    </a:cubicBezTo>
                    <a:cubicBezTo>
                      <a:pt x="19" y="157"/>
                      <a:pt x="24" y="160"/>
                      <a:pt x="24" y="160"/>
                    </a:cubicBezTo>
                    <a:cubicBezTo>
                      <a:pt x="26" y="162"/>
                      <a:pt x="27" y="164"/>
                      <a:pt x="27" y="166"/>
                    </a:cubicBezTo>
                    <a:cubicBezTo>
                      <a:pt x="27" y="166"/>
                      <a:pt x="26" y="170"/>
                      <a:pt x="26" y="174"/>
                    </a:cubicBezTo>
                    <a:cubicBezTo>
                      <a:pt x="25" y="178"/>
                      <a:pt x="25" y="182"/>
                      <a:pt x="25" y="182"/>
                    </a:cubicBezTo>
                    <a:cubicBezTo>
                      <a:pt x="25" y="182"/>
                      <a:pt x="25" y="185"/>
                      <a:pt x="25" y="189"/>
                    </a:cubicBezTo>
                    <a:cubicBezTo>
                      <a:pt x="25" y="193"/>
                      <a:pt x="26" y="197"/>
                      <a:pt x="26" y="197"/>
                    </a:cubicBezTo>
                    <a:cubicBezTo>
                      <a:pt x="26" y="199"/>
                      <a:pt x="25" y="201"/>
                      <a:pt x="23" y="203"/>
                    </a:cubicBezTo>
                    <a:cubicBezTo>
                      <a:pt x="23" y="203"/>
                      <a:pt x="18" y="206"/>
                      <a:pt x="12" y="209"/>
                    </a:cubicBezTo>
                    <a:cubicBezTo>
                      <a:pt x="7" y="213"/>
                      <a:pt x="3" y="217"/>
                      <a:pt x="3" y="217"/>
                    </a:cubicBezTo>
                    <a:cubicBezTo>
                      <a:pt x="1" y="218"/>
                      <a:pt x="0" y="221"/>
                      <a:pt x="0" y="224"/>
                    </a:cubicBezTo>
                    <a:cubicBezTo>
                      <a:pt x="0" y="224"/>
                      <a:pt x="1" y="225"/>
                      <a:pt x="1" y="227"/>
                    </a:cubicBezTo>
                    <a:cubicBezTo>
                      <a:pt x="1" y="229"/>
                      <a:pt x="2" y="231"/>
                      <a:pt x="3" y="234"/>
                    </a:cubicBezTo>
                    <a:cubicBezTo>
                      <a:pt x="4" y="238"/>
                      <a:pt x="5" y="243"/>
                      <a:pt x="5" y="243"/>
                    </a:cubicBezTo>
                    <a:cubicBezTo>
                      <a:pt x="6" y="246"/>
                      <a:pt x="8" y="248"/>
                      <a:pt x="11" y="248"/>
                    </a:cubicBezTo>
                    <a:cubicBezTo>
                      <a:pt x="11" y="248"/>
                      <a:pt x="17" y="249"/>
                      <a:pt x="23" y="250"/>
                    </a:cubicBezTo>
                    <a:cubicBezTo>
                      <a:pt x="26" y="250"/>
                      <a:pt x="29" y="250"/>
                      <a:pt x="31" y="250"/>
                    </a:cubicBezTo>
                    <a:cubicBezTo>
                      <a:pt x="34" y="251"/>
                      <a:pt x="35" y="251"/>
                      <a:pt x="35" y="251"/>
                    </a:cubicBezTo>
                    <a:cubicBezTo>
                      <a:pt x="38" y="251"/>
                      <a:pt x="40" y="252"/>
                      <a:pt x="41" y="254"/>
                    </a:cubicBezTo>
                    <a:cubicBezTo>
                      <a:pt x="41" y="254"/>
                      <a:pt x="41" y="255"/>
                      <a:pt x="42" y="256"/>
                    </a:cubicBezTo>
                    <a:cubicBezTo>
                      <a:pt x="42" y="258"/>
                      <a:pt x="43" y="259"/>
                      <a:pt x="44" y="261"/>
                    </a:cubicBezTo>
                    <a:cubicBezTo>
                      <a:pt x="45" y="263"/>
                      <a:pt x="46" y="264"/>
                      <a:pt x="47" y="266"/>
                    </a:cubicBezTo>
                    <a:cubicBezTo>
                      <a:pt x="47" y="267"/>
                      <a:pt x="48" y="268"/>
                      <a:pt x="48" y="268"/>
                    </a:cubicBezTo>
                    <a:cubicBezTo>
                      <a:pt x="48" y="268"/>
                      <a:pt x="48" y="268"/>
                      <a:pt x="49" y="270"/>
                    </a:cubicBezTo>
                    <a:cubicBezTo>
                      <a:pt x="50" y="271"/>
                      <a:pt x="51" y="273"/>
                      <a:pt x="52" y="274"/>
                    </a:cubicBezTo>
                    <a:cubicBezTo>
                      <a:pt x="53" y="276"/>
                      <a:pt x="54" y="277"/>
                      <a:pt x="55" y="278"/>
                    </a:cubicBezTo>
                    <a:cubicBezTo>
                      <a:pt x="56" y="280"/>
                      <a:pt x="56" y="280"/>
                      <a:pt x="56" y="280"/>
                    </a:cubicBezTo>
                    <a:cubicBezTo>
                      <a:pt x="58" y="282"/>
                      <a:pt x="58" y="285"/>
                      <a:pt x="57" y="287"/>
                    </a:cubicBezTo>
                    <a:cubicBezTo>
                      <a:pt x="57" y="287"/>
                      <a:pt x="56" y="288"/>
                      <a:pt x="55" y="290"/>
                    </a:cubicBezTo>
                    <a:cubicBezTo>
                      <a:pt x="55" y="292"/>
                      <a:pt x="53" y="295"/>
                      <a:pt x="52" y="298"/>
                    </a:cubicBezTo>
                    <a:cubicBezTo>
                      <a:pt x="51" y="301"/>
                      <a:pt x="50" y="304"/>
                      <a:pt x="49" y="306"/>
                    </a:cubicBezTo>
                    <a:cubicBezTo>
                      <a:pt x="48" y="308"/>
                      <a:pt x="48" y="310"/>
                      <a:pt x="48" y="310"/>
                    </a:cubicBezTo>
                    <a:cubicBezTo>
                      <a:pt x="47" y="312"/>
                      <a:pt x="48" y="315"/>
                      <a:pt x="50" y="317"/>
                    </a:cubicBezTo>
                    <a:cubicBezTo>
                      <a:pt x="50" y="317"/>
                      <a:pt x="51" y="318"/>
                      <a:pt x="52" y="319"/>
                    </a:cubicBezTo>
                    <a:cubicBezTo>
                      <a:pt x="53" y="320"/>
                      <a:pt x="55" y="322"/>
                      <a:pt x="57" y="324"/>
                    </a:cubicBezTo>
                    <a:cubicBezTo>
                      <a:pt x="59" y="325"/>
                      <a:pt x="61" y="327"/>
                      <a:pt x="62" y="328"/>
                    </a:cubicBezTo>
                    <a:cubicBezTo>
                      <a:pt x="63" y="329"/>
                      <a:pt x="64" y="330"/>
                      <a:pt x="64" y="330"/>
                    </a:cubicBezTo>
                    <a:cubicBezTo>
                      <a:pt x="66" y="332"/>
                      <a:pt x="69" y="332"/>
                      <a:pt x="72" y="331"/>
                    </a:cubicBezTo>
                    <a:cubicBezTo>
                      <a:pt x="72" y="331"/>
                      <a:pt x="73" y="331"/>
                      <a:pt x="75" y="330"/>
                    </a:cubicBezTo>
                    <a:cubicBezTo>
                      <a:pt x="77" y="329"/>
                      <a:pt x="80" y="328"/>
                      <a:pt x="83" y="326"/>
                    </a:cubicBezTo>
                    <a:cubicBezTo>
                      <a:pt x="88" y="323"/>
                      <a:pt x="94" y="320"/>
                      <a:pt x="94" y="320"/>
                    </a:cubicBezTo>
                    <a:cubicBezTo>
                      <a:pt x="96" y="319"/>
                      <a:pt x="98" y="319"/>
                      <a:pt x="100" y="320"/>
                    </a:cubicBezTo>
                    <a:cubicBezTo>
                      <a:pt x="100" y="320"/>
                      <a:pt x="101" y="321"/>
                      <a:pt x="102" y="322"/>
                    </a:cubicBezTo>
                    <a:cubicBezTo>
                      <a:pt x="103" y="322"/>
                      <a:pt x="105" y="323"/>
                      <a:pt x="107" y="324"/>
                    </a:cubicBezTo>
                    <a:cubicBezTo>
                      <a:pt x="108" y="325"/>
                      <a:pt x="110" y="326"/>
                      <a:pt x="111" y="327"/>
                    </a:cubicBezTo>
                    <a:cubicBezTo>
                      <a:pt x="113" y="327"/>
                      <a:pt x="113" y="328"/>
                      <a:pt x="113" y="328"/>
                    </a:cubicBezTo>
                    <a:cubicBezTo>
                      <a:pt x="113" y="328"/>
                      <a:pt x="114" y="328"/>
                      <a:pt x="116" y="329"/>
                    </a:cubicBezTo>
                    <a:cubicBezTo>
                      <a:pt x="117" y="329"/>
                      <a:pt x="119" y="330"/>
                      <a:pt x="120" y="331"/>
                    </a:cubicBezTo>
                    <a:cubicBezTo>
                      <a:pt x="122" y="332"/>
                      <a:pt x="124" y="333"/>
                      <a:pt x="125" y="333"/>
                    </a:cubicBezTo>
                    <a:cubicBezTo>
                      <a:pt x="127" y="334"/>
                      <a:pt x="127" y="334"/>
                      <a:pt x="127" y="334"/>
                    </a:cubicBezTo>
                    <a:cubicBezTo>
                      <a:pt x="130" y="335"/>
                      <a:pt x="131" y="337"/>
                      <a:pt x="131" y="339"/>
                    </a:cubicBezTo>
                    <a:cubicBezTo>
                      <a:pt x="131" y="339"/>
                      <a:pt x="132" y="345"/>
                      <a:pt x="133" y="351"/>
                    </a:cubicBezTo>
                    <a:cubicBezTo>
                      <a:pt x="135" y="357"/>
                      <a:pt x="136" y="363"/>
                      <a:pt x="136" y="363"/>
                    </a:cubicBezTo>
                    <a:cubicBezTo>
                      <a:pt x="137" y="366"/>
                      <a:pt x="139" y="368"/>
                      <a:pt x="141" y="368"/>
                    </a:cubicBezTo>
                    <a:cubicBezTo>
                      <a:pt x="141" y="368"/>
                      <a:pt x="143" y="368"/>
                      <a:pt x="145" y="369"/>
                    </a:cubicBezTo>
                    <a:cubicBezTo>
                      <a:pt x="146" y="369"/>
                      <a:pt x="149" y="370"/>
                      <a:pt x="151" y="370"/>
                    </a:cubicBezTo>
                    <a:cubicBezTo>
                      <a:pt x="154" y="370"/>
                      <a:pt x="156" y="371"/>
                      <a:pt x="158" y="371"/>
                    </a:cubicBezTo>
                    <a:cubicBezTo>
                      <a:pt x="160" y="371"/>
                      <a:pt x="161" y="371"/>
                      <a:pt x="161" y="371"/>
                    </a:cubicBezTo>
                    <a:cubicBezTo>
                      <a:pt x="164" y="372"/>
                      <a:pt x="166" y="371"/>
                      <a:pt x="168" y="369"/>
                    </a:cubicBezTo>
                    <a:close/>
                    <a:moveTo>
                      <a:pt x="163" y="305"/>
                    </a:moveTo>
                    <a:cubicBezTo>
                      <a:pt x="154" y="303"/>
                      <a:pt x="146" y="301"/>
                      <a:pt x="140" y="299"/>
                    </a:cubicBezTo>
                    <a:cubicBezTo>
                      <a:pt x="137" y="297"/>
                      <a:pt x="134" y="296"/>
                      <a:pt x="133" y="296"/>
                    </a:cubicBezTo>
                    <a:cubicBezTo>
                      <a:pt x="131" y="295"/>
                      <a:pt x="130" y="294"/>
                      <a:pt x="130" y="294"/>
                    </a:cubicBezTo>
                    <a:cubicBezTo>
                      <a:pt x="130" y="294"/>
                      <a:pt x="129" y="294"/>
                      <a:pt x="127" y="293"/>
                    </a:cubicBezTo>
                    <a:cubicBezTo>
                      <a:pt x="126" y="292"/>
                      <a:pt x="123" y="291"/>
                      <a:pt x="121" y="289"/>
                    </a:cubicBezTo>
                    <a:cubicBezTo>
                      <a:pt x="115" y="286"/>
                      <a:pt x="108" y="281"/>
                      <a:pt x="102" y="275"/>
                    </a:cubicBezTo>
                    <a:cubicBezTo>
                      <a:pt x="95" y="269"/>
                      <a:pt x="90" y="262"/>
                      <a:pt x="86" y="257"/>
                    </a:cubicBezTo>
                    <a:cubicBezTo>
                      <a:pt x="84" y="255"/>
                      <a:pt x="82" y="252"/>
                      <a:pt x="82" y="251"/>
                    </a:cubicBezTo>
                    <a:cubicBezTo>
                      <a:pt x="81" y="249"/>
                      <a:pt x="80" y="248"/>
                      <a:pt x="80" y="248"/>
                    </a:cubicBezTo>
                    <a:cubicBezTo>
                      <a:pt x="80" y="248"/>
                      <a:pt x="79" y="247"/>
                      <a:pt x="78" y="246"/>
                    </a:cubicBezTo>
                    <a:cubicBezTo>
                      <a:pt x="78" y="244"/>
                      <a:pt x="76" y="242"/>
                      <a:pt x="75" y="239"/>
                    </a:cubicBezTo>
                    <a:cubicBezTo>
                      <a:pt x="72" y="233"/>
                      <a:pt x="69" y="225"/>
                      <a:pt x="67" y="217"/>
                    </a:cubicBezTo>
                    <a:cubicBezTo>
                      <a:pt x="64" y="208"/>
                      <a:pt x="63" y="200"/>
                      <a:pt x="63" y="193"/>
                    </a:cubicBezTo>
                    <a:cubicBezTo>
                      <a:pt x="63" y="190"/>
                      <a:pt x="63" y="188"/>
                      <a:pt x="63" y="186"/>
                    </a:cubicBezTo>
                    <a:cubicBezTo>
                      <a:pt x="63" y="184"/>
                      <a:pt x="63" y="183"/>
                      <a:pt x="63" y="183"/>
                    </a:cubicBezTo>
                    <a:cubicBezTo>
                      <a:pt x="63" y="183"/>
                      <a:pt x="63" y="182"/>
                      <a:pt x="63" y="180"/>
                    </a:cubicBezTo>
                    <a:cubicBezTo>
                      <a:pt x="63" y="178"/>
                      <a:pt x="63" y="175"/>
                      <a:pt x="64" y="172"/>
                    </a:cubicBezTo>
                    <a:cubicBezTo>
                      <a:pt x="64" y="166"/>
                      <a:pt x="66" y="157"/>
                      <a:pt x="69" y="149"/>
                    </a:cubicBezTo>
                    <a:cubicBezTo>
                      <a:pt x="71" y="141"/>
                      <a:pt x="75" y="133"/>
                      <a:pt x="78" y="127"/>
                    </a:cubicBezTo>
                    <a:cubicBezTo>
                      <a:pt x="81" y="122"/>
                      <a:pt x="84" y="118"/>
                      <a:pt x="84" y="118"/>
                    </a:cubicBezTo>
                    <a:cubicBezTo>
                      <a:pt x="84" y="118"/>
                      <a:pt x="86" y="115"/>
                      <a:pt x="90" y="110"/>
                    </a:cubicBezTo>
                    <a:cubicBezTo>
                      <a:pt x="94" y="105"/>
                      <a:pt x="100" y="98"/>
                      <a:pt x="107" y="93"/>
                    </a:cubicBezTo>
                    <a:cubicBezTo>
                      <a:pt x="114" y="87"/>
                      <a:pt x="121" y="83"/>
                      <a:pt x="127" y="80"/>
                    </a:cubicBezTo>
                    <a:cubicBezTo>
                      <a:pt x="132" y="77"/>
                      <a:pt x="136" y="75"/>
                      <a:pt x="136" y="75"/>
                    </a:cubicBezTo>
                    <a:cubicBezTo>
                      <a:pt x="136" y="75"/>
                      <a:pt x="140" y="74"/>
                      <a:pt x="146" y="72"/>
                    </a:cubicBezTo>
                    <a:cubicBezTo>
                      <a:pt x="153" y="70"/>
                      <a:pt x="161" y="68"/>
                      <a:pt x="169" y="67"/>
                    </a:cubicBezTo>
                    <a:cubicBezTo>
                      <a:pt x="178" y="66"/>
                      <a:pt x="187" y="66"/>
                      <a:pt x="193" y="66"/>
                    </a:cubicBezTo>
                    <a:cubicBezTo>
                      <a:pt x="196" y="66"/>
                      <a:pt x="199" y="67"/>
                      <a:pt x="201" y="67"/>
                    </a:cubicBezTo>
                    <a:cubicBezTo>
                      <a:pt x="203" y="67"/>
                      <a:pt x="204" y="68"/>
                      <a:pt x="204" y="68"/>
                    </a:cubicBezTo>
                    <a:cubicBezTo>
                      <a:pt x="204" y="68"/>
                      <a:pt x="205" y="68"/>
                      <a:pt x="207" y="68"/>
                    </a:cubicBezTo>
                    <a:cubicBezTo>
                      <a:pt x="208" y="69"/>
                      <a:pt x="211" y="69"/>
                      <a:pt x="214" y="70"/>
                    </a:cubicBezTo>
                    <a:cubicBezTo>
                      <a:pt x="220" y="72"/>
                      <a:pt x="229" y="74"/>
                      <a:pt x="236" y="78"/>
                    </a:cubicBezTo>
                    <a:cubicBezTo>
                      <a:pt x="244" y="82"/>
                      <a:pt x="251" y="87"/>
                      <a:pt x="256" y="91"/>
                    </a:cubicBezTo>
                    <a:cubicBezTo>
                      <a:pt x="259" y="93"/>
                      <a:pt x="261" y="94"/>
                      <a:pt x="262" y="96"/>
                    </a:cubicBezTo>
                    <a:cubicBezTo>
                      <a:pt x="264" y="97"/>
                      <a:pt x="265" y="98"/>
                      <a:pt x="265" y="98"/>
                    </a:cubicBezTo>
                    <a:cubicBezTo>
                      <a:pt x="265" y="98"/>
                      <a:pt x="265" y="98"/>
                      <a:pt x="267" y="100"/>
                    </a:cubicBezTo>
                    <a:cubicBezTo>
                      <a:pt x="268" y="101"/>
                      <a:pt x="270" y="103"/>
                      <a:pt x="272" y="105"/>
                    </a:cubicBezTo>
                    <a:cubicBezTo>
                      <a:pt x="276" y="110"/>
                      <a:pt x="282" y="117"/>
                      <a:pt x="286" y="124"/>
                    </a:cubicBezTo>
                    <a:cubicBezTo>
                      <a:pt x="291" y="131"/>
                      <a:pt x="294" y="139"/>
                      <a:pt x="296" y="145"/>
                    </a:cubicBezTo>
                    <a:cubicBezTo>
                      <a:pt x="298" y="148"/>
                      <a:pt x="298" y="151"/>
                      <a:pt x="299" y="153"/>
                    </a:cubicBezTo>
                    <a:cubicBezTo>
                      <a:pt x="299" y="155"/>
                      <a:pt x="300" y="156"/>
                      <a:pt x="300" y="156"/>
                    </a:cubicBezTo>
                    <a:cubicBezTo>
                      <a:pt x="300" y="156"/>
                      <a:pt x="300" y="157"/>
                      <a:pt x="300" y="159"/>
                    </a:cubicBezTo>
                    <a:cubicBezTo>
                      <a:pt x="301" y="160"/>
                      <a:pt x="301" y="163"/>
                      <a:pt x="302" y="166"/>
                    </a:cubicBezTo>
                    <a:cubicBezTo>
                      <a:pt x="303" y="172"/>
                      <a:pt x="304" y="181"/>
                      <a:pt x="303" y="190"/>
                    </a:cubicBezTo>
                    <a:cubicBezTo>
                      <a:pt x="303" y="198"/>
                      <a:pt x="302" y="207"/>
                      <a:pt x="300" y="213"/>
                    </a:cubicBezTo>
                    <a:cubicBezTo>
                      <a:pt x="300" y="215"/>
                      <a:pt x="300" y="216"/>
                      <a:pt x="299" y="217"/>
                    </a:cubicBezTo>
                    <a:cubicBezTo>
                      <a:pt x="299" y="219"/>
                      <a:pt x="299" y="220"/>
                      <a:pt x="299" y="221"/>
                    </a:cubicBezTo>
                    <a:cubicBezTo>
                      <a:pt x="298" y="222"/>
                      <a:pt x="298" y="224"/>
                      <a:pt x="298" y="224"/>
                    </a:cubicBezTo>
                    <a:cubicBezTo>
                      <a:pt x="298" y="224"/>
                      <a:pt x="297" y="225"/>
                      <a:pt x="297" y="226"/>
                    </a:cubicBezTo>
                    <a:cubicBezTo>
                      <a:pt x="296" y="228"/>
                      <a:pt x="295" y="231"/>
                      <a:pt x="294" y="234"/>
                    </a:cubicBezTo>
                    <a:cubicBezTo>
                      <a:pt x="291" y="240"/>
                      <a:pt x="287" y="247"/>
                      <a:pt x="282" y="254"/>
                    </a:cubicBezTo>
                    <a:cubicBezTo>
                      <a:pt x="278" y="261"/>
                      <a:pt x="272" y="268"/>
                      <a:pt x="267" y="272"/>
                    </a:cubicBezTo>
                    <a:cubicBezTo>
                      <a:pt x="266" y="273"/>
                      <a:pt x="265" y="274"/>
                      <a:pt x="264" y="275"/>
                    </a:cubicBezTo>
                    <a:cubicBezTo>
                      <a:pt x="263" y="276"/>
                      <a:pt x="262" y="277"/>
                      <a:pt x="262" y="278"/>
                    </a:cubicBezTo>
                    <a:cubicBezTo>
                      <a:pt x="260" y="279"/>
                      <a:pt x="259" y="279"/>
                      <a:pt x="259" y="279"/>
                    </a:cubicBezTo>
                    <a:cubicBezTo>
                      <a:pt x="259" y="279"/>
                      <a:pt x="258" y="280"/>
                      <a:pt x="257" y="281"/>
                    </a:cubicBezTo>
                    <a:cubicBezTo>
                      <a:pt x="256" y="282"/>
                      <a:pt x="255" y="283"/>
                      <a:pt x="254" y="283"/>
                    </a:cubicBezTo>
                    <a:cubicBezTo>
                      <a:pt x="253" y="284"/>
                      <a:pt x="252" y="285"/>
                      <a:pt x="251" y="286"/>
                    </a:cubicBezTo>
                    <a:cubicBezTo>
                      <a:pt x="245" y="290"/>
                      <a:pt x="238" y="294"/>
                      <a:pt x="230" y="297"/>
                    </a:cubicBezTo>
                    <a:cubicBezTo>
                      <a:pt x="222" y="301"/>
                      <a:pt x="214" y="303"/>
                      <a:pt x="207" y="304"/>
                    </a:cubicBezTo>
                    <a:cubicBezTo>
                      <a:pt x="204" y="305"/>
                      <a:pt x="202" y="305"/>
                      <a:pt x="200" y="305"/>
                    </a:cubicBezTo>
                    <a:cubicBezTo>
                      <a:pt x="198" y="306"/>
                      <a:pt x="197" y="306"/>
                      <a:pt x="197" y="306"/>
                    </a:cubicBezTo>
                    <a:cubicBezTo>
                      <a:pt x="197" y="306"/>
                      <a:pt x="196" y="306"/>
                      <a:pt x="194" y="306"/>
                    </a:cubicBezTo>
                    <a:cubicBezTo>
                      <a:pt x="193" y="306"/>
                      <a:pt x="192" y="306"/>
                      <a:pt x="190" y="306"/>
                    </a:cubicBezTo>
                    <a:cubicBezTo>
                      <a:pt x="189" y="306"/>
                      <a:pt x="188" y="307"/>
                      <a:pt x="186" y="307"/>
                    </a:cubicBezTo>
                    <a:cubicBezTo>
                      <a:pt x="180" y="307"/>
                      <a:pt x="171" y="306"/>
                      <a:pt x="163"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8" name="Freeform: Shape 18">
                <a:extLst>
                  <a:ext uri="{FF2B5EF4-FFF2-40B4-BE49-F238E27FC236}">
                    <a16:creationId xmlns:a16="http://schemas.microsoft.com/office/drawing/2014/main" id="{EA6F1DC8-B88C-CA44-9B22-33EDBEE33BB2}"/>
                  </a:ext>
                </a:extLst>
              </p:cNvPr>
              <p:cNvSpPr>
                <a:spLocks/>
              </p:cNvSpPr>
              <p:nvPr/>
            </p:nvSpPr>
            <p:spPr bwMode="auto">
              <a:xfrm>
                <a:off x="6658043" y="2640167"/>
                <a:ext cx="765670" cy="809511"/>
              </a:xfrm>
              <a:custGeom>
                <a:avLst/>
                <a:gdLst>
                  <a:gd name="T0" fmla="*/ 196 w 382"/>
                  <a:gd name="T1" fmla="*/ 358 h 385"/>
                  <a:gd name="T2" fmla="*/ 243 w 382"/>
                  <a:gd name="T3" fmla="*/ 363 h 385"/>
                  <a:gd name="T4" fmla="*/ 278 w 382"/>
                  <a:gd name="T5" fmla="*/ 364 h 385"/>
                  <a:gd name="T6" fmla="*/ 286 w 382"/>
                  <a:gd name="T7" fmla="*/ 326 h 385"/>
                  <a:gd name="T8" fmla="*/ 309 w 382"/>
                  <a:gd name="T9" fmla="*/ 307 h 385"/>
                  <a:gd name="T10" fmla="*/ 351 w 382"/>
                  <a:gd name="T11" fmla="*/ 297 h 385"/>
                  <a:gd name="T12" fmla="*/ 345 w 382"/>
                  <a:gd name="T13" fmla="*/ 264 h 385"/>
                  <a:gd name="T14" fmla="*/ 347 w 382"/>
                  <a:gd name="T15" fmla="*/ 239 h 385"/>
                  <a:gd name="T16" fmla="*/ 359 w 382"/>
                  <a:gd name="T17" fmla="*/ 218 h 385"/>
                  <a:gd name="T18" fmla="*/ 382 w 382"/>
                  <a:gd name="T19" fmla="*/ 183 h 385"/>
                  <a:gd name="T20" fmla="*/ 349 w 382"/>
                  <a:gd name="T21" fmla="*/ 154 h 385"/>
                  <a:gd name="T22" fmla="*/ 342 w 382"/>
                  <a:gd name="T23" fmla="*/ 131 h 385"/>
                  <a:gd name="T24" fmla="*/ 355 w 382"/>
                  <a:gd name="T25" fmla="*/ 95 h 385"/>
                  <a:gd name="T26" fmla="*/ 327 w 382"/>
                  <a:gd name="T27" fmla="*/ 79 h 385"/>
                  <a:gd name="T28" fmla="*/ 297 w 382"/>
                  <a:gd name="T29" fmla="*/ 68 h 385"/>
                  <a:gd name="T30" fmla="*/ 283 w 382"/>
                  <a:gd name="T31" fmla="*/ 40 h 385"/>
                  <a:gd name="T32" fmla="*/ 252 w 382"/>
                  <a:gd name="T33" fmla="*/ 14 h 385"/>
                  <a:gd name="T34" fmla="*/ 220 w 382"/>
                  <a:gd name="T35" fmla="*/ 31 h 385"/>
                  <a:gd name="T36" fmla="*/ 191 w 382"/>
                  <a:gd name="T37" fmla="*/ 24 h 385"/>
                  <a:gd name="T38" fmla="*/ 162 w 382"/>
                  <a:gd name="T39" fmla="*/ 2 h 385"/>
                  <a:gd name="T40" fmla="*/ 140 w 382"/>
                  <a:gd name="T41" fmla="*/ 32 h 385"/>
                  <a:gd name="T42" fmla="*/ 118 w 382"/>
                  <a:gd name="T43" fmla="*/ 44 h 385"/>
                  <a:gd name="T44" fmla="*/ 78 w 382"/>
                  <a:gd name="T45" fmla="*/ 39 h 385"/>
                  <a:gd name="T46" fmla="*/ 56 w 382"/>
                  <a:gd name="T47" fmla="*/ 73 h 385"/>
                  <a:gd name="T48" fmla="*/ 55 w 382"/>
                  <a:gd name="T49" fmla="*/ 97 h 385"/>
                  <a:gd name="T50" fmla="*/ 37 w 382"/>
                  <a:gd name="T51" fmla="*/ 121 h 385"/>
                  <a:gd name="T52" fmla="*/ 6 w 382"/>
                  <a:gd name="T53" fmla="*/ 132 h 385"/>
                  <a:gd name="T54" fmla="*/ 22 w 382"/>
                  <a:gd name="T55" fmla="*/ 171 h 385"/>
                  <a:gd name="T56" fmla="*/ 24 w 382"/>
                  <a:gd name="T57" fmla="*/ 201 h 385"/>
                  <a:gd name="T58" fmla="*/ 3 w 382"/>
                  <a:gd name="T59" fmla="*/ 230 h 385"/>
                  <a:gd name="T60" fmla="*/ 12 w 382"/>
                  <a:gd name="T61" fmla="*/ 262 h 385"/>
                  <a:gd name="T62" fmla="*/ 50 w 382"/>
                  <a:gd name="T63" fmla="*/ 282 h 385"/>
                  <a:gd name="T64" fmla="*/ 53 w 382"/>
                  <a:gd name="T65" fmla="*/ 325 h 385"/>
                  <a:gd name="T66" fmla="*/ 78 w 382"/>
                  <a:gd name="T67" fmla="*/ 347 h 385"/>
                  <a:gd name="T68" fmla="*/ 135 w 382"/>
                  <a:gd name="T69" fmla="*/ 349 h 385"/>
                  <a:gd name="T70" fmla="*/ 161 w 382"/>
                  <a:gd name="T71" fmla="*/ 384 h 385"/>
                  <a:gd name="T72" fmla="*/ 120 w 382"/>
                  <a:gd name="T73" fmla="*/ 302 h 385"/>
                  <a:gd name="T74" fmla="*/ 100 w 382"/>
                  <a:gd name="T75" fmla="*/ 285 h 385"/>
                  <a:gd name="T76" fmla="*/ 81 w 382"/>
                  <a:gd name="T77" fmla="*/ 262 h 385"/>
                  <a:gd name="T78" fmla="*/ 65 w 382"/>
                  <a:gd name="T79" fmla="*/ 226 h 385"/>
                  <a:gd name="T80" fmla="*/ 61 w 382"/>
                  <a:gd name="T81" fmla="*/ 202 h 385"/>
                  <a:gd name="T82" fmla="*/ 61 w 382"/>
                  <a:gd name="T83" fmla="*/ 181 h 385"/>
                  <a:gd name="T84" fmla="*/ 67 w 382"/>
                  <a:gd name="T85" fmla="*/ 153 h 385"/>
                  <a:gd name="T86" fmla="*/ 75 w 382"/>
                  <a:gd name="T87" fmla="*/ 133 h 385"/>
                  <a:gd name="T88" fmla="*/ 105 w 382"/>
                  <a:gd name="T89" fmla="*/ 96 h 385"/>
                  <a:gd name="T90" fmla="*/ 139 w 382"/>
                  <a:gd name="T91" fmla="*/ 75 h 385"/>
                  <a:gd name="T92" fmla="*/ 158 w 382"/>
                  <a:gd name="T93" fmla="*/ 68 h 385"/>
                  <a:gd name="T94" fmla="*/ 204 w 382"/>
                  <a:gd name="T95" fmla="*/ 65 h 385"/>
                  <a:gd name="T96" fmla="*/ 230 w 382"/>
                  <a:gd name="T97" fmla="*/ 71 h 385"/>
                  <a:gd name="T98" fmla="*/ 273 w 382"/>
                  <a:gd name="T99" fmla="*/ 96 h 385"/>
                  <a:gd name="T100" fmla="*/ 297 w 382"/>
                  <a:gd name="T101" fmla="*/ 123 h 385"/>
                  <a:gd name="T102" fmla="*/ 310 w 382"/>
                  <a:gd name="T103" fmla="*/ 148 h 385"/>
                  <a:gd name="T104" fmla="*/ 315 w 382"/>
                  <a:gd name="T105" fmla="*/ 168 h 385"/>
                  <a:gd name="T106" fmla="*/ 312 w 382"/>
                  <a:gd name="T107" fmla="*/ 229 h 385"/>
                  <a:gd name="T108" fmla="*/ 301 w 382"/>
                  <a:gd name="T109" fmla="*/ 257 h 385"/>
                  <a:gd name="T110" fmla="*/ 289 w 382"/>
                  <a:gd name="T111" fmla="*/ 273 h 385"/>
                  <a:gd name="T112" fmla="*/ 271 w 382"/>
                  <a:gd name="T113" fmla="*/ 292 h 385"/>
                  <a:gd name="T114" fmla="*/ 254 w 382"/>
                  <a:gd name="T115" fmla="*/ 304 h 385"/>
                  <a:gd name="T116" fmla="*/ 218 w 382"/>
                  <a:gd name="T117" fmla="*/ 318 h 385"/>
                  <a:gd name="T118" fmla="*/ 196 w 382"/>
                  <a:gd name="T119" fmla="*/ 321 h 385"/>
                  <a:gd name="T120" fmla="*/ 161 w 382"/>
                  <a:gd name="T121" fmla="*/ 318 h 385"/>
                  <a:gd name="T122" fmla="*/ 125 w 382"/>
                  <a:gd name="T123" fmla="*/ 30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2" h="385">
                    <a:moveTo>
                      <a:pt x="178" y="382"/>
                    </a:moveTo>
                    <a:cubicBezTo>
                      <a:pt x="178" y="382"/>
                      <a:pt x="179" y="381"/>
                      <a:pt x="181" y="379"/>
                    </a:cubicBezTo>
                    <a:cubicBezTo>
                      <a:pt x="182" y="377"/>
                      <a:pt x="183" y="375"/>
                      <a:pt x="185" y="372"/>
                    </a:cubicBezTo>
                    <a:cubicBezTo>
                      <a:pt x="188" y="367"/>
                      <a:pt x="191" y="361"/>
                      <a:pt x="191" y="361"/>
                    </a:cubicBezTo>
                    <a:cubicBezTo>
                      <a:pt x="192" y="359"/>
                      <a:pt x="194" y="358"/>
                      <a:pt x="196" y="358"/>
                    </a:cubicBezTo>
                    <a:cubicBezTo>
                      <a:pt x="196" y="358"/>
                      <a:pt x="212" y="356"/>
                      <a:pt x="212" y="356"/>
                    </a:cubicBezTo>
                    <a:cubicBezTo>
                      <a:pt x="212" y="357"/>
                      <a:pt x="228" y="353"/>
                      <a:pt x="228" y="353"/>
                    </a:cubicBezTo>
                    <a:cubicBezTo>
                      <a:pt x="229" y="353"/>
                      <a:pt x="230" y="353"/>
                      <a:pt x="232" y="353"/>
                    </a:cubicBezTo>
                    <a:cubicBezTo>
                      <a:pt x="233" y="354"/>
                      <a:pt x="234" y="354"/>
                      <a:pt x="234" y="355"/>
                    </a:cubicBezTo>
                    <a:cubicBezTo>
                      <a:pt x="234" y="355"/>
                      <a:pt x="239" y="359"/>
                      <a:pt x="243" y="363"/>
                    </a:cubicBezTo>
                    <a:cubicBezTo>
                      <a:pt x="247" y="368"/>
                      <a:pt x="252" y="372"/>
                      <a:pt x="252" y="372"/>
                    </a:cubicBezTo>
                    <a:cubicBezTo>
                      <a:pt x="254" y="373"/>
                      <a:pt x="257" y="374"/>
                      <a:pt x="260" y="373"/>
                    </a:cubicBezTo>
                    <a:cubicBezTo>
                      <a:pt x="260" y="373"/>
                      <a:pt x="264" y="371"/>
                      <a:pt x="269" y="369"/>
                    </a:cubicBezTo>
                    <a:cubicBezTo>
                      <a:pt x="271" y="368"/>
                      <a:pt x="274" y="367"/>
                      <a:pt x="275" y="366"/>
                    </a:cubicBezTo>
                    <a:cubicBezTo>
                      <a:pt x="277" y="365"/>
                      <a:pt x="278" y="364"/>
                      <a:pt x="278" y="364"/>
                    </a:cubicBezTo>
                    <a:cubicBezTo>
                      <a:pt x="281" y="363"/>
                      <a:pt x="282" y="360"/>
                      <a:pt x="282" y="358"/>
                    </a:cubicBezTo>
                    <a:cubicBezTo>
                      <a:pt x="282" y="358"/>
                      <a:pt x="283" y="352"/>
                      <a:pt x="282" y="346"/>
                    </a:cubicBezTo>
                    <a:cubicBezTo>
                      <a:pt x="282" y="340"/>
                      <a:pt x="281" y="334"/>
                      <a:pt x="281" y="334"/>
                    </a:cubicBezTo>
                    <a:cubicBezTo>
                      <a:pt x="281" y="331"/>
                      <a:pt x="282" y="329"/>
                      <a:pt x="284" y="328"/>
                    </a:cubicBezTo>
                    <a:cubicBezTo>
                      <a:pt x="284" y="328"/>
                      <a:pt x="285" y="327"/>
                      <a:pt x="286" y="326"/>
                    </a:cubicBezTo>
                    <a:cubicBezTo>
                      <a:pt x="288" y="325"/>
                      <a:pt x="289" y="324"/>
                      <a:pt x="291" y="323"/>
                    </a:cubicBezTo>
                    <a:cubicBezTo>
                      <a:pt x="294" y="320"/>
                      <a:pt x="297" y="318"/>
                      <a:pt x="297" y="318"/>
                    </a:cubicBezTo>
                    <a:cubicBezTo>
                      <a:pt x="297" y="318"/>
                      <a:pt x="298" y="317"/>
                      <a:pt x="299" y="316"/>
                    </a:cubicBezTo>
                    <a:cubicBezTo>
                      <a:pt x="300" y="315"/>
                      <a:pt x="301" y="314"/>
                      <a:pt x="303" y="312"/>
                    </a:cubicBezTo>
                    <a:cubicBezTo>
                      <a:pt x="306" y="309"/>
                      <a:pt x="309" y="307"/>
                      <a:pt x="309" y="307"/>
                    </a:cubicBezTo>
                    <a:cubicBezTo>
                      <a:pt x="310" y="305"/>
                      <a:pt x="313" y="304"/>
                      <a:pt x="315" y="305"/>
                    </a:cubicBezTo>
                    <a:cubicBezTo>
                      <a:pt x="315" y="305"/>
                      <a:pt x="321" y="306"/>
                      <a:pt x="327" y="307"/>
                    </a:cubicBezTo>
                    <a:cubicBezTo>
                      <a:pt x="333" y="308"/>
                      <a:pt x="339" y="309"/>
                      <a:pt x="339" y="309"/>
                    </a:cubicBezTo>
                    <a:cubicBezTo>
                      <a:pt x="341" y="309"/>
                      <a:pt x="344" y="308"/>
                      <a:pt x="346" y="306"/>
                    </a:cubicBezTo>
                    <a:cubicBezTo>
                      <a:pt x="346" y="306"/>
                      <a:pt x="348" y="302"/>
                      <a:pt x="351" y="297"/>
                    </a:cubicBezTo>
                    <a:cubicBezTo>
                      <a:pt x="353" y="295"/>
                      <a:pt x="354" y="293"/>
                      <a:pt x="355" y="291"/>
                    </a:cubicBezTo>
                    <a:cubicBezTo>
                      <a:pt x="356" y="290"/>
                      <a:pt x="357" y="289"/>
                      <a:pt x="357" y="289"/>
                    </a:cubicBezTo>
                    <a:cubicBezTo>
                      <a:pt x="358" y="286"/>
                      <a:pt x="358" y="283"/>
                      <a:pt x="357" y="281"/>
                    </a:cubicBezTo>
                    <a:cubicBezTo>
                      <a:pt x="357" y="281"/>
                      <a:pt x="354" y="276"/>
                      <a:pt x="350" y="271"/>
                    </a:cubicBezTo>
                    <a:cubicBezTo>
                      <a:pt x="348" y="268"/>
                      <a:pt x="347" y="266"/>
                      <a:pt x="345" y="264"/>
                    </a:cubicBezTo>
                    <a:cubicBezTo>
                      <a:pt x="344" y="262"/>
                      <a:pt x="343" y="261"/>
                      <a:pt x="343" y="261"/>
                    </a:cubicBezTo>
                    <a:cubicBezTo>
                      <a:pt x="341" y="259"/>
                      <a:pt x="341" y="257"/>
                      <a:pt x="342" y="255"/>
                    </a:cubicBezTo>
                    <a:cubicBezTo>
                      <a:pt x="342" y="255"/>
                      <a:pt x="343" y="251"/>
                      <a:pt x="345" y="247"/>
                    </a:cubicBezTo>
                    <a:cubicBezTo>
                      <a:pt x="346" y="245"/>
                      <a:pt x="346" y="243"/>
                      <a:pt x="347" y="242"/>
                    </a:cubicBezTo>
                    <a:cubicBezTo>
                      <a:pt x="347" y="240"/>
                      <a:pt x="347" y="239"/>
                      <a:pt x="347" y="239"/>
                    </a:cubicBezTo>
                    <a:cubicBezTo>
                      <a:pt x="347" y="239"/>
                      <a:pt x="348" y="236"/>
                      <a:pt x="349" y="232"/>
                    </a:cubicBezTo>
                    <a:cubicBezTo>
                      <a:pt x="350" y="230"/>
                      <a:pt x="350" y="228"/>
                      <a:pt x="351" y="226"/>
                    </a:cubicBezTo>
                    <a:cubicBezTo>
                      <a:pt x="351" y="225"/>
                      <a:pt x="351" y="224"/>
                      <a:pt x="351" y="224"/>
                    </a:cubicBezTo>
                    <a:cubicBezTo>
                      <a:pt x="351" y="222"/>
                      <a:pt x="353" y="220"/>
                      <a:pt x="355" y="219"/>
                    </a:cubicBezTo>
                    <a:cubicBezTo>
                      <a:pt x="355" y="219"/>
                      <a:pt x="357" y="218"/>
                      <a:pt x="359" y="218"/>
                    </a:cubicBezTo>
                    <a:cubicBezTo>
                      <a:pt x="361" y="217"/>
                      <a:pt x="364" y="216"/>
                      <a:pt x="367" y="215"/>
                    </a:cubicBezTo>
                    <a:cubicBezTo>
                      <a:pt x="372" y="212"/>
                      <a:pt x="378" y="210"/>
                      <a:pt x="378" y="210"/>
                    </a:cubicBezTo>
                    <a:cubicBezTo>
                      <a:pt x="380" y="209"/>
                      <a:pt x="382" y="206"/>
                      <a:pt x="382" y="203"/>
                    </a:cubicBezTo>
                    <a:cubicBezTo>
                      <a:pt x="382" y="203"/>
                      <a:pt x="382" y="198"/>
                      <a:pt x="382" y="193"/>
                    </a:cubicBezTo>
                    <a:cubicBezTo>
                      <a:pt x="382" y="188"/>
                      <a:pt x="382" y="183"/>
                      <a:pt x="382" y="183"/>
                    </a:cubicBezTo>
                    <a:cubicBezTo>
                      <a:pt x="382" y="180"/>
                      <a:pt x="380" y="177"/>
                      <a:pt x="378" y="176"/>
                    </a:cubicBezTo>
                    <a:cubicBezTo>
                      <a:pt x="378" y="176"/>
                      <a:pt x="372" y="174"/>
                      <a:pt x="367" y="171"/>
                    </a:cubicBezTo>
                    <a:cubicBezTo>
                      <a:pt x="361" y="169"/>
                      <a:pt x="355" y="167"/>
                      <a:pt x="355" y="167"/>
                    </a:cubicBezTo>
                    <a:cubicBezTo>
                      <a:pt x="353" y="166"/>
                      <a:pt x="352" y="164"/>
                      <a:pt x="351" y="162"/>
                    </a:cubicBezTo>
                    <a:cubicBezTo>
                      <a:pt x="351" y="162"/>
                      <a:pt x="350" y="158"/>
                      <a:pt x="349" y="154"/>
                    </a:cubicBezTo>
                    <a:cubicBezTo>
                      <a:pt x="349" y="152"/>
                      <a:pt x="349" y="150"/>
                      <a:pt x="348" y="149"/>
                    </a:cubicBezTo>
                    <a:cubicBezTo>
                      <a:pt x="348" y="147"/>
                      <a:pt x="347" y="146"/>
                      <a:pt x="347" y="146"/>
                    </a:cubicBezTo>
                    <a:cubicBezTo>
                      <a:pt x="347" y="146"/>
                      <a:pt x="346" y="143"/>
                      <a:pt x="345" y="139"/>
                    </a:cubicBezTo>
                    <a:cubicBezTo>
                      <a:pt x="344" y="137"/>
                      <a:pt x="344" y="135"/>
                      <a:pt x="343" y="134"/>
                    </a:cubicBezTo>
                    <a:cubicBezTo>
                      <a:pt x="342" y="132"/>
                      <a:pt x="342" y="131"/>
                      <a:pt x="342" y="131"/>
                    </a:cubicBezTo>
                    <a:cubicBezTo>
                      <a:pt x="341" y="129"/>
                      <a:pt x="341" y="127"/>
                      <a:pt x="343" y="125"/>
                    </a:cubicBezTo>
                    <a:cubicBezTo>
                      <a:pt x="343" y="125"/>
                      <a:pt x="347" y="120"/>
                      <a:pt x="350" y="115"/>
                    </a:cubicBezTo>
                    <a:cubicBezTo>
                      <a:pt x="354" y="110"/>
                      <a:pt x="357" y="105"/>
                      <a:pt x="357" y="105"/>
                    </a:cubicBezTo>
                    <a:cubicBezTo>
                      <a:pt x="358" y="103"/>
                      <a:pt x="358" y="100"/>
                      <a:pt x="357" y="97"/>
                    </a:cubicBezTo>
                    <a:cubicBezTo>
                      <a:pt x="357" y="97"/>
                      <a:pt x="356" y="96"/>
                      <a:pt x="355" y="95"/>
                    </a:cubicBezTo>
                    <a:cubicBezTo>
                      <a:pt x="354" y="93"/>
                      <a:pt x="353" y="91"/>
                      <a:pt x="351" y="89"/>
                    </a:cubicBezTo>
                    <a:cubicBezTo>
                      <a:pt x="349" y="84"/>
                      <a:pt x="346" y="80"/>
                      <a:pt x="346" y="80"/>
                    </a:cubicBezTo>
                    <a:cubicBezTo>
                      <a:pt x="345" y="79"/>
                      <a:pt x="344" y="78"/>
                      <a:pt x="343" y="77"/>
                    </a:cubicBezTo>
                    <a:cubicBezTo>
                      <a:pt x="342" y="77"/>
                      <a:pt x="340" y="77"/>
                      <a:pt x="339" y="77"/>
                    </a:cubicBezTo>
                    <a:cubicBezTo>
                      <a:pt x="339" y="77"/>
                      <a:pt x="333" y="78"/>
                      <a:pt x="327" y="79"/>
                    </a:cubicBezTo>
                    <a:cubicBezTo>
                      <a:pt x="321" y="80"/>
                      <a:pt x="315" y="81"/>
                      <a:pt x="315" y="81"/>
                    </a:cubicBezTo>
                    <a:cubicBezTo>
                      <a:pt x="313" y="82"/>
                      <a:pt x="310" y="81"/>
                      <a:pt x="309" y="79"/>
                    </a:cubicBezTo>
                    <a:cubicBezTo>
                      <a:pt x="309" y="79"/>
                      <a:pt x="306" y="76"/>
                      <a:pt x="303" y="74"/>
                    </a:cubicBezTo>
                    <a:cubicBezTo>
                      <a:pt x="302" y="72"/>
                      <a:pt x="300" y="71"/>
                      <a:pt x="299" y="70"/>
                    </a:cubicBezTo>
                    <a:cubicBezTo>
                      <a:pt x="298" y="69"/>
                      <a:pt x="297" y="68"/>
                      <a:pt x="297" y="68"/>
                    </a:cubicBezTo>
                    <a:cubicBezTo>
                      <a:pt x="297" y="68"/>
                      <a:pt x="294" y="66"/>
                      <a:pt x="291" y="63"/>
                    </a:cubicBezTo>
                    <a:cubicBezTo>
                      <a:pt x="289" y="62"/>
                      <a:pt x="288" y="61"/>
                      <a:pt x="287" y="60"/>
                    </a:cubicBezTo>
                    <a:cubicBezTo>
                      <a:pt x="285" y="59"/>
                      <a:pt x="285" y="58"/>
                      <a:pt x="285" y="58"/>
                    </a:cubicBezTo>
                    <a:cubicBezTo>
                      <a:pt x="283" y="57"/>
                      <a:pt x="281" y="55"/>
                      <a:pt x="282" y="52"/>
                    </a:cubicBezTo>
                    <a:cubicBezTo>
                      <a:pt x="282" y="52"/>
                      <a:pt x="282" y="46"/>
                      <a:pt x="283" y="40"/>
                    </a:cubicBezTo>
                    <a:cubicBezTo>
                      <a:pt x="283" y="34"/>
                      <a:pt x="283" y="28"/>
                      <a:pt x="283" y="28"/>
                    </a:cubicBezTo>
                    <a:cubicBezTo>
                      <a:pt x="283" y="26"/>
                      <a:pt x="281" y="23"/>
                      <a:pt x="278" y="22"/>
                    </a:cubicBezTo>
                    <a:cubicBezTo>
                      <a:pt x="278" y="22"/>
                      <a:pt x="274" y="20"/>
                      <a:pt x="269" y="17"/>
                    </a:cubicBezTo>
                    <a:cubicBezTo>
                      <a:pt x="265" y="15"/>
                      <a:pt x="260" y="13"/>
                      <a:pt x="260" y="13"/>
                    </a:cubicBezTo>
                    <a:cubicBezTo>
                      <a:pt x="257" y="12"/>
                      <a:pt x="254" y="13"/>
                      <a:pt x="252" y="14"/>
                    </a:cubicBezTo>
                    <a:cubicBezTo>
                      <a:pt x="252" y="14"/>
                      <a:pt x="248" y="18"/>
                      <a:pt x="243" y="22"/>
                    </a:cubicBezTo>
                    <a:cubicBezTo>
                      <a:pt x="239" y="26"/>
                      <a:pt x="235" y="31"/>
                      <a:pt x="235" y="31"/>
                    </a:cubicBezTo>
                    <a:cubicBezTo>
                      <a:pt x="233" y="33"/>
                      <a:pt x="231" y="33"/>
                      <a:pt x="228" y="33"/>
                    </a:cubicBezTo>
                    <a:cubicBezTo>
                      <a:pt x="228" y="33"/>
                      <a:pt x="227" y="32"/>
                      <a:pt x="226" y="32"/>
                    </a:cubicBezTo>
                    <a:cubicBezTo>
                      <a:pt x="224" y="32"/>
                      <a:pt x="222" y="31"/>
                      <a:pt x="220" y="31"/>
                    </a:cubicBezTo>
                    <a:cubicBezTo>
                      <a:pt x="217" y="30"/>
                      <a:pt x="213" y="29"/>
                      <a:pt x="213" y="29"/>
                    </a:cubicBezTo>
                    <a:cubicBezTo>
                      <a:pt x="213" y="29"/>
                      <a:pt x="212" y="29"/>
                      <a:pt x="210" y="29"/>
                    </a:cubicBezTo>
                    <a:cubicBezTo>
                      <a:pt x="209" y="29"/>
                      <a:pt x="207" y="29"/>
                      <a:pt x="205" y="29"/>
                    </a:cubicBezTo>
                    <a:cubicBezTo>
                      <a:pt x="201" y="28"/>
                      <a:pt x="197" y="28"/>
                      <a:pt x="197" y="28"/>
                    </a:cubicBezTo>
                    <a:cubicBezTo>
                      <a:pt x="194" y="28"/>
                      <a:pt x="192" y="26"/>
                      <a:pt x="191" y="24"/>
                    </a:cubicBezTo>
                    <a:cubicBezTo>
                      <a:pt x="191" y="24"/>
                      <a:pt x="188" y="19"/>
                      <a:pt x="185" y="14"/>
                    </a:cubicBezTo>
                    <a:cubicBezTo>
                      <a:pt x="182" y="9"/>
                      <a:pt x="179" y="3"/>
                      <a:pt x="179" y="3"/>
                    </a:cubicBezTo>
                    <a:cubicBezTo>
                      <a:pt x="178" y="2"/>
                      <a:pt x="177" y="2"/>
                      <a:pt x="176" y="1"/>
                    </a:cubicBezTo>
                    <a:cubicBezTo>
                      <a:pt x="175" y="1"/>
                      <a:pt x="173" y="0"/>
                      <a:pt x="172" y="1"/>
                    </a:cubicBezTo>
                    <a:cubicBezTo>
                      <a:pt x="172" y="1"/>
                      <a:pt x="167" y="1"/>
                      <a:pt x="162" y="2"/>
                    </a:cubicBezTo>
                    <a:cubicBezTo>
                      <a:pt x="159" y="2"/>
                      <a:pt x="156" y="2"/>
                      <a:pt x="155" y="3"/>
                    </a:cubicBezTo>
                    <a:cubicBezTo>
                      <a:pt x="153" y="3"/>
                      <a:pt x="151" y="4"/>
                      <a:pt x="151" y="4"/>
                    </a:cubicBezTo>
                    <a:cubicBezTo>
                      <a:pt x="149" y="4"/>
                      <a:pt x="146" y="6"/>
                      <a:pt x="146" y="8"/>
                    </a:cubicBezTo>
                    <a:cubicBezTo>
                      <a:pt x="146" y="8"/>
                      <a:pt x="144" y="14"/>
                      <a:pt x="142" y="20"/>
                    </a:cubicBezTo>
                    <a:cubicBezTo>
                      <a:pt x="141" y="26"/>
                      <a:pt x="140" y="32"/>
                      <a:pt x="140" y="32"/>
                    </a:cubicBezTo>
                    <a:cubicBezTo>
                      <a:pt x="139" y="34"/>
                      <a:pt x="138" y="36"/>
                      <a:pt x="135" y="37"/>
                    </a:cubicBezTo>
                    <a:cubicBezTo>
                      <a:pt x="135" y="37"/>
                      <a:pt x="134" y="37"/>
                      <a:pt x="133" y="38"/>
                    </a:cubicBezTo>
                    <a:cubicBezTo>
                      <a:pt x="132" y="38"/>
                      <a:pt x="130" y="39"/>
                      <a:pt x="128" y="40"/>
                    </a:cubicBezTo>
                    <a:cubicBezTo>
                      <a:pt x="124" y="41"/>
                      <a:pt x="121" y="43"/>
                      <a:pt x="121" y="43"/>
                    </a:cubicBezTo>
                    <a:cubicBezTo>
                      <a:pt x="121" y="43"/>
                      <a:pt x="120" y="43"/>
                      <a:pt x="118" y="44"/>
                    </a:cubicBezTo>
                    <a:cubicBezTo>
                      <a:pt x="117" y="44"/>
                      <a:pt x="115" y="45"/>
                      <a:pt x="113" y="46"/>
                    </a:cubicBezTo>
                    <a:cubicBezTo>
                      <a:pt x="110" y="48"/>
                      <a:pt x="106" y="50"/>
                      <a:pt x="106" y="50"/>
                    </a:cubicBezTo>
                    <a:cubicBezTo>
                      <a:pt x="104" y="51"/>
                      <a:pt x="102" y="51"/>
                      <a:pt x="100" y="50"/>
                    </a:cubicBezTo>
                    <a:cubicBezTo>
                      <a:pt x="100" y="50"/>
                      <a:pt x="94" y="47"/>
                      <a:pt x="89" y="44"/>
                    </a:cubicBezTo>
                    <a:cubicBezTo>
                      <a:pt x="84" y="42"/>
                      <a:pt x="78" y="39"/>
                      <a:pt x="78" y="39"/>
                    </a:cubicBezTo>
                    <a:cubicBezTo>
                      <a:pt x="76" y="38"/>
                      <a:pt x="73" y="38"/>
                      <a:pt x="71" y="40"/>
                    </a:cubicBezTo>
                    <a:cubicBezTo>
                      <a:pt x="71" y="40"/>
                      <a:pt x="67" y="44"/>
                      <a:pt x="63" y="47"/>
                    </a:cubicBezTo>
                    <a:cubicBezTo>
                      <a:pt x="59" y="50"/>
                      <a:pt x="55" y="54"/>
                      <a:pt x="55" y="54"/>
                    </a:cubicBezTo>
                    <a:cubicBezTo>
                      <a:pt x="53" y="56"/>
                      <a:pt x="52" y="59"/>
                      <a:pt x="53" y="61"/>
                    </a:cubicBezTo>
                    <a:cubicBezTo>
                      <a:pt x="53" y="61"/>
                      <a:pt x="54" y="67"/>
                      <a:pt x="56" y="73"/>
                    </a:cubicBezTo>
                    <a:cubicBezTo>
                      <a:pt x="57" y="75"/>
                      <a:pt x="58" y="78"/>
                      <a:pt x="59" y="80"/>
                    </a:cubicBezTo>
                    <a:cubicBezTo>
                      <a:pt x="60" y="83"/>
                      <a:pt x="61" y="84"/>
                      <a:pt x="61" y="84"/>
                    </a:cubicBezTo>
                    <a:cubicBezTo>
                      <a:pt x="61" y="86"/>
                      <a:pt x="61" y="89"/>
                      <a:pt x="60" y="91"/>
                    </a:cubicBezTo>
                    <a:cubicBezTo>
                      <a:pt x="60" y="91"/>
                      <a:pt x="59" y="91"/>
                      <a:pt x="58" y="92"/>
                    </a:cubicBezTo>
                    <a:cubicBezTo>
                      <a:pt x="57" y="94"/>
                      <a:pt x="56" y="95"/>
                      <a:pt x="55" y="97"/>
                    </a:cubicBezTo>
                    <a:cubicBezTo>
                      <a:pt x="52" y="100"/>
                      <a:pt x="50" y="104"/>
                      <a:pt x="50" y="104"/>
                    </a:cubicBezTo>
                    <a:cubicBezTo>
                      <a:pt x="50" y="104"/>
                      <a:pt x="50" y="104"/>
                      <a:pt x="49" y="106"/>
                    </a:cubicBezTo>
                    <a:cubicBezTo>
                      <a:pt x="48" y="107"/>
                      <a:pt x="47" y="109"/>
                      <a:pt x="46" y="110"/>
                    </a:cubicBezTo>
                    <a:cubicBezTo>
                      <a:pt x="44" y="114"/>
                      <a:pt x="42" y="117"/>
                      <a:pt x="42" y="117"/>
                    </a:cubicBezTo>
                    <a:cubicBezTo>
                      <a:pt x="41" y="120"/>
                      <a:pt x="39" y="121"/>
                      <a:pt x="37" y="121"/>
                    </a:cubicBezTo>
                    <a:cubicBezTo>
                      <a:pt x="37" y="121"/>
                      <a:pt x="35" y="121"/>
                      <a:pt x="33" y="121"/>
                    </a:cubicBezTo>
                    <a:cubicBezTo>
                      <a:pt x="31" y="121"/>
                      <a:pt x="28" y="122"/>
                      <a:pt x="25" y="122"/>
                    </a:cubicBezTo>
                    <a:cubicBezTo>
                      <a:pt x="19" y="123"/>
                      <a:pt x="12" y="124"/>
                      <a:pt x="12" y="124"/>
                    </a:cubicBezTo>
                    <a:cubicBezTo>
                      <a:pt x="10" y="124"/>
                      <a:pt x="8" y="126"/>
                      <a:pt x="7" y="128"/>
                    </a:cubicBezTo>
                    <a:cubicBezTo>
                      <a:pt x="7" y="128"/>
                      <a:pt x="6" y="130"/>
                      <a:pt x="6" y="132"/>
                    </a:cubicBezTo>
                    <a:cubicBezTo>
                      <a:pt x="5" y="133"/>
                      <a:pt x="5" y="136"/>
                      <a:pt x="4" y="138"/>
                    </a:cubicBezTo>
                    <a:cubicBezTo>
                      <a:pt x="2" y="143"/>
                      <a:pt x="1" y="148"/>
                      <a:pt x="1" y="148"/>
                    </a:cubicBezTo>
                    <a:cubicBezTo>
                      <a:pt x="0" y="151"/>
                      <a:pt x="1" y="154"/>
                      <a:pt x="3" y="155"/>
                    </a:cubicBezTo>
                    <a:cubicBezTo>
                      <a:pt x="3" y="155"/>
                      <a:pt x="8" y="160"/>
                      <a:pt x="12" y="163"/>
                    </a:cubicBezTo>
                    <a:cubicBezTo>
                      <a:pt x="17" y="167"/>
                      <a:pt x="22" y="171"/>
                      <a:pt x="22" y="171"/>
                    </a:cubicBezTo>
                    <a:cubicBezTo>
                      <a:pt x="24" y="172"/>
                      <a:pt x="25" y="174"/>
                      <a:pt x="25" y="177"/>
                    </a:cubicBezTo>
                    <a:cubicBezTo>
                      <a:pt x="25" y="177"/>
                      <a:pt x="24" y="181"/>
                      <a:pt x="24" y="185"/>
                    </a:cubicBezTo>
                    <a:cubicBezTo>
                      <a:pt x="24" y="187"/>
                      <a:pt x="24" y="189"/>
                      <a:pt x="24" y="190"/>
                    </a:cubicBezTo>
                    <a:cubicBezTo>
                      <a:pt x="24" y="192"/>
                      <a:pt x="24" y="193"/>
                      <a:pt x="24" y="193"/>
                    </a:cubicBezTo>
                    <a:cubicBezTo>
                      <a:pt x="24" y="193"/>
                      <a:pt x="24" y="197"/>
                      <a:pt x="24" y="201"/>
                    </a:cubicBezTo>
                    <a:cubicBezTo>
                      <a:pt x="24" y="203"/>
                      <a:pt x="24" y="205"/>
                      <a:pt x="24" y="206"/>
                    </a:cubicBezTo>
                    <a:cubicBezTo>
                      <a:pt x="25" y="208"/>
                      <a:pt x="25" y="209"/>
                      <a:pt x="25" y="209"/>
                    </a:cubicBezTo>
                    <a:cubicBezTo>
                      <a:pt x="25" y="211"/>
                      <a:pt x="24" y="213"/>
                      <a:pt x="22" y="215"/>
                    </a:cubicBezTo>
                    <a:cubicBezTo>
                      <a:pt x="22" y="215"/>
                      <a:pt x="17" y="218"/>
                      <a:pt x="12" y="222"/>
                    </a:cubicBezTo>
                    <a:cubicBezTo>
                      <a:pt x="8" y="226"/>
                      <a:pt x="3" y="230"/>
                      <a:pt x="3" y="230"/>
                    </a:cubicBezTo>
                    <a:cubicBezTo>
                      <a:pt x="1" y="232"/>
                      <a:pt x="0" y="234"/>
                      <a:pt x="1" y="237"/>
                    </a:cubicBezTo>
                    <a:cubicBezTo>
                      <a:pt x="1" y="237"/>
                      <a:pt x="1" y="238"/>
                      <a:pt x="2" y="240"/>
                    </a:cubicBezTo>
                    <a:cubicBezTo>
                      <a:pt x="2" y="242"/>
                      <a:pt x="3" y="245"/>
                      <a:pt x="4" y="247"/>
                    </a:cubicBezTo>
                    <a:cubicBezTo>
                      <a:pt x="5" y="252"/>
                      <a:pt x="7" y="257"/>
                      <a:pt x="7" y="257"/>
                    </a:cubicBezTo>
                    <a:cubicBezTo>
                      <a:pt x="8" y="260"/>
                      <a:pt x="10" y="262"/>
                      <a:pt x="12" y="262"/>
                    </a:cubicBezTo>
                    <a:cubicBezTo>
                      <a:pt x="12" y="262"/>
                      <a:pt x="18" y="263"/>
                      <a:pt x="25" y="264"/>
                    </a:cubicBezTo>
                    <a:cubicBezTo>
                      <a:pt x="31" y="264"/>
                      <a:pt x="37" y="264"/>
                      <a:pt x="37" y="264"/>
                    </a:cubicBezTo>
                    <a:cubicBezTo>
                      <a:pt x="38" y="265"/>
                      <a:pt x="39" y="265"/>
                      <a:pt x="40" y="266"/>
                    </a:cubicBezTo>
                    <a:cubicBezTo>
                      <a:pt x="41" y="266"/>
                      <a:pt x="42" y="267"/>
                      <a:pt x="42" y="268"/>
                    </a:cubicBezTo>
                    <a:cubicBezTo>
                      <a:pt x="42" y="268"/>
                      <a:pt x="50" y="282"/>
                      <a:pt x="50" y="282"/>
                    </a:cubicBezTo>
                    <a:cubicBezTo>
                      <a:pt x="50" y="282"/>
                      <a:pt x="59" y="295"/>
                      <a:pt x="59" y="295"/>
                    </a:cubicBezTo>
                    <a:cubicBezTo>
                      <a:pt x="61" y="297"/>
                      <a:pt x="61" y="299"/>
                      <a:pt x="60" y="302"/>
                    </a:cubicBezTo>
                    <a:cubicBezTo>
                      <a:pt x="60" y="302"/>
                      <a:pt x="58" y="307"/>
                      <a:pt x="56" y="313"/>
                    </a:cubicBezTo>
                    <a:cubicBezTo>
                      <a:pt x="55" y="316"/>
                      <a:pt x="54" y="319"/>
                      <a:pt x="54" y="321"/>
                    </a:cubicBezTo>
                    <a:cubicBezTo>
                      <a:pt x="53" y="323"/>
                      <a:pt x="53" y="325"/>
                      <a:pt x="53" y="325"/>
                    </a:cubicBezTo>
                    <a:cubicBezTo>
                      <a:pt x="52" y="327"/>
                      <a:pt x="53" y="330"/>
                      <a:pt x="55" y="332"/>
                    </a:cubicBezTo>
                    <a:cubicBezTo>
                      <a:pt x="55" y="332"/>
                      <a:pt x="56" y="333"/>
                      <a:pt x="57" y="334"/>
                    </a:cubicBezTo>
                    <a:cubicBezTo>
                      <a:pt x="59" y="335"/>
                      <a:pt x="60" y="337"/>
                      <a:pt x="62" y="339"/>
                    </a:cubicBezTo>
                    <a:cubicBezTo>
                      <a:pt x="66" y="342"/>
                      <a:pt x="70" y="345"/>
                      <a:pt x="70" y="345"/>
                    </a:cubicBezTo>
                    <a:cubicBezTo>
                      <a:pt x="73" y="347"/>
                      <a:pt x="75" y="348"/>
                      <a:pt x="78" y="347"/>
                    </a:cubicBezTo>
                    <a:cubicBezTo>
                      <a:pt x="78" y="347"/>
                      <a:pt x="83" y="344"/>
                      <a:pt x="89" y="341"/>
                    </a:cubicBezTo>
                    <a:cubicBezTo>
                      <a:pt x="94" y="338"/>
                      <a:pt x="99" y="335"/>
                      <a:pt x="99" y="335"/>
                    </a:cubicBezTo>
                    <a:cubicBezTo>
                      <a:pt x="101" y="334"/>
                      <a:pt x="104" y="334"/>
                      <a:pt x="106" y="336"/>
                    </a:cubicBezTo>
                    <a:cubicBezTo>
                      <a:pt x="120" y="343"/>
                      <a:pt x="120" y="343"/>
                      <a:pt x="120" y="343"/>
                    </a:cubicBezTo>
                    <a:cubicBezTo>
                      <a:pt x="135" y="349"/>
                      <a:pt x="135" y="349"/>
                      <a:pt x="135" y="349"/>
                    </a:cubicBezTo>
                    <a:cubicBezTo>
                      <a:pt x="137" y="350"/>
                      <a:pt x="139" y="352"/>
                      <a:pt x="140" y="354"/>
                    </a:cubicBezTo>
                    <a:cubicBezTo>
                      <a:pt x="140" y="354"/>
                      <a:pt x="141" y="360"/>
                      <a:pt x="142" y="366"/>
                    </a:cubicBezTo>
                    <a:cubicBezTo>
                      <a:pt x="144" y="372"/>
                      <a:pt x="145" y="378"/>
                      <a:pt x="145" y="378"/>
                    </a:cubicBezTo>
                    <a:cubicBezTo>
                      <a:pt x="146" y="380"/>
                      <a:pt x="148" y="382"/>
                      <a:pt x="151" y="382"/>
                    </a:cubicBezTo>
                    <a:cubicBezTo>
                      <a:pt x="151" y="382"/>
                      <a:pt x="156" y="383"/>
                      <a:pt x="161" y="384"/>
                    </a:cubicBezTo>
                    <a:cubicBezTo>
                      <a:pt x="164" y="385"/>
                      <a:pt x="166" y="385"/>
                      <a:pt x="168" y="385"/>
                    </a:cubicBezTo>
                    <a:cubicBezTo>
                      <a:pt x="170" y="385"/>
                      <a:pt x="172" y="385"/>
                      <a:pt x="172" y="385"/>
                    </a:cubicBezTo>
                    <a:cubicBezTo>
                      <a:pt x="174" y="385"/>
                      <a:pt x="177" y="384"/>
                      <a:pt x="178" y="382"/>
                    </a:cubicBezTo>
                    <a:close/>
                    <a:moveTo>
                      <a:pt x="125" y="305"/>
                    </a:moveTo>
                    <a:cubicBezTo>
                      <a:pt x="124" y="304"/>
                      <a:pt x="122" y="303"/>
                      <a:pt x="120" y="302"/>
                    </a:cubicBezTo>
                    <a:cubicBezTo>
                      <a:pt x="119" y="301"/>
                      <a:pt x="117" y="299"/>
                      <a:pt x="115" y="298"/>
                    </a:cubicBezTo>
                    <a:cubicBezTo>
                      <a:pt x="114" y="298"/>
                      <a:pt x="113" y="297"/>
                      <a:pt x="113" y="296"/>
                    </a:cubicBezTo>
                    <a:cubicBezTo>
                      <a:pt x="112" y="296"/>
                      <a:pt x="111" y="295"/>
                      <a:pt x="110" y="294"/>
                    </a:cubicBezTo>
                    <a:cubicBezTo>
                      <a:pt x="108" y="293"/>
                      <a:pt x="106" y="291"/>
                      <a:pt x="105" y="290"/>
                    </a:cubicBezTo>
                    <a:cubicBezTo>
                      <a:pt x="103" y="289"/>
                      <a:pt x="101" y="287"/>
                      <a:pt x="100" y="285"/>
                    </a:cubicBezTo>
                    <a:cubicBezTo>
                      <a:pt x="98" y="284"/>
                      <a:pt x="96" y="282"/>
                      <a:pt x="95" y="281"/>
                    </a:cubicBezTo>
                    <a:cubicBezTo>
                      <a:pt x="92" y="278"/>
                      <a:pt x="90" y="274"/>
                      <a:pt x="87" y="272"/>
                    </a:cubicBezTo>
                    <a:cubicBezTo>
                      <a:pt x="86" y="270"/>
                      <a:pt x="85" y="269"/>
                      <a:pt x="85" y="268"/>
                    </a:cubicBezTo>
                    <a:cubicBezTo>
                      <a:pt x="84" y="267"/>
                      <a:pt x="83" y="266"/>
                      <a:pt x="83" y="265"/>
                    </a:cubicBezTo>
                    <a:cubicBezTo>
                      <a:pt x="81" y="263"/>
                      <a:pt x="81" y="262"/>
                      <a:pt x="81" y="262"/>
                    </a:cubicBezTo>
                    <a:cubicBezTo>
                      <a:pt x="81" y="262"/>
                      <a:pt x="80" y="261"/>
                      <a:pt x="79" y="260"/>
                    </a:cubicBezTo>
                    <a:cubicBezTo>
                      <a:pt x="78" y="258"/>
                      <a:pt x="77" y="255"/>
                      <a:pt x="75" y="252"/>
                    </a:cubicBezTo>
                    <a:cubicBezTo>
                      <a:pt x="73" y="249"/>
                      <a:pt x="72" y="246"/>
                      <a:pt x="70" y="242"/>
                    </a:cubicBezTo>
                    <a:cubicBezTo>
                      <a:pt x="68" y="238"/>
                      <a:pt x="67" y="233"/>
                      <a:pt x="66" y="229"/>
                    </a:cubicBezTo>
                    <a:cubicBezTo>
                      <a:pt x="65" y="228"/>
                      <a:pt x="65" y="227"/>
                      <a:pt x="65" y="226"/>
                    </a:cubicBezTo>
                    <a:cubicBezTo>
                      <a:pt x="64" y="225"/>
                      <a:pt x="64" y="223"/>
                      <a:pt x="64" y="222"/>
                    </a:cubicBezTo>
                    <a:cubicBezTo>
                      <a:pt x="63" y="220"/>
                      <a:pt x="63" y="218"/>
                      <a:pt x="62" y="216"/>
                    </a:cubicBezTo>
                    <a:cubicBezTo>
                      <a:pt x="62" y="214"/>
                      <a:pt x="62" y="212"/>
                      <a:pt x="62" y="210"/>
                    </a:cubicBezTo>
                    <a:cubicBezTo>
                      <a:pt x="61" y="208"/>
                      <a:pt x="61" y="206"/>
                      <a:pt x="61" y="204"/>
                    </a:cubicBezTo>
                    <a:cubicBezTo>
                      <a:pt x="61" y="203"/>
                      <a:pt x="61" y="203"/>
                      <a:pt x="61" y="202"/>
                    </a:cubicBezTo>
                    <a:cubicBezTo>
                      <a:pt x="61" y="201"/>
                      <a:pt x="61" y="200"/>
                      <a:pt x="61" y="200"/>
                    </a:cubicBezTo>
                    <a:cubicBezTo>
                      <a:pt x="61" y="198"/>
                      <a:pt x="60" y="197"/>
                      <a:pt x="60" y="196"/>
                    </a:cubicBezTo>
                    <a:cubicBezTo>
                      <a:pt x="60" y="194"/>
                      <a:pt x="60" y="193"/>
                      <a:pt x="60" y="193"/>
                    </a:cubicBezTo>
                    <a:cubicBezTo>
                      <a:pt x="60" y="193"/>
                      <a:pt x="60" y="192"/>
                      <a:pt x="60" y="190"/>
                    </a:cubicBezTo>
                    <a:cubicBezTo>
                      <a:pt x="60" y="188"/>
                      <a:pt x="61" y="185"/>
                      <a:pt x="61" y="181"/>
                    </a:cubicBezTo>
                    <a:cubicBezTo>
                      <a:pt x="61" y="180"/>
                      <a:pt x="61" y="178"/>
                      <a:pt x="61" y="176"/>
                    </a:cubicBezTo>
                    <a:cubicBezTo>
                      <a:pt x="62" y="174"/>
                      <a:pt x="62" y="172"/>
                      <a:pt x="63" y="170"/>
                    </a:cubicBezTo>
                    <a:cubicBezTo>
                      <a:pt x="63" y="168"/>
                      <a:pt x="63" y="165"/>
                      <a:pt x="64" y="163"/>
                    </a:cubicBezTo>
                    <a:cubicBezTo>
                      <a:pt x="64" y="161"/>
                      <a:pt x="65" y="159"/>
                      <a:pt x="66" y="157"/>
                    </a:cubicBezTo>
                    <a:cubicBezTo>
                      <a:pt x="67" y="153"/>
                      <a:pt x="67" y="153"/>
                      <a:pt x="67" y="153"/>
                    </a:cubicBezTo>
                    <a:cubicBezTo>
                      <a:pt x="67" y="152"/>
                      <a:pt x="67" y="152"/>
                      <a:pt x="67" y="152"/>
                    </a:cubicBezTo>
                    <a:cubicBezTo>
                      <a:pt x="68" y="150"/>
                      <a:pt x="68" y="150"/>
                      <a:pt x="68" y="150"/>
                    </a:cubicBezTo>
                    <a:cubicBezTo>
                      <a:pt x="69" y="148"/>
                      <a:pt x="69" y="146"/>
                      <a:pt x="70" y="144"/>
                    </a:cubicBezTo>
                    <a:cubicBezTo>
                      <a:pt x="71" y="142"/>
                      <a:pt x="72" y="140"/>
                      <a:pt x="73" y="138"/>
                    </a:cubicBezTo>
                    <a:cubicBezTo>
                      <a:pt x="73" y="136"/>
                      <a:pt x="74" y="135"/>
                      <a:pt x="75" y="133"/>
                    </a:cubicBezTo>
                    <a:cubicBezTo>
                      <a:pt x="77" y="130"/>
                      <a:pt x="78" y="128"/>
                      <a:pt x="79" y="126"/>
                    </a:cubicBezTo>
                    <a:cubicBezTo>
                      <a:pt x="80" y="124"/>
                      <a:pt x="81" y="123"/>
                      <a:pt x="81" y="123"/>
                    </a:cubicBezTo>
                    <a:cubicBezTo>
                      <a:pt x="81" y="123"/>
                      <a:pt x="82" y="122"/>
                      <a:pt x="83" y="121"/>
                    </a:cubicBezTo>
                    <a:cubicBezTo>
                      <a:pt x="84" y="119"/>
                      <a:pt x="85" y="116"/>
                      <a:pt x="88" y="114"/>
                    </a:cubicBezTo>
                    <a:cubicBezTo>
                      <a:pt x="92" y="108"/>
                      <a:pt x="98" y="102"/>
                      <a:pt x="105" y="96"/>
                    </a:cubicBezTo>
                    <a:cubicBezTo>
                      <a:pt x="108" y="93"/>
                      <a:pt x="112" y="90"/>
                      <a:pt x="115" y="87"/>
                    </a:cubicBezTo>
                    <a:cubicBezTo>
                      <a:pt x="119" y="85"/>
                      <a:pt x="122" y="83"/>
                      <a:pt x="125" y="81"/>
                    </a:cubicBezTo>
                    <a:cubicBezTo>
                      <a:pt x="128" y="79"/>
                      <a:pt x="131" y="78"/>
                      <a:pt x="133" y="77"/>
                    </a:cubicBezTo>
                    <a:cubicBezTo>
                      <a:pt x="135" y="76"/>
                      <a:pt x="136" y="76"/>
                      <a:pt x="136" y="76"/>
                    </a:cubicBezTo>
                    <a:cubicBezTo>
                      <a:pt x="136" y="76"/>
                      <a:pt x="137" y="75"/>
                      <a:pt x="139" y="75"/>
                    </a:cubicBezTo>
                    <a:cubicBezTo>
                      <a:pt x="139" y="74"/>
                      <a:pt x="141" y="74"/>
                      <a:pt x="142" y="73"/>
                    </a:cubicBezTo>
                    <a:cubicBezTo>
                      <a:pt x="143" y="73"/>
                      <a:pt x="143" y="73"/>
                      <a:pt x="144" y="72"/>
                    </a:cubicBezTo>
                    <a:cubicBezTo>
                      <a:pt x="145" y="72"/>
                      <a:pt x="145" y="72"/>
                      <a:pt x="146" y="72"/>
                    </a:cubicBezTo>
                    <a:cubicBezTo>
                      <a:pt x="148" y="71"/>
                      <a:pt x="150" y="71"/>
                      <a:pt x="152" y="70"/>
                    </a:cubicBezTo>
                    <a:cubicBezTo>
                      <a:pt x="153" y="69"/>
                      <a:pt x="155" y="68"/>
                      <a:pt x="158" y="68"/>
                    </a:cubicBezTo>
                    <a:cubicBezTo>
                      <a:pt x="160" y="68"/>
                      <a:pt x="162" y="67"/>
                      <a:pt x="164" y="67"/>
                    </a:cubicBezTo>
                    <a:cubicBezTo>
                      <a:pt x="166" y="66"/>
                      <a:pt x="168" y="66"/>
                      <a:pt x="171" y="66"/>
                    </a:cubicBezTo>
                    <a:cubicBezTo>
                      <a:pt x="175" y="65"/>
                      <a:pt x="180" y="64"/>
                      <a:pt x="184" y="64"/>
                    </a:cubicBezTo>
                    <a:cubicBezTo>
                      <a:pt x="188" y="64"/>
                      <a:pt x="193" y="64"/>
                      <a:pt x="196" y="64"/>
                    </a:cubicBezTo>
                    <a:cubicBezTo>
                      <a:pt x="199" y="65"/>
                      <a:pt x="202" y="65"/>
                      <a:pt x="204" y="65"/>
                    </a:cubicBezTo>
                    <a:cubicBezTo>
                      <a:pt x="205" y="65"/>
                      <a:pt x="206" y="65"/>
                      <a:pt x="207" y="65"/>
                    </a:cubicBezTo>
                    <a:cubicBezTo>
                      <a:pt x="207" y="66"/>
                      <a:pt x="207" y="66"/>
                      <a:pt x="207" y="66"/>
                    </a:cubicBezTo>
                    <a:cubicBezTo>
                      <a:pt x="207" y="66"/>
                      <a:pt x="208" y="66"/>
                      <a:pt x="210" y="66"/>
                    </a:cubicBezTo>
                    <a:cubicBezTo>
                      <a:pt x="212" y="67"/>
                      <a:pt x="215" y="67"/>
                      <a:pt x="219" y="68"/>
                    </a:cubicBezTo>
                    <a:cubicBezTo>
                      <a:pt x="222" y="69"/>
                      <a:pt x="226" y="70"/>
                      <a:pt x="230" y="71"/>
                    </a:cubicBezTo>
                    <a:cubicBezTo>
                      <a:pt x="234" y="72"/>
                      <a:pt x="238" y="74"/>
                      <a:pt x="242" y="76"/>
                    </a:cubicBezTo>
                    <a:cubicBezTo>
                      <a:pt x="247" y="78"/>
                      <a:pt x="251" y="80"/>
                      <a:pt x="254" y="82"/>
                    </a:cubicBezTo>
                    <a:cubicBezTo>
                      <a:pt x="258" y="85"/>
                      <a:pt x="261" y="87"/>
                      <a:pt x="264" y="89"/>
                    </a:cubicBezTo>
                    <a:cubicBezTo>
                      <a:pt x="267" y="91"/>
                      <a:pt x="269" y="93"/>
                      <a:pt x="271" y="94"/>
                    </a:cubicBezTo>
                    <a:cubicBezTo>
                      <a:pt x="272" y="95"/>
                      <a:pt x="273" y="96"/>
                      <a:pt x="273" y="96"/>
                    </a:cubicBezTo>
                    <a:cubicBezTo>
                      <a:pt x="273" y="96"/>
                      <a:pt x="273" y="96"/>
                      <a:pt x="274" y="96"/>
                    </a:cubicBezTo>
                    <a:cubicBezTo>
                      <a:pt x="274" y="97"/>
                      <a:pt x="275" y="97"/>
                      <a:pt x="276" y="98"/>
                    </a:cubicBezTo>
                    <a:cubicBezTo>
                      <a:pt x="277" y="99"/>
                      <a:pt x="279" y="101"/>
                      <a:pt x="282" y="104"/>
                    </a:cubicBezTo>
                    <a:cubicBezTo>
                      <a:pt x="284" y="106"/>
                      <a:pt x="286" y="109"/>
                      <a:pt x="289" y="112"/>
                    </a:cubicBezTo>
                    <a:cubicBezTo>
                      <a:pt x="292" y="116"/>
                      <a:pt x="294" y="120"/>
                      <a:pt x="297" y="123"/>
                    </a:cubicBezTo>
                    <a:cubicBezTo>
                      <a:pt x="299" y="125"/>
                      <a:pt x="300" y="127"/>
                      <a:pt x="301" y="129"/>
                    </a:cubicBezTo>
                    <a:cubicBezTo>
                      <a:pt x="302" y="131"/>
                      <a:pt x="303" y="133"/>
                      <a:pt x="304" y="135"/>
                    </a:cubicBezTo>
                    <a:cubicBezTo>
                      <a:pt x="305" y="137"/>
                      <a:pt x="306" y="139"/>
                      <a:pt x="306" y="141"/>
                    </a:cubicBezTo>
                    <a:cubicBezTo>
                      <a:pt x="307" y="143"/>
                      <a:pt x="308" y="144"/>
                      <a:pt x="309" y="146"/>
                    </a:cubicBezTo>
                    <a:cubicBezTo>
                      <a:pt x="309" y="147"/>
                      <a:pt x="309" y="147"/>
                      <a:pt x="310" y="148"/>
                    </a:cubicBezTo>
                    <a:cubicBezTo>
                      <a:pt x="310" y="149"/>
                      <a:pt x="310" y="150"/>
                      <a:pt x="310" y="150"/>
                    </a:cubicBezTo>
                    <a:cubicBezTo>
                      <a:pt x="311" y="152"/>
                      <a:pt x="311" y="153"/>
                      <a:pt x="311" y="154"/>
                    </a:cubicBezTo>
                    <a:cubicBezTo>
                      <a:pt x="312" y="156"/>
                      <a:pt x="312" y="157"/>
                      <a:pt x="312" y="157"/>
                    </a:cubicBezTo>
                    <a:cubicBezTo>
                      <a:pt x="312" y="157"/>
                      <a:pt x="313" y="158"/>
                      <a:pt x="313" y="160"/>
                    </a:cubicBezTo>
                    <a:cubicBezTo>
                      <a:pt x="314" y="162"/>
                      <a:pt x="314" y="165"/>
                      <a:pt x="315" y="168"/>
                    </a:cubicBezTo>
                    <a:cubicBezTo>
                      <a:pt x="316" y="171"/>
                      <a:pt x="316" y="175"/>
                      <a:pt x="317" y="180"/>
                    </a:cubicBezTo>
                    <a:cubicBezTo>
                      <a:pt x="318" y="184"/>
                      <a:pt x="317" y="188"/>
                      <a:pt x="318" y="193"/>
                    </a:cubicBezTo>
                    <a:cubicBezTo>
                      <a:pt x="318" y="202"/>
                      <a:pt x="316" y="211"/>
                      <a:pt x="315" y="218"/>
                    </a:cubicBezTo>
                    <a:cubicBezTo>
                      <a:pt x="315" y="221"/>
                      <a:pt x="314" y="224"/>
                      <a:pt x="313" y="226"/>
                    </a:cubicBezTo>
                    <a:cubicBezTo>
                      <a:pt x="313" y="228"/>
                      <a:pt x="312" y="229"/>
                      <a:pt x="312" y="229"/>
                    </a:cubicBezTo>
                    <a:cubicBezTo>
                      <a:pt x="312" y="229"/>
                      <a:pt x="312" y="230"/>
                      <a:pt x="311" y="232"/>
                    </a:cubicBezTo>
                    <a:cubicBezTo>
                      <a:pt x="311" y="234"/>
                      <a:pt x="310" y="237"/>
                      <a:pt x="308" y="240"/>
                    </a:cubicBezTo>
                    <a:cubicBezTo>
                      <a:pt x="308" y="242"/>
                      <a:pt x="307" y="243"/>
                      <a:pt x="306" y="245"/>
                    </a:cubicBezTo>
                    <a:cubicBezTo>
                      <a:pt x="306" y="247"/>
                      <a:pt x="305" y="249"/>
                      <a:pt x="304" y="251"/>
                    </a:cubicBezTo>
                    <a:cubicBezTo>
                      <a:pt x="303" y="253"/>
                      <a:pt x="302" y="255"/>
                      <a:pt x="301" y="257"/>
                    </a:cubicBezTo>
                    <a:cubicBezTo>
                      <a:pt x="300" y="258"/>
                      <a:pt x="300" y="258"/>
                      <a:pt x="300" y="258"/>
                    </a:cubicBezTo>
                    <a:cubicBezTo>
                      <a:pt x="299" y="260"/>
                      <a:pt x="299" y="260"/>
                      <a:pt x="299" y="260"/>
                    </a:cubicBezTo>
                    <a:cubicBezTo>
                      <a:pt x="297" y="262"/>
                      <a:pt x="297" y="262"/>
                      <a:pt x="297" y="262"/>
                    </a:cubicBezTo>
                    <a:cubicBezTo>
                      <a:pt x="296" y="264"/>
                      <a:pt x="294" y="266"/>
                      <a:pt x="293" y="268"/>
                    </a:cubicBezTo>
                    <a:cubicBezTo>
                      <a:pt x="292" y="270"/>
                      <a:pt x="290" y="272"/>
                      <a:pt x="289" y="273"/>
                    </a:cubicBezTo>
                    <a:cubicBezTo>
                      <a:pt x="288" y="275"/>
                      <a:pt x="286" y="277"/>
                      <a:pt x="285" y="278"/>
                    </a:cubicBezTo>
                    <a:cubicBezTo>
                      <a:pt x="284" y="280"/>
                      <a:pt x="283" y="281"/>
                      <a:pt x="281" y="282"/>
                    </a:cubicBezTo>
                    <a:cubicBezTo>
                      <a:pt x="279" y="285"/>
                      <a:pt x="277" y="287"/>
                      <a:pt x="276" y="288"/>
                    </a:cubicBezTo>
                    <a:cubicBezTo>
                      <a:pt x="274" y="289"/>
                      <a:pt x="273" y="290"/>
                      <a:pt x="273" y="290"/>
                    </a:cubicBezTo>
                    <a:cubicBezTo>
                      <a:pt x="273" y="290"/>
                      <a:pt x="272" y="291"/>
                      <a:pt x="271" y="292"/>
                    </a:cubicBezTo>
                    <a:cubicBezTo>
                      <a:pt x="270" y="293"/>
                      <a:pt x="269" y="293"/>
                      <a:pt x="268" y="294"/>
                    </a:cubicBezTo>
                    <a:cubicBezTo>
                      <a:pt x="267" y="295"/>
                      <a:pt x="267" y="295"/>
                      <a:pt x="266" y="296"/>
                    </a:cubicBezTo>
                    <a:cubicBezTo>
                      <a:pt x="266" y="296"/>
                      <a:pt x="265" y="297"/>
                      <a:pt x="264" y="297"/>
                    </a:cubicBezTo>
                    <a:cubicBezTo>
                      <a:pt x="263" y="298"/>
                      <a:pt x="261" y="299"/>
                      <a:pt x="260" y="300"/>
                    </a:cubicBezTo>
                    <a:cubicBezTo>
                      <a:pt x="258" y="301"/>
                      <a:pt x="256" y="303"/>
                      <a:pt x="254" y="304"/>
                    </a:cubicBezTo>
                    <a:cubicBezTo>
                      <a:pt x="252" y="305"/>
                      <a:pt x="250" y="306"/>
                      <a:pt x="248" y="307"/>
                    </a:cubicBezTo>
                    <a:cubicBezTo>
                      <a:pt x="247" y="307"/>
                      <a:pt x="246" y="308"/>
                      <a:pt x="245" y="308"/>
                    </a:cubicBezTo>
                    <a:cubicBezTo>
                      <a:pt x="244" y="309"/>
                      <a:pt x="243" y="309"/>
                      <a:pt x="242" y="310"/>
                    </a:cubicBezTo>
                    <a:cubicBezTo>
                      <a:pt x="238" y="312"/>
                      <a:pt x="234" y="314"/>
                      <a:pt x="230" y="315"/>
                    </a:cubicBezTo>
                    <a:cubicBezTo>
                      <a:pt x="226" y="316"/>
                      <a:pt x="222" y="317"/>
                      <a:pt x="218" y="318"/>
                    </a:cubicBezTo>
                    <a:cubicBezTo>
                      <a:pt x="215" y="319"/>
                      <a:pt x="212" y="319"/>
                      <a:pt x="210" y="320"/>
                    </a:cubicBezTo>
                    <a:cubicBezTo>
                      <a:pt x="208" y="320"/>
                      <a:pt x="207" y="320"/>
                      <a:pt x="207" y="320"/>
                    </a:cubicBezTo>
                    <a:cubicBezTo>
                      <a:pt x="207" y="320"/>
                      <a:pt x="206" y="320"/>
                      <a:pt x="204" y="320"/>
                    </a:cubicBezTo>
                    <a:cubicBezTo>
                      <a:pt x="203" y="321"/>
                      <a:pt x="202" y="321"/>
                      <a:pt x="200" y="321"/>
                    </a:cubicBezTo>
                    <a:cubicBezTo>
                      <a:pt x="199" y="321"/>
                      <a:pt x="197" y="321"/>
                      <a:pt x="196" y="321"/>
                    </a:cubicBezTo>
                    <a:cubicBezTo>
                      <a:pt x="192" y="321"/>
                      <a:pt x="188" y="322"/>
                      <a:pt x="184" y="321"/>
                    </a:cubicBezTo>
                    <a:cubicBezTo>
                      <a:pt x="182" y="321"/>
                      <a:pt x="180" y="321"/>
                      <a:pt x="177" y="321"/>
                    </a:cubicBezTo>
                    <a:cubicBezTo>
                      <a:pt x="175" y="321"/>
                      <a:pt x="173" y="321"/>
                      <a:pt x="171" y="320"/>
                    </a:cubicBezTo>
                    <a:cubicBezTo>
                      <a:pt x="168" y="320"/>
                      <a:pt x="166" y="319"/>
                      <a:pt x="164" y="319"/>
                    </a:cubicBezTo>
                    <a:cubicBezTo>
                      <a:pt x="163" y="319"/>
                      <a:pt x="162" y="319"/>
                      <a:pt x="161" y="318"/>
                    </a:cubicBezTo>
                    <a:cubicBezTo>
                      <a:pt x="159" y="318"/>
                      <a:pt x="158" y="318"/>
                      <a:pt x="157" y="317"/>
                    </a:cubicBezTo>
                    <a:cubicBezTo>
                      <a:pt x="155" y="317"/>
                      <a:pt x="153" y="316"/>
                      <a:pt x="151" y="316"/>
                    </a:cubicBezTo>
                    <a:cubicBezTo>
                      <a:pt x="150" y="315"/>
                      <a:pt x="148" y="315"/>
                      <a:pt x="146" y="314"/>
                    </a:cubicBezTo>
                    <a:cubicBezTo>
                      <a:pt x="140" y="312"/>
                      <a:pt x="135" y="310"/>
                      <a:pt x="135" y="310"/>
                    </a:cubicBezTo>
                    <a:cubicBezTo>
                      <a:pt x="135" y="310"/>
                      <a:pt x="131" y="308"/>
                      <a:pt x="12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9" name="Freeform: Shape 20">
                <a:extLst>
                  <a:ext uri="{FF2B5EF4-FFF2-40B4-BE49-F238E27FC236}">
                    <a16:creationId xmlns:a16="http://schemas.microsoft.com/office/drawing/2014/main" id="{1EFFA011-15F3-1642-86FF-10C630F86F2A}"/>
                  </a:ext>
                </a:extLst>
              </p:cNvPr>
              <p:cNvSpPr>
                <a:spLocks/>
              </p:cNvSpPr>
              <p:nvPr/>
            </p:nvSpPr>
            <p:spPr bwMode="auto">
              <a:xfrm>
                <a:off x="3903890" y="3056262"/>
                <a:ext cx="928398" cy="978118"/>
              </a:xfrm>
              <a:custGeom>
                <a:avLst/>
                <a:gdLst>
                  <a:gd name="T0" fmla="*/ 275 w 463"/>
                  <a:gd name="T1" fmla="*/ 456 h 465"/>
                  <a:gd name="T2" fmla="*/ 298 w 463"/>
                  <a:gd name="T3" fmla="*/ 418 h 465"/>
                  <a:gd name="T4" fmla="*/ 336 w 463"/>
                  <a:gd name="T5" fmla="*/ 410 h 465"/>
                  <a:gd name="T6" fmla="*/ 377 w 463"/>
                  <a:gd name="T7" fmla="*/ 415 h 465"/>
                  <a:gd name="T8" fmla="*/ 386 w 463"/>
                  <a:gd name="T9" fmla="*/ 383 h 465"/>
                  <a:gd name="T10" fmla="*/ 394 w 463"/>
                  <a:gd name="T11" fmla="*/ 346 h 465"/>
                  <a:gd name="T12" fmla="*/ 427 w 463"/>
                  <a:gd name="T13" fmla="*/ 326 h 465"/>
                  <a:gd name="T14" fmla="*/ 456 w 463"/>
                  <a:gd name="T15" fmla="*/ 300 h 465"/>
                  <a:gd name="T16" fmla="*/ 428 w 463"/>
                  <a:gd name="T17" fmla="*/ 260 h 465"/>
                  <a:gd name="T18" fmla="*/ 430 w 463"/>
                  <a:gd name="T19" fmla="*/ 238 h 465"/>
                  <a:gd name="T20" fmla="*/ 447 w 463"/>
                  <a:gd name="T21" fmla="*/ 206 h 465"/>
                  <a:gd name="T22" fmla="*/ 460 w 463"/>
                  <a:gd name="T23" fmla="*/ 177 h 465"/>
                  <a:gd name="T24" fmla="*/ 435 w 463"/>
                  <a:gd name="T25" fmla="*/ 156 h 465"/>
                  <a:gd name="T26" fmla="*/ 409 w 463"/>
                  <a:gd name="T27" fmla="*/ 141 h 465"/>
                  <a:gd name="T28" fmla="*/ 396 w 463"/>
                  <a:gd name="T29" fmla="*/ 119 h 465"/>
                  <a:gd name="T30" fmla="*/ 405 w 463"/>
                  <a:gd name="T31" fmla="*/ 80 h 465"/>
                  <a:gd name="T32" fmla="*/ 376 w 463"/>
                  <a:gd name="T33" fmla="*/ 53 h 465"/>
                  <a:gd name="T34" fmla="*/ 324 w 463"/>
                  <a:gd name="T35" fmla="*/ 56 h 465"/>
                  <a:gd name="T36" fmla="*/ 296 w 463"/>
                  <a:gd name="T37" fmla="*/ 12 h 465"/>
                  <a:gd name="T38" fmla="*/ 257 w 463"/>
                  <a:gd name="T39" fmla="*/ 4 h 465"/>
                  <a:gd name="T40" fmla="*/ 224 w 463"/>
                  <a:gd name="T41" fmla="*/ 35 h 465"/>
                  <a:gd name="T42" fmla="*/ 199 w 463"/>
                  <a:gd name="T43" fmla="*/ 37 h 465"/>
                  <a:gd name="T44" fmla="*/ 159 w 463"/>
                  <a:gd name="T45" fmla="*/ 11 h 465"/>
                  <a:gd name="T46" fmla="*/ 130 w 463"/>
                  <a:gd name="T47" fmla="*/ 27 h 465"/>
                  <a:gd name="T48" fmla="*/ 119 w 463"/>
                  <a:gd name="T49" fmla="*/ 71 h 465"/>
                  <a:gd name="T50" fmla="*/ 99 w 463"/>
                  <a:gd name="T51" fmla="*/ 87 h 465"/>
                  <a:gd name="T52" fmla="*/ 51 w 463"/>
                  <a:gd name="T53" fmla="*/ 86 h 465"/>
                  <a:gd name="T54" fmla="*/ 45 w 463"/>
                  <a:gd name="T55" fmla="*/ 129 h 465"/>
                  <a:gd name="T56" fmla="*/ 44 w 463"/>
                  <a:gd name="T57" fmla="*/ 176 h 465"/>
                  <a:gd name="T58" fmla="*/ 2 w 463"/>
                  <a:gd name="T59" fmla="*/ 208 h 465"/>
                  <a:gd name="T60" fmla="*/ 19 w 463"/>
                  <a:gd name="T61" fmla="*/ 247 h 465"/>
                  <a:gd name="T62" fmla="*/ 40 w 463"/>
                  <a:gd name="T63" fmla="*/ 268 h 465"/>
                  <a:gd name="T64" fmla="*/ 46 w 463"/>
                  <a:gd name="T65" fmla="*/ 293 h 465"/>
                  <a:gd name="T66" fmla="*/ 29 w 463"/>
                  <a:gd name="T67" fmla="*/ 324 h 465"/>
                  <a:gd name="T68" fmla="*/ 36 w 463"/>
                  <a:gd name="T69" fmla="*/ 355 h 465"/>
                  <a:gd name="T70" fmla="*/ 76 w 463"/>
                  <a:gd name="T71" fmla="*/ 358 h 465"/>
                  <a:gd name="T72" fmla="*/ 97 w 463"/>
                  <a:gd name="T73" fmla="*/ 374 h 465"/>
                  <a:gd name="T74" fmla="*/ 115 w 463"/>
                  <a:gd name="T75" fmla="*/ 394 h 465"/>
                  <a:gd name="T76" fmla="*/ 127 w 463"/>
                  <a:gd name="T77" fmla="*/ 439 h 465"/>
                  <a:gd name="T78" fmla="*/ 170 w 463"/>
                  <a:gd name="T79" fmla="*/ 422 h 465"/>
                  <a:gd name="T80" fmla="*/ 199 w 463"/>
                  <a:gd name="T81" fmla="*/ 426 h 465"/>
                  <a:gd name="T82" fmla="*/ 233 w 463"/>
                  <a:gd name="T83" fmla="*/ 456 h 465"/>
                  <a:gd name="T84" fmla="*/ 209 w 463"/>
                  <a:gd name="T85" fmla="*/ 380 h 465"/>
                  <a:gd name="T86" fmla="*/ 164 w 463"/>
                  <a:gd name="T87" fmla="*/ 365 h 465"/>
                  <a:gd name="T88" fmla="*/ 120 w 463"/>
                  <a:gd name="T89" fmla="*/ 331 h 465"/>
                  <a:gd name="T90" fmla="*/ 86 w 463"/>
                  <a:gd name="T91" fmla="*/ 263 h 465"/>
                  <a:gd name="T92" fmla="*/ 91 w 463"/>
                  <a:gd name="T93" fmla="*/ 182 h 465"/>
                  <a:gd name="T94" fmla="*/ 141 w 463"/>
                  <a:gd name="T95" fmla="*/ 113 h 465"/>
                  <a:gd name="T96" fmla="*/ 233 w 463"/>
                  <a:gd name="T97" fmla="*/ 81 h 465"/>
                  <a:gd name="T98" fmla="*/ 306 w 463"/>
                  <a:gd name="T99" fmla="*/ 100 h 465"/>
                  <a:gd name="T100" fmla="*/ 364 w 463"/>
                  <a:gd name="T101" fmla="*/ 156 h 465"/>
                  <a:gd name="T102" fmla="*/ 384 w 463"/>
                  <a:gd name="T103" fmla="*/ 235 h 465"/>
                  <a:gd name="T104" fmla="*/ 363 w 463"/>
                  <a:gd name="T105" fmla="*/ 308 h 465"/>
                  <a:gd name="T106" fmla="*/ 348 w 463"/>
                  <a:gd name="T107" fmla="*/ 329 h 465"/>
                  <a:gd name="T108" fmla="*/ 289 w 463"/>
                  <a:gd name="T109" fmla="*/ 371 h 465"/>
                  <a:gd name="T110" fmla="*/ 218 w 463"/>
                  <a:gd name="T111" fmla="*/ 381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3" h="465">
                    <a:moveTo>
                      <a:pt x="247" y="464"/>
                    </a:moveTo>
                    <a:cubicBezTo>
                      <a:pt x="249" y="464"/>
                      <a:pt x="252" y="464"/>
                      <a:pt x="255" y="463"/>
                    </a:cubicBezTo>
                    <a:cubicBezTo>
                      <a:pt x="259" y="463"/>
                      <a:pt x="262" y="463"/>
                      <a:pt x="264" y="463"/>
                    </a:cubicBezTo>
                    <a:cubicBezTo>
                      <a:pt x="266" y="462"/>
                      <a:pt x="268" y="462"/>
                      <a:pt x="268" y="462"/>
                    </a:cubicBezTo>
                    <a:cubicBezTo>
                      <a:pt x="271" y="461"/>
                      <a:pt x="274" y="459"/>
                      <a:pt x="275" y="456"/>
                    </a:cubicBezTo>
                    <a:cubicBezTo>
                      <a:pt x="275" y="456"/>
                      <a:pt x="277" y="449"/>
                      <a:pt x="279" y="442"/>
                    </a:cubicBezTo>
                    <a:cubicBezTo>
                      <a:pt x="281" y="438"/>
                      <a:pt x="281" y="434"/>
                      <a:pt x="282" y="431"/>
                    </a:cubicBezTo>
                    <a:cubicBezTo>
                      <a:pt x="283" y="429"/>
                      <a:pt x="283" y="427"/>
                      <a:pt x="283" y="427"/>
                    </a:cubicBezTo>
                    <a:cubicBezTo>
                      <a:pt x="284" y="424"/>
                      <a:pt x="286" y="422"/>
                      <a:pt x="289" y="421"/>
                    </a:cubicBezTo>
                    <a:cubicBezTo>
                      <a:pt x="289" y="421"/>
                      <a:pt x="293" y="419"/>
                      <a:pt x="298" y="418"/>
                    </a:cubicBezTo>
                    <a:cubicBezTo>
                      <a:pt x="302" y="416"/>
                      <a:pt x="307" y="414"/>
                      <a:pt x="307" y="414"/>
                    </a:cubicBezTo>
                    <a:cubicBezTo>
                      <a:pt x="307" y="414"/>
                      <a:pt x="311" y="413"/>
                      <a:pt x="315" y="411"/>
                    </a:cubicBezTo>
                    <a:cubicBezTo>
                      <a:pt x="320" y="409"/>
                      <a:pt x="324" y="407"/>
                      <a:pt x="324" y="407"/>
                    </a:cubicBezTo>
                    <a:cubicBezTo>
                      <a:pt x="327" y="405"/>
                      <a:pt x="330" y="405"/>
                      <a:pt x="332" y="407"/>
                    </a:cubicBezTo>
                    <a:cubicBezTo>
                      <a:pt x="332" y="407"/>
                      <a:pt x="334" y="408"/>
                      <a:pt x="336" y="410"/>
                    </a:cubicBezTo>
                    <a:cubicBezTo>
                      <a:pt x="338" y="411"/>
                      <a:pt x="342" y="413"/>
                      <a:pt x="345" y="415"/>
                    </a:cubicBezTo>
                    <a:cubicBezTo>
                      <a:pt x="351" y="419"/>
                      <a:pt x="358" y="423"/>
                      <a:pt x="358" y="423"/>
                    </a:cubicBezTo>
                    <a:cubicBezTo>
                      <a:pt x="361" y="425"/>
                      <a:pt x="365" y="424"/>
                      <a:pt x="367" y="422"/>
                    </a:cubicBezTo>
                    <a:cubicBezTo>
                      <a:pt x="367" y="422"/>
                      <a:pt x="369" y="421"/>
                      <a:pt x="371" y="420"/>
                    </a:cubicBezTo>
                    <a:cubicBezTo>
                      <a:pt x="372" y="419"/>
                      <a:pt x="375" y="417"/>
                      <a:pt x="377" y="415"/>
                    </a:cubicBezTo>
                    <a:cubicBezTo>
                      <a:pt x="380" y="413"/>
                      <a:pt x="382" y="411"/>
                      <a:pt x="384" y="409"/>
                    </a:cubicBezTo>
                    <a:cubicBezTo>
                      <a:pt x="386" y="408"/>
                      <a:pt x="387" y="407"/>
                      <a:pt x="387" y="407"/>
                    </a:cubicBezTo>
                    <a:cubicBezTo>
                      <a:pt x="390" y="405"/>
                      <a:pt x="391" y="401"/>
                      <a:pt x="390" y="398"/>
                    </a:cubicBezTo>
                    <a:cubicBezTo>
                      <a:pt x="390" y="398"/>
                      <a:pt x="389" y="396"/>
                      <a:pt x="389" y="394"/>
                    </a:cubicBezTo>
                    <a:cubicBezTo>
                      <a:pt x="388" y="391"/>
                      <a:pt x="387" y="387"/>
                      <a:pt x="386" y="383"/>
                    </a:cubicBezTo>
                    <a:cubicBezTo>
                      <a:pt x="383" y="376"/>
                      <a:pt x="381" y="369"/>
                      <a:pt x="381" y="369"/>
                    </a:cubicBezTo>
                    <a:cubicBezTo>
                      <a:pt x="380" y="366"/>
                      <a:pt x="380" y="363"/>
                      <a:pt x="382" y="361"/>
                    </a:cubicBezTo>
                    <a:cubicBezTo>
                      <a:pt x="382" y="361"/>
                      <a:pt x="385" y="357"/>
                      <a:pt x="388" y="354"/>
                    </a:cubicBezTo>
                    <a:cubicBezTo>
                      <a:pt x="390" y="352"/>
                      <a:pt x="391" y="350"/>
                      <a:pt x="392" y="348"/>
                    </a:cubicBezTo>
                    <a:cubicBezTo>
                      <a:pt x="393" y="347"/>
                      <a:pt x="394" y="346"/>
                      <a:pt x="394" y="346"/>
                    </a:cubicBezTo>
                    <a:cubicBezTo>
                      <a:pt x="394" y="346"/>
                      <a:pt x="397" y="342"/>
                      <a:pt x="399" y="338"/>
                    </a:cubicBezTo>
                    <a:cubicBezTo>
                      <a:pt x="401" y="336"/>
                      <a:pt x="402" y="334"/>
                      <a:pt x="403" y="332"/>
                    </a:cubicBezTo>
                    <a:cubicBezTo>
                      <a:pt x="404" y="331"/>
                      <a:pt x="404" y="330"/>
                      <a:pt x="404" y="330"/>
                    </a:cubicBezTo>
                    <a:cubicBezTo>
                      <a:pt x="406" y="327"/>
                      <a:pt x="408" y="326"/>
                      <a:pt x="411" y="326"/>
                    </a:cubicBezTo>
                    <a:cubicBezTo>
                      <a:pt x="411" y="326"/>
                      <a:pt x="419" y="326"/>
                      <a:pt x="427" y="326"/>
                    </a:cubicBezTo>
                    <a:cubicBezTo>
                      <a:pt x="434" y="326"/>
                      <a:pt x="442" y="325"/>
                      <a:pt x="442" y="325"/>
                    </a:cubicBezTo>
                    <a:cubicBezTo>
                      <a:pt x="445" y="325"/>
                      <a:pt x="448" y="323"/>
                      <a:pt x="449" y="319"/>
                    </a:cubicBezTo>
                    <a:cubicBezTo>
                      <a:pt x="449" y="319"/>
                      <a:pt x="450" y="318"/>
                      <a:pt x="451" y="316"/>
                    </a:cubicBezTo>
                    <a:cubicBezTo>
                      <a:pt x="452" y="314"/>
                      <a:pt x="453" y="311"/>
                      <a:pt x="454" y="308"/>
                    </a:cubicBezTo>
                    <a:cubicBezTo>
                      <a:pt x="455" y="305"/>
                      <a:pt x="456" y="302"/>
                      <a:pt x="456" y="300"/>
                    </a:cubicBezTo>
                    <a:cubicBezTo>
                      <a:pt x="457" y="297"/>
                      <a:pt x="457" y="296"/>
                      <a:pt x="457" y="296"/>
                    </a:cubicBezTo>
                    <a:cubicBezTo>
                      <a:pt x="458" y="293"/>
                      <a:pt x="458" y="289"/>
                      <a:pt x="455" y="287"/>
                    </a:cubicBezTo>
                    <a:cubicBezTo>
                      <a:pt x="455" y="287"/>
                      <a:pt x="450" y="282"/>
                      <a:pt x="444" y="277"/>
                    </a:cubicBezTo>
                    <a:cubicBezTo>
                      <a:pt x="438" y="272"/>
                      <a:pt x="432" y="267"/>
                      <a:pt x="432" y="267"/>
                    </a:cubicBezTo>
                    <a:cubicBezTo>
                      <a:pt x="429" y="266"/>
                      <a:pt x="428" y="263"/>
                      <a:pt x="428" y="260"/>
                    </a:cubicBezTo>
                    <a:cubicBezTo>
                      <a:pt x="428" y="260"/>
                      <a:pt x="429" y="259"/>
                      <a:pt x="429" y="257"/>
                    </a:cubicBezTo>
                    <a:cubicBezTo>
                      <a:pt x="429" y="255"/>
                      <a:pt x="429" y="253"/>
                      <a:pt x="430" y="250"/>
                    </a:cubicBezTo>
                    <a:cubicBezTo>
                      <a:pt x="430" y="248"/>
                      <a:pt x="430" y="246"/>
                      <a:pt x="430" y="244"/>
                    </a:cubicBezTo>
                    <a:cubicBezTo>
                      <a:pt x="430" y="242"/>
                      <a:pt x="430" y="241"/>
                      <a:pt x="430" y="241"/>
                    </a:cubicBezTo>
                    <a:cubicBezTo>
                      <a:pt x="430" y="241"/>
                      <a:pt x="430" y="240"/>
                      <a:pt x="430" y="238"/>
                    </a:cubicBezTo>
                    <a:cubicBezTo>
                      <a:pt x="431" y="236"/>
                      <a:pt x="431" y="234"/>
                      <a:pt x="431" y="231"/>
                    </a:cubicBezTo>
                    <a:cubicBezTo>
                      <a:pt x="431" y="229"/>
                      <a:pt x="431" y="227"/>
                      <a:pt x="430" y="225"/>
                    </a:cubicBezTo>
                    <a:cubicBezTo>
                      <a:pt x="430" y="223"/>
                      <a:pt x="430" y="222"/>
                      <a:pt x="430" y="222"/>
                    </a:cubicBezTo>
                    <a:cubicBezTo>
                      <a:pt x="430" y="219"/>
                      <a:pt x="432" y="216"/>
                      <a:pt x="434" y="215"/>
                    </a:cubicBezTo>
                    <a:cubicBezTo>
                      <a:pt x="434" y="215"/>
                      <a:pt x="441" y="211"/>
                      <a:pt x="447" y="206"/>
                    </a:cubicBezTo>
                    <a:cubicBezTo>
                      <a:pt x="450" y="204"/>
                      <a:pt x="453" y="202"/>
                      <a:pt x="456" y="200"/>
                    </a:cubicBezTo>
                    <a:cubicBezTo>
                      <a:pt x="458" y="199"/>
                      <a:pt x="460" y="197"/>
                      <a:pt x="460" y="197"/>
                    </a:cubicBezTo>
                    <a:cubicBezTo>
                      <a:pt x="462" y="196"/>
                      <a:pt x="463" y="192"/>
                      <a:pt x="463" y="189"/>
                    </a:cubicBezTo>
                    <a:cubicBezTo>
                      <a:pt x="463" y="189"/>
                      <a:pt x="462" y="187"/>
                      <a:pt x="462" y="185"/>
                    </a:cubicBezTo>
                    <a:cubicBezTo>
                      <a:pt x="461" y="183"/>
                      <a:pt x="461" y="180"/>
                      <a:pt x="460" y="177"/>
                    </a:cubicBezTo>
                    <a:cubicBezTo>
                      <a:pt x="459" y="174"/>
                      <a:pt x="458" y="171"/>
                      <a:pt x="458" y="168"/>
                    </a:cubicBezTo>
                    <a:cubicBezTo>
                      <a:pt x="457" y="166"/>
                      <a:pt x="457" y="165"/>
                      <a:pt x="457" y="165"/>
                    </a:cubicBezTo>
                    <a:cubicBezTo>
                      <a:pt x="456" y="161"/>
                      <a:pt x="453" y="159"/>
                      <a:pt x="450" y="158"/>
                    </a:cubicBezTo>
                    <a:cubicBezTo>
                      <a:pt x="450" y="158"/>
                      <a:pt x="448" y="158"/>
                      <a:pt x="445" y="158"/>
                    </a:cubicBezTo>
                    <a:cubicBezTo>
                      <a:pt x="442" y="157"/>
                      <a:pt x="439" y="156"/>
                      <a:pt x="435" y="156"/>
                    </a:cubicBezTo>
                    <a:cubicBezTo>
                      <a:pt x="431" y="156"/>
                      <a:pt x="427" y="155"/>
                      <a:pt x="424" y="155"/>
                    </a:cubicBezTo>
                    <a:cubicBezTo>
                      <a:pt x="421" y="155"/>
                      <a:pt x="420" y="155"/>
                      <a:pt x="420" y="155"/>
                    </a:cubicBezTo>
                    <a:cubicBezTo>
                      <a:pt x="417" y="154"/>
                      <a:pt x="414" y="153"/>
                      <a:pt x="413" y="150"/>
                    </a:cubicBezTo>
                    <a:cubicBezTo>
                      <a:pt x="413" y="150"/>
                      <a:pt x="412" y="149"/>
                      <a:pt x="412" y="147"/>
                    </a:cubicBezTo>
                    <a:cubicBezTo>
                      <a:pt x="411" y="146"/>
                      <a:pt x="410" y="144"/>
                      <a:pt x="409" y="141"/>
                    </a:cubicBezTo>
                    <a:cubicBezTo>
                      <a:pt x="408" y="139"/>
                      <a:pt x="406" y="137"/>
                      <a:pt x="406" y="136"/>
                    </a:cubicBezTo>
                    <a:cubicBezTo>
                      <a:pt x="405" y="134"/>
                      <a:pt x="404" y="133"/>
                      <a:pt x="404" y="133"/>
                    </a:cubicBezTo>
                    <a:cubicBezTo>
                      <a:pt x="404" y="133"/>
                      <a:pt x="404" y="132"/>
                      <a:pt x="403" y="130"/>
                    </a:cubicBezTo>
                    <a:cubicBezTo>
                      <a:pt x="402" y="129"/>
                      <a:pt x="400" y="127"/>
                      <a:pt x="399" y="125"/>
                    </a:cubicBezTo>
                    <a:cubicBezTo>
                      <a:pt x="398" y="123"/>
                      <a:pt x="397" y="121"/>
                      <a:pt x="396" y="119"/>
                    </a:cubicBezTo>
                    <a:cubicBezTo>
                      <a:pt x="395" y="118"/>
                      <a:pt x="394" y="117"/>
                      <a:pt x="394" y="117"/>
                    </a:cubicBezTo>
                    <a:cubicBezTo>
                      <a:pt x="392" y="115"/>
                      <a:pt x="392" y="112"/>
                      <a:pt x="393" y="109"/>
                    </a:cubicBezTo>
                    <a:cubicBezTo>
                      <a:pt x="393" y="109"/>
                      <a:pt x="394" y="107"/>
                      <a:pt x="395" y="105"/>
                    </a:cubicBezTo>
                    <a:cubicBezTo>
                      <a:pt x="397" y="102"/>
                      <a:pt x="398" y="98"/>
                      <a:pt x="400" y="95"/>
                    </a:cubicBezTo>
                    <a:cubicBezTo>
                      <a:pt x="403" y="88"/>
                      <a:pt x="405" y="80"/>
                      <a:pt x="405" y="80"/>
                    </a:cubicBezTo>
                    <a:cubicBezTo>
                      <a:pt x="406" y="78"/>
                      <a:pt x="405" y="74"/>
                      <a:pt x="403" y="72"/>
                    </a:cubicBezTo>
                    <a:cubicBezTo>
                      <a:pt x="403" y="72"/>
                      <a:pt x="399" y="67"/>
                      <a:pt x="394" y="63"/>
                    </a:cubicBezTo>
                    <a:cubicBezTo>
                      <a:pt x="392" y="61"/>
                      <a:pt x="390" y="59"/>
                      <a:pt x="388" y="57"/>
                    </a:cubicBezTo>
                    <a:cubicBezTo>
                      <a:pt x="386" y="56"/>
                      <a:pt x="385" y="54"/>
                      <a:pt x="385" y="54"/>
                    </a:cubicBezTo>
                    <a:cubicBezTo>
                      <a:pt x="383" y="52"/>
                      <a:pt x="379" y="52"/>
                      <a:pt x="376" y="53"/>
                    </a:cubicBezTo>
                    <a:cubicBezTo>
                      <a:pt x="376" y="53"/>
                      <a:pt x="369" y="56"/>
                      <a:pt x="362" y="59"/>
                    </a:cubicBezTo>
                    <a:cubicBezTo>
                      <a:pt x="355" y="62"/>
                      <a:pt x="348" y="66"/>
                      <a:pt x="348" y="66"/>
                    </a:cubicBezTo>
                    <a:cubicBezTo>
                      <a:pt x="346" y="68"/>
                      <a:pt x="343" y="67"/>
                      <a:pt x="340" y="66"/>
                    </a:cubicBezTo>
                    <a:cubicBezTo>
                      <a:pt x="340" y="66"/>
                      <a:pt x="336" y="63"/>
                      <a:pt x="332" y="61"/>
                    </a:cubicBezTo>
                    <a:cubicBezTo>
                      <a:pt x="328" y="58"/>
                      <a:pt x="324" y="56"/>
                      <a:pt x="324" y="56"/>
                    </a:cubicBezTo>
                    <a:cubicBezTo>
                      <a:pt x="324" y="56"/>
                      <a:pt x="320" y="54"/>
                      <a:pt x="315" y="52"/>
                    </a:cubicBezTo>
                    <a:cubicBezTo>
                      <a:pt x="311" y="50"/>
                      <a:pt x="306" y="48"/>
                      <a:pt x="306" y="48"/>
                    </a:cubicBezTo>
                    <a:cubicBezTo>
                      <a:pt x="304" y="47"/>
                      <a:pt x="302" y="45"/>
                      <a:pt x="302" y="42"/>
                    </a:cubicBezTo>
                    <a:cubicBezTo>
                      <a:pt x="302" y="42"/>
                      <a:pt x="301" y="34"/>
                      <a:pt x="299" y="27"/>
                    </a:cubicBezTo>
                    <a:cubicBezTo>
                      <a:pt x="298" y="19"/>
                      <a:pt x="296" y="12"/>
                      <a:pt x="296" y="12"/>
                    </a:cubicBezTo>
                    <a:cubicBezTo>
                      <a:pt x="296" y="9"/>
                      <a:pt x="293" y="6"/>
                      <a:pt x="290" y="5"/>
                    </a:cubicBezTo>
                    <a:cubicBezTo>
                      <a:pt x="290" y="5"/>
                      <a:pt x="288" y="5"/>
                      <a:pt x="286" y="4"/>
                    </a:cubicBezTo>
                    <a:cubicBezTo>
                      <a:pt x="284" y="4"/>
                      <a:pt x="281" y="3"/>
                      <a:pt x="278" y="3"/>
                    </a:cubicBezTo>
                    <a:cubicBezTo>
                      <a:pt x="272" y="1"/>
                      <a:pt x="265" y="1"/>
                      <a:pt x="265" y="1"/>
                    </a:cubicBezTo>
                    <a:cubicBezTo>
                      <a:pt x="262" y="0"/>
                      <a:pt x="259" y="1"/>
                      <a:pt x="257" y="4"/>
                    </a:cubicBezTo>
                    <a:cubicBezTo>
                      <a:pt x="257" y="4"/>
                      <a:pt x="253" y="10"/>
                      <a:pt x="249" y="17"/>
                    </a:cubicBezTo>
                    <a:cubicBezTo>
                      <a:pt x="244" y="23"/>
                      <a:pt x="241" y="30"/>
                      <a:pt x="241" y="30"/>
                    </a:cubicBezTo>
                    <a:cubicBezTo>
                      <a:pt x="239" y="33"/>
                      <a:pt x="237" y="34"/>
                      <a:pt x="234" y="34"/>
                    </a:cubicBezTo>
                    <a:cubicBezTo>
                      <a:pt x="234" y="34"/>
                      <a:pt x="233" y="34"/>
                      <a:pt x="231" y="34"/>
                    </a:cubicBezTo>
                    <a:cubicBezTo>
                      <a:pt x="229" y="34"/>
                      <a:pt x="227" y="34"/>
                      <a:pt x="224" y="35"/>
                    </a:cubicBezTo>
                    <a:cubicBezTo>
                      <a:pt x="222" y="35"/>
                      <a:pt x="220" y="35"/>
                      <a:pt x="218" y="35"/>
                    </a:cubicBezTo>
                    <a:cubicBezTo>
                      <a:pt x="216" y="35"/>
                      <a:pt x="215" y="35"/>
                      <a:pt x="215" y="35"/>
                    </a:cubicBezTo>
                    <a:cubicBezTo>
                      <a:pt x="215" y="35"/>
                      <a:pt x="214" y="35"/>
                      <a:pt x="212" y="36"/>
                    </a:cubicBezTo>
                    <a:cubicBezTo>
                      <a:pt x="210" y="36"/>
                      <a:pt x="208" y="36"/>
                      <a:pt x="205" y="36"/>
                    </a:cubicBezTo>
                    <a:cubicBezTo>
                      <a:pt x="203" y="37"/>
                      <a:pt x="201" y="37"/>
                      <a:pt x="199" y="37"/>
                    </a:cubicBezTo>
                    <a:cubicBezTo>
                      <a:pt x="197" y="38"/>
                      <a:pt x="196" y="38"/>
                      <a:pt x="196" y="38"/>
                    </a:cubicBezTo>
                    <a:cubicBezTo>
                      <a:pt x="193" y="39"/>
                      <a:pt x="190" y="37"/>
                      <a:pt x="188" y="35"/>
                    </a:cubicBezTo>
                    <a:cubicBezTo>
                      <a:pt x="188" y="35"/>
                      <a:pt x="184" y="29"/>
                      <a:pt x="178" y="24"/>
                    </a:cubicBezTo>
                    <a:cubicBezTo>
                      <a:pt x="173" y="18"/>
                      <a:pt x="167" y="12"/>
                      <a:pt x="167" y="12"/>
                    </a:cubicBezTo>
                    <a:cubicBezTo>
                      <a:pt x="165" y="10"/>
                      <a:pt x="162" y="10"/>
                      <a:pt x="159" y="11"/>
                    </a:cubicBezTo>
                    <a:cubicBezTo>
                      <a:pt x="159" y="11"/>
                      <a:pt x="157" y="11"/>
                      <a:pt x="155" y="12"/>
                    </a:cubicBezTo>
                    <a:cubicBezTo>
                      <a:pt x="153" y="13"/>
                      <a:pt x="150" y="14"/>
                      <a:pt x="147" y="15"/>
                    </a:cubicBezTo>
                    <a:cubicBezTo>
                      <a:pt x="144" y="16"/>
                      <a:pt x="141" y="17"/>
                      <a:pt x="139" y="18"/>
                    </a:cubicBezTo>
                    <a:cubicBezTo>
                      <a:pt x="137" y="19"/>
                      <a:pt x="136" y="20"/>
                      <a:pt x="136" y="20"/>
                    </a:cubicBezTo>
                    <a:cubicBezTo>
                      <a:pt x="132" y="21"/>
                      <a:pt x="130" y="24"/>
                      <a:pt x="130" y="27"/>
                    </a:cubicBezTo>
                    <a:cubicBezTo>
                      <a:pt x="130" y="27"/>
                      <a:pt x="130" y="35"/>
                      <a:pt x="130" y="43"/>
                    </a:cubicBezTo>
                    <a:cubicBezTo>
                      <a:pt x="130" y="51"/>
                      <a:pt x="131" y="58"/>
                      <a:pt x="131" y="58"/>
                    </a:cubicBezTo>
                    <a:cubicBezTo>
                      <a:pt x="131" y="61"/>
                      <a:pt x="130" y="64"/>
                      <a:pt x="127" y="65"/>
                    </a:cubicBezTo>
                    <a:cubicBezTo>
                      <a:pt x="127" y="65"/>
                      <a:pt x="126" y="66"/>
                      <a:pt x="125" y="67"/>
                    </a:cubicBezTo>
                    <a:cubicBezTo>
                      <a:pt x="123" y="68"/>
                      <a:pt x="121" y="69"/>
                      <a:pt x="119" y="71"/>
                    </a:cubicBezTo>
                    <a:cubicBezTo>
                      <a:pt x="117" y="72"/>
                      <a:pt x="115" y="74"/>
                      <a:pt x="114" y="75"/>
                    </a:cubicBezTo>
                    <a:cubicBezTo>
                      <a:pt x="113" y="76"/>
                      <a:pt x="112" y="76"/>
                      <a:pt x="112" y="76"/>
                    </a:cubicBezTo>
                    <a:cubicBezTo>
                      <a:pt x="112" y="76"/>
                      <a:pt x="111" y="77"/>
                      <a:pt x="109" y="78"/>
                    </a:cubicBezTo>
                    <a:cubicBezTo>
                      <a:pt x="108" y="79"/>
                      <a:pt x="106" y="81"/>
                      <a:pt x="104" y="83"/>
                    </a:cubicBezTo>
                    <a:cubicBezTo>
                      <a:pt x="102" y="84"/>
                      <a:pt x="101" y="86"/>
                      <a:pt x="99" y="87"/>
                    </a:cubicBezTo>
                    <a:cubicBezTo>
                      <a:pt x="98" y="88"/>
                      <a:pt x="97" y="89"/>
                      <a:pt x="97" y="89"/>
                    </a:cubicBezTo>
                    <a:cubicBezTo>
                      <a:pt x="95" y="91"/>
                      <a:pt x="92" y="92"/>
                      <a:pt x="89" y="91"/>
                    </a:cubicBezTo>
                    <a:cubicBezTo>
                      <a:pt x="89" y="91"/>
                      <a:pt x="82" y="88"/>
                      <a:pt x="75" y="86"/>
                    </a:cubicBezTo>
                    <a:cubicBezTo>
                      <a:pt x="67" y="84"/>
                      <a:pt x="60" y="83"/>
                      <a:pt x="60" y="83"/>
                    </a:cubicBezTo>
                    <a:cubicBezTo>
                      <a:pt x="57" y="82"/>
                      <a:pt x="53" y="84"/>
                      <a:pt x="51" y="86"/>
                    </a:cubicBezTo>
                    <a:cubicBezTo>
                      <a:pt x="51" y="86"/>
                      <a:pt x="47" y="91"/>
                      <a:pt x="44" y="96"/>
                    </a:cubicBezTo>
                    <a:cubicBezTo>
                      <a:pt x="42" y="99"/>
                      <a:pt x="40" y="101"/>
                      <a:pt x="39" y="103"/>
                    </a:cubicBezTo>
                    <a:cubicBezTo>
                      <a:pt x="38" y="105"/>
                      <a:pt x="37" y="107"/>
                      <a:pt x="37" y="107"/>
                    </a:cubicBezTo>
                    <a:cubicBezTo>
                      <a:pt x="35" y="109"/>
                      <a:pt x="35" y="113"/>
                      <a:pt x="36" y="116"/>
                    </a:cubicBezTo>
                    <a:cubicBezTo>
                      <a:pt x="36" y="116"/>
                      <a:pt x="40" y="122"/>
                      <a:pt x="45" y="129"/>
                    </a:cubicBezTo>
                    <a:cubicBezTo>
                      <a:pt x="49" y="135"/>
                      <a:pt x="53" y="141"/>
                      <a:pt x="53" y="141"/>
                    </a:cubicBezTo>
                    <a:cubicBezTo>
                      <a:pt x="55" y="143"/>
                      <a:pt x="56" y="147"/>
                      <a:pt x="54" y="149"/>
                    </a:cubicBezTo>
                    <a:cubicBezTo>
                      <a:pt x="54" y="149"/>
                      <a:pt x="52" y="153"/>
                      <a:pt x="51" y="158"/>
                    </a:cubicBezTo>
                    <a:cubicBezTo>
                      <a:pt x="49" y="162"/>
                      <a:pt x="47" y="167"/>
                      <a:pt x="47" y="167"/>
                    </a:cubicBezTo>
                    <a:cubicBezTo>
                      <a:pt x="47" y="167"/>
                      <a:pt x="46" y="171"/>
                      <a:pt x="44" y="176"/>
                    </a:cubicBezTo>
                    <a:cubicBezTo>
                      <a:pt x="43" y="181"/>
                      <a:pt x="42" y="185"/>
                      <a:pt x="42" y="185"/>
                    </a:cubicBezTo>
                    <a:cubicBezTo>
                      <a:pt x="41" y="188"/>
                      <a:pt x="39" y="190"/>
                      <a:pt x="36" y="191"/>
                    </a:cubicBezTo>
                    <a:cubicBezTo>
                      <a:pt x="36" y="191"/>
                      <a:pt x="29" y="193"/>
                      <a:pt x="21" y="195"/>
                    </a:cubicBezTo>
                    <a:cubicBezTo>
                      <a:pt x="14" y="198"/>
                      <a:pt x="7" y="200"/>
                      <a:pt x="7" y="200"/>
                    </a:cubicBezTo>
                    <a:cubicBezTo>
                      <a:pt x="4" y="201"/>
                      <a:pt x="2" y="204"/>
                      <a:pt x="2" y="208"/>
                    </a:cubicBezTo>
                    <a:cubicBezTo>
                      <a:pt x="2" y="208"/>
                      <a:pt x="1" y="209"/>
                      <a:pt x="1" y="212"/>
                    </a:cubicBezTo>
                    <a:cubicBezTo>
                      <a:pt x="1" y="214"/>
                      <a:pt x="1" y="217"/>
                      <a:pt x="1" y="220"/>
                    </a:cubicBezTo>
                    <a:cubicBezTo>
                      <a:pt x="0" y="226"/>
                      <a:pt x="0" y="233"/>
                      <a:pt x="0" y="233"/>
                    </a:cubicBezTo>
                    <a:cubicBezTo>
                      <a:pt x="0" y="236"/>
                      <a:pt x="2" y="239"/>
                      <a:pt x="5" y="241"/>
                    </a:cubicBezTo>
                    <a:cubicBezTo>
                      <a:pt x="5" y="241"/>
                      <a:pt x="12" y="244"/>
                      <a:pt x="19" y="247"/>
                    </a:cubicBezTo>
                    <a:cubicBezTo>
                      <a:pt x="22" y="249"/>
                      <a:pt x="26" y="250"/>
                      <a:pt x="29" y="251"/>
                    </a:cubicBezTo>
                    <a:cubicBezTo>
                      <a:pt x="31" y="252"/>
                      <a:pt x="33" y="253"/>
                      <a:pt x="33" y="253"/>
                    </a:cubicBezTo>
                    <a:cubicBezTo>
                      <a:pt x="36" y="254"/>
                      <a:pt x="38" y="256"/>
                      <a:pt x="38" y="259"/>
                    </a:cubicBezTo>
                    <a:cubicBezTo>
                      <a:pt x="38" y="259"/>
                      <a:pt x="38" y="260"/>
                      <a:pt x="39" y="262"/>
                    </a:cubicBezTo>
                    <a:cubicBezTo>
                      <a:pt x="39" y="264"/>
                      <a:pt x="39" y="266"/>
                      <a:pt x="40" y="268"/>
                    </a:cubicBezTo>
                    <a:cubicBezTo>
                      <a:pt x="40" y="271"/>
                      <a:pt x="41" y="273"/>
                      <a:pt x="41" y="275"/>
                    </a:cubicBezTo>
                    <a:cubicBezTo>
                      <a:pt x="42" y="277"/>
                      <a:pt x="42" y="278"/>
                      <a:pt x="42" y="278"/>
                    </a:cubicBezTo>
                    <a:cubicBezTo>
                      <a:pt x="42" y="278"/>
                      <a:pt x="42" y="279"/>
                      <a:pt x="43" y="281"/>
                    </a:cubicBezTo>
                    <a:cubicBezTo>
                      <a:pt x="43" y="282"/>
                      <a:pt x="44" y="285"/>
                      <a:pt x="44" y="287"/>
                    </a:cubicBezTo>
                    <a:cubicBezTo>
                      <a:pt x="45" y="289"/>
                      <a:pt x="46" y="292"/>
                      <a:pt x="46" y="293"/>
                    </a:cubicBezTo>
                    <a:cubicBezTo>
                      <a:pt x="47" y="295"/>
                      <a:pt x="47" y="296"/>
                      <a:pt x="47" y="296"/>
                    </a:cubicBezTo>
                    <a:cubicBezTo>
                      <a:pt x="48" y="299"/>
                      <a:pt x="48" y="302"/>
                      <a:pt x="46" y="304"/>
                    </a:cubicBezTo>
                    <a:cubicBezTo>
                      <a:pt x="46" y="304"/>
                      <a:pt x="44" y="305"/>
                      <a:pt x="42" y="308"/>
                    </a:cubicBezTo>
                    <a:cubicBezTo>
                      <a:pt x="40" y="310"/>
                      <a:pt x="38" y="313"/>
                      <a:pt x="36" y="316"/>
                    </a:cubicBezTo>
                    <a:cubicBezTo>
                      <a:pt x="33" y="319"/>
                      <a:pt x="31" y="322"/>
                      <a:pt x="29" y="324"/>
                    </a:cubicBezTo>
                    <a:cubicBezTo>
                      <a:pt x="27" y="326"/>
                      <a:pt x="26" y="328"/>
                      <a:pt x="26" y="328"/>
                    </a:cubicBezTo>
                    <a:cubicBezTo>
                      <a:pt x="24" y="330"/>
                      <a:pt x="24" y="334"/>
                      <a:pt x="26" y="337"/>
                    </a:cubicBezTo>
                    <a:cubicBezTo>
                      <a:pt x="26" y="337"/>
                      <a:pt x="26" y="338"/>
                      <a:pt x="27" y="340"/>
                    </a:cubicBezTo>
                    <a:cubicBezTo>
                      <a:pt x="29" y="342"/>
                      <a:pt x="30" y="345"/>
                      <a:pt x="32" y="348"/>
                    </a:cubicBezTo>
                    <a:cubicBezTo>
                      <a:pt x="33" y="351"/>
                      <a:pt x="35" y="353"/>
                      <a:pt x="36" y="355"/>
                    </a:cubicBezTo>
                    <a:cubicBezTo>
                      <a:pt x="37" y="357"/>
                      <a:pt x="38" y="358"/>
                      <a:pt x="38" y="358"/>
                    </a:cubicBezTo>
                    <a:cubicBezTo>
                      <a:pt x="40" y="361"/>
                      <a:pt x="43" y="363"/>
                      <a:pt x="46" y="363"/>
                    </a:cubicBezTo>
                    <a:cubicBezTo>
                      <a:pt x="46" y="363"/>
                      <a:pt x="48" y="362"/>
                      <a:pt x="51" y="362"/>
                    </a:cubicBezTo>
                    <a:cubicBezTo>
                      <a:pt x="54" y="362"/>
                      <a:pt x="58" y="361"/>
                      <a:pt x="61" y="361"/>
                    </a:cubicBezTo>
                    <a:cubicBezTo>
                      <a:pt x="69" y="359"/>
                      <a:pt x="76" y="358"/>
                      <a:pt x="76" y="358"/>
                    </a:cubicBezTo>
                    <a:cubicBezTo>
                      <a:pt x="79" y="357"/>
                      <a:pt x="82" y="358"/>
                      <a:pt x="84" y="360"/>
                    </a:cubicBezTo>
                    <a:cubicBezTo>
                      <a:pt x="84" y="360"/>
                      <a:pt x="85" y="361"/>
                      <a:pt x="86" y="362"/>
                    </a:cubicBezTo>
                    <a:cubicBezTo>
                      <a:pt x="87" y="364"/>
                      <a:pt x="89" y="366"/>
                      <a:pt x="91" y="367"/>
                    </a:cubicBezTo>
                    <a:cubicBezTo>
                      <a:pt x="92" y="369"/>
                      <a:pt x="94" y="371"/>
                      <a:pt x="95" y="372"/>
                    </a:cubicBezTo>
                    <a:cubicBezTo>
                      <a:pt x="96" y="373"/>
                      <a:pt x="97" y="374"/>
                      <a:pt x="97" y="374"/>
                    </a:cubicBezTo>
                    <a:cubicBezTo>
                      <a:pt x="97" y="374"/>
                      <a:pt x="98" y="375"/>
                      <a:pt x="100" y="376"/>
                    </a:cubicBezTo>
                    <a:cubicBezTo>
                      <a:pt x="101" y="377"/>
                      <a:pt x="103" y="379"/>
                      <a:pt x="104" y="380"/>
                    </a:cubicBezTo>
                    <a:cubicBezTo>
                      <a:pt x="106" y="382"/>
                      <a:pt x="108" y="384"/>
                      <a:pt x="109" y="385"/>
                    </a:cubicBezTo>
                    <a:cubicBezTo>
                      <a:pt x="111" y="386"/>
                      <a:pt x="112" y="387"/>
                      <a:pt x="112" y="387"/>
                    </a:cubicBezTo>
                    <a:cubicBezTo>
                      <a:pt x="114" y="388"/>
                      <a:pt x="115" y="391"/>
                      <a:pt x="115" y="394"/>
                    </a:cubicBezTo>
                    <a:cubicBezTo>
                      <a:pt x="115" y="394"/>
                      <a:pt x="113" y="402"/>
                      <a:pt x="112" y="409"/>
                    </a:cubicBezTo>
                    <a:cubicBezTo>
                      <a:pt x="112" y="417"/>
                      <a:pt x="111" y="425"/>
                      <a:pt x="111" y="425"/>
                    </a:cubicBezTo>
                    <a:cubicBezTo>
                      <a:pt x="111" y="428"/>
                      <a:pt x="113" y="431"/>
                      <a:pt x="116" y="433"/>
                    </a:cubicBezTo>
                    <a:cubicBezTo>
                      <a:pt x="116" y="433"/>
                      <a:pt x="117" y="433"/>
                      <a:pt x="119" y="434"/>
                    </a:cubicBezTo>
                    <a:cubicBezTo>
                      <a:pt x="121" y="436"/>
                      <a:pt x="124" y="437"/>
                      <a:pt x="127" y="439"/>
                    </a:cubicBezTo>
                    <a:cubicBezTo>
                      <a:pt x="129" y="440"/>
                      <a:pt x="132" y="441"/>
                      <a:pt x="134" y="442"/>
                    </a:cubicBezTo>
                    <a:cubicBezTo>
                      <a:pt x="136" y="443"/>
                      <a:pt x="138" y="444"/>
                      <a:pt x="138" y="444"/>
                    </a:cubicBezTo>
                    <a:cubicBezTo>
                      <a:pt x="141" y="445"/>
                      <a:pt x="144" y="445"/>
                      <a:pt x="147" y="443"/>
                    </a:cubicBezTo>
                    <a:cubicBezTo>
                      <a:pt x="147" y="443"/>
                      <a:pt x="153" y="438"/>
                      <a:pt x="159" y="433"/>
                    </a:cubicBezTo>
                    <a:cubicBezTo>
                      <a:pt x="164" y="428"/>
                      <a:pt x="170" y="422"/>
                      <a:pt x="170" y="422"/>
                    </a:cubicBezTo>
                    <a:cubicBezTo>
                      <a:pt x="172" y="420"/>
                      <a:pt x="175" y="420"/>
                      <a:pt x="177" y="420"/>
                    </a:cubicBezTo>
                    <a:cubicBezTo>
                      <a:pt x="177" y="420"/>
                      <a:pt x="179" y="421"/>
                      <a:pt x="180" y="421"/>
                    </a:cubicBezTo>
                    <a:cubicBezTo>
                      <a:pt x="182" y="422"/>
                      <a:pt x="184" y="422"/>
                      <a:pt x="187" y="423"/>
                    </a:cubicBezTo>
                    <a:cubicBezTo>
                      <a:pt x="191" y="424"/>
                      <a:pt x="196" y="425"/>
                      <a:pt x="196" y="425"/>
                    </a:cubicBezTo>
                    <a:cubicBezTo>
                      <a:pt x="196" y="425"/>
                      <a:pt x="197" y="425"/>
                      <a:pt x="199" y="426"/>
                    </a:cubicBezTo>
                    <a:cubicBezTo>
                      <a:pt x="201" y="426"/>
                      <a:pt x="203" y="426"/>
                      <a:pt x="205" y="427"/>
                    </a:cubicBezTo>
                    <a:cubicBezTo>
                      <a:pt x="210" y="427"/>
                      <a:pt x="215" y="428"/>
                      <a:pt x="215" y="428"/>
                    </a:cubicBezTo>
                    <a:cubicBezTo>
                      <a:pt x="218" y="428"/>
                      <a:pt x="220" y="430"/>
                      <a:pt x="221" y="433"/>
                    </a:cubicBezTo>
                    <a:cubicBezTo>
                      <a:pt x="221" y="433"/>
                      <a:pt x="224" y="440"/>
                      <a:pt x="228" y="446"/>
                    </a:cubicBezTo>
                    <a:cubicBezTo>
                      <a:pt x="229" y="450"/>
                      <a:pt x="231" y="453"/>
                      <a:pt x="233" y="456"/>
                    </a:cubicBezTo>
                    <a:cubicBezTo>
                      <a:pt x="234" y="458"/>
                      <a:pt x="235" y="460"/>
                      <a:pt x="235" y="460"/>
                    </a:cubicBezTo>
                    <a:cubicBezTo>
                      <a:pt x="236" y="463"/>
                      <a:pt x="240" y="465"/>
                      <a:pt x="243" y="464"/>
                    </a:cubicBezTo>
                    <a:cubicBezTo>
                      <a:pt x="243" y="464"/>
                      <a:pt x="245" y="464"/>
                      <a:pt x="247" y="464"/>
                    </a:cubicBezTo>
                    <a:close/>
                    <a:moveTo>
                      <a:pt x="218" y="381"/>
                    </a:moveTo>
                    <a:cubicBezTo>
                      <a:pt x="214" y="381"/>
                      <a:pt x="211" y="380"/>
                      <a:pt x="209" y="380"/>
                    </a:cubicBezTo>
                    <a:cubicBezTo>
                      <a:pt x="206" y="379"/>
                      <a:pt x="205" y="379"/>
                      <a:pt x="205" y="379"/>
                    </a:cubicBezTo>
                    <a:cubicBezTo>
                      <a:pt x="205" y="379"/>
                      <a:pt x="204" y="379"/>
                      <a:pt x="201" y="378"/>
                    </a:cubicBezTo>
                    <a:cubicBezTo>
                      <a:pt x="200" y="378"/>
                      <a:pt x="199" y="378"/>
                      <a:pt x="197" y="377"/>
                    </a:cubicBezTo>
                    <a:cubicBezTo>
                      <a:pt x="196" y="377"/>
                      <a:pt x="194" y="377"/>
                      <a:pt x="192" y="376"/>
                    </a:cubicBezTo>
                    <a:cubicBezTo>
                      <a:pt x="184" y="374"/>
                      <a:pt x="174" y="370"/>
                      <a:pt x="164" y="365"/>
                    </a:cubicBezTo>
                    <a:cubicBezTo>
                      <a:pt x="155" y="360"/>
                      <a:pt x="146" y="354"/>
                      <a:pt x="140" y="349"/>
                    </a:cubicBezTo>
                    <a:cubicBezTo>
                      <a:pt x="136" y="347"/>
                      <a:pt x="134" y="344"/>
                      <a:pt x="132" y="343"/>
                    </a:cubicBezTo>
                    <a:cubicBezTo>
                      <a:pt x="131" y="341"/>
                      <a:pt x="130" y="340"/>
                      <a:pt x="130" y="340"/>
                    </a:cubicBezTo>
                    <a:cubicBezTo>
                      <a:pt x="130" y="340"/>
                      <a:pt x="129" y="339"/>
                      <a:pt x="127" y="338"/>
                    </a:cubicBezTo>
                    <a:cubicBezTo>
                      <a:pt x="125" y="336"/>
                      <a:pt x="123" y="334"/>
                      <a:pt x="120" y="331"/>
                    </a:cubicBezTo>
                    <a:cubicBezTo>
                      <a:pt x="115" y="325"/>
                      <a:pt x="109" y="316"/>
                      <a:pt x="103" y="307"/>
                    </a:cubicBezTo>
                    <a:cubicBezTo>
                      <a:pt x="98" y="297"/>
                      <a:pt x="94" y="287"/>
                      <a:pt x="91" y="280"/>
                    </a:cubicBezTo>
                    <a:cubicBezTo>
                      <a:pt x="90" y="276"/>
                      <a:pt x="89" y="273"/>
                      <a:pt x="88" y="270"/>
                    </a:cubicBezTo>
                    <a:cubicBezTo>
                      <a:pt x="88" y="268"/>
                      <a:pt x="87" y="267"/>
                      <a:pt x="87" y="267"/>
                    </a:cubicBezTo>
                    <a:cubicBezTo>
                      <a:pt x="87" y="267"/>
                      <a:pt x="87" y="265"/>
                      <a:pt x="86" y="263"/>
                    </a:cubicBezTo>
                    <a:cubicBezTo>
                      <a:pt x="86" y="261"/>
                      <a:pt x="85" y="258"/>
                      <a:pt x="85" y="254"/>
                    </a:cubicBezTo>
                    <a:cubicBezTo>
                      <a:pt x="83" y="246"/>
                      <a:pt x="83" y="235"/>
                      <a:pt x="83" y="224"/>
                    </a:cubicBezTo>
                    <a:cubicBezTo>
                      <a:pt x="84" y="214"/>
                      <a:pt x="86" y="203"/>
                      <a:pt x="88" y="195"/>
                    </a:cubicBezTo>
                    <a:cubicBezTo>
                      <a:pt x="88" y="191"/>
                      <a:pt x="90" y="188"/>
                      <a:pt x="90" y="186"/>
                    </a:cubicBezTo>
                    <a:cubicBezTo>
                      <a:pt x="91" y="183"/>
                      <a:pt x="91" y="182"/>
                      <a:pt x="91" y="182"/>
                    </a:cubicBezTo>
                    <a:cubicBezTo>
                      <a:pt x="91" y="182"/>
                      <a:pt x="92" y="181"/>
                      <a:pt x="93" y="179"/>
                    </a:cubicBezTo>
                    <a:cubicBezTo>
                      <a:pt x="94" y="177"/>
                      <a:pt x="95" y="173"/>
                      <a:pt x="96" y="170"/>
                    </a:cubicBezTo>
                    <a:cubicBezTo>
                      <a:pt x="100" y="162"/>
                      <a:pt x="105" y="153"/>
                      <a:pt x="111" y="144"/>
                    </a:cubicBezTo>
                    <a:cubicBezTo>
                      <a:pt x="117" y="135"/>
                      <a:pt x="125" y="127"/>
                      <a:pt x="130" y="122"/>
                    </a:cubicBezTo>
                    <a:cubicBezTo>
                      <a:pt x="136" y="116"/>
                      <a:pt x="141" y="113"/>
                      <a:pt x="141" y="113"/>
                    </a:cubicBezTo>
                    <a:cubicBezTo>
                      <a:pt x="141" y="113"/>
                      <a:pt x="145" y="110"/>
                      <a:pt x="151" y="105"/>
                    </a:cubicBezTo>
                    <a:cubicBezTo>
                      <a:pt x="158" y="101"/>
                      <a:pt x="168" y="96"/>
                      <a:pt x="178" y="92"/>
                    </a:cubicBezTo>
                    <a:cubicBezTo>
                      <a:pt x="188" y="88"/>
                      <a:pt x="198" y="85"/>
                      <a:pt x="206" y="84"/>
                    </a:cubicBezTo>
                    <a:cubicBezTo>
                      <a:pt x="214" y="82"/>
                      <a:pt x="219" y="82"/>
                      <a:pt x="219" y="82"/>
                    </a:cubicBezTo>
                    <a:cubicBezTo>
                      <a:pt x="219" y="82"/>
                      <a:pt x="225" y="81"/>
                      <a:pt x="233" y="81"/>
                    </a:cubicBezTo>
                    <a:cubicBezTo>
                      <a:pt x="241" y="81"/>
                      <a:pt x="251" y="82"/>
                      <a:pt x="262" y="84"/>
                    </a:cubicBezTo>
                    <a:cubicBezTo>
                      <a:pt x="273" y="86"/>
                      <a:pt x="283" y="89"/>
                      <a:pt x="290" y="92"/>
                    </a:cubicBezTo>
                    <a:cubicBezTo>
                      <a:pt x="294" y="94"/>
                      <a:pt x="297" y="95"/>
                      <a:pt x="299" y="96"/>
                    </a:cubicBezTo>
                    <a:cubicBezTo>
                      <a:pt x="301" y="97"/>
                      <a:pt x="302" y="98"/>
                      <a:pt x="302" y="98"/>
                    </a:cubicBezTo>
                    <a:cubicBezTo>
                      <a:pt x="302" y="98"/>
                      <a:pt x="304" y="98"/>
                      <a:pt x="306" y="100"/>
                    </a:cubicBezTo>
                    <a:cubicBezTo>
                      <a:pt x="308" y="101"/>
                      <a:pt x="311" y="102"/>
                      <a:pt x="314" y="105"/>
                    </a:cubicBezTo>
                    <a:cubicBezTo>
                      <a:pt x="321" y="109"/>
                      <a:pt x="330" y="115"/>
                      <a:pt x="337" y="123"/>
                    </a:cubicBezTo>
                    <a:cubicBezTo>
                      <a:pt x="345" y="130"/>
                      <a:pt x="352" y="138"/>
                      <a:pt x="356" y="145"/>
                    </a:cubicBezTo>
                    <a:cubicBezTo>
                      <a:pt x="359" y="148"/>
                      <a:pt x="361" y="151"/>
                      <a:pt x="362" y="153"/>
                    </a:cubicBezTo>
                    <a:cubicBezTo>
                      <a:pt x="363" y="155"/>
                      <a:pt x="364" y="156"/>
                      <a:pt x="364" y="156"/>
                    </a:cubicBezTo>
                    <a:cubicBezTo>
                      <a:pt x="364" y="156"/>
                      <a:pt x="364" y="157"/>
                      <a:pt x="365" y="160"/>
                    </a:cubicBezTo>
                    <a:cubicBezTo>
                      <a:pt x="367" y="162"/>
                      <a:pt x="368" y="165"/>
                      <a:pt x="370" y="168"/>
                    </a:cubicBezTo>
                    <a:cubicBezTo>
                      <a:pt x="373" y="176"/>
                      <a:pt x="377" y="186"/>
                      <a:pt x="380" y="196"/>
                    </a:cubicBezTo>
                    <a:cubicBezTo>
                      <a:pt x="382" y="207"/>
                      <a:pt x="383" y="217"/>
                      <a:pt x="384" y="225"/>
                    </a:cubicBezTo>
                    <a:cubicBezTo>
                      <a:pt x="384" y="229"/>
                      <a:pt x="384" y="233"/>
                      <a:pt x="384" y="235"/>
                    </a:cubicBezTo>
                    <a:cubicBezTo>
                      <a:pt x="384" y="237"/>
                      <a:pt x="384" y="239"/>
                      <a:pt x="384" y="239"/>
                    </a:cubicBezTo>
                    <a:cubicBezTo>
                      <a:pt x="384" y="239"/>
                      <a:pt x="384" y="240"/>
                      <a:pt x="383" y="242"/>
                    </a:cubicBezTo>
                    <a:cubicBezTo>
                      <a:pt x="383" y="245"/>
                      <a:pt x="383" y="248"/>
                      <a:pt x="382" y="252"/>
                    </a:cubicBezTo>
                    <a:cubicBezTo>
                      <a:pt x="381" y="260"/>
                      <a:pt x="379" y="271"/>
                      <a:pt x="375" y="281"/>
                    </a:cubicBezTo>
                    <a:cubicBezTo>
                      <a:pt x="372" y="291"/>
                      <a:pt x="367" y="301"/>
                      <a:pt x="363" y="308"/>
                    </a:cubicBezTo>
                    <a:cubicBezTo>
                      <a:pt x="362" y="309"/>
                      <a:pt x="361" y="311"/>
                      <a:pt x="360" y="312"/>
                    </a:cubicBezTo>
                    <a:cubicBezTo>
                      <a:pt x="359" y="314"/>
                      <a:pt x="359" y="315"/>
                      <a:pt x="358" y="316"/>
                    </a:cubicBezTo>
                    <a:cubicBezTo>
                      <a:pt x="357" y="318"/>
                      <a:pt x="356" y="319"/>
                      <a:pt x="356" y="319"/>
                    </a:cubicBezTo>
                    <a:cubicBezTo>
                      <a:pt x="356" y="319"/>
                      <a:pt x="355" y="320"/>
                      <a:pt x="354" y="322"/>
                    </a:cubicBezTo>
                    <a:cubicBezTo>
                      <a:pt x="352" y="324"/>
                      <a:pt x="350" y="326"/>
                      <a:pt x="348" y="329"/>
                    </a:cubicBezTo>
                    <a:cubicBezTo>
                      <a:pt x="342" y="335"/>
                      <a:pt x="335" y="343"/>
                      <a:pt x="326" y="350"/>
                    </a:cubicBezTo>
                    <a:cubicBezTo>
                      <a:pt x="318" y="356"/>
                      <a:pt x="309" y="362"/>
                      <a:pt x="302" y="366"/>
                    </a:cubicBezTo>
                    <a:cubicBezTo>
                      <a:pt x="300" y="366"/>
                      <a:pt x="298" y="367"/>
                      <a:pt x="297" y="368"/>
                    </a:cubicBezTo>
                    <a:cubicBezTo>
                      <a:pt x="295" y="369"/>
                      <a:pt x="294" y="369"/>
                      <a:pt x="293" y="370"/>
                    </a:cubicBezTo>
                    <a:cubicBezTo>
                      <a:pt x="290" y="371"/>
                      <a:pt x="289" y="371"/>
                      <a:pt x="289" y="371"/>
                    </a:cubicBezTo>
                    <a:cubicBezTo>
                      <a:pt x="289" y="371"/>
                      <a:pt x="288" y="372"/>
                      <a:pt x="286" y="372"/>
                    </a:cubicBezTo>
                    <a:cubicBezTo>
                      <a:pt x="285" y="373"/>
                      <a:pt x="283" y="373"/>
                      <a:pt x="282" y="374"/>
                    </a:cubicBezTo>
                    <a:cubicBezTo>
                      <a:pt x="280" y="374"/>
                      <a:pt x="278" y="375"/>
                      <a:pt x="277" y="376"/>
                    </a:cubicBezTo>
                    <a:cubicBezTo>
                      <a:pt x="269" y="378"/>
                      <a:pt x="258" y="380"/>
                      <a:pt x="248" y="381"/>
                    </a:cubicBezTo>
                    <a:cubicBezTo>
                      <a:pt x="237" y="382"/>
                      <a:pt x="226" y="382"/>
                      <a:pt x="218"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0" name="Freeform: Shape 22">
                <a:extLst>
                  <a:ext uri="{FF2B5EF4-FFF2-40B4-BE49-F238E27FC236}">
                    <a16:creationId xmlns:a16="http://schemas.microsoft.com/office/drawing/2014/main" id="{1F864119-118C-D743-9C87-CBBFA0468ED4}"/>
                  </a:ext>
                </a:extLst>
              </p:cNvPr>
              <p:cNvSpPr>
                <a:spLocks/>
              </p:cNvSpPr>
              <p:nvPr/>
            </p:nvSpPr>
            <p:spPr bwMode="auto">
              <a:xfrm>
                <a:off x="6439818" y="4313420"/>
                <a:ext cx="945330" cy="969244"/>
              </a:xfrm>
              <a:custGeom>
                <a:avLst/>
                <a:gdLst>
                  <a:gd name="T0" fmla="*/ 211 w 472"/>
                  <a:gd name="T1" fmla="*/ 431 h 461"/>
                  <a:gd name="T2" fmla="*/ 241 w 472"/>
                  <a:gd name="T3" fmla="*/ 428 h 461"/>
                  <a:gd name="T4" fmla="*/ 280 w 472"/>
                  <a:gd name="T5" fmla="*/ 443 h 461"/>
                  <a:gd name="T6" fmla="*/ 323 w 472"/>
                  <a:gd name="T7" fmla="*/ 450 h 461"/>
                  <a:gd name="T8" fmla="*/ 334 w 472"/>
                  <a:gd name="T9" fmla="*/ 413 h 461"/>
                  <a:gd name="T10" fmla="*/ 356 w 472"/>
                  <a:gd name="T11" fmla="*/ 388 h 461"/>
                  <a:gd name="T12" fmla="*/ 385 w 472"/>
                  <a:gd name="T13" fmla="*/ 374 h 461"/>
                  <a:gd name="T14" fmla="*/ 424 w 472"/>
                  <a:gd name="T15" fmla="*/ 373 h 461"/>
                  <a:gd name="T16" fmla="*/ 429 w 472"/>
                  <a:gd name="T17" fmla="*/ 329 h 461"/>
                  <a:gd name="T18" fmla="*/ 425 w 472"/>
                  <a:gd name="T19" fmla="*/ 288 h 461"/>
                  <a:gd name="T20" fmla="*/ 436 w 472"/>
                  <a:gd name="T21" fmla="*/ 260 h 461"/>
                  <a:gd name="T22" fmla="*/ 472 w 472"/>
                  <a:gd name="T23" fmla="*/ 239 h 461"/>
                  <a:gd name="T24" fmla="*/ 466 w 472"/>
                  <a:gd name="T25" fmla="*/ 203 h 461"/>
                  <a:gd name="T26" fmla="*/ 426 w 472"/>
                  <a:gd name="T27" fmla="*/ 175 h 461"/>
                  <a:gd name="T28" fmla="*/ 416 w 472"/>
                  <a:gd name="T29" fmla="*/ 149 h 461"/>
                  <a:gd name="T30" fmla="*/ 433 w 472"/>
                  <a:gd name="T31" fmla="*/ 109 h 461"/>
                  <a:gd name="T32" fmla="*/ 415 w 472"/>
                  <a:gd name="T33" fmla="*/ 77 h 461"/>
                  <a:gd name="T34" fmla="*/ 366 w 472"/>
                  <a:gd name="T35" fmla="*/ 81 h 461"/>
                  <a:gd name="T36" fmla="*/ 346 w 472"/>
                  <a:gd name="T37" fmla="*/ 66 h 461"/>
                  <a:gd name="T38" fmla="*/ 326 w 472"/>
                  <a:gd name="T39" fmla="*/ 33 h 461"/>
                  <a:gd name="T40" fmla="*/ 295 w 472"/>
                  <a:gd name="T41" fmla="*/ 2 h 461"/>
                  <a:gd name="T42" fmla="*/ 264 w 472"/>
                  <a:gd name="T43" fmla="*/ 26 h 461"/>
                  <a:gd name="T44" fmla="*/ 235 w 472"/>
                  <a:gd name="T45" fmla="*/ 33 h 461"/>
                  <a:gd name="T46" fmla="*/ 203 w 472"/>
                  <a:gd name="T47" fmla="*/ 31 h 461"/>
                  <a:gd name="T48" fmla="*/ 158 w 472"/>
                  <a:gd name="T49" fmla="*/ 8 h 461"/>
                  <a:gd name="T50" fmla="*/ 138 w 472"/>
                  <a:gd name="T51" fmla="*/ 37 h 461"/>
                  <a:gd name="T52" fmla="*/ 125 w 472"/>
                  <a:gd name="T53" fmla="*/ 67 h 461"/>
                  <a:gd name="T54" fmla="*/ 92 w 472"/>
                  <a:gd name="T55" fmla="*/ 89 h 461"/>
                  <a:gd name="T56" fmla="*/ 51 w 472"/>
                  <a:gd name="T57" fmla="*/ 85 h 461"/>
                  <a:gd name="T58" fmla="*/ 34 w 472"/>
                  <a:gd name="T59" fmla="*/ 118 h 461"/>
                  <a:gd name="T60" fmla="*/ 48 w 472"/>
                  <a:gd name="T61" fmla="*/ 171 h 461"/>
                  <a:gd name="T62" fmla="*/ 42 w 472"/>
                  <a:gd name="T63" fmla="*/ 194 h 461"/>
                  <a:gd name="T64" fmla="*/ 6 w 472"/>
                  <a:gd name="T65" fmla="*/ 213 h 461"/>
                  <a:gd name="T66" fmla="*/ 1 w 472"/>
                  <a:gd name="T67" fmla="*/ 250 h 461"/>
                  <a:gd name="T68" fmla="*/ 44 w 472"/>
                  <a:gd name="T69" fmla="*/ 279 h 461"/>
                  <a:gd name="T70" fmla="*/ 53 w 472"/>
                  <a:gd name="T71" fmla="*/ 306 h 461"/>
                  <a:gd name="T72" fmla="*/ 42 w 472"/>
                  <a:gd name="T73" fmla="*/ 348 h 461"/>
                  <a:gd name="T74" fmla="*/ 55 w 472"/>
                  <a:gd name="T75" fmla="*/ 381 h 461"/>
                  <a:gd name="T76" fmla="*/ 98 w 472"/>
                  <a:gd name="T77" fmla="*/ 378 h 461"/>
                  <a:gd name="T78" fmla="*/ 124 w 472"/>
                  <a:gd name="T79" fmla="*/ 393 h 461"/>
                  <a:gd name="T80" fmla="*/ 146 w 472"/>
                  <a:gd name="T81" fmla="*/ 412 h 461"/>
                  <a:gd name="T82" fmla="*/ 168 w 472"/>
                  <a:gd name="T83" fmla="*/ 456 h 461"/>
                  <a:gd name="T84" fmla="*/ 231 w 472"/>
                  <a:gd name="T85" fmla="*/ 379 h 461"/>
                  <a:gd name="T86" fmla="*/ 155 w 472"/>
                  <a:gd name="T87" fmla="*/ 355 h 461"/>
                  <a:gd name="T88" fmla="*/ 118 w 472"/>
                  <a:gd name="T89" fmla="*/ 320 h 461"/>
                  <a:gd name="T90" fmla="*/ 95 w 472"/>
                  <a:gd name="T91" fmla="*/ 276 h 461"/>
                  <a:gd name="T92" fmla="*/ 92 w 472"/>
                  <a:gd name="T93" fmla="*/ 196 h 461"/>
                  <a:gd name="T94" fmla="*/ 99 w 472"/>
                  <a:gd name="T95" fmla="*/ 174 h 461"/>
                  <a:gd name="T96" fmla="*/ 150 w 472"/>
                  <a:gd name="T97" fmla="*/ 110 h 461"/>
                  <a:gd name="T98" fmla="*/ 229 w 472"/>
                  <a:gd name="T99" fmla="*/ 83 h 461"/>
                  <a:gd name="T100" fmla="*/ 279 w 472"/>
                  <a:gd name="T101" fmla="*/ 89 h 461"/>
                  <a:gd name="T102" fmla="*/ 324 w 472"/>
                  <a:gd name="T103" fmla="*/ 111 h 461"/>
                  <a:gd name="T104" fmla="*/ 373 w 472"/>
                  <a:gd name="T105" fmla="*/ 174 h 461"/>
                  <a:gd name="T106" fmla="*/ 380 w 472"/>
                  <a:gd name="T107" fmla="*/ 196 h 461"/>
                  <a:gd name="T108" fmla="*/ 378 w 472"/>
                  <a:gd name="T109" fmla="*/ 273 h 461"/>
                  <a:gd name="T110" fmla="*/ 337 w 472"/>
                  <a:gd name="T111" fmla="*/ 339 h 461"/>
                  <a:gd name="T112" fmla="*/ 285 w 472"/>
                  <a:gd name="T113" fmla="*/ 371 h 461"/>
                  <a:gd name="T114" fmla="*/ 236 w 472"/>
                  <a:gd name="T115" fmla="*/ 379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2" h="461">
                    <a:moveTo>
                      <a:pt x="191" y="457"/>
                    </a:moveTo>
                    <a:cubicBezTo>
                      <a:pt x="191" y="457"/>
                      <a:pt x="193" y="456"/>
                      <a:pt x="195" y="453"/>
                    </a:cubicBezTo>
                    <a:cubicBezTo>
                      <a:pt x="197" y="451"/>
                      <a:pt x="199" y="448"/>
                      <a:pt x="202" y="445"/>
                    </a:cubicBezTo>
                    <a:cubicBezTo>
                      <a:pt x="204" y="441"/>
                      <a:pt x="207" y="438"/>
                      <a:pt x="209" y="436"/>
                    </a:cubicBezTo>
                    <a:cubicBezTo>
                      <a:pt x="210" y="433"/>
                      <a:pt x="211" y="431"/>
                      <a:pt x="211" y="431"/>
                    </a:cubicBezTo>
                    <a:cubicBezTo>
                      <a:pt x="213" y="429"/>
                      <a:pt x="216" y="427"/>
                      <a:pt x="219" y="428"/>
                    </a:cubicBezTo>
                    <a:cubicBezTo>
                      <a:pt x="219" y="428"/>
                      <a:pt x="221" y="428"/>
                      <a:pt x="223" y="428"/>
                    </a:cubicBezTo>
                    <a:cubicBezTo>
                      <a:pt x="225" y="428"/>
                      <a:pt x="227" y="428"/>
                      <a:pt x="230" y="428"/>
                    </a:cubicBezTo>
                    <a:cubicBezTo>
                      <a:pt x="233" y="428"/>
                      <a:pt x="235" y="428"/>
                      <a:pt x="237" y="428"/>
                    </a:cubicBezTo>
                    <a:cubicBezTo>
                      <a:pt x="239" y="428"/>
                      <a:pt x="241" y="428"/>
                      <a:pt x="241" y="428"/>
                    </a:cubicBezTo>
                    <a:cubicBezTo>
                      <a:pt x="241" y="428"/>
                      <a:pt x="242" y="428"/>
                      <a:pt x="244" y="428"/>
                    </a:cubicBezTo>
                    <a:cubicBezTo>
                      <a:pt x="246" y="428"/>
                      <a:pt x="248" y="428"/>
                      <a:pt x="251" y="428"/>
                    </a:cubicBezTo>
                    <a:cubicBezTo>
                      <a:pt x="256" y="427"/>
                      <a:pt x="262" y="427"/>
                      <a:pt x="262" y="427"/>
                    </a:cubicBezTo>
                    <a:cubicBezTo>
                      <a:pt x="265" y="426"/>
                      <a:pt x="268" y="428"/>
                      <a:pt x="270" y="430"/>
                    </a:cubicBezTo>
                    <a:cubicBezTo>
                      <a:pt x="270" y="430"/>
                      <a:pt x="275" y="437"/>
                      <a:pt x="280" y="443"/>
                    </a:cubicBezTo>
                    <a:cubicBezTo>
                      <a:pt x="285" y="449"/>
                      <a:pt x="291" y="455"/>
                      <a:pt x="291" y="455"/>
                    </a:cubicBezTo>
                    <a:cubicBezTo>
                      <a:pt x="293" y="458"/>
                      <a:pt x="297" y="458"/>
                      <a:pt x="301" y="457"/>
                    </a:cubicBezTo>
                    <a:cubicBezTo>
                      <a:pt x="301" y="457"/>
                      <a:pt x="302" y="457"/>
                      <a:pt x="305" y="456"/>
                    </a:cubicBezTo>
                    <a:cubicBezTo>
                      <a:pt x="307" y="455"/>
                      <a:pt x="311" y="454"/>
                      <a:pt x="314" y="453"/>
                    </a:cubicBezTo>
                    <a:cubicBezTo>
                      <a:pt x="317" y="452"/>
                      <a:pt x="320" y="451"/>
                      <a:pt x="323" y="450"/>
                    </a:cubicBezTo>
                    <a:cubicBezTo>
                      <a:pt x="325" y="449"/>
                      <a:pt x="327" y="448"/>
                      <a:pt x="327" y="448"/>
                    </a:cubicBezTo>
                    <a:cubicBezTo>
                      <a:pt x="330" y="447"/>
                      <a:pt x="333" y="444"/>
                      <a:pt x="333" y="440"/>
                    </a:cubicBezTo>
                    <a:cubicBezTo>
                      <a:pt x="333" y="440"/>
                      <a:pt x="333" y="438"/>
                      <a:pt x="334" y="435"/>
                    </a:cubicBezTo>
                    <a:cubicBezTo>
                      <a:pt x="334" y="432"/>
                      <a:pt x="334" y="428"/>
                      <a:pt x="334" y="424"/>
                    </a:cubicBezTo>
                    <a:cubicBezTo>
                      <a:pt x="334" y="420"/>
                      <a:pt x="334" y="416"/>
                      <a:pt x="334" y="413"/>
                    </a:cubicBezTo>
                    <a:cubicBezTo>
                      <a:pt x="334" y="410"/>
                      <a:pt x="334" y="408"/>
                      <a:pt x="334" y="408"/>
                    </a:cubicBezTo>
                    <a:cubicBezTo>
                      <a:pt x="334" y="404"/>
                      <a:pt x="336" y="401"/>
                      <a:pt x="338" y="400"/>
                    </a:cubicBezTo>
                    <a:cubicBezTo>
                      <a:pt x="338" y="400"/>
                      <a:pt x="340" y="399"/>
                      <a:pt x="341" y="398"/>
                    </a:cubicBezTo>
                    <a:cubicBezTo>
                      <a:pt x="343" y="397"/>
                      <a:pt x="345" y="396"/>
                      <a:pt x="347" y="394"/>
                    </a:cubicBezTo>
                    <a:cubicBezTo>
                      <a:pt x="352" y="391"/>
                      <a:pt x="356" y="388"/>
                      <a:pt x="356" y="388"/>
                    </a:cubicBezTo>
                    <a:cubicBezTo>
                      <a:pt x="356" y="388"/>
                      <a:pt x="360" y="385"/>
                      <a:pt x="364" y="381"/>
                    </a:cubicBezTo>
                    <a:cubicBezTo>
                      <a:pt x="366" y="380"/>
                      <a:pt x="368" y="378"/>
                      <a:pt x="370" y="377"/>
                    </a:cubicBezTo>
                    <a:cubicBezTo>
                      <a:pt x="371" y="375"/>
                      <a:pt x="372" y="374"/>
                      <a:pt x="372" y="374"/>
                    </a:cubicBezTo>
                    <a:cubicBezTo>
                      <a:pt x="374" y="372"/>
                      <a:pt x="378" y="371"/>
                      <a:pt x="381" y="372"/>
                    </a:cubicBezTo>
                    <a:cubicBezTo>
                      <a:pt x="381" y="372"/>
                      <a:pt x="383" y="373"/>
                      <a:pt x="385" y="374"/>
                    </a:cubicBezTo>
                    <a:cubicBezTo>
                      <a:pt x="388" y="375"/>
                      <a:pt x="392" y="376"/>
                      <a:pt x="396" y="377"/>
                    </a:cubicBezTo>
                    <a:cubicBezTo>
                      <a:pt x="400" y="378"/>
                      <a:pt x="404" y="379"/>
                      <a:pt x="407" y="379"/>
                    </a:cubicBezTo>
                    <a:cubicBezTo>
                      <a:pt x="411" y="380"/>
                      <a:pt x="413" y="380"/>
                      <a:pt x="413" y="380"/>
                    </a:cubicBezTo>
                    <a:cubicBezTo>
                      <a:pt x="416" y="381"/>
                      <a:pt x="419" y="379"/>
                      <a:pt x="422" y="376"/>
                    </a:cubicBezTo>
                    <a:cubicBezTo>
                      <a:pt x="422" y="376"/>
                      <a:pt x="423" y="375"/>
                      <a:pt x="424" y="373"/>
                    </a:cubicBezTo>
                    <a:cubicBezTo>
                      <a:pt x="426" y="371"/>
                      <a:pt x="428" y="368"/>
                      <a:pt x="430" y="365"/>
                    </a:cubicBezTo>
                    <a:cubicBezTo>
                      <a:pt x="432" y="362"/>
                      <a:pt x="434" y="359"/>
                      <a:pt x="435" y="357"/>
                    </a:cubicBezTo>
                    <a:cubicBezTo>
                      <a:pt x="437" y="355"/>
                      <a:pt x="437" y="353"/>
                      <a:pt x="437" y="353"/>
                    </a:cubicBezTo>
                    <a:cubicBezTo>
                      <a:pt x="439" y="350"/>
                      <a:pt x="440" y="346"/>
                      <a:pt x="438" y="343"/>
                    </a:cubicBezTo>
                    <a:cubicBezTo>
                      <a:pt x="438" y="343"/>
                      <a:pt x="434" y="336"/>
                      <a:pt x="429" y="329"/>
                    </a:cubicBezTo>
                    <a:cubicBezTo>
                      <a:pt x="424" y="323"/>
                      <a:pt x="419" y="316"/>
                      <a:pt x="419" y="316"/>
                    </a:cubicBezTo>
                    <a:cubicBezTo>
                      <a:pt x="418" y="314"/>
                      <a:pt x="417" y="310"/>
                      <a:pt x="418" y="307"/>
                    </a:cubicBezTo>
                    <a:cubicBezTo>
                      <a:pt x="418" y="307"/>
                      <a:pt x="420" y="303"/>
                      <a:pt x="422" y="298"/>
                    </a:cubicBezTo>
                    <a:cubicBezTo>
                      <a:pt x="423" y="295"/>
                      <a:pt x="424" y="293"/>
                      <a:pt x="424" y="291"/>
                    </a:cubicBezTo>
                    <a:cubicBezTo>
                      <a:pt x="425" y="289"/>
                      <a:pt x="425" y="288"/>
                      <a:pt x="425" y="288"/>
                    </a:cubicBezTo>
                    <a:cubicBezTo>
                      <a:pt x="425" y="288"/>
                      <a:pt x="426" y="286"/>
                      <a:pt x="426" y="284"/>
                    </a:cubicBezTo>
                    <a:cubicBezTo>
                      <a:pt x="427" y="282"/>
                      <a:pt x="428" y="280"/>
                      <a:pt x="428" y="277"/>
                    </a:cubicBezTo>
                    <a:cubicBezTo>
                      <a:pt x="429" y="275"/>
                      <a:pt x="429" y="272"/>
                      <a:pt x="430" y="270"/>
                    </a:cubicBezTo>
                    <a:cubicBezTo>
                      <a:pt x="430" y="268"/>
                      <a:pt x="430" y="267"/>
                      <a:pt x="430" y="267"/>
                    </a:cubicBezTo>
                    <a:cubicBezTo>
                      <a:pt x="431" y="264"/>
                      <a:pt x="433" y="261"/>
                      <a:pt x="436" y="260"/>
                    </a:cubicBezTo>
                    <a:cubicBezTo>
                      <a:pt x="436" y="260"/>
                      <a:pt x="438" y="260"/>
                      <a:pt x="441" y="259"/>
                    </a:cubicBezTo>
                    <a:cubicBezTo>
                      <a:pt x="444" y="258"/>
                      <a:pt x="448" y="256"/>
                      <a:pt x="452" y="255"/>
                    </a:cubicBezTo>
                    <a:cubicBezTo>
                      <a:pt x="455" y="253"/>
                      <a:pt x="459" y="251"/>
                      <a:pt x="462" y="250"/>
                    </a:cubicBezTo>
                    <a:cubicBezTo>
                      <a:pt x="465" y="249"/>
                      <a:pt x="467" y="248"/>
                      <a:pt x="467" y="248"/>
                    </a:cubicBezTo>
                    <a:cubicBezTo>
                      <a:pt x="470" y="246"/>
                      <a:pt x="472" y="243"/>
                      <a:pt x="472" y="239"/>
                    </a:cubicBezTo>
                    <a:cubicBezTo>
                      <a:pt x="472" y="239"/>
                      <a:pt x="472" y="238"/>
                      <a:pt x="472" y="235"/>
                    </a:cubicBezTo>
                    <a:cubicBezTo>
                      <a:pt x="472" y="232"/>
                      <a:pt x="472" y="229"/>
                      <a:pt x="472" y="225"/>
                    </a:cubicBezTo>
                    <a:cubicBezTo>
                      <a:pt x="472" y="222"/>
                      <a:pt x="472" y="219"/>
                      <a:pt x="471" y="216"/>
                    </a:cubicBezTo>
                    <a:cubicBezTo>
                      <a:pt x="471" y="213"/>
                      <a:pt x="471" y="212"/>
                      <a:pt x="471" y="212"/>
                    </a:cubicBezTo>
                    <a:cubicBezTo>
                      <a:pt x="471" y="208"/>
                      <a:pt x="469" y="205"/>
                      <a:pt x="466" y="203"/>
                    </a:cubicBezTo>
                    <a:cubicBezTo>
                      <a:pt x="466" y="203"/>
                      <a:pt x="458" y="200"/>
                      <a:pt x="450" y="197"/>
                    </a:cubicBezTo>
                    <a:cubicBezTo>
                      <a:pt x="442" y="194"/>
                      <a:pt x="435" y="192"/>
                      <a:pt x="435" y="192"/>
                    </a:cubicBezTo>
                    <a:cubicBezTo>
                      <a:pt x="432" y="191"/>
                      <a:pt x="429" y="189"/>
                      <a:pt x="429" y="186"/>
                    </a:cubicBezTo>
                    <a:cubicBezTo>
                      <a:pt x="429" y="186"/>
                      <a:pt x="428" y="184"/>
                      <a:pt x="428" y="182"/>
                    </a:cubicBezTo>
                    <a:cubicBezTo>
                      <a:pt x="427" y="181"/>
                      <a:pt x="427" y="178"/>
                      <a:pt x="426" y="175"/>
                    </a:cubicBezTo>
                    <a:cubicBezTo>
                      <a:pt x="425" y="173"/>
                      <a:pt x="425" y="170"/>
                      <a:pt x="424" y="169"/>
                    </a:cubicBezTo>
                    <a:cubicBezTo>
                      <a:pt x="423" y="167"/>
                      <a:pt x="423" y="165"/>
                      <a:pt x="423" y="165"/>
                    </a:cubicBezTo>
                    <a:cubicBezTo>
                      <a:pt x="423" y="165"/>
                      <a:pt x="422" y="164"/>
                      <a:pt x="422" y="162"/>
                    </a:cubicBezTo>
                    <a:cubicBezTo>
                      <a:pt x="421" y="160"/>
                      <a:pt x="420" y="158"/>
                      <a:pt x="419" y="156"/>
                    </a:cubicBezTo>
                    <a:cubicBezTo>
                      <a:pt x="418" y="153"/>
                      <a:pt x="417" y="151"/>
                      <a:pt x="416" y="149"/>
                    </a:cubicBezTo>
                    <a:cubicBezTo>
                      <a:pt x="415" y="147"/>
                      <a:pt x="415" y="146"/>
                      <a:pt x="415" y="146"/>
                    </a:cubicBezTo>
                    <a:cubicBezTo>
                      <a:pt x="413" y="143"/>
                      <a:pt x="414" y="140"/>
                      <a:pt x="415" y="137"/>
                    </a:cubicBezTo>
                    <a:cubicBezTo>
                      <a:pt x="415" y="137"/>
                      <a:pt x="420" y="130"/>
                      <a:pt x="425" y="123"/>
                    </a:cubicBezTo>
                    <a:cubicBezTo>
                      <a:pt x="427" y="120"/>
                      <a:pt x="429" y="116"/>
                      <a:pt x="430" y="114"/>
                    </a:cubicBezTo>
                    <a:cubicBezTo>
                      <a:pt x="432" y="111"/>
                      <a:pt x="433" y="109"/>
                      <a:pt x="433" y="109"/>
                    </a:cubicBezTo>
                    <a:cubicBezTo>
                      <a:pt x="434" y="106"/>
                      <a:pt x="434" y="102"/>
                      <a:pt x="432" y="99"/>
                    </a:cubicBezTo>
                    <a:cubicBezTo>
                      <a:pt x="432" y="99"/>
                      <a:pt x="431" y="98"/>
                      <a:pt x="429" y="96"/>
                    </a:cubicBezTo>
                    <a:cubicBezTo>
                      <a:pt x="428" y="93"/>
                      <a:pt x="426" y="91"/>
                      <a:pt x="424" y="88"/>
                    </a:cubicBezTo>
                    <a:cubicBezTo>
                      <a:pt x="422" y="85"/>
                      <a:pt x="420" y="82"/>
                      <a:pt x="418" y="80"/>
                    </a:cubicBezTo>
                    <a:cubicBezTo>
                      <a:pt x="416" y="78"/>
                      <a:pt x="415" y="77"/>
                      <a:pt x="415" y="77"/>
                    </a:cubicBezTo>
                    <a:cubicBezTo>
                      <a:pt x="413" y="74"/>
                      <a:pt x="409" y="73"/>
                      <a:pt x="406" y="74"/>
                    </a:cubicBezTo>
                    <a:cubicBezTo>
                      <a:pt x="406" y="74"/>
                      <a:pt x="404" y="74"/>
                      <a:pt x="401" y="75"/>
                    </a:cubicBezTo>
                    <a:cubicBezTo>
                      <a:pt x="398" y="76"/>
                      <a:pt x="394" y="77"/>
                      <a:pt x="390" y="78"/>
                    </a:cubicBezTo>
                    <a:cubicBezTo>
                      <a:pt x="382" y="80"/>
                      <a:pt x="374" y="83"/>
                      <a:pt x="374" y="83"/>
                    </a:cubicBezTo>
                    <a:cubicBezTo>
                      <a:pt x="371" y="84"/>
                      <a:pt x="368" y="83"/>
                      <a:pt x="366" y="81"/>
                    </a:cubicBezTo>
                    <a:cubicBezTo>
                      <a:pt x="366" y="81"/>
                      <a:pt x="365" y="80"/>
                      <a:pt x="363" y="79"/>
                    </a:cubicBezTo>
                    <a:cubicBezTo>
                      <a:pt x="361" y="78"/>
                      <a:pt x="359" y="76"/>
                      <a:pt x="357" y="74"/>
                    </a:cubicBezTo>
                    <a:cubicBezTo>
                      <a:pt x="355" y="73"/>
                      <a:pt x="353" y="71"/>
                      <a:pt x="352" y="70"/>
                    </a:cubicBezTo>
                    <a:cubicBezTo>
                      <a:pt x="350" y="69"/>
                      <a:pt x="349" y="68"/>
                      <a:pt x="349" y="68"/>
                    </a:cubicBezTo>
                    <a:cubicBezTo>
                      <a:pt x="349" y="68"/>
                      <a:pt x="348" y="67"/>
                      <a:pt x="346" y="66"/>
                    </a:cubicBezTo>
                    <a:cubicBezTo>
                      <a:pt x="344" y="65"/>
                      <a:pt x="342" y="64"/>
                      <a:pt x="340" y="62"/>
                    </a:cubicBezTo>
                    <a:cubicBezTo>
                      <a:pt x="338" y="61"/>
                      <a:pt x="336" y="60"/>
                      <a:pt x="334" y="59"/>
                    </a:cubicBezTo>
                    <a:cubicBezTo>
                      <a:pt x="332" y="58"/>
                      <a:pt x="331" y="57"/>
                      <a:pt x="331" y="57"/>
                    </a:cubicBezTo>
                    <a:cubicBezTo>
                      <a:pt x="328" y="56"/>
                      <a:pt x="326" y="53"/>
                      <a:pt x="326" y="50"/>
                    </a:cubicBezTo>
                    <a:cubicBezTo>
                      <a:pt x="326" y="50"/>
                      <a:pt x="326" y="41"/>
                      <a:pt x="326" y="33"/>
                    </a:cubicBezTo>
                    <a:cubicBezTo>
                      <a:pt x="325" y="25"/>
                      <a:pt x="324" y="17"/>
                      <a:pt x="324" y="17"/>
                    </a:cubicBezTo>
                    <a:cubicBezTo>
                      <a:pt x="323" y="13"/>
                      <a:pt x="321" y="11"/>
                      <a:pt x="317" y="9"/>
                    </a:cubicBezTo>
                    <a:cubicBezTo>
                      <a:pt x="317" y="9"/>
                      <a:pt x="316" y="9"/>
                      <a:pt x="313" y="8"/>
                    </a:cubicBezTo>
                    <a:cubicBezTo>
                      <a:pt x="311" y="7"/>
                      <a:pt x="307" y="6"/>
                      <a:pt x="304" y="5"/>
                    </a:cubicBezTo>
                    <a:cubicBezTo>
                      <a:pt x="301" y="4"/>
                      <a:pt x="297" y="3"/>
                      <a:pt x="295" y="2"/>
                    </a:cubicBezTo>
                    <a:cubicBezTo>
                      <a:pt x="292" y="2"/>
                      <a:pt x="291" y="1"/>
                      <a:pt x="291" y="1"/>
                    </a:cubicBezTo>
                    <a:cubicBezTo>
                      <a:pt x="287" y="0"/>
                      <a:pt x="283" y="1"/>
                      <a:pt x="281" y="4"/>
                    </a:cubicBezTo>
                    <a:cubicBezTo>
                      <a:pt x="281" y="4"/>
                      <a:pt x="280" y="5"/>
                      <a:pt x="278" y="8"/>
                    </a:cubicBezTo>
                    <a:cubicBezTo>
                      <a:pt x="276" y="10"/>
                      <a:pt x="273" y="13"/>
                      <a:pt x="271" y="17"/>
                    </a:cubicBezTo>
                    <a:cubicBezTo>
                      <a:pt x="268" y="20"/>
                      <a:pt x="266" y="23"/>
                      <a:pt x="264" y="26"/>
                    </a:cubicBezTo>
                    <a:cubicBezTo>
                      <a:pt x="262" y="28"/>
                      <a:pt x="261" y="30"/>
                      <a:pt x="261" y="30"/>
                    </a:cubicBezTo>
                    <a:cubicBezTo>
                      <a:pt x="259" y="33"/>
                      <a:pt x="256" y="34"/>
                      <a:pt x="253" y="34"/>
                    </a:cubicBezTo>
                    <a:cubicBezTo>
                      <a:pt x="253" y="34"/>
                      <a:pt x="252" y="34"/>
                      <a:pt x="250" y="33"/>
                    </a:cubicBezTo>
                    <a:cubicBezTo>
                      <a:pt x="248" y="33"/>
                      <a:pt x="245" y="33"/>
                      <a:pt x="242" y="33"/>
                    </a:cubicBezTo>
                    <a:cubicBezTo>
                      <a:pt x="240" y="33"/>
                      <a:pt x="237" y="33"/>
                      <a:pt x="235" y="33"/>
                    </a:cubicBezTo>
                    <a:cubicBezTo>
                      <a:pt x="233" y="33"/>
                      <a:pt x="232" y="33"/>
                      <a:pt x="232" y="33"/>
                    </a:cubicBezTo>
                    <a:cubicBezTo>
                      <a:pt x="232" y="33"/>
                      <a:pt x="231" y="33"/>
                      <a:pt x="229" y="33"/>
                    </a:cubicBezTo>
                    <a:cubicBezTo>
                      <a:pt x="227" y="33"/>
                      <a:pt x="224" y="33"/>
                      <a:pt x="221" y="34"/>
                    </a:cubicBezTo>
                    <a:cubicBezTo>
                      <a:pt x="216" y="34"/>
                      <a:pt x="211" y="35"/>
                      <a:pt x="211" y="35"/>
                    </a:cubicBezTo>
                    <a:cubicBezTo>
                      <a:pt x="208" y="35"/>
                      <a:pt x="205" y="34"/>
                      <a:pt x="203" y="31"/>
                    </a:cubicBezTo>
                    <a:cubicBezTo>
                      <a:pt x="203" y="31"/>
                      <a:pt x="198" y="25"/>
                      <a:pt x="192" y="18"/>
                    </a:cubicBezTo>
                    <a:cubicBezTo>
                      <a:pt x="187" y="12"/>
                      <a:pt x="181" y="6"/>
                      <a:pt x="181" y="6"/>
                    </a:cubicBezTo>
                    <a:cubicBezTo>
                      <a:pt x="179" y="4"/>
                      <a:pt x="175" y="3"/>
                      <a:pt x="172" y="4"/>
                    </a:cubicBezTo>
                    <a:cubicBezTo>
                      <a:pt x="172" y="4"/>
                      <a:pt x="170" y="4"/>
                      <a:pt x="167" y="5"/>
                    </a:cubicBezTo>
                    <a:cubicBezTo>
                      <a:pt x="165" y="6"/>
                      <a:pt x="162" y="7"/>
                      <a:pt x="158" y="8"/>
                    </a:cubicBezTo>
                    <a:cubicBezTo>
                      <a:pt x="155" y="9"/>
                      <a:pt x="152" y="10"/>
                      <a:pt x="149" y="11"/>
                    </a:cubicBezTo>
                    <a:cubicBezTo>
                      <a:pt x="147" y="12"/>
                      <a:pt x="145" y="13"/>
                      <a:pt x="145" y="13"/>
                    </a:cubicBezTo>
                    <a:cubicBezTo>
                      <a:pt x="142" y="14"/>
                      <a:pt x="140" y="18"/>
                      <a:pt x="139" y="21"/>
                    </a:cubicBezTo>
                    <a:cubicBezTo>
                      <a:pt x="139" y="21"/>
                      <a:pt x="139" y="23"/>
                      <a:pt x="139" y="26"/>
                    </a:cubicBezTo>
                    <a:cubicBezTo>
                      <a:pt x="139" y="29"/>
                      <a:pt x="138" y="33"/>
                      <a:pt x="138" y="37"/>
                    </a:cubicBezTo>
                    <a:cubicBezTo>
                      <a:pt x="138" y="41"/>
                      <a:pt x="138" y="46"/>
                      <a:pt x="138" y="49"/>
                    </a:cubicBezTo>
                    <a:cubicBezTo>
                      <a:pt x="138" y="52"/>
                      <a:pt x="138" y="54"/>
                      <a:pt x="138" y="54"/>
                    </a:cubicBezTo>
                    <a:cubicBezTo>
                      <a:pt x="138" y="57"/>
                      <a:pt x="137" y="60"/>
                      <a:pt x="134" y="61"/>
                    </a:cubicBezTo>
                    <a:cubicBezTo>
                      <a:pt x="134" y="61"/>
                      <a:pt x="133" y="62"/>
                      <a:pt x="131" y="63"/>
                    </a:cubicBezTo>
                    <a:cubicBezTo>
                      <a:pt x="130" y="64"/>
                      <a:pt x="127" y="66"/>
                      <a:pt x="125" y="67"/>
                    </a:cubicBezTo>
                    <a:cubicBezTo>
                      <a:pt x="121" y="70"/>
                      <a:pt x="117" y="73"/>
                      <a:pt x="117" y="73"/>
                    </a:cubicBezTo>
                    <a:cubicBezTo>
                      <a:pt x="117" y="73"/>
                      <a:pt x="112" y="77"/>
                      <a:pt x="108" y="80"/>
                    </a:cubicBezTo>
                    <a:cubicBezTo>
                      <a:pt x="106" y="82"/>
                      <a:pt x="104" y="83"/>
                      <a:pt x="103" y="85"/>
                    </a:cubicBezTo>
                    <a:cubicBezTo>
                      <a:pt x="101" y="86"/>
                      <a:pt x="100" y="87"/>
                      <a:pt x="100" y="87"/>
                    </a:cubicBezTo>
                    <a:cubicBezTo>
                      <a:pt x="98" y="89"/>
                      <a:pt x="95" y="90"/>
                      <a:pt x="92" y="89"/>
                    </a:cubicBezTo>
                    <a:cubicBezTo>
                      <a:pt x="92" y="89"/>
                      <a:pt x="90" y="88"/>
                      <a:pt x="87" y="87"/>
                    </a:cubicBezTo>
                    <a:cubicBezTo>
                      <a:pt x="84" y="87"/>
                      <a:pt x="80" y="86"/>
                      <a:pt x="76" y="85"/>
                    </a:cubicBezTo>
                    <a:cubicBezTo>
                      <a:pt x="72" y="84"/>
                      <a:pt x="68" y="83"/>
                      <a:pt x="65" y="82"/>
                    </a:cubicBezTo>
                    <a:cubicBezTo>
                      <a:pt x="62" y="82"/>
                      <a:pt x="60" y="81"/>
                      <a:pt x="60" y="81"/>
                    </a:cubicBezTo>
                    <a:cubicBezTo>
                      <a:pt x="57" y="81"/>
                      <a:pt x="53" y="82"/>
                      <a:pt x="51" y="85"/>
                    </a:cubicBezTo>
                    <a:cubicBezTo>
                      <a:pt x="51" y="85"/>
                      <a:pt x="50" y="86"/>
                      <a:pt x="48" y="89"/>
                    </a:cubicBezTo>
                    <a:cubicBezTo>
                      <a:pt x="47" y="91"/>
                      <a:pt x="44" y="93"/>
                      <a:pt x="42" y="96"/>
                    </a:cubicBezTo>
                    <a:cubicBezTo>
                      <a:pt x="41" y="99"/>
                      <a:pt x="39" y="102"/>
                      <a:pt x="37" y="104"/>
                    </a:cubicBezTo>
                    <a:cubicBezTo>
                      <a:pt x="36" y="106"/>
                      <a:pt x="35" y="108"/>
                      <a:pt x="35" y="108"/>
                    </a:cubicBezTo>
                    <a:cubicBezTo>
                      <a:pt x="33" y="111"/>
                      <a:pt x="33" y="115"/>
                      <a:pt x="34" y="118"/>
                    </a:cubicBezTo>
                    <a:cubicBezTo>
                      <a:pt x="34" y="118"/>
                      <a:pt x="39" y="125"/>
                      <a:pt x="43" y="132"/>
                    </a:cubicBezTo>
                    <a:cubicBezTo>
                      <a:pt x="48" y="139"/>
                      <a:pt x="53" y="145"/>
                      <a:pt x="53" y="145"/>
                    </a:cubicBezTo>
                    <a:cubicBezTo>
                      <a:pt x="55" y="148"/>
                      <a:pt x="55" y="151"/>
                      <a:pt x="54" y="154"/>
                    </a:cubicBezTo>
                    <a:cubicBezTo>
                      <a:pt x="54" y="154"/>
                      <a:pt x="52" y="159"/>
                      <a:pt x="50" y="164"/>
                    </a:cubicBezTo>
                    <a:cubicBezTo>
                      <a:pt x="49" y="166"/>
                      <a:pt x="48" y="169"/>
                      <a:pt x="48" y="171"/>
                    </a:cubicBezTo>
                    <a:cubicBezTo>
                      <a:pt x="47" y="172"/>
                      <a:pt x="47" y="174"/>
                      <a:pt x="47" y="174"/>
                    </a:cubicBezTo>
                    <a:cubicBezTo>
                      <a:pt x="47" y="174"/>
                      <a:pt x="47" y="175"/>
                      <a:pt x="46" y="177"/>
                    </a:cubicBezTo>
                    <a:cubicBezTo>
                      <a:pt x="45" y="179"/>
                      <a:pt x="45" y="181"/>
                      <a:pt x="44" y="184"/>
                    </a:cubicBezTo>
                    <a:cubicBezTo>
                      <a:pt x="43" y="186"/>
                      <a:pt x="43" y="189"/>
                      <a:pt x="43" y="191"/>
                    </a:cubicBezTo>
                    <a:cubicBezTo>
                      <a:pt x="42" y="193"/>
                      <a:pt x="42" y="194"/>
                      <a:pt x="42" y="194"/>
                    </a:cubicBezTo>
                    <a:cubicBezTo>
                      <a:pt x="41" y="197"/>
                      <a:pt x="39" y="200"/>
                      <a:pt x="36" y="201"/>
                    </a:cubicBezTo>
                    <a:cubicBezTo>
                      <a:pt x="36" y="201"/>
                      <a:pt x="34" y="202"/>
                      <a:pt x="31" y="203"/>
                    </a:cubicBezTo>
                    <a:cubicBezTo>
                      <a:pt x="28" y="204"/>
                      <a:pt x="25" y="205"/>
                      <a:pt x="21" y="207"/>
                    </a:cubicBezTo>
                    <a:cubicBezTo>
                      <a:pt x="17" y="208"/>
                      <a:pt x="13" y="210"/>
                      <a:pt x="10" y="211"/>
                    </a:cubicBezTo>
                    <a:cubicBezTo>
                      <a:pt x="8" y="212"/>
                      <a:pt x="6" y="213"/>
                      <a:pt x="6" y="213"/>
                    </a:cubicBezTo>
                    <a:cubicBezTo>
                      <a:pt x="3" y="215"/>
                      <a:pt x="1" y="218"/>
                      <a:pt x="1" y="222"/>
                    </a:cubicBezTo>
                    <a:cubicBezTo>
                      <a:pt x="1" y="222"/>
                      <a:pt x="1" y="224"/>
                      <a:pt x="1" y="226"/>
                    </a:cubicBezTo>
                    <a:cubicBezTo>
                      <a:pt x="1" y="229"/>
                      <a:pt x="0" y="232"/>
                      <a:pt x="1" y="236"/>
                    </a:cubicBezTo>
                    <a:cubicBezTo>
                      <a:pt x="1" y="239"/>
                      <a:pt x="1" y="243"/>
                      <a:pt x="1" y="245"/>
                    </a:cubicBezTo>
                    <a:cubicBezTo>
                      <a:pt x="1" y="248"/>
                      <a:pt x="1" y="250"/>
                      <a:pt x="1" y="250"/>
                    </a:cubicBezTo>
                    <a:cubicBezTo>
                      <a:pt x="2" y="253"/>
                      <a:pt x="4" y="257"/>
                      <a:pt x="7" y="258"/>
                    </a:cubicBezTo>
                    <a:cubicBezTo>
                      <a:pt x="7" y="258"/>
                      <a:pt x="14" y="261"/>
                      <a:pt x="22" y="264"/>
                    </a:cubicBezTo>
                    <a:cubicBezTo>
                      <a:pt x="30" y="267"/>
                      <a:pt x="38" y="269"/>
                      <a:pt x="38" y="269"/>
                    </a:cubicBezTo>
                    <a:cubicBezTo>
                      <a:pt x="41" y="270"/>
                      <a:pt x="43" y="272"/>
                      <a:pt x="44" y="276"/>
                    </a:cubicBezTo>
                    <a:cubicBezTo>
                      <a:pt x="44" y="276"/>
                      <a:pt x="44" y="277"/>
                      <a:pt x="44" y="279"/>
                    </a:cubicBezTo>
                    <a:cubicBezTo>
                      <a:pt x="45" y="281"/>
                      <a:pt x="46" y="283"/>
                      <a:pt x="46" y="286"/>
                    </a:cubicBezTo>
                    <a:cubicBezTo>
                      <a:pt x="47" y="288"/>
                      <a:pt x="48" y="291"/>
                      <a:pt x="49" y="293"/>
                    </a:cubicBezTo>
                    <a:cubicBezTo>
                      <a:pt x="49" y="295"/>
                      <a:pt x="50" y="296"/>
                      <a:pt x="50" y="296"/>
                    </a:cubicBezTo>
                    <a:cubicBezTo>
                      <a:pt x="50" y="296"/>
                      <a:pt x="50" y="297"/>
                      <a:pt x="51" y="299"/>
                    </a:cubicBezTo>
                    <a:cubicBezTo>
                      <a:pt x="51" y="301"/>
                      <a:pt x="52" y="303"/>
                      <a:pt x="53" y="306"/>
                    </a:cubicBezTo>
                    <a:cubicBezTo>
                      <a:pt x="54" y="308"/>
                      <a:pt x="55" y="311"/>
                      <a:pt x="56" y="312"/>
                    </a:cubicBezTo>
                    <a:cubicBezTo>
                      <a:pt x="57" y="314"/>
                      <a:pt x="58" y="315"/>
                      <a:pt x="58" y="315"/>
                    </a:cubicBezTo>
                    <a:cubicBezTo>
                      <a:pt x="59" y="318"/>
                      <a:pt x="59" y="322"/>
                      <a:pt x="57" y="324"/>
                    </a:cubicBezTo>
                    <a:cubicBezTo>
                      <a:pt x="57" y="324"/>
                      <a:pt x="52" y="331"/>
                      <a:pt x="48" y="338"/>
                    </a:cubicBezTo>
                    <a:cubicBezTo>
                      <a:pt x="46" y="341"/>
                      <a:pt x="44" y="345"/>
                      <a:pt x="42" y="348"/>
                    </a:cubicBezTo>
                    <a:cubicBezTo>
                      <a:pt x="41" y="350"/>
                      <a:pt x="40" y="352"/>
                      <a:pt x="40" y="352"/>
                    </a:cubicBezTo>
                    <a:cubicBezTo>
                      <a:pt x="38" y="355"/>
                      <a:pt x="38" y="359"/>
                      <a:pt x="41" y="362"/>
                    </a:cubicBezTo>
                    <a:cubicBezTo>
                      <a:pt x="41" y="362"/>
                      <a:pt x="41" y="364"/>
                      <a:pt x="43" y="366"/>
                    </a:cubicBezTo>
                    <a:cubicBezTo>
                      <a:pt x="45" y="368"/>
                      <a:pt x="47" y="371"/>
                      <a:pt x="49" y="373"/>
                    </a:cubicBezTo>
                    <a:cubicBezTo>
                      <a:pt x="51" y="376"/>
                      <a:pt x="53" y="379"/>
                      <a:pt x="55" y="381"/>
                    </a:cubicBezTo>
                    <a:cubicBezTo>
                      <a:pt x="56" y="383"/>
                      <a:pt x="57" y="384"/>
                      <a:pt x="57" y="384"/>
                    </a:cubicBezTo>
                    <a:cubicBezTo>
                      <a:pt x="60" y="387"/>
                      <a:pt x="63" y="388"/>
                      <a:pt x="67" y="388"/>
                    </a:cubicBezTo>
                    <a:cubicBezTo>
                      <a:pt x="67" y="388"/>
                      <a:pt x="69" y="387"/>
                      <a:pt x="72" y="386"/>
                    </a:cubicBezTo>
                    <a:cubicBezTo>
                      <a:pt x="75" y="386"/>
                      <a:pt x="79" y="385"/>
                      <a:pt x="83" y="384"/>
                    </a:cubicBezTo>
                    <a:cubicBezTo>
                      <a:pt x="91" y="381"/>
                      <a:pt x="98" y="378"/>
                      <a:pt x="98" y="378"/>
                    </a:cubicBezTo>
                    <a:cubicBezTo>
                      <a:pt x="101" y="377"/>
                      <a:pt x="104" y="378"/>
                      <a:pt x="107" y="380"/>
                    </a:cubicBezTo>
                    <a:cubicBezTo>
                      <a:pt x="107" y="380"/>
                      <a:pt x="108" y="381"/>
                      <a:pt x="109" y="382"/>
                    </a:cubicBezTo>
                    <a:cubicBezTo>
                      <a:pt x="111" y="383"/>
                      <a:pt x="113" y="385"/>
                      <a:pt x="115" y="387"/>
                    </a:cubicBezTo>
                    <a:cubicBezTo>
                      <a:pt x="117" y="388"/>
                      <a:pt x="119" y="390"/>
                      <a:pt x="121" y="391"/>
                    </a:cubicBezTo>
                    <a:cubicBezTo>
                      <a:pt x="122" y="392"/>
                      <a:pt x="124" y="393"/>
                      <a:pt x="124" y="393"/>
                    </a:cubicBezTo>
                    <a:cubicBezTo>
                      <a:pt x="124" y="393"/>
                      <a:pt x="125" y="394"/>
                      <a:pt x="126" y="395"/>
                    </a:cubicBezTo>
                    <a:cubicBezTo>
                      <a:pt x="128" y="396"/>
                      <a:pt x="130" y="398"/>
                      <a:pt x="132" y="399"/>
                    </a:cubicBezTo>
                    <a:cubicBezTo>
                      <a:pt x="135" y="400"/>
                      <a:pt x="137" y="402"/>
                      <a:pt x="139" y="403"/>
                    </a:cubicBezTo>
                    <a:cubicBezTo>
                      <a:pt x="140" y="404"/>
                      <a:pt x="142" y="404"/>
                      <a:pt x="142" y="404"/>
                    </a:cubicBezTo>
                    <a:cubicBezTo>
                      <a:pt x="144" y="406"/>
                      <a:pt x="146" y="409"/>
                      <a:pt x="146" y="412"/>
                    </a:cubicBezTo>
                    <a:cubicBezTo>
                      <a:pt x="146" y="412"/>
                      <a:pt x="146" y="420"/>
                      <a:pt x="147" y="428"/>
                    </a:cubicBezTo>
                    <a:cubicBezTo>
                      <a:pt x="147" y="436"/>
                      <a:pt x="149" y="445"/>
                      <a:pt x="149" y="445"/>
                    </a:cubicBezTo>
                    <a:cubicBezTo>
                      <a:pt x="149" y="448"/>
                      <a:pt x="152" y="451"/>
                      <a:pt x="155" y="452"/>
                    </a:cubicBezTo>
                    <a:cubicBezTo>
                      <a:pt x="155" y="452"/>
                      <a:pt x="157" y="453"/>
                      <a:pt x="159" y="453"/>
                    </a:cubicBezTo>
                    <a:cubicBezTo>
                      <a:pt x="162" y="454"/>
                      <a:pt x="165" y="455"/>
                      <a:pt x="168" y="456"/>
                    </a:cubicBezTo>
                    <a:cubicBezTo>
                      <a:pt x="172" y="457"/>
                      <a:pt x="175" y="458"/>
                      <a:pt x="178" y="459"/>
                    </a:cubicBezTo>
                    <a:cubicBezTo>
                      <a:pt x="180" y="460"/>
                      <a:pt x="182" y="460"/>
                      <a:pt x="182" y="460"/>
                    </a:cubicBezTo>
                    <a:cubicBezTo>
                      <a:pt x="185" y="461"/>
                      <a:pt x="189" y="460"/>
                      <a:pt x="191" y="457"/>
                    </a:cubicBezTo>
                    <a:close/>
                    <a:moveTo>
                      <a:pt x="236" y="379"/>
                    </a:moveTo>
                    <a:cubicBezTo>
                      <a:pt x="234" y="379"/>
                      <a:pt x="233" y="379"/>
                      <a:pt x="231" y="379"/>
                    </a:cubicBezTo>
                    <a:cubicBezTo>
                      <a:pt x="229" y="379"/>
                      <a:pt x="227" y="379"/>
                      <a:pt x="225" y="378"/>
                    </a:cubicBezTo>
                    <a:cubicBezTo>
                      <a:pt x="216" y="378"/>
                      <a:pt x="205" y="376"/>
                      <a:pt x="193" y="373"/>
                    </a:cubicBezTo>
                    <a:cubicBezTo>
                      <a:pt x="182" y="369"/>
                      <a:pt x="172" y="364"/>
                      <a:pt x="164" y="360"/>
                    </a:cubicBezTo>
                    <a:cubicBezTo>
                      <a:pt x="162" y="359"/>
                      <a:pt x="160" y="358"/>
                      <a:pt x="159" y="357"/>
                    </a:cubicBezTo>
                    <a:cubicBezTo>
                      <a:pt x="157" y="356"/>
                      <a:pt x="156" y="355"/>
                      <a:pt x="155" y="355"/>
                    </a:cubicBezTo>
                    <a:cubicBezTo>
                      <a:pt x="153" y="353"/>
                      <a:pt x="152" y="352"/>
                      <a:pt x="152" y="352"/>
                    </a:cubicBezTo>
                    <a:cubicBezTo>
                      <a:pt x="152" y="352"/>
                      <a:pt x="151" y="352"/>
                      <a:pt x="149" y="350"/>
                    </a:cubicBezTo>
                    <a:cubicBezTo>
                      <a:pt x="147" y="349"/>
                      <a:pt x="146" y="348"/>
                      <a:pt x="145" y="347"/>
                    </a:cubicBezTo>
                    <a:cubicBezTo>
                      <a:pt x="143" y="346"/>
                      <a:pt x="142" y="345"/>
                      <a:pt x="140" y="344"/>
                    </a:cubicBezTo>
                    <a:cubicBezTo>
                      <a:pt x="134" y="338"/>
                      <a:pt x="125" y="330"/>
                      <a:pt x="118" y="320"/>
                    </a:cubicBezTo>
                    <a:cubicBezTo>
                      <a:pt x="111" y="311"/>
                      <a:pt x="105" y="301"/>
                      <a:pt x="102" y="293"/>
                    </a:cubicBezTo>
                    <a:cubicBezTo>
                      <a:pt x="101" y="291"/>
                      <a:pt x="100" y="289"/>
                      <a:pt x="99" y="288"/>
                    </a:cubicBezTo>
                    <a:cubicBezTo>
                      <a:pt x="99" y="286"/>
                      <a:pt x="98" y="284"/>
                      <a:pt x="98" y="283"/>
                    </a:cubicBezTo>
                    <a:cubicBezTo>
                      <a:pt x="97" y="281"/>
                      <a:pt x="96" y="280"/>
                      <a:pt x="96" y="280"/>
                    </a:cubicBezTo>
                    <a:cubicBezTo>
                      <a:pt x="96" y="280"/>
                      <a:pt x="96" y="278"/>
                      <a:pt x="95" y="276"/>
                    </a:cubicBezTo>
                    <a:cubicBezTo>
                      <a:pt x="95" y="275"/>
                      <a:pt x="94" y="273"/>
                      <a:pt x="94" y="271"/>
                    </a:cubicBezTo>
                    <a:cubicBezTo>
                      <a:pt x="93" y="270"/>
                      <a:pt x="93" y="268"/>
                      <a:pt x="92" y="266"/>
                    </a:cubicBezTo>
                    <a:cubicBezTo>
                      <a:pt x="90" y="257"/>
                      <a:pt x="88" y="246"/>
                      <a:pt x="88" y="234"/>
                    </a:cubicBezTo>
                    <a:cubicBezTo>
                      <a:pt x="88" y="222"/>
                      <a:pt x="89" y="211"/>
                      <a:pt x="91" y="202"/>
                    </a:cubicBezTo>
                    <a:cubicBezTo>
                      <a:pt x="91" y="200"/>
                      <a:pt x="92" y="198"/>
                      <a:pt x="92" y="196"/>
                    </a:cubicBezTo>
                    <a:cubicBezTo>
                      <a:pt x="92" y="194"/>
                      <a:pt x="93" y="193"/>
                      <a:pt x="93" y="192"/>
                    </a:cubicBezTo>
                    <a:cubicBezTo>
                      <a:pt x="94" y="189"/>
                      <a:pt x="94" y="188"/>
                      <a:pt x="94" y="188"/>
                    </a:cubicBezTo>
                    <a:cubicBezTo>
                      <a:pt x="94" y="188"/>
                      <a:pt x="95" y="187"/>
                      <a:pt x="95" y="184"/>
                    </a:cubicBezTo>
                    <a:cubicBezTo>
                      <a:pt x="96" y="183"/>
                      <a:pt x="96" y="181"/>
                      <a:pt x="97" y="180"/>
                    </a:cubicBezTo>
                    <a:cubicBezTo>
                      <a:pt x="98" y="178"/>
                      <a:pt x="98" y="176"/>
                      <a:pt x="99" y="174"/>
                    </a:cubicBezTo>
                    <a:cubicBezTo>
                      <a:pt x="102" y="166"/>
                      <a:pt x="108" y="156"/>
                      <a:pt x="114" y="146"/>
                    </a:cubicBezTo>
                    <a:cubicBezTo>
                      <a:pt x="121" y="137"/>
                      <a:pt x="129" y="128"/>
                      <a:pt x="135" y="122"/>
                    </a:cubicBezTo>
                    <a:cubicBezTo>
                      <a:pt x="139" y="119"/>
                      <a:pt x="141" y="117"/>
                      <a:pt x="143" y="115"/>
                    </a:cubicBezTo>
                    <a:cubicBezTo>
                      <a:pt x="145" y="114"/>
                      <a:pt x="146" y="113"/>
                      <a:pt x="146" y="113"/>
                    </a:cubicBezTo>
                    <a:cubicBezTo>
                      <a:pt x="146" y="113"/>
                      <a:pt x="148" y="112"/>
                      <a:pt x="150" y="110"/>
                    </a:cubicBezTo>
                    <a:cubicBezTo>
                      <a:pt x="152" y="109"/>
                      <a:pt x="155" y="107"/>
                      <a:pt x="159" y="104"/>
                    </a:cubicBezTo>
                    <a:cubicBezTo>
                      <a:pt x="166" y="100"/>
                      <a:pt x="176" y="94"/>
                      <a:pt x="187" y="91"/>
                    </a:cubicBezTo>
                    <a:cubicBezTo>
                      <a:pt x="198" y="87"/>
                      <a:pt x="210" y="84"/>
                      <a:pt x="218" y="83"/>
                    </a:cubicBezTo>
                    <a:cubicBezTo>
                      <a:pt x="221" y="83"/>
                      <a:pt x="223" y="83"/>
                      <a:pt x="224" y="83"/>
                    </a:cubicBezTo>
                    <a:cubicBezTo>
                      <a:pt x="226" y="83"/>
                      <a:pt x="228" y="83"/>
                      <a:pt x="229" y="83"/>
                    </a:cubicBezTo>
                    <a:cubicBezTo>
                      <a:pt x="231" y="83"/>
                      <a:pt x="233" y="82"/>
                      <a:pt x="233" y="82"/>
                    </a:cubicBezTo>
                    <a:cubicBezTo>
                      <a:pt x="233" y="82"/>
                      <a:pt x="234" y="82"/>
                      <a:pt x="237" y="82"/>
                    </a:cubicBezTo>
                    <a:cubicBezTo>
                      <a:pt x="238" y="82"/>
                      <a:pt x="240" y="82"/>
                      <a:pt x="242" y="83"/>
                    </a:cubicBezTo>
                    <a:cubicBezTo>
                      <a:pt x="243" y="83"/>
                      <a:pt x="245" y="83"/>
                      <a:pt x="247" y="83"/>
                    </a:cubicBezTo>
                    <a:cubicBezTo>
                      <a:pt x="256" y="84"/>
                      <a:pt x="268" y="85"/>
                      <a:pt x="279" y="89"/>
                    </a:cubicBezTo>
                    <a:cubicBezTo>
                      <a:pt x="290" y="92"/>
                      <a:pt x="301" y="97"/>
                      <a:pt x="308" y="101"/>
                    </a:cubicBezTo>
                    <a:cubicBezTo>
                      <a:pt x="310" y="102"/>
                      <a:pt x="312" y="103"/>
                      <a:pt x="313" y="104"/>
                    </a:cubicBezTo>
                    <a:cubicBezTo>
                      <a:pt x="315" y="105"/>
                      <a:pt x="316" y="106"/>
                      <a:pt x="317" y="107"/>
                    </a:cubicBezTo>
                    <a:cubicBezTo>
                      <a:pt x="319" y="108"/>
                      <a:pt x="321" y="109"/>
                      <a:pt x="321" y="109"/>
                    </a:cubicBezTo>
                    <a:cubicBezTo>
                      <a:pt x="321" y="109"/>
                      <a:pt x="322" y="110"/>
                      <a:pt x="324" y="111"/>
                    </a:cubicBezTo>
                    <a:cubicBezTo>
                      <a:pt x="325" y="112"/>
                      <a:pt x="326" y="113"/>
                      <a:pt x="328" y="114"/>
                    </a:cubicBezTo>
                    <a:cubicBezTo>
                      <a:pt x="329" y="115"/>
                      <a:pt x="330" y="116"/>
                      <a:pt x="332" y="118"/>
                    </a:cubicBezTo>
                    <a:cubicBezTo>
                      <a:pt x="339" y="123"/>
                      <a:pt x="347" y="132"/>
                      <a:pt x="354" y="141"/>
                    </a:cubicBezTo>
                    <a:cubicBezTo>
                      <a:pt x="361" y="150"/>
                      <a:pt x="367" y="160"/>
                      <a:pt x="371" y="168"/>
                    </a:cubicBezTo>
                    <a:cubicBezTo>
                      <a:pt x="372" y="170"/>
                      <a:pt x="372" y="172"/>
                      <a:pt x="373" y="174"/>
                    </a:cubicBezTo>
                    <a:cubicBezTo>
                      <a:pt x="374" y="175"/>
                      <a:pt x="374" y="177"/>
                      <a:pt x="375" y="178"/>
                    </a:cubicBezTo>
                    <a:cubicBezTo>
                      <a:pt x="376" y="180"/>
                      <a:pt x="376" y="182"/>
                      <a:pt x="376" y="182"/>
                    </a:cubicBezTo>
                    <a:cubicBezTo>
                      <a:pt x="376" y="182"/>
                      <a:pt x="377" y="183"/>
                      <a:pt x="377" y="186"/>
                    </a:cubicBezTo>
                    <a:cubicBezTo>
                      <a:pt x="378" y="187"/>
                      <a:pt x="378" y="188"/>
                      <a:pt x="379" y="190"/>
                    </a:cubicBezTo>
                    <a:cubicBezTo>
                      <a:pt x="379" y="192"/>
                      <a:pt x="380" y="194"/>
                      <a:pt x="380" y="196"/>
                    </a:cubicBezTo>
                    <a:cubicBezTo>
                      <a:pt x="382" y="204"/>
                      <a:pt x="384" y="216"/>
                      <a:pt x="384" y="227"/>
                    </a:cubicBezTo>
                    <a:cubicBezTo>
                      <a:pt x="385" y="239"/>
                      <a:pt x="383" y="251"/>
                      <a:pt x="382" y="259"/>
                    </a:cubicBezTo>
                    <a:cubicBezTo>
                      <a:pt x="381" y="261"/>
                      <a:pt x="381" y="263"/>
                      <a:pt x="380" y="265"/>
                    </a:cubicBezTo>
                    <a:cubicBezTo>
                      <a:pt x="380" y="267"/>
                      <a:pt x="380" y="268"/>
                      <a:pt x="379" y="269"/>
                    </a:cubicBezTo>
                    <a:cubicBezTo>
                      <a:pt x="379" y="272"/>
                      <a:pt x="378" y="273"/>
                      <a:pt x="378" y="273"/>
                    </a:cubicBezTo>
                    <a:cubicBezTo>
                      <a:pt x="378" y="273"/>
                      <a:pt x="378" y="275"/>
                      <a:pt x="377" y="277"/>
                    </a:cubicBezTo>
                    <a:cubicBezTo>
                      <a:pt x="377" y="278"/>
                      <a:pt x="376" y="280"/>
                      <a:pt x="375" y="281"/>
                    </a:cubicBezTo>
                    <a:cubicBezTo>
                      <a:pt x="375" y="283"/>
                      <a:pt x="374" y="285"/>
                      <a:pt x="373" y="287"/>
                    </a:cubicBezTo>
                    <a:cubicBezTo>
                      <a:pt x="370" y="295"/>
                      <a:pt x="365" y="306"/>
                      <a:pt x="358" y="315"/>
                    </a:cubicBezTo>
                    <a:cubicBezTo>
                      <a:pt x="351" y="325"/>
                      <a:pt x="344" y="333"/>
                      <a:pt x="337" y="339"/>
                    </a:cubicBezTo>
                    <a:cubicBezTo>
                      <a:pt x="334" y="342"/>
                      <a:pt x="331" y="345"/>
                      <a:pt x="329" y="346"/>
                    </a:cubicBezTo>
                    <a:cubicBezTo>
                      <a:pt x="327" y="348"/>
                      <a:pt x="326" y="349"/>
                      <a:pt x="326" y="349"/>
                    </a:cubicBezTo>
                    <a:cubicBezTo>
                      <a:pt x="326" y="349"/>
                      <a:pt x="325" y="349"/>
                      <a:pt x="323" y="351"/>
                    </a:cubicBezTo>
                    <a:cubicBezTo>
                      <a:pt x="321" y="352"/>
                      <a:pt x="318" y="354"/>
                      <a:pt x="314" y="357"/>
                    </a:cubicBezTo>
                    <a:cubicBezTo>
                      <a:pt x="306" y="361"/>
                      <a:pt x="296" y="367"/>
                      <a:pt x="285" y="371"/>
                    </a:cubicBezTo>
                    <a:cubicBezTo>
                      <a:pt x="274" y="374"/>
                      <a:pt x="263" y="377"/>
                      <a:pt x="254" y="378"/>
                    </a:cubicBezTo>
                    <a:cubicBezTo>
                      <a:pt x="252" y="378"/>
                      <a:pt x="250" y="378"/>
                      <a:pt x="248" y="378"/>
                    </a:cubicBezTo>
                    <a:cubicBezTo>
                      <a:pt x="246" y="378"/>
                      <a:pt x="245" y="379"/>
                      <a:pt x="244" y="379"/>
                    </a:cubicBezTo>
                    <a:cubicBezTo>
                      <a:pt x="241" y="379"/>
                      <a:pt x="240" y="379"/>
                      <a:pt x="240" y="379"/>
                    </a:cubicBezTo>
                    <a:cubicBezTo>
                      <a:pt x="240" y="379"/>
                      <a:pt x="238" y="379"/>
                      <a:pt x="236" y="3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5" name="Oval 28">
                <a:extLst>
                  <a:ext uri="{FF2B5EF4-FFF2-40B4-BE49-F238E27FC236}">
                    <a16:creationId xmlns:a16="http://schemas.microsoft.com/office/drawing/2014/main" id="{82AE35E6-AB7D-AD45-BC02-828C8B35C797}"/>
                  </a:ext>
                </a:extLst>
              </p:cNvPr>
              <p:cNvSpPr>
                <a:spLocks/>
              </p:cNvSpPr>
              <p:nvPr/>
            </p:nvSpPr>
            <p:spPr bwMode="auto">
              <a:xfrm>
                <a:off x="4821941" y="4315392"/>
                <a:ext cx="182481" cy="1932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15" name="Group 73">
              <a:extLst>
                <a:ext uri="{FF2B5EF4-FFF2-40B4-BE49-F238E27FC236}">
                  <a16:creationId xmlns:a16="http://schemas.microsoft.com/office/drawing/2014/main" id="{3FAE8A19-4AC8-6A4D-902C-AF590C81ACAC}"/>
                </a:ext>
              </a:extLst>
            </p:cNvPr>
            <p:cNvGrpSpPr/>
            <p:nvPr/>
          </p:nvGrpSpPr>
          <p:grpSpPr>
            <a:xfrm>
              <a:off x="4155977" y="2233933"/>
              <a:ext cx="3802953" cy="2833498"/>
              <a:chOff x="4155977" y="2233933"/>
              <a:chExt cx="3802953" cy="2833498"/>
            </a:xfrm>
            <a:solidFill>
              <a:schemeClr val="accent1"/>
            </a:solidFill>
          </p:grpSpPr>
          <p:sp>
            <p:nvSpPr>
              <p:cNvPr id="31" name="Freeform: Shape 11">
                <a:extLst>
                  <a:ext uri="{FF2B5EF4-FFF2-40B4-BE49-F238E27FC236}">
                    <a16:creationId xmlns:a16="http://schemas.microsoft.com/office/drawing/2014/main" id="{55E638BF-ED36-D445-975A-63C5D7D7048C}"/>
                  </a:ext>
                </a:extLst>
              </p:cNvPr>
              <p:cNvSpPr>
                <a:spLocks/>
              </p:cNvSpPr>
              <p:nvPr/>
            </p:nvSpPr>
            <p:spPr bwMode="auto">
              <a:xfrm>
                <a:off x="5482486" y="4556680"/>
                <a:ext cx="492888" cy="510751"/>
              </a:xfrm>
              <a:custGeom>
                <a:avLst/>
                <a:gdLst>
                  <a:gd name="T0" fmla="*/ 524 w 524"/>
                  <a:gd name="T1" fmla="*/ 518 h 518"/>
                  <a:gd name="T2" fmla="*/ 0 w 524"/>
                  <a:gd name="T3" fmla="*/ 518 h 518"/>
                  <a:gd name="T4" fmla="*/ 0 w 524"/>
                  <a:gd name="T5" fmla="*/ 179 h 518"/>
                  <a:gd name="T6" fmla="*/ 262 w 524"/>
                  <a:gd name="T7" fmla="*/ 0 h 518"/>
                  <a:gd name="T8" fmla="*/ 524 w 524"/>
                  <a:gd name="T9" fmla="*/ 179 h 518"/>
                  <a:gd name="T10" fmla="*/ 524 w 524"/>
                  <a:gd name="T11" fmla="*/ 518 h 518"/>
                </a:gdLst>
                <a:ahLst/>
                <a:cxnLst>
                  <a:cxn ang="0">
                    <a:pos x="T0" y="T1"/>
                  </a:cxn>
                  <a:cxn ang="0">
                    <a:pos x="T2" y="T3"/>
                  </a:cxn>
                  <a:cxn ang="0">
                    <a:pos x="T4" y="T5"/>
                  </a:cxn>
                  <a:cxn ang="0">
                    <a:pos x="T6" y="T7"/>
                  </a:cxn>
                  <a:cxn ang="0">
                    <a:pos x="T8" y="T9"/>
                  </a:cxn>
                  <a:cxn ang="0">
                    <a:pos x="T10" y="T11"/>
                  </a:cxn>
                </a:cxnLst>
                <a:rect l="0" t="0" r="r" b="b"/>
                <a:pathLst>
                  <a:path w="524" h="518">
                    <a:moveTo>
                      <a:pt x="524" y="518"/>
                    </a:moveTo>
                    <a:lnTo>
                      <a:pt x="0" y="518"/>
                    </a:lnTo>
                    <a:lnTo>
                      <a:pt x="0" y="179"/>
                    </a:lnTo>
                    <a:lnTo>
                      <a:pt x="262" y="0"/>
                    </a:lnTo>
                    <a:lnTo>
                      <a:pt x="524" y="179"/>
                    </a:lnTo>
                    <a:lnTo>
                      <a:pt x="524" y="518"/>
                    </a:lnTo>
                    <a:close/>
                  </a:path>
                </a:pathLst>
              </a:custGeom>
              <a:solidFill>
                <a:schemeClr val="accent2"/>
              </a:solidFill>
              <a:ln w="20638" cap="rnd">
                <a:solidFill>
                  <a:srgbClr val="FFFFFF"/>
                </a:solidFill>
                <a:prstDash val="solid"/>
                <a:round/>
                <a:headEnd/>
                <a:tailEnd/>
              </a:ln>
            </p:spPr>
            <p:txBody>
              <a:bodyPr anchor="ctr"/>
              <a:lstStyle/>
              <a:p>
                <a:pPr algn="ctr"/>
                <a:endParaRPr>
                  <a:cs typeface="+mn-ea"/>
                  <a:sym typeface="+mn-lt"/>
                </a:endParaRPr>
              </a:p>
            </p:txBody>
          </p:sp>
          <p:sp>
            <p:nvSpPr>
              <p:cNvPr id="32" name="Freeform: Shape 4">
                <a:extLst>
                  <a:ext uri="{FF2B5EF4-FFF2-40B4-BE49-F238E27FC236}">
                    <a16:creationId xmlns:a16="http://schemas.microsoft.com/office/drawing/2014/main" id="{E7EAF11C-E5D0-9540-895D-D3BEF73DA378}"/>
                  </a:ext>
                </a:extLst>
              </p:cNvPr>
              <p:cNvSpPr>
                <a:spLocks/>
              </p:cNvSpPr>
              <p:nvPr/>
            </p:nvSpPr>
            <p:spPr bwMode="auto">
              <a:xfrm>
                <a:off x="7489557" y="3632090"/>
                <a:ext cx="469373" cy="597520"/>
              </a:xfrm>
              <a:custGeom>
                <a:avLst/>
                <a:gdLst>
                  <a:gd name="T0" fmla="*/ 113 w 234"/>
                  <a:gd name="T1" fmla="*/ 18 h 284"/>
                  <a:gd name="T2" fmla="*/ 107 w 234"/>
                  <a:gd name="T3" fmla="*/ 11 h 284"/>
                  <a:gd name="T4" fmla="*/ 89 w 234"/>
                  <a:gd name="T5" fmla="*/ 0 h 284"/>
                  <a:gd name="T6" fmla="*/ 78 w 234"/>
                  <a:gd name="T7" fmla="*/ 11 h 284"/>
                  <a:gd name="T8" fmla="*/ 66 w 234"/>
                  <a:gd name="T9" fmla="*/ 18 h 284"/>
                  <a:gd name="T10" fmla="*/ 54 w 234"/>
                  <a:gd name="T11" fmla="*/ 30 h 284"/>
                  <a:gd name="T12" fmla="*/ 119 w 234"/>
                  <a:gd name="T13" fmla="*/ 42 h 284"/>
                  <a:gd name="T14" fmla="*/ 132 w 234"/>
                  <a:gd name="T15" fmla="*/ 30 h 284"/>
                  <a:gd name="T16" fmla="*/ 93 w 234"/>
                  <a:gd name="T17" fmla="*/ 18 h 284"/>
                  <a:gd name="T18" fmla="*/ 93 w 234"/>
                  <a:gd name="T19" fmla="*/ 5 h 284"/>
                  <a:gd name="T20" fmla="*/ 93 w 234"/>
                  <a:gd name="T21" fmla="*/ 18 h 284"/>
                  <a:gd name="T22" fmla="*/ 17 w 234"/>
                  <a:gd name="T23" fmla="*/ 256 h 284"/>
                  <a:gd name="T24" fmla="*/ 0 w 234"/>
                  <a:gd name="T25" fmla="*/ 42 h 284"/>
                  <a:gd name="T26" fmla="*/ 46 w 234"/>
                  <a:gd name="T27" fmla="*/ 26 h 284"/>
                  <a:gd name="T28" fmla="*/ 66 w 234"/>
                  <a:gd name="T29" fmla="*/ 50 h 284"/>
                  <a:gd name="T30" fmla="*/ 140 w 234"/>
                  <a:gd name="T31" fmla="*/ 30 h 284"/>
                  <a:gd name="T32" fmla="*/ 164 w 234"/>
                  <a:gd name="T33" fmla="*/ 26 h 284"/>
                  <a:gd name="T34" fmla="*/ 185 w 234"/>
                  <a:gd name="T35" fmla="*/ 166 h 284"/>
                  <a:gd name="T36" fmla="*/ 164 w 234"/>
                  <a:gd name="T37" fmla="*/ 167 h 284"/>
                  <a:gd name="T38" fmla="*/ 21 w 234"/>
                  <a:gd name="T39" fmla="*/ 71 h 284"/>
                  <a:gd name="T40" fmla="*/ 115 w 234"/>
                  <a:gd name="T41" fmla="*/ 235 h 284"/>
                  <a:gd name="T42" fmla="*/ 181 w 234"/>
                  <a:gd name="T43" fmla="*/ 178 h 284"/>
                  <a:gd name="T44" fmla="*/ 181 w 234"/>
                  <a:gd name="T45" fmla="*/ 284 h 284"/>
                  <a:gd name="T46" fmla="*/ 181 w 234"/>
                  <a:gd name="T47" fmla="*/ 178 h 284"/>
                  <a:gd name="T48" fmla="*/ 183 w 234"/>
                  <a:gd name="T49" fmla="*/ 257 h 284"/>
                  <a:gd name="T50" fmla="*/ 172 w 234"/>
                  <a:gd name="T51" fmla="*/ 258 h 284"/>
                  <a:gd name="T52" fmla="*/ 150 w 234"/>
                  <a:gd name="T53" fmla="*/ 230 h 284"/>
                  <a:gd name="T54" fmla="*/ 176 w 234"/>
                  <a:gd name="T55" fmla="*/ 240 h 284"/>
                  <a:gd name="T56" fmla="*/ 215 w 234"/>
                  <a:gd name="T57" fmla="*/ 208 h 284"/>
                  <a:gd name="T58" fmla="*/ 144 w 234"/>
                  <a:gd name="T59" fmla="*/ 159 h 284"/>
                  <a:gd name="T60" fmla="*/ 74 w 234"/>
                  <a:gd name="T61" fmla="*/ 155 h 284"/>
                  <a:gd name="T62" fmla="*/ 78 w 234"/>
                  <a:gd name="T63" fmla="*/ 146 h 284"/>
                  <a:gd name="T64" fmla="*/ 148 w 234"/>
                  <a:gd name="T65" fmla="*/ 150 h 284"/>
                  <a:gd name="T66" fmla="*/ 144 w 234"/>
                  <a:gd name="T67" fmla="*/ 159 h 284"/>
                  <a:gd name="T68" fmla="*/ 78 w 234"/>
                  <a:gd name="T69" fmla="*/ 122 h 284"/>
                  <a:gd name="T70" fmla="*/ 74 w 234"/>
                  <a:gd name="T71" fmla="*/ 114 h 284"/>
                  <a:gd name="T72" fmla="*/ 144 w 234"/>
                  <a:gd name="T73" fmla="*/ 109 h 284"/>
                  <a:gd name="T74" fmla="*/ 148 w 234"/>
                  <a:gd name="T75" fmla="*/ 118 h 284"/>
                  <a:gd name="T76" fmla="*/ 115 w 234"/>
                  <a:gd name="T77" fmla="*/ 196 h 284"/>
                  <a:gd name="T78" fmla="*/ 74 w 234"/>
                  <a:gd name="T79" fmla="*/ 192 h 284"/>
                  <a:gd name="T80" fmla="*/ 78 w 234"/>
                  <a:gd name="T81" fmla="*/ 184 h 284"/>
                  <a:gd name="T82" fmla="*/ 119 w 234"/>
                  <a:gd name="T83" fmla="*/ 188 h 284"/>
                  <a:gd name="T84" fmla="*/ 115 w 234"/>
                  <a:gd name="T85" fmla="*/ 196 h 284"/>
                  <a:gd name="T86" fmla="*/ 51 w 234"/>
                  <a:gd name="T87" fmla="*/ 124 h 284"/>
                  <a:gd name="T88" fmla="*/ 46 w 234"/>
                  <a:gd name="T89" fmla="*/ 124 h 284"/>
                  <a:gd name="T90" fmla="*/ 36 w 234"/>
                  <a:gd name="T91" fmla="*/ 111 h 284"/>
                  <a:gd name="T92" fmla="*/ 48 w 234"/>
                  <a:gd name="T93" fmla="*/ 116 h 284"/>
                  <a:gd name="T94" fmla="*/ 66 w 234"/>
                  <a:gd name="T95" fmla="*/ 101 h 284"/>
                  <a:gd name="T96" fmla="*/ 66 w 234"/>
                  <a:gd name="T97" fmla="*/ 143 h 284"/>
                  <a:gd name="T98" fmla="*/ 48 w 234"/>
                  <a:gd name="T99" fmla="*/ 161 h 284"/>
                  <a:gd name="T100" fmla="*/ 36 w 234"/>
                  <a:gd name="T101" fmla="*/ 153 h 284"/>
                  <a:gd name="T102" fmla="*/ 41 w 234"/>
                  <a:gd name="T103" fmla="*/ 147 h 284"/>
                  <a:gd name="T104" fmla="*/ 61 w 234"/>
                  <a:gd name="T105" fmla="*/ 138 h 284"/>
                  <a:gd name="T106" fmla="*/ 66 w 234"/>
                  <a:gd name="T107" fmla="*/ 143 h 284"/>
                  <a:gd name="T108" fmla="*/ 51 w 234"/>
                  <a:gd name="T109" fmla="*/ 198 h 284"/>
                  <a:gd name="T110" fmla="*/ 46 w 234"/>
                  <a:gd name="T111" fmla="*/ 198 h 284"/>
                  <a:gd name="T112" fmla="*/ 36 w 234"/>
                  <a:gd name="T113" fmla="*/ 185 h 284"/>
                  <a:gd name="T114" fmla="*/ 48 w 234"/>
                  <a:gd name="T115" fmla="*/ 190 h 284"/>
                  <a:gd name="T116" fmla="*/ 66 w 234"/>
                  <a:gd name="T117" fmla="*/ 175 h 284"/>
                  <a:gd name="T118" fmla="*/ 66 w 234"/>
                  <a:gd name="T119" fmla="*/ 18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284">
                    <a:moveTo>
                      <a:pt x="119" y="18"/>
                    </a:moveTo>
                    <a:cubicBezTo>
                      <a:pt x="113" y="18"/>
                      <a:pt x="113" y="18"/>
                      <a:pt x="113" y="18"/>
                    </a:cubicBezTo>
                    <a:cubicBezTo>
                      <a:pt x="110" y="18"/>
                      <a:pt x="107" y="15"/>
                      <a:pt x="107" y="11"/>
                    </a:cubicBezTo>
                    <a:cubicBezTo>
                      <a:pt x="107" y="11"/>
                      <a:pt x="107" y="11"/>
                      <a:pt x="107" y="11"/>
                    </a:cubicBezTo>
                    <a:cubicBezTo>
                      <a:pt x="107" y="3"/>
                      <a:pt x="97" y="0"/>
                      <a:pt x="89" y="0"/>
                    </a:cubicBezTo>
                    <a:cubicBezTo>
                      <a:pt x="89" y="0"/>
                      <a:pt x="89" y="0"/>
                      <a:pt x="89" y="0"/>
                    </a:cubicBezTo>
                    <a:cubicBezTo>
                      <a:pt x="81" y="0"/>
                      <a:pt x="78" y="3"/>
                      <a:pt x="78" y="11"/>
                    </a:cubicBezTo>
                    <a:cubicBezTo>
                      <a:pt x="78" y="11"/>
                      <a:pt x="78" y="11"/>
                      <a:pt x="78" y="11"/>
                    </a:cubicBezTo>
                    <a:cubicBezTo>
                      <a:pt x="78" y="15"/>
                      <a:pt x="75" y="18"/>
                      <a:pt x="72" y="18"/>
                    </a:cubicBezTo>
                    <a:cubicBezTo>
                      <a:pt x="66" y="18"/>
                      <a:pt x="66" y="18"/>
                      <a:pt x="66" y="18"/>
                    </a:cubicBezTo>
                    <a:cubicBezTo>
                      <a:pt x="59" y="18"/>
                      <a:pt x="54" y="23"/>
                      <a:pt x="54" y="30"/>
                    </a:cubicBezTo>
                    <a:cubicBezTo>
                      <a:pt x="54" y="30"/>
                      <a:pt x="54" y="30"/>
                      <a:pt x="54" y="30"/>
                    </a:cubicBezTo>
                    <a:cubicBezTo>
                      <a:pt x="54" y="37"/>
                      <a:pt x="59" y="42"/>
                      <a:pt x="66" y="42"/>
                    </a:cubicBezTo>
                    <a:cubicBezTo>
                      <a:pt x="119" y="42"/>
                      <a:pt x="119" y="42"/>
                      <a:pt x="119" y="42"/>
                    </a:cubicBezTo>
                    <a:cubicBezTo>
                      <a:pt x="126" y="42"/>
                      <a:pt x="132" y="37"/>
                      <a:pt x="132" y="30"/>
                    </a:cubicBezTo>
                    <a:cubicBezTo>
                      <a:pt x="132" y="30"/>
                      <a:pt x="132" y="30"/>
                      <a:pt x="132" y="30"/>
                    </a:cubicBezTo>
                    <a:cubicBezTo>
                      <a:pt x="132" y="23"/>
                      <a:pt x="126" y="18"/>
                      <a:pt x="119" y="18"/>
                    </a:cubicBezTo>
                    <a:close/>
                    <a:moveTo>
                      <a:pt x="93" y="18"/>
                    </a:moveTo>
                    <a:cubicBezTo>
                      <a:pt x="89" y="18"/>
                      <a:pt x="86" y="15"/>
                      <a:pt x="86" y="11"/>
                    </a:cubicBezTo>
                    <a:cubicBezTo>
                      <a:pt x="86" y="8"/>
                      <a:pt x="89" y="5"/>
                      <a:pt x="93" y="5"/>
                    </a:cubicBezTo>
                    <a:cubicBezTo>
                      <a:pt x="96" y="5"/>
                      <a:pt x="99" y="8"/>
                      <a:pt x="99" y="11"/>
                    </a:cubicBezTo>
                    <a:cubicBezTo>
                      <a:pt x="99" y="15"/>
                      <a:pt x="96" y="18"/>
                      <a:pt x="93" y="18"/>
                    </a:cubicBezTo>
                    <a:close/>
                    <a:moveTo>
                      <a:pt x="120" y="256"/>
                    </a:moveTo>
                    <a:cubicBezTo>
                      <a:pt x="17" y="256"/>
                      <a:pt x="17" y="256"/>
                      <a:pt x="17" y="256"/>
                    </a:cubicBezTo>
                    <a:cubicBezTo>
                      <a:pt x="8" y="256"/>
                      <a:pt x="0" y="248"/>
                      <a:pt x="0" y="239"/>
                    </a:cubicBezTo>
                    <a:cubicBezTo>
                      <a:pt x="0" y="42"/>
                      <a:pt x="0" y="42"/>
                      <a:pt x="0" y="42"/>
                    </a:cubicBezTo>
                    <a:cubicBezTo>
                      <a:pt x="0" y="33"/>
                      <a:pt x="8" y="26"/>
                      <a:pt x="13" y="26"/>
                    </a:cubicBezTo>
                    <a:cubicBezTo>
                      <a:pt x="46" y="26"/>
                      <a:pt x="46" y="26"/>
                      <a:pt x="46" y="26"/>
                    </a:cubicBezTo>
                    <a:cubicBezTo>
                      <a:pt x="46" y="27"/>
                      <a:pt x="45" y="29"/>
                      <a:pt x="45" y="30"/>
                    </a:cubicBezTo>
                    <a:cubicBezTo>
                      <a:pt x="45" y="41"/>
                      <a:pt x="55" y="50"/>
                      <a:pt x="66" y="50"/>
                    </a:cubicBezTo>
                    <a:cubicBezTo>
                      <a:pt x="119" y="50"/>
                      <a:pt x="119" y="50"/>
                      <a:pt x="119" y="50"/>
                    </a:cubicBezTo>
                    <a:cubicBezTo>
                      <a:pt x="131" y="50"/>
                      <a:pt x="140" y="41"/>
                      <a:pt x="140" y="30"/>
                    </a:cubicBezTo>
                    <a:cubicBezTo>
                      <a:pt x="140" y="28"/>
                      <a:pt x="140" y="27"/>
                      <a:pt x="139" y="26"/>
                    </a:cubicBezTo>
                    <a:cubicBezTo>
                      <a:pt x="164" y="26"/>
                      <a:pt x="164" y="26"/>
                      <a:pt x="164" y="26"/>
                    </a:cubicBezTo>
                    <a:cubicBezTo>
                      <a:pt x="178" y="26"/>
                      <a:pt x="185" y="33"/>
                      <a:pt x="185" y="42"/>
                    </a:cubicBezTo>
                    <a:cubicBezTo>
                      <a:pt x="185" y="166"/>
                      <a:pt x="185" y="166"/>
                      <a:pt x="185" y="166"/>
                    </a:cubicBezTo>
                    <a:cubicBezTo>
                      <a:pt x="184" y="165"/>
                      <a:pt x="182" y="165"/>
                      <a:pt x="181" y="165"/>
                    </a:cubicBezTo>
                    <a:cubicBezTo>
                      <a:pt x="175" y="165"/>
                      <a:pt x="170" y="166"/>
                      <a:pt x="164" y="167"/>
                    </a:cubicBezTo>
                    <a:cubicBezTo>
                      <a:pt x="164" y="71"/>
                      <a:pt x="164" y="71"/>
                      <a:pt x="164" y="71"/>
                    </a:cubicBezTo>
                    <a:cubicBezTo>
                      <a:pt x="21" y="71"/>
                      <a:pt x="21" y="71"/>
                      <a:pt x="21" y="71"/>
                    </a:cubicBezTo>
                    <a:cubicBezTo>
                      <a:pt x="21" y="235"/>
                      <a:pt x="21" y="235"/>
                      <a:pt x="21" y="235"/>
                    </a:cubicBezTo>
                    <a:cubicBezTo>
                      <a:pt x="115" y="235"/>
                      <a:pt x="115" y="235"/>
                      <a:pt x="115" y="235"/>
                    </a:cubicBezTo>
                    <a:cubicBezTo>
                      <a:pt x="116" y="242"/>
                      <a:pt x="117" y="249"/>
                      <a:pt x="120" y="256"/>
                    </a:cubicBezTo>
                    <a:close/>
                    <a:moveTo>
                      <a:pt x="181" y="178"/>
                    </a:moveTo>
                    <a:cubicBezTo>
                      <a:pt x="151" y="178"/>
                      <a:pt x="127" y="202"/>
                      <a:pt x="127" y="231"/>
                    </a:cubicBezTo>
                    <a:cubicBezTo>
                      <a:pt x="127" y="260"/>
                      <a:pt x="151" y="284"/>
                      <a:pt x="181" y="284"/>
                    </a:cubicBezTo>
                    <a:cubicBezTo>
                      <a:pt x="210" y="284"/>
                      <a:pt x="234" y="260"/>
                      <a:pt x="234" y="231"/>
                    </a:cubicBezTo>
                    <a:cubicBezTo>
                      <a:pt x="234" y="202"/>
                      <a:pt x="210" y="178"/>
                      <a:pt x="181" y="178"/>
                    </a:cubicBezTo>
                    <a:close/>
                    <a:moveTo>
                      <a:pt x="216" y="220"/>
                    </a:moveTo>
                    <a:cubicBezTo>
                      <a:pt x="183" y="257"/>
                      <a:pt x="183" y="257"/>
                      <a:pt x="183" y="257"/>
                    </a:cubicBezTo>
                    <a:cubicBezTo>
                      <a:pt x="181" y="259"/>
                      <a:pt x="179" y="260"/>
                      <a:pt x="177" y="260"/>
                    </a:cubicBezTo>
                    <a:cubicBezTo>
                      <a:pt x="175" y="260"/>
                      <a:pt x="173" y="259"/>
                      <a:pt x="172" y="258"/>
                    </a:cubicBezTo>
                    <a:cubicBezTo>
                      <a:pt x="151" y="241"/>
                      <a:pt x="151" y="241"/>
                      <a:pt x="151" y="241"/>
                    </a:cubicBezTo>
                    <a:cubicBezTo>
                      <a:pt x="147" y="239"/>
                      <a:pt x="147" y="233"/>
                      <a:pt x="150" y="230"/>
                    </a:cubicBezTo>
                    <a:cubicBezTo>
                      <a:pt x="153" y="226"/>
                      <a:pt x="158" y="226"/>
                      <a:pt x="161" y="229"/>
                    </a:cubicBezTo>
                    <a:cubicBezTo>
                      <a:pt x="176" y="240"/>
                      <a:pt x="176" y="240"/>
                      <a:pt x="176" y="240"/>
                    </a:cubicBezTo>
                    <a:cubicBezTo>
                      <a:pt x="203" y="209"/>
                      <a:pt x="203" y="209"/>
                      <a:pt x="203" y="209"/>
                    </a:cubicBezTo>
                    <a:cubicBezTo>
                      <a:pt x="206" y="206"/>
                      <a:pt x="212" y="205"/>
                      <a:pt x="215" y="208"/>
                    </a:cubicBezTo>
                    <a:cubicBezTo>
                      <a:pt x="218" y="211"/>
                      <a:pt x="219" y="217"/>
                      <a:pt x="216" y="220"/>
                    </a:cubicBezTo>
                    <a:close/>
                    <a:moveTo>
                      <a:pt x="144" y="159"/>
                    </a:moveTo>
                    <a:cubicBezTo>
                      <a:pt x="78" y="159"/>
                      <a:pt x="78" y="159"/>
                      <a:pt x="78" y="159"/>
                    </a:cubicBezTo>
                    <a:cubicBezTo>
                      <a:pt x="76" y="159"/>
                      <a:pt x="74" y="157"/>
                      <a:pt x="74" y="155"/>
                    </a:cubicBezTo>
                    <a:cubicBezTo>
                      <a:pt x="74" y="150"/>
                      <a:pt x="74" y="150"/>
                      <a:pt x="74" y="150"/>
                    </a:cubicBezTo>
                    <a:cubicBezTo>
                      <a:pt x="74" y="148"/>
                      <a:pt x="76" y="146"/>
                      <a:pt x="78" y="146"/>
                    </a:cubicBezTo>
                    <a:cubicBezTo>
                      <a:pt x="144" y="146"/>
                      <a:pt x="144" y="146"/>
                      <a:pt x="144" y="146"/>
                    </a:cubicBezTo>
                    <a:cubicBezTo>
                      <a:pt x="146" y="146"/>
                      <a:pt x="148" y="148"/>
                      <a:pt x="148" y="150"/>
                    </a:cubicBezTo>
                    <a:cubicBezTo>
                      <a:pt x="148" y="155"/>
                      <a:pt x="148" y="155"/>
                      <a:pt x="148" y="155"/>
                    </a:cubicBezTo>
                    <a:cubicBezTo>
                      <a:pt x="148" y="157"/>
                      <a:pt x="146" y="159"/>
                      <a:pt x="144" y="159"/>
                    </a:cubicBezTo>
                    <a:close/>
                    <a:moveTo>
                      <a:pt x="144" y="122"/>
                    </a:moveTo>
                    <a:cubicBezTo>
                      <a:pt x="78" y="122"/>
                      <a:pt x="78" y="122"/>
                      <a:pt x="78" y="122"/>
                    </a:cubicBezTo>
                    <a:cubicBezTo>
                      <a:pt x="76" y="122"/>
                      <a:pt x="74" y="120"/>
                      <a:pt x="74" y="118"/>
                    </a:cubicBezTo>
                    <a:cubicBezTo>
                      <a:pt x="74" y="114"/>
                      <a:pt x="74" y="114"/>
                      <a:pt x="74" y="114"/>
                    </a:cubicBezTo>
                    <a:cubicBezTo>
                      <a:pt x="74" y="111"/>
                      <a:pt x="76" y="109"/>
                      <a:pt x="78" y="109"/>
                    </a:cubicBezTo>
                    <a:cubicBezTo>
                      <a:pt x="144" y="109"/>
                      <a:pt x="144" y="109"/>
                      <a:pt x="144" y="109"/>
                    </a:cubicBezTo>
                    <a:cubicBezTo>
                      <a:pt x="146" y="109"/>
                      <a:pt x="148" y="111"/>
                      <a:pt x="148" y="114"/>
                    </a:cubicBezTo>
                    <a:cubicBezTo>
                      <a:pt x="148" y="118"/>
                      <a:pt x="148" y="118"/>
                      <a:pt x="148" y="118"/>
                    </a:cubicBezTo>
                    <a:cubicBezTo>
                      <a:pt x="148" y="120"/>
                      <a:pt x="146" y="122"/>
                      <a:pt x="144" y="122"/>
                    </a:cubicBezTo>
                    <a:close/>
                    <a:moveTo>
                      <a:pt x="115" y="196"/>
                    </a:moveTo>
                    <a:cubicBezTo>
                      <a:pt x="78" y="196"/>
                      <a:pt x="78" y="196"/>
                      <a:pt x="78" y="196"/>
                    </a:cubicBezTo>
                    <a:cubicBezTo>
                      <a:pt x="76" y="196"/>
                      <a:pt x="74" y="194"/>
                      <a:pt x="74" y="192"/>
                    </a:cubicBezTo>
                    <a:cubicBezTo>
                      <a:pt x="74" y="188"/>
                      <a:pt x="74" y="188"/>
                      <a:pt x="74" y="188"/>
                    </a:cubicBezTo>
                    <a:cubicBezTo>
                      <a:pt x="74" y="186"/>
                      <a:pt x="76" y="184"/>
                      <a:pt x="78" y="184"/>
                    </a:cubicBezTo>
                    <a:cubicBezTo>
                      <a:pt x="115" y="184"/>
                      <a:pt x="115" y="184"/>
                      <a:pt x="115" y="184"/>
                    </a:cubicBezTo>
                    <a:cubicBezTo>
                      <a:pt x="117" y="184"/>
                      <a:pt x="119" y="186"/>
                      <a:pt x="119" y="188"/>
                    </a:cubicBezTo>
                    <a:cubicBezTo>
                      <a:pt x="119" y="192"/>
                      <a:pt x="119" y="192"/>
                      <a:pt x="119" y="192"/>
                    </a:cubicBezTo>
                    <a:cubicBezTo>
                      <a:pt x="119" y="194"/>
                      <a:pt x="117" y="196"/>
                      <a:pt x="115" y="196"/>
                    </a:cubicBezTo>
                    <a:close/>
                    <a:moveTo>
                      <a:pt x="66" y="107"/>
                    </a:moveTo>
                    <a:cubicBezTo>
                      <a:pt x="51" y="124"/>
                      <a:pt x="51" y="124"/>
                      <a:pt x="51" y="124"/>
                    </a:cubicBezTo>
                    <a:cubicBezTo>
                      <a:pt x="50" y="124"/>
                      <a:pt x="49" y="125"/>
                      <a:pt x="48" y="125"/>
                    </a:cubicBezTo>
                    <a:cubicBezTo>
                      <a:pt x="47" y="125"/>
                      <a:pt x="47" y="125"/>
                      <a:pt x="46" y="124"/>
                    </a:cubicBezTo>
                    <a:cubicBezTo>
                      <a:pt x="36" y="116"/>
                      <a:pt x="36" y="116"/>
                      <a:pt x="36" y="116"/>
                    </a:cubicBezTo>
                    <a:cubicBezTo>
                      <a:pt x="35" y="115"/>
                      <a:pt x="35" y="113"/>
                      <a:pt x="36" y="111"/>
                    </a:cubicBezTo>
                    <a:cubicBezTo>
                      <a:pt x="37" y="110"/>
                      <a:pt x="40" y="109"/>
                      <a:pt x="41" y="111"/>
                    </a:cubicBezTo>
                    <a:cubicBezTo>
                      <a:pt x="48" y="116"/>
                      <a:pt x="48" y="116"/>
                      <a:pt x="48" y="116"/>
                    </a:cubicBezTo>
                    <a:cubicBezTo>
                      <a:pt x="61" y="102"/>
                      <a:pt x="61" y="102"/>
                      <a:pt x="61" y="102"/>
                    </a:cubicBezTo>
                    <a:cubicBezTo>
                      <a:pt x="62" y="100"/>
                      <a:pt x="64" y="100"/>
                      <a:pt x="66" y="101"/>
                    </a:cubicBezTo>
                    <a:cubicBezTo>
                      <a:pt x="67" y="103"/>
                      <a:pt x="68" y="105"/>
                      <a:pt x="66" y="107"/>
                    </a:cubicBezTo>
                    <a:close/>
                    <a:moveTo>
                      <a:pt x="66" y="143"/>
                    </a:moveTo>
                    <a:cubicBezTo>
                      <a:pt x="51" y="160"/>
                      <a:pt x="51" y="160"/>
                      <a:pt x="51" y="160"/>
                    </a:cubicBezTo>
                    <a:cubicBezTo>
                      <a:pt x="50" y="161"/>
                      <a:pt x="49" y="161"/>
                      <a:pt x="48" y="161"/>
                    </a:cubicBezTo>
                    <a:cubicBezTo>
                      <a:pt x="47" y="161"/>
                      <a:pt x="47" y="161"/>
                      <a:pt x="46" y="161"/>
                    </a:cubicBezTo>
                    <a:cubicBezTo>
                      <a:pt x="36" y="153"/>
                      <a:pt x="36" y="153"/>
                      <a:pt x="36" y="153"/>
                    </a:cubicBezTo>
                    <a:cubicBezTo>
                      <a:pt x="35" y="152"/>
                      <a:pt x="35" y="149"/>
                      <a:pt x="36" y="148"/>
                    </a:cubicBezTo>
                    <a:cubicBezTo>
                      <a:pt x="37" y="146"/>
                      <a:pt x="40" y="146"/>
                      <a:pt x="41" y="147"/>
                    </a:cubicBezTo>
                    <a:cubicBezTo>
                      <a:pt x="48" y="152"/>
                      <a:pt x="48" y="152"/>
                      <a:pt x="48" y="152"/>
                    </a:cubicBezTo>
                    <a:cubicBezTo>
                      <a:pt x="61" y="138"/>
                      <a:pt x="61" y="138"/>
                      <a:pt x="61" y="138"/>
                    </a:cubicBezTo>
                    <a:cubicBezTo>
                      <a:pt x="62" y="137"/>
                      <a:pt x="64" y="136"/>
                      <a:pt x="66" y="138"/>
                    </a:cubicBezTo>
                    <a:cubicBezTo>
                      <a:pt x="67" y="139"/>
                      <a:pt x="68" y="142"/>
                      <a:pt x="66" y="143"/>
                    </a:cubicBezTo>
                    <a:close/>
                    <a:moveTo>
                      <a:pt x="66" y="181"/>
                    </a:moveTo>
                    <a:cubicBezTo>
                      <a:pt x="51" y="198"/>
                      <a:pt x="51" y="198"/>
                      <a:pt x="51" y="198"/>
                    </a:cubicBezTo>
                    <a:cubicBezTo>
                      <a:pt x="50" y="199"/>
                      <a:pt x="49" y="199"/>
                      <a:pt x="48" y="199"/>
                    </a:cubicBezTo>
                    <a:cubicBezTo>
                      <a:pt x="47" y="199"/>
                      <a:pt x="47" y="199"/>
                      <a:pt x="46" y="198"/>
                    </a:cubicBezTo>
                    <a:cubicBezTo>
                      <a:pt x="36" y="191"/>
                      <a:pt x="36" y="191"/>
                      <a:pt x="36" y="191"/>
                    </a:cubicBezTo>
                    <a:cubicBezTo>
                      <a:pt x="35" y="189"/>
                      <a:pt x="35" y="187"/>
                      <a:pt x="36" y="185"/>
                    </a:cubicBezTo>
                    <a:cubicBezTo>
                      <a:pt x="37" y="184"/>
                      <a:pt x="40" y="183"/>
                      <a:pt x="41" y="185"/>
                    </a:cubicBezTo>
                    <a:cubicBezTo>
                      <a:pt x="48" y="190"/>
                      <a:pt x="48" y="190"/>
                      <a:pt x="48" y="190"/>
                    </a:cubicBezTo>
                    <a:cubicBezTo>
                      <a:pt x="61" y="176"/>
                      <a:pt x="61" y="176"/>
                      <a:pt x="61" y="176"/>
                    </a:cubicBezTo>
                    <a:cubicBezTo>
                      <a:pt x="62" y="174"/>
                      <a:pt x="64" y="174"/>
                      <a:pt x="66" y="175"/>
                    </a:cubicBezTo>
                    <a:cubicBezTo>
                      <a:pt x="67" y="177"/>
                      <a:pt x="68" y="179"/>
                      <a:pt x="66" y="181"/>
                    </a:cubicBezTo>
                    <a:close/>
                    <a:moveTo>
                      <a:pt x="66" y="181"/>
                    </a:moveTo>
                    <a:cubicBezTo>
                      <a:pt x="66" y="181"/>
                      <a:pt x="66" y="181"/>
                      <a:pt x="66" y="181"/>
                    </a:cubicBezTo>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grpSp>
            <p:nvGrpSpPr>
              <p:cNvPr id="33" name="Group 7">
                <a:extLst>
                  <a:ext uri="{FF2B5EF4-FFF2-40B4-BE49-F238E27FC236}">
                    <a16:creationId xmlns:a16="http://schemas.microsoft.com/office/drawing/2014/main" id="{CFC2424E-E3AD-7642-8035-9E7C8E06B34A}"/>
                  </a:ext>
                </a:extLst>
              </p:cNvPr>
              <p:cNvGrpSpPr/>
              <p:nvPr/>
            </p:nvGrpSpPr>
            <p:grpSpPr>
              <a:xfrm>
                <a:off x="4795598" y="2233933"/>
                <a:ext cx="535216" cy="571884"/>
                <a:chOff x="3935413" y="1001713"/>
                <a:chExt cx="903288" cy="920750"/>
              </a:xfrm>
              <a:grpFill/>
            </p:grpSpPr>
            <p:sp>
              <p:nvSpPr>
                <p:cNvPr id="61" name="Oval 65">
                  <a:extLst>
                    <a:ext uri="{FF2B5EF4-FFF2-40B4-BE49-F238E27FC236}">
                      <a16:creationId xmlns:a16="http://schemas.microsoft.com/office/drawing/2014/main" id="{7893D9AC-6B12-3049-B9FB-DCE9CF70B6B0}"/>
                    </a:ext>
                  </a:extLst>
                </p:cNvPr>
                <p:cNvSpPr>
                  <a:spLocks/>
                </p:cNvSpPr>
                <p:nvPr/>
              </p:nvSpPr>
              <p:spPr bwMode="auto">
                <a:xfrm>
                  <a:off x="4213226" y="1001713"/>
                  <a:ext cx="352425" cy="352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Freeform: Shape 66">
                  <a:extLst>
                    <a:ext uri="{FF2B5EF4-FFF2-40B4-BE49-F238E27FC236}">
                      <a16:creationId xmlns:a16="http://schemas.microsoft.com/office/drawing/2014/main" id="{FC8754F2-9045-624F-A907-5AB0E576EBF7}"/>
                    </a:ext>
                  </a:extLst>
                </p:cNvPr>
                <p:cNvSpPr>
                  <a:spLocks/>
                </p:cNvSpPr>
                <p:nvPr/>
              </p:nvSpPr>
              <p:spPr bwMode="auto">
                <a:xfrm>
                  <a:off x="4078288" y="1311275"/>
                  <a:ext cx="619125" cy="358775"/>
                </a:xfrm>
                <a:custGeom>
                  <a:avLst/>
                  <a:gdLst>
                    <a:gd name="T0" fmla="*/ 141 w 183"/>
                    <a:gd name="T1" fmla="*/ 0 h 106"/>
                    <a:gd name="T2" fmla="*/ 140 w 183"/>
                    <a:gd name="T3" fmla="*/ 0 h 106"/>
                    <a:gd name="T4" fmla="*/ 92 w 183"/>
                    <a:gd name="T5" fmla="*/ 22 h 106"/>
                    <a:gd name="T6" fmla="*/ 44 w 183"/>
                    <a:gd name="T7" fmla="*/ 0 h 106"/>
                    <a:gd name="T8" fmla="*/ 43 w 183"/>
                    <a:gd name="T9" fmla="*/ 0 h 106"/>
                    <a:gd name="T10" fmla="*/ 0 w 183"/>
                    <a:gd name="T11" fmla="*/ 43 h 106"/>
                    <a:gd name="T12" fmla="*/ 0 w 183"/>
                    <a:gd name="T13" fmla="*/ 106 h 106"/>
                    <a:gd name="T14" fmla="*/ 31 w 183"/>
                    <a:gd name="T15" fmla="*/ 106 h 106"/>
                    <a:gd name="T16" fmla="*/ 31 w 183"/>
                    <a:gd name="T17" fmla="*/ 71 h 106"/>
                    <a:gd name="T18" fmla="*/ 36 w 183"/>
                    <a:gd name="T19" fmla="*/ 66 h 106"/>
                    <a:gd name="T20" fmla="*/ 41 w 183"/>
                    <a:gd name="T21" fmla="*/ 71 h 106"/>
                    <a:gd name="T22" fmla="*/ 41 w 183"/>
                    <a:gd name="T23" fmla="*/ 106 h 106"/>
                    <a:gd name="T24" fmla="*/ 142 w 183"/>
                    <a:gd name="T25" fmla="*/ 106 h 106"/>
                    <a:gd name="T26" fmla="*/ 142 w 183"/>
                    <a:gd name="T27" fmla="*/ 71 h 106"/>
                    <a:gd name="T28" fmla="*/ 147 w 183"/>
                    <a:gd name="T29" fmla="*/ 66 h 106"/>
                    <a:gd name="T30" fmla="*/ 152 w 183"/>
                    <a:gd name="T31" fmla="*/ 71 h 106"/>
                    <a:gd name="T32" fmla="*/ 152 w 183"/>
                    <a:gd name="T33" fmla="*/ 106 h 106"/>
                    <a:gd name="T34" fmla="*/ 183 w 183"/>
                    <a:gd name="T35" fmla="*/ 106 h 106"/>
                    <a:gd name="T36" fmla="*/ 183 w 183"/>
                    <a:gd name="T37" fmla="*/ 43 h 106"/>
                    <a:gd name="T38" fmla="*/ 141 w 183"/>
                    <a:gd name="T3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106">
                      <a:moveTo>
                        <a:pt x="141" y="0"/>
                      </a:moveTo>
                      <a:cubicBezTo>
                        <a:pt x="140" y="0"/>
                        <a:pt x="140" y="0"/>
                        <a:pt x="140" y="0"/>
                      </a:cubicBezTo>
                      <a:cubicBezTo>
                        <a:pt x="128" y="14"/>
                        <a:pt x="111" y="22"/>
                        <a:pt x="92" y="22"/>
                      </a:cubicBezTo>
                      <a:cubicBezTo>
                        <a:pt x="72" y="22"/>
                        <a:pt x="55" y="14"/>
                        <a:pt x="44" y="0"/>
                      </a:cubicBezTo>
                      <a:cubicBezTo>
                        <a:pt x="43" y="0"/>
                        <a:pt x="43" y="0"/>
                        <a:pt x="43" y="0"/>
                      </a:cubicBezTo>
                      <a:cubicBezTo>
                        <a:pt x="19" y="0"/>
                        <a:pt x="0" y="19"/>
                        <a:pt x="0" y="43"/>
                      </a:cubicBezTo>
                      <a:cubicBezTo>
                        <a:pt x="0" y="106"/>
                        <a:pt x="0" y="106"/>
                        <a:pt x="0" y="106"/>
                      </a:cubicBezTo>
                      <a:cubicBezTo>
                        <a:pt x="31" y="106"/>
                        <a:pt x="31" y="106"/>
                        <a:pt x="31" y="106"/>
                      </a:cubicBezTo>
                      <a:cubicBezTo>
                        <a:pt x="31" y="71"/>
                        <a:pt x="31" y="71"/>
                        <a:pt x="31" y="71"/>
                      </a:cubicBezTo>
                      <a:cubicBezTo>
                        <a:pt x="31" y="68"/>
                        <a:pt x="34" y="66"/>
                        <a:pt x="36" y="66"/>
                      </a:cubicBezTo>
                      <a:cubicBezTo>
                        <a:pt x="39" y="66"/>
                        <a:pt x="41" y="68"/>
                        <a:pt x="41" y="71"/>
                      </a:cubicBezTo>
                      <a:cubicBezTo>
                        <a:pt x="41" y="106"/>
                        <a:pt x="41" y="106"/>
                        <a:pt x="41" y="106"/>
                      </a:cubicBezTo>
                      <a:cubicBezTo>
                        <a:pt x="142" y="106"/>
                        <a:pt x="142" y="106"/>
                        <a:pt x="142" y="106"/>
                      </a:cubicBezTo>
                      <a:cubicBezTo>
                        <a:pt x="142" y="71"/>
                        <a:pt x="142" y="71"/>
                        <a:pt x="142" y="71"/>
                      </a:cubicBezTo>
                      <a:cubicBezTo>
                        <a:pt x="142" y="68"/>
                        <a:pt x="145" y="66"/>
                        <a:pt x="147" y="66"/>
                      </a:cubicBezTo>
                      <a:cubicBezTo>
                        <a:pt x="150" y="66"/>
                        <a:pt x="152" y="68"/>
                        <a:pt x="152" y="71"/>
                      </a:cubicBezTo>
                      <a:cubicBezTo>
                        <a:pt x="152" y="106"/>
                        <a:pt x="152" y="106"/>
                        <a:pt x="152" y="106"/>
                      </a:cubicBezTo>
                      <a:cubicBezTo>
                        <a:pt x="183" y="106"/>
                        <a:pt x="183" y="106"/>
                        <a:pt x="183" y="106"/>
                      </a:cubicBezTo>
                      <a:cubicBezTo>
                        <a:pt x="183" y="43"/>
                        <a:pt x="183" y="43"/>
                        <a:pt x="183" y="43"/>
                      </a:cubicBezTo>
                      <a:cubicBezTo>
                        <a:pt x="183" y="19"/>
                        <a:pt x="164" y="0"/>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Oval 67">
                  <a:extLst>
                    <a:ext uri="{FF2B5EF4-FFF2-40B4-BE49-F238E27FC236}">
                      <a16:creationId xmlns:a16="http://schemas.microsoft.com/office/drawing/2014/main" id="{CCA4B6E0-09B1-F444-A1DE-91AD598D0AF4}"/>
                    </a:ext>
                  </a:extLst>
                </p:cNvPr>
                <p:cNvSpPr>
                  <a:spLocks/>
                </p:cNvSpPr>
                <p:nvPr/>
              </p:nvSpPr>
              <p:spPr bwMode="auto">
                <a:xfrm>
                  <a:off x="4533901" y="1512888"/>
                  <a:ext cx="220663" cy="220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Oval 68">
                  <a:extLst>
                    <a:ext uri="{FF2B5EF4-FFF2-40B4-BE49-F238E27FC236}">
                      <a16:creationId xmlns:a16="http://schemas.microsoft.com/office/drawing/2014/main" id="{C7430BBE-6EA2-994C-9A5F-8C34B54A2C53}"/>
                    </a:ext>
                  </a:extLst>
                </p:cNvPr>
                <p:cNvSpPr>
                  <a:spLocks/>
                </p:cNvSpPr>
                <p:nvPr/>
              </p:nvSpPr>
              <p:spPr bwMode="auto">
                <a:xfrm>
                  <a:off x="4533901" y="1512888"/>
                  <a:ext cx="220663" cy="220662"/>
                </a:xfrm>
                <a:prstGeom prst="ellipse">
                  <a:avLst/>
                </a:prstGeom>
                <a:grpFill/>
                <a:ln w="28575" cap="flat">
                  <a:solidFill>
                    <a:srgbClr val="FFFFFF"/>
                  </a:solidFill>
                  <a:prstDash val="solid"/>
                  <a:miter lim="800000"/>
                  <a:headEnd/>
                  <a:tailEnd/>
                </a:ln>
                <a:extLst/>
              </p:spPr>
              <p:txBody>
                <a:bodyPr anchor="ctr"/>
                <a:lstStyle/>
                <a:p>
                  <a:pPr algn="ctr"/>
                  <a:endParaRPr>
                    <a:cs typeface="+mn-ea"/>
                    <a:sym typeface="+mn-lt"/>
                  </a:endParaRPr>
                </a:p>
              </p:txBody>
            </p:sp>
            <p:sp>
              <p:nvSpPr>
                <p:cNvPr id="65" name="Freeform: Shape 69">
                  <a:extLst>
                    <a:ext uri="{FF2B5EF4-FFF2-40B4-BE49-F238E27FC236}">
                      <a16:creationId xmlns:a16="http://schemas.microsoft.com/office/drawing/2014/main" id="{66A43F21-F60F-CC4E-A144-BA57F77EB853}"/>
                    </a:ext>
                  </a:extLst>
                </p:cNvPr>
                <p:cNvSpPr>
                  <a:spLocks/>
                </p:cNvSpPr>
                <p:nvPr/>
              </p:nvSpPr>
              <p:spPr bwMode="auto">
                <a:xfrm>
                  <a:off x="4452938" y="1700213"/>
                  <a:ext cx="385763" cy="222250"/>
                </a:xfrm>
                <a:custGeom>
                  <a:avLst/>
                  <a:gdLst>
                    <a:gd name="T0" fmla="*/ 87 w 114"/>
                    <a:gd name="T1" fmla="*/ 0 h 66"/>
                    <a:gd name="T2" fmla="*/ 87 w 114"/>
                    <a:gd name="T3" fmla="*/ 0 h 66"/>
                    <a:gd name="T4" fmla="*/ 57 w 114"/>
                    <a:gd name="T5" fmla="*/ 14 h 66"/>
                    <a:gd name="T6" fmla="*/ 27 w 114"/>
                    <a:gd name="T7" fmla="*/ 0 h 66"/>
                    <a:gd name="T8" fmla="*/ 26 w 114"/>
                    <a:gd name="T9" fmla="*/ 0 h 66"/>
                    <a:gd name="T10" fmla="*/ 0 w 114"/>
                    <a:gd name="T11" fmla="*/ 27 h 66"/>
                    <a:gd name="T12" fmla="*/ 0 w 114"/>
                    <a:gd name="T13" fmla="*/ 63 h 66"/>
                    <a:gd name="T14" fmla="*/ 3 w 114"/>
                    <a:gd name="T15" fmla="*/ 66 h 66"/>
                    <a:gd name="T16" fmla="*/ 19 w 114"/>
                    <a:gd name="T17" fmla="*/ 66 h 66"/>
                    <a:gd name="T18" fmla="*/ 19 w 114"/>
                    <a:gd name="T19" fmla="*/ 44 h 66"/>
                    <a:gd name="T20" fmla="*/ 22 w 114"/>
                    <a:gd name="T21" fmla="*/ 41 h 66"/>
                    <a:gd name="T22" fmla="*/ 25 w 114"/>
                    <a:gd name="T23" fmla="*/ 44 h 66"/>
                    <a:gd name="T24" fmla="*/ 25 w 114"/>
                    <a:gd name="T25" fmla="*/ 66 h 66"/>
                    <a:gd name="T26" fmla="*/ 89 w 114"/>
                    <a:gd name="T27" fmla="*/ 66 h 66"/>
                    <a:gd name="T28" fmla="*/ 89 w 114"/>
                    <a:gd name="T29" fmla="*/ 44 h 66"/>
                    <a:gd name="T30" fmla="*/ 91 w 114"/>
                    <a:gd name="T31" fmla="*/ 41 h 66"/>
                    <a:gd name="T32" fmla="*/ 94 w 114"/>
                    <a:gd name="T33" fmla="*/ 44 h 66"/>
                    <a:gd name="T34" fmla="*/ 94 w 114"/>
                    <a:gd name="T35" fmla="*/ 66 h 66"/>
                    <a:gd name="T36" fmla="*/ 111 w 114"/>
                    <a:gd name="T37" fmla="*/ 66 h 66"/>
                    <a:gd name="T38" fmla="*/ 114 w 114"/>
                    <a:gd name="T39" fmla="*/ 63 h 66"/>
                    <a:gd name="T40" fmla="*/ 114 w 114"/>
                    <a:gd name="T41" fmla="*/ 27 h 66"/>
                    <a:gd name="T42" fmla="*/ 87 w 114"/>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66">
                      <a:moveTo>
                        <a:pt x="87" y="0"/>
                      </a:moveTo>
                      <a:cubicBezTo>
                        <a:pt x="87" y="0"/>
                        <a:pt x="87" y="0"/>
                        <a:pt x="87" y="0"/>
                      </a:cubicBezTo>
                      <a:cubicBezTo>
                        <a:pt x="80" y="9"/>
                        <a:pt x="69" y="14"/>
                        <a:pt x="57" y="14"/>
                      </a:cubicBezTo>
                      <a:cubicBezTo>
                        <a:pt x="45" y="14"/>
                        <a:pt x="34" y="9"/>
                        <a:pt x="27" y="0"/>
                      </a:cubicBezTo>
                      <a:cubicBezTo>
                        <a:pt x="26" y="0"/>
                        <a:pt x="26" y="0"/>
                        <a:pt x="26" y="0"/>
                      </a:cubicBezTo>
                      <a:cubicBezTo>
                        <a:pt x="12" y="0"/>
                        <a:pt x="0" y="12"/>
                        <a:pt x="0" y="27"/>
                      </a:cubicBezTo>
                      <a:cubicBezTo>
                        <a:pt x="0" y="63"/>
                        <a:pt x="0" y="63"/>
                        <a:pt x="0" y="63"/>
                      </a:cubicBezTo>
                      <a:cubicBezTo>
                        <a:pt x="0" y="65"/>
                        <a:pt x="1" y="66"/>
                        <a:pt x="3" y="66"/>
                      </a:cubicBezTo>
                      <a:cubicBezTo>
                        <a:pt x="19" y="66"/>
                        <a:pt x="19" y="66"/>
                        <a:pt x="19" y="66"/>
                      </a:cubicBezTo>
                      <a:cubicBezTo>
                        <a:pt x="19" y="44"/>
                        <a:pt x="19" y="44"/>
                        <a:pt x="19" y="44"/>
                      </a:cubicBezTo>
                      <a:cubicBezTo>
                        <a:pt x="19" y="43"/>
                        <a:pt x="21" y="41"/>
                        <a:pt x="22" y="41"/>
                      </a:cubicBezTo>
                      <a:cubicBezTo>
                        <a:pt x="24" y="41"/>
                        <a:pt x="25" y="43"/>
                        <a:pt x="25" y="44"/>
                      </a:cubicBezTo>
                      <a:cubicBezTo>
                        <a:pt x="25" y="66"/>
                        <a:pt x="25" y="66"/>
                        <a:pt x="25" y="66"/>
                      </a:cubicBezTo>
                      <a:cubicBezTo>
                        <a:pt x="89" y="66"/>
                        <a:pt x="89" y="66"/>
                        <a:pt x="89" y="66"/>
                      </a:cubicBezTo>
                      <a:cubicBezTo>
                        <a:pt x="89" y="44"/>
                        <a:pt x="89" y="44"/>
                        <a:pt x="89" y="44"/>
                      </a:cubicBezTo>
                      <a:cubicBezTo>
                        <a:pt x="89" y="43"/>
                        <a:pt x="90" y="41"/>
                        <a:pt x="91" y="41"/>
                      </a:cubicBezTo>
                      <a:cubicBezTo>
                        <a:pt x="93" y="41"/>
                        <a:pt x="94" y="43"/>
                        <a:pt x="94" y="44"/>
                      </a:cubicBezTo>
                      <a:cubicBezTo>
                        <a:pt x="94" y="66"/>
                        <a:pt x="94" y="66"/>
                        <a:pt x="94" y="66"/>
                      </a:cubicBezTo>
                      <a:cubicBezTo>
                        <a:pt x="111" y="66"/>
                        <a:pt x="111" y="66"/>
                        <a:pt x="111" y="66"/>
                      </a:cubicBezTo>
                      <a:cubicBezTo>
                        <a:pt x="113" y="66"/>
                        <a:pt x="114" y="65"/>
                        <a:pt x="114" y="63"/>
                      </a:cubicBezTo>
                      <a:cubicBezTo>
                        <a:pt x="114" y="27"/>
                        <a:pt x="114" y="27"/>
                        <a:pt x="114" y="27"/>
                      </a:cubicBezTo>
                      <a:cubicBezTo>
                        <a:pt x="114" y="12"/>
                        <a:pt x="102"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6" name="Oval 70">
                  <a:extLst>
                    <a:ext uri="{FF2B5EF4-FFF2-40B4-BE49-F238E27FC236}">
                      <a16:creationId xmlns:a16="http://schemas.microsoft.com/office/drawing/2014/main" id="{C21ABB56-ECB9-0B4F-8D32-B33D203EE414}"/>
                    </a:ext>
                  </a:extLst>
                </p:cNvPr>
                <p:cNvSpPr>
                  <a:spLocks/>
                </p:cNvSpPr>
                <p:nvPr/>
              </p:nvSpPr>
              <p:spPr bwMode="auto">
                <a:xfrm>
                  <a:off x="4019551" y="1512888"/>
                  <a:ext cx="220663" cy="220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7" name="Oval 71">
                  <a:extLst>
                    <a:ext uri="{FF2B5EF4-FFF2-40B4-BE49-F238E27FC236}">
                      <a16:creationId xmlns:a16="http://schemas.microsoft.com/office/drawing/2014/main" id="{14EAF65B-9E31-C74A-9ECE-983065ABF57F}"/>
                    </a:ext>
                  </a:extLst>
                </p:cNvPr>
                <p:cNvSpPr>
                  <a:spLocks/>
                </p:cNvSpPr>
                <p:nvPr/>
              </p:nvSpPr>
              <p:spPr bwMode="auto">
                <a:xfrm>
                  <a:off x="4019551" y="1512888"/>
                  <a:ext cx="220663" cy="220662"/>
                </a:xfrm>
                <a:prstGeom prst="ellipse">
                  <a:avLst/>
                </a:prstGeom>
                <a:grpFill/>
                <a:ln w="28575" cap="flat">
                  <a:solidFill>
                    <a:srgbClr val="FFFFFF"/>
                  </a:solidFill>
                  <a:prstDash val="solid"/>
                  <a:miter lim="800000"/>
                  <a:headEnd/>
                  <a:tailEnd/>
                </a:ln>
                <a:extLst/>
              </p:spPr>
              <p:txBody>
                <a:bodyPr anchor="ctr"/>
                <a:lstStyle/>
                <a:p>
                  <a:pPr algn="ctr"/>
                  <a:endParaRPr>
                    <a:cs typeface="+mn-ea"/>
                    <a:sym typeface="+mn-lt"/>
                  </a:endParaRPr>
                </a:p>
              </p:txBody>
            </p:sp>
            <p:sp>
              <p:nvSpPr>
                <p:cNvPr id="68" name="Freeform: Shape 72">
                  <a:extLst>
                    <a:ext uri="{FF2B5EF4-FFF2-40B4-BE49-F238E27FC236}">
                      <a16:creationId xmlns:a16="http://schemas.microsoft.com/office/drawing/2014/main" id="{1E8C9F62-BF14-8E43-A684-CBA22DBA4DCD}"/>
                    </a:ext>
                  </a:extLst>
                </p:cNvPr>
                <p:cNvSpPr>
                  <a:spLocks/>
                </p:cNvSpPr>
                <p:nvPr/>
              </p:nvSpPr>
              <p:spPr bwMode="auto">
                <a:xfrm>
                  <a:off x="3935413" y="1700213"/>
                  <a:ext cx="388938" cy="222250"/>
                </a:xfrm>
                <a:custGeom>
                  <a:avLst/>
                  <a:gdLst>
                    <a:gd name="T0" fmla="*/ 88 w 115"/>
                    <a:gd name="T1" fmla="*/ 0 h 66"/>
                    <a:gd name="T2" fmla="*/ 87 w 115"/>
                    <a:gd name="T3" fmla="*/ 0 h 66"/>
                    <a:gd name="T4" fmla="*/ 57 w 115"/>
                    <a:gd name="T5" fmla="*/ 14 h 66"/>
                    <a:gd name="T6" fmla="*/ 27 w 115"/>
                    <a:gd name="T7" fmla="*/ 0 h 66"/>
                    <a:gd name="T8" fmla="*/ 27 w 115"/>
                    <a:gd name="T9" fmla="*/ 0 h 66"/>
                    <a:gd name="T10" fmla="*/ 0 w 115"/>
                    <a:gd name="T11" fmla="*/ 27 h 66"/>
                    <a:gd name="T12" fmla="*/ 0 w 115"/>
                    <a:gd name="T13" fmla="*/ 63 h 66"/>
                    <a:gd name="T14" fmla="*/ 4 w 115"/>
                    <a:gd name="T15" fmla="*/ 66 h 66"/>
                    <a:gd name="T16" fmla="*/ 20 w 115"/>
                    <a:gd name="T17" fmla="*/ 66 h 66"/>
                    <a:gd name="T18" fmla="*/ 20 w 115"/>
                    <a:gd name="T19" fmla="*/ 44 h 66"/>
                    <a:gd name="T20" fmla="*/ 23 w 115"/>
                    <a:gd name="T21" fmla="*/ 41 h 66"/>
                    <a:gd name="T22" fmla="*/ 26 w 115"/>
                    <a:gd name="T23" fmla="*/ 44 h 66"/>
                    <a:gd name="T24" fmla="*/ 26 w 115"/>
                    <a:gd name="T25" fmla="*/ 66 h 66"/>
                    <a:gd name="T26" fmla="*/ 89 w 115"/>
                    <a:gd name="T27" fmla="*/ 66 h 66"/>
                    <a:gd name="T28" fmla="*/ 89 w 115"/>
                    <a:gd name="T29" fmla="*/ 44 h 66"/>
                    <a:gd name="T30" fmla="*/ 92 w 115"/>
                    <a:gd name="T31" fmla="*/ 41 h 66"/>
                    <a:gd name="T32" fmla="*/ 95 w 115"/>
                    <a:gd name="T33" fmla="*/ 44 h 66"/>
                    <a:gd name="T34" fmla="*/ 95 w 115"/>
                    <a:gd name="T35" fmla="*/ 66 h 66"/>
                    <a:gd name="T36" fmla="*/ 111 w 115"/>
                    <a:gd name="T37" fmla="*/ 66 h 66"/>
                    <a:gd name="T38" fmla="*/ 115 w 115"/>
                    <a:gd name="T39" fmla="*/ 63 h 66"/>
                    <a:gd name="T40" fmla="*/ 115 w 115"/>
                    <a:gd name="T41" fmla="*/ 27 h 66"/>
                    <a:gd name="T42" fmla="*/ 88 w 115"/>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66">
                      <a:moveTo>
                        <a:pt x="88" y="0"/>
                      </a:moveTo>
                      <a:cubicBezTo>
                        <a:pt x="87" y="0"/>
                        <a:pt x="87" y="0"/>
                        <a:pt x="87" y="0"/>
                      </a:cubicBezTo>
                      <a:cubicBezTo>
                        <a:pt x="80" y="9"/>
                        <a:pt x="69" y="14"/>
                        <a:pt x="57" y="14"/>
                      </a:cubicBezTo>
                      <a:cubicBezTo>
                        <a:pt x="45" y="14"/>
                        <a:pt x="35" y="9"/>
                        <a:pt x="27" y="0"/>
                      </a:cubicBezTo>
                      <a:cubicBezTo>
                        <a:pt x="27" y="0"/>
                        <a:pt x="27" y="0"/>
                        <a:pt x="27" y="0"/>
                      </a:cubicBezTo>
                      <a:cubicBezTo>
                        <a:pt x="12" y="0"/>
                        <a:pt x="0" y="12"/>
                        <a:pt x="0" y="27"/>
                      </a:cubicBezTo>
                      <a:cubicBezTo>
                        <a:pt x="0" y="63"/>
                        <a:pt x="0" y="63"/>
                        <a:pt x="0" y="63"/>
                      </a:cubicBezTo>
                      <a:cubicBezTo>
                        <a:pt x="0" y="65"/>
                        <a:pt x="2" y="66"/>
                        <a:pt x="4" y="66"/>
                      </a:cubicBezTo>
                      <a:cubicBezTo>
                        <a:pt x="20" y="66"/>
                        <a:pt x="20" y="66"/>
                        <a:pt x="20" y="66"/>
                      </a:cubicBezTo>
                      <a:cubicBezTo>
                        <a:pt x="20" y="44"/>
                        <a:pt x="20" y="44"/>
                        <a:pt x="20" y="44"/>
                      </a:cubicBezTo>
                      <a:cubicBezTo>
                        <a:pt x="20" y="43"/>
                        <a:pt x="21" y="41"/>
                        <a:pt x="23" y="41"/>
                      </a:cubicBezTo>
                      <a:cubicBezTo>
                        <a:pt x="24" y="41"/>
                        <a:pt x="26" y="43"/>
                        <a:pt x="26" y="44"/>
                      </a:cubicBezTo>
                      <a:cubicBezTo>
                        <a:pt x="26" y="66"/>
                        <a:pt x="26" y="66"/>
                        <a:pt x="26" y="66"/>
                      </a:cubicBezTo>
                      <a:cubicBezTo>
                        <a:pt x="89" y="66"/>
                        <a:pt x="89" y="66"/>
                        <a:pt x="89" y="66"/>
                      </a:cubicBezTo>
                      <a:cubicBezTo>
                        <a:pt x="89" y="44"/>
                        <a:pt x="89" y="44"/>
                        <a:pt x="89" y="44"/>
                      </a:cubicBezTo>
                      <a:cubicBezTo>
                        <a:pt x="89" y="43"/>
                        <a:pt x="90" y="41"/>
                        <a:pt x="92" y="41"/>
                      </a:cubicBezTo>
                      <a:cubicBezTo>
                        <a:pt x="94" y="41"/>
                        <a:pt x="95" y="43"/>
                        <a:pt x="95" y="44"/>
                      </a:cubicBezTo>
                      <a:cubicBezTo>
                        <a:pt x="95" y="66"/>
                        <a:pt x="95" y="66"/>
                        <a:pt x="95" y="66"/>
                      </a:cubicBezTo>
                      <a:cubicBezTo>
                        <a:pt x="111" y="66"/>
                        <a:pt x="111" y="66"/>
                        <a:pt x="111" y="66"/>
                      </a:cubicBezTo>
                      <a:cubicBezTo>
                        <a:pt x="113" y="66"/>
                        <a:pt x="115" y="65"/>
                        <a:pt x="115" y="63"/>
                      </a:cubicBezTo>
                      <a:cubicBezTo>
                        <a:pt x="115" y="27"/>
                        <a:pt x="115" y="27"/>
                        <a:pt x="115" y="27"/>
                      </a:cubicBezTo>
                      <a:cubicBezTo>
                        <a:pt x="115" y="12"/>
                        <a:pt x="103" y="0"/>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34" name="Group 9">
                <a:extLst>
                  <a:ext uri="{FF2B5EF4-FFF2-40B4-BE49-F238E27FC236}">
                    <a16:creationId xmlns:a16="http://schemas.microsoft.com/office/drawing/2014/main" id="{1F982BFA-EDB1-AC46-8770-31FE4BC01F6E}"/>
                  </a:ext>
                </a:extLst>
              </p:cNvPr>
              <p:cNvGrpSpPr/>
              <p:nvPr/>
            </p:nvGrpSpPr>
            <p:grpSpPr>
              <a:xfrm>
                <a:off x="4260387" y="4218763"/>
                <a:ext cx="214463" cy="214949"/>
                <a:chOff x="3032126" y="4197350"/>
                <a:chExt cx="361950" cy="346075"/>
              </a:xfrm>
              <a:grpFill/>
            </p:grpSpPr>
            <p:sp>
              <p:nvSpPr>
                <p:cNvPr id="59" name="Freeform: Shape 63">
                  <a:extLst>
                    <a:ext uri="{FF2B5EF4-FFF2-40B4-BE49-F238E27FC236}">
                      <a16:creationId xmlns:a16="http://schemas.microsoft.com/office/drawing/2014/main" id="{CD85F40D-B2AB-E141-BE75-A76A653D0972}"/>
                    </a:ext>
                  </a:extLst>
                </p:cNvPr>
                <p:cNvSpPr>
                  <a:spLocks/>
                </p:cNvSpPr>
                <p:nvPr/>
              </p:nvSpPr>
              <p:spPr bwMode="auto">
                <a:xfrm>
                  <a:off x="3032126" y="4197350"/>
                  <a:ext cx="361950" cy="346075"/>
                </a:xfrm>
                <a:custGeom>
                  <a:avLst/>
                  <a:gdLst>
                    <a:gd name="T0" fmla="*/ 107 w 107"/>
                    <a:gd name="T1" fmla="*/ 98 h 102"/>
                    <a:gd name="T2" fmla="*/ 104 w 107"/>
                    <a:gd name="T3" fmla="*/ 102 h 102"/>
                    <a:gd name="T4" fmla="*/ 5 w 107"/>
                    <a:gd name="T5" fmla="*/ 102 h 102"/>
                    <a:gd name="T6" fmla="*/ 0 w 107"/>
                    <a:gd name="T7" fmla="*/ 97 h 102"/>
                    <a:gd name="T8" fmla="*/ 0 w 107"/>
                    <a:gd name="T9" fmla="*/ 4 h 102"/>
                    <a:gd name="T10" fmla="*/ 4 w 107"/>
                    <a:gd name="T11" fmla="*/ 0 h 102"/>
                    <a:gd name="T12" fmla="*/ 8 w 107"/>
                    <a:gd name="T13" fmla="*/ 4 h 102"/>
                    <a:gd name="T14" fmla="*/ 8 w 107"/>
                    <a:gd name="T15" fmla="*/ 89 h 102"/>
                    <a:gd name="T16" fmla="*/ 13 w 107"/>
                    <a:gd name="T17" fmla="*/ 94 h 102"/>
                    <a:gd name="T18" fmla="*/ 104 w 107"/>
                    <a:gd name="T19" fmla="*/ 94 h 102"/>
                    <a:gd name="T20" fmla="*/ 107 w 107"/>
                    <a:gd name="T21" fmla="*/ 98 h 102"/>
                    <a:gd name="T22" fmla="*/ 107 w 107"/>
                    <a:gd name="T23" fmla="*/ 98 h 102"/>
                    <a:gd name="T24" fmla="*/ 107 w 107"/>
                    <a:gd name="T25" fmla="*/ 9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02">
                      <a:moveTo>
                        <a:pt x="107" y="98"/>
                      </a:moveTo>
                      <a:cubicBezTo>
                        <a:pt x="107" y="100"/>
                        <a:pt x="107" y="102"/>
                        <a:pt x="104" y="102"/>
                      </a:cubicBezTo>
                      <a:cubicBezTo>
                        <a:pt x="5" y="102"/>
                        <a:pt x="5" y="102"/>
                        <a:pt x="5" y="102"/>
                      </a:cubicBezTo>
                      <a:cubicBezTo>
                        <a:pt x="2" y="102"/>
                        <a:pt x="0" y="100"/>
                        <a:pt x="0" y="97"/>
                      </a:cubicBezTo>
                      <a:cubicBezTo>
                        <a:pt x="0" y="4"/>
                        <a:pt x="0" y="4"/>
                        <a:pt x="0" y="4"/>
                      </a:cubicBezTo>
                      <a:cubicBezTo>
                        <a:pt x="0" y="1"/>
                        <a:pt x="2" y="0"/>
                        <a:pt x="4" y="0"/>
                      </a:cubicBezTo>
                      <a:cubicBezTo>
                        <a:pt x="6" y="0"/>
                        <a:pt x="8" y="1"/>
                        <a:pt x="8" y="4"/>
                      </a:cubicBezTo>
                      <a:cubicBezTo>
                        <a:pt x="8" y="89"/>
                        <a:pt x="8" y="89"/>
                        <a:pt x="8" y="89"/>
                      </a:cubicBezTo>
                      <a:cubicBezTo>
                        <a:pt x="8" y="92"/>
                        <a:pt x="10" y="94"/>
                        <a:pt x="13" y="94"/>
                      </a:cubicBezTo>
                      <a:cubicBezTo>
                        <a:pt x="104" y="94"/>
                        <a:pt x="104" y="94"/>
                        <a:pt x="104" y="94"/>
                      </a:cubicBezTo>
                      <a:cubicBezTo>
                        <a:pt x="107" y="94"/>
                        <a:pt x="107" y="96"/>
                        <a:pt x="107" y="98"/>
                      </a:cubicBezTo>
                      <a:close/>
                      <a:moveTo>
                        <a:pt x="107" y="98"/>
                      </a:moveTo>
                      <a:cubicBezTo>
                        <a:pt x="107" y="98"/>
                        <a:pt x="107" y="98"/>
                        <a:pt x="10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Freeform: Shape 64">
                  <a:extLst>
                    <a:ext uri="{FF2B5EF4-FFF2-40B4-BE49-F238E27FC236}">
                      <a16:creationId xmlns:a16="http://schemas.microsoft.com/office/drawing/2014/main" id="{D234D028-FCBB-8D4B-8277-F6A57E885B33}"/>
                    </a:ext>
                  </a:extLst>
                </p:cNvPr>
                <p:cNvSpPr>
                  <a:spLocks/>
                </p:cNvSpPr>
                <p:nvPr/>
              </p:nvSpPr>
              <p:spPr bwMode="auto">
                <a:xfrm>
                  <a:off x="3086101" y="4232275"/>
                  <a:ext cx="284163" cy="242887"/>
                </a:xfrm>
                <a:custGeom>
                  <a:avLst/>
                  <a:gdLst>
                    <a:gd name="T0" fmla="*/ 82 w 84"/>
                    <a:gd name="T1" fmla="*/ 25 h 72"/>
                    <a:gd name="T2" fmla="*/ 84 w 84"/>
                    <a:gd name="T3" fmla="*/ 24 h 72"/>
                    <a:gd name="T4" fmla="*/ 82 w 84"/>
                    <a:gd name="T5" fmla="*/ 2 h 72"/>
                    <a:gd name="T6" fmla="*/ 79 w 84"/>
                    <a:gd name="T7" fmla="*/ 1 h 72"/>
                    <a:gd name="T8" fmla="*/ 59 w 84"/>
                    <a:gd name="T9" fmla="*/ 8 h 72"/>
                    <a:gd name="T10" fmla="*/ 59 w 84"/>
                    <a:gd name="T11" fmla="*/ 10 h 72"/>
                    <a:gd name="T12" fmla="*/ 62 w 84"/>
                    <a:gd name="T13" fmla="*/ 13 h 72"/>
                    <a:gd name="T14" fmla="*/ 63 w 84"/>
                    <a:gd name="T15" fmla="*/ 16 h 72"/>
                    <a:gd name="T16" fmla="*/ 48 w 84"/>
                    <a:gd name="T17" fmla="*/ 40 h 72"/>
                    <a:gd name="T18" fmla="*/ 44 w 84"/>
                    <a:gd name="T19" fmla="*/ 41 h 72"/>
                    <a:gd name="T20" fmla="*/ 20 w 84"/>
                    <a:gd name="T21" fmla="*/ 32 h 72"/>
                    <a:gd name="T22" fmla="*/ 16 w 84"/>
                    <a:gd name="T23" fmla="*/ 33 h 72"/>
                    <a:gd name="T24" fmla="*/ 2 w 84"/>
                    <a:gd name="T25" fmla="*/ 51 h 72"/>
                    <a:gd name="T26" fmla="*/ 0 w 84"/>
                    <a:gd name="T27" fmla="*/ 55 h 72"/>
                    <a:gd name="T28" fmla="*/ 0 w 84"/>
                    <a:gd name="T29" fmla="*/ 70 h 72"/>
                    <a:gd name="T30" fmla="*/ 2 w 84"/>
                    <a:gd name="T31" fmla="*/ 71 h 72"/>
                    <a:gd name="T32" fmla="*/ 21 w 84"/>
                    <a:gd name="T33" fmla="*/ 48 h 72"/>
                    <a:gd name="T34" fmla="*/ 25 w 84"/>
                    <a:gd name="T35" fmla="*/ 47 h 72"/>
                    <a:gd name="T36" fmla="*/ 49 w 84"/>
                    <a:gd name="T37" fmla="*/ 56 h 72"/>
                    <a:gd name="T38" fmla="*/ 52 w 84"/>
                    <a:gd name="T39" fmla="*/ 55 h 72"/>
                    <a:gd name="T40" fmla="*/ 74 w 84"/>
                    <a:gd name="T41" fmla="*/ 23 h 72"/>
                    <a:gd name="T42" fmla="*/ 77 w 84"/>
                    <a:gd name="T43" fmla="*/ 22 h 72"/>
                    <a:gd name="T44" fmla="*/ 82 w 84"/>
                    <a:gd name="T45" fmla="*/ 25 h 72"/>
                    <a:gd name="T46" fmla="*/ 82 w 84"/>
                    <a:gd name="T47" fmla="*/ 25 h 72"/>
                    <a:gd name="T48" fmla="*/ 82 w 84"/>
                    <a:gd name="T49"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72">
                      <a:moveTo>
                        <a:pt x="82" y="25"/>
                      </a:moveTo>
                      <a:cubicBezTo>
                        <a:pt x="83" y="26"/>
                        <a:pt x="84" y="25"/>
                        <a:pt x="84" y="24"/>
                      </a:cubicBezTo>
                      <a:cubicBezTo>
                        <a:pt x="82" y="2"/>
                        <a:pt x="82" y="2"/>
                        <a:pt x="82" y="2"/>
                      </a:cubicBezTo>
                      <a:cubicBezTo>
                        <a:pt x="82" y="1"/>
                        <a:pt x="80" y="0"/>
                        <a:pt x="79" y="1"/>
                      </a:cubicBezTo>
                      <a:cubicBezTo>
                        <a:pt x="59" y="8"/>
                        <a:pt x="59" y="8"/>
                        <a:pt x="59" y="8"/>
                      </a:cubicBezTo>
                      <a:cubicBezTo>
                        <a:pt x="58" y="9"/>
                        <a:pt x="58" y="10"/>
                        <a:pt x="59" y="10"/>
                      </a:cubicBezTo>
                      <a:cubicBezTo>
                        <a:pt x="62" y="13"/>
                        <a:pt x="62" y="13"/>
                        <a:pt x="62" y="13"/>
                      </a:cubicBezTo>
                      <a:cubicBezTo>
                        <a:pt x="64" y="14"/>
                        <a:pt x="64" y="15"/>
                        <a:pt x="63" y="16"/>
                      </a:cubicBezTo>
                      <a:cubicBezTo>
                        <a:pt x="48" y="40"/>
                        <a:pt x="48" y="40"/>
                        <a:pt x="48" y="40"/>
                      </a:cubicBezTo>
                      <a:cubicBezTo>
                        <a:pt x="47" y="41"/>
                        <a:pt x="46" y="41"/>
                        <a:pt x="44" y="41"/>
                      </a:cubicBezTo>
                      <a:cubicBezTo>
                        <a:pt x="20" y="32"/>
                        <a:pt x="20" y="32"/>
                        <a:pt x="20" y="32"/>
                      </a:cubicBezTo>
                      <a:cubicBezTo>
                        <a:pt x="19" y="31"/>
                        <a:pt x="17" y="32"/>
                        <a:pt x="16" y="33"/>
                      </a:cubicBezTo>
                      <a:cubicBezTo>
                        <a:pt x="2" y="51"/>
                        <a:pt x="2" y="51"/>
                        <a:pt x="2" y="51"/>
                      </a:cubicBezTo>
                      <a:cubicBezTo>
                        <a:pt x="1" y="52"/>
                        <a:pt x="0" y="54"/>
                        <a:pt x="0" y="55"/>
                      </a:cubicBezTo>
                      <a:cubicBezTo>
                        <a:pt x="0" y="70"/>
                        <a:pt x="0" y="70"/>
                        <a:pt x="0" y="70"/>
                      </a:cubicBezTo>
                      <a:cubicBezTo>
                        <a:pt x="0" y="71"/>
                        <a:pt x="1" y="72"/>
                        <a:pt x="2" y="71"/>
                      </a:cubicBezTo>
                      <a:cubicBezTo>
                        <a:pt x="21" y="48"/>
                        <a:pt x="21" y="48"/>
                        <a:pt x="21" y="48"/>
                      </a:cubicBezTo>
                      <a:cubicBezTo>
                        <a:pt x="22" y="47"/>
                        <a:pt x="23" y="47"/>
                        <a:pt x="25" y="47"/>
                      </a:cubicBezTo>
                      <a:cubicBezTo>
                        <a:pt x="49" y="56"/>
                        <a:pt x="49" y="56"/>
                        <a:pt x="49" y="56"/>
                      </a:cubicBezTo>
                      <a:cubicBezTo>
                        <a:pt x="50" y="57"/>
                        <a:pt x="52" y="56"/>
                        <a:pt x="52" y="55"/>
                      </a:cubicBezTo>
                      <a:cubicBezTo>
                        <a:pt x="74" y="23"/>
                        <a:pt x="74" y="23"/>
                        <a:pt x="74" y="23"/>
                      </a:cubicBezTo>
                      <a:cubicBezTo>
                        <a:pt x="75" y="22"/>
                        <a:pt x="76" y="21"/>
                        <a:pt x="77" y="22"/>
                      </a:cubicBezTo>
                      <a:lnTo>
                        <a:pt x="82" y="25"/>
                      </a:lnTo>
                      <a:close/>
                      <a:moveTo>
                        <a:pt x="82" y="25"/>
                      </a:moveTo>
                      <a:cubicBezTo>
                        <a:pt x="82" y="25"/>
                        <a:pt x="82" y="25"/>
                        <a:pt x="8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35" name="Group 15">
                <a:extLst>
                  <a:ext uri="{FF2B5EF4-FFF2-40B4-BE49-F238E27FC236}">
                    <a16:creationId xmlns:a16="http://schemas.microsoft.com/office/drawing/2014/main" id="{F21CE872-5F37-9347-A91F-A8B06AA8BF06}"/>
                  </a:ext>
                </a:extLst>
              </p:cNvPr>
              <p:cNvGrpSpPr/>
              <p:nvPr/>
            </p:nvGrpSpPr>
            <p:grpSpPr>
              <a:xfrm>
                <a:off x="6190552" y="3579833"/>
                <a:ext cx="467491" cy="490048"/>
                <a:chOff x="6289676" y="3168653"/>
                <a:chExt cx="788987" cy="788991"/>
              </a:xfrm>
              <a:grpFill/>
            </p:grpSpPr>
            <p:sp>
              <p:nvSpPr>
                <p:cNvPr id="56" name="Freeform: Shape 60">
                  <a:extLst>
                    <a:ext uri="{FF2B5EF4-FFF2-40B4-BE49-F238E27FC236}">
                      <a16:creationId xmlns:a16="http://schemas.microsoft.com/office/drawing/2014/main" id="{3DECC1C5-3BEC-AF4F-A71A-D502F054E8A1}"/>
                    </a:ext>
                  </a:extLst>
                </p:cNvPr>
                <p:cNvSpPr>
                  <a:spLocks/>
                </p:cNvSpPr>
                <p:nvPr/>
              </p:nvSpPr>
              <p:spPr bwMode="auto">
                <a:xfrm>
                  <a:off x="6289676" y="3243268"/>
                  <a:ext cx="714375" cy="714376"/>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7" name="Freeform: Shape 61">
                  <a:extLst>
                    <a:ext uri="{FF2B5EF4-FFF2-40B4-BE49-F238E27FC236}">
                      <a16:creationId xmlns:a16="http://schemas.microsoft.com/office/drawing/2014/main" id="{AF7C87C6-DB3E-5B4C-B47B-CDF83BAF774C}"/>
                    </a:ext>
                  </a:extLst>
                </p:cNvPr>
                <p:cNvSpPr>
                  <a:spLocks/>
                </p:cNvSpPr>
                <p:nvPr/>
              </p:nvSpPr>
              <p:spPr bwMode="auto">
                <a:xfrm>
                  <a:off x="6469062" y="3425826"/>
                  <a:ext cx="352425" cy="352424"/>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8" name="Freeform: Shape 62">
                  <a:extLst>
                    <a:ext uri="{FF2B5EF4-FFF2-40B4-BE49-F238E27FC236}">
                      <a16:creationId xmlns:a16="http://schemas.microsoft.com/office/drawing/2014/main" id="{A7D21B1A-9C29-9248-A66F-AA0892278C78}"/>
                    </a:ext>
                  </a:extLst>
                </p:cNvPr>
                <p:cNvSpPr>
                  <a:spLocks/>
                </p:cNvSpPr>
                <p:nvPr/>
              </p:nvSpPr>
              <p:spPr bwMode="auto">
                <a:xfrm>
                  <a:off x="6678613" y="3168653"/>
                  <a:ext cx="400050" cy="396876"/>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36" name="Group 17">
                <a:extLst>
                  <a:ext uri="{FF2B5EF4-FFF2-40B4-BE49-F238E27FC236}">
                    <a16:creationId xmlns:a16="http://schemas.microsoft.com/office/drawing/2014/main" id="{4E6660EA-A72B-524F-9D2B-C77BF80084CB}"/>
                  </a:ext>
                </a:extLst>
              </p:cNvPr>
              <p:cNvGrpSpPr/>
              <p:nvPr/>
            </p:nvGrpSpPr>
            <p:grpSpPr>
              <a:xfrm>
                <a:off x="6152926" y="2665803"/>
                <a:ext cx="300059" cy="319465"/>
                <a:chOff x="6226176" y="1697038"/>
                <a:chExt cx="506412" cy="514349"/>
              </a:xfrm>
              <a:grpFill/>
            </p:grpSpPr>
            <p:sp>
              <p:nvSpPr>
                <p:cNvPr id="53" name="Freeform: Shape 57">
                  <a:extLst>
                    <a:ext uri="{FF2B5EF4-FFF2-40B4-BE49-F238E27FC236}">
                      <a16:creationId xmlns:a16="http://schemas.microsoft.com/office/drawing/2014/main" id="{E234F2F7-8D00-B041-A949-6787FCD4A9E7}"/>
                    </a:ext>
                  </a:extLst>
                </p:cNvPr>
                <p:cNvSpPr>
                  <a:spLocks/>
                </p:cNvSpPr>
                <p:nvPr/>
              </p:nvSpPr>
              <p:spPr bwMode="auto">
                <a:xfrm>
                  <a:off x="6405563" y="1879600"/>
                  <a:ext cx="327025" cy="331787"/>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4" name="Freeform: Shape 58">
                  <a:extLst>
                    <a:ext uri="{FF2B5EF4-FFF2-40B4-BE49-F238E27FC236}">
                      <a16:creationId xmlns:a16="http://schemas.microsoft.com/office/drawing/2014/main" id="{6EDB3581-5B63-C04A-A254-49BA9EE53848}"/>
                    </a:ext>
                  </a:extLst>
                </p:cNvPr>
                <p:cNvSpPr>
                  <a:spLocks/>
                </p:cNvSpPr>
                <p:nvPr/>
              </p:nvSpPr>
              <p:spPr bwMode="auto">
                <a:xfrm>
                  <a:off x="6354763" y="1697038"/>
                  <a:ext cx="344488" cy="236537"/>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5" name="Freeform: Shape 59">
                  <a:extLst>
                    <a:ext uri="{FF2B5EF4-FFF2-40B4-BE49-F238E27FC236}">
                      <a16:creationId xmlns:a16="http://schemas.microsoft.com/office/drawing/2014/main" id="{70586FA0-471E-544A-99B7-26866D0B0814}"/>
                    </a:ext>
                  </a:extLst>
                </p:cNvPr>
                <p:cNvSpPr>
                  <a:spLocks/>
                </p:cNvSpPr>
                <p:nvPr/>
              </p:nvSpPr>
              <p:spPr bwMode="auto">
                <a:xfrm>
                  <a:off x="6226176" y="1766888"/>
                  <a:ext cx="233363" cy="40640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51" name="Freeform: Shape 55">
                <a:extLst>
                  <a:ext uri="{FF2B5EF4-FFF2-40B4-BE49-F238E27FC236}">
                    <a16:creationId xmlns:a16="http://schemas.microsoft.com/office/drawing/2014/main" id="{0CDD64D4-781A-CF4D-B914-085BF1A0CE6F}"/>
                  </a:ext>
                </a:extLst>
              </p:cNvPr>
              <p:cNvSpPr>
                <a:spLocks/>
              </p:cNvSpPr>
              <p:nvPr/>
            </p:nvSpPr>
            <p:spPr bwMode="auto">
              <a:xfrm>
                <a:off x="6906363" y="2909348"/>
                <a:ext cx="270900" cy="213963"/>
              </a:xfrm>
              <a:custGeom>
                <a:avLst/>
                <a:gdLst>
                  <a:gd name="T0" fmla="*/ 12 w 135"/>
                  <a:gd name="T1" fmla="*/ 102 h 102"/>
                  <a:gd name="T2" fmla="*/ 123 w 135"/>
                  <a:gd name="T3" fmla="*/ 102 h 102"/>
                  <a:gd name="T4" fmla="*/ 125 w 135"/>
                  <a:gd name="T5" fmla="*/ 99 h 102"/>
                  <a:gd name="T6" fmla="*/ 132 w 135"/>
                  <a:gd name="T7" fmla="*/ 99 h 102"/>
                  <a:gd name="T8" fmla="*/ 135 w 135"/>
                  <a:gd name="T9" fmla="*/ 96 h 102"/>
                  <a:gd name="T10" fmla="*/ 135 w 135"/>
                  <a:gd name="T11" fmla="*/ 36 h 102"/>
                  <a:gd name="T12" fmla="*/ 127 w 135"/>
                  <a:gd name="T13" fmla="*/ 29 h 102"/>
                  <a:gd name="T14" fmla="*/ 101 w 135"/>
                  <a:gd name="T15" fmla="*/ 29 h 102"/>
                  <a:gd name="T16" fmla="*/ 101 w 135"/>
                  <a:gd name="T17" fmla="*/ 3 h 102"/>
                  <a:gd name="T18" fmla="*/ 98 w 135"/>
                  <a:gd name="T19" fmla="*/ 0 h 102"/>
                  <a:gd name="T20" fmla="*/ 37 w 135"/>
                  <a:gd name="T21" fmla="*/ 0 h 102"/>
                  <a:gd name="T22" fmla="*/ 34 w 135"/>
                  <a:gd name="T23" fmla="*/ 3 h 102"/>
                  <a:gd name="T24" fmla="*/ 34 w 135"/>
                  <a:gd name="T25" fmla="*/ 29 h 102"/>
                  <a:gd name="T26" fmla="*/ 7 w 135"/>
                  <a:gd name="T27" fmla="*/ 29 h 102"/>
                  <a:gd name="T28" fmla="*/ 0 w 135"/>
                  <a:gd name="T29" fmla="*/ 36 h 102"/>
                  <a:gd name="T30" fmla="*/ 0 w 135"/>
                  <a:gd name="T31" fmla="*/ 96 h 102"/>
                  <a:gd name="T32" fmla="*/ 3 w 135"/>
                  <a:gd name="T33" fmla="*/ 99 h 102"/>
                  <a:gd name="T34" fmla="*/ 9 w 135"/>
                  <a:gd name="T35" fmla="*/ 99 h 102"/>
                  <a:gd name="T36" fmla="*/ 12 w 135"/>
                  <a:gd name="T37" fmla="*/ 102 h 102"/>
                  <a:gd name="T38" fmla="*/ 80 w 135"/>
                  <a:gd name="T39" fmla="*/ 79 h 102"/>
                  <a:gd name="T40" fmla="*/ 78 w 135"/>
                  <a:gd name="T41" fmla="*/ 81 h 102"/>
                  <a:gd name="T42" fmla="*/ 57 w 135"/>
                  <a:gd name="T43" fmla="*/ 81 h 102"/>
                  <a:gd name="T44" fmla="*/ 55 w 135"/>
                  <a:gd name="T45" fmla="*/ 79 h 102"/>
                  <a:gd name="T46" fmla="*/ 55 w 135"/>
                  <a:gd name="T47" fmla="*/ 70 h 102"/>
                  <a:gd name="T48" fmla="*/ 57 w 135"/>
                  <a:gd name="T49" fmla="*/ 67 h 102"/>
                  <a:gd name="T50" fmla="*/ 78 w 135"/>
                  <a:gd name="T51" fmla="*/ 67 h 102"/>
                  <a:gd name="T52" fmla="*/ 80 w 135"/>
                  <a:gd name="T53" fmla="*/ 70 h 102"/>
                  <a:gd name="T54" fmla="*/ 80 w 135"/>
                  <a:gd name="T55" fmla="*/ 79 h 102"/>
                  <a:gd name="T56" fmla="*/ 37 w 135"/>
                  <a:gd name="T57" fmla="*/ 12 h 102"/>
                  <a:gd name="T58" fmla="*/ 40 w 135"/>
                  <a:gd name="T59" fmla="*/ 9 h 102"/>
                  <a:gd name="T60" fmla="*/ 95 w 135"/>
                  <a:gd name="T61" fmla="*/ 9 h 102"/>
                  <a:gd name="T62" fmla="*/ 98 w 135"/>
                  <a:gd name="T63" fmla="*/ 12 h 102"/>
                  <a:gd name="T64" fmla="*/ 98 w 135"/>
                  <a:gd name="T65" fmla="*/ 27 h 102"/>
                  <a:gd name="T66" fmla="*/ 37 w 135"/>
                  <a:gd name="T67" fmla="*/ 27 h 102"/>
                  <a:gd name="T68" fmla="*/ 37 w 135"/>
                  <a:gd name="T6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02">
                    <a:moveTo>
                      <a:pt x="12" y="102"/>
                    </a:moveTo>
                    <a:cubicBezTo>
                      <a:pt x="123" y="102"/>
                      <a:pt x="123" y="102"/>
                      <a:pt x="123" y="102"/>
                    </a:cubicBezTo>
                    <a:cubicBezTo>
                      <a:pt x="123" y="101"/>
                      <a:pt x="124" y="99"/>
                      <a:pt x="125" y="99"/>
                    </a:cubicBezTo>
                    <a:cubicBezTo>
                      <a:pt x="132" y="99"/>
                      <a:pt x="132" y="99"/>
                      <a:pt x="132" y="99"/>
                    </a:cubicBezTo>
                    <a:cubicBezTo>
                      <a:pt x="133" y="99"/>
                      <a:pt x="135" y="98"/>
                      <a:pt x="135" y="96"/>
                    </a:cubicBezTo>
                    <a:cubicBezTo>
                      <a:pt x="135" y="36"/>
                      <a:pt x="135" y="36"/>
                      <a:pt x="135" y="36"/>
                    </a:cubicBezTo>
                    <a:cubicBezTo>
                      <a:pt x="135" y="32"/>
                      <a:pt x="131" y="29"/>
                      <a:pt x="127" y="29"/>
                    </a:cubicBezTo>
                    <a:cubicBezTo>
                      <a:pt x="101" y="29"/>
                      <a:pt x="101" y="29"/>
                      <a:pt x="101" y="29"/>
                    </a:cubicBezTo>
                    <a:cubicBezTo>
                      <a:pt x="101" y="3"/>
                      <a:pt x="101" y="3"/>
                      <a:pt x="101" y="3"/>
                    </a:cubicBezTo>
                    <a:cubicBezTo>
                      <a:pt x="101" y="1"/>
                      <a:pt x="100" y="0"/>
                      <a:pt x="98" y="0"/>
                    </a:cubicBezTo>
                    <a:cubicBezTo>
                      <a:pt x="37" y="0"/>
                      <a:pt x="37" y="0"/>
                      <a:pt x="37" y="0"/>
                    </a:cubicBezTo>
                    <a:cubicBezTo>
                      <a:pt x="35" y="0"/>
                      <a:pt x="34" y="1"/>
                      <a:pt x="34" y="3"/>
                    </a:cubicBezTo>
                    <a:cubicBezTo>
                      <a:pt x="34" y="29"/>
                      <a:pt x="34" y="29"/>
                      <a:pt x="34" y="29"/>
                    </a:cubicBezTo>
                    <a:cubicBezTo>
                      <a:pt x="7" y="29"/>
                      <a:pt x="7" y="29"/>
                      <a:pt x="7" y="29"/>
                    </a:cubicBezTo>
                    <a:cubicBezTo>
                      <a:pt x="3" y="29"/>
                      <a:pt x="0" y="32"/>
                      <a:pt x="0" y="36"/>
                    </a:cubicBezTo>
                    <a:cubicBezTo>
                      <a:pt x="0" y="96"/>
                      <a:pt x="0" y="96"/>
                      <a:pt x="0" y="96"/>
                    </a:cubicBezTo>
                    <a:cubicBezTo>
                      <a:pt x="0" y="98"/>
                      <a:pt x="2" y="99"/>
                      <a:pt x="3" y="99"/>
                    </a:cubicBezTo>
                    <a:cubicBezTo>
                      <a:pt x="9" y="99"/>
                      <a:pt x="9" y="99"/>
                      <a:pt x="9" y="99"/>
                    </a:cubicBezTo>
                    <a:cubicBezTo>
                      <a:pt x="11" y="99"/>
                      <a:pt x="12" y="101"/>
                      <a:pt x="12" y="102"/>
                    </a:cubicBezTo>
                    <a:close/>
                    <a:moveTo>
                      <a:pt x="80" y="79"/>
                    </a:moveTo>
                    <a:cubicBezTo>
                      <a:pt x="80" y="80"/>
                      <a:pt x="79" y="81"/>
                      <a:pt x="78" y="81"/>
                    </a:cubicBezTo>
                    <a:cubicBezTo>
                      <a:pt x="57" y="81"/>
                      <a:pt x="57" y="81"/>
                      <a:pt x="57" y="81"/>
                    </a:cubicBezTo>
                    <a:cubicBezTo>
                      <a:pt x="56" y="81"/>
                      <a:pt x="55" y="80"/>
                      <a:pt x="55" y="79"/>
                    </a:cubicBezTo>
                    <a:cubicBezTo>
                      <a:pt x="55" y="70"/>
                      <a:pt x="55" y="70"/>
                      <a:pt x="55" y="70"/>
                    </a:cubicBezTo>
                    <a:cubicBezTo>
                      <a:pt x="55" y="68"/>
                      <a:pt x="56" y="67"/>
                      <a:pt x="57" y="67"/>
                    </a:cubicBezTo>
                    <a:cubicBezTo>
                      <a:pt x="78" y="67"/>
                      <a:pt x="78" y="67"/>
                      <a:pt x="78" y="67"/>
                    </a:cubicBezTo>
                    <a:cubicBezTo>
                      <a:pt x="79" y="67"/>
                      <a:pt x="80" y="68"/>
                      <a:pt x="80" y="70"/>
                    </a:cubicBezTo>
                    <a:lnTo>
                      <a:pt x="80" y="79"/>
                    </a:lnTo>
                    <a:close/>
                    <a:moveTo>
                      <a:pt x="37" y="12"/>
                    </a:moveTo>
                    <a:cubicBezTo>
                      <a:pt x="37" y="10"/>
                      <a:pt x="39" y="9"/>
                      <a:pt x="40" y="9"/>
                    </a:cubicBezTo>
                    <a:cubicBezTo>
                      <a:pt x="95" y="9"/>
                      <a:pt x="95" y="9"/>
                      <a:pt x="95" y="9"/>
                    </a:cubicBezTo>
                    <a:cubicBezTo>
                      <a:pt x="96" y="9"/>
                      <a:pt x="98" y="10"/>
                      <a:pt x="98" y="12"/>
                    </a:cubicBezTo>
                    <a:cubicBezTo>
                      <a:pt x="98" y="27"/>
                      <a:pt x="98" y="27"/>
                      <a:pt x="98" y="27"/>
                    </a:cubicBezTo>
                    <a:cubicBezTo>
                      <a:pt x="37" y="27"/>
                      <a:pt x="37" y="27"/>
                      <a:pt x="37" y="27"/>
                    </a:cubicBezTo>
                    <a:lnTo>
                      <a:pt x="37" y="12"/>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Freeform: Shape 21">
                <a:extLst>
                  <a:ext uri="{FF2B5EF4-FFF2-40B4-BE49-F238E27FC236}">
                    <a16:creationId xmlns:a16="http://schemas.microsoft.com/office/drawing/2014/main" id="{79A58593-FB75-4B49-B0A7-FAF1A5BC15FE}"/>
                  </a:ext>
                </a:extLst>
              </p:cNvPr>
              <p:cNvSpPr>
                <a:spLocks/>
              </p:cNvSpPr>
              <p:nvPr/>
            </p:nvSpPr>
            <p:spPr bwMode="auto">
              <a:xfrm>
                <a:off x="4155977" y="3323469"/>
                <a:ext cx="423282" cy="443703"/>
              </a:xfrm>
              <a:custGeom>
                <a:avLst/>
                <a:gdLst>
                  <a:gd name="T0" fmla="*/ 114 w 211"/>
                  <a:gd name="T1" fmla="*/ 5 h 211"/>
                  <a:gd name="T2" fmla="*/ 5 w 211"/>
                  <a:gd name="T3" fmla="*/ 114 h 211"/>
                  <a:gd name="T4" fmla="*/ 97 w 211"/>
                  <a:gd name="T5" fmla="*/ 206 h 211"/>
                  <a:gd name="T6" fmla="*/ 206 w 211"/>
                  <a:gd name="T7" fmla="*/ 97 h 211"/>
                  <a:gd name="T8" fmla="*/ 114 w 211"/>
                  <a:gd name="T9" fmla="*/ 5 h 211"/>
                  <a:gd name="T10" fmla="*/ 133 w 211"/>
                  <a:gd name="T11" fmla="*/ 145 h 211"/>
                  <a:gd name="T12" fmla="*/ 112 w 211"/>
                  <a:gd name="T13" fmla="*/ 154 h 211"/>
                  <a:gd name="T14" fmla="*/ 112 w 211"/>
                  <a:gd name="T15" fmla="*/ 165 h 211"/>
                  <a:gd name="T16" fmla="*/ 108 w 211"/>
                  <a:gd name="T17" fmla="*/ 169 h 211"/>
                  <a:gd name="T18" fmla="*/ 106 w 211"/>
                  <a:gd name="T19" fmla="*/ 169 h 211"/>
                  <a:gd name="T20" fmla="*/ 103 w 211"/>
                  <a:gd name="T21" fmla="*/ 169 h 211"/>
                  <a:gd name="T22" fmla="*/ 100 w 211"/>
                  <a:gd name="T23" fmla="*/ 165 h 211"/>
                  <a:gd name="T24" fmla="*/ 100 w 211"/>
                  <a:gd name="T25" fmla="*/ 154 h 211"/>
                  <a:gd name="T26" fmla="*/ 71 w 211"/>
                  <a:gd name="T27" fmla="*/ 131 h 211"/>
                  <a:gd name="T28" fmla="*/ 74 w 211"/>
                  <a:gd name="T29" fmla="*/ 126 h 211"/>
                  <a:gd name="T30" fmla="*/ 86 w 211"/>
                  <a:gd name="T31" fmla="*/ 123 h 211"/>
                  <a:gd name="T32" fmla="*/ 90 w 211"/>
                  <a:gd name="T33" fmla="*/ 126 h 211"/>
                  <a:gd name="T34" fmla="*/ 106 w 211"/>
                  <a:gd name="T35" fmla="*/ 138 h 211"/>
                  <a:gd name="T36" fmla="*/ 106 w 211"/>
                  <a:gd name="T37" fmla="*/ 138 h 211"/>
                  <a:gd name="T38" fmla="*/ 116 w 211"/>
                  <a:gd name="T39" fmla="*/ 135 h 211"/>
                  <a:gd name="T40" fmla="*/ 119 w 211"/>
                  <a:gd name="T41" fmla="*/ 126 h 211"/>
                  <a:gd name="T42" fmla="*/ 116 w 211"/>
                  <a:gd name="T43" fmla="*/ 119 h 211"/>
                  <a:gd name="T44" fmla="*/ 106 w 211"/>
                  <a:gd name="T45" fmla="*/ 114 h 211"/>
                  <a:gd name="T46" fmla="*/ 102 w 211"/>
                  <a:gd name="T47" fmla="*/ 113 h 211"/>
                  <a:gd name="T48" fmla="*/ 86 w 211"/>
                  <a:gd name="T49" fmla="*/ 106 h 211"/>
                  <a:gd name="T50" fmla="*/ 77 w 211"/>
                  <a:gd name="T51" fmla="*/ 96 h 211"/>
                  <a:gd name="T52" fmla="*/ 74 w 211"/>
                  <a:gd name="T53" fmla="*/ 82 h 211"/>
                  <a:gd name="T54" fmla="*/ 80 w 211"/>
                  <a:gd name="T55" fmla="*/ 63 h 211"/>
                  <a:gd name="T56" fmla="*/ 100 w 211"/>
                  <a:gd name="T57" fmla="*/ 53 h 211"/>
                  <a:gd name="T58" fmla="*/ 100 w 211"/>
                  <a:gd name="T59" fmla="*/ 46 h 211"/>
                  <a:gd name="T60" fmla="*/ 103 w 211"/>
                  <a:gd name="T61" fmla="*/ 42 h 211"/>
                  <a:gd name="T62" fmla="*/ 106 w 211"/>
                  <a:gd name="T63" fmla="*/ 42 h 211"/>
                  <a:gd name="T64" fmla="*/ 108 w 211"/>
                  <a:gd name="T65" fmla="*/ 42 h 211"/>
                  <a:gd name="T66" fmla="*/ 112 w 211"/>
                  <a:gd name="T67" fmla="*/ 46 h 211"/>
                  <a:gd name="T68" fmla="*/ 112 w 211"/>
                  <a:gd name="T69" fmla="*/ 53 h 211"/>
                  <a:gd name="T70" fmla="*/ 137 w 211"/>
                  <a:gd name="T71" fmla="*/ 73 h 211"/>
                  <a:gd name="T72" fmla="*/ 135 w 211"/>
                  <a:gd name="T73" fmla="*/ 77 h 211"/>
                  <a:gd name="T74" fmla="*/ 124 w 211"/>
                  <a:gd name="T75" fmla="*/ 81 h 211"/>
                  <a:gd name="T76" fmla="*/ 120 w 211"/>
                  <a:gd name="T77" fmla="*/ 80 h 211"/>
                  <a:gd name="T78" fmla="*/ 106 w 211"/>
                  <a:gd name="T79" fmla="*/ 69 h 211"/>
                  <a:gd name="T80" fmla="*/ 106 w 211"/>
                  <a:gd name="T81" fmla="*/ 69 h 211"/>
                  <a:gd name="T82" fmla="*/ 98 w 211"/>
                  <a:gd name="T83" fmla="*/ 72 h 211"/>
                  <a:gd name="T84" fmla="*/ 95 w 211"/>
                  <a:gd name="T85" fmla="*/ 79 h 211"/>
                  <a:gd name="T86" fmla="*/ 98 w 211"/>
                  <a:gd name="T87" fmla="*/ 86 h 211"/>
                  <a:gd name="T88" fmla="*/ 106 w 211"/>
                  <a:gd name="T89" fmla="*/ 90 h 211"/>
                  <a:gd name="T90" fmla="*/ 111 w 211"/>
                  <a:gd name="T91" fmla="*/ 92 h 211"/>
                  <a:gd name="T92" fmla="*/ 127 w 211"/>
                  <a:gd name="T93" fmla="*/ 100 h 211"/>
                  <a:gd name="T94" fmla="*/ 137 w 211"/>
                  <a:gd name="T95" fmla="*/ 109 h 211"/>
                  <a:gd name="T96" fmla="*/ 141 w 211"/>
                  <a:gd name="T97" fmla="*/ 124 h 211"/>
                  <a:gd name="T98" fmla="*/ 133 w 211"/>
                  <a:gd name="T99" fmla="*/ 14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211">
                    <a:moveTo>
                      <a:pt x="114" y="5"/>
                    </a:moveTo>
                    <a:cubicBezTo>
                      <a:pt x="51" y="0"/>
                      <a:pt x="0" y="51"/>
                      <a:pt x="5" y="114"/>
                    </a:cubicBezTo>
                    <a:cubicBezTo>
                      <a:pt x="9" y="163"/>
                      <a:pt x="48" y="202"/>
                      <a:pt x="97" y="206"/>
                    </a:cubicBezTo>
                    <a:cubicBezTo>
                      <a:pt x="160" y="211"/>
                      <a:pt x="211" y="160"/>
                      <a:pt x="206" y="97"/>
                    </a:cubicBezTo>
                    <a:cubicBezTo>
                      <a:pt x="203" y="48"/>
                      <a:pt x="163" y="8"/>
                      <a:pt x="114" y="5"/>
                    </a:cubicBezTo>
                    <a:close/>
                    <a:moveTo>
                      <a:pt x="133" y="145"/>
                    </a:moveTo>
                    <a:cubicBezTo>
                      <a:pt x="128" y="150"/>
                      <a:pt x="121" y="153"/>
                      <a:pt x="112" y="154"/>
                    </a:cubicBezTo>
                    <a:cubicBezTo>
                      <a:pt x="112" y="165"/>
                      <a:pt x="112" y="165"/>
                      <a:pt x="112" y="165"/>
                    </a:cubicBezTo>
                    <a:cubicBezTo>
                      <a:pt x="112" y="167"/>
                      <a:pt x="110" y="169"/>
                      <a:pt x="108" y="169"/>
                    </a:cubicBezTo>
                    <a:cubicBezTo>
                      <a:pt x="106" y="169"/>
                      <a:pt x="106" y="169"/>
                      <a:pt x="106" y="169"/>
                    </a:cubicBezTo>
                    <a:cubicBezTo>
                      <a:pt x="103" y="169"/>
                      <a:pt x="103" y="169"/>
                      <a:pt x="103" y="169"/>
                    </a:cubicBezTo>
                    <a:cubicBezTo>
                      <a:pt x="101" y="169"/>
                      <a:pt x="100" y="167"/>
                      <a:pt x="100" y="165"/>
                    </a:cubicBezTo>
                    <a:cubicBezTo>
                      <a:pt x="100" y="154"/>
                      <a:pt x="100" y="154"/>
                      <a:pt x="100" y="154"/>
                    </a:cubicBezTo>
                    <a:cubicBezTo>
                      <a:pt x="85" y="153"/>
                      <a:pt x="76" y="145"/>
                      <a:pt x="71" y="131"/>
                    </a:cubicBezTo>
                    <a:cubicBezTo>
                      <a:pt x="71" y="129"/>
                      <a:pt x="72" y="127"/>
                      <a:pt x="74" y="126"/>
                    </a:cubicBezTo>
                    <a:cubicBezTo>
                      <a:pt x="86" y="123"/>
                      <a:pt x="86" y="123"/>
                      <a:pt x="86" y="123"/>
                    </a:cubicBezTo>
                    <a:cubicBezTo>
                      <a:pt x="87" y="123"/>
                      <a:pt x="89" y="124"/>
                      <a:pt x="90" y="126"/>
                    </a:cubicBezTo>
                    <a:cubicBezTo>
                      <a:pt x="92" y="134"/>
                      <a:pt x="97" y="138"/>
                      <a:pt x="106" y="138"/>
                    </a:cubicBezTo>
                    <a:cubicBezTo>
                      <a:pt x="106" y="138"/>
                      <a:pt x="106" y="138"/>
                      <a:pt x="106" y="138"/>
                    </a:cubicBezTo>
                    <a:cubicBezTo>
                      <a:pt x="111" y="138"/>
                      <a:pt x="114" y="137"/>
                      <a:pt x="116" y="135"/>
                    </a:cubicBezTo>
                    <a:cubicBezTo>
                      <a:pt x="118" y="132"/>
                      <a:pt x="119" y="130"/>
                      <a:pt x="119" y="126"/>
                    </a:cubicBezTo>
                    <a:cubicBezTo>
                      <a:pt x="119" y="123"/>
                      <a:pt x="118" y="121"/>
                      <a:pt x="116" y="119"/>
                    </a:cubicBezTo>
                    <a:cubicBezTo>
                      <a:pt x="114" y="118"/>
                      <a:pt x="111" y="116"/>
                      <a:pt x="106" y="114"/>
                    </a:cubicBezTo>
                    <a:cubicBezTo>
                      <a:pt x="104" y="114"/>
                      <a:pt x="103" y="113"/>
                      <a:pt x="102" y="113"/>
                    </a:cubicBezTo>
                    <a:cubicBezTo>
                      <a:pt x="95" y="110"/>
                      <a:pt x="90" y="108"/>
                      <a:pt x="86" y="106"/>
                    </a:cubicBezTo>
                    <a:cubicBezTo>
                      <a:pt x="83" y="104"/>
                      <a:pt x="80" y="100"/>
                      <a:pt x="77" y="96"/>
                    </a:cubicBezTo>
                    <a:cubicBezTo>
                      <a:pt x="75" y="92"/>
                      <a:pt x="74" y="88"/>
                      <a:pt x="74" y="82"/>
                    </a:cubicBezTo>
                    <a:cubicBezTo>
                      <a:pt x="74" y="75"/>
                      <a:pt x="76" y="69"/>
                      <a:pt x="80" y="63"/>
                    </a:cubicBezTo>
                    <a:cubicBezTo>
                      <a:pt x="84" y="58"/>
                      <a:pt x="91" y="54"/>
                      <a:pt x="100" y="53"/>
                    </a:cubicBezTo>
                    <a:cubicBezTo>
                      <a:pt x="100" y="46"/>
                      <a:pt x="100" y="46"/>
                      <a:pt x="100" y="46"/>
                    </a:cubicBezTo>
                    <a:cubicBezTo>
                      <a:pt x="100" y="44"/>
                      <a:pt x="101" y="42"/>
                      <a:pt x="103" y="42"/>
                    </a:cubicBezTo>
                    <a:cubicBezTo>
                      <a:pt x="106" y="42"/>
                      <a:pt x="106" y="42"/>
                      <a:pt x="106" y="42"/>
                    </a:cubicBezTo>
                    <a:cubicBezTo>
                      <a:pt x="108" y="42"/>
                      <a:pt x="108" y="42"/>
                      <a:pt x="108" y="42"/>
                    </a:cubicBezTo>
                    <a:cubicBezTo>
                      <a:pt x="110" y="42"/>
                      <a:pt x="112" y="44"/>
                      <a:pt x="112" y="46"/>
                    </a:cubicBezTo>
                    <a:cubicBezTo>
                      <a:pt x="112" y="53"/>
                      <a:pt x="112" y="53"/>
                      <a:pt x="112" y="53"/>
                    </a:cubicBezTo>
                    <a:cubicBezTo>
                      <a:pt x="124" y="55"/>
                      <a:pt x="132" y="61"/>
                      <a:pt x="137" y="73"/>
                    </a:cubicBezTo>
                    <a:cubicBezTo>
                      <a:pt x="137" y="74"/>
                      <a:pt x="136" y="76"/>
                      <a:pt x="135" y="77"/>
                    </a:cubicBezTo>
                    <a:cubicBezTo>
                      <a:pt x="124" y="81"/>
                      <a:pt x="124" y="81"/>
                      <a:pt x="124" y="81"/>
                    </a:cubicBezTo>
                    <a:cubicBezTo>
                      <a:pt x="123" y="82"/>
                      <a:pt x="121" y="81"/>
                      <a:pt x="120" y="80"/>
                    </a:cubicBezTo>
                    <a:cubicBezTo>
                      <a:pt x="117" y="72"/>
                      <a:pt x="112" y="69"/>
                      <a:pt x="106" y="69"/>
                    </a:cubicBezTo>
                    <a:cubicBezTo>
                      <a:pt x="106" y="69"/>
                      <a:pt x="106" y="69"/>
                      <a:pt x="106" y="69"/>
                    </a:cubicBezTo>
                    <a:cubicBezTo>
                      <a:pt x="102" y="69"/>
                      <a:pt x="100" y="70"/>
                      <a:pt x="98" y="72"/>
                    </a:cubicBezTo>
                    <a:cubicBezTo>
                      <a:pt x="96" y="74"/>
                      <a:pt x="95" y="76"/>
                      <a:pt x="95" y="79"/>
                    </a:cubicBezTo>
                    <a:cubicBezTo>
                      <a:pt x="95" y="82"/>
                      <a:pt x="96" y="85"/>
                      <a:pt x="98" y="86"/>
                    </a:cubicBezTo>
                    <a:cubicBezTo>
                      <a:pt x="99" y="88"/>
                      <a:pt x="102" y="89"/>
                      <a:pt x="106" y="90"/>
                    </a:cubicBezTo>
                    <a:cubicBezTo>
                      <a:pt x="107" y="91"/>
                      <a:pt x="109" y="92"/>
                      <a:pt x="111" y="92"/>
                    </a:cubicBezTo>
                    <a:cubicBezTo>
                      <a:pt x="118" y="95"/>
                      <a:pt x="123" y="97"/>
                      <a:pt x="127" y="100"/>
                    </a:cubicBezTo>
                    <a:cubicBezTo>
                      <a:pt x="131" y="102"/>
                      <a:pt x="135" y="105"/>
                      <a:pt x="137" y="109"/>
                    </a:cubicBezTo>
                    <a:cubicBezTo>
                      <a:pt x="139" y="113"/>
                      <a:pt x="141" y="118"/>
                      <a:pt x="141" y="124"/>
                    </a:cubicBezTo>
                    <a:cubicBezTo>
                      <a:pt x="141" y="132"/>
                      <a:pt x="138" y="139"/>
                      <a:pt x="133" y="145"/>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39" name="Group 23">
                <a:extLst>
                  <a:ext uri="{FF2B5EF4-FFF2-40B4-BE49-F238E27FC236}">
                    <a16:creationId xmlns:a16="http://schemas.microsoft.com/office/drawing/2014/main" id="{97EA854D-81F8-8740-AF5F-6C3648B6E7AD}"/>
                  </a:ext>
                </a:extLst>
              </p:cNvPr>
              <p:cNvGrpSpPr/>
              <p:nvPr/>
            </p:nvGrpSpPr>
            <p:grpSpPr>
              <a:xfrm>
                <a:off x="6739878" y="4628951"/>
                <a:ext cx="347091" cy="347075"/>
                <a:chOff x="7216776" y="4857750"/>
                <a:chExt cx="585788" cy="558800"/>
              </a:xfrm>
              <a:grpFill/>
            </p:grpSpPr>
            <p:sp>
              <p:nvSpPr>
                <p:cNvPr id="47" name="Freeform: Shape 51">
                  <a:extLst>
                    <a:ext uri="{FF2B5EF4-FFF2-40B4-BE49-F238E27FC236}">
                      <a16:creationId xmlns:a16="http://schemas.microsoft.com/office/drawing/2014/main" id="{CB58BCA0-7648-C245-BB50-688F9B09B6C2}"/>
                    </a:ext>
                  </a:extLst>
                </p:cNvPr>
                <p:cNvSpPr>
                  <a:spLocks/>
                </p:cNvSpPr>
                <p:nvPr/>
              </p:nvSpPr>
              <p:spPr bwMode="auto">
                <a:xfrm>
                  <a:off x="7635876" y="4857750"/>
                  <a:ext cx="166688" cy="165100"/>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 name="Freeform: Shape 52">
                  <a:extLst>
                    <a:ext uri="{FF2B5EF4-FFF2-40B4-BE49-F238E27FC236}">
                      <a16:creationId xmlns:a16="http://schemas.microsoft.com/office/drawing/2014/main" id="{84F71DE8-E410-8743-BF87-09861AA7A1C3}"/>
                    </a:ext>
                  </a:extLst>
                </p:cNvPr>
                <p:cNvSpPr>
                  <a:spLocks/>
                </p:cNvSpPr>
                <p:nvPr/>
              </p:nvSpPr>
              <p:spPr bwMode="auto">
                <a:xfrm>
                  <a:off x="7254876" y="4905375"/>
                  <a:ext cx="496888" cy="511175"/>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 name="Freeform: Shape 53">
                  <a:extLst>
                    <a:ext uri="{FF2B5EF4-FFF2-40B4-BE49-F238E27FC236}">
                      <a16:creationId xmlns:a16="http://schemas.microsoft.com/office/drawing/2014/main" id="{468FC3C2-7CB0-A248-8F84-781375DB01FA}"/>
                    </a:ext>
                  </a:extLst>
                </p:cNvPr>
                <p:cNvSpPr>
                  <a:spLocks/>
                </p:cNvSpPr>
                <p:nvPr/>
              </p:nvSpPr>
              <p:spPr bwMode="auto">
                <a:xfrm>
                  <a:off x="7405688" y="5057775"/>
                  <a:ext cx="119063" cy="212725"/>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 name="Freeform: Shape 54">
                  <a:extLst>
                    <a:ext uri="{FF2B5EF4-FFF2-40B4-BE49-F238E27FC236}">
                      <a16:creationId xmlns:a16="http://schemas.microsoft.com/office/drawing/2014/main" id="{23021BCD-595A-004F-AEA9-52BF5FE2BDBB}"/>
                    </a:ext>
                  </a:extLst>
                </p:cNvPr>
                <p:cNvSpPr>
                  <a:spLocks/>
                </p:cNvSpPr>
                <p:nvPr/>
              </p:nvSpPr>
              <p:spPr bwMode="auto">
                <a:xfrm>
                  <a:off x="7216776" y="4857750"/>
                  <a:ext cx="166688" cy="165100"/>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40" name="Group 30">
                <a:extLst>
                  <a:ext uri="{FF2B5EF4-FFF2-40B4-BE49-F238E27FC236}">
                    <a16:creationId xmlns:a16="http://schemas.microsoft.com/office/drawing/2014/main" id="{C5DD3138-C7D7-B941-8503-D5F2666657BE}"/>
                  </a:ext>
                </a:extLst>
              </p:cNvPr>
              <p:cNvGrpSpPr/>
              <p:nvPr/>
            </p:nvGrpSpPr>
            <p:grpSpPr>
              <a:xfrm>
                <a:off x="5186907" y="3067110"/>
                <a:ext cx="709233" cy="914029"/>
                <a:chOff x="4595813" y="2343150"/>
                <a:chExt cx="1196975" cy="1471612"/>
              </a:xfrm>
              <a:grpFill/>
            </p:grpSpPr>
            <p:sp>
              <p:nvSpPr>
                <p:cNvPr id="41" name="Freeform: Shape 45">
                  <a:extLst>
                    <a:ext uri="{FF2B5EF4-FFF2-40B4-BE49-F238E27FC236}">
                      <a16:creationId xmlns:a16="http://schemas.microsoft.com/office/drawing/2014/main" id="{14C72B1E-476D-3A44-A1A8-B1661C8C0D6A}"/>
                    </a:ext>
                  </a:extLst>
                </p:cNvPr>
                <p:cNvSpPr>
                  <a:spLocks/>
                </p:cNvSpPr>
                <p:nvPr/>
              </p:nvSpPr>
              <p:spPr bwMode="auto">
                <a:xfrm>
                  <a:off x="4595813" y="3090863"/>
                  <a:ext cx="439738" cy="531812"/>
                </a:xfrm>
                <a:custGeom>
                  <a:avLst/>
                  <a:gdLst>
                    <a:gd name="T0" fmla="*/ 0 w 130"/>
                    <a:gd name="T1" fmla="*/ 66 h 157"/>
                    <a:gd name="T2" fmla="*/ 69 w 130"/>
                    <a:gd name="T3" fmla="*/ 3 h 157"/>
                    <a:gd name="T4" fmla="*/ 128 w 130"/>
                    <a:gd name="T5" fmla="*/ 62 h 157"/>
                    <a:gd name="T6" fmla="*/ 104 w 130"/>
                    <a:gd name="T7" fmla="*/ 117 h 157"/>
                    <a:gd name="T8" fmla="*/ 98 w 130"/>
                    <a:gd name="T9" fmla="*/ 127 h 157"/>
                    <a:gd name="T10" fmla="*/ 98 w 130"/>
                    <a:gd name="T11" fmla="*/ 143 h 157"/>
                    <a:gd name="T12" fmla="*/ 85 w 130"/>
                    <a:gd name="T13" fmla="*/ 157 h 157"/>
                    <a:gd name="T14" fmla="*/ 43 w 130"/>
                    <a:gd name="T15" fmla="*/ 157 h 157"/>
                    <a:gd name="T16" fmla="*/ 30 w 130"/>
                    <a:gd name="T17" fmla="*/ 143 h 157"/>
                    <a:gd name="T18" fmla="*/ 30 w 130"/>
                    <a:gd name="T19" fmla="*/ 127 h 157"/>
                    <a:gd name="T20" fmla="*/ 25 w 130"/>
                    <a:gd name="T21" fmla="*/ 117 h 157"/>
                    <a:gd name="T22" fmla="*/ 0 w 130"/>
                    <a:gd name="T23" fmla="*/ 6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57">
                      <a:moveTo>
                        <a:pt x="0" y="66"/>
                      </a:moveTo>
                      <a:cubicBezTo>
                        <a:pt x="0" y="30"/>
                        <a:pt x="31" y="0"/>
                        <a:pt x="69" y="3"/>
                      </a:cubicBezTo>
                      <a:cubicBezTo>
                        <a:pt x="100" y="5"/>
                        <a:pt x="126" y="30"/>
                        <a:pt x="128" y="62"/>
                      </a:cubicBezTo>
                      <a:cubicBezTo>
                        <a:pt x="130" y="84"/>
                        <a:pt x="120" y="104"/>
                        <a:pt x="104" y="117"/>
                      </a:cubicBezTo>
                      <a:cubicBezTo>
                        <a:pt x="100" y="119"/>
                        <a:pt x="98" y="123"/>
                        <a:pt x="98" y="127"/>
                      </a:cubicBezTo>
                      <a:cubicBezTo>
                        <a:pt x="98" y="143"/>
                        <a:pt x="98" y="143"/>
                        <a:pt x="98" y="143"/>
                      </a:cubicBezTo>
                      <a:cubicBezTo>
                        <a:pt x="98" y="151"/>
                        <a:pt x="92" y="157"/>
                        <a:pt x="85" y="157"/>
                      </a:cubicBezTo>
                      <a:cubicBezTo>
                        <a:pt x="43" y="157"/>
                        <a:pt x="43" y="157"/>
                        <a:pt x="43" y="157"/>
                      </a:cubicBezTo>
                      <a:cubicBezTo>
                        <a:pt x="36" y="157"/>
                        <a:pt x="30" y="151"/>
                        <a:pt x="30" y="143"/>
                      </a:cubicBezTo>
                      <a:cubicBezTo>
                        <a:pt x="30" y="127"/>
                        <a:pt x="30" y="127"/>
                        <a:pt x="30" y="127"/>
                      </a:cubicBezTo>
                      <a:cubicBezTo>
                        <a:pt x="30" y="123"/>
                        <a:pt x="28" y="119"/>
                        <a:pt x="25" y="117"/>
                      </a:cubicBezTo>
                      <a:cubicBezTo>
                        <a:pt x="10" y="105"/>
                        <a:pt x="0" y="87"/>
                        <a:pt x="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Freeform: Shape 46">
                  <a:extLst>
                    <a:ext uri="{FF2B5EF4-FFF2-40B4-BE49-F238E27FC236}">
                      <a16:creationId xmlns:a16="http://schemas.microsoft.com/office/drawing/2014/main" id="{BC7223C9-2369-EE4C-BE27-8C32BF9979EA}"/>
                    </a:ext>
                  </a:extLst>
                </p:cNvPr>
                <p:cNvSpPr>
                  <a:spLocks/>
                </p:cNvSpPr>
                <p:nvPr/>
              </p:nvSpPr>
              <p:spPr bwMode="auto">
                <a:xfrm>
                  <a:off x="4703763" y="3646488"/>
                  <a:ext cx="215900" cy="39687"/>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Freeform: Shape 47">
                  <a:extLst>
                    <a:ext uri="{FF2B5EF4-FFF2-40B4-BE49-F238E27FC236}">
                      <a16:creationId xmlns:a16="http://schemas.microsoft.com/office/drawing/2014/main" id="{D01333C7-C3B3-9E4F-A935-E64221167BE4}"/>
                    </a:ext>
                  </a:extLst>
                </p:cNvPr>
                <p:cNvSpPr>
                  <a:spLocks/>
                </p:cNvSpPr>
                <p:nvPr/>
              </p:nvSpPr>
              <p:spPr bwMode="auto">
                <a:xfrm>
                  <a:off x="4703763" y="3709988"/>
                  <a:ext cx="215900" cy="41275"/>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Freeform: Shape 48">
                  <a:extLst>
                    <a:ext uri="{FF2B5EF4-FFF2-40B4-BE49-F238E27FC236}">
                      <a16:creationId xmlns:a16="http://schemas.microsoft.com/office/drawing/2014/main" id="{3EEFDBD3-00B2-CC43-81C5-252EB40DC039}"/>
                    </a:ext>
                  </a:extLst>
                </p:cNvPr>
                <p:cNvSpPr>
                  <a:spLocks/>
                </p:cNvSpPr>
                <p:nvPr/>
              </p:nvSpPr>
              <p:spPr bwMode="auto">
                <a:xfrm>
                  <a:off x="4703763" y="3775075"/>
                  <a:ext cx="215900" cy="39687"/>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 name="Oval 49">
                  <a:extLst>
                    <a:ext uri="{FF2B5EF4-FFF2-40B4-BE49-F238E27FC236}">
                      <a16:creationId xmlns:a16="http://schemas.microsoft.com/office/drawing/2014/main" id="{95521166-33A2-5247-9040-2388FEBF917A}"/>
                    </a:ext>
                  </a:extLst>
                </p:cNvPr>
                <p:cNvSpPr>
                  <a:spLocks/>
                </p:cNvSpPr>
                <p:nvPr/>
              </p:nvSpPr>
              <p:spPr bwMode="auto">
                <a:xfrm>
                  <a:off x="5481638" y="2343150"/>
                  <a:ext cx="311150" cy="31115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sp>
          <p:nvSpPr>
            <p:cNvPr id="17" name="TextBox 32">
              <a:extLst>
                <a:ext uri="{FF2B5EF4-FFF2-40B4-BE49-F238E27FC236}">
                  <a16:creationId xmlns:a16="http://schemas.microsoft.com/office/drawing/2014/main" id="{9A3DA30A-987A-374B-A8B1-246F49A4C826}"/>
                </a:ext>
              </a:extLst>
            </p:cNvPr>
            <p:cNvSpPr txBox="1">
              <a:spLocks/>
            </p:cNvSpPr>
            <p:nvPr/>
          </p:nvSpPr>
          <p:spPr>
            <a:xfrm>
              <a:off x="7545710" y="1713789"/>
              <a:ext cx="3397226" cy="731447"/>
            </a:xfrm>
            <a:prstGeom prst="rect">
              <a:avLst/>
            </a:prstGeom>
          </p:spPr>
          <p:txBody>
            <a:bodyPr vert="horz" wrap="square" lIns="91440" tIns="45720" rIns="91440" bIns="45720">
              <a:normAutofit/>
            </a:bodyPr>
            <a:lstStyle/>
            <a:p>
              <a:pPr algn="l">
                <a:lnSpc>
                  <a:spcPct val="120000"/>
                </a:lnSpc>
              </a:pPr>
              <a:r>
                <a:rPr lang="zh-CN" altLang="en-US" sz="2000" dirty="0">
                  <a:latin typeface="+mn-ea"/>
                  <a:cs typeface="+mn-ea"/>
                  <a:sym typeface="+mn-lt"/>
                </a:rPr>
                <a:t>法律确认性</a:t>
              </a:r>
            </a:p>
          </p:txBody>
        </p:sp>
        <p:sp>
          <p:nvSpPr>
            <p:cNvPr id="18" name="TextBox 33">
              <a:extLst>
                <a:ext uri="{FF2B5EF4-FFF2-40B4-BE49-F238E27FC236}">
                  <a16:creationId xmlns:a16="http://schemas.microsoft.com/office/drawing/2014/main" id="{769815E5-4A9D-BB43-904B-E14BA73CBCA3}"/>
                </a:ext>
              </a:extLst>
            </p:cNvPr>
            <p:cNvSpPr txBox="1"/>
            <p:nvPr/>
          </p:nvSpPr>
          <p:spPr>
            <a:xfrm>
              <a:off x="7648523" y="1733257"/>
              <a:ext cx="1569660" cy="369332"/>
            </a:xfrm>
            <a:prstGeom prst="rect">
              <a:avLst/>
            </a:prstGeom>
            <a:noFill/>
          </p:spPr>
          <p:txBody>
            <a:bodyPr wrap="none">
              <a:normAutofit fontScale="85000" lnSpcReduction="20000"/>
            </a:bodyPr>
            <a:lstStyle/>
            <a:p>
              <a:endParaRPr lang="zh-CN" altLang="en-US" b="1" dirty="0">
                <a:solidFill>
                  <a:schemeClr val="accent2"/>
                </a:solidFill>
                <a:cs typeface="+mn-ea"/>
                <a:sym typeface="+mn-lt"/>
              </a:endParaRPr>
            </a:p>
          </p:txBody>
        </p:sp>
        <p:sp>
          <p:nvSpPr>
            <p:cNvPr id="19" name="TextBox 34">
              <a:extLst>
                <a:ext uri="{FF2B5EF4-FFF2-40B4-BE49-F238E27FC236}">
                  <a16:creationId xmlns:a16="http://schemas.microsoft.com/office/drawing/2014/main" id="{1BC56C11-8C5F-5149-B73E-6E5DC6B42E70}"/>
                </a:ext>
              </a:extLst>
            </p:cNvPr>
            <p:cNvSpPr txBox="1">
              <a:spLocks/>
            </p:cNvSpPr>
            <p:nvPr/>
          </p:nvSpPr>
          <p:spPr>
            <a:xfrm>
              <a:off x="712820" y="2244714"/>
              <a:ext cx="3397226" cy="731447"/>
            </a:xfrm>
            <a:prstGeom prst="rect">
              <a:avLst/>
            </a:prstGeom>
          </p:spPr>
          <p:txBody>
            <a:bodyPr vert="horz" wrap="square" lIns="91440" tIns="45720" rIns="91440" bIns="45720">
              <a:normAutofit/>
            </a:bodyPr>
            <a:lstStyle/>
            <a:p>
              <a:pPr algn="r">
                <a:lnSpc>
                  <a:spcPct val="120000"/>
                </a:lnSpc>
              </a:pPr>
              <a:r>
                <a:rPr lang="zh-CN" altLang="en-US" sz="2000" dirty="0">
                  <a:latin typeface="SimSun" panose="02010600030101010101" pitchFamily="2" charset="-122"/>
                  <a:ea typeface="SimSun" panose="02010600030101010101" pitchFamily="2" charset="-122"/>
                  <a:cs typeface="+mn-ea"/>
                  <a:sym typeface="+mn-lt"/>
                </a:rPr>
                <a:t>无形财产权</a:t>
              </a:r>
            </a:p>
          </p:txBody>
        </p:sp>
        <p:sp>
          <p:nvSpPr>
            <p:cNvPr id="20" name="TextBox 35">
              <a:extLst>
                <a:ext uri="{FF2B5EF4-FFF2-40B4-BE49-F238E27FC236}">
                  <a16:creationId xmlns:a16="http://schemas.microsoft.com/office/drawing/2014/main" id="{ED1CFDB6-CB49-4445-97C0-893723DC2BA5}"/>
                </a:ext>
              </a:extLst>
            </p:cNvPr>
            <p:cNvSpPr txBox="1"/>
            <p:nvPr/>
          </p:nvSpPr>
          <p:spPr>
            <a:xfrm>
              <a:off x="2166677" y="2176707"/>
              <a:ext cx="1601913" cy="369332"/>
            </a:xfrm>
            <a:prstGeom prst="rect">
              <a:avLst/>
            </a:prstGeom>
            <a:noFill/>
          </p:spPr>
          <p:txBody>
            <a:bodyPr wrap="none">
              <a:normAutofit fontScale="85000" lnSpcReduction="20000"/>
            </a:bodyPr>
            <a:lstStyle/>
            <a:p>
              <a:pPr algn="r"/>
              <a:endParaRPr lang="zh-CN" altLang="en-US" b="1" dirty="0">
                <a:solidFill>
                  <a:schemeClr val="accent1"/>
                </a:solidFill>
                <a:cs typeface="+mn-ea"/>
                <a:sym typeface="+mn-lt"/>
              </a:endParaRPr>
            </a:p>
          </p:txBody>
        </p:sp>
        <p:sp>
          <p:nvSpPr>
            <p:cNvPr id="21" name="TextBox 36">
              <a:extLst>
                <a:ext uri="{FF2B5EF4-FFF2-40B4-BE49-F238E27FC236}">
                  <a16:creationId xmlns:a16="http://schemas.microsoft.com/office/drawing/2014/main" id="{1FF4A286-246A-644D-89BE-44CB8E2632C5}"/>
                </a:ext>
              </a:extLst>
            </p:cNvPr>
            <p:cNvSpPr txBox="1">
              <a:spLocks/>
            </p:cNvSpPr>
            <p:nvPr/>
          </p:nvSpPr>
          <p:spPr>
            <a:xfrm>
              <a:off x="212528" y="4697737"/>
              <a:ext cx="3397226" cy="731447"/>
            </a:xfrm>
            <a:prstGeom prst="rect">
              <a:avLst/>
            </a:prstGeom>
          </p:spPr>
          <p:txBody>
            <a:bodyPr vert="horz" wrap="square" lIns="91440" tIns="45720" rIns="91440" bIns="45720">
              <a:normAutofit/>
            </a:bodyPr>
            <a:lstStyle/>
            <a:p>
              <a:pPr algn="r">
                <a:lnSpc>
                  <a:spcPct val="120000"/>
                </a:lnSpc>
              </a:pPr>
              <a:r>
                <a:rPr lang="zh-CN" altLang="en-US" sz="2000" dirty="0">
                  <a:latin typeface="SimSun" panose="02010600030101010101" pitchFamily="2" charset="-122"/>
                  <a:ea typeface="SimSun" panose="02010600030101010101" pitchFamily="2" charset="-122"/>
                  <a:cs typeface="+mn-ea"/>
                  <a:sym typeface="+mn-lt"/>
                </a:rPr>
                <a:t>专有性</a:t>
              </a:r>
            </a:p>
          </p:txBody>
        </p:sp>
        <p:sp>
          <p:nvSpPr>
            <p:cNvPr id="23" name="TextBox 38">
              <a:extLst>
                <a:ext uri="{FF2B5EF4-FFF2-40B4-BE49-F238E27FC236}">
                  <a16:creationId xmlns:a16="http://schemas.microsoft.com/office/drawing/2014/main" id="{A792FFBF-9E37-DF49-8FB7-D959D21299C7}"/>
                </a:ext>
              </a:extLst>
            </p:cNvPr>
            <p:cNvSpPr txBox="1">
              <a:spLocks/>
            </p:cNvSpPr>
            <p:nvPr/>
          </p:nvSpPr>
          <p:spPr>
            <a:xfrm>
              <a:off x="8976460" y="3828126"/>
              <a:ext cx="3397226" cy="731446"/>
            </a:xfrm>
            <a:prstGeom prst="rect">
              <a:avLst/>
            </a:prstGeom>
          </p:spPr>
          <p:txBody>
            <a:bodyPr vert="horz" wrap="square" lIns="91440" tIns="45720" rIns="91440" bIns="45720">
              <a:normAutofit/>
            </a:bodyPr>
            <a:lstStyle/>
            <a:p>
              <a:pPr algn="l">
                <a:lnSpc>
                  <a:spcPct val="120000"/>
                </a:lnSpc>
              </a:pPr>
              <a:endParaRPr lang="zh-CN" altLang="en-US" sz="2000" dirty="0">
                <a:cs typeface="+mn-ea"/>
                <a:sym typeface="+mn-lt"/>
              </a:endParaRPr>
            </a:p>
          </p:txBody>
        </p:sp>
        <p:sp>
          <p:nvSpPr>
            <p:cNvPr id="25" name="Freeform: Shape 76">
              <a:extLst>
                <a:ext uri="{FF2B5EF4-FFF2-40B4-BE49-F238E27FC236}">
                  <a16:creationId xmlns:a16="http://schemas.microsoft.com/office/drawing/2014/main" id="{CC33C43C-8329-8D4B-A590-59B7A74F3268}"/>
                </a:ext>
              </a:extLst>
            </p:cNvPr>
            <p:cNvSpPr>
              <a:spLocks/>
            </p:cNvSpPr>
            <p:nvPr/>
          </p:nvSpPr>
          <p:spPr bwMode="auto">
            <a:xfrm>
              <a:off x="5476382" y="4812056"/>
              <a:ext cx="492888" cy="334256"/>
            </a:xfrm>
            <a:custGeom>
              <a:avLst/>
              <a:gdLst>
                <a:gd name="T0" fmla="*/ 524 w 524"/>
                <a:gd name="T1" fmla="*/ 339 h 339"/>
                <a:gd name="T2" fmla="*/ 0 w 524"/>
                <a:gd name="T3" fmla="*/ 339 h 339"/>
                <a:gd name="T4" fmla="*/ 0 w 524"/>
                <a:gd name="T5" fmla="*/ 0 h 339"/>
                <a:gd name="T6" fmla="*/ 262 w 524"/>
                <a:gd name="T7" fmla="*/ 179 h 339"/>
                <a:gd name="T8" fmla="*/ 524 w 524"/>
                <a:gd name="T9" fmla="*/ 0 h 339"/>
                <a:gd name="T10" fmla="*/ 524 w 524"/>
                <a:gd name="T11" fmla="*/ 339 h 339"/>
              </a:gdLst>
              <a:ahLst/>
              <a:cxnLst>
                <a:cxn ang="0">
                  <a:pos x="T0" y="T1"/>
                </a:cxn>
                <a:cxn ang="0">
                  <a:pos x="T2" y="T3"/>
                </a:cxn>
                <a:cxn ang="0">
                  <a:pos x="T4" y="T5"/>
                </a:cxn>
                <a:cxn ang="0">
                  <a:pos x="T6" y="T7"/>
                </a:cxn>
                <a:cxn ang="0">
                  <a:pos x="T8" y="T9"/>
                </a:cxn>
                <a:cxn ang="0">
                  <a:pos x="T10" y="T11"/>
                </a:cxn>
              </a:cxnLst>
              <a:rect l="0" t="0" r="r" b="b"/>
              <a:pathLst>
                <a:path w="524" h="339">
                  <a:moveTo>
                    <a:pt x="524" y="339"/>
                  </a:moveTo>
                  <a:lnTo>
                    <a:pt x="0" y="339"/>
                  </a:lnTo>
                  <a:lnTo>
                    <a:pt x="0" y="0"/>
                  </a:lnTo>
                  <a:lnTo>
                    <a:pt x="262" y="179"/>
                  </a:lnTo>
                  <a:lnTo>
                    <a:pt x="524" y="0"/>
                  </a:lnTo>
                  <a:lnTo>
                    <a:pt x="524" y="339"/>
                  </a:lnTo>
                  <a:close/>
                </a:path>
              </a:pathLst>
            </a:custGeom>
            <a:solidFill>
              <a:schemeClr val="accent2"/>
            </a:solidFill>
            <a:ln w="55563" cap="rnd">
              <a:solidFill>
                <a:srgbClr val="FFFFFF"/>
              </a:solidFill>
              <a:prstDash val="solid"/>
              <a:round/>
              <a:headEnd/>
              <a:tailEnd/>
            </a:ln>
          </p:spPr>
          <p:txBody>
            <a:bodyPr anchor="ctr"/>
            <a:lstStyle/>
            <a:p>
              <a:pPr algn="ctr"/>
              <a:endParaRPr>
                <a:cs typeface="+mn-ea"/>
                <a:sym typeface="+mn-lt"/>
              </a:endParaRPr>
            </a:p>
          </p:txBody>
        </p:sp>
      </p:grpSp>
      <p:sp>
        <p:nvSpPr>
          <p:cNvPr id="2" name="矩形 1">
            <a:extLst>
              <a:ext uri="{FF2B5EF4-FFF2-40B4-BE49-F238E27FC236}">
                <a16:creationId xmlns:a16="http://schemas.microsoft.com/office/drawing/2014/main" id="{A0F5EAA8-FB52-2049-8C0F-8FC1D9165B19}"/>
              </a:ext>
            </a:extLst>
          </p:cNvPr>
          <p:cNvSpPr/>
          <p:nvPr/>
        </p:nvSpPr>
        <p:spPr>
          <a:xfrm>
            <a:off x="5990836" y="2372469"/>
            <a:ext cx="1617893" cy="432041"/>
          </a:xfrm>
          <a:prstGeom prst="rect">
            <a:avLst/>
          </a:prstGeom>
        </p:spPr>
        <p:txBody>
          <a:bodyPr wrap="square">
            <a:spAutoFit/>
          </a:bodyPr>
          <a:lstStyle/>
          <a:p>
            <a:pPr>
              <a:lnSpc>
                <a:spcPct val="120000"/>
              </a:lnSpc>
            </a:pPr>
            <a:r>
              <a:rPr lang="zh-CN" altLang="en-US" sz="2000" dirty="0">
                <a:cs typeface="+mn-ea"/>
                <a:sym typeface="+mn-lt"/>
              </a:rPr>
              <a:t>时效性</a:t>
            </a:r>
          </a:p>
        </p:txBody>
      </p:sp>
      <p:sp>
        <p:nvSpPr>
          <p:cNvPr id="87" name="矩形 86">
            <a:extLst>
              <a:ext uri="{FF2B5EF4-FFF2-40B4-BE49-F238E27FC236}">
                <a16:creationId xmlns:a16="http://schemas.microsoft.com/office/drawing/2014/main" id="{B5EF7C7C-59DA-8242-8C2C-33F59F9780C1}"/>
              </a:ext>
            </a:extLst>
          </p:cNvPr>
          <p:cNvSpPr/>
          <p:nvPr/>
        </p:nvSpPr>
        <p:spPr>
          <a:xfrm>
            <a:off x="4474191" y="3895425"/>
            <a:ext cx="2885243" cy="398058"/>
          </a:xfrm>
          <a:prstGeom prst="rect">
            <a:avLst/>
          </a:prstGeom>
        </p:spPr>
        <p:txBody>
          <a:bodyPr wrap="square">
            <a:spAutoFit/>
          </a:bodyPr>
          <a:lstStyle/>
          <a:p>
            <a:pPr>
              <a:lnSpc>
                <a:spcPct val="120000"/>
              </a:lnSpc>
            </a:pPr>
            <a:r>
              <a:rPr lang="zh-CN" altLang="en-US" sz="1800" dirty="0">
                <a:cs typeface="+mn-ea"/>
                <a:sym typeface="+mn-lt"/>
              </a:rPr>
              <a:t>财产权与人格权的双重性</a:t>
            </a:r>
          </a:p>
        </p:txBody>
      </p:sp>
    </p:spTree>
    <p:extLst>
      <p:ext uri="{BB962C8B-B14F-4D97-AF65-F5344CB8AC3E}">
        <p14:creationId xmlns:p14="http://schemas.microsoft.com/office/powerpoint/2010/main" val="206759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知识产权主要类型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10" name="内容占位符 24"/>
          <p:cNvSpPr>
            <a:spLocks noGrp="1" noChangeArrowheads="1"/>
          </p:cNvSpPr>
          <p:nvPr/>
        </p:nvSpPr>
        <p:spPr bwMode="auto">
          <a:xfrm>
            <a:off x="55482" y="275111"/>
            <a:ext cx="86550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80000"/>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80000"/>
              <a:buFont typeface="Wingdings" panose="05000000000000000000" pitchFamily="2" charset="2"/>
              <a:buChar char="p"/>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80000"/>
              <a:buFont typeface="Wingdings" panose="05000000000000000000" pitchFamily="2" charset="2"/>
              <a:buChar char="u"/>
              <a:defRPr sz="2000">
                <a:solidFill>
                  <a:schemeClr val="tx1"/>
                </a:solidFill>
                <a:latin typeface="+mn-lt"/>
                <a:ea typeface="+mn-ea"/>
              </a:defRPr>
            </a:lvl5pPr>
            <a:lvl6pPr marL="2514600" indent="-228600" algn="l" rtl="0" fontAlgn="base">
              <a:spcBef>
                <a:spcPct val="20000"/>
              </a:spcBef>
              <a:spcAft>
                <a:spcPct val="0"/>
              </a:spcAft>
              <a:buClr>
                <a:schemeClr val="accent1"/>
              </a:buClr>
              <a:buSzPct val="80000"/>
              <a:buFont typeface="Wingdings" panose="05000000000000000000" pitchFamily="2" charset="2"/>
              <a:buChar char="u"/>
              <a:defRPr sz="2000">
                <a:solidFill>
                  <a:schemeClr val="tx1"/>
                </a:solidFill>
                <a:latin typeface="+mn-lt"/>
                <a:ea typeface="+mn-ea"/>
              </a:defRPr>
            </a:lvl6pPr>
            <a:lvl7pPr marL="2971800" indent="-228600" algn="l" rtl="0" fontAlgn="base">
              <a:spcBef>
                <a:spcPct val="20000"/>
              </a:spcBef>
              <a:spcAft>
                <a:spcPct val="0"/>
              </a:spcAft>
              <a:buClr>
                <a:schemeClr val="accent1"/>
              </a:buClr>
              <a:buSzPct val="80000"/>
              <a:buFont typeface="Wingdings" panose="05000000000000000000" pitchFamily="2" charset="2"/>
              <a:buChar char="u"/>
              <a:defRPr sz="2000">
                <a:solidFill>
                  <a:schemeClr val="tx1"/>
                </a:solidFill>
                <a:latin typeface="+mn-lt"/>
                <a:ea typeface="+mn-ea"/>
              </a:defRPr>
            </a:lvl7pPr>
            <a:lvl8pPr marL="3429000" indent="-228600" algn="l" rtl="0" fontAlgn="base">
              <a:spcBef>
                <a:spcPct val="20000"/>
              </a:spcBef>
              <a:spcAft>
                <a:spcPct val="0"/>
              </a:spcAft>
              <a:buClr>
                <a:schemeClr val="accent1"/>
              </a:buClr>
              <a:buSzPct val="80000"/>
              <a:buFont typeface="Wingdings" panose="05000000000000000000" pitchFamily="2" charset="2"/>
              <a:buChar char="u"/>
              <a:defRPr sz="2000">
                <a:solidFill>
                  <a:schemeClr val="tx1"/>
                </a:solidFill>
                <a:latin typeface="+mn-lt"/>
                <a:ea typeface="+mn-ea"/>
              </a:defRPr>
            </a:lvl8pPr>
            <a:lvl9pPr marL="3886200" indent="-228600" algn="l" rtl="0" fontAlgn="base">
              <a:spcBef>
                <a:spcPct val="20000"/>
              </a:spcBef>
              <a:spcAft>
                <a:spcPct val="0"/>
              </a:spcAft>
              <a:buClr>
                <a:schemeClr val="accent1"/>
              </a:buClr>
              <a:buSzPct val="80000"/>
              <a:buFont typeface="Wingdings" panose="05000000000000000000" pitchFamily="2" charset="2"/>
              <a:buChar char="u"/>
              <a:defRPr sz="2000">
                <a:solidFill>
                  <a:schemeClr val="tx1"/>
                </a:solidFill>
                <a:latin typeface="+mn-lt"/>
                <a:ea typeface="+mn-ea"/>
              </a:defRPr>
            </a:lvl9pPr>
          </a:lstStyle>
          <a:p>
            <a:endParaRPr lang="zh-CN" altLang="en-US" dirty="0"/>
          </a:p>
        </p:txBody>
      </p:sp>
      <p:graphicFrame>
        <p:nvGraphicFramePr>
          <p:cNvPr id="15" name="图示 14">
            <a:extLst>
              <a:ext uri="{FF2B5EF4-FFF2-40B4-BE49-F238E27FC236}">
                <a16:creationId xmlns:a16="http://schemas.microsoft.com/office/drawing/2014/main" id="{1A1734B0-F05B-0242-AB8D-C9311432A908}"/>
              </a:ext>
            </a:extLst>
          </p:cNvPr>
          <p:cNvGraphicFramePr/>
          <p:nvPr>
            <p:extLst>
              <p:ext uri="{D42A27DB-BD31-4B8C-83A1-F6EECF244321}">
                <p14:modId xmlns:p14="http://schemas.microsoft.com/office/powerpoint/2010/main" val="2394389699"/>
              </p:ext>
            </p:extLst>
          </p:nvPr>
        </p:nvGraphicFramePr>
        <p:xfrm>
          <a:off x="881646" y="847700"/>
          <a:ext cx="7002722" cy="36719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77193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知识产权制度安排</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619061" y="830576"/>
            <a:ext cx="6773130" cy="923330"/>
          </a:xfrm>
          <a:prstGeom prst="rect">
            <a:avLst/>
          </a:prstGeom>
          <a:noFill/>
        </p:spPr>
        <p:txBody>
          <a:bodyPr wrap="square" rtlCol="0">
            <a:spAutoFit/>
          </a:bodyPr>
          <a:lstStyle/>
          <a:p>
            <a:r>
              <a:rPr kumimoji="1" lang="zh-CN" altLang="en-US" sz="2000" b="1" dirty="0"/>
              <a:t>布瑞尔争论</a:t>
            </a:r>
            <a:endParaRPr kumimoji="1" lang="en-US" altLang="zh-CN" sz="2000" b="1" dirty="0"/>
          </a:p>
          <a:p>
            <a:endParaRPr kumimoji="1" lang="en-US" altLang="zh-CN" dirty="0"/>
          </a:p>
          <a:p>
            <a:endParaRPr kumimoji="1" lang="en-US" altLang="zh-CN" dirty="0"/>
          </a:p>
        </p:txBody>
      </p:sp>
      <p:grpSp>
        <p:nvGrpSpPr>
          <p:cNvPr id="9" name="组合 8">
            <a:extLst>
              <a:ext uri="{FF2B5EF4-FFF2-40B4-BE49-F238E27FC236}">
                <a16:creationId xmlns:a16="http://schemas.microsoft.com/office/drawing/2014/main" id="{2730D837-1FED-A048-A49C-8C52274448A8}"/>
              </a:ext>
            </a:extLst>
          </p:cNvPr>
          <p:cNvGrpSpPr/>
          <p:nvPr/>
        </p:nvGrpSpPr>
        <p:grpSpPr>
          <a:xfrm>
            <a:off x="664801" y="1268322"/>
            <a:ext cx="7382351" cy="2480807"/>
            <a:chOff x="381539" y="1441252"/>
            <a:chExt cx="8558802" cy="2782678"/>
          </a:xfrm>
        </p:grpSpPr>
        <p:sp>
          <p:nvSpPr>
            <p:cNvPr id="10" name="直接连接符 10">
              <a:extLst>
                <a:ext uri="{FF2B5EF4-FFF2-40B4-BE49-F238E27FC236}">
                  <a16:creationId xmlns:a16="http://schemas.microsoft.com/office/drawing/2014/main" id="{9C0D12C0-5EE0-8947-9FDF-125CA318BD97}"/>
                </a:ext>
              </a:extLst>
            </p:cNvPr>
            <p:cNvSpPr>
              <a:spLocks noChangeShapeType="1"/>
            </p:cNvSpPr>
            <p:nvPr/>
          </p:nvSpPr>
          <p:spPr bwMode="auto">
            <a:xfrm flipH="1">
              <a:off x="4660939" y="1847380"/>
              <a:ext cx="0" cy="2376550"/>
            </a:xfrm>
            <a:prstGeom prst="line">
              <a:avLst/>
            </a:prstGeom>
            <a:noFill/>
            <a:ln w="952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组合 14">
              <a:extLst>
                <a:ext uri="{FF2B5EF4-FFF2-40B4-BE49-F238E27FC236}">
                  <a16:creationId xmlns:a16="http://schemas.microsoft.com/office/drawing/2014/main" id="{20334D72-EEFE-A949-9A57-6B27C2909444}"/>
                </a:ext>
              </a:extLst>
            </p:cNvPr>
            <p:cNvGrpSpPr/>
            <p:nvPr/>
          </p:nvGrpSpPr>
          <p:grpSpPr>
            <a:xfrm>
              <a:off x="381539" y="1441252"/>
              <a:ext cx="8558802" cy="1660076"/>
              <a:chOff x="381539" y="1671599"/>
              <a:chExt cx="8558802" cy="1548563"/>
            </a:xfrm>
          </p:grpSpPr>
          <p:sp>
            <p:nvSpPr>
              <p:cNvPr id="17" name="TextBox 13">
                <a:extLst>
                  <a:ext uri="{FF2B5EF4-FFF2-40B4-BE49-F238E27FC236}">
                    <a16:creationId xmlns:a16="http://schemas.microsoft.com/office/drawing/2014/main" id="{FA19C2F7-ACE6-1C4C-BA2F-059FCA04E2FF}"/>
                  </a:ext>
                </a:extLst>
              </p:cNvPr>
              <p:cNvSpPr>
                <a:spLocks noChangeArrowheads="1"/>
              </p:cNvSpPr>
              <p:nvPr/>
            </p:nvSpPr>
            <p:spPr bwMode="auto">
              <a:xfrm>
                <a:off x="381539" y="1676177"/>
                <a:ext cx="2447926" cy="32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00" b="1" dirty="0">
                    <a:solidFill>
                      <a:schemeClr val="accent1"/>
                    </a:solidFill>
                    <a:latin typeface="SimHei" panose="02010609060101010101" pitchFamily="49" charset="-122"/>
                    <a:ea typeface="SimHei" panose="02010609060101010101" pitchFamily="49" charset="-122"/>
                    <a:sym typeface="方正正大黑简体" pitchFamily="2" charset="-122"/>
                  </a:rPr>
                  <a:t>布瑞尔观点</a:t>
                </a:r>
              </a:p>
            </p:txBody>
          </p:sp>
          <p:sp>
            <p:nvSpPr>
              <p:cNvPr id="18" name="TextBox 14">
                <a:extLst>
                  <a:ext uri="{FF2B5EF4-FFF2-40B4-BE49-F238E27FC236}">
                    <a16:creationId xmlns:a16="http://schemas.microsoft.com/office/drawing/2014/main" id="{510FEF11-01E3-B144-89DD-6DD935C4733E}"/>
                  </a:ext>
                </a:extLst>
              </p:cNvPr>
              <p:cNvSpPr>
                <a:spLocks noChangeArrowheads="1"/>
              </p:cNvSpPr>
              <p:nvPr/>
            </p:nvSpPr>
            <p:spPr bwMode="auto">
              <a:xfrm>
                <a:off x="6492415" y="1671599"/>
                <a:ext cx="2447926" cy="32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rgbClr val="7030A0"/>
                    </a:solidFill>
                    <a:latin typeface="SimHei" panose="02010609060101010101" pitchFamily="49" charset="-122"/>
                    <a:ea typeface="SimHei" panose="02010609060101010101" pitchFamily="49" charset="-122"/>
                    <a:sym typeface="方正正大黑简体" pitchFamily="2" charset="-122"/>
                  </a:rPr>
                  <a:t>反方观点</a:t>
                </a:r>
              </a:p>
            </p:txBody>
          </p:sp>
          <p:sp>
            <p:nvSpPr>
              <p:cNvPr id="20" name="TextBox 28">
                <a:extLst>
                  <a:ext uri="{FF2B5EF4-FFF2-40B4-BE49-F238E27FC236}">
                    <a16:creationId xmlns:a16="http://schemas.microsoft.com/office/drawing/2014/main" id="{FC759BC2-D6E3-234D-A06C-7878E866648E}"/>
                  </a:ext>
                </a:extLst>
              </p:cNvPr>
              <p:cNvSpPr>
                <a:spLocks noChangeArrowheads="1"/>
              </p:cNvSpPr>
              <p:nvPr/>
            </p:nvSpPr>
            <p:spPr bwMode="auto">
              <a:xfrm>
                <a:off x="4313238" y="2732088"/>
                <a:ext cx="176783" cy="48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800" b="1" dirty="0">
                  <a:solidFill>
                    <a:schemeClr val="bg1"/>
                  </a:solidFill>
                  <a:latin typeface="方正兰亭粗黑_GBK" pitchFamily="2" charset="-122"/>
                  <a:ea typeface="方正兰亭粗黑_GBK" pitchFamily="2" charset="-122"/>
                  <a:sym typeface="方正兰亭粗黑_GBK" pitchFamily="2" charset="-122"/>
                </a:endParaRPr>
              </a:p>
            </p:txBody>
          </p:sp>
        </p:grpSp>
      </p:grpSp>
      <p:sp>
        <p:nvSpPr>
          <p:cNvPr id="2" name="文本框 1"/>
          <p:cNvSpPr txBox="1"/>
          <p:nvPr/>
        </p:nvSpPr>
        <p:spPr>
          <a:xfrm>
            <a:off x="503171" y="1677727"/>
            <a:ext cx="3713684" cy="1896866"/>
          </a:xfrm>
          <a:prstGeom prst="rect">
            <a:avLst/>
          </a:prstGeom>
          <a:noFill/>
        </p:spPr>
        <p:txBody>
          <a:bodyPr wrap="square" rtlCol="0">
            <a:spAutoFit/>
          </a:bodyPr>
          <a:lstStyle/>
          <a:p>
            <a:pPr marL="285750" indent="-285750">
              <a:lnSpc>
                <a:spcPct val="150000"/>
              </a:lnSpc>
              <a:buClr>
                <a:srgbClr val="7030A0"/>
              </a:buClr>
              <a:buFont typeface="Wingdings" pitchFamily="2" charset="2"/>
              <a:buChar char="l"/>
            </a:pPr>
            <a:r>
              <a:rPr lang="zh-CN" altLang="en-US" sz="1600" dirty="0"/>
              <a:t>即使没有版权法，正规出版商也能够通过发行比盗版的价格更便宜的“反击版本”，把盗版者赶出市场。</a:t>
            </a:r>
            <a:endParaRPr lang="en-US" altLang="zh-CN" sz="1600" dirty="0"/>
          </a:p>
          <a:p>
            <a:pPr marL="285750" indent="-285750">
              <a:lnSpc>
                <a:spcPct val="150000"/>
              </a:lnSpc>
              <a:buClr>
                <a:srgbClr val="7030A0"/>
              </a:buClr>
              <a:buFont typeface="Wingdings" pitchFamily="2" charset="2"/>
              <a:buChar char="l"/>
            </a:pPr>
            <a:r>
              <a:rPr lang="zh-CN" altLang="en-US" sz="1600" dirty="0"/>
              <a:t>充足的时间优势可以保证正规出版商回收投资，即“时间领先”。</a:t>
            </a:r>
          </a:p>
        </p:txBody>
      </p:sp>
      <p:sp>
        <p:nvSpPr>
          <p:cNvPr id="21" name="文本框 20"/>
          <p:cNvSpPr txBox="1"/>
          <p:nvPr/>
        </p:nvSpPr>
        <p:spPr>
          <a:xfrm>
            <a:off x="4625916" y="1630392"/>
            <a:ext cx="3713684" cy="2266198"/>
          </a:xfrm>
          <a:prstGeom prst="rect">
            <a:avLst/>
          </a:prstGeom>
          <a:noFill/>
        </p:spPr>
        <p:txBody>
          <a:bodyPr wrap="square" rtlCol="0">
            <a:spAutoFit/>
          </a:bodyPr>
          <a:lstStyle/>
          <a:p>
            <a:pPr marL="285750" indent="-285750">
              <a:lnSpc>
                <a:spcPct val="150000"/>
              </a:lnSpc>
              <a:buClr>
                <a:srgbClr val="7030A0"/>
              </a:buClr>
              <a:buFont typeface="Wingdings" pitchFamily="2" charset="2"/>
              <a:buChar char="l"/>
            </a:pPr>
            <a:r>
              <a:rPr lang="zh-CN" altLang="en-US" sz="1600" dirty="0"/>
              <a:t>图书市场上的任何畅销书的高利润都将吸引盗版者。</a:t>
            </a:r>
            <a:endParaRPr lang="en-US" altLang="zh-CN" sz="1600" dirty="0"/>
          </a:p>
          <a:p>
            <a:pPr marL="285750" indent="-285750">
              <a:lnSpc>
                <a:spcPct val="150000"/>
              </a:lnSpc>
              <a:buClr>
                <a:srgbClr val="7030A0"/>
              </a:buClr>
              <a:buFont typeface="Wingdings" pitchFamily="2" charset="2"/>
              <a:buChar char="l"/>
            </a:pPr>
            <a:r>
              <a:rPr lang="zh-CN" altLang="en-US" sz="1600" dirty="0"/>
              <a:t>对正规出版商来说，所谓“时间领先”的优势并不存在，受高额利润的驱使，盗版者总能想到办法让非法的盗版比正版更快进入市场。</a:t>
            </a:r>
          </a:p>
        </p:txBody>
      </p:sp>
      <p:sp>
        <p:nvSpPr>
          <p:cNvPr id="5" name="文本框 4"/>
          <p:cNvSpPr txBox="1"/>
          <p:nvPr/>
        </p:nvSpPr>
        <p:spPr>
          <a:xfrm>
            <a:off x="619061" y="4102536"/>
            <a:ext cx="7632725" cy="338554"/>
          </a:xfrm>
          <a:prstGeom prst="rect">
            <a:avLst/>
          </a:prstGeom>
          <a:noFill/>
        </p:spPr>
        <p:txBody>
          <a:bodyPr wrap="square" rtlCol="0">
            <a:spAutoFit/>
          </a:bodyPr>
          <a:lstStyle/>
          <a:p>
            <a:pPr marL="285750" indent="-285750">
              <a:buClr>
                <a:srgbClr val="FF0000"/>
              </a:buClr>
              <a:buFont typeface="Wingdings" pitchFamily="2" charset="2"/>
              <a:buChar char="Ø"/>
            </a:pPr>
            <a:r>
              <a:rPr lang="zh-CN" altLang="en-US" sz="1600" dirty="0">
                <a:solidFill>
                  <a:srgbClr val="FF0000"/>
                </a:solidFill>
              </a:rPr>
              <a:t>核心：知识产品的个人收益与社会福利的取舍问题</a:t>
            </a:r>
          </a:p>
        </p:txBody>
      </p:sp>
    </p:spTree>
    <p:extLst>
      <p:ext uri="{BB962C8B-B14F-4D97-AF65-F5344CB8AC3E}">
        <p14:creationId xmlns:p14="http://schemas.microsoft.com/office/powerpoint/2010/main" val="4074445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29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知识产权制度安排</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631772" y="868880"/>
            <a:ext cx="7709849" cy="3493264"/>
          </a:xfrm>
          <a:prstGeom prst="rect">
            <a:avLst/>
          </a:prstGeom>
          <a:noFill/>
        </p:spPr>
        <p:txBody>
          <a:bodyPr wrap="square" rtlCol="0">
            <a:spAutoFit/>
          </a:bodyPr>
          <a:lstStyle/>
          <a:p>
            <a:pPr>
              <a:lnSpc>
                <a:spcPct val="150000"/>
              </a:lnSpc>
            </a:pPr>
            <a:r>
              <a:rPr kumimoji="1" lang="zh-CN" altLang="en-US" sz="2000" b="1" dirty="0">
                <a:latin typeface="SimSun" panose="02010600030101010101" pitchFamily="2" charset="-122"/>
                <a:ea typeface="SimSun" panose="02010600030101010101" pitchFamily="2" charset="-122"/>
              </a:rPr>
              <a:t>莱西格与</a:t>
            </a:r>
            <a:r>
              <a:rPr kumimoji="1" lang="en-US" altLang="zh-CN" sz="2000" b="1" dirty="0">
                <a:latin typeface="SimSun" panose="02010600030101010101" pitchFamily="2" charset="-122"/>
                <a:ea typeface="SimSun" panose="02010600030101010101" pitchFamily="2" charset="-122"/>
              </a:rPr>
              <a:t>CC</a:t>
            </a:r>
            <a:r>
              <a:rPr kumimoji="1" lang="zh-CN" altLang="en-US" sz="2000" b="1" dirty="0">
                <a:latin typeface="SimSun" panose="02010600030101010101" pitchFamily="2" charset="-122"/>
                <a:ea typeface="SimSun" panose="02010600030101010101" pitchFamily="2" charset="-122"/>
              </a:rPr>
              <a:t>公益组织</a:t>
            </a:r>
            <a:endParaRPr kumimoji="1" lang="en-US" altLang="zh-CN" sz="2000" b="1" dirty="0">
              <a:latin typeface="SimSun" panose="02010600030101010101" pitchFamily="2" charset="-122"/>
              <a:ea typeface="SimSun" panose="02010600030101010101" pitchFamily="2" charset="-122"/>
            </a:endParaRPr>
          </a:p>
          <a:p>
            <a:pPr>
              <a:lnSpc>
                <a:spcPct val="150000"/>
              </a:lnSpc>
            </a:pPr>
            <a:endParaRPr kumimoji="1" lang="en-US" altLang="zh-CN" sz="800" b="1" dirty="0">
              <a:latin typeface="SimSun" panose="02010600030101010101" pitchFamily="2" charset="-122"/>
              <a:ea typeface="SimSun" panose="02010600030101010101" pitchFamily="2" charset="-122"/>
            </a:endParaRPr>
          </a:p>
          <a:p>
            <a:pPr indent="457200">
              <a:lnSpc>
                <a:spcPct val="150000"/>
              </a:lnSpc>
            </a:pPr>
            <a:r>
              <a:rPr kumimoji="1" lang="zh-CN" altLang="en-US" sz="1600" dirty="0">
                <a:latin typeface="SimSun" panose="02010600030101010101" pitchFamily="2" charset="-122"/>
                <a:ea typeface="SimSun" panose="02010600030101010101" pitchFamily="2" charset="-122"/>
              </a:rPr>
              <a:t>莱西格：</a:t>
            </a:r>
            <a:r>
              <a:rPr lang="zh-CN" altLang="en-US" sz="1600" dirty="0">
                <a:latin typeface="SimSun" panose="02010600030101010101" pitchFamily="2" charset="-122"/>
                <a:ea typeface="SimSun" panose="02010600030101010101" pitchFamily="2" charset="-122"/>
              </a:rPr>
              <a:t>苛刻的知识产权保护法律不利于人类知识的普及与推广活动，在数码时代下的版权保护应该有新的思维。</a:t>
            </a:r>
            <a:endParaRPr kumimoji="1" lang="en-US" altLang="zh-CN" sz="1600" dirty="0">
              <a:latin typeface="SimSun" panose="02010600030101010101" pitchFamily="2" charset="-122"/>
              <a:ea typeface="SimSun" panose="02010600030101010101" pitchFamily="2" charset="-122"/>
            </a:endParaRPr>
          </a:p>
          <a:p>
            <a:pPr indent="457200">
              <a:lnSpc>
                <a:spcPct val="150000"/>
              </a:lnSpc>
            </a:pPr>
            <a:r>
              <a:rPr kumimoji="1" lang="en-US" altLang="zh-CN" sz="1600" dirty="0">
                <a:latin typeface="SimSun" panose="02010600030101010101" pitchFamily="2" charset="-122"/>
                <a:ea typeface="SimSun" panose="02010600030101010101" pitchFamily="2" charset="-122"/>
              </a:rPr>
              <a:t>CC</a:t>
            </a:r>
            <a:r>
              <a:rPr kumimoji="1" lang="zh-CN" altLang="en-US" sz="1600" dirty="0">
                <a:latin typeface="SimSun" panose="02010600030101010101" pitchFamily="2" charset="-122"/>
                <a:ea typeface="SimSun" panose="02010600030101010101" pitchFamily="2" charset="-122"/>
              </a:rPr>
              <a:t>（</a:t>
            </a:r>
            <a:r>
              <a:rPr kumimoji="1" lang="en-US" altLang="zh-CN" sz="1600" dirty="0">
                <a:latin typeface="SimSun" panose="02010600030101010101" pitchFamily="2" charset="-122"/>
                <a:ea typeface="SimSun" panose="02010600030101010101" pitchFamily="2" charset="-122"/>
              </a:rPr>
              <a:t>Creative Commons</a:t>
            </a:r>
            <a:r>
              <a:rPr kumimoji="1" lang="zh-CN" altLang="en-US" sz="1600" dirty="0">
                <a:latin typeface="SimSun" panose="02010600030101010101" pitchFamily="2" charset="-122"/>
                <a:ea typeface="SimSun" panose="02010600030101010101" pitchFamily="2" charset="-122"/>
              </a:rPr>
              <a:t>）知识共享公益组织：</a:t>
            </a:r>
            <a:r>
              <a:rPr lang="zh-CN" altLang="en-US" sz="1600" dirty="0">
                <a:latin typeface="SimSun" panose="02010600030101010101" pitchFamily="2" charset="-122"/>
                <a:ea typeface="SimSun" panose="02010600030101010101" pitchFamily="2" charset="-122"/>
              </a:rPr>
              <a:t>该组织向创作者免费提供</a:t>
            </a:r>
            <a:r>
              <a:rPr lang="en-US" altLang="zh-CN" sz="1600" dirty="0">
                <a:latin typeface="SimSun" panose="02010600030101010101" pitchFamily="2" charset="-122"/>
                <a:ea typeface="SimSun" panose="02010600030101010101" pitchFamily="2" charset="-122"/>
              </a:rPr>
              <a:t>CC</a:t>
            </a:r>
            <a:r>
              <a:rPr lang="zh-CN" altLang="en-US" sz="1600" dirty="0">
                <a:latin typeface="SimSun" panose="02010600030101010101" pitchFamily="2" charset="-122"/>
                <a:ea typeface="SimSun" panose="02010600030101010101" pitchFamily="2" charset="-122"/>
              </a:rPr>
              <a:t>协议，帮助他们标识自己作品的权利状态以及其所赋予使用者使用的条件，倡导灵活的“部分权利保留”的著作权利用模式，并对受著作权保护内容进行合法的分享与使用，以帮助实现作品的广泛传播和公众对知识和信息的开放获取。</a:t>
            </a:r>
            <a:endParaRPr lang="en-US" altLang="zh-CN" sz="1600" dirty="0">
              <a:latin typeface="SimSun" panose="02010600030101010101" pitchFamily="2" charset="-122"/>
              <a:ea typeface="SimSun" panose="02010600030101010101" pitchFamily="2" charset="-122"/>
            </a:endParaRPr>
          </a:p>
          <a:p>
            <a:endParaRPr kumimoji="1" lang="en-US" altLang="zh-CN" sz="1600" dirty="0">
              <a:latin typeface="SimSun" panose="02010600030101010101" pitchFamily="2" charset="-122"/>
              <a:ea typeface="SimSun" panose="02010600030101010101" pitchFamily="2" charset="-122"/>
            </a:endParaRPr>
          </a:p>
          <a:p>
            <a:pPr marL="285750" indent="-285750">
              <a:buClr>
                <a:srgbClr val="FF0000"/>
              </a:buClr>
              <a:buFont typeface="Wingdings" pitchFamily="2" charset="2"/>
              <a:buChar char="Ø"/>
            </a:pPr>
            <a:r>
              <a:rPr kumimoji="1" lang="zh-CN" altLang="en-US" sz="1600" dirty="0">
                <a:solidFill>
                  <a:srgbClr val="FF0000"/>
                </a:solidFill>
                <a:latin typeface="SimSun" panose="02010600030101010101" pitchFamily="2" charset="-122"/>
                <a:ea typeface="SimSun" panose="02010600030101010101" pitchFamily="2" charset="-122"/>
              </a:rPr>
              <a:t>核心：知识共享与著作权保护的平衡问题</a:t>
            </a:r>
            <a:endParaRPr kumimoji="1" lang="en-US" altLang="zh-CN" sz="1600" dirty="0">
              <a:solidFill>
                <a:srgbClr val="FF0000"/>
              </a:solidFill>
              <a:latin typeface="SimSun" panose="02010600030101010101" pitchFamily="2" charset="-122"/>
              <a:ea typeface="SimSun" panose="02010600030101010101" pitchFamily="2" charset="-122"/>
            </a:endParaRPr>
          </a:p>
        </p:txBody>
      </p:sp>
      <p:sp>
        <p:nvSpPr>
          <p:cNvPr id="20" name="TextBox 28">
            <a:extLst>
              <a:ext uri="{FF2B5EF4-FFF2-40B4-BE49-F238E27FC236}">
                <a16:creationId xmlns:a16="http://schemas.microsoft.com/office/drawing/2014/main" id="{FC759BC2-D6E3-234D-A06C-7878E866648E}"/>
              </a:ext>
            </a:extLst>
          </p:cNvPr>
          <p:cNvSpPr>
            <a:spLocks noChangeArrowheads="1"/>
          </p:cNvSpPr>
          <p:nvPr/>
        </p:nvSpPr>
        <p:spPr bwMode="auto">
          <a:xfrm>
            <a:off x="4056061" y="2281852"/>
            <a:ext cx="152483" cy="46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800" b="1" dirty="0">
              <a:solidFill>
                <a:schemeClr val="bg1"/>
              </a:solidFill>
              <a:latin typeface="方正兰亭粗黑_GBK" pitchFamily="2" charset="-122"/>
              <a:ea typeface="方正兰亭粗黑_GBK" pitchFamily="2" charset="-122"/>
              <a:sym typeface="方正兰亭粗黑_GBK" pitchFamily="2" charset="-122"/>
            </a:endParaRPr>
          </a:p>
        </p:txBody>
      </p:sp>
      <p:sp>
        <p:nvSpPr>
          <p:cNvPr id="2" name="文本框 1">
            <a:extLst>
              <a:ext uri="{FF2B5EF4-FFF2-40B4-BE49-F238E27FC236}">
                <a16:creationId xmlns:a16="http://schemas.microsoft.com/office/drawing/2014/main" id="{9C65BA1D-ACA7-D84B-B1E6-6255D76D3FD6}"/>
              </a:ext>
            </a:extLst>
          </p:cNvPr>
          <p:cNvSpPr txBox="1"/>
          <p:nvPr/>
        </p:nvSpPr>
        <p:spPr>
          <a:xfrm>
            <a:off x="10401300" y="-393700"/>
            <a:ext cx="184731" cy="353943"/>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118753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80430" y="445102"/>
            <a:ext cx="7263370" cy="550863"/>
          </a:xfrm>
        </p:spPr>
        <p:txBody>
          <a:bodyPr>
            <a:normAutofit fontScale="90000"/>
          </a:bodyPr>
          <a:lstStyle/>
          <a:p>
            <a:r>
              <a:rPr lang="zh-CN" altLang="en-US" sz="2800" b="1" dirty="0">
                <a:solidFill>
                  <a:schemeClr val="tx1">
                    <a:lumMod val="85000"/>
                    <a:lumOff val="15000"/>
                  </a:schemeClr>
                </a:solidFill>
                <a:latin typeface="黑体" panose="02010609060101010101" pitchFamily="49" charset="-122"/>
                <a:ea typeface="黑体" panose="02010609060101010101" pitchFamily="49" charset="-122"/>
              </a:rPr>
              <a:t>第八章 “有形的手”</a:t>
            </a:r>
            <a:r>
              <a:rPr lang="en-US" altLang="zh-CN" sz="2800" b="1" dirty="0">
                <a:solidFill>
                  <a:schemeClr val="tx1">
                    <a:lumMod val="85000"/>
                    <a:lumOff val="15000"/>
                  </a:schemeClr>
                </a:solidFill>
                <a:latin typeface="黑体" panose="02010609060101010101" pitchFamily="49" charset="-122"/>
                <a:ea typeface="黑体" panose="02010609060101010101" pitchFamily="49" charset="-122"/>
              </a:rPr>
              <a:t>——</a:t>
            </a:r>
            <a:r>
              <a:rPr lang="zh-CN" altLang="en-US" sz="2800" b="1" dirty="0">
                <a:solidFill>
                  <a:schemeClr val="tx1">
                    <a:lumMod val="85000"/>
                    <a:lumOff val="15000"/>
                  </a:schemeClr>
                </a:solidFill>
                <a:latin typeface="黑体" panose="02010609060101010101" pitchFamily="49" charset="-122"/>
                <a:ea typeface="黑体" panose="02010609060101010101" pitchFamily="49" charset="-122"/>
              </a:rPr>
              <a:t>信息政策与信息治理</a:t>
            </a:r>
          </a:p>
        </p:txBody>
      </p:sp>
      <p:cxnSp>
        <p:nvCxnSpPr>
          <p:cNvPr id="35" name="直接连接符 34"/>
          <p:cNvCxnSpPr/>
          <p:nvPr/>
        </p:nvCxnSpPr>
        <p:spPr>
          <a:xfrm>
            <a:off x="280430" y="1001550"/>
            <a:ext cx="8401050" cy="0"/>
          </a:xfrm>
          <a:prstGeom prst="line">
            <a:avLst/>
          </a:prstGeom>
          <a:ln>
            <a:solidFill>
              <a:srgbClr val="6964A0"/>
            </a:solidFill>
          </a:ln>
        </p:spPr>
        <p:style>
          <a:lnRef idx="3">
            <a:schemeClr val="accent1"/>
          </a:lnRef>
          <a:fillRef idx="0">
            <a:schemeClr val="accent1"/>
          </a:fillRef>
          <a:effectRef idx="2">
            <a:schemeClr val="accent1"/>
          </a:effectRef>
          <a:fontRef idx="minor">
            <a:schemeClr val="tx1"/>
          </a:fontRef>
        </p:style>
      </p:cxnSp>
      <p:pic>
        <p:nvPicPr>
          <p:cNvPr id="28"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4" name="组合 3">
            <a:extLst>
              <a:ext uri="{FF2B5EF4-FFF2-40B4-BE49-F238E27FC236}">
                <a16:creationId xmlns:a16="http://schemas.microsoft.com/office/drawing/2014/main" id="{96A3DD5A-3187-E848-865D-C8690A0378D8}"/>
              </a:ext>
            </a:extLst>
          </p:cNvPr>
          <p:cNvGrpSpPr/>
          <p:nvPr/>
        </p:nvGrpSpPr>
        <p:grpSpPr>
          <a:xfrm>
            <a:off x="1865125" y="1347614"/>
            <a:ext cx="5371171" cy="2880320"/>
            <a:chOff x="2062411" y="1131590"/>
            <a:chExt cx="5371171" cy="2880320"/>
          </a:xfrm>
        </p:grpSpPr>
        <p:grpSp>
          <p:nvGrpSpPr>
            <p:cNvPr id="10" name="组合 9"/>
            <p:cNvGrpSpPr/>
            <p:nvPr/>
          </p:nvGrpSpPr>
          <p:grpSpPr>
            <a:xfrm>
              <a:off x="2062411" y="1131590"/>
              <a:ext cx="5353316" cy="537307"/>
              <a:chOff x="2092117" y="1240327"/>
              <a:chExt cx="5353316" cy="537307"/>
            </a:xfrm>
          </p:grpSpPr>
          <p:grpSp>
            <p:nvGrpSpPr>
              <p:cNvPr id="41" name="组合 40"/>
              <p:cNvGrpSpPr/>
              <p:nvPr/>
            </p:nvGrpSpPr>
            <p:grpSpPr>
              <a:xfrm>
                <a:off x="2588998" y="1276936"/>
                <a:ext cx="4856435" cy="486194"/>
                <a:chOff x="5526988" y="887716"/>
                <a:chExt cx="4833680" cy="648258"/>
              </a:xfrm>
              <a:solidFill>
                <a:srgbClr val="D4D9EC"/>
              </a:solidFill>
            </p:grpSpPr>
            <p:sp>
              <p:nvSpPr>
                <p:cNvPr id="42"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sp>
              <p:nvSpPr>
                <p:cNvPr id="43"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grpSp>
          <p:sp>
            <p:nvSpPr>
              <p:cNvPr id="7" name="TextBox 6"/>
              <p:cNvSpPr txBox="1"/>
              <p:nvPr/>
            </p:nvSpPr>
            <p:spPr>
              <a:xfrm>
                <a:off x="2793014" y="1326182"/>
                <a:ext cx="2836334" cy="361629"/>
              </a:xfrm>
              <a:prstGeom prst="rect">
                <a:avLst/>
              </a:prstGeom>
              <a:solidFill>
                <a:srgbClr val="D4D9EC"/>
              </a:solidFill>
            </p:spPr>
            <p:txBody>
              <a:bodyPr wrap="none" lIns="68570" tIns="34286" rIns="68570" bIns="34286" rtlCol="0">
                <a:spAutoFit/>
              </a:bodyPr>
              <a:lstStyle/>
              <a:p>
                <a:pPr defTabSz="342892"/>
                <a:r>
                  <a:rPr lang="zh-CN" altLang="en-US" sz="1900" b="1" dirty="0" smtClean="0">
                    <a:solidFill>
                      <a:prstClr val="black"/>
                    </a:solidFill>
                    <a:latin typeface="宋体"/>
                  </a:rPr>
                  <a:t>信</a:t>
                </a:r>
                <a:r>
                  <a:rPr lang="zh-CN" altLang="en-US" sz="1900" b="1" dirty="0">
                    <a:solidFill>
                      <a:prstClr val="black"/>
                    </a:solidFill>
                    <a:latin typeface="宋体"/>
                  </a:rPr>
                  <a:t>息市</a:t>
                </a:r>
                <a:r>
                  <a:rPr lang="zh-CN" altLang="en-US" sz="1900" b="1" dirty="0" smtClean="0">
                    <a:solidFill>
                      <a:prstClr val="black"/>
                    </a:solidFill>
                    <a:latin typeface="宋体"/>
                  </a:rPr>
                  <a:t>场失灵与政策干预</a:t>
                </a:r>
                <a:endParaRPr lang="zh-CN" altLang="en-US" sz="1900" b="1" dirty="0">
                  <a:solidFill>
                    <a:prstClr val="black"/>
                  </a:solidFill>
                  <a:latin typeface="宋体"/>
                </a:endParaRPr>
              </a:p>
            </p:txBody>
          </p:sp>
          <p:sp>
            <p:nvSpPr>
              <p:cNvPr id="8" name="Oval 12"/>
              <p:cNvSpPr>
                <a:spLocks noChangeArrowheads="1"/>
              </p:cNvSpPr>
              <p:nvPr/>
            </p:nvSpPr>
            <p:spPr bwMode="auto">
              <a:xfrm>
                <a:off x="2092117" y="1240327"/>
                <a:ext cx="528580" cy="537307"/>
              </a:xfrm>
              <a:prstGeom prst="ellipse">
                <a:avLst/>
              </a:prstGeom>
              <a:solidFill>
                <a:srgbClr val="D4D9EC"/>
              </a:solidFill>
              <a:ln>
                <a:noFill/>
              </a:ln>
            </p:spPr>
            <p:txBody>
              <a:bodyPr vert="horz" wrap="square" lIns="68570" tIns="34286" rIns="68570" bIns="34286" numCol="1" anchor="t" anchorCtr="0" compatLnSpc="1"/>
              <a:lstStyle/>
              <a:p>
                <a:pPr defTabSz="342892"/>
                <a:endParaRPr lang="zh-CN" altLang="en-US" sz="1400">
                  <a:solidFill>
                    <a:prstClr val="black"/>
                  </a:solidFill>
                </a:endParaRPr>
              </a:p>
            </p:txBody>
          </p:sp>
          <p:sp>
            <p:nvSpPr>
              <p:cNvPr id="9" name="TextBox 8"/>
              <p:cNvSpPr txBox="1"/>
              <p:nvPr/>
            </p:nvSpPr>
            <p:spPr>
              <a:xfrm>
                <a:off x="2233954" y="1256560"/>
                <a:ext cx="229718" cy="438572"/>
              </a:xfrm>
              <a:prstGeom prst="rect">
                <a:avLst/>
              </a:prstGeom>
              <a:solidFill>
                <a:srgbClr val="D4D9EC"/>
              </a:solidFill>
            </p:spPr>
            <p:txBody>
              <a:bodyPr wrap="square" lIns="68570" tIns="34286" rIns="68570" bIns="34286" rtlCol="0">
                <a:spAutoFit/>
              </a:bodyPr>
              <a:lstStyle/>
              <a:p>
                <a:pPr defTabSz="342892"/>
                <a:r>
                  <a:rPr lang="en-US" altLang="zh-CN" sz="2400" b="1" dirty="0">
                    <a:solidFill>
                      <a:prstClr val="black"/>
                    </a:solidFill>
                    <a:latin typeface="宋体"/>
                  </a:rPr>
                  <a:t>1</a:t>
                </a:r>
                <a:endParaRPr lang="zh-CN" altLang="en-US" sz="2400" b="1" dirty="0">
                  <a:solidFill>
                    <a:prstClr val="black"/>
                  </a:solidFill>
                  <a:latin typeface="宋体"/>
                </a:endParaRPr>
              </a:p>
            </p:txBody>
          </p:sp>
        </p:grpSp>
        <p:grpSp>
          <p:nvGrpSpPr>
            <p:cNvPr id="11" name="组合 10"/>
            <p:cNvGrpSpPr/>
            <p:nvPr/>
          </p:nvGrpSpPr>
          <p:grpSpPr>
            <a:xfrm>
              <a:off x="2076535" y="1746411"/>
              <a:ext cx="5334509" cy="537307"/>
              <a:chOff x="2090143" y="2002171"/>
              <a:chExt cx="5334509" cy="537307"/>
            </a:xfrm>
          </p:grpSpPr>
          <p:grpSp>
            <p:nvGrpSpPr>
              <p:cNvPr id="38" name="组合 37"/>
              <p:cNvGrpSpPr/>
              <p:nvPr/>
            </p:nvGrpSpPr>
            <p:grpSpPr>
              <a:xfrm>
                <a:off x="2568217" y="2004307"/>
                <a:ext cx="4856435" cy="486194"/>
                <a:chOff x="5526988" y="887716"/>
                <a:chExt cx="4833680" cy="648258"/>
              </a:xfrm>
              <a:solidFill>
                <a:srgbClr val="D4D9EC"/>
              </a:solidFill>
            </p:grpSpPr>
            <p:sp>
              <p:nvSpPr>
                <p:cNvPr id="39"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sp>
              <p:nvSpPr>
                <p:cNvPr id="40"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grpSp>
          <p:sp>
            <p:nvSpPr>
              <p:cNvPr id="13" name="TextBox 12"/>
              <p:cNvSpPr txBox="1"/>
              <p:nvPr/>
            </p:nvSpPr>
            <p:spPr>
              <a:xfrm>
                <a:off x="2791039" y="2088026"/>
                <a:ext cx="3442269" cy="377018"/>
              </a:xfrm>
              <a:prstGeom prst="rect">
                <a:avLst/>
              </a:prstGeom>
              <a:solidFill>
                <a:srgbClr val="D4D9EC"/>
              </a:solidFill>
            </p:spPr>
            <p:txBody>
              <a:bodyPr wrap="none" lIns="68570" tIns="34286" rIns="68570" bIns="34286" rtlCol="0">
                <a:spAutoFit/>
              </a:bodyPr>
              <a:lstStyle/>
              <a:p>
                <a:pPr defTabSz="342892"/>
                <a:r>
                  <a:rPr lang="zh-CN" altLang="en-US" sz="2000" b="1" dirty="0"/>
                  <a:t>知识产权</a:t>
                </a:r>
                <a:r>
                  <a:rPr lang="en-US" altLang="zh-CN" sz="2000" b="1" dirty="0"/>
                  <a:t>——</a:t>
                </a:r>
                <a:r>
                  <a:rPr lang="zh-CN" altLang="en-US" sz="2000" b="1" dirty="0"/>
                  <a:t>知识活动的激励</a:t>
                </a:r>
                <a:endParaRPr lang="zh-CN" altLang="en-US" sz="1900" b="1" dirty="0">
                  <a:solidFill>
                    <a:prstClr val="black"/>
                  </a:solidFill>
                  <a:latin typeface="宋体"/>
                </a:endParaRPr>
              </a:p>
            </p:txBody>
          </p:sp>
          <p:sp>
            <p:nvSpPr>
              <p:cNvPr id="14" name="Oval 12"/>
              <p:cNvSpPr>
                <a:spLocks noChangeArrowheads="1"/>
              </p:cNvSpPr>
              <p:nvPr/>
            </p:nvSpPr>
            <p:spPr bwMode="auto">
              <a:xfrm>
                <a:off x="2090143" y="2002171"/>
                <a:ext cx="528580" cy="537307"/>
              </a:xfrm>
              <a:prstGeom prst="ellipse">
                <a:avLst/>
              </a:prstGeom>
              <a:solidFill>
                <a:srgbClr val="D4D9EC"/>
              </a:solidFill>
              <a:ln>
                <a:noFill/>
              </a:ln>
            </p:spPr>
            <p:txBody>
              <a:bodyPr vert="horz" wrap="square" lIns="68570" tIns="34286" rIns="68570" bIns="34286" numCol="1" anchor="t" anchorCtr="0" compatLnSpc="1"/>
              <a:lstStyle/>
              <a:p>
                <a:pPr defTabSz="342892"/>
                <a:endParaRPr lang="zh-CN" altLang="en-US" sz="1400">
                  <a:solidFill>
                    <a:prstClr val="black"/>
                  </a:solidFill>
                </a:endParaRPr>
              </a:p>
            </p:txBody>
          </p:sp>
          <p:sp>
            <p:nvSpPr>
              <p:cNvPr id="15" name="TextBox 14"/>
              <p:cNvSpPr txBox="1"/>
              <p:nvPr/>
            </p:nvSpPr>
            <p:spPr>
              <a:xfrm>
                <a:off x="2231761" y="2022790"/>
                <a:ext cx="228229" cy="438572"/>
              </a:xfrm>
              <a:prstGeom prst="rect">
                <a:avLst/>
              </a:prstGeom>
              <a:solidFill>
                <a:srgbClr val="D4D9EC"/>
              </a:solidFill>
            </p:spPr>
            <p:txBody>
              <a:bodyPr wrap="square" lIns="68570" tIns="34286" rIns="68570" bIns="34286" rtlCol="0">
                <a:spAutoFit/>
              </a:bodyPr>
              <a:lstStyle/>
              <a:p>
                <a:pPr defTabSz="342892"/>
                <a:r>
                  <a:rPr lang="en-US" altLang="zh-CN" sz="2400" b="1" dirty="0">
                    <a:solidFill>
                      <a:prstClr val="black"/>
                    </a:solidFill>
                    <a:latin typeface="宋体"/>
                  </a:rPr>
                  <a:t>2</a:t>
                </a:r>
                <a:endParaRPr lang="zh-CN" altLang="en-US" sz="2400" b="1" dirty="0">
                  <a:solidFill>
                    <a:prstClr val="black"/>
                  </a:solidFill>
                  <a:latin typeface="宋体"/>
                </a:endParaRPr>
              </a:p>
            </p:txBody>
          </p:sp>
        </p:grpSp>
        <p:grpSp>
          <p:nvGrpSpPr>
            <p:cNvPr id="12" name="组合 11"/>
            <p:cNvGrpSpPr/>
            <p:nvPr/>
          </p:nvGrpSpPr>
          <p:grpSpPr>
            <a:xfrm>
              <a:off x="2076535" y="2322475"/>
              <a:ext cx="5357047" cy="537307"/>
              <a:chOff x="2062411" y="2722057"/>
              <a:chExt cx="5357047" cy="537307"/>
            </a:xfrm>
          </p:grpSpPr>
          <p:grpSp>
            <p:nvGrpSpPr>
              <p:cNvPr id="34" name="组合 33"/>
              <p:cNvGrpSpPr/>
              <p:nvPr/>
            </p:nvGrpSpPr>
            <p:grpSpPr>
              <a:xfrm>
                <a:off x="2563023" y="2747266"/>
                <a:ext cx="4856435" cy="486194"/>
                <a:chOff x="5526988" y="887716"/>
                <a:chExt cx="4833680" cy="648258"/>
              </a:xfrm>
              <a:solidFill>
                <a:srgbClr val="D4D9EC"/>
              </a:solidFill>
            </p:grpSpPr>
            <p:sp>
              <p:nvSpPr>
                <p:cNvPr id="36"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sp>
              <p:nvSpPr>
                <p:cNvPr id="37"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grpSp>
          <p:sp>
            <p:nvSpPr>
              <p:cNvPr id="19" name="TextBox 18"/>
              <p:cNvSpPr txBox="1"/>
              <p:nvPr/>
            </p:nvSpPr>
            <p:spPr>
              <a:xfrm>
                <a:off x="2763306" y="2807912"/>
                <a:ext cx="2668018" cy="377018"/>
              </a:xfrm>
              <a:prstGeom prst="rect">
                <a:avLst/>
              </a:prstGeom>
              <a:solidFill>
                <a:srgbClr val="D4D9EC"/>
              </a:solidFill>
            </p:spPr>
            <p:txBody>
              <a:bodyPr wrap="none" lIns="68570" tIns="34286" rIns="68570" bIns="34286" rtlCol="0">
                <a:spAutoFit/>
              </a:bodyPr>
              <a:lstStyle/>
              <a:p>
                <a:pPr defTabSz="342892"/>
                <a:r>
                  <a:rPr lang="zh-CN" altLang="en-US" sz="2000" b="1" dirty="0"/>
                  <a:t>知的权利</a:t>
                </a:r>
                <a:r>
                  <a:rPr lang="en-US" altLang="zh-CN" sz="2000" b="1" dirty="0"/>
                  <a:t>——</a:t>
                </a:r>
                <a:r>
                  <a:rPr lang="zh-CN" altLang="en-US" sz="2000" b="1" dirty="0"/>
                  <a:t>信息公开</a:t>
                </a:r>
                <a:endParaRPr lang="zh-CN" altLang="en-US" sz="1900" b="1" dirty="0">
                  <a:solidFill>
                    <a:prstClr val="black"/>
                  </a:solidFill>
                  <a:latin typeface="宋体"/>
                </a:endParaRPr>
              </a:p>
            </p:txBody>
          </p:sp>
          <p:sp>
            <p:nvSpPr>
              <p:cNvPr id="20" name="Oval 12"/>
              <p:cNvSpPr>
                <a:spLocks noChangeArrowheads="1"/>
              </p:cNvSpPr>
              <p:nvPr/>
            </p:nvSpPr>
            <p:spPr bwMode="auto">
              <a:xfrm>
                <a:off x="2062411" y="2722057"/>
                <a:ext cx="528580" cy="537307"/>
              </a:xfrm>
              <a:prstGeom prst="ellipse">
                <a:avLst/>
              </a:prstGeom>
              <a:solidFill>
                <a:srgbClr val="D4D9EC"/>
              </a:solidFill>
              <a:ln>
                <a:noFill/>
              </a:ln>
            </p:spPr>
            <p:txBody>
              <a:bodyPr vert="horz" wrap="square" lIns="68570" tIns="34286" rIns="68570" bIns="34286" numCol="1" anchor="t" anchorCtr="0" compatLnSpc="1"/>
              <a:lstStyle/>
              <a:p>
                <a:pPr defTabSz="342892"/>
                <a:endParaRPr lang="zh-CN" altLang="en-US" sz="1400">
                  <a:solidFill>
                    <a:prstClr val="black"/>
                  </a:solidFill>
                </a:endParaRPr>
              </a:p>
            </p:txBody>
          </p:sp>
          <p:sp>
            <p:nvSpPr>
              <p:cNvPr id="21" name="TextBox 20"/>
              <p:cNvSpPr txBox="1"/>
              <p:nvPr/>
            </p:nvSpPr>
            <p:spPr>
              <a:xfrm>
                <a:off x="2191833" y="2771830"/>
                <a:ext cx="293573" cy="438572"/>
              </a:xfrm>
              <a:prstGeom prst="rect">
                <a:avLst/>
              </a:prstGeom>
              <a:solidFill>
                <a:srgbClr val="D4D9EC"/>
              </a:solidFill>
            </p:spPr>
            <p:txBody>
              <a:bodyPr wrap="none" lIns="68570" tIns="34286" rIns="68570" bIns="34286" rtlCol="0">
                <a:spAutoFit/>
              </a:bodyPr>
              <a:lstStyle/>
              <a:p>
                <a:pPr defTabSz="342892"/>
                <a:r>
                  <a:rPr lang="en-US" altLang="zh-CN" sz="2400" b="1" dirty="0">
                    <a:solidFill>
                      <a:prstClr val="black"/>
                    </a:solidFill>
                    <a:latin typeface="宋体"/>
                  </a:rPr>
                  <a:t>3</a:t>
                </a:r>
                <a:endParaRPr lang="zh-CN" altLang="en-US" sz="2400" b="1" dirty="0">
                  <a:solidFill>
                    <a:prstClr val="black"/>
                  </a:solidFill>
                  <a:latin typeface="宋体"/>
                </a:endParaRPr>
              </a:p>
            </p:txBody>
          </p:sp>
        </p:grpSp>
        <p:grpSp>
          <p:nvGrpSpPr>
            <p:cNvPr id="3" name="组合 2"/>
            <p:cNvGrpSpPr/>
            <p:nvPr/>
          </p:nvGrpSpPr>
          <p:grpSpPr>
            <a:xfrm>
              <a:off x="2076535" y="2898539"/>
              <a:ext cx="5353314" cy="537307"/>
              <a:chOff x="2206074" y="3698787"/>
              <a:chExt cx="5353314" cy="537307"/>
            </a:xfrm>
          </p:grpSpPr>
          <p:grpSp>
            <p:nvGrpSpPr>
              <p:cNvPr id="22" name="组合 21"/>
              <p:cNvGrpSpPr/>
              <p:nvPr/>
            </p:nvGrpSpPr>
            <p:grpSpPr>
              <a:xfrm>
                <a:off x="2702953" y="3738591"/>
                <a:ext cx="4856435" cy="486194"/>
                <a:chOff x="5526988" y="887716"/>
                <a:chExt cx="4833680" cy="648258"/>
              </a:xfrm>
              <a:solidFill>
                <a:srgbClr val="D4D9EC"/>
              </a:solidFill>
            </p:grpSpPr>
            <p:sp>
              <p:nvSpPr>
                <p:cNvPr id="23"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dirty="0">
                    <a:solidFill>
                      <a:prstClr val="black"/>
                    </a:solidFill>
                  </a:endParaRPr>
                </a:p>
              </p:txBody>
            </p:sp>
            <p:sp>
              <p:nvSpPr>
                <p:cNvPr id="24"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grpSp>
          <p:sp>
            <p:nvSpPr>
              <p:cNvPr id="25" name="TextBox 24"/>
              <p:cNvSpPr txBox="1"/>
              <p:nvPr/>
            </p:nvSpPr>
            <p:spPr>
              <a:xfrm>
                <a:off x="2906969" y="3784640"/>
                <a:ext cx="4423626" cy="315463"/>
              </a:xfrm>
              <a:prstGeom prst="rect">
                <a:avLst/>
              </a:prstGeom>
              <a:solidFill>
                <a:srgbClr val="D4D9EC"/>
              </a:solidFill>
            </p:spPr>
            <p:txBody>
              <a:bodyPr wrap="square" lIns="68570" tIns="34286" rIns="68570" bIns="34286" rtlCol="0">
                <a:spAutoFit/>
              </a:bodyPr>
              <a:lstStyle/>
              <a:p>
                <a:pPr defTabSz="342892"/>
                <a:r>
                  <a:rPr lang="zh-CN" altLang="en-US" sz="1600" b="1" dirty="0"/>
                  <a:t>个人信息保护是“犹抱琵琶”还是“勒紧关卡”</a:t>
                </a:r>
                <a:endParaRPr lang="zh-CN" altLang="en-US" sz="1600" b="1" dirty="0">
                  <a:solidFill>
                    <a:prstClr val="black"/>
                  </a:solidFill>
                  <a:latin typeface="宋体"/>
                </a:endParaRPr>
              </a:p>
            </p:txBody>
          </p:sp>
          <p:sp>
            <p:nvSpPr>
              <p:cNvPr id="26" name="Oval 12"/>
              <p:cNvSpPr>
                <a:spLocks noChangeArrowheads="1"/>
              </p:cNvSpPr>
              <p:nvPr/>
            </p:nvSpPr>
            <p:spPr bwMode="auto">
              <a:xfrm>
                <a:off x="2206074" y="3698787"/>
                <a:ext cx="528580" cy="537307"/>
              </a:xfrm>
              <a:prstGeom prst="ellipse">
                <a:avLst/>
              </a:prstGeom>
              <a:solidFill>
                <a:srgbClr val="D4D9EC"/>
              </a:solidFill>
              <a:ln>
                <a:noFill/>
              </a:ln>
            </p:spPr>
            <p:txBody>
              <a:bodyPr vert="horz" wrap="square" lIns="68570" tIns="34286" rIns="68570" bIns="34286" numCol="1" anchor="t" anchorCtr="0" compatLnSpc="1"/>
              <a:lstStyle/>
              <a:p>
                <a:pPr defTabSz="342892"/>
                <a:endParaRPr lang="zh-CN" altLang="en-US" sz="1400">
                  <a:solidFill>
                    <a:prstClr val="black"/>
                  </a:solidFill>
                </a:endParaRPr>
              </a:p>
            </p:txBody>
          </p:sp>
          <p:sp>
            <p:nvSpPr>
              <p:cNvPr id="27" name="TextBox 26"/>
              <p:cNvSpPr txBox="1"/>
              <p:nvPr/>
            </p:nvSpPr>
            <p:spPr>
              <a:xfrm>
                <a:off x="2308026" y="3748318"/>
                <a:ext cx="267893" cy="438572"/>
              </a:xfrm>
              <a:prstGeom prst="rect">
                <a:avLst/>
              </a:prstGeom>
              <a:solidFill>
                <a:srgbClr val="D4D9EC"/>
              </a:solidFill>
            </p:spPr>
            <p:txBody>
              <a:bodyPr wrap="square" lIns="68570" tIns="34286" rIns="68570" bIns="34286" rtlCol="0">
                <a:spAutoFit/>
              </a:bodyPr>
              <a:lstStyle/>
              <a:p>
                <a:pPr defTabSz="342892"/>
                <a:r>
                  <a:rPr lang="en-US" altLang="zh-CN" sz="2400" b="1" dirty="0">
                    <a:solidFill>
                      <a:prstClr val="black"/>
                    </a:solidFill>
                    <a:latin typeface="宋体"/>
                  </a:rPr>
                  <a:t>4</a:t>
                </a:r>
                <a:endParaRPr lang="zh-CN" altLang="en-US" sz="2400" b="1" dirty="0">
                  <a:solidFill>
                    <a:prstClr val="black"/>
                  </a:solidFill>
                  <a:latin typeface="宋体"/>
                </a:endParaRPr>
              </a:p>
            </p:txBody>
          </p:sp>
        </p:grpSp>
        <p:grpSp>
          <p:nvGrpSpPr>
            <p:cNvPr id="16" name="组合 15"/>
            <p:cNvGrpSpPr/>
            <p:nvPr/>
          </p:nvGrpSpPr>
          <p:grpSpPr>
            <a:xfrm>
              <a:off x="2076535" y="3474603"/>
              <a:ext cx="5353314" cy="537307"/>
              <a:chOff x="2076535" y="3771344"/>
              <a:chExt cx="5353314" cy="537307"/>
            </a:xfrm>
          </p:grpSpPr>
          <p:grpSp>
            <p:nvGrpSpPr>
              <p:cNvPr id="45" name="组合 44"/>
              <p:cNvGrpSpPr/>
              <p:nvPr/>
            </p:nvGrpSpPr>
            <p:grpSpPr>
              <a:xfrm>
                <a:off x="2076535" y="3771344"/>
                <a:ext cx="5353314" cy="537307"/>
                <a:chOff x="2206074" y="3698787"/>
                <a:chExt cx="5353314" cy="537307"/>
              </a:xfrm>
            </p:grpSpPr>
            <p:grpSp>
              <p:nvGrpSpPr>
                <p:cNvPr id="46" name="组合 45"/>
                <p:cNvGrpSpPr/>
                <p:nvPr/>
              </p:nvGrpSpPr>
              <p:grpSpPr>
                <a:xfrm>
                  <a:off x="2702953" y="3738591"/>
                  <a:ext cx="4856435" cy="486194"/>
                  <a:chOff x="5526988" y="887716"/>
                  <a:chExt cx="4833680" cy="648258"/>
                </a:xfrm>
                <a:solidFill>
                  <a:srgbClr val="D4D9EC"/>
                </a:solidFill>
              </p:grpSpPr>
              <p:sp>
                <p:nvSpPr>
                  <p:cNvPr id="50"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sp>
                <p:nvSpPr>
                  <p:cNvPr id="51"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342892"/>
                    <a:endParaRPr lang="zh-CN" altLang="en-US" sz="1400">
                      <a:solidFill>
                        <a:prstClr val="black"/>
                      </a:solidFill>
                    </a:endParaRPr>
                  </a:p>
                </p:txBody>
              </p:sp>
            </p:grpSp>
            <p:sp>
              <p:nvSpPr>
                <p:cNvPr id="47" name="TextBox 46"/>
                <p:cNvSpPr txBox="1"/>
                <p:nvPr/>
              </p:nvSpPr>
              <p:spPr>
                <a:xfrm>
                  <a:off x="2906969" y="3784640"/>
                  <a:ext cx="138544" cy="361629"/>
                </a:xfrm>
                <a:prstGeom prst="rect">
                  <a:avLst/>
                </a:prstGeom>
                <a:solidFill>
                  <a:srgbClr val="D4D9EC"/>
                </a:solidFill>
              </p:spPr>
              <p:txBody>
                <a:bodyPr wrap="none" lIns="68570" tIns="34286" rIns="68570" bIns="34286" rtlCol="0">
                  <a:spAutoFit/>
                </a:bodyPr>
                <a:lstStyle/>
                <a:p>
                  <a:pPr defTabSz="342892"/>
                  <a:endParaRPr lang="zh-CN" altLang="en-US" sz="1900" b="1" dirty="0">
                    <a:solidFill>
                      <a:prstClr val="black"/>
                    </a:solidFill>
                    <a:latin typeface="宋体"/>
                  </a:endParaRPr>
                </a:p>
              </p:txBody>
            </p:sp>
            <p:sp>
              <p:nvSpPr>
                <p:cNvPr id="48" name="Oval 12"/>
                <p:cNvSpPr>
                  <a:spLocks noChangeArrowheads="1"/>
                </p:cNvSpPr>
                <p:nvPr/>
              </p:nvSpPr>
              <p:spPr bwMode="auto">
                <a:xfrm>
                  <a:off x="2206074" y="3698787"/>
                  <a:ext cx="528580" cy="537307"/>
                </a:xfrm>
                <a:prstGeom prst="ellipse">
                  <a:avLst/>
                </a:prstGeom>
                <a:solidFill>
                  <a:srgbClr val="D4D9EC"/>
                </a:solidFill>
                <a:ln>
                  <a:noFill/>
                </a:ln>
              </p:spPr>
              <p:txBody>
                <a:bodyPr vert="horz" wrap="square" lIns="68570" tIns="34286" rIns="68570" bIns="34286" numCol="1" anchor="t" anchorCtr="0" compatLnSpc="1"/>
                <a:lstStyle/>
                <a:p>
                  <a:pPr defTabSz="342892"/>
                  <a:endParaRPr lang="zh-CN" altLang="en-US" sz="1400">
                    <a:solidFill>
                      <a:prstClr val="black"/>
                    </a:solidFill>
                  </a:endParaRPr>
                </a:p>
              </p:txBody>
            </p:sp>
            <p:sp>
              <p:nvSpPr>
                <p:cNvPr id="49" name="TextBox 48"/>
                <p:cNvSpPr txBox="1"/>
                <p:nvPr/>
              </p:nvSpPr>
              <p:spPr>
                <a:xfrm>
                  <a:off x="2308026" y="3748318"/>
                  <a:ext cx="267893" cy="438572"/>
                </a:xfrm>
                <a:prstGeom prst="rect">
                  <a:avLst/>
                </a:prstGeom>
                <a:solidFill>
                  <a:srgbClr val="D4D9EC"/>
                </a:solidFill>
              </p:spPr>
              <p:txBody>
                <a:bodyPr wrap="square" lIns="68570" tIns="34286" rIns="68570" bIns="34286" rtlCol="0">
                  <a:spAutoFit/>
                </a:bodyPr>
                <a:lstStyle/>
                <a:p>
                  <a:pPr defTabSz="342892"/>
                  <a:r>
                    <a:rPr lang="en-US" altLang="zh-CN" sz="2400" b="1" dirty="0">
                      <a:solidFill>
                        <a:prstClr val="black"/>
                      </a:solidFill>
                      <a:latin typeface="宋体"/>
                    </a:rPr>
                    <a:t>5</a:t>
                  </a:r>
                  <a:endParaRPr lang="zh-CN" altLang="en-US" sz="2400" b="1" dirty="0">
                    <a:solidFill>
                      <a:prstClr val="black"/>
                    </a:solidFill>
                    <a:latin typeface="宋体"/>
                  </a:endParaRPr>
                </a:p>
              </p:txBody>
            </p:sp>
          </p:grpSp>
          <p:sp>
            <p:nvSpPr>
              <p:cNvPr id="6" name="矩形 5"/>
              <p:cNvSpPr/>
              <p:nvPr/>
            </p:nvSpPr>
            <p:spPr>
              <a:xfrm>
                <a:off x="2777431" y="3854190"/>
                <a:ext cx="4188967" cy="400110"/>
              </a:xfrm>
              <a:prstGeom prst="rect">
                <a:avLst/>
              </a:prstGeom>
            </p:spPr>
            <p:txBody>
              <a:bodyPr wrap="none">
                <a:spAutoFit/>
              </a:bodyPr>
              <a:lstStyle/>
              <a:p>
                <a:r>
                  <a:rPr lang="zh-CN" altLang="en-US" sz="2000" b="1" dirty="0"/>
                  <a:t>新时代国家信息安全政策不断加码</a:t>
                </a:r>
              </a:p>
            </p:txBody>
          </p:sp>
        </p:grpSp>
      </p:grpSp>
    </p:spTree>
    <p:extLst>
      <p:ext uri="{BB962C8B-B14F-4D97-AF65-F5344CB8AC3E}">
        <p14:creationId xmlns:p14="http://schemas.microsoft.com/office/powerpoint/2010/main" val="336672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知识产权制度安排</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20" name="TextBox 28">
            <a:extLst>
              <a:ext uri="{FF2B5EF4-FFF2-40B4-BE49-F238E27FC236}">
                <a16:creationId xmlns:a16="http://schemas.microsoft.com/office/drawing/2014/main" id="{FC759BC2-D6E3-234D-A06C-7878E866648E}"/>
              </a:ext>
            </a:extLst>
          </p:cNvPr>
          <p:cNvSpPr>
            <a:spLocks noChangeArrowheads="1"/>
          </p:cNvSpPr>
          <p:nvPr/>
        </p:nvSpPr>
        <p:spPr bwMode="auto">
          <a:xfrm>
            <a:off x="4056061" y="2281852"/>
            <a:ext cx="152483" cy="46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800" b="1" dirty="0">
              <a:solidFill>
                <a:schemeClr val="bg1"/>
              </a:solidFill>
              <a:latin typeface="方正兰亭粗黑_GBK" pitchFamily="2" charset="-122"/>
              <a:ea typeface="方正兰亭粗黑_GBK" pitchFamily="2" charset="-122"/>
              <a:sym typeface="方正兰亭粗黑_GBK" pitchFamily="2" charset="-122"/>
            </a:endParaRPr>
          </a:p>
        </p:txBody>
      </p:sp>
      <p:grpSp>
        <p:nvGrpSpPr>
          <p:cNvPr id="10" name="组合 9">
            <a:extLst>
              <a:ext uri="{FF2B5EF4-FFF2-40B4-BE49-F238E27FC236}">
                <a16:creationId xmlns:a16="http://schemas.microsoft.com/office/drawing/2014/main" id="{0B546C7C-7E84-1E43-8930-FBD800C401BE}"/>
              </a:ext>
            </a:extLst>
          </p:cNvPr>
          <p:cNvGrpSpPr/>
          <p:nvPr/>
        </p:nvGrpSpPr>
        <p:grpSpPr>
          <a:xfrm>
            <a:off x="797062" y="1082304"/>
            <a:ext cx="7343437" cy="976812"/>
            <a:chOff x="858308" y="2499742"/>
            <a:chExt cx="6972287" cy="1387040"/>
          </a:xfrm>
        </p:grpSpPr>
        <p:sp>
          <p:nvSpPr>
            <p:cNvPr id="15" name="圆角矩形 14">
              <a:extLst>
                <a:ext uri="{FF2B5EF4-FFF2-40B4-BE49-F238E27FC236}">
                  <a16:creationId xmlns:a16="http://schemas.microsoft.com/office/drawing/2014/main" id="{5E41A513-7D75-EA4F-8362-A7C395EC2951}"/>
                </a:ext>
              </a:extLst>
            </p:cNvPr>
            <p:cNvSpPr/>
            <p:nvPr/>
          </p:nvSpPr>
          <p:spPr>
            <a:xfrm>
              <a:off x="858308" y="2499742"/>
              <a:ext cx="6954052" cy="9771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17CD93C-62CA-7944-A810-D72DDDA29189}"/>
                </a:ext>
              </a:extLst>
            </p:cNvPr>
            <p:cNvSpPr txBox="1"/>
            <p:nvPr/>
          </p:nvSpPr>
          <p:spPr>
            <a:xfrm>
              <a:off x="887430" y="2545093"/>
              <a:ext cx="6943165" cy="1341689"/>
            </a:xfrm>
            <a:prstGeom prst="rect">
              <a:avLst/>
            </a:prstGeom>
            <a:noFill/>
          </p:spPr>
          <p:txBody>
            <a:bodyPr wrap="square" rtlCol="0">
              <a:spAutoFit/>
            </a:bodyPr>
            <a:lstStyle/>
            <a:p>
              <a:pPr>
                <a:lnSpc>
                  <a:spcPct val="120000"/>
                </a:lnSpc>
              </a:pPr>
              <a:r>
                <a:rPr lang="zh-CN" altLang="zh-CN" sz="1600" b="1" dirty="0">
                  <a:latin typeface="SimSun" panose="02010600030101010101" pitchFamily="2" charset="-122"/>
                  <a:ea typeface="SimSun" panose="02010600030101010101" pitchFamily="2" charset="-122"/>
                </a:rPr>
                <a:t>标准理论：</a:t>
              </a:r>
              <a:r>
                <a:rPr lang="zh-CN" altLang="zh-CN" sz="1600" dirty="0">
                  <a:latin typeface="SimSun" panose="02010600030101010101" pitchFamily="2" charset="-122"/>
                  <a:ea typeface="SimSun" panose="02010600030101010101" pitchFamily="2" charset="-122"/>
                </a:rPr>
                <a:t>由于“效果外溢”，私人市场的信息生产是“不足”的。因此，应由政府出面组织信息的生产和传播，或对私人生产信息予以补贴和资助。 </a:t>
              </a:r>
            </a:p>
            <a:p>
              <a:endParaRPr lang="zh-CN" altLang="en-US" dirty="0"/>
            </a:p>
          </p:txBody>
        </p:sp>
      </p:grpSp>
      <p:grpSp>
        <p:nvGrpSpPr>
          <p:cNvPr id="17" name="组合 16">
            <a:extLst>
              <a:ext uri="{FF2B5EF4-FFF2-40B4-BE49-F238E27FC236}">
                <a16:creationId xmlns:a16="http://schemas.microsoft.com/office/drawing/2014/main" id="{D0252A07-1446-8147-9BDF-32FF9FD3B24A}"/>
              </a:ext>
            </a:extLst>
          </p:cNvPr>
          <p:cNvGrpSpPr/>
          <p:nvPr/>
        </p:nvGrpSpPr>
        <p:grpSpPr>
          <a:xfrm>
            <a:off x="800758" y="1962403"/>
            <a:ext cx="7300094" cy="1545449"/>
            <a:chOff x="858308" y="2600147"/>
            <a:chExt cx="6968773" cy="1200964"/>
          </a:xfrm>
        </p:grpSpPr>
        <p:sp>
          <p:nvSpPr>
            <p:cNvPr id="18" name="圆角矩形 17">
              <a:extLst>
                <a:ext uri="{FF2B5EF4-FFF2-40B4-BE49-F238E27FC236}">
                  <a16:creationId xmlns:a16="http://schemas.microsoft.com/office/drawing/2014/main" id="{F898FC28-5F52-9B43-8627-8FB786FE8110}"/>
                </a:ext>
              </a:extLst>
            </p:cNvPr>
            <p:cNvSpPr/>
            <p:nvPr/>
          </p:nvSpPr>
          <p:spPr>
            <a:xfrm>
              <a:off x="858308" y="2600147"/>
              <a:ext cx="6954052" cy="9771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E373E95-AD09-A342-BB99-236042275858}"/>
                </a:ext>
              </a:extLst>
            </p:cNvPr>
            <p:cNvSpPr txBox="1"/>
            <p:nvPr/>
          </p:nvSpPr>
          <p:spPr>
            <a:xfrm>
              <a:off x="883916" y="2607641"/>
              <a:ext cx="6943165" cy="1193470"/>
            </a:xfrm>
            <a:prstGeom prst="rect">
              <a:avLst/>
            </a:prstGeom>
            <a:noFill/>
          </p:spPr>
          <p:txBody>
            <a:bodyPr wrap="square" rtlCol="0">
              <a:spAutoFit/>
            </a:bodyPr>
            <a:lstStyle/>
            <a:p>
              <a:pPr>
                <a:lnSpc>
                  <a:spcPct val="120000"/>
                </a:lnSpc>
              </a:pPr>
              <a:r>
                <a:rPr lang="zh-CN" altLang="zh-CN" sz="1600" b="1" dirty="0">
                  <a:latin typeface="SimSun" panose="02010600030101010101" pitchFamily="2" charset="-122"/>
                  <a:ea typeface="SimSun" panose="02010600030101010101" pitchFamily="2" charset="-122"/>
                </a:rPr>
                <a:t>波斯纳（R.Posner）理论:</a:t>
              </a:r>
              <a:r>
                <a:rPr lang="zh-CN" altLang="zh-CN" sz="1600" dirty="0">
                  <a:latin typeface="SimSun" panose="02010600030101010101" pitchFamily="2" charset="-122"/>
                  <a:ea typeface="SimSun" panose="02010600030101010101" pitchFamily="2" charset="-122"/>
                </a:rPr>
                <a:t>由于原始生产者可能以某种间接方式取得相应的收益以弥补信息生产的成本，不受干预的自由市场完全可以生产出最优数量的信息，因此，政府的任务不是直接干预，而是保证信息市场竞争的条件 </a:t>
              </a:r>
            </a:p>
            <a:p>
              <a:pPr>
                <a:lnSpc>
                  <a:spcPct val="120000"/>
                </a:lnSpc>
                <a:buFont typeface="Arial" panose="020B0604020202020204" pitchFamily="34" charset="0"/>
                <a:buNone/>
              </a:pPr>
              <a:r>
                <a:rPr lang="zh-CN" altLang="zh-CN" sz="1600" dirty="0">
                  <a:latin typeface="SimSun" panose="02010600030101010101" pitchFamily="2" charset="-122"/>
                  <a:ea typeface="SimSun" panose="02010600030101010101" pitchFamily="2" charset="-122"/>
                </a:rPr>
                <a:t>   </a:t>
              </a:r>
              <a:r>
                <a:rPr lang="zh-CN" altLang="en-US" sz="1600" dirty="0">
                  <a:latin typeface="SimSun" panose="02010600030101010101" pitchFamily="2" charset="-122"/>
                  <a:ea typeface="SimSun" panose="02010600030101010101" pitchFamily="2" charset="-122"/>
                </a:rPr>
                <a:t> </a:t>
              </a:r>
              <a:r>
                <a:rPr lang="zh-CN" altLang="zh-CN" sz="1600" dirty="0">
                  <a:latin typeface="SimSun" panose="02010600030101010101" pitchFamily="2" charset="-122"/>
                  <a:ea typeface="SimSun" panose="02010600030101010101" pitchFamily="2" charset="-122"/>
                </a:rPr>
                <a:t>例:天气预报</a:t>
              </a:r>
            </a:p>
            <a:p>
              <a:endParaRPr lang="zh-CN" altLang="en-US" dirty="0"/>
            </a:p>
          </p:txBody>
        </p:sp>
      </p:grpSp>
      <p:grpSp>
        <p:nvGrpSpPr>
          <p:cNvPr id="21" name="组合 20">
            <a:extLst>
              <a:ext uri="{FF2B5EF4-FFF2-40B4-BE49-F238E27FC236}">
                <a16:creationId xmlns:a16="http://schemas.microsoft.com/office/drawing/2014/main" id="{3E51FBD3-02B9-9B4D-9182-001A7D754422}"/>
              </a:ext>
            </a:extLst>
          </p:cNvPr>
          <p:cNvGrpSpPr/>
          <p:nvPr/>
        </p:nvGrpSpPr>
        <p:grpSpPr>
          <a:xfrm>
            <a:off x="797062" y="3409763"/>
            <a:ext cx="7343437" cy="683853"/>
            <a:chOff x="858308" y="2499742"/>
            <a:chExt cx="7006621" cy="683853"/>
          </a:xfrm>
        </p:grpSpPr>
        <p:sp>
          <p:nvSpPr>
            <p:cNvPr id="22" name="圆角矩形 21">
              <a:extLst>
                <a:ext uri="{FF2B5EF4-FFF2-40B4-BE49-F238E27FC236}">
                  <a16:creationId xmlns:a16="http://schemas.microsoft.com/office/drawing/2014/main" id="{ED694ED2-FF52-0F4B-9341-1B72B00C81F4}"/>
                </a:ext>
              </a:extLst>
            </p:cNvPr>
            <p:cNvSpPr/>
            <p:nvPr/>
          </p:nvSpPr>
          <p:spPr>
            <a:xfrm>
              <a:off x="858308" y="2499742"/>
              <a:ext cx="6954052" cy="6838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1989EBE-4120-E943-976A-7715663CD292}"/>
                </a:ext>
              </a:extLst>
            </p:cNvPr>
            <p:cNvSpPr txBox="1"/>
            <p:nvPr/>
          </p:nvSpPr>
          <p:spPr>
            <a:xfrm>
              <a:off x="921764" y="2526221"/>
              <a:ext cx="6943165" cy="644022"/>
            </a:xfrm>
            <a:prstGeom prst="rect">
              <a:avLst/>
            </a:prstGeom>
            <a:noFill/>
          </p:spPr>
          <p:txBody>
            <a:bodyPr wrap="square" rtlCol="0">
              <a:spAutoFit/>
            </a:bodyPr>
            <a:lstStyle/>
            <a:p>
              <a:pPr>
                <a:lnSpc>
                  <a:spcPct val="120000"/>
                </a:lnSpc>
              </a:pPr>
              <a:r>
                <a:rPr lang="zh-CN" altLang="zh-CN" sz="1600" b="1" dirty="0">
                  <a:latin typeface="SimSun" panose="02010600030101010101" pitchFamily="2" charset="-122"/>
                  <a:ea typeface="SimSun" panose="02010600030101010101" pitchFamily="2" charset="-122"/>
                </a:rPr>
                <a:t>自然垄断理论</a:t>
              </a:r>
              <a:r>
                <a:rPr lang="zh-CN" altLang="en-US" sz="1600" b="1" dirty="0">
                  <a:latin typeface="SimSun" panose="02010600030101010101" pitchFamily="2" charset="-122"/>
                  <a:ea typeface="SimSun" panose="02010600030101010101" pitchFamily="2" charset="-122"/>
                </a:rPr>
                <a:t>：</a:t>
              </a:r>
              <a:r>
                <a:rPr lang="zh-CN" altLang="zh-CN" sz="1600" dirty="0">
                  <a:latin typeface="SimSun" panose="02010600030101010101" pitchFamily="2" charset="-122"/>
                  <a:ea typeface="SimSun" panose="02010600030101010101" pitchFamily="2" charset="-122"/>
                </a:rPr>
                <a:t>竞争性的私人市场会以重复投入的形式导致信息生产“过量”，因此，政府应当通过授予特许权等方式来限制竞争</a:t>
              </a:r>
              <a:endParaRPr lang="zh-CN" altLang="en-US" dirty="0">
                <a:latin typeface="SimSun" panose="02010600030101010101" pitchFamily="2" charset="-122"/>
                <a:ea typeface="SimSun" panose="02010600030101010101" pitchFamily="2" charset="-122"/>
              </a:endParaRPr>
            </a:p>
          </p:txBody>
        </p:sp>
      </p:grpSp>
    </p:spTree>
    <p:extLst>
      <p:ext uri="{BB962C8B-B14F-4D97-AF65-F5344CB8AC3E}">
        <p14:creationId xmlns:p14="http://schemas.microsoft.com/office/powerpoint/2010/main" val="400649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2</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预防侵权的措施</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27583" y="1059582"/>
            <a:ext cx="7312915" cy="2616101"/>
          </a:xfrm>
          <a:prstGeom prst="rect">
            <a:avLst/>
          </a:prstGeom>
          <a:noFill/>
        </p:spPr>
        <p:txBody>
          <a:bodyPr wrap="square" rtlCol="0">
            <a:spAutoFit/>
          </a:bodyPr>
          <a:lstStyle/>
          <a:p>
            <a:pPr>
              <a:lnSpc>
                <a:spcPct val="150000"/>
              </a:lnSpc>
            </a:pPr>
            <a:r>
              <a:rPr lang="zh-CN" altLang="en-US" sz="1800" dirty="0">
                <a:latin typeface="SimSun" panose="02010600030101010101" pitchFamily="2" charset="-122"/>
                <a:ea typeface="SimSun" panose="02010600030101010101" pitchFamily="2" charset="-122"/>
              </a:rPr>
              <a:t>    </a:t>
            </a:r>
            <a:r>
              <a:rPr lang="zh-CN" altLang="en-US" sz="1600" dirty="0">
                <a:latin typeface="SimSun" panose="02010600030101010101" pitchFamily="2" charset="-122"/>
                <a:ea typeface="SimSun" panose="02010600030101010101" pitchFamily="2" charset="-122"/>
              </a:rPr>
              <a:t>传统著作权可以在国家或省市直辖市版权管理部分登记，或选择学会等第三方平台预选登记备案。</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    新媒体时代，可以选择包括并不限于数字指纹技术、数字水印技术、反盗载技术</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多媒体展示技术，融合可信时间</a:t>
            </a:r>
            <a:r>
              <a:rPr lang="zh-CN" altLang="zh-CN" sz="1600" dirty="0">
                <a:latin typeface="SimSun" panose="02010600030101010101" pitchFamily="2" charset="-122"/>
                <a:ea typeface="SimSun" panose="02010600030101010101" pitchFamily="2" charset="-122"/>
              </a:rPr>
              <a:t>戳</a:t>
            </a:r>
            <a:r>
              <a:rPr lang="zh-CN" altLang="en-US" sz="1600" dirty="0">
                <a:latin typeface="SimSun" panose="02010600030101010101" pitchFamily="2" charset="-122"/>
                <a:ea typeface="SimSun" panose="02010600030101010101" pitchFamily="2" charset="-122"/>
              </a:rPr>
              <a:t>技术、公证邮箱等可信第三方群技术的大众版权保护平台进行自主存证，进行论文存证时间认证和多纬度智能认证，其科学性可以自主验证对证。</a:t>
            </a:r>
            <a:endParaRPr lang="en-US" altLang="zh-CN" sz="1600" dirty="0">
              <a:latin typeface="SimSun" panose="02010600030101010101" pitchFamily="2" charset="-122"/>
              <a:ea typeface="SimSun" panose="02010600030101010101" pitchFamily="2" charset="-122"/>
            </a:endParaRPr>
          </a:p>
          <a:p>
            <a:endParaRPr kumimoji="1" lang="en-US" altLang="zh-CN" dirty="0"/>
          </a:p>
        </p:txBody>
      </p:sp>
    </p:spTree>
    <p:extLst>
      <p:ext uri="{BB962C8B-B14F-4D97-AF65-F5344CB8AC3E}">
        <p14:creationId xmlns:p14="http://schemas.microsoft.com/office/powerpoint/2010/main" val="271357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gn="ctr">
              <a:lnSpc>
                <a:spcPct val="150000"/>
              </a:lnSpc>
            </a:pPr>
            <a:r>
              <a:rPr lang="zh-CN" altLang="en-US" sz="2800" b="1" dirty="0">
                <a:latin typeface="华文中宋" panose="02010600040101010101" pitchFamily="2" charset="-122"/>
                <a:ea typeface="华文中宋" panose="02010600040101010101" pitchFamily="2" charset="-122"/>
              </a:rPr>
              <a:t>三、知的权利</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信息公开</a:t>
            </a: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3999142689"/>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5" name="组合 4"/>
          <p:cNvGrpSpPr/>
          <p:nvPr/>
        </p:nvGrpSpPr>
        <p:grpSpPr>
          <a:xfrm>
            <a:off x="683568" y="843558"/>
            <a:ext cx="7266073" cy="1455697"/>
            <a:chOff x="683568" y="1050228"/>
            <a:chExt cx="7266073" cy="1455697"/>
          </a:xfrm>
        </p:grpSpPr>
        <p:sp>
          <p:nvSpPr>
            <p:cNvPr id="32" name="任意多边形 22"/>
            <p:cNvSpPr/>
            <p:nvPr/>
          </p:nvSpPr>
          <p:spPr>
            <a:xfrm>
              <a:off x="5712749" y="1865861"/>
              <a:ext cx="1912619" cy="624527"/>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特点：信息公开立法趋于完善</a:t>
              </a:r>
              <a:endParaRPr lang="en-US" altLang="zh-CN" sz="1600" dirty="0">
                <a:solidFill>
                  <a:schemeClr val="tx1"/>
                </a:solidFill>
              </a:endParaRPr>
            </a:p>
          </p:txBody>
        </p:sp>
        <p:sp>
          <p:nvSpPr>
            <p:cNvPr id="31" name="任意多边形 22"/>
            <p:cNvSpPr/>
            <p:nvPr/>
          </p:nvSpPr>
          <p:spPr>
            <a:xfrm>
              <a:off x="3255799" y="1851670"/>
              <a:ext cx="1963894" cy="650968"/>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任意多边形 22"/>
            <p:cNvSpPr/>
            <p:nvPr/>
          </p:nvSpPr>
          <p:spPr>
            <a:xfrm>
              <a:off x="827584" y="1851670"/>
              <a:ext cx="1912619" cy="654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9" name="组合 8"/>
            <p:cNvGrpSpPr/>
            <p:nvPr/>
          </p:nvGrpSpPr>
          <p:grpSpPr>
            <a:xfrm>
              <a:off x="683568" y="1050228"/>
              <a:ext cx="7266073" cy="946858"/>
              <a:chOff x="196215" y="1150457"/>
              <a:chExt cx="11927205" cy="1317953"/>
            </a:xfrm>
          </p:grpSpPr>
          <p:sp>
            <p:nvSpPr>
              <p:cNvPr id="10" name="右箭头 9"/>
              <p:cNvSpPr/>
              <p:nvPr/>
            </p:nvSpPr>
            <p:spPr>
              <a:xfrm>
                <a:off x="196215" y="1519555"/>
                <a:ext cx="11927205" cy="518160"/>
              </a:xfrm>
              <a:prstGeom prst="rightArrow">
                <a:avLst/>
              </a:prstGeom>
              <a:solidFill>
                <a:schemeClr val="accent1"/>
              </a:solidFill>
              <a:ln>
                <a:noFill/>
              </a:ln>
            </p:spPr>
            <p:txBody>
              <a:bodyPr/>
              <a:lstStyle/>
              <a:p>
                <a:pPr algn="l"/>
                <a:endParaRPr lang="zh-CN" altLang="en-US"/>
              </a:p>
            </p:txBody>
          </p:sp>
          <p:grpSp>
            <p:nvGrpSpPr>
              <p:cNvPr id="15" name="组合 14"/>
              <p:cNvGrpSpPr/>
              <p:nvPr/>
            </p:nvGrpSpPr>
            <p:grpSpPr>
              <a:xfrm>
                <a:off x="263237" y="1195536"/>
                <a:ext cx="3391371" cy="1176361"/>
                <a:chOff x="6160078" y="1703993"/>
                <a:chExt cx="2351507" cy="926963"/>
              </a:xfrm>
            </p:grpSpPr>
            <p:sp>
              <p:nvSpPr>
                <p:cNvPr id="26" name="圆角矩形 25"/>
                <p:cNvSpPr/>
                <p:nvPr/>
              </p:nvSpPr>
              <p:spPr>
                <a:xfrm>
                  <a:off x="6272539" y="1703993"/>
                  <a:ext cx="2176339" cy="926963"/>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文本框 27"/>
                <p:cNvSpPr txBox="1"/>
                <p:nvPr/>
              </p:nvSpPr>
              <p:spPr>
                <a:xfrm>
                  <a:off x="6160078" y="1827102"/>
                  <a:ext cx="2351507" cy="708911"/>
                </a:xfrm>
                <a:prstGeom prst="rect">
                  <a:avLst/>
                </a:prstGeom>
                <a:noFill/>
              </p:spPr>
              <p:txBody>
                <a:bodyPr wrap="square" rtlCol="0">
                  <a:spAutoFit/>
                </a:bodyPr>
                <a:lstStyle/>
                <a:p>
                  <a:pPr algn="ctr"/>
                  <a:r>
                    <a:rPr lang="zh-CN" altLang="en-US" sz="1800" b="1" dirty="0">
                      <a:solidFill>
                        <a:srgbClr val="FFFFFF"/>
                      </a:solidFill>
                      <a:latin typeface="SimHei" panose="02010609060101010101" pitchFamily="49" charset="-122"/>
                      <a:ea typeface="SimHei" panose="02010609060101010101" pitchFamily="49" charset="-122"/>
                    </a:rPr>
                    <a:t>法制化之前</a:t>
                  </a:r>
                  <a:endParaRPr lang="en-US" altLang="zh-CN" sz="1800" b="1" dirty="0">
                    <a:solidFill>
                      <a:srgbClr val="FFFFFF"/>
                    </a:solidFill>
                    <a:latin typeface="SimHei" panose="02010609060101010101" pitchFamily="49" charset="-122"/>
                    <a:ea typeface="SimHei" panose="02010609060101010101" pitchFamily="49" charset="-122"/>
                  </a:endParaRPr>
                </a:p>
                <a:p>
                  <a:pPr algn="ctr"/>
                  <a:r>
                    <a:rPr lang="en-US" altLang="zh-CN" sz="1800" b="1" dirty="0">
                      <a:solidFill>
                        <a:srgbClr val="FFFFFF"/>
                      </a:solidFill>
                      <a:latin typeface="SimHei" panose="02010609060101010101" pitchFamily="49" charset="-122"/>
                      <a:ea typeface="SimHei" panose="02010609060101010101" pitchFamily="49" charset="-122"/>
                    </a:rPr>
                    <a:t>1766</a:t>
                  </a:r>
                  <a:r>
                    <a:rPr lang="zh-CN" altLang="en-US" sz="1800" b="1" dirty="0">
                      <a:solidFill>
                        <a:srgbClr val="FFFFFF"/>
                      </a:solidFill>
                      <a:latin typeface="SimHei" panose="02010609060101010101" pitchFamily="49" charset="-122"/>
                      <a:ea typeface="SimHei" panose="02010609060101010101" pitchFamily="49" charset="-122"/>
                    </a:rPr>
                    <a:t>年之前</a:t>
                  </a:r>
                </a:p>
              </p:txBody>
            </p:sp>
          </p:grpSp>
          <p:grpSp>
            <p:nvGrpSpPr>
              <p:cNvPr id="16" name="组合 15"/>
              <p:cNvGrpSpPr/>
              <p:nvPr/>
            </p:nvGrpSpPr>
            <p:grpSpPr>
              <a:xfrm>
                <a:off x="4414814" y="1183206"/>
                <a:ext cx="3227417" cy="1285204"/>
                <a:chOff x="6282865" y="1694282"/>
                <a:chExt cx="2455660" cy="1012731"/>
              </a:xfrm>
            </p:grpSpPr>
            <p:sp>
              <p:nvSpPr>
                <p:cNvPr id="22" name="圆角矩形 21"/>
                <p:cNvSpPr/>
                <p:nvPr/>
              </p:nvSpPr>
              <p:spPr>
                <a:xfrm>
                  <a:off x="6282865" y="1703995"/>
                  <a:ext cx="2455660" cy="926964"/>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6282865" y="1694282"/>
                  <a:ext cx="2394435" cy="1012731"/>
                </a:xfrm>
                <a:prstGeom prst="rect">
                  <a:avLst/>
                </a:prstGeom>
                <a:noFill/>
              </p:spPr>
              <p:txBody>
                <a:bodyPr wrap="square" rtlCol="0">
                  <a:spAutoFit/>
                </a:bodyPr>
                <a:lstStyle/>
                <a:p>
                  <a:pPr algn="ctr"/>
                  <a:r>
                    <a:rPr lang="zh-CN" altLang="en-US" sz="1800" b="1" dirty="0">
                      <a:solidFill>
                        <a:srgbClr val="FFFFFF"/>
                      </a:solidFill>
                      <a:latin typeface="SimHei" panose="02010609060101010101" pitchFamily="49" charset="-122"/>
                      <a:ea typeface="SimHei" panose="02010609060101010101" pitchFamily="49" charset="-122"/>
                    </a:rPr>
                    <a:t>法制化萌芽</a:t>
                  </a:r>
                  <a:endParaRPr lang="en-US" altLang="zh-CN" sz="1800" b="1" dirty="0">
                    <a:solidFill>
                      <a:srgbClr val="FFFFFF"/>
                    </a:solidFill>
                    <a:latin typeface="SimHei" panose="02010609060101010101" pitchFamily="49" charset="-122"/>
                    <a:ea typeface="SimHei" panose="02010609060101010101" pitchFamily="49" charset="-122"/>
                  </a:endParaRPr>
                </a:p>
                <a:p>
                  <a:pPr algn="ctr"/>
                  <a:r>
                    <a:rPr lang="zh-CN" altLang="en-US" sz="1800" b="1" dirty="0">
                      <a:solidFill>
                        <a:srgbClr val="FFFFFF"/>
                      </a:solidFill>
                      <a:latin typeface="SimHei" panose="02010609060101010101" pitchFamily="49" charset="-122"/>
                      <a:ea typeface="SimHei" panose="02010609060101010101" pitchFamily="49" charset="-122"/>
                    </a:rPr>
                    <a:t>阶段</a:t>
                  </a:r>
                  <a:r>
                    <a:rPr lang="zh-CN" altLang="zh-CN" sz="1800" b="1" dirty="0">
                      <a:solidFill>
                        <a:srgbClr val="FFFFFF"/>
                      </a:solidFill>
                      <a:latin typeface="SimHei" panose="02010609060101010101" pitchFamily="49" charset="-122"/>
                      <a:ea typeface="SimHei" panose="02010609060101010101" pitchFamily="49" charset="-122"/>
                    </a:rPr>
                    <a:t> </a:t>
                  </a:r>
                  <a:endParaRPr lang="en-US" altLang="zh-CN" sz="1800" b="1" dirty="0">
                    <a:solidFill>
                      <a:srgbClr val="FFFFFF"/>
                    </a:solidFill>
                    <a:latin typeface="SimHei" panose="02010609060101010101" pitchFamily="49" charset="-122"/>
                    <a:ea typeface="SimHei" panose="02010609060101010101" pitchFamily="49" charset="-122"/>
                  </a:endParaRPr>
                </a:p>
                <a:p>
                  <a:pPr algn="ctr"/>
                  <a:r>
                    <a:rPr lang="zh-CN" altLang="en-US" sz="1800" b="1" dirty="0">
                      <a:solidFill>
                        <a:srgbClr val="FFFFFF"/>
                      </a:solidFill>
                      <a:latin typeface="SimHei" panose="02010609060101010101" pitchFamily="49" charset="-122"/>
                      <a:ea typeface="SimHei" panose="02010609060101010101" pitchFamily="49" charset="-122"/>
                    </a:rPr>
                    <a:t>（</a:t>
                  </a:r>
                  <a:r>
                    <a:rPr lang="en-US" altLang="zh-CN" sz="1800" b="1" dirty="0">
                      <a:solidFill>
                        <a:srgbClr val="FFFFFF"/>
                      </a:solidFill>
                      <a:latin typeface="SimHei" panose="02010609060101010101" pitchFamily="49" charset="-122"/>
                      <a:ea typeface="SimHei" panose="02010609060101010101" pitchFamily="49" charset="-122"/>
                    </a:rPr>
                    <a:t>1766-1948</a:t>
                  </a:r>
                  <a:r>
                    <a:rPr lang="zh-CN" altLang="en-US" sz="1800" b="1" dirty="0">
                      <a:solidFill>
                        <a:srgbClr val="FFFFFF"/>
                      </a:solidFill>
                      <a:latin typeface="SimHei" panose="02010609060101010101" pitchFamily="49" charset="-122"/>
                      <a:ea typeface="SimHei" panose="02010609060101010101" pitchFamily="49" charset="-122"/>
                    </a:rPr>
                    <a:t>）</a:t>
                  </a:r>
                </a:p>
              </p:txBody>
            </p:sp>
          </p:grpSp>
          <p:grpSp>
            <p:nvGrpSpPr>
              <p:cNvPr id="17" name="组合 16"/>
              <p:cNvGrpSpPr/>
              <p:nvPr/>
            </p:nvGrpSpPr>
            <p:grpSpPr>
              <a:xfrm>
                <a:off x="8370476" y="1150457"/>
                <a:ext cx="3197272" cy="1285205"/>
                <a:chOff x="6237915" y="1668721"/>
                <a:chExt cx="2221290" cy="1016139"/>
              </a:xfrm>
            </p:grpSpPr>
            <p:sp>
              <p:nvSpPr>
                <p:cNvPr id="18" name="圆角矩形 17"/>
                <p:cNvSpPr/>
                <p:nvPr/>
              </p:nvSpPr>
              <p:spPr>
                <a:xfrm>
                  <a:off x="6282866" y="1694613"/>
                  <a:ext cx="2176339" cy="939830"/>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6237915" y="1668721"/>
                  <a:ext cx="2213265" cy="1016139"/>
                </a:xfrm>
                <a:prstGeom prst="rect">
                  <a:avLst/>
                </a:prstGeom>
                <a:noFill/>
              </p:spPr>
              <p:txBody>
                <a:bodyPr wrap="square" rtlCol="0">
                  <a:spAutoFit/>
                </a:bodyPr>
                <a:lstStyle/>
                <a:p>
                  <a:pPr algn="ctr"/>
                  <a:r>
                    <a:rPr lang="zh-CN" altLang="en-US" sz="1800" b="1" dirty="0">
                      <a:solidFill>
                        <a:srgbClr val="FFFFFF"/>
                      </a:solidFill>
                      <a:latin typeface="SimHei" panose="02010609060101010101" pitchFamily="49" charset="-122"/>
                      <a:ea typeface="SimHei" panose="02010609060101010101" pitchFamily="49" charset="-122"/>
                    </a:rPr>
                    <a:t>全面法制化</a:t>
                  </a:r>
                  <a:endParaRPr lang="en-US" altLang="zh-CN" sz="1800" b="1" dirty="0">
                    <a:solidFill>
                      <a:srgbClr val="FFFFFF"/>
                    </a:solidFill>
                    <a:latin typeface="SimHei" panose="02010609060101010101" pitchFamily="49" charset="-122"/>
                    <a:ea typeface="SimHei" panose="02010609060101010101" pitchFamily="49" charset="-122"/>
                  </a:endParaRPr>
                </a:p>
                <a:p>
                  <a:pPr algn="ctr"/>
                  <a:r>
                    <a:rPr lang="zh-CN" altLang="en-US" sz="1800" b="1" dirty="0">
                      <a:solidFill>
                        <a:srgbClr val="FFFFFF"/>
                      </a:solidFill>
                      <a:latin typeface="SimHei" panose="02010609060101010101" pitchFamily="49" charset="-122"/>
                      <a:ea typeface="SimHei" panose="02010609060101010101" pitchFamily="49" charset="-122"/>
                    </a:rPr>
                    <a:t>阶段</a:t>
                  </a:r>
                  <a:endParaRPr lang="en-US" altLang="zh-CN" sz="1800" b="1" dirty="0">
                    <a:solidFill>
                      <a:srgbClr val="FFFFFF"/>
                    </a:solidFill>
                    <a:latin typeface="SimHei" panose="02010609060101010101" pitchFamily="49" charset="-122"/>
                    <a:ea typeface="SimHei" panose="02010609060101010101" pitchFamily="49" charset="-122"/>
                  </a:endParaRPr>
                </a:p>
                <a:p>
                  <a:pPr algn="ctr"/>
                  <a:r>
                    <a:rPr lang="zh-CN" altLang="en-US" sz="1800" b="1" dirty="0">
                      <a:solidFill>
                        <a:srgbClr val="FFFFFF"/>
                      </a:solidFill>
                      <a:latin typeface="SimHei" panose="02010609060101010101" pitchFamily="49" charset="-122"/>
                      <a:ea typeface="SimHei" panose="02010609060101010101" pitchFamily="49" charset="-122"/>
                    </a:rPr>
                    <a:t>（</a:t>
                  </a:r>
                  <a:r>
                    <a:rPr lang="en-US" altLang="zh-CN" sz="1800" b="1" dirty="0">
                      <a:solidFill>
                        <a:srgbClr val="FFFFFF"/>
                      </a:solidFill>
                      <a:latin typeface="SimHei" panose="02010609060101010101" pitchFamily="49" charset="-122"/>
                      <a:ea typeface="SimHei" panose="02010609060101010101" pitchFamily="49" charset="-122"/>
                    </a:rPr>
                    <a:t>1948</a:t>
                  </a:r>
                  <a:r>
                    <a:rPr lang="zh-CN" altLang="en-US" sz="1800" b="1" dirty="0">
                      <a:solidFill>
                        <a:srgbClr val="FFFFFF"/>
                      </a:solidFill>
                      <a:latin typeface="SimHei" panose="02010609060101010101" pitchFamily="49" charset="-122"/>
                      <a:ea typeface="SimHei" panose="02010609060101010101" pitchFamily="49" charset="-122"/>
                    </a:rPr>
                    <a:t>年至今）</a:t>
                  </a:r>
                  <a:endParaRPr lang="zh-CN" altLang="zh-CN" sz="1800" b="1" dirty="0">
                    <a:solidFill>
                      <a:srgbClr val="FFFFFF"/>
                    </a:solidFill>
                    <a:latin typeface="SimHei" panose="02010609060101010101" pitchFamily="49" charset="-122"/>
                    <a:ea typeface="SimHei" panose="02010609060101010101" pitchFamily="49" charset="-122"/>
                  </a:endParaRPr>
                </a:p>
              </p:txBody>
            </p:sp>
          </p:grpSp>
        </p:grpSp>
        <p:sp>
          <p:nvSpPr>
            <p:cNvPr id="33" name="文本框 32"/>
            <p:cNvSpPr txBox="1"/>
            <p:nvPr/>
          </p:nvSpPr>
          <p:spPr>
            <a:xfrm>
              <a:off x="755576" y="1884189"/>
              <a:ext cx="2103212" cy="338554"/>
            </a:xfrm>
            <a:prstGeom prst="rect">
              <a:avLst/>
            </a:prstGeom>
            <a:noFill/>
          </p:spPr>
          <p:txBody>
            <a:bodyPr wrap="square" rtlCol="0">
              <a:spAutoFit/>
            </a:bodyPr>
            <a:lstStyle/>
            <a:p>
              <a:r>
                <a:rPr lang="zh-CN" altLang="en-US" sz="1600" dirty="0"/>
                <a:t>特点：主观随意性大</a:t>
              </a:r>
            </a:p>
          </p:txBody>
        </p:sp>
      </p:grpSp>
      <p:sp>
        <p:nvSpPr>
          <p:cNvPr id="2" name="文本框 1"/>
          <p:cNvSpPr txBox="1"/>
          <p:nvPr/>
        </p:nvSpPr>
        <p:spPr>
          <a:xfrm>
            <a:off x="3224029" y="1721009"/>
            <a:ext cx="2100795" cy="1138773"/>
          </a:xfrm>
          <a:prstGeom prst="rect">
            <a:avLst/>
          </a:prstGeom>
          <a:noFill/>
        </p:spPr>
        <p:txBody>
          <a:bodyPr wrap="square" rtlCol="0">
            <a:spAutoFit/>
          </a:bodyPr>
          <a:lstStyle/>
          <a:p>
            <a:r>
              <a:rPr lang="zh-CN" altLang="en-US" sz="1600" dirty="0"/>
              <a:t>特点：出现了专门信息公开立法</a:t>
            </a:r>
            <a:endParaRPr lang="en-US" altLang="zh-CN" sz="1600" dirty="0"/>
          </a:p>
          <a:p>
            <a:endParaRPr lang="en-US" altLang="zh-CN" dirty="0"/>
          </a:p>
          <a:p>
            <a:endParaRPr lang="zh-CN" altLang="en-US" dirty="0"/>
          </a:p>
        </p:txBody>
      </p:sp>
      <p:grpSp>
        <p:nvGrpSpPr>
          <p:cNvPr id="3" name="组合 2">
            <a:extLst>
              <a:ext uri="{FF2B5EF4-FFF2-40B4-BE49-F238E27FC236}">
                <a16:creationId xmlns:a16="http://schemas.microsoft.com/office/drawing/2014/main" id="{99F98C81-A56A-3B4D-920F-2F4EB681D323}"/>
              </a:ext>
            </a:extLst>
          </p:cNvPr>
          <p:cNvGrpSpPr/>
          <p:nvPr/>
        </p:nvGrpSpPr>
        <p:grpSpPr>
          <a:xfrm>
            <a:off x="858308" y="2499741"/>
            <a:ext cx="7006621" cy="1989986"/>
            <a:chOff x="858308" y="2499741"/>
            <a:chExt cx="7006621" cy="1989986"/>
          </a:xfrm>
        </p:grpSpPr>
        <p:sp>
          <p:nvSpPr>
            <p:cNvPr id="6" name="圆角矩形 5"/>
            <p:cNvSpPr/>
            <p:nvPr/>
          </p:nvSpPr>
          <p:spPr>
            <a:xfrm>
              <a:off x="858308" y="2499741"/>
              <a:ext cx="6954052" cy="187220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1764" y="2658456"/>
              <a:ext cx="6943165" cy="1831271"/>
            </a:xfrm>
            <a:prstGeom prst="rect">
              <a:avLst/>
            </a:prstGeom>
            <a:noFill/>
          </p:spPr>
          <p:txBody>
            <a:bodyPr wrap="square" rtlCol="0">
              <a:spAutoFit/>
            </a:bodyPr>
            <a:lstStyle/>
            <a:p>
              <a:r>
                <a:rPr lang="en-US" altLang="zh-CN" sz="1600" dirty="0">
                  <a:latin typeface="SimSun" panose="02010600030101010101" pitchFamily="2" charset="-122"/>
                  <a:ea typeface="SimSun" panose="02010600030101010101" pitchFamily="2" charset="-122"/>
                </a:rPr>
                <a:t>1766</a:t>
              </a:r>
              <a:r>
                <a:rPr lang="zh-CN" altLang="en-US" sz="1600" dirty="0">
                  <a:latin typeface="SimSun" panose="02010600030101010101" pitchFamily="2" charset="-122"/>
                  <a:ea typeface="SimSun" panose="02010600030101010101" pitchFamily="2" charset="-122"/>
                </a:rPr>
                <a:t>年，瑞典制定了</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新闻自由与获取公共档案权法</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a:t>
              </a:r>
              <a:endParaRPr lang="en-US" altLang="zh-CN" sz="1600" dirty="0">
                <a:latin typeface="SimSun" panose="02010600030101010101" pitchFamily="2" charset="-122"/>
                <a:ea typeface="SimSun" panose="02010600030101010101" pitchFamily="2" charset="-122"/>
              </a:endParaRPr>
            </a:p>
            <a:p>
              <a:r>
                <a:rPr lang="en-US" altLang="zh-CN" sz="1600" dirty="0">
                  <a:latin typeface="SimSun" panose="02010600030101010101" pitchFamily="2" charset="-122"/>
                  <a:ea typeface="SimSun" panose="02010600030101010101" pitchFamily="2" charset="-122"/>
                </a:rPr>
                <a:t>1948</a:t>
              </a:r>
              <a:r>
                <a:rPr lang="zh-CN" altLang="en-US" sz="1600" dirty="0">
                  <a:latin typeface="SimSun" panose="02010600030101010101" pitchFamily="2" charset="-122"/>
                  <a:ea typeface="SimSun" panose="02010600030101010101" pitchFamily="2" charset="-122"/>
                </a:rPr>
                <a:t>年，联合国通过《世界人权宣言</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a:t>
              </a:r>
              <a:endParaRPr lang="en-US" altLang="zh-CN" sz="1600" dirty="0">
                <a:latin typeface="SimSun" panose="02010600030101010101" pitchFamily="2" charset="-122"/>
                <a:ea typeface="SimSun" panose="02010600030101010101" pitchFamily="2" charset="-122"/>
              </a:endParaRPr>
            </a:p>
            <a:p>
              <a:r>
                <a:rPr lang="en-US" altLang="zh-CN" sz="1600" dirty="0">
                  <a:latin typeface="SimSun" panose="02010600030101010101" pitchFamily="2" charset="-122"/>
                  <a:ea typeface="SimSun" panose="02010600030101010101" pitchFamily="2" charset="-122"/>
                </a:rPr>
                <a:t>1966</a:t>
              </a:r>
              <a:r>
                <a:rPr lang="zh-CN" altLang="en-US" sz="1600" dirty="0">
                  <a:latin typeface="SimSun" panose="02010600030101010101" pitchFamily="2" charset="-122"/>
                  <a:ea typeface="SimSun" panose="02010600030101010101" pitchFamily="2" charset="-122"/>
                </a:rPr>
                <a:t>年，美国修订《行政程序法》，出台《信息自由法》。</a:t>
              </a:r>
              <a:endParaRPr lang="en-US" altLang="zh-CN" sz="1600" dirty="0">
                <a:latin typeface="SimSun" panose="02010600030101010101" pitchFamily="2" charset="-122"/>
                <a:ea typeface="SimSun" panose="02010600030101010101" pitchFamily="2" charset="-122"/>
              </a:endParaRPr>
            </a:p>
            <a:p>
              <a:pPr>
                <a:spcBef>
                  <a:spcPct val="0"/>
                </a:spcBef>
                <a:buFontTx/>
                <a:buNone/>
              </a:pPr>
              <a:r>
                <a:rPr lang="zh-CN" altLang="en-US" sz="1600" dirty="0">
                  <a:latin typeface="SimSun" panose="02010600030101010101" pitchFamily="2" charset="-122"/>
                  <a:ea typeface="SimSun" panose="02010600030101010101" pitchFamily="2" charset="-122"/>
                </a:rPr>
                <a:t>在欧盟，上世纪</a:t>
              </a:r>
              <a:r>
                <a:rPr lang="en-US" altLang="zh-CN" sz="1600" dirty="0">
                  <a:latin typeface="SimSun" panose="02010600030101010101" pitchFamily="2" charset="-122"/>
                  <a:ea typeface="SimSun" panose="02010600030101010101" pitchFamily="2" charset="-122"/>
                </a:rPr>
                <a:t>70</a:t>
              </a:r>
              <a:r>
                <a:rPr lang="zh-CN" altLang="en-US" sz="1600" dirty="0">
                  <a:latin typeface="SimSun" panose="02010600030101010101" pitchFamily="2" charset="-122"/>
                  <a:ea typeface="SimSun" panose="02010600030101010101" pitchFamily="2" charset="-122"/>
                </a:rPr>
                <a:t>年代，出台了</a:t>
              </a:r>
              <a:r>
                <a:rPr lang="en-US" altLang="zh-CN" sz="1600" dirty="0">
                  <a:latin typeface="SimSun" panose="02010600030101010101" pitchFamily="2" charset="-122"/>
                  <a:ea typeface="SimSun" panose="02010600030101010101" pitchFamily="2" charset="-122"/>
                </a:rPr>
                <a:t>2</a:t>
              </a:r>
              <a:r>
                <a:rPr lang="zh-CN" altLang="en-US" sz="1600" dirty="0">
                  <a:latin typeface="SimSun" panose="02010600030101010101" pitchFamily="2" charset="-122"/>
                  <a:ea typeface="SimSun" panose="02010600030101010101" pitchFamily="2" charset="-122"/>
                </a:rPr>
                <a:t>部政府信息公开法律，</a:t>
              </a:r>
              <a:r>
                <a:rPr lang="en-US" altLang="zh-CN" sz="1600" dirty="0">
                  <a:latin typeface="SimSun" panose="02010600030101010101" pitchFamily="2" charset="-122"/>
                  <a:ea typeface="SimSun" panose="02010600030101010101" pitchFamily="2" charset="-122"/>
                </a:rPr>
                <a:t>80</a:t>
              </a:r>
              <a:r>
                <a:rPr lang="zh-CN" altLang="en-US" sz="1600" dirty="0">
                  <a:latin typeface="SimSun" panose="02010600030101010101" pitchFamily="2" charset="-122"/>
                  <a:ea typeface="SimSun" panose="02010600030101010101" pitchFamily="2" charset="-122"/>
                </a:rPr>
                <a:t>年代出台了</a:t>
              </a:r>
              <a:r>
                <a:rPr lang="en-US" altLang="zh-CN" sz="1600" dirty="0">
                  <a:latin typeface="SimSun" panose="02010600030101010101" pitchFamily="2" charset="-122"/>
                  <a:ea typeface="SimSun" panose="02010600030101010101" pitchFamily="2" charset="-122"/>
                </a:rPr>
                <a:t>3</a:t>
              </a:r>
              <a:r>
                <a:rPr lang="zh-CN" altLang="en-US" sz="1600" dirty="0">
                  <a:latin typeface="SimSun" panose="02010600030101010101" pitchFamily="2" charset="-122"/>
                  <a:ea typeface="SimSun" panose="02010600030101010101" pitchFamily="2" charset="-122"/>
                </a:rPr>
                <a:t>部，</a:t>
              </a:r>
              <a:r>
                <a:rPr lang="en-US" altLang="zh-CN" sz="1600" dirty="0">
                  <a:latin typeface="SimSun" panose="02010600030101010101" pitchFamily="2" charset="-122"/>
                  <a:ea typeface="SimSun" panose="02010600030101010101" pitchFamily="2" charset="-122"/>
                </a:rPr>
                <a:t>90</a:t>
              </a:r>
              <a:r>
                <a:rPr lang="zh-CN" altLang="en-US" sz="1600" dirty="0">
                  <a:latin typeface="SimSun" panose="02010600030101010101" pitchFamily="2" charset="-122"/>
                  <a:ea typeface="SimSun" panose="02010600030101010101" pitchFamily="2" charset="-122"/>
                </a:rPr>
                <a:t>年代出台了</a:t>
              </a:r>
              <a:r>
                <a:rPr lang="en-US" altLang="zh-CN" sz="1600" dirty="0">
                  <a:latin typeface="SimSun" panose="02010600030101010101" pitchFamily="2" charset="-122"/>
                  <a:ea typeface="SimSun" panose="02010600030101010101" pitchFamily="2" charset="-122"/>
                </a:rPr>
                <a:t>7</a:t>
              </a:r>
              <a:r>
                <a:rPr lang="zh-CN" altLang="en-US" sz="1600" dirty="0">
                  <a:latin typeface="SimSun" panose="02010600030101010101" pitchFamily="2" charset="-122"/>
                  <a:ea typeface="SimSun" panose="02010600030101010101" pitchFamily="2" charset="-122"/>
                </a:rPr>
                <a:t>部，</a:t>
              </a:r>
              <a:r>
                <a:rPr lang="en-US" altLang="zh-CN" sz="1600" dirty="0">
                  <a:latin typeface="SimSun" panose="02010600030101010101" pitchFamily="2" charset="-122"/>
                  <a:ea typeface="SimSun" panose="02010600030101010101" pitchFamily="2" charset="-122"/>
                </a:rPr>
                <a:t>21</a:t>
              </a:r>
              <a:r>
                <a:rPr lang="zh-CN" altLang="en-US" sz="1600" dirty="0">
                  <a:latin typeface="SimSun" panose="02010600030101010101" pitchFamily="2" charset="-122"/>
                  <a:ea typeface="SimSun" panose="02010600030101010101" pitchFamily="2" charset="-122"/>
                </a:rPr>
                <a:t>世纪头</a:t>
              </a:r>
              <a:r>
                <a:rPr lang="en-US" altLang="zh-CN" sz="1600" dirty="0">
                  <a:latin typeface="SimSun" panose="02010600030101010101" pitchFamily="2" charset="-122"/>
                  <a:ea typeface="SimSun" panose="02010600030101010101" pitchFamily="2" charset="-122"/>
                </a:rPr>
                <a:t>10</a:t>
              </a:r>
              <a:r>
                <a:rPr lang="zh-CN" altLang="en-US" sz="1600" dirty="0">
                  <a:latin typeface="SimSun" panose="02010600030101010101" pitchFamily="2" charset="-122"/>
                  <a:ea typeface="SimSun" panose="02010600030101010101" pitchFamily="2" charset="-122"/>
                </a:rPr>
                <a:t>年出台了</a:t>
              </a:r>
              <a:r>
                <a:rPr lang="en-US" altLang="zh-CN" sz="1600" dirty="0">
                  <a:latin typeface="SimSun" panose="02010600030101010101" pitchFamily="2" charset="-122"/>
                  <a:ea typeface="SimSun" panose="02010600030101010101" pitchFamily="2" charset="-122"/>
                </a:rPr>
                <a:t>11</a:t>
              </a:r>
              <a:r>
                <a:rPr lang="zh-CN" altLang="en-US" sz="1600" dirty="0">
                  <a:latin typeface="SimSun" panose="02010600030101010101" pitchFamily="2" charset="-122"/>
                  <a:ea typeface="SimSun" panose="02010600030101010101" pitchFamily="2" charset="-122"/>
                </a:rPr>
                <a:t>部。</a:t>
              </a:r>
            </a:p>
            <a:p>
              <a:pPr>
                <a:spcBef>
                  <a:spcPct val="0"/>
                </a:spcBef>
                <a:buFontTx/>
                <a:buNone/>
              </a:pPr>
              <a:r>
                <a:rPr lang="zh-CN" altLang="en-US" sz="1600" dirty="0">
                  <a:latin typeface="SimSun" panose="02010600030101010101" pitchFamily="2" charset="-122"/>
                  <a:ea typeface="SimSun" panose="02010600030101010101" pitchFamily="2" charset="-122"/>
                </a:rPr>
                <a:t>在亚洲，韩国</a:t>
              </a:r>
              <a:r>
                <a:rPr lang="en-US" altLang="zh-CN" sz="1600" dirty="0">
                  <a:latin typeface="SimSun" panose="02010600030101010101" pitchFamily="2" charset="-122"/>
                  <a:ea typeface="SimSun" panose="02010600030101010101" pitchFamily="2" charset="-122"/>
                </a:rPr>
                <a:t>1996</a:t>
              </a:r>
              <a:r>
                <a:rPr lang="zh-CN" altLang="en-US" sz="1600" dirty="0">
                  <a:latin typeface="SimSun" panose="02010600030101010101" pitchFamily="2" charset="-122"/>
                  <a:ea typeface="SimSun" panose="02010600030101010101" pitchFamily="2" charset="-122"/>
                </a:rPr>
                <a:t>年出台信息公开法，日本是</a:t>
              </a:r>
              <a:r>
                <a:rPr lang="en-US" altLang="zh-CN" sz="1600" dirty="0">
                  <a:latin typeface="SimSun" panose="02010600030101010101" pitchFamily="2" charset="-122"/>
                  <a:ea typeface="SimSun" panose="02010600030101010101" pitchFamily="2" charset="-122"/>
                </a:rPr>
                <a:t>1999</a:t>
              </a:r>
              <a:r>
                <a:rPr lang="zh-CN" altLang="en-US" sz="1600" dirty="0">
                  <a:latin typeface="SimSun" panose="02010600030101010101" pitchFamily="2" charset="-122"/>
                  <a:ea typeface="SimSun" panose="02010600030101010101" pitchFamily="2" charset="-122"/>
                </a:rPr>
                <a:t>年。</a:t>
              </a:r>
            </a:p>
            <a:p>
              <a:endParaRPr lang="zh-CN" altLang="en-US" dirty="0"/>
            </a:p>
          </p:txBody>
        </p:sp>
      </p:grpSp>
    </p:spTree>
    <p:extLst>
      <p:ext uri="{BB962C8B-B14F-4D97-AF65-F5344CB8AC3E}">
        <p14:creationId xmlns:p14="http://schemas.microsoft.com/office/powerpoint/2010/main" val="1679051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99520" y="0"/>
            <a:ext cx="6172200" cy="857250"/>
          </a:xfrm>
        </p:spPr>
        <p:txBody>
          <a:bodyPr>
            <a:normAutofit fontScale="90000"/>
          </a:bodyPr>
          <a:lstStyle/>
          <a:p>
            <a:pPr algn="ctr" eaLnBrk="1" hangingPunct="1"/>
            <a:r>
              <a:rPr lang="zh-CN" altLang="en-US" b="1" dirty="0" smtClean="0">
                <a:ea typeface="华文中宋" panose="02010600040101010101" pitchFamily="2" charset="-122"/>
              </a:rPr>
              <a:t>知情权与信息公开（信息自由法案）</a:t>
            </a:r>
          </a:p>
        </p:txBody>
      </p:sp>
      <p:sp>
        <p:nvSpPr>
          <p:cNvPr id="51203" name="Rectangle 3"/>
          <p:cNvSpPr>
            <a:spLocks noGrp="1" noChangeArrowheads="1"/>
          </p:cNvSpPr>
          <p:nvPr>
            <p:ph type="body" idx="4294967295"/>
          </p:nvPr>
        </p:nvSpPr>
        <p:spPr>
          <a:xfrm>
            <a:off x="899592" y="971550"/>
            <a:ext cx="7776864" cy="4068366"/>
          </a:xfrm>
        </p:spPr>
        <p:txBody>
          <a:bodyPr>
            <a:normAutofit/>
          </a:bodyPr>
          <a:lstStyle/>
          <a:p>
            <a:pPr algn="just" eaLnBrk="1" hangingPunct="1">
              <a:lnSpc>
                <a:spcPct val="120000"/>
              </a:lnSpc>
              <a:buClr>
                <a:srgbClr val="FFCC00"/>
              </a:buClr>
              <a:buFont typeface="Wingdings" panose="05000000000000000000" pitchFamily="2" charset="2"/>
              <a:buChar char="Ø"/>
            </a:pPr>
            <a:r>
              <a:rPr lang="zh-CN" altLang="en-US" sz="1350" dirty="0">
                <a:latin typeface="华文中宋" panose="02010600040101010101" pitchFamily="2" charset="-122"/>
                <a:ea typeface="华文中宋" panose="02010600040101010101" pitchFamily="2" charset="-122"/>
              </a:rPr>
              <a:t>在西方立宪时，“权利法案”中有关言论自由和出版自由等规定，但并没有提及知情权或信息自由的概念。 </a:t>
            </a:r>
          </a:p>
          <a:p>
            <a:pPr eaLnBrk="1" hangingPunct="1">
              <a:lnSpc>
                <a:spcPct val="120000"/>
              </a:lnSpc>
            </a:pPr>
            <a:r>
              <a:rPr lang="zh-CN" altLang="en-US" sz="1350" dirty="0">
                <a:latin typeface="华文中宋" panose="02010600040101010101" pitchFamily="2" charset="-122"/>
                <a:ea typeface="华文中宋" panose="02010600040101010101" pitchFamily="2" charset="-122"/>
              </a:rPr>
              <a:t>知情权、信息公开、阳光下的政府等概念和制度主要是二战后才逐渐形成的法律体系。</a:t>
            </a:r>
          </a:p>
          <a:p>
            <a:pPr lvl="1" eaLnBrk="1" hangingPunct="1">
              <a:lnSpc>
                <a:spcPct val="120000"/>
              </a:lnSpc>
              <a:buClr>
                <a:srgbClr val="FFCC00"/>
              </a:buClr>
              <a:buFont typeface="Wingdings" panose="05000000000000000000" pitchFamily="2" charset="2"/>
              <a:buChar char="Ø"/>
            </a:pPr>
            <a:r>
              <a:rPr lang="zh-CN" altLang="en-US" sz="1350" b="1"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知情权</a:t>
            </a:r>
            <a:r>
              <a:rPr lang="en-US" altLang="zh-CN" sz="1350" b="1"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 right to know)</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作为一种权利要求，最早是由美国新闻记者</a:t>
            </a: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肯特</a:t>
            </a:r>
            <a:r>
              <a:rPr lang="en-US" altLang="zh-CN"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a:t>
            </a: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库伯</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在</a:t>
            </a:r>
            <a:r>
              <a:rPr lang="en-US" altLang="zh-CN" sz="1350" dirty="0">
                <a:latin typeface="华文中宋" panose="02010600040101010101" pitchFamily="2" charset="-122"/>
                <a:ea typeface="华文中宋" panose="02010600040101010101" pitchFamily="2" charset="-122"/>
                <a:sym typeface="Arial" panose="020B0604020202020204" pitchFamily="34" charset="0"/>
              </a:rPr>
              <a:t>1945</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年</a:t>
            </a:r>
            <a:r>
              <a:rPr lang="en-US" altLang="zh-CN" sz="1350" dirty="0">
                <a:latin typeface="华文中宋" panose="02010600040101010101" pitchFamily="2" charset="-122"/>
                <a:ea typeface="华文中宋" panose="02010600040101010101" pitchFamily="2" charset="-122"/>
                <a:sym typeface="Arial" panose="020B0604020202020204" pitchFamily="34" charset="0"/>
              </a:rPr>
              <a:t>1</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月的一次演讲中提出。</a:t>
            </a:r>
          </a:p>
          <a:p>
            <a:pPr lvl="1" eaLnBrk="1" hangingPunct="1">
              <a:lnSpc>
                <a:spcPct val="120000"/>
              </a:lnSpc>
              <a:buClr>
                <a:srgbClr val="FFCC00"/>
              </a:buClr>
              <a:buFont typeface="Wingdings" panose="05000000000000000000" pitchFamily="2" charset="2"/>
              <a:buChar char="Ø"/>
            </a:pPr>
            <a:r>
              <a:rPr lang="zh-CN" altLang="en-US" sz="1350" dirty="0">
                <a:latin typeface="华文中宋" panose="02010600040101010101" pitchFamily="2" charset="-122"/>
                <a:ea typeface="华文中宋" panose="02010600040101010101" pitchFamily="2" charset="-122"/>
                <a:sym typeface="Arial" panose="020B0604020202020204" pitchFamily="34" charset="0"/>
              </a:rPr>
              <a:t>信息自由委员会主席</a:t>
            </a: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詹姆斯·拉塞尔</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；1954年麦卡锡诉讼案，1953年专著</a:t>
            </a:r>
          </a:p>
          <a:p>
            <a:pPr lvl="1" eaLnBrk="1" hangingPunct="1">
              <a:lnSpc>
                <a:spcPct val="120000"/>
              </a:lnSpc>
              <a:buClr>
                <a:srgbClr val="FFCC00"/>
              </a:buClr>
              <a:buFont typeface="Wingdings" panose="05000000000000000000" pitchFamily="2" charset="2"/>
              <a:buChar char="Ø"/>
            </a:pPr>
            <a:r>
              <a:rPr lang="zh-CN" altLang="en-US" sz="1350" dirty="0">
                <a:latin typeface="华文中宋" panose="02010600040101010101" pitchFamily="2" charset="-122"/>
                <a:ea typeface="华文中宋" panose="02010600040101010101" pitchFamily="2" charset="-122"/>
                <a:sym typeface="Arial" panose="020B0604020202020204" pitchFamily="34" charset="0"/>
              </a:rPr>
              <a:t>政府信息分委会主席、加利福尼亚州众议员</a:t>
            </a: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约翰·莫斯：</a:t>
            </a:r>
            <a:r>
              <a:rPr lang="zh-CN" altLang="en-US" sz="1350" dirty="0">
                <a:latin typeface="华文中宋" panose="02010600040101010101" pitchFamily="2" charset="-122"/>
                <a:ea typeface="华文中宋" panose="02010600040101010101" pitchFamily="2" charset="-122"/>
                <a:sym typeface="Arial" panose="020B0604020202020204" pitchFamily="34" charset="0"/>
              </a:rPr>
              <a:t>17卷书面材料和14卷的调查报告</a:t>
            </a:r>
          </a:p>
          <a:p>
            <a:pPr lvl="1" eaLnBrk="1" hangingPunct="1">
              <a:lnSpc>
                <a:spcPct val="120000"/>
              </a:lnSpc>
              <a:buClr>
                <a:srgbClr val="FFCC00"/>
              </a:buClr>
              <a:buFont typeface="Wingdings" panose="05000000000000000000" pitchFamily="2" charset="2"/>
              <a:buChar char="Ø"/>
            </a:pPr>
            <a:r>
              <a:rPr lang="zh-CN" altLang="en-US" sz="1350" dirty="0">
                <a:latin typeface="华文中宋" panose="02010600040101010101" pitchFamily="2" charset="-122"/>
                <a:ea typeface="华文中宋" panose="02010600040101010101" pitchFamily="2" charset="-122"/>
                <a:sym typeface="Arial" panose="020B0604020202020204" pitchFamily="34" charset="0"/>
              </a:rPr>
              <a:t>1964年7月28日参议员通过了朗——德克森法案</a:t>
            </a:r>
          </a:p>
          <a:p>
            <a:pPr lvl="1" eaLnBrk="1" hangingPunct="1">
              <a:lnSpc>
                <a:spcPct val="120000"/>
              </a:lnSpc>
              <a:buClr>
                <a:srgbClr val="FFCC00"/>
              </a:buClr>
              <a:buFont typeface="Wingdings" panose="05000000000000000000" pitchFamily="2" charset="2"/>
              <a:buChar char="Ø"/>
            </a:pPr>
            <a:r>
              <a:rPr lang="zh-CN" altLang="en-US" sz="1350" dirty="0">
                <a:latin typeface="华文中宋" panose="02010600040101010101" pitchFamily="2" charset="-122"/>
                <a:ea typeface="华文中宋" panose="02010600040101010101" pitchFamily="2" charset="-122"/>
                <a:sym typeface="Arial" panose="020B0604020202020204" pitchFamily="34" charset="0"/>
              </a:rPr>
              <a:t>《信息自由法》（Freedom of Information Act 简称FOIA）1966年众议院，1967年总统签字</a:t>
            </a:r>
          </a:p>
          <a:p>
            <a:pPr lvl="1" eaLnBrk="1" hangingPunct="1">
              <a:lnSpc>
                <a:spcPct val="120000"/>
              </a:lnSpc>
              <a:buClr>
                <a:srgbClr val="FFCC00"/>
              </a:buClr>
              <a:buFont typeface="Wingdings" panose="05000000000000000000" pitchFamily="2" charset="2"/>
              <a:buChar char="Ø"/>
            </a:pP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以公开为原则，不公开为例外</a:t>
            </a:r>
          </a:p>
          <a:p>
            <a:pPr lvl="1" eaLnBrk="1" hangingPunct="1">
              <a:lnSpc>
                <a:spcPct val="120000"/>
              </a:lnSpc>
              <a:buClr>
                <a:srgbClr val="FFCC00"/>
              </a:buClr>
              <a:buFont typeface="Wingdings" panose="05000000000000000000" pitchFamily="2" charset="2"/>
              <a:buChar char="Ø"/>
            </a:pPr>
            <a:r>
              <a:rPr lang="zh-CN" altLang="en-US" sz="1350" u="sng" dirty="0">
                <a:solidFill>
                  <a:schemeClr val="folHlink"/>
                </a:solidFill>
                <a:latin typeface="华文中宋" panose="02010600040101010101" pitchFamily="2" charset="-122"/>
                <a:ea typeface="华文中宋" panose="02010600040101010101" pitchFamily="2" charset="-122"/>
                <a:sym typeface="Arial" panose="020B0604020202020204" pitchFamily="34" charset="0"/>
              </a:rPr>
              <a:t>1976年修正案、1986年修正案、1996年修正案</a:t>
            </a:r>
          </a:p>
        </p:txBody>
      </p:sp>
      <p:pic>
        <p:nvPicPr>
          <p:cNvPr id="512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413" y="205979"/>
            <a:ext cx="6762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0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88" y="4142185"/>
            <a:ext cx="1178719" cy="908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92202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7271304" cy="4170372"/>
          </a:xfrm>
          <a:prstGeom prst="rect">
            <a:avLst/>
          </a:prstGeom>
          <a:noFill/>
        </p:spPr>
        <p:txBody>
          <a:bodyPr wrap="square" rtlCol="0">
            <a:spAutoFit/>
          </a:bodyPr>
          <a:lstStyle/>
          <a:p>
            <a:pPr>
              <a:lnSpc>
                <a:spcPct val="150000"/>
              </a:lnSpc>
            </a:pPr>
            <a:r>
              <a:rPr kumimoji="1" lang="zh-CN" altLang="en-US" sz="2000" b="1" dirty="0">
                <a:latin typeface="SimSun" panose="02010600030101010101" pitchFamily="2" charset="-122"/>
                <a:ea typeface="SimSun" panose="02010600030101010101" pitchFamily="2" charset="-122"/>
              </a:rPr>
              <a:t>政府信息公开的概念解析</a:t>
            </a:r>
            <a:endParaRPr kumimoji="1" lang="en-US" altLang="zh-CN" sz="2000" b="1" dirty="0">
              <a:latin typeface="SimSun" panose="02010600030101010101" pitchFamily="2" charset="-122"/>
              <a:ea typeface="SimSun" panose="02010600030101010101" pitchFamily="2" charset="-122"/>
            </a:endParaRPr>
          </a:p>
          <a:p>
            <a:pPr>
              <a:lnSpc>
                <a:spcPct val="150000"/>
              </a:lnSpc>
            </a:pPr>
            <a:endParaRPr kumimoji="1" lang="en-US" altLang="zh-CN" sz="1000" b="1" dirty="0">
              <a:latin typeface="SimSun" panose="02010600030101010101" pitchFamily="2" charset="-122"/>
              <a:ea typeface="SimSun" panose="02010600030101010101" pitchFamily="2" charset="-122"/>
            </a:endParaRPr>
          </a:p>
          <a:p>
            <a:pPr indent="457200">
              <a:lnSpc>
                <a:spcPct val="150000"/>
              </a:lnSpc>
            </a:pPr>
            <a:r>
              <a:rPr kumimoji="1" lang="zh-CN" altLang="en-US" sz="1600" dirty="0">
                <a:latin typeface="SimSun" panose="02010600030101010101" pitchFamily="2" charset="-122"/>
                <a:ea typeface="SimSun" panose="02010600030101010101" pitchFamily="2" charset="-122"/>
              </a:rPr>
              <a:t>政府信息公开是指国家行政机关和法律、法规以及规章授权和委托的组织，在行使国家行政管理职权的过程中，通过法定形式和程序，主动将政府信息向社会公众或依申请而向特定的个人或组织公开的制度。</a:t>
            </a:r>
          </a:p>
          <a:p>
            <a:pPr indent="457200">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中华人民共和国政府信息公开条例</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已经</a:t>
            </a:r>
            <a:r>
              <a:rPr kumimoji="1" lang="en-US" altLang="zh-CN" sz="1600" dirty="0">
                <a:latin typeface="SimSun" panose="02010600030101010101" pitchFamily="2" charset="-122"/>
                <a:ea typeface="SimSun" panose="02010600030101010101" pitchFamily="2" charset="-122"/>
              </a:rPr>
              <a:t>2007</a:t>
            </a:r>
            <a:r>
              <a:rPr kumimoji="1" lang="zh-CN" altLang="en-US" sz="1600" dirty="0">
                <a:latin typeface="SimSun" panose="02010600030101010101" pitchFamily="2" charset="-122"/>
                <a:ea typeface="SimSun" panose="02010600030101010101" pitchFamily="2" charset="-122"/>
              </a:rPr>
              <a:t>年</a:t>
            </a:r>
            <a:r>
              <a:rPr kumimoji="1" lang="en-US" altLang="zh-CN" sz="1600" dirty="0">
                <a:latin typeface="SimSun" panose="02010600030101010101" pitchFamily="2" charset="-122"/>
                <a:ea typeface="SimSun" panose="02010600030101010101" pitchFamily="2" charset="-122"/>
              </a:rPr>
              <a:t>1</a:t>
            </a:r>
            <a:r>
              <a:rPr kumimoji="1" lang="zh-CN" altLang="en-US" sz="1600" dirty="0">
                <a:latin typeface="SimSun" panose="02010600030101010101" pitchFamily="2" charset="-122"/>
                <a:ea typeface="SimSun" panose="02010600030101010101" pitchFamily="2" charset="-122"/>
              </a:rPr>
              <a:t>月</a:t>
            </a:r>
            <a:r>
              <a:rPr kumimoji="1" lang="en-US" altLang="zh-CN" sz="1600" dirty="0">
                <a:latin typeface="SimSun" panose="02010600030101010101" pitchFamily="2" charset="-122"/>
                <a:ea typeface="SimSun" panose="02010600030101010101" pitchFamily="2" charset="-122"/>
              </a:rPr>
              <a:t>17</a:t>
            </a:r>
            <a:r>
              <a:rPr kumimoji="1" lang="zh-CN" altLang="en-US" sz="1600" dirty="0">
                <a:latin typeface="SimSun" panose="02010600030101010101" pitchFamily="2" charset="-122"/>
                <a:ea typeface="SimSun" panose="02010600030101010101" pitchFamily="2" charset="-122"/>
              </a:rPr>
              <a:t>日国务院第</a:t>
            </a:r>
            <a:r>
              <a:rPr kumimoji="1" lang="en-US" altLang="zh-CN" sz="1600" dirty="0">
                <a:latin typeface="SimSun" panose="02010600030101010101" pitchFamily="2" charset="-122"/>
                <a:ea typeface="SimSun" panose="02010600030101010101" pitchFamily="2" charset="-122"/>
              </a:rPr>
              <a:t>165</a:t>
            </a:r>
            <a:r>
              <a:rPr kumimoji="1" lang="zh-CN" altLang="en-US" sz="1600" dirty="0">
                <a:latin typeface="SimSun" panose="02010600030101010101" pitchFamily="2" charset="-122"/>
                <a:ea typeface="SimSun" panose="02010600030101010101" pitchFamily="2" charset="-122"/>
              </a:rPr>
              <a:t>次常务会议通过，自</a:t>
            </a:r>
            <a:r>
              <a:rPr kumimoji="1" lang="en-US" altLang="zh-CN" sz="1600" dirty="0">
                <a:latin typeface="SimSun" panose="02010600030101010101" pitchFamily="2" charset="-122"/>
                <a:ea typeface="SimSun" panose="02010600030101010101" pitchFamily="2" charset="-122"/>
              </a:rPr>
              <a:t>2008</a:t>
            </a:r>
            <a:r>
              <a:rPr kumimoji="1" lang="zh-CN" altLang="en-US" sz="1600" dirty="0">
                <a:latin typeface="SimSun" panose="02010600030101010101" pitchFamily="2" charset="-122"/>
                <a:ea typeface="SimSun" panose="02010600030101010101" pitchFamily="2" charset="-122"/>
              </a:rPr>
              <a:t>年</a:t>
            </a:r>
            <a:r>
              <a:rPr kumimoji="1" lang="en-US" altLang="zh-CN" sz="1600" dirty="0">
                <a:latin typeface="SimSun" panose="02010600030101010101" pitchFamily="2" charset="-122"/>
                <a:ea typeface="SimSun" panose="02010600030101010101" pitchFamily="2" charset="-122"/>
              </a:rPr>
              <a:t>5</a:t>
            </a:r>
            <a:r>
              <a:rPr kumimoji="1" lang="zh-CN" altLang="en-US" sz="1600" dirty="0">
                <a:latin typeface="SimSun" panose="02010600030101010101" pitchFamily="2" charset="-122"/>
                <a:ea typeface="SimSun" panose="02010600030101010101" pitchFamily="2" charset="-122"/>
              </a:rPr>
              <a:t>月</a:t>
            </a:r>
            <a:r>
              <a:rPr kumimoji="1" lang="en-US" altLang="zh-CN" sz="1600" dirty="0">
                <a:latin typeface="SimSun" panose="02010600030101010101" pitchFamily="2" charset="-122"/>
                <a:ea typeface="SimSun" panose="02010600030101010101" pitchFamily="2" charset="-122"/>
              </a:rPr>
              <a:t>1</a:t>
            </a:r>
            <a:r>
              <a:rPr kumimoji="1" lang="zh-CN" altLang="en-US" sz="1600" dirty="0">
                <a:latin typeface="SimSun" panose="02010600030101010101" pitchFamily="2" charset="-122"/>
                <a:ea typeface="SimSun" panose="02010600030101010101" pitchFamily="2" charset="-122"/>
              </a:rPr>
              <a:t>日起施行。</a:t>
            </a:r>
          </a:p>
          <a:p>
            <a:endParaRPr kumimoji="1" lang="zh-CN" altLang="en-US" sz="1600" dirty="0">
              <a:latin typeface="SimSun" panose="02010600030101010101" pitchFamily="2" charset="-122"/>
              <a:ea typeface="SimSun" panose="02010600030101010101" pitchFamily="2" charset="-122"/>
            </a:endParaRPr>
          </a:p>
          <a:p>
            <a:endParaRPr kumimoji="1" lang="zh-CN" altLang="en-US" sz="1600" dirty="0">
              <a:latin typeface="SimSun" panose="02010600030101010101" pitchFamily="2" charset="-122"/>
              <a:ea typeface="SimSun" panose="02010600030101010101" pitchFamily="2" charset="-122"/>
            </a:endParaRPr>
          </a:p>
          <a:p>
            <a:endParaRPr kumimoji="1" lang="zh-CN" altLang="en-US" dirty="0"/>
          </a:p>
          <a:p>
            <a:endParaRPr kumimoji="1" lang="zh-CN" altLang="en-US" dirty="0"/>
          </a:p>
          <a:p>
            <a:endParaRPr kumimoji="1" lang="zh-CN" altLang="en-US" dirty="0"/>
          </a:p>
          <a:p>
            <a:endParaRPr kumimoji="1" lang="en-US" altLang="zh-CN" dirty="0"/>
          </a:p>
        </p:txBody>
      </p:sp>
    </p:spTree>
    <p:extLst>
      <p:ext uri="{BB962C8B-B14F-4D97-AF65-F5344CB8AC3E}">
        <p14:creationId xmlns:p14="http://schemas.microsoft.com/office/powerpoint/2010/main" val="84833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926840"/>
            <a:ext cx="7271304" cy="4154984"/>
          </a:xfrm>
          <a:prstGeom prst="rect">
            <a:avLst/>
          </a:prstGeom>
          <a:noFill/>
        </p:spPr>
        <p:txBody>
          <a:bodyPr wrap="square" rtlCol="0">
            <a:spAutoFit/>
          </a:bodyPr>
          <a:lstStyle/>
          <a:p>
            <a:pPr>
              <a:lnSpc>
                <a:spcPct val="150000"/>
              </a:lnSpc>
            </a:pPr>
            <a:r>
              <a:rPr kumimoji="1" lang="zh-CN" altLang="en-US" sz="2000" b="1" dirty="0">
                <a:latin typeface="SimSun" panose="02010600030101010101" pitchFamily="2" charset="-122"/>
                <a:ea typeface="SimSun" panose="02010600030101010101" pitchFamily="2" charset="-122"/>
              </a:rPr>
              <a:t>政府信息公开的意义</a:t>
            </a:r>
            <a:endParaRPr kumimoji="1" lang="en-US" altLang="zh-CN" sz="2000" b="1" dirty="0">
              <a:latin typeface="SimSun" panose="02010600030101010101" pitchFamily="2" charset="-122"/>
              <a:ea typeface="SimSun" panose="02010600030101010101" pitchFamily="2" charset="-122"/>
            </a:endParaRPr>
          </a:p>
          <a:p>
            <a:pPr>
              <a:lnSpc>
                <a:spcPct val="150000"/>
              </a:lnSpc>
            </a:pPr>
            <a:endParaRPr kumimoji="1" lang="en-US" altLang="zh-CN" sz="1000" b="1" dirty="0">
              <a:latin typeface="SimSun" panose="02010600030101010101" pitchFamily="2" charset="-122"/>
              <a:ea typeface="SimSun" panose="02010600030101010101" pitchFamily="2" charset="-122"/>
            </a:endParaRPr>
          </a:p>
          <a:p>
            <a:pPr>
              <a:lnSpc>
                <a:spcPct val="150000"/>
              </a:lnSpc>
            </a:pPr>
            <a:r>
              <a:rPr lang="zh-CN" altLang="en-US" sz="1600" dirty="0"/>
              <a:t>         </a:t>
            </a:r>
            <a:r>
              <a:rPr lang="zh-CN" altLang="zh-CN" sz="1600" dirty="0"/>
              <a:t>是现代政府的内在必然要求，是推进依法行政、打造</a:t>
            </a:r>
            <a:r>
              <a:rPr lang="zh-CN" altLang="en-US" sz="1600" dirty="0"/>
              <a:t>“阳光政府”</a:t>
            </a:r>
            <a:r>
              <a:rPr lang="zh-CN" altLang="zh-CN" sz="1600" dirty="0"/>
              <a:t>、提升政府公信力的重要举措。</a:t>
            </a:r>
            <a:endParaRPr lang="en-US" altLang="zh-CN" sz="1600" dirty="0"/>
          </a:p>
          <a:p>
            <a:pPr marL="285750" indent="-285750">
              <a:lnSpc>
                <a:spcPct val="150000"/>
              </a:lnSpc>
              <a:buClr>
                <a:srgbClr val="7030A0"/>
              </a:buClr>
              <a:buFont typeface="Wingdings" pitchFamily="2" charset="2"/>
              <a:buChar char="l"/>
            </a:pPr>
            <a:r>
              <a:rPr lang="zh-CN" altLang="zh-CN" sz="1600" dirty="0"/>
              <a:t>有效推动全国范围的反腐倡廉</a:t>
            </a:r>
            <a:endParaRPr lang="en-US" altLang="zh-CN" sz="1600" dirty="0"/>
          </a:p>
          <a:p>
            <a:pPr marL="285750" indent="-285750">
              <a:lnSpc>
                <a:spcPct val="150000"/>
              </a:lnSpc>
              <a:buClr>
                <a:srgbClr val="7030A0"/>
              </a:buClr>
              <a:buFont typeface="Wingdings" pitchFamily="2" charset="2"/>
              <a:buChar char="l"/>
            </a:pPr>
            <a:r>
              <a:rPr lang="zh-CN" altLang="zh-CN" sz="1600" dirty="0"/>
              <a:t>推动全国自上而下依法执政</a:t>
            </a:r>
            <a:endParaRPr lang="en-US" altLang="zh-CN" sz="1600" dirty="0"/>
          </a:p>
          <a:p>
            <a:pPr marL="285750" indent="-285750">
              <a:lnSpc>
                <a:spcPct val="150000"/>
              </a:lnSpc>
              <a:buClr>
                <a:srgbClr val="7030A0"/>
              </a:buClr>
              <a:buFont typeface="Wingdings" pitchFamily="2" charset="2"/>
              <a:buChar char="l"/>
            </a:pPr>
            <a:r>
              <a:rPr lang="zh-CN" altLang="zh-CN" sz="1600" dirty="0"/>
              <a:t>提升政府公信力、促进政府与公众合作</a:t>
            </a:r>
            <a:endParaRPr lang="en-US" altLang="zh-CN" sz="1600" dirty="0"/>
          </a:p>
          <a:p>
            <a:pPr marL="285750" indent="-285750">
              <a:lnSpc>
                <a:spcPct val="150000"/>
              </a:lnSpc>
              <a:buClr>
                <a:srgbClr val="7030A0"/>
              </a:buClr>
              <a:buFont typeface="Wingdings" pitchFamily="2" charset="2"/>
              <a:buChar char="l"/>
            </a:pPr>
            <a:r>
              <a:rPr lang="zh-CN" altLang="zh-CN" sz="1600" dirty="0"/>
              <a:t>清楚地理解政府的政策意图，推动社会经济发展</a:t>
            </a:r>
            <a:endParaRPr lang="en-US" altLang="zh-CN" sz="1600" dirty="0"/>
          </a:p>
          <a:p>
            <a:pPr marL="285750" indent="-285750">
              <a:lnSpc>
                <a:spcPct val="150000"/>
              </a:lnSpc>
              <a:buClr>
                <a:srgbClr val="7030A0"/>
              </a:buClr>
              <a:buFont typeface="Wingdings" pitchFamily="2" charset="2"/>
              <a:buChar char="l"/>
            </a:pPr>
            <a:r>
              <a:rPr lang="zh-CN" altLang="zh-CN" sz="1600" dirty="0"/>
              <a:t>推动以人为本的和谐社会建设</a:t>
            </a:r>
            <a:endParaRPr kumimoji="1" lang="zh-CN" altLang="en-US" sz="1600" dirty="0"/>
          </a:p>
          <a:p>
            <a:endParaRPr kumimoji="1" lang="zh-CN" altLang="en-US" dirty="0"/>
          </a:p>
          <a:p>
            <a:endParaRPr kumimoji="1" lang="zh-CN" altLang="en-US" dirty="0"/>
          </a:p>
          <a:p>
            <a:endParaRPr kumimoji="1" lang="en-US" altLang="zh-CN" dirty="0"/>
          </a:p>
        </p:txBody>
      </p:sp>
    </p:spTree>
    <p:extLst>
      <p:ext uri="{BB962C8B-B14F-4D97-AF65-F5344CB8AC3E}">
        <p14:creationId xmlns:p14="http://schemas.microsoft.com/office/powerpoint/2010/main" val="1143258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4" y="1059582"/>
            <a:ext cx="7540169" cy="3200876"/>
          </a:xfrm>
          <a:prstGeom prst="rect">
            <a:avLst/>
          </a:prstGeom>
          <a:noFill/>
        </p:spPr>
        <p:txBody>
          <a:bodyPr wrap="square" rtlCol="0">
            <a:spAutoFit/>
          </a:bodyPr>
          <a:lstStyle/>
          <a:p>
            <a:pPr>
              <a:lnSpc>
                <a:spcPct val="150000"/>
              </a:lnSpc>
            </a:pPr>
            <a:r>
              <a:rPr kumimoji="1" lang="zh-CN" altLang="en-US" sz="2000" b="1" dirty="0">
                <a:latin typeface="SimSun" panose="02010600030101010101" pitchFamily="2" charset="-122"/>
                <a:ea typeface="SimSun" panose="02010600030101010101" pitchFamily="2" charset="-122"/>
              </a:rPr>
              <a:t>政府信息公开的必要性</a:t>
            </a:r>
            <a:endParaRPr kumimoji="1" lang="en-US" altLang="zh-CN" sz="2000" b="1" dirty="0">
              <a:latin typeface="SimSun" panose="02010600030101010101" pitchFamily="2" charset="-122"/>
              <a:ea typeface="SimSun" panose="02010600030101010101" pitchFamily="2" charset="-122"/>
            </a:endParaRPr>
          </a:p>
          <a:p>
            <a:pPr>
              <a:lnSpc>
                <a:spcPct val="150000"/>
              </a:lnSpc>
            </a:pPr>
            <a:endParaRPr kumimoji="1" lang="en-US" altLang="zh-CN" sz="1000" b="1" dirty="0">
              <a:latin typeface="SimSun" panose="02010600030101010101" pitchFamily="2" charset="-122"/>
              <a:ea typeface="SimSun" panose="02010600030101010101" pitchFamily="2" charset="-122"/>
            </a:endParaRPr>
          </a:p>
          <a:p>
            <a:pPr marL="285750" indent="-285750">
              <a:lnSpc>
                <a:spcPct val="150000"/>
              </a:lnSpc>
              <a:buClr>
                <a:srgbClr val="7030A0"/>
              </a:buClr>
              <a:buFont typeface="Wingdings" pitchFamily="2" charset="2"/>
              <a:buChar char="l"/>
            </a:pPr>
            <a:r>
              <a:rPr lang="zh-CN" altLang="zh-CN" sz="1600" dirty="0"/>
              <a:t>政府信息是重要的社会公共资产，可创造更大的社会价值。</a:t>
            </a:r>
            <a:endParaRPr lang="en-US" altLang="zh-CN" sz="1200" dirty="0"/>
          </a:p>
          <a:p>
            <a:pPr marL="285750" indent="-285750">
              <a:lnSpc>
                <a:spcPct val="150000"/>
              </a:lnSpc>
              <a:buClr>
                <a:srgbClr val="7030A0"/>
              </a:buClr>
              <a:buFont typeface="Wingdings" pitchFamily="2" charset="2"/>
              <a:buChar char="l"/>
            </a:pPr>
            <a:r>
              <a:rPr lang="zh-CN" altLang="zh-CN" sz="1600" dirty="0"/>
              <a:t>政府信息</a:t>
            </a:r>
            <a:r>
              <a:rPr lang="zh-CN" altLang="en-US" sz="1600" dirty="0"/>
              <a:t>是</a:t>
            </a:r>
            <a:r>
              <a:rPr lang="zh-CN" altLang="zh-CN" sz="1600" dirty="0"/>
              <a:t>关系国家治理现代化的一项基础性工作。</a:t>
            </a:r>
            <a:endParaRPr lang="en-US" altLang="zh-CN" sz="1600" dirty="0"/>
          </a:p>
          <a:p>
            <a:pPr marL="285750" indent="-285750">
              <a:lnSpc>
                <a:spcPct val="150000"/>
              </a:lnSpc>
              <a:buClr>
                <a:srgbClr val="7030A0"/>
              </a:buClr>
              <a:buFont typeface="Wingdings" pitchFamily="2" charset="2"/>
              <a:buChar char="l"/>
            </a:pPr>
            <a:r>
              <a:rPr lang="zh-CN" altLang="zh-CN" sz="1600" dirty="0"/>
              <a:t>信息公开不仅是建设透明政府的题中应有之义，更是关联百姓生活的现实要求。</a:t>
            </a:r>
          </a:p>
          <a:p>
            <a:endParaRPr kumimoji="1" lang="zh-CN" altLang="en-US" dirty="0"/>
          </a:p>
          <a:p>
            <a:endParaRPr kumimoji="1" lang="zh-CN" altLang="en-US" dirty="0"/>
          </a:p>
          <a:p>
            <a:endParaRPr kumimoji="1" lang="zh-CN" altLang="en-US" dirty="0"/>
          </a:p>
          <a:p>
            <a:endParaRPr kumimoji="1" lang="zh-CN" altLang="en-US" dirty="0"/>
          </a:p>
          <a:p>
            <a:endParaRPr kumimoji="1" lang="en-US" altLang="zh-CN" dirty="0"/>
          </a:p>
        </p:txBody>
      </p:sp>
    </p:spTree>
    <p:extLst>
      <p:ext uri="{BB962C8B-B14F-4D97-AF65-F5344CB8AC3E}">
        <p14:creationId xmlns:p14="http://schemas.microsoft.com/office/powerpoint/2010/main" val="3556359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34714" y="858635"/>
            <a:ext cx="7951277" cy="5424562"/>
          </a:xfrm>
          <a:prstGeom prst="rect">
            <a:avLst/>
          </a:prstGeom>
          <a:noFill/>
        </p:spPr>
        <p:txBody>
          <a:bodyPr wrap="square" rtlCol="0">
            <a:spAutoFit/>
          </a:bodyPr>
          <a:lstStyle/>
          <a:p>
            <a:pPr>
              <a:lnSpc>
                <a:spcPct val="150000"/>
              </a:lnSpc>
            </a:pPr>
            <a:r>
              <a:rPr kumimoji="1" lang="zh-CN" altLang="en-US" sz="1800" b="1" dirty="0">
                <a:latin typeface="SimSun" panose="02010600030101010101" pitchFamily="2" charset="-122"/>
                <a:ea typeface="SimSun" panose="02010600030101010101" pitchFamily="2" charset="-122"/>
              </a:rPr>
              <a:t>主体：政府信息公开的两类主体</a:t>
            </a:r>
            <a:endParaRPr kumimoji="1" lang="en-US" altLang="zh-CN" sz="1800" b="1" dirty="0">
              <a:latin typeface="SimSun" panose="02010600030101010101" pitchFamily="2" charset="-122"/>
              <a:ea typeface="SimSun" panose="02010600030101010101" pitchFamily="2" charset="-122"/>
            </a:endParaRPr>
          </a:p>
          <a:p>
            <a:pPr>
              <a:lnSpc>
                <a:spcPct val="150000"/>
              </a:lnSpc>
            </a:pPr>
            <a:endParaRPr kumimoji="1" lang="en-US" altLang="zh-CN" sz="900" b="1" dirty="0">
              <a:latin typeface="SimSun" panose="02010600030101010101" pitchFamily="2" charset="-122"/>
              <a:ea typeface="SimSun" panose="02010600030101010101" pitchFamily="2" charset="-122"/>
            </a:endParaRPr>
          </a:p>
          <a:p>
            <a:pPr marL="285750" indent="-285750">
              <a:lnSpc>
                <a:spcPct val="150000"/>
              </a:lnSpc>
              <a:buFont typeface="Wingdings" pitchFamily="2" charset="2"/>
              <a:buChar char="l"/>
            </a:pPr>
            <a:r>
              <a:rPr lang="zh-CN" altLang="en-US" sz="1400" b="1" dirty="0">
                <a:latin typeface="SimSun" panose="02010600030101010101" pitchFamily="2" charset="-122"/>
                <a:ea typeface="SimSun" panose="02010600030101010101" pitchFamily="2" charset="-122"/>
              </a:rPr>
              <a:t>行政机关：</a:t>
            </a:r>
          </a:p>
          <a:p>
            <a:pPr>
              <a:lnSpc>
                <a:spcPct val="150000"/>
              </a:lnSpc>
            </a:pPr>
            <a:r>
              <a:rPr lang="zh-CN" altLang="en-US" sz="1400" dirty="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1</a:t>
            </a:r>
            <a:r>
              <a:rPr lang="zh-CN" altLang="en-US" sz="1400" dirty="0">
                <a:latin typeface="SimSun" panose="02010600030101010101" pitchFamily="2" charset="-122"/>
                <a:ea typeface="SimSun" panose="02010600030101010101" pitchFamily="2" charset="-122"/>
              </a:rPr>
              <a:t>、制作政府信息的行政机关负责公开其制作的政府信息。 </a:t>
            </a:r>
          </a:p>
          <a:p>
            <a:pPr>
              <a:lnSpc>
                <a:spcPct val="150000"/>
              </a:lnSpc>
            </a:pPr>
            <a:r>
              <a:rPr lang="zh-CN" altLang="en-US" sz="1400" dirty="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2</a:t>
            </a:r>
            <a:r>
              <a:rPr lang="zh-CN" altLang="en-US" sz="1400" dirty="0">
                <a:latin typeface="SimSun" panose="02010600030101010101" pitchFamily="2" charset="-122"/>
                <a:ea typeface="SimSun" panose="02010600030101010101" pitchFamily="2" charset="-122"/>
              </a:rPr>
              <a:t>、保存政府信息的行政机关负责公开其从公民、法人或者其他组织获取的政府信息。</a:t>
            </a:r>
          </a:p>
          <a:p>
            <a:pPr marL="285750" indent="-285750">
              <a:lnSpc>
                <a:spcPct val="150000"/>
              </a:lnSpc>
              <a:buFont typeface="Wingdings" pitchFamily="2" charset="2"/>
              <a:buChar char="l"/>
            </a:pPr>
            <a:endParaRPr lang="zh-CN" altLang="en-US" sz="1400" dirty="0">
              <a:latin typeface="SimSun" panose="02010600030101010101" pitchFamily="2" charset="-122"/>
              <a:ea typeface="SimSun" panose="02010600030101010101" pitchFamily="2" charset="-122"/>
            </a:endParaRPr>
          </a:p>
          <a:p>
            <a:pPr marL="285750" indent="-285750">
              <a:lnSpc>
                <a:spcPct val="150000"/>
              </a:lnSpc>
              <a:buFont typeface="Wingdings" pitchFamily="2" charset="2"/>
              <a:buChar char="l"/>
            </a:pPr>
            <a:r>
              <a:rPr lang="zh-CN" altLang="en-US" sz="1400" b="1" dirty="0">
                <a:latin typeface="SimSun" panose="02010600030101010101" pitchFamily="2" charset="-122"/>
                <a:ea typeface="SimSun" panose="02010600030101010101" pitchFamily="2" charset="-122"/>
              </a:rPr>
              <a:t>非行政机关：</a:t>
            </a:r>
          </a:p>
          <a:p>
            <a:pPr>
              <a:lnSpc>
                <a:spcPct val="150000"/>
              </a:lnSpc>
              <a:buFont typeface="Wingdings" panose="05000000000000000000" pitchFamily="2" charset="2"/>
              <a:buNone/>
            </a:pPr>
            <a:r>
              <a:rPr lang="zh-CN" altLang="en-US" sz="1400" dirty="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1</a:t>
            </a:r>
            <a:r>
              <a:rPr lang="zh-CN" altLang="en-US" sz="1400" dirty="0">
                <a:latin typeface="SimSun" panose="02010600030101010101" pitchFamily="2" charset="-122"/>
                <a:ea typeface="SimSun" panose="02010600030101010101" pitchFamily="2" charset="-122"/>
              </a:rPr>
              <a:t>、公共企事业单位的信息公开</a:t>
            </a:r>
          </a:p>
          <a:p>
            <a:pPr>
              <a:lnSpc>
                <a:spcPct val="150000"/>
              </a:lnSpc>
              <a:buFont typeface="Wingdings" panose="05000000000000000000" pitchFamily="2" charset="2"/>
              <a:buNone/>
            </a:pPr>
            <a:r>
              <a:rPr lang="zh-CN" altLang="en-US" sz="1400" dirty="0">
                <a:latin typeface="SimSun" panose="02010600030101010101" pitchFamily="2" charset="-122"/>
                <a:ea typeface="SimSun" panose="02010600030101010101" pitchFamily="2" charset="-122"/>
              </a:rPr>
              <a:t>     教育、医疗卫生、计划生育、供水、供电、供气、供热、环保、公共交通等与人民群众利益密切相关的公共企事业单位。                                                   </a:t>
            </a:r>
            <a:r>
              <a:rPr lang="en-US" altLang="zh-CN" sz="1400" dirty="0">
                <a:latin typeface="SimSun" panose="02010600030101010101" pitchFamily="2" charset="-122"/>
                <a:ea typeface="SimSun" panose="02010600030101010101" pitchFamily="2" charset="-122"/>
              </a:rPr>
              <a:t> </a:t>
            </a:r>
            <a:endParaRPr lang="zh-CN" altLang="en-US" sz="1400" dirty="0">
              <a:latin typeface="SimSun" panose="02010600030101010101" pitchFamily="2" charset="-122"/>
              <a:ea typeface="SimSun" panose="02010600030101010101" pitchFamily="2" charset="-122"/>
            </a:endParaRPr>
          </a:p>
          <a:p>
            <a:pPr>
              <a:lnSpc>
                <a:spcPct val="150000"/>
              </a:lnSpc>
              <a:buFont typeface="Wingdings" panose="05000000000000000000" pitchFamily="2" charset="2"/>
              <a:buNone/>
            </a:pPr>
            <a:r>
              <a:rPr lang="zh-CN" altLang="en-US" sz="1400" dirty="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2</a:t>
            </a:r>
            <a:r>
              <a:rPr lang="zh-CN" altLang="en-US" sz="1400" dirty="0">
                <a:latin typeface="SimSun" panose="02010600030101010101" pitchFamily="2" charset="-122"/>
                <a:ea typeface="SimSun" panose="02010600030101010101" pitchFamily="2" charset="-122"/>
              </a:rPr>
              <a:t>、法律法规授权组织的信息公开</a:t>
            </a:r>
          </a:p>
          <a:p>
            <a:pPr>
              <a:lnSpc>
                <a:spcPct val="150000"/>
              </a:lnSpc>
              <a:buFont typeface="Wingdings" panose="05000000000000000000" pitchFamily="2" charset="2"/>
              <a:buNone/>
            </a:pPr>
            <a:r>
              <a:rPr lang="zh-CN" altLang="en-US" sz="1400" dirty="0">
                <a:latin typeface="SimSun" panose="02010600030101010101" pitchFamily="2" charset="-122"/>
                <a:ea typeface="SimSun" panose="02010600030101010101" pitchFamily="2" charset="-122"/>
              </a:rPr>
              <a:t>     法律、法规授权的具有管理公共事务职能的组织 。</a:t>
            </a:r>
            <a:r>
              <a:rPr lang="en-US" altLang="zh-CN" sz="1400" dirty="0">
                <a:latin typeface="SimSun" panose="02010600030101010101" pitchFamily="2" charset="-122"/>
                <a:ea typeface="SimSun" panose="02010600030101010101" pitchFamily="2" charset="-122"/>
              </a:rPr>
              <a:t> </a:t>
            </a:r>
            <a:endParaRPr kumimoji="1" lang="zh-CN" altLang="en-US" sz="1400" dirty="0">
              <a:latin typeface="SimSun" panose="02010600030101010101" pitchFamily="2" charset="-122"/>
              <a:ea typeface="SimSun" panose="02010600030101010101" pitchFamily="2" charset="-122"/>
            </a:endParaRPr>
          </a:p>
          <a:p>
            <a:pPr>
              <a:lnSpc>
                <a:spcPct val="150000"/>
              </a:lnSpc>
            </a:pPr>
            <a:endParaRPr kumimoji="1" lang="zh-CN" altLang="en-US" sz="1600" dirty="0"/>
          </a:p>
          <a:p>
            <a:pPr>
              <a:lnSpc>
                <a:spcPct val="150000"/>
              </a:lnSpc>
            </a:pPr>
            <a:endParaRPr kumimoji="1" lang="zh-CN" altLang="en-US" sz="1600" dirty="0"/>
          </a:p>
          <a:p>
            <a:pPr>
              <a:lnSpc>
                <a:spcPct val="150000"/>
              </a:lnSpc>
            </a:pPr>
            <a:endParaRPr kumimoji="1" lang="zh-CN" altLang="en-US" sz="1600" dirty="0"/>
          </a:p>
          <a:p>
            <a:pPr>
              <a:lnSpc>
                <a:spcPct val="150000"/>
              </a:lnSpc>
            </a:pPr>
            <a:endParaRPr kumimoji="1" lang="en-US" altLang="zh-CN" sz="1600" dirty="0"/>
          </a:p>
        </p:txBody>
      </p:sp>
    </p:spTree>
    <p:extLst>
      <p:ext uri="{BB962C8B-B14F-4D97-AF65-F5344CB8AC3E}">
        <p14:creationId xmlns:p14="http://schemas.microsoft.com/office/powerpoint/2010/main" val="125238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39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84757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知的权利</a:t>
            </a:r>
            <a:r>
              <a:rPr lang="en-US" altLang="zh-CN"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a:t>
            </a: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11493"/>
            <a:ext cx="7271304" cy="4121128"/>
          </a:xfrm>
          <a:prstGeom prst="rect">
            <a:avLst/>
          </a:prstGeom>
          <a:noFill/>
        </p:spPr>
        <p:txBody>
          <a:bodyPr wrap="square" rtlCol="0">
            <a:spAutoFit/>
          </a:bodyPr>
          <a:lstStyle/>
          <a:p>
            <a:pPr>
              <a:lnSpc>
                <a:spcPct val="150000"/>
              </a:lnSpc>
            </a:pPr>
            <a:r>
              <a:rPr kumimoji="1" lang="zh-CN" altLang="en-US" sz="2000" b="1" dirty="0">
                <a:latin typeface="SimSun" panose="02010600030101010101" pitchFamily="2" charset="-122"/>
                <a:ea typeface="SimSun" panose="02010600030101010101" pitchFamily="2" charset="-122"/>
              </a:rPr>
              <a:t>客体：政府信息</a:t>
            </a:r>
            <a:endParaRPr kumimoji="1" lang="en-US" altLang="zh-CN" sz="2000" b="1"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行政机关在履行职责过程中制作或者获取的，以一定形式记录、保存的信息。</a:t>
            </a:r>
          </a:p>
          <a:p>
            <a:pPr>
              <a:lnSpc>
                <a:spcPct val="150000"/>
              </a:lnSpc>
              <a:buFont typeface="Wingdings" pitchFamily="2" charset="2"/>
              <a:buNone/>
            </a:pPr>
            <a:r>
              <a:rPr lang="en-US" altLang="zh-CN" sz="1600" dirty="0">
                <a:latin typeface="SimSun" panose="02010600030101010101" pitchFamily="2" charset="-122"/>
                <a:ea typeface="SimSun" panose="02010600030101010101" pitchFamily="2" charset="-122"/>
              </a:rPr>
              <a:t>     ——《</a:t>
            </a:r>
            <a:r>
              <a:rPr lang="zh-CN" altLang="en-US" sz="1600" dirty="0">
                <a:latin typeface="SimSun" panose="02010600030101010101" pitchFamily="2" charset="-122"/>
                <a:ea typeface="SimSun" panose="02010600030101010101" pitchFamily="2" charset="-122"/>
              </a:rPr>
              <a:t>条例</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第</a:t>
            </a:r>
            <a:r>
              <a:rPr lang="en-US" altLang="zh-CN" sz="1600" dirty="0">
                <a:latin typeface="SimSun" panose="02010600030101010101" pitchFamily="2" charset="-122"/>
                <a:ea typeface="SimSun" panose="02010600030101010101" pitchFamily="2" charset="-122"/>
              </a:rPr>
              <a:t>2</a:t>
            </a:r>
            <a:r>
              <a:rPr lang="zh-CN" altLang="en-US" sz="1600" dirty="0">
                <a:latin typeface="SimSun" panose="02010600030101010101" pitchFamily="2" charset="-122"/>
                <a:ea typeface="SimSun" panose="02010600030101010101" pitchFamily="2" charset="-122"/>
              </a:rPr>
              <a:t>条 </a:t>
            </a:r>
          </a:p>
          <a:p>
            <a:pPr>
              <a:lnSpc>
                <a:spcPct val="150000"/>
              </a:lnSpc>
              <a:buFont typeface="Wingdings" pitchFamily="2" charset="2"/>
              <a:buNone/>
            </a:pPr>
            <a:r>
              <a:rPr lang="zh-CN" altLang="en-US" sz="1600" dirty="0">
                <a:latin typeface="SimSun" panose="02010600030101010101" pitchFamily="2" charset="-122"/>
                <a:ea typeface="SimSun" panose="02010600030101010101" pitchFamily="2" charset="-122"/>
              </a:rPr>
              <a:t> </a:t>
            </a:r>
          </a:p>
          <a:p>
            <a:pPr>
              <a:lnSpc>
                <a:spcPct val="150000"/>
              </a:lnSpc>
            </a:pPr>
            <a:r>
              <a:rPr lang="zh-CN" altLang="en-US" sz="1600" dirty="0">
                <a:latin typeface="SimSun" panose="02010600030101010101" pitchFamily="2" charset="-122"/>
                <a:ea typeface="SimSun" panose="02010600030101010101" pitchFamily="2" charset="-122"/>
              </a:rPr>
              <a:t>行政机关向申请人提供的政府信息，应当是</a:t>
            </a:r>
            <a:r>
              <a:rPr lang="zh-CN" altLang="en-US" sz="1600" dirty="0">
                <a:solidFill>
                  <a:srgbClr val="FF0000"/>
                </a:solidFill>
                <a:latin typeface="SimSun" panose="02010600030101010101" pitchFamily="2" charset="-122"/>
                <a:ea typeface="SimSun" panose="02010600030101010101" pitchFamily="2" charset="-122"/>
              </a:rPr>
              <a:t>现有</a:t>
            </a:r>
            <a:r>
              <a:rPr lang="zh-CN" altLang="en-US" sz="1600" dirty="0">
                <a:latin typeface="SimSun" panose="02010600030101010101" pitchFamily="2" charset="-122"/>
                <a:ea typeface="SimSun" panose="02010600030101010101" pitchFamily="2" charset="-122"/>
              </a:rPr>
              <a:t>的，一般</a:t>
            </a:r>
            <a:r>
              <a:rPr lang="zh-CN" altLang="en-US" sz="1600" dirty="0">
                <a:solidFill>
                  <a:srgbClr val="FF0000"/>
                </a:solidFill>
                <a:latin typeface="SimSun" panose="02010600030101010101" pitchFamily="2" charset="-122"/>
                <a:ea typeface="SimSun" panose="02010600030101010101" pitchFamily="2" charset="-122"/>
              </a:rPr>
              <a:t>不需要行政机关汇总、加工或重新制作</a:t>
            </a:r>
            <a:r>
              <a:rPr lang="zh-CN" altLang="en-US" sz="1600" dirty="0">
                <a:latin typeface="SimSun" panose="02010600030101010101" pitchFamily="2" charset="-122"/>
                <a:ea typeface="SimSun" panose="02010600030101010101" pitchFamily="2" charset="-122"/>
              </a:rPr>
              <a:t>。 </a:t>
            </a:r>
          </a:p>
          <a:p>
            <a:pPr>
              <a:lnSpc>
                <a:spcPct val="150000"/>
              </a:lnSpc>
              <a:buFont typeface="Wingdings" pitchFamily="2" charset="2"/>
              <a:buNone/>
            </a:pPr>
            <a:r>
              <a:rPr lang="zh-CN" altLang="en-US" sz="1600" dirty="0">
                <a:latin typeface="SimSun" panose="02010600030101010101" pitchFamily="2" charset="-122"/>
                <a:ea typeface="SimSun" panose="02010600030101010101" pitchFamily="2" charset="-122"/>
              </a:rPr>
              <a:t>      </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国务院办公厅关于做好政府信息依申请公开工作的意见</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国办发</a:t>
            </a:r>
            <a:r>
              <a:rPr lang="en-US" altLang="zh-CN" sz="1600" dirty="0">
                <a:latin typeface="SimSun" panose="02010600030101010101" pitchFamily="2" charset="-122"/>
                <a:ea typeface="SimSun" panose="02010600030101010101" pitchFamily="2" charset="-122"/>
              </a:rPr>
              <a:t>〔2010〕5</a:t>
            </a:r>
            <a:r>
              <a:rPr lang="zh-CN" altLang="en-US" sz="1600" dirty="0">
                <a:latin typeface="SimSun" panose="02010600030101010101" pitchFamily="2" charset="-122"/>
                <a:ea typeface="SimSun" panose="02010600030101010101" pitchFamily="2" charset="-122"/>
              </a:rPr>
              <a:t>号</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 </a:t>
            </a:r>
          </a:p>
          <a:p>
            <a:pPr>
              <a:lnSpc>
                <a:spcPct val="80000"/>
              </a:lnSpc>
              <a:buFont typeface="Wingdings" pitchFamily="2" charset="2"/>
              <a:buNone/>
            </a:pPr>
            <a:endParaRPr lang="zh-CN" altLang="en-US" sz="1600" dirty="0">
              <a:latin typeface="SimSun" panose="02010600030101010101" pitchFamily="2" charset="-122"/>
              <a:ea typeface="SimSun" panose="02010600030101010101" pitchFamily="2" charset="-122"/>
            </a:endParaRPr>
          </a:p>
          <a:p>
            <a:endParaRPr kumimoji="1" lang="zh-CN" altLang="en-US" dirty="0"/>
          </a:p>
          <a:p>
            <a:endParaRPr kumimoji="1" lang="zh-CN" altLang="en-US" dirty="0"/>
          </a:p>
          <a:p>
            <a:endParaRPr kumimoji="1" lang="en-US" altLang="zh-CN" dirty="0"/>
          </a:p>
        </p:txBody>
      </p:sp>
    </p:spTree>
    <p:extLst>
      <p:ext uri="{BB962C8B-B14F-4D97-AF65-F5344CB8AC3E}">
        <p14:creationId xmlns:p14="http://schemas.microsoft.com/office/powerpoint/2010/main" val="104883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11710"/>
            <a:ext cx="7756767" cy="861003"/>
          </a:xfrm>
        </p:spPr>
        <p:txBody>
          <a:bodyPr>
            <a:normAutofit/>
          </a:bodyPr>
          <a:lstStyle/>
          <a:p>
            <a:pPr algn="ctr">
              <a:lnSpc>
                <a:spcPct val="150000"/>
              </a:lnSpc>
            </a:pPr>
            <a:r>
              <a:rPr lang="zh-CN" altLang="en-US" sz="2800" b="1" dirty="0">
                <a:latin typeface="华文中宋" panose="02010600040101010101" pitchFamily="2" charset="-122"/>
                <a:ea typeface="华文中宋" panose="02010600040101010101" pitchFamily="2" charset="-122"/>
              </a:rPr>
              <a:t>一</a:t>
            </a:r>
            <a:r>
              <a:rPr lang="zh-CN" altLang="en-US" sz="2800" b="1" dirty="0" smtClean="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信息市场失灵与政策干</a:t>
            </a:r>
            <a:r>
              <a:rPr lang="zh-CN" altLang="en-US" sz="2800" b="1" dirty="0" smtClean="0">
                <a:latin typeface="华文中宋" panose="02010600040101010101" pitchFamily="2" charset="-122"/>
                <a:ea typeface="华文中宋" panose="02010600040101010101" pitchFamily="2" charset="-122"/>
              </a:rPr>
              <a:t>预</a:t>
            </a:r>
            <a:endParaRPr lang="zh-CN" altLang="en-US" sz="2800" b="1" dirty="0">
              <a:latin typeface="华文中宋" panose="02010600040101010101" pitchFamily="2" charset="-122"/>
              <a:ea typeface="华文中宋" panose="02010600040101010101" pitchFamily="2" charset="-122"/>
            </a:endParaRPr>
          </a:p>
        </p:txBody>
      </p:sp>
      <p:pic>
        <p:nvPicPr>
          <p:cNvPr id="3" name="图片 9"/>
          <p:cNvPicPr>
            <a:picLocks noChangeAspect="1"/>
          </p:cNvPicPr>
          <p:nvPr/>
        </p:nvPicPr>
        <p:blipFill>
          <a:blip r:embed="rId2" cstate="print"/>
          <a:srcRect/>
          <a:stretch>
            <a:fillRect/>
          </a:stretch>
        </p:blipFill>
        <p:spPr bwMode="auto">
          <a:xfrm>
            <a:off x="8140499" y="195486"/>
            <a:ext cx="552450" cy="697706"/>
          </a:xfrm>
          <a:prstGeom prst="rect">
            <a:avLst/>
          </a:prstGeom>
          <a:noFill/>
          <a:ln w="9525">
            <a:noFill/>
            <a:miter lim="800000"/>
            <a:headEnd/>
            <a:tailEnd/>
          </a:ln>
        </p:spPr>
      </p:pic>
    </p:spTree>
    <p:extLst>
      <p:ext uri="{BB962C8B-B14F-4D97-AF65-F5344CB8AC3E}">
        <p14:creationId xmlns:p14="http://schemas.microsoft.com/office/powerpoint/2010/main" val="1471550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信息公开原则</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7271304" cy="2662267"/>
          </a:xfrm>
          <a:prstGeom prst="rect">
            <a:avLst/>
          </a:prstGeom>
          <a:noFill/>
        </p:spPr>
        <p:txBody>
          <a:bodyPr wrap="square" rtlCol="0">
            <a:spAutoFit/>
          </a:bodyPr>
          <a:lstStyle/>
          <a:p>
            <a:pPr>
              <a:lnSpc>
                <a:spcPct val="150000"/>
              </a:lnSpc>
            </a:pPr>
            <a:r>
              <a:rPr lang="en-US" altLang="zh-CN" sz="2000" b="1" dirty="0">
                <a:latin typeface="SimSun" panose="02010600030101010101" pitchFamily="2" charset="-122"/>
                <a:ea typeface="SimSun" panose="02010600030101010101" pitchFamily="2" charset="-122"/>
              </a:rPr>
              <a:t>1.</a:t>
            </a:r>
            <a:r>
              <a:rPr lang="zh-CN" altLang="en-US" sz="2000" b="1" dirty="0">
                <a:latin typeface="SimSun" panose="02010600030101010101" pitchFamily="2" charset="-122"/>
                <a:ea typeface="SimSun" panose="02010600030101010101" pitchFamily="2" charset="-122"/>
              </a:rPr>
              <a:t>权利保障原则</a:t>
            </a:r>
            <a:endParaRPr lang="en-US" altLang="zh-CN" sz="2000" b="1"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1</a:t>
            </a:r>
            <a:r>
              <a:rPr lang="zh-CN" altLang="en-US" sz="1600" dirty="0">
                <a:latin typeface="SimSun" panose="02010600030101010101" pitchFamily="2" charset="-122"/>
                <a:ea typeface="SimSun" panose="02010600030101010101" pitchFamily="2" charset="-122"/>
              </a:rPr>
              <a:t>）权利保障原则体现的权利是公民获取政府信息的权利，而实现的是公民知情权的内容。</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2</a:t>
            </a:r>
            <a:r>
              <a:rPr lang="zh-CN" altLang="en-US" sz="1600" dirty="0">
                <a:latin typeface="SimSun" panose="02010600030101010101" pitchFamily="2" charset="-122"/>
                <a:ea typeface="SimSun" panose="02010600030101010101" pitchFamily="2" charset="-122"/>
              </a:rPr>
              <a:t>）获取政府信息是公民的权利，提供政府信息是政府的义务。</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3</a:t>
            </a:r>
            <a:r>
              <a:rPr lang="zh-CN" altLang="en-US" sz="1600" dirty="0">
                <a:latin typeface="SimSun" panose="02010600030101010101" pitchFamily="2" charset="-122"/>
                <a:ea typeface="SimSun" panose="02010600030101010101" pitchFamily="2" charset="-122"/>
              </a:rPr>
              <a:t>）实现公民知情权的方式，一是公民申请政府共公开信息，二是政府主动提供信息，两者结合共同促进政府机关形成公开文化。</a:t>
            </a:r>
            <a:endParaRPr lang="en-US" altLang="zh-CN" sz="1600" dirty="0">
              <a:latin typeface="SimSun" panose="02010600030101010101" pitchFamily="2" charset="-122"/>
              <a:ea typeface="SimSun" panose="02010600030101010101" pitchFamily="2" charset="-122"/>
            </a:endParaRPr>
          </a:p>
          <a:p>
            <a:endParaRPr lang="zh-CN" altLang="en-US" b="1" dirty="0">
              <a:latin typeface="黑体" panose="02010609060101010101" pitchFamily="49" charset="-122"/>
            </a:endParaRPr>
          </a:p>
        </p:txBody>
      </p:sp>
    </p:spTree>
    <p:extLst>
      <p:ext uri="{BB962C8B-B14F-4D97-AF65-F5344CB8AC3E}">
        <p14:creationId xmlns:p14="http://schemas.microsoft.com/office/powerpoint/2010/main" val="1162299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信息公开原则</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131590"/>
            <a:ext cx="7271304" cy="2662267"/>
          </a:xfrm>
          <a:prstGeom prst="rect">
            <a:avLst/>
          </a:prstGeom>
          <a:noFill/>
        </p:spPr>
        <p:txBody>
          <a:bodyPr wrap="square" rtlCol="0">
            <a:spAutoFit/>
          </a:bodyPr>
          <a:lstStyle/>
          <a:p>
            <a:pPr>
              <a:lnSpc>
                <a:spcPct val="150000"/>
              </a:lnSpc>
            </a:pPr>
            <a:r>
              <a:rPr lang="en-US" altLang="zh-CN" sz="2000" b="1" dirty="0">
                <a:latin typeface="SimSun" panose="02010600030101010101" pitchFamily="2" charset="-122"/>
                <a:ea typeface="SimSun" panose="02010600030101010101" pitchFamily="2" charset="-122"/>
              </a:rPr>
              <a:t>2.</a:t>
            </a:r>
            <a:r>
              <a:rPr lang="zh-CN" altLang="en-US" sz="2000" b="1" dirty="0">
                <a:latin typeface="SimSun" panose="02010600030101010101" pitchFamily="2" charset="-122"/>
                <a:ea typeface="SimSun" panose="02010600030101010101" pitchFamily="2" charset="-122"/>
              </a:rPr>
              <a:t>最大公开原则</a:t>
            </a:r>
            <a:endParaRPr lang="en-US" altLang="zh-CN" sz="2000" b="1" dirty="0">
              <a:latin typeface="SimSun" panose="02010600030101010101" pitchFamily="2" charset="-122"/>
              <a:ea typeface="SimSun" panose="02010600030101010101" pitchFamily="2" charset="-122"/>
            </a:endParaRPr>
          </a:p>
          <a:p>
            <a:pPr>
              <a:lnSpc>
                <a:spcPct val="150000"/>
              </a:lnSpc>
            </a:pP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国务院关于加强法治政府建设的意见</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a:t>
            </a:r>
            <a:r>
              <a:rPr lang="zh-CN" altLang="en-US" sz="1600" b="1" dirty="0">
                <a:solidFill>
                  <a:srgbClr val="FF0000"/>
                </a:solidFill>
                <a:latin typeface="SimSun" panose="02010600030101010101" pitchFamily="2" charset="-122"/>
                <a:ea typeface="SimSun" panose="02010600030101010101" pitchFamily="2" charset="-122"/>
              </a:rPr>
              <a:t>坚持以公开为原则、不公开为例外 。</a:t>
            </a:r>
            <a:endParaRPr lang="zh-CN" altLang="en-US" sz="1000" b="1" dirty="0">
              <a:solidFill>
                <a:srgbClr val="FF0000"/>
              </a:solidFill>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1</a:t>
            </a:r>
            <a:r>
              <a:rPr lang="zh-CN" altLang="en-US" sz="1600" dirty="0">
                <a:latin typeface="SimSun" panose="02010600030101010101" pitchFamily="2" charset="-122"/>
                <a:ea typeface="SimSun" panose="02010600030101010101" pitchFamily="2" charset="-122"/>
              </a:rPr>
              <a:t>）信息范围和机构范围的最大化。</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2</a:t>
            </a:r>
            <a:r>
              <a:rPr lang="zh-CN" altLang="en-US" sz="1600" dirty="0">
                <a:latin typeface="SimSun" panose="02010600030101010101" pitchFamily="2" charset="-122"/>
                <a:ea typeface="SimSun" panose="02010600030101010101" pitchFamily="2" charset="-122"/>
              </a:rPr>
              <a:t>）行政机关应履行主动公开信息的义务。</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3</a:t>
            </a:r>
            <a:r>
              <a:rPr lang="zh-CN" altLang="en-US" sz="1600" dirty="0">
                <a:latin typeface="SimSun" panose="02010600030101010101" pitchFamily="2" charset="-122"/>
                <a:ea typeface="SimSun" panose="02010600030101010101" pitchFamily="2" charset="-122"/>
              </a:rPr>
              <a:t>）应为依申请公开提供便利。</a:t>
            </a:r>
            <a:endParaRPr lang="en-US" altLang="zh-CN" sz="1600" dirty="0">
              <a:latin typeface="SimSun" panose="02010600030101010101" pitchFamily="2" charset="-122"/>
              <a:ea typeface="SimSun" panose="02010600030101010101" pitchFamily="2" charset="-122"/>
            </a:endParaRPr>
          </a:p>
          <a:p>
            <a:pPr>
              <a:lnSpc>
                <a:spcPct val="150000"/>
              </a:lnSpc>
            </a:pP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4</a:t>
            </a:r>
            <a:r>
              <a:rPr lang="zh-CN" altLang="en-US" sz="1600" dirty="0">
                <a:latin typeface="SimSun" panose="02010600030101010101" pitchFamily="2" charset="-122"/>
                <a:ea typeface="SimSun" panose="02010600030101010101" pitchFamily="2" charset="-122"/>
              </a:rPr>
              <a:t>）特殊情况下的“裁量公开”。</a:t>
            </a:r>
            <a:endParaRPr lang="en-US" altLang="zh-CN" sz="1600" dirty="0">
              <a:latin typeface="SimSun" panose="02010600030101010101" pitchFamily="2" charset="-122"/>
              <a:ea typeface="SimSun" panose="02010600030101010101" pitchFamily="2" charset="-122"/>
            </a:endParaRPr>
          </a:p>
          <a:p>
            <a:endParaRPr lang="zh-CN" altLang="en-US" b="1" dirty="0">
              <a:latin typeface="黑体" panose="02010609060101010101" pitchFamily="49" charset="-122"/>
            </a:endParaRPr>
          </a:p>
        </p:txBody>
      </p:sp>
    </p:spTree>
    <p:extLst>
      <p:ext uri="{BB962C8B-B14F-4D97-AF65-F5344CB8AC3E}">
        <p14:creationId xmlns:p14="http://schemas.microsoft.com/office/powerpoint/2010/main" val="3464842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我国法律规定拒绝公开的理由</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aphicFrame>
        <p:nvGraphicFramePr>
          <p:cNvPr id="2" name="表格 1"/>
          <p:cNvGraphicFramePr>
            <a:graphicFrameLocks noGrp="1"/>
          </p:cNvGraphicFramePr>
          <p:nvPr>
            <p:extLst>
              <p:ext uri="{D42A27DB-BD31-4B8C-83A1-F6EECF244321}">
                <p14:modId xmlns:p14="http://schemas.microsoft.com/office/powerpoint/2010/main" val="1000514933"/>
              </p:ext>
            </p:extLst>
          </p:nvPr>
        </p:nvGraphicFramePr>
        <p:xfrm>
          <a:off x="860620" y="987574"/>
          <a:ext cx="7743828" cy="3527552"/>
        </p:xfrm>
        <a:graphic>
          <a:graphicData uri="http://schemas.openxmlformats.org/drawingml/2006/table">
            <a:tbl>
              <a:tblPr firstRow="1" bandRow="1">
                <a:tableStyleId>{5C22544A-7EE6-4342-B048-85BDC9FD1C3A}</a:tableStyleId>
              </a:tblPr>
              <a:tblGrid>
                <a:gridCol w="1983188">
                  <a:extLst>
                    <a:ext uri="{9D8B030D-6E8A-4147-A177-3AD203B41FA5}">
                      <a16:colId xmlns:a16="http://schemas.microsoft.com/office/drawing/2014/main" val="3450467576"/>
                    </a:ext>
                  </a:extLst>
                </a:gridCol>
                <a:gridCol w="5760640">
                  <a:extLst>
                    <a:ext uri="{9D8B030D-6E8A-4147-A177-3AD203B41FA5}">
                      <a16:colId xmlns:a16="http://schemas.microsoft.com/office/drawing/2014/main" val="3439515624"/>
                    </a:ext>
                  </a:extLst>
                </a:gridCol>
              </a:tblGrid>
              <a:tr h="370840">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rPr>
                        <a:t>形</a:t>
                      </a:r>
                      <a:r>
                        <a:rPr kumimoji="0" lang="zh-CN" altLang="en-US" sz="2000" b="1" i="0" u="none" strike="noStrike" cap="none" normalizeH="0" baseline="0" dirty="0">
                          <a:ln>
                            <a:noFill/>
                          </a:ln>
                          <a:solidFill>
                            <a:schemeClr val="tx1"/>
                          </a:solidFill>
                          <a:effectLst/>
                          <a:latin typeface="SimSun" panose="02010600030101010101" pitchFamily="2" charset="-122"/>
                          <a:ea typeface="SimSun" panose="02010600030101010101" pitchFamily="2" charset="-122"/>
                        </a:rPr>
                        <a:t>式理由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不属于政府信息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0573255"/>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信息不存在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1286455"/>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非本机关掌握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1166720"/>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申请内容不明确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688100"/>
                  </a:ext>
                </a:extLst>
              </a:tr>
              <a:tr h="370840">
                <a:tc rowSpan="5">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rPr>
                        <a:t>实</a:t>
                      </a:r>
                      <a:r>
                        <a:rPr kumimoji="0" lang="zh-CN" altLang="en-US" sz="2000" b="1" i="0" u="none" strike="noStrike" cap="none" normalizeH="0" baseline="0" dirty="0">
                          <a:ln>
                            <a:noFill/>
                          </a:ln>
                          <a:solidFill>
                            <a:schemeClr val="tx1"/>
                          </a:solidFill>
                          <a:effectLst/>
                          <a:latin typeface="SimSun" panose="02010600030101010101" pitchFamily="2" charset="-122"/>
                          <a:ea typeface="SimSun" panose="02010600030101010101" pitchFamily="2" charset="-122"/>
                        </a:rPr>
                        <a:t>质理由：</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两秘密一隐私</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三安全一稳定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国家秘密           </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条例</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》14   《</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保守国家秘密法</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》9 </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绝对不公开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833523"/>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商业秘密           </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条例</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 14                     </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相对不公开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110660"/>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个人隐私          </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条例</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 14                      </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相对不公开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263627"/>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危及国家安全、公共安全、经济安全和社会稳定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                   </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条例</a:t>
                      </a:r>
                      <a:r>
                        <a:rPr kumimoji="0" lang="en-US" altLang="zh-CN"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 8                     </a:t>
                      </a: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绝对不公开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4830122"/>
                  </a:ext>
                </a:extLst>
              </a:tr>
              <a:tr h="37084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其他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1247377"/>
                  </a:ext>
                </a:extLst>
              </a:tr>
            </a:tbl>
          </a:graphicData>
        </a:graphic>
      </p:graphicFrame>
    </p:spTree>
    <p:extLst>
      <p:ext uri="{BB962C8B-B14F-4D97-AF65-F5344CB8AC3E}">
        <p14:creationId xmlns:p14="http://schemas.microsoft.com/office/powerpoint/2010/main" val="3315506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拒绝公开理由之一：国家秘密</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35" name="组合 34">
            <a:extLst>
              <a:ext uri="{FF2B5EF4-FFF2-40B4-BE49-F238E27FC236}">
                <a16:creationId xmlns:a16="http://schemas.microsoft.com/office/drawing/2014/main" id="{4C3F802D-8F5C-3A43-9A1D-1F0929AB44C5}"/>
              </a:ext>
            </a:extLst>
          </p:cNvPr>
          <p:cNvGrpSpPr/>
          <p:nvPr/>
        </p:nvGrpSpPr>
        <p:grpSpPr>
          <a:xfrm>
            <a:off x="378310" y="1071267"/>
            <a:ext cx="7938106" cy="3076425"/>
            <a:chOff x="680241" y="1071267"/>
            <a:chExt cx="7938106" cy="3076425"/>
          </a:xfrm>
        </p:grpSpPr>
        <p:grpSp>
          <p:nvGrpSpPr>
            <p:cNvPr id="36" name="Group 18">
              <a:extLst>
                <a:ext uri="{FF2B5EF4-FFF2-40B4-BE49-F238E27FC236}">
                  <a16:creationId xmlns:a16="http://schemas.microsoft.com/office/drawing/2014/main" id="{C33FBA36-D26B-DF41-A362-90545541262E}"/>
                </a:ext>
              </a:extLst>
            </p:cNvPr>
            <p:cNvGrpSpPr/>
            <p:nvPr/>
          </p:nvGrpSpPr>
          <p:grpSpPr>
            <a:xfrm>
              <a:off x="2983708" y="2131975"/>
              <a:ext cx="3180462" cy="1647165"/>
              <a:chOff x="3855000" y="2356008"/>
              <a:chExt cx="4487471" cy="2324066"/>
            </a:xfrm>
          </p:grpSpPr>
          <p:sp>
            <p:nvSpPr>
              <p:cNvPr id="64" name="Freeform: Shape 1">
                <a:extLst>
                  <a:ext uri="{FF2B5EF4-FFF2-40B4-BE49-F238E27FC236}">
                    <a16:creationId xmlns:a16="http://schemas.microsoft.com/office/drawing/2014/main" id="{D7E4E6C0-45E3-544F-90C4-5B63D43B3BC7}"/>
                  </a:ext>
                </a:extLst>
              </p:cNvPr>
              <p:cNvSpPr/>
              <p:nvPr/>
            </p:nvSpPr>
            <p:spPr>
              <a:xfrm>
                <a:off x="3855000" y="2356008"/>
                <a:ext cx="1201560" cy="810318"/>
              </a:xfrm>
              <a:custGeom>
                <a:avLst/>
                <a:gdLst/>
                <a:ahLst/>
                <a:cxnLst>
                  <a:cxn ang="0">
                    <a:pos x="wd2" y="hd2"/>
                  </a:cxn>
                  <a:cxn ang="5400000">
                    <a:pos x="wd2" y="hd2"/>
                  </a:cxn>
                  <a:cxn ang="10800000">
                    <a:pos x="wd2" y="hd2"/>
                  </a:cxn>
                  <a:cxn ang="16200000">
                    <a:pos x="wd2" y="hd2"/>
                  </a:cxn>
                </a:cxnLst>
                <a:rect l="0" t="0" r="r" b="b"/>
                <a:pathLst>
                  <a:path w="21600" h="21600" extrusionOk="0">
                    <a:moveTo>
                      <a:pt x="14208" y="21600"/>
                    </a:moveTo>
                    <a:lnTo>
                      <a:pt x="21600" y="18493"/>
                    </a:lnTo>
                    <a:lnTo>
                      <a:pt x="0" y="0"/>
                    </a:lnTo>
                    <a:cubicBezTo>
                      <a:pt x="0" y="0"/>
                      <a:pt x="14208" y="21600"/>
                      <a:pt x="14208"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65" name="Freeform: Shape 2">
                <a:extLst>
                  <a:ext uri="{FF2B5EF4-FFF2-40B4-BE49-F238E27FC236}">
                    <a16:creationId xmlns:a16="http://schemas.microsoft.com/office/drawing/2014/main" id="{BBB79B31-1FE0-CD4C-AF09-8C2595FAE58B}"/>
                  </a:ext>
                </a:extLst>
              </p:cNvPr>
              <p:cNvSpPr/>
              <p:nvPr/>
            </p:nvSpPr>
            <p:spPr>
              <a:xfrm>
                <a:off x="7140897" y="2356008"/>
                <a:ext cx="1201574" cy="810318"/>
              </a:xfrm>
              <a:custGeom>
                <a:avLst/>
                <a:gdLst/>
                <a:ahLst/>
                <a:cxnLst>
                  <a:cxn ang="0">
                    <a:pos x="wd2" y="hd2"/>
                  </a:cxn>
                  <a:cxn ang="5400000">
                    <a:pos x="wd2" y="hd2"/>
                  </a:cxn>
                  <a:cxn ang="10800000">
                    <a:pos x="wd2" y="hd2"/>
                  </a:cxn>
                  <a:cxn ang="16200000">
                    <a:pos x="wd2" y="hd2"/>
                  </a:cxn>
                </a:cxnLst>
                <a:rect l="0" t="0" r="r" b="b"/>
                <a:pathLst>
                  <a:path w="21600" h="21600" extrusionOk="0">
                    <a:moveTo>
                      <a:pt x="7393" y="21600"/>
                    </a:moveTo>
                    <a:lnTo>
                      <a:pt x="0" y="18493"/>
                    </a:lnTo>
                    <a:lnTo>
                      <a:pt x="21600" y="0"/>
                    </a:lnTo>
                    <a:cubicBezTo>
                      <a:pt x="21600" y="0"/>
                      <a:pt x="7393" y="21600"/>
                      <a:pt x="7393" y="21600"/>
                    </a:cubicBezTo>
                    <a:close/>
                  </a:path>
                </a:pathLst>
              </a:custGeom>
              <a:solidFill>
                <a:schemeClr val="accent2"/>
              </a:solidFill>
              <a:ln w="12700">
                <a:miter lim="400000"/>
              </a:ln>
            </p:spPr>
            <p:txBody>
              <a:bodyPr anchor="ctr"/>
              <a:lstStyle/>
              <a:p>
                <a:pPr algn="ctr"/>
                <a:endParaRPr>
                  <a:cs typeface="+mn-ea"/>
                  <a:sym typeface="+mn-lt"/>
                </a:endParaRPr>
              </a:p>
            </p:txBody>
          </p:sp>
          <p:grpSp>
            <p:nvGrpSpPr>
              <p:cNvPr id="68" name="Group 9">
                <a:extLst>
                  <a:ext uri="{FF2B5EF4-FFF2-40B4-BE49-F238E27FC236}">
                    <a16:creationId xmlns:a16="http://schemas.microsoft.com/office/drawing/2014/main" id="{E53D2550-C367-474C-B546-567605C4CAAC}"/>
                  </a:ext>
                </a:extLst>
              </p:cNvPr>
              <p:cNvGrpSpPr/>
              <p:nvPr/>
            </p:nvGrpSpPr>
            <p:grpSpPr>
              <a:xfrm>
                <a:off x="4693660" y="3084680"/>
                <a:ext cx="1348437" cy="911351"/>
                <a:chOff x="4693660" y="3084680"/>
                <a:chExt cx="1348437" cy="911351"/>
              </a:xfrm>
            </p:grpSpPr>
            <p:sp>
              <p:nvSpPr>
                <p:cNvPr id="75" name="Freeform: Shape 10">
                  <a:extLst>
                    <a:ext uri="{FF2B5EF4-FFF2-40B4-BE49-F238E27FC236}">
                      <a16:creationId xmlns:a16="http://schemas.microsoft.com/office/drawing/2014/main" id="{5F821546-2B1A-4941-B55C-B1B514E7157F}"/>
                    </a:ext>
                  </a:extLst>
                </p:cNvPr>
                <p:cNvSpPr/>
                <p:nvPr/>
              </p:nvSpPr>
              <p:spPr>
                <a:xfrm>
                  <a:off x="4693660" y="3084680"/>
                  <a:ext cx="1348437" cy="9113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lnTo>
                        <a:pt x="0" y="2934"/>
                      </a:lnTo>
                      <a:lnTo>
                        <a:pt x="12305" y="21600"/>
                      </a:lnTo>
                      <a:lnTo>
                        <a:pt x="12322" y="21583"/>
                      </a:lnTo>
                      <a:lnTo>
                        <a:pt x="21600" y="12476"/>
                      </a:lnTo>
                      <a:cubicBezTo>
                        <a:pt x="21600" y="12476"/>
                        <a:pt x="6997" y="0"/>
                        <a:pt x="6997" y="0"/>
                      </a:cubicBezTo>
                      <a:close/>
                    </a:path>
                  </a:pathLst>
                </a:custGeom>
                <a:solidFill>
                  <a:schemeClr val="accent3"/>
                </a:solidFill>
                <a:ln w="12700">
                  <a:miter lim="400000"/>
                </a:ln>
              </p:spPr>
              <p:txBody>
                <a:bodyPr anchor="ctr"/>
                <a:lstStyle/>
                <a:p>
                  <a:pPr algn="ctr"/>
                  <a:endParaRPr>
                    <a:cs typeface="+mn-ea"/>
                    <a:sym typeface="+mn-lt"/>
                  </a:endParaRPr>
                </a:p>
              </p:txBody>
            </p:sp>
            <p:sp>
              <p:nvSpPr>
                <p:cNvPr id="76" name="Freeform: Shape 11">
                  <a:extLst>
                    <a:ext uri="{FF2B5EF4-FFF2-40B4-BE49-F238E27FC236}">
                      <a16:creationId xmlns:a16="http://schemas.microsoft.com/office/drawing/2014/main" id="{58ECB52B-0FBC-0440-9579-86C80B91D5D3}"/>
                    </a:ext>
                  </a:extLst>
                </p:cNvPr>
                <p:cNvSpPr/>
                <p:nvPr/>
              </p:nvSpPr>
              <p:spPr>
                <a:xfrm>
                  <a:off x="5342468" y="3446892"/>
                  <a:ext cx="249236" cy="186927"/>
                </a:xfrm>
                <a:custGeom>
                  <a:avLst/>
                  <a:gdLst/>
                  <a:ahLst/>
                  <a:cxnLst>
                    <a:cxn ang="0">
                      <a:pos x="wd2" y="hd2"/>
                    </a:cxn>
                    <a:cxn ang="5400000">
                      <a:pos x="wd2" y="hd2"/>
                    </a:cxn>
                    <a:cxn ang="10800000">
                      <a:pos x="wd2" y="hd2"/>
                    </a:cxn>
                    <a:cxn ang="16200000">
                      <a:pos x="wd2" y="hd2"/>
                    </a:cxn>
                  </a:cxnLst>
                  <a:rect l="0" t="0" r="r" b="b"/>
                  <a:pathLst>
                    <a:path w="21600" h="21600" extrusionOk="0">
                      <a:moveTo>
                        <a:pt x="21262" y="12600"/>
                      </a:moveTo>
                      <a:cubicBezTo>
                        <a:pt x="21442" y="12600"/>
                        <a:pt x="21600" y="12811"/>
                        <a:pt x="21600" y="13050"/>
                      </a:cubicBezTo>
                      <a:lnTo>
                        <a:pt x="21600" y="15750"/>
                      </a:lnTo>
                      <a:cubicBezTo>
                        <a:pt x="21600" y="15989"/>
                        <a:pt x="21442" y="16200"/>
                        <a:pt x="21262" y="16200"/>
                      </a:cubicBezTo>
                      <a:lnTo>
                        <a:pt x="17550" y="16200"/>
                      </a:lnTo>
                      <a:lnTo>
                        <a:pt x="17550" y="21150"/>
                      </a:lnTo>
                      <a:cubicBezTo>
                        <a:pt x="17550" y="21389"/>
                        <a:pt x="17392" y="21600"/>
                        <a:pt x="17212" y="21600"/>
                      </a:cubicBezTo>
                      <a:lnTo>
                        <a:pt x="15187" y="21600"/>
                      </a:lnTo>
                      <a:cubicBezTo>
                        <a:pt x="15008" y="21600"/>
                        <a:pt x="14850" y="21389"/>
                        <a:pt x="14850" y="21150"/>
                      </a:cubicBezTo>
                      <a:lnTo>
                        <a:pt x="14850" y="16200"/>
                      </a:lnTo>
                      <a:lnTo>
                        <a:pt x="11137" y="16200"/>
                      </a:lnTo>
                      <a:cubicBezTo>
                        <a:pt x="10958" y="16200"/>
                        <a:pt x="10800" y="15989"/>
                        <a:pt x="10800" y="15750"/>
                      </a:cubicBezTo>
                      <a:lnTo>
                        <a:pt x="10800" y="13050"/>
                      </a:lnTo>
                      <a:cubicBezTo>
                        <a:pt x="10800" y="12811"/>
                        <a:pt x="10958" y="12600"/>
                        <a:pt x="11137" y="12600"/>
                      </a:cubicBezTo>
                      <a:lnTo>
                        <a:pt x="14850" y="12600"/>
                      </a:lnTo>
                      <a:lnTo>
                        <a:pt x="14850" y="7650"/>
                      </a:lnTo>
                      <a:cubicBezTo>
                        <a:pt x="14850" y="7411"/>
                        <a:pt x="15008" y="7200"/>
                        <a:pt x="15187" y="7200"/>
                      </a:cubicBezTo>
                      <a:lnTo>
                        <a:pt x="17212" y="7200"/>
                      </a:lnTo>
                      <a:cubicBezTo>
                        <a:pt x="17392" y="7200"/>
                        <a:pt x="17550" y="7411"/>
                        <a:pt x="17550" y="7650"/>
                      </a:cubicBezTo>
                      <a:lnTo>
                        <a:pt x="17550" y="12600"/>
                      </a:lnTo>
                      <a:cubicBezTo>
                        <a:pt x="17550" y="12600"/>
                        <a:pt x="21262" y="12600"/>
                        <a:pt x="21262" y="12600"/>
                      </a:cubicBezTo>
                      <a:close/>
                      <a:moveTo>
                        <a:pt x="3375" y="5400"/>
                      </a:moveTo>
                      <a:cubicBezTo>
                        <a:pt x="3375" y="2419"/>
                        <a:pt x="5189" y="0"/>
                        <a:pt x="7425" y="0"/>
                      </a:cubicBezTo>
                      <a:cubicBezTo>
                        <a:pt x="9661" y="0"/>
                        <a:pt x="11475" y="2419"/>
                        <a:pt x="11475" y="5400"/>
                      </a:cubicBezTo>
                      <a:cubicBezTo>
                        <a:pt x="11475" y="8381"/>
                        <a:pt x="9661" y="10800"/>
                        <a:pt x="7425" y="10800"/>
                      </a:cubicBezTo>
                      <a:cubicBezTo>
                        <a:pt x="5189" y="10800"/>
                        <a:pt x="3375" y="8381"/>
                        <a:pt x="3375" y="5400"/>
                      </a:cubicBezTo>
                      <a:close/>
                      <a:moveTo>
                        <a:pt x="11137" y="17550"/>
                      </a:moveTo>
                      <a:lnTo>
                        <a:pt x="13837" y="17550"/>
                      </a:lnTo>
                      <a:lnTo>
                        <a:pt x="13837" y="20897"/>
                      </a:lnTo>
                      <a:cubicBezTo>
                        <a:pt x="13321" y="21403"/>
                        <a:pt x="12667" y="21600"/>
                        <a:pt x="12034" y="21600"/>
                      </a:cubicBezTo>
                      <a:lnTo>
                        <a:pt x="2816" y="21600"/>
                      </a:lnTo>
                      <a:cubicBezTo>
                        <a:pt x="1129" y="21600"/>
                        <a:pt x="0" y="20250"/>
                        <a:pt x="0" y="17958"/>
                      </a:cubicBezTo>
                      <a:cubicBezTo>
                        <a:pt x="0" y="14780"/>
                        <a:pt x="559" y="9900"/>
                        <a:pt x="3649" y="9900"/>
                      </a:cubicBezTo>
                      <a:cubicBezTo>
                        <a:pt x="3818" y="9900"/>
                        <a:pt x="3934" y="9998"/>
                        <a:pt x="4061" y="10139"/>
                      </a:cubicBezTo>
                      <a:cubicBezTo>
                        <a:pt x="5094" y="11194"/>
                        <a:pt x="6096" y="11855"/>
                        <a:pt x="7425" y="11855"/>
                      </a:cubicBezTo>
                      <a:cubicBezTo>
                        <a:pt x="8754" y="11855"/>
                        <a:pt x="9756" y="11194"/>
                        <a:pt x="10789" y="10139"/>
                      </a:cubicBezTo>
                      <a:cubicBezTo>
                        <a:pt x="10916" y="9998"/>
                        <a:pt x="11032" y="9900"/>
                        <a:pt x="11201" y="9900"/>
                      </a:cubicBezTo>
                      <a:cubicBezTo>
                        <a:pt x="12097" y="9900"/>
                        <a:pt x="12888" y="10350"/>
                        <a:pt x="13489" y="11250"/>
                      </a:cubicBezTo>
                      <a:lnTo>
                        <a:pt x="11137" y="11250"/>
                      </a:lnTo>
                      <a:cubicBezTo>
                        <a:pt x="10399" y="11250"/>
                        <a:pt x="9788" y="12066"/>
                        <a:pt x="9788" y="13050"/>
                      </a:cubicBezTo>
                      <a:lnTo>
                        <a:pt x="9788" y="15750"/>
                      </a:lnTo>
                      <a:cubicBezTo>
                        <a:pt x="9788" y="16734"/>
                        <a:pt x="10399" y="17550"/>
                        <a:pt x="11137" y="1755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69" name="Group 12">
                <a:extLst>
                  <a:ext uri="{FF2B5EF4-FFF2-40B4-BE49-F238E27FC236}">
                    <a16:creationId xmlns:a16="http://schemas.microsoft.com/office/drawing/2014/main" id="{E7359A51-E1FF-8E43-B2DB-D3F8DEB0EC0B}"/>
                  </a:ext>
                </a:extLst>
              </p:cNvPr>
              <p:cNvGrpSpPr/>
              <p:nvPr/>
            </p:nvGrpSpPr>
            <p:grpSpPr>
              <a:xfrm>
                <a:off x="6151004" y="3084680"/>
                <a:ext cx="1348430" cy="911351"/>
                <a:chOff x="6151004" y="3084680"/>
                <a:chExt cx="1348430" cy="911351"/>
              </a:xfrm>
            </p:grpSpPr>
            <p:sp>
              <p:nvSpPr>
                <p:cNvPr id="73" name="Freeform: Shape 13">
                  <a:extLst>
                    <a:ext uri="{FF2B5EF4-FFF2-40B4-BE49-F238E27FC236}">
                      <a16:creationId xmlns:a16="http://schemas.microsoft.com/office/drawing/2014/main" id="{C30CF94A-B84F-0E4E-AD8B-38512A6847DF}"/>
                    </a:ext>
                  </a:extLst>
                </p:cNvPr>
                <p:cNvSpPr/>
                <p:nvPr/>
              </p:nvSpPr>
              <p:spPr>
                <a:xfrm>
                  <a:off x="6151004" y="3084680"/>
                  <a:ext cx="1348430" cy="911351"/>
                </a:xfrm>
                <a:custGeom>
                  <a:avLst/>
                  <a:gdLst/>
                  <a:ahLst/>
                  <a:cxnLst>
                    <a:cxn ang="0">
                      <a:pos x="wd2" y="hd2"/>
                    </a:cxn>
                    <a:cxn ang="5400000">
                      <a:pos x="wd2" y="hd2"/>
                    </a:cxn>
                    <a:cxn ang="10800000">
                      <a:pos x="wd2" y="hd2"/>
                    </a:cxn>
                    <a:cxn ang="16200000">
                      <a:pos x="wd2" y="hd2"/>
                    </a:cxn>
                  </a:cxnLst>
                  <a:rect l="0" t="0" r="r" b="b"/>
                  <a:pathLst>
                    <a:path w="21600" h="21600" extrusionOk="0">
                      <a:moveTo>
                        <a:pt x="14603" y="0"/>
                      </a:moveTo>
                      <a:lnTo>
                        <a:pt x="21600" y="2934"/>
                      </a:lnTo>
                      <a:lnTo>
                        <a:pt x="9295" y="21600"/>
                      </a:lnTo>
                      <a:lnTo>
                        <a:pt x="9278" y="21583"/>
                      </a:lnTo>
                      <a:lnTo>
                        <a:pt x="0" y="12476"/>
                      </a:lnTo>
                      <a:cubicBezTo>
                        <a:pt x="0" y="12476"/>
                        <a:pt x="14603" y="0"/>
                        <a:pt x="14603" y="0"/>
                      </a:cubicBezTo>
                      <a:close/>
                    </a:path>
                  </a:pathLst>
                </a:custGeom>
                <a:solidFill>
                  <a:schemeClr val="accent3"/>
                </a:solidFill>
                <a:ln w="12700">
                  <a:miter lim="400000"/>
                </a:ln>
              </p:spPr>
              <p:txBody>
                <a:bodyPr anchor="ctr"/>
                <a:lstStyle/>
                <a:p>
                  <a:pPr algn="ctr"/>
                  <a:endParaRPr>
                    <a:cs typeface="+mn-ea"/>
                    <a:sym typeface="+mn-lt"/>
                  </a:endParaRPr>
                </a:p>
              </p:txBody>
            </p:sp>
            <p:sp>
              <p:nvSpPr>
                <p:cNvPr id="74" name="Freeform: Shape 14">
                  <a:extLst>
                    <a:ext uri="{FF2B5EF4-FFF2-40B4-BE49-F238E27FC236}">
                      <a16:creationId xmlns:a16="http://schemas.microsoft.com/office/drawing/2014/main" id="{ED46E4B5-5354-8842-9024-C399097EF2DE}"/>
                    </a:ext>
                  </a:extLst>
                </p:cNvPr>
                <p:cNvSpPr/>
                <p:nvPr/>
              </p:nvSpPr>
              <p:spPr>
                <a:xfrm>
                  <a:off x="6705517" y="3460119"/>
                  <a:ext cx="182356" cy="160473"/>
                </a:xfrm>
                <a:custGeom>
                  <a:avLst/>
                  <a:gdLst/>
                  <a:ahLst/>
                  <a:cxnLst>
                    <a:cxn ang="0">
                      <a:pos x="wd2" y="hd2"/>
                    </a:cxn>
                    <a:cxn ang="5400000">
                      <a:pos x="wd2" y="hd2"/>
                    </a:cxn>
                    <a:cxn ang="10800000">
                      <a:pos x="wd2" y="hd2"/>
                    </a:cxn>
                    <a:cxn ang="16200000">
                      <a:pos x="wd2" y="hd2"/>
                    </a:cxn>
                  </a:cxnLst>
                  <a:rect l="0" t="0" r="r" b="b"/>
                  <a:pathLst>
                    <a:path w="21600" h="21600" extrusionOk="0">
                      <a:moveTo>
                        <a:pt x="7776" y="5891"/>
                      </a:moveTo>
                      <a:lnTo>
                        <a:pt x="4320" y="5891"/>
                      </a:lnTo>
                      <a:cubicBezTo>
                        <a:pt x="4320" y="7855"/>
                        <a:pt x="4320" y="9818"/>
                        <a:pt x="4320" y="9818"/>
                      </a:cubicBezTo>
                      <a:cubicBezTo>
                        <a:pt x="4320" y="10907"/>
                        <a:pt x="5090" y="11782"/>
                        <a:pt x="6048" y="11782"/>
                      </a:cubicBezTo>
                      <a:cubicBezTo>
                        <a:pt x="7088" y="11782"/>
                        <a:pt x="7574" y="11782"/>
                        <a:pt x="7776" y="11782"/>
                      </a:cubicBezTo>
                      <a:cubicBezTo>
                        <a:pt x="7776" y="11782"/>
                        <a:pt x="7776" y="5891"/>
                        <a:pt x="7776" y="5891"/>
                      </a:cubicBezTo>
                      <a:close/>
                      <a:moveTo>
                        <a:pt x="21600" y="21600"/>
                      </a:moveTo>
                      <a:lnTo>
                        <a:pt x="6048" y="21600"/>
                      </a:lnTo>
                      <a:lnTo>
                        <a:pt x="6048" y="18655"/>
                      </a:lnTo>
                      <a:lnTo>
                        <a:pt x="7776" y="15709"/>
                      </a:lnTo>
                      <a:cubicBezTo>
                        <a:pt x="7628" y="15709"/>
                        <a:pt x="6197" y="15709"/>
                        <a:pt x="6048" y="15709"/>
                      </a:cubicBezTo>
                      <a:cubicBezTo>
                        <a:pt x="3186" y="15709"/>
                        <a:pt x="864" y="13070"/>
                        <a:pt x="864" y="9818"/>
                      </a:cubicBezTo>
                      <a:lnTo>
                        <a:pt x="864" y="4909"/>
                      </a:lnTo>
                      <a:lnTo>
                        <a:pt x="0" y="3927"/>
                      </a:lnTo>
                      <a:lnTo>
                        <a:pt x="432" y="1964"/>
                      </a:lnTo>
                      <a:lnTo>
                        <a:pt x="6912" y="1964"/>
                      </a:lnTo>
                      <a:lnTo>
                        <a:pt x="7344" y="0"/>
                      </a:lnTo>
                      <a:lnTo>
                        <a:pt x="20304" y="0"/>
                      </a:lnTo>
                      <a:lnTo>
                        <a:pt x="20736" y="2945"/>
                      </a:lnTo>
                      <a:lnTo>
                        <a:pt x="19872" y="3436"/>
                      </a:lnTo>
                      <a:lnTo>
                        <a:pt x="19872" y="15709"/>
                      </a:lnTo>
                      <a:lnTo>
                        <a:pt x="21600" y="18655"/>
                      </a:lnTo>
                      <a:cubicBezTo>
                        <a:pt x="21600" y="18655"/>
                        <a:pt x="21600" y="21600"/>
                        <a:pt x="21600" y="2160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70" name="Group 15">
                <a:extLst>
                  <a:ext uri="{FF2B5EF4-FFF2-40B4-BE49-F238E27FC236}">
                    <a16:creationId xmlns:a16="http://schemas.microsoft.com/office/drawing/2014/main" id="{7469F9BD-DD8C-624E-827C-086D6EA3EBF0}"/>
                  </a:ext>
                </a:extLst>
              </p:cNvPr>
              <p:cNvGrpSpPr/>
              <p:nvPr/>
            </p:nvGrpSpPr>
            <p:grpSpPr>
              <a:xfrm>
                <a:off x="5504823" y="3648370"/>
                <a:ext cx="1197217" cy="1031704"/>
                <a:chOff x="5504823" y="3648370"/>
                <a:chExt cx="1197217" cy="1031704"/>
              </a:xfrm>
            </p:grpSpPr>
            <p:sp>
              <p:nvSpPr>
                <p:cNvPr id="71" name="Freeform: Shape 16">
                  <a:extLst>
                    <a:ext uri="{FF2B5EF4-FFF2-40B4-BE49-F238E27FC236}">
                      <a16:creationId xmlns:a16="http://schemas.microsoft.com/office/drawing/2014/main" id="{EA164FF2-F4B8-6B46-BBA4-C1C047C0381C}"/>
                    </a:ext>
                  </a:extLst>
                </p:cNvPr>
                <p:cNvSpPr/>
                <p:nvPr/>
              </p:nvSpPr>
              <p:spPr>
                <a:xfrm>
                  <a:off x="5504823" y="3648370"/>
                  <a:ext cx="1197217" cy="1031704"/>
                </a:xfrm>
                <a:custGeom>
                  <a:avLst/>
                  <a:gdLst/>
                  <a:ahLst/>
                  <a:cxnLst>
                    <a:cxn ang="0">
                      <a:pos x="wd2" y="hd2"/>
                    </a:cxn>
                    <a:cxn ang="5400000">
                      <a:pos x="wd2" y="hd2"/>
                    </a:cxn>
                    <a:cxn ang="10800000">
                      <a:pos x="wd2" y="hd2"/>
                    </a:cxn>
                    <a:cxn ang="16200000">
                      <a:pos x="wd2" y="hd2"/>
                    </a:cxn>
                  </a:cxnLst>
                  <a:rect l="0" t="0" r="r" b="b"/>
                  <a:pathLst>
                    <a:path w="21600" h="21600" extrusionOk="0">
                      <a:moveTo>
                        <a:pt x="10756" y="0"/>
                      </a:moveTo>
                      <a:lnTo>
                        <a:pt x="917" y="7575"/>
                      </a:lnTo>
                      <a:lnTo>
                        <a:pt x="0" y="8280"/>
                      </a:lnTo>
                      <a:lnTo>
                        <a:pt x="10685" y="21600"/>
                      </a:lnTo>
                      <a:lnTo>
                        <a:pt x="21600" y="8349"/>
                      </a:lnTo>
                    </a:path>
                  </a:pathLst>
                </a:custGeom>
                <a:solidFill>
                  <a:srgbClr val="7030A0"/>
                </a:solidFill>
                <a:ln w="12700">
                  <a:miter lim="400000"/>
                </a:ln>
              </p:spPr>
              <p:txBody>
                <a:bodyPr anchor="ctr"/>
                <a:lstStyle/>
                <a:p>
                  <a:pPr algn="ctr"/>
                  <a:endParaRPr>
                    <a:cs typeface="+mn-ea"/>
                    <a:sym typeface="+mn-lt"/>
                  </a:endParaRPr>
                </a:p>
              </p:txBody>
            </p:sp>
            <p:sp>
              <p:nvSpPr>
                <p:cNvPr id="72" name="Freeform: Shape 17">
                  <a:extLst>
                    <a:ext uri="{FF2B5EF4-FFF2-40B4-BE49-F238E27FC236}">
                      <a16:creationId xmlns:a16="http://schemas.microsoft.com/office/drawing/2014/main" id="{F0F8743B-D24E-DC4A-9CCC-75D32D008314}"/>
                    </a:ext>
                  </a:extLst>
                </p:cNvPr>
                <p:cNvSpPr/>
                <p:nvPr/>
              </p:nvSpPr>
              <p:spPr>
                <a:xfrm>
                  <a:off x="5999252" y="4058203"/>
                  <a:ext cx="212038" cy="212037"/>
                </a:xfrm>
                <a:custGeom>
                  <a:avLst/>
                  <a:gdLst/>
                  <a:ahLst/>
                  <a:cxnLst>
                    <a:cxn ang="0">
                      <a:pos x="wd2" y="hd2"/>
                    </a:cxn>
                    <a:cxn ang="5400000">
                      <a:pos x="wd2" y="hd2"/>
                    </a:cxn>
                    <a:cxn ang="10800000">
                      <a:pos x="wd2" y="hd2"/>
                    </a:cxn>
                    <a:cxn ang="16200000">
                      <a:pos x="wd2" y="hd2"/>
                    </a:cxn>
                  </a:cxnLst>
                  <a:rect l="0" t="0" r="r" b="b"/>
                  <a:pathLst>
                    <a:path w="21600" h="21600" extrusionOk="0">
                      <a:moveTo>
                        <a:pt x="21138" y="19791"/>
                      </a:moveTo>
                      <a:lnTo>
                        <a:pt x="19803" y="21138"/>
                      </a:lnTo>
                      <a:cubicBezTo>
                        <a:pt x="19504" y="21425"/>
                        <a:pt x="19092" y="21600"/>
                        <a:pt x="18668" y="21600"/>
                      </a:cubicBezTo>
                      <a:cubicBezTo>
                        <a:pt x="18243" y="21600"/>
                        <a:pt x="17832" y="21425"/>
                        <a:pt x="17545" y="21138"/>
                      </a:cubicBezTo>
                      <a:lnTo>
                        <a:pt x="13015" y="16596"/>
                      </a:lnTo>
                      <a:cubicBezTo>
                        <a:pt x="12715" y="16309"/>
                        <a:pt x="12541" y="15897"/>
                        <a:pt x="12541" y="15473"/>
                      </a:cubicBezTo>
                      <a:cubicBezTo>
                        <a:pt x="12541" y="14999"/>
                        <a:pt x="12740" y="14612"/>
                        <a:pt x="13077" y="14275"/>
                      </a:cubicBezTo>
                      <a:lnTo>
                        <a:pt x="9883" y="11081"/>
                      </a:lnTo>
                      <a:lnTo>
                        <a:pt x="8311" y="12653"/>
                      </a:lnTo>
                      <a:cubicBezTo>
                        <a:pt x="8198" y="12765"/>
                        <a:pt x="8049" y="12828"/>
                        <a:pt x="7886" y="12828"/>
                      </a:cubicBezTo>
                      <a:cubicBezTo>
                        <a:pt x="7724" y="12828"/>
                        <a:pt x="7574" y="12765"/>
                        <a:pt x="7462" y="12653"/>
                      </a:cubicBezTo>
                      <a:cubicBezTo>
                        <a:pt x="7836" y="13027"/>
                        <a:pt x="8186" y="13302"/>
                        <a:pt x="8186" y="13876"/>
                      </a:cubicBezTo>
                      <a:cubicBezTo>
                        <a:pt x="8186" y="14200"/>
                        <a:pt x="8061" y="14487"/>
                        <a:pt x="7836" y="14724"/>
                      </a:cubicBezTo>
                      <a:cubicBezTo>
                        <a:pt x="7412" y="15174"/>
                        <a:pt x="6963" y="15773"/>
                        <a:pt x="6289" y="15773"/>
                      </a:cubicBezTo>
                      <a:cubicBezTo>
                        <a:pt x="5977" y="15773"/>
                        <a:pt x="5665" y="15648"/>
                        <a:pt x="5441" y="15423"/>
                      </a:cubicBezTo>
                      <a:lnTo>
                        <a:pt x="349" y="10332"/>
                      </a:lnTo>
                      <a:cubicBezTo>
                        <a:pt x="125" y="10107"/>
                        <a:pt x="0" y="9795"/>
                        <a:pt x="0" y="9484"/>
                      </a:cubicBezTo>
                      <a:cubicBezTo>
                        <a:pt x="0" y="8810"/>
                        <a:pt x="599" y="8360"/>
                        <a:pt x="1048" y="7936"/>
                      </a:cubicBezTo>
                      <a:cubicBezTo>
                        <a:pt x="1285" y="7712"/>
                        <a:pt x="1572" y="7587"/>
                        <a:pt x="1897" y="7587"/>
                      </a:cubicBezTo>
                      <a:cubicBezTo>
                        <a:pt x="2471" y="7587"/>
                        <a:pt x="2745" y="7936"/>
                        <a:pt x="3120" y="8311"/>
                      </a:cubicBezTo>
                      <a:cubicBezTo>
                        <a:pt x="3007" y="8198"/>
                        <a:pt x="2945" y="8049"/>
                        <a:pt x="2945" y="7886"/>
                      </a:cubicBezTo>
                      <a:cubicBezTo>
                        <a:pt x="2945" y="7724"/>
                        <a:pt x="3007" y="7574"/>
                        <a:pt x="3120" y="7462"/>
                      </a:cubicBezTo>
                      <a:lnTo>
                        <a:pt x="7462" y="3120"/>
                      </a:lnTo>
                      <a:cubicBezTo>
                        <a:pt x="7574" y="3007"/>
                        <a:pt x="7724" y="2945"/>
                        <a:pt x="7886" y="2945"/>
                      </a:cubicBezTo>
                      <a:cubicBezTo>
                        <a:pt x="8049" y="2945"/>
                        <a:pt x="8198" y="3007"/>
                        <a:pt x="8311" y="3120"/>
                      </a:cubicBezTo>
                      <a:cubicBezTo>
                        <a:pt x="7936" y="2745"/>
                        <a:pt x="7587" y="2471"/>
                        <a:pt x="7587" y="1897"/>
                      </a:cubicBezTo>
                      <a:cubicBezTo>
                        <a:pt x="7587" y="1572"/>
                        <a:pt x="7712" y="1285"/>
                        <a:pt x="7936" y="1048"/>
                      </a:cubicBezTo>
                      <a:cubicBezTo>
                        <a:pt x="8360" y="599"/>
                        <a:pt x="8810" y="0"/>
                        <a:pt x="9484" y="0"/>
                      </a:cubicBezTo>
                      <a:cubicBezTo>
                        <a:pt x="9795" y="0"/>
                        <a:pt x="10107" y="125"/>
                        <a:pt x="10332" y="349"/>
                      </a:cubicBezTo>
                      <a:lnTo>
                        <a:pt x="15423" y="5441"/>
                      </a:lnTo>
                      <a:cubicBezTo>
                        <a:pt x="15648" y="5665"/>
                        <a:pt x="15773" y="5977"/>
                        <a:pt x="15773" y="6289"/>
                      </a:cubicBezTo>
                      <a:cubicBezTo>
                        <a:pt x="15773" y="6963"/>
                        <a:pt x="15174" y="7412"/>
                        <a:pt x="14724" y="7836"/>
                      </a:cubicBezTo>
                      <a:cubicBezTo>
                        <a:pt x="14487" y="8061"/>
                        <a:pt x="14200" y="8186"/>
                        <a:pt x="13876" y="8186"/>
                      </a:cubicBezTo>
                      <a:cubicBezTo>
                        <a:pt x="13302" y="8186"/>
                        <a:pt x="13027" y="7836"/>
                        <a:pt x="12653" y="7462"/>
                      </a:cubicBezTo>
                      <a:cubicBezTo>
                        <a:pt x="12765" y="7574"/>
                        <a:pt x="12828" y="7724"/>
                        <a:pt x="12828" y="7886"/>
                      </a:cubicBezTo>
                      <a:cubicBezTo>
                        <a:pt x="12828" y="8049"/>
                        <a:pt x="12765" y="8198"/>
                        <a:pt x="12653" y="8311"/>
                      </a:cubicBezTo>
                      <a:lnTo>
                        <a:pt x="11081" y="9883"/>
                      </a:lnTo>
                      <a:lnTo>
                        <a:pt x="14275" y="13077"/>
                      </a:lnTo>
                      <a:cubicBezTo>
                        <a:pt x="14612" y="12740"/>
                        <a:pt x="14999" y="12541"/>
                        <a:pt x="15473" y="12541"/>
                      </a:cubicBezTo>
                      <a:cubicBezTo>
                        <a:pt x="15897" y="12541"/>
                        <a:pt x="16309" y="12715"/>
                        <a:pt x="16609" y="13002"/>
                      </a:cubicBezTo>
                      <a:lnTo>
                        <a:pt x="21138" y="17532"/>
                      </a:lnTo>
                      <a:cubicBezTo>
                        <a:pt x="21425" y="17832"/>
                        <a:pt x="21600" y="18243"/>
                        <a:pt x="21600" y="18668"/>
                      </a:cubicBezTo>
                      <a:cubicBezTo>
                        <a:pt x="21600" y="19092"/>
                        <a:pt x="21425" y="19504"/>
                        <a:pt x="21138" y="19791"/>
                      </a:cubicBezTo>
                      <a:close/>
                    </a:path>
                  </a:pathLst>
                </a:custGeom>
                <a:solidFill>
                  <a:srgbClr val="FFFFFF"/>
                </a:solidFill>
                <a:ln w="12700">
                  <a:miter lim="400000"/>
                </a:ln>
              </p:spPr>
              <p:txBody>
                <a:bodyPr anchor="ctr"/>
                <a:lstStyle/>
                <a:p>
                  <a:pPr algn="ctr"/>
                  <a:endParaRPr>
                    <a:cs typeface="+mn-ea"/>
                    <a:sym typeface="+mn-lt"/>
                  </a:endParaRPr>
                </a:p>
              </p:txBody>
            </p:sp>
          </p:grpSp>
        </p:grpSp>
        <p:grpSp>
          <p:nvGrpSpPr>
            <p:cNvPr id="55" name="Group 72">
              <a:extLst>
                <a:ext uri="{FF2B5EF4-FFF2-40B4-BE49-F238E27FC236}">
                  <a16:creationId xmlns:a16="http://schemas.microsoft.com/office/drawing/2014/main" id="{B0266C6D-287A-9345-BC46-FF7C6E4209E9}"/>
                </a:ext>
              </a:extLst>
            </p:cNvPr>
            <p:cNvGrpSpPr/>
            <p:nvPr/>
          </p:nvGrpSpPr>
          <p:grpSpPr>
            <a:xfrm>
              <a:off x="6023920" y="1071267"/>
              <a:ext cx="2594427" cy="813406"/>
              <a:chOff x="1117151" y="1555942"/>
              <a:chExt cx="4982757" cy="1084541"/>
            </a:xfrm>
          </p:grpSpPr>
          <p:sp>
            <p:nvSpPr>
              <p:cNvPr id="62" name="TextBox 79">
                <a:extLst>
                  <a:ext uri="{FF2B5EF4-FFF2-40B4-BE49-F238E27FC236}">
                    <a16:creationId xmlns:a16="http://schemas.microsoft.com/office/drawing/2014/main" id="{97162D95-DA81-0646-A039-B725A7A5F0A4}"/>
                  </a:ext>
                </a:extLst>
              </p:cNvPr>
              <p:cNvSpPr txBox="1"/>
              <p:nvPr/>
            </p:nvSpPr>
            <p:spPr>
              <a:xfrm>
                <a:off x="1951035" y="2132652"/>
                <a:ext cx="4148873" cy="507831"/>
              </a:xfrm>
              <a:prstGeom prst="rect">
                <a:avLst/>
              </a:prstGeom>
              <a:noFill/>
            </p:spPr>
            <p:txBody>
              <a:bodyPr wrap="square" lIns="0" tIns="0" rIns="0" bIns="0">
                <a:normAutofit fontScale="25000" lnSpcReduction="20000"/>
              </a:bodyPr>
              <a:lstStyle/>
              <a:p>
                <a:pPr>
                  <a:lnSpc>
                    <a:spcPct val="120000"/>
                  </a:lnSpc>
                </a:pPr>
                <a:r>
                  <a:rPr lang="zh-CN" altLang="en-US" sz="4800" dirty="0"/>
                  <a:t>法院认为</a:t>
                </a:r>
                <a:r>
                  <a:rPr lang="en-US" altLang="zh-CN" sz="4800" dirty="0"/>
                  <a:t>《</a:t>
                </a:r>
                <a:r>
                  <a:rPr lang="zh-CN" altLang="en-US" sz="4800" dirty="0"/>
                  <a:t>关于实行“破案追逃”新机制的通知</a:t>
                </a:r>
                <a:r>
                  <a:rPr lang="en-US" altLang="zh-CN" sz="4800" dirty="0"/>
                  <a:t>》</a:t>
                </a:r>
                <a:r>
                  <a:rPr lang="zh-CN" altLang="en-US" sz="4800" dirty="0"/>
                  <a:t>是秘密级文件，其余两份文件系根据前者的要求制定，内容密切关联，应当不予公开。</a:t>
                </a:r>
                <a:endParaRPr lang="en-US" altLang="zh-CN" sz="4800" dirty="0"/>
              </a:p>
              <a:p>
                <a:pPr>
                  <a:lnSpc>
                    <a:spcPct val="120000"/>
                  </a:lnSpc>
                </a:pPr>
                <a:endParaRPr lang="en-US" altLang="zh-CN" sz="4800" dirty="0"/>
              </a:p>
              <a:p>
                <a:pPr>
                  <a:lnSpc>
                    <a:spcPct val="120000"/>
                  </a:lnSpc>
                </a:pPr>
                <a:r>
                  <a:rPr lang="zh-CN" altLang="en-US" sz="4800" dirty="0"/>
                  <a:t>案件焦点集中在追查刑事犯罪中形成的秘密事项的公开问题。根据</a:t>
                </a:r>
                <a:r>
                  <a:rPr lang="en-US" altLang="zh-CN" sz="4800" dirty="0"/>
                  <a:t>《</a:t>
                </a:r>
                <a:r>
                  <a:rPr lang="zh-CN" altLang="en-US" sz="4800" dirty="0"/>
                  <a:t>政府信息公开条例</a:t>
                </a:r>
                <a:r>
                  <a:rPr lang="en-US" altLang="zh-CN" sz="4800" dirty="0"/>
                  <a:t>》</a:t>
                </a:r>
                <a:r>
                  <a:rPr lang="zh-CN" altLang="en-US" sz="4800" dirty="0"/>
                  <a:t>第十四条的规定，行政机关不得公开涉及国家秘密的政府信息。</a:t>
                </a:r>
                <a:endParaRPr lang="en-US" altLang="zh-CN" sz="4800" dirty="0">
                  <a:cs typeface="+mn-ea"/>
                  <a:sym typeface="+mn-lt"/>
                </a:endParaRPr>
              </a:p>
              <a:p>
                <a:pPr>
                  <a:lnSpc>
                    <a:spcPct val="120000"/>
                  </a:lnSpc>
                </a:pPr>
                <a:endParaRPr lang="zh-CN" altLang="en-US" sz="1000" dirty="0">
                  <a:cs typeface="+mn-ea"/>
                  <a:sym typeface="+mn-lt"/>
                </a:endParaRPr>
              </a:p>
            </p:txBody>
          </p:sp>
          <p:sp>
            <p:nvSpPr>
              <p:cNvPr id="63" name="Rectangle 80">
                <a:extLst>
                  <a:ext uri="{FF2B5EF4-FFF2-40B4-BE49-F238E27FC236}">
                    <a16:creationId xmlns:a16="http://schemas.microsoft.com/office/drawing/2014/main" id="{3E564BAD-3466-484B-981C-1D98190B3866}"/>
                  </a:ext>
                </a:extLst>
              </p:cNvPr>
              <p:cNvSpPr/>
              <p:nvPr/>
            </p:nvSpPr>
            <p:spPr>
              <a:xfrm>
                <a:off x="1117151" y="1555942"/>
                <a:ext cx="3761195" cy="622745"/>
              </a:xfrm>
              <a:prstGeom prst="rect">
                <a:avLst/>
              </a:prstGeom>
            </p:spPr>
            <p:txBody>
              <a:bodyPr wrap="none" lIns="0" tIns="0" rIns="0" bIns="0">
                <a:normAutofit/>
              </a:bodyPr>
              <a:lstStyle/>
              <a:p>
                <a:pPr algn="r"/>
                <a:r>
                  <a:rPr lang="zh-CN" altLang="en-US" sz="1800" b="1" dirty="0">
                    <a:solidFill>
                      <a:schemeClr val="accent1"/>
                    </a:solidFill>
                    <a:cs typeface="+mn-ea"/>
                    <a:sym typeface="+mn-lt"/>
                  </a:rPr>
                  <a:t>法律判决</a:t>
                </a:r>
              </a:p>
            </p:txBody>
          </p:sp>
        </p:grpSp>
        <p:grpSp>
          <p:nvGrpSpPr>
            <p:cNvPr id="43" name="Group 86">
              <a:extLst>
                <a:ext uri="{FF2B5EF4-FFF2-40B4-BE49-F238E27FC236}">
                  <a16:creationId xmlns:a16="http://schemas.microsoft.com/office/drawing/2014/main" id="{18E537BC-5D72-2441-8CC3-879C35F2A334}"/>
                </a:ext>
              </a:extLst>
            </p:cNvPr>
            <p:cNvGrpSpPr/>
            <p:nvPr/>
          </p:nvGrpSpPr>
          <p:grpSpPr>
            <a:xfrm>
              <a:off x="680241" y="1071267"/>
              <a:ext cx="2551673" cy="3076425"/>
              <a:chOff x="592695" y="1555943"/>
              <a:chExt cx="4900645" cy="4101900"/>
            </a:xfrm>
          </p:grpSpPr>
          <p:sp>
            <p:nvSpPr>
              <p:cNvPr id="50" name="TextBox 93">
                <a:extLst>
                  <a:ext uri="{FF2B5EF4-FFF2-40B4-BE49-F238E27FC236}">
                    <a16:creationId xmlns:a16="http://schemas.microsoft.com/office/drawing/2014/main" id="{14D59D10-13EC-E64B-8DA6-2CD89573A7EB}"/>
                  </a:ext>
                </a:extLst>
              </p:cNvPr>
              <p:cNvSpPr txBox="1"/>
              <p:nvPr/>
            </p:nvSpPr>
            <p:spPr>
              <a:xfrm>
                <a:off x="592695" y="2217684"/>
                <a:ext cx="4247451" cy="3440159"/>
              </a:xfrm>
              <a:prstGeom prst="rect">
                <a:avLst/>
              </a:prstGeom>
              <a:noFill/>
            </p:spPr>
            <p:txBody>
              <a:bodyPr wrap="square" lIns="0" tIns="0" rIns="0" bIns="0">
                <a:noAutofit/>
              </a:bodyPr>
              <a:lstStyle/>
              <a:p>
                <a:pPr>
                  <a:lnSpc>
                    <a:spcPct val="120000"/>
                  </a:lnSpc>
                </a:pPr>
                <a:r>
                  <a:rPr lang="en-US" altLang="zh-CN" sz="1200" dirty="0">
                    <a:latin typeface="SimSun" panose="02010600030101010101" pitchFamily="2" charset="-122"/>
                    <a:ea typeface="SimSun" panose="02010600030101010101" pitchFamily="2" charset="-122"/>
                  </a:rPr>
                  <a:t>2012</a:t>
                </a:r>
                <a:r>
                  <a:rPr lang="zh-CN" altLang="en-US" sz="1200" dirty="0">
                    <a:latin typeface="SimSun" panose="02010600030101010101" pitchFamily="2" charset="-122"/>
                    <a:ea typeface="SimSun" panose="02010600030101010101" pitchFamily="2" charset="-122"/>
                  </a:rPr>
                  <a:t>年</a:t>
                </a:r>
                <a:r>
                  <a:rPr lang="en-US" altLang="zh-CN" sz="1200" dirty="0">
                    <a:latin typeface="SimSun" panose="02010600030101010101" pitchFamily="2" charset="-122"/>
                    <a:ea typeface="SimSun" panose="02010600030101010101" pitchFamily="2" charset="-122"/>
                  </a:rPr>
                  <a:t>5</a:t>
                </a:r>
                <a:r>
                  <a:rPr lang="zh-CN" altLang="en-US" sz="1200" dirty="0">
                    <a:latin typeface="SimSun" panose="02010600030101010101" pitchFamily="2" charset="-122"/>
                    <a:ea typeface="SimSun" panose="02010600030101010101" pitchFamily="2" charset="-122"/>
                  </a:rPr>
                  <a:t>月</a:t>
                </a:r>
                <a:r>
                  <a:rPr lang="en-US" altLang="zh-CN" sz="1200" dirty="0">
                    <a:latin typeface="SimSun" panose="02010600030101010101" pitchFamily="2" charset="-122"/>
                    <a:ea typeface="SimSun" panose="02010600030101010101" pitchFamily="2" charset="-122"/>
                  </a:rPr>
                  <a:t>29</a:t>
                </a:r>
                <a:r>
                  <a:rPr lang="zh-CN" altLang="en-US" sz="1200" dirty="0">
                    <a:latin typeface="SimSun" panose="02010600030101010101" pitchFamily="2" charset="-122"/>
                    <a:ea typeface="SimSun" panose="02010600030101010101" pitchFamily="2" charset="-122"/>
                  </a:rPr>
                  <a:t>日，奚明强向公安部申请公开</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关于实行“破案追逃”新机制的通知</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关于完善“破案追逃”新机制有关工作的通知</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日常“网上追逃”工作考核评比办法（修订）</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等三个文件中关于网上追逃措施适用条件的政府信息。公安部告知其申请获取的政府信息属于法律、法规、规章规定不予公开的其他情形，不予公开。奚明强不服，提起行政诉讼。</a:t>
                </a:r>
                <a:endParaRPr lang="zh-CN" altLang="en-US" sz="1200" dirty="0">
                  <a:cs typeface="+mn-ea"/>
                  <a:sym typeface="+mn-lt"/>
                </a:endParaRPr>
              </a:p>
            </p:txBody>
          </p:sp>
          <p:sp>
            <p:nvSpPr>
              <p:cNvPr id="51" name="Rectangle 94">
                <a:extLst>
                  <a:ext uri="{FF2B5EF4-FFF2-40B4-BE49-F238E27FC236}">
                    <a16:creationId xmlns:a16="http://schemas.microsoft.com/office/drawing/2014/main" id="{9507B453-5C6F-AC4A-BBBC-BDD5B56B9AAC}"/>
                  </a:ext>
                </a:extLst>
              </p:cNvPr>
              <p:cNvSpPr/>
              <p:nvPr/>
            </p:nvSpPr>
            <p:spPr>
              <a:xfrm>
                <a:off x="1732145" y="1555943"/>
                <a:ext cx="3761195" cy="537715"/>
              </a:xfrm>
              <a:prstGeom prst="rect">
                <a:avLst/>
              </a:prstGeom>
            </p:spPr>
            <p:txBody>
              <a:bodyPr wrap="none" lIns="0" tIns="0" rIns="0" bIns="0">
                <a:normAutofit/>
              </a:bodyPr>
              <a:lstStyle/>
              <a:p>
                <a:r>
                  <a:rPr lang="zh-CN" altLang="en-US" sz="1800" b="1" dirty="0">
                    <a:solidFill>
                      <a:schemeClr val="accent1"/>
                    </a:solidFill>
                    <a:cs typeface="+mn-ea"/>
                    <a:sym typeface="+mn-lt"/>
                  </a:rPr>
                  <a:t>案例简介</a:t>
                </a:r>
              </a:p>
            </p:txBody>
          </p:sp>
        </p:grpSp>
      </p:grpSp>
    </p:spTree>
    <p:extLst>
      <p:ext uri="{BB962C8B-B14F-4D97-AF65-F5344CB8AC3E}">
        <p14:creationId xmlns:p14="http://schemas.microsoft.com/office/powerpoint/2010/main" val="292274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拒绝公开理由之一：国家秘密</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502045" y="1205510"/>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2446" y="795857"/>
            <a:ext cx="7433465" cy="3743525"/>
          </a:xfrm>
          <a:prstGeom prst="rect">
            <a:avLst/>
          </a:prstGeom>
          <a:noFill/>
        </p:spPr>
        <p:txBody>
          <a:bodyPr wrap="square" rtlCol="0">
            <a:spAutoFit/>
          </a:bodyPr>
          <a:lstStyle/>
          <a:p>
            <a:pPr>
              <a:lnSpc>
                <a:spcPct val="150000"/>
              </a:lnSpc>
              <a:buFont typeface="Wingdings" panose="05000000000000000000" pitchFamily="2" charset="2"/>
              <a:buNone/>
              <a:defRPr/>
            </a:pPr>
            <a:r>
              <a:rPr lang="zh-CN" altLang="en-US" sz="2000" b="1" dirty="0"/>
              <a:t>如何界定国家秘密</a:t>
            </a:r>
            <a:endParaRPr lang="en-US" altLang="zh-CN" sz="2000" b="1" dirty="0"/>
          </a:p>
          <a:p>
            <a:pPr>
              <a:lnSpc>
                <a:spcPct val="150000"/>
              </a:lnSpc>
              <a:buFont typeface="Wingdings" panose="05000000000000000000" pitchFamily="2" charset="2"/>
              <a:buNone/>
              <a:defRPr/>
            </a:pPr>
            <a:endParaRPr lang="en-US" altLang="zh-CN" sz="1000" b="1" dirty="0"/>
          </a:p>
          <a:p>
            <a:pPr>
              <a:lnSpc>
                <a:spcPct val="150000"/>
              </a:lnSpc>
              <a:buFont typeface="Wingdings" panose="05000000000000000000" pitchFamily="2" charset="2"/>
              <a:buNone/>
              <a:defRPr/>
            </a:pPr>
            <a:r>
              <a:rPr lang="zh-CN" altLang="en-US" sz="1600" dirty="0"/>
              <a:t>（一）国家事务重大决策中的秘密事项；</a:t>
            </a:r>
            <a:br>
              <a:rPr lang="zh-CN" altLang="en-US" sz="1600" dirty="0"/>
            </a:br>
            <a:r>
              <a:rPr lang="zh-CN" altLang="en-US" sz="1600" dirty="0"/>
              <a:t>（二）国防建设和武装力量活动中的秘密事项；</a:t>
            </a:r>
            <a:br>
              <a:rPr lang="zh-CN" altLang="en-US" sz="1600" dirty="0"/>
            </a:br>
            <a:r>
              <a:rPr lang="zh-CN" altLang="en-US" sz="1600" dirty="0"/>
              <a:t>（三）外交和外事活动中的秘密事项以及对外承担保密义务的秘密事项；</a:t>
            </a:r>
            <a:br>
              <a:rPr lang="zh-CN" altLang="en-US" sz="1600" dirty="0"/>
            </a:br>
            <a:r>
              <a:rPr lang="zh-CN" altLang="en-US" sz="1600" dirty="0"/>
              <a:t>（四）国民经济和社会发展中的秘密事项；</a:t>
            </a:r>
            <a:br>
              <a:rPr lang="zh-CN" altLang="en-US" sz="1600" dirty="0"/>
            </a:br>
            <a:r>
              <a:rPr lang="zh-CN" altLang="en-US" sz="1600" dirty="0"/>
              <a:t>（五）科学技术中的秘密事项；</a:t>
            </a:r>
            <a:br>
              <a:rPr lang="zh-CN" altLang="en-US" sz="1600" dirty="0"/>
            </a:br>
            <a:r>
              <a:rPr lang="zh-CN" altLang="en-US" sz="1600" dirty="0"/>
              <a:t>（六）维护国家安全活动和追查刑事犯罪中的秘密事项；</a:t>
            </a:r>
            <a:br>
              <a:rPr lang="zh-CN" altLang="en-US" sz="1600" dirty="0"/>
            </a:br>
            <a:r>
              <a:rPr lang="zh-CN" altLang="en-US" sz="1600" dirty="0"/>
              <a:t>（七）经国家保密行政管理部门确定的其他秘密事项。</a:t>
            </a:r>
            <a:br>
              <a:rPr lang="zh-CN" altLang="en-US" sz="1600" dirty="0"/>
            </a:br>
            <a:r>
              <a:rPr lang="zh-CN" altLang="en-US" sz="1600" dirty="0"/>
              <a:t>政党的秘密事项中符合前款规定的，属于国家秘密。</a:t>
            </a:r>
            <a:endParaRPr kumimoji="1" lang="zh-CN" altLang="en-US" sz="1600" dirty="0"/>
          </a:p>
        </p:txBody>
      </p:sp>
    </p:spTree>
    <p:extLst>
      <p:ext uri="{BB962C8B-B14F-4D97-AF65-F5344CB8AC3E}">
        <p14:creationId xmlns:p14="http://schemas.microsoft.com/office/powerpoint/2010/main" val="237568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拒绝公开理由之二：商业秘密</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35" name="组合 34">
            <a:extLst>
              <a:ext uri="{FF2B5EF4-FFF2-40B4-BE49-F238E27FC236}">
                <a16:creationId xmlns:a16="http://schemas.microsoft.com/office/drawing/2014/main" id="{4C3F802D-8F5C-3A43-9A1D-1F0929AB44C5}"/>
              </a:ext>
            </a:extLst>
          </p:cNvPr>
          <p:cNvGrpSpPr/>
          <p:nvPr/>
        </p:nvGrpSpPr>
        <p:grpSpPr>
          <a:xfrm>
            <a:off x="395536" y="1071267"/>
            <a:ext cx="7920880" cy="3266720"/>
            <a:chOff x="697467" y="1071267"/>
            <a:chExt cx="7920880" cy="3266720"/>
          </a:xfrm>
        </p:grpSpPr>
        <p:grpSp>
          <p:nvGrpSpPr>
            <p:cNvPr id="36" name="Group 18">
              <a:extLst>
                <a:ext uri="{FF2B5EF4-FFF2-40B4-BE49-F238E27FC236}">
                  <a16:creationId xmlns:a16="http://schemas.microsoft.com/office/drawing/2014/main" id="{C33FBA36-D26B-DF41-A362-90545541262E}"/>
                </a:ext>
              </a:extLst>
            </p:cNvPr>
            <p:cNvGrpSpPr/>
            <p:nvPr/>
          </p:nvGrpSpPr>
          <p:grpSpPr>
            <a:xfrm>
              <a:off x="2983708" y="2131975"/>
              <a:ext cx="3180462" cy="1647165"/>
              <a:chOff x="3855000" y="2356008"/>
              <a:chExt cx="4487471" cy="2324066"/>
            </a:xfrm>
          </p:grpSpPr>
          <p:sp>
            <p:nvSpPr>
              <p:cNvPr id="64" name="Freeform: Shape 1">
                <a:extLst>
                  <a:ext uri="{FF2B5EF4-FFF2-40B4-BE49-F238E27FC236}">
                    <a16:creationId xmlns:a16="http://schemas.microsoft.com/office/drawing/2014/main" id="{D7E4E6C0-45E3-544F-90C4-5B63D43B3BC7}"/>
                  </a:ext>
                </a:extLst>
              </p:cNvPr>
              <p:cNvSpPr/>
              <p:nvPr/>
            </p:nvSpPr>
            <p:spPr>
              <a:xfrm>
                <a:off x="3855000" y="2356008"/>
                <a:ext cx="1201560" cy="810318"/>
              </a:xfrm>
              <a:custGeom>
                <a:avLst/>
                <a:gdLst/>
                <a:ahLst/>
                <a:cxnLst>
                  <a:cxn ang="0">
                    <a:pos x="wd2" y="hd2"/>
                  </a:cxn>
                  <a:cxn ang="5400000">
                    <a:pos x="wd2" y="hd2"/>
                  </a:cxn>
                  <a:cxn ang="10800000">
                    <a:pos x="wd2" y="hd2"/>
                  </a:cxn>
                  <a:cxn ang="16200000">
                    <a:pos x="wd2" y="hd2"/>
                  </a:cxn>
                </a:cxnLst>
                <a:rect l="0" t="0" r="r" b="b"/>
                <a:pathLst>
                  <a:path w="21600" h="21600" extrusionOk="0">
                    <a:moveTo>
                      <a:pt x="14208" y="21600"/>
                    </a:moveTo>
                    <a:lnTo>
                      <a:pt x="21600" y="18493"/>
                    </a:lnTo>
                    <a:lnTo>
                      <a:pt x="0" y="0"/>
                    </a:lnTo>
                    <a:cubicBezTo>
                      <a:pt x="0" y="0"/>
                      <a:pt x="14208" y="21600"/>
                      <a:pt x="14208"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65" name="Freeform: Shape 2">
                <a:extLst>
                  <a:ext uri="{FF2B5EF4-FFF2-40B4-BE49-F238E27FC236}">
                    <a16:creationId xmlns:a16="http://schemas.microsoft.com/office/drawing/2014/main" id="{BBB79B31-1FE0-CD4C-AF09-8C2595FAE58B}"/>
                  </a:ext>
                </a:extLst>
              </p:cNvPr>
              <p:cNvSpPr/>
              <p:nvPr/>
            </p:nvSpPr>
            <p:spPr>
              <a:xfrm>
                <a:off x="7140897" y="2356008"/>
                <a:ext cx="1201574" cy="810318"/>
              </a:xfrm>
              <a:custGeom>
                <a:avLst/>
                <a:gdLst/>
                <a:ahLst/>
                <a:cxnLst>
                  <a:cxn ang="0">
                    <a:pos x="wd2" y="hd2"/>
                  </a:cxn>
                  <a:cxn ang="5400000">
                    <a:pos x="wd2" y="hd2"/>
                  </a:cxn>
                  <a:cxn ang="10800000">
                    <a:pos x="wd2" y="hd2"/>
                  </a:cxn>
                  <a:cxn ang="16200000">
                    <a:pos x="wd2" y="hd2"/>
                  </a:cxn>
                </a:cxnLst>
                <a:rect l="0" t="0" r="r" b="b"/>
                <a:pathLst>
                  <a:path w="21600" h="21600" extrusionOk="0">
                    <a:moveTo>
                      <a:pt x="7393" y="21600"/>
                    </a:moveTo>
                    <a:lnTo>
                      <a:pt x="0" y="18493"/>
                    </a:lnTo>
                    <a:lnTo>
                      <a:pt x="21600" y="0"/>
                    </a:lnTo>
                    <a:cubicBezTo>
                      <a:pt x="21600" y="0"/>
                      <a:pt x="7393" y="21600"/>
                      <a:pt x="7393" y="21600"/>
                    </a:cubicBezTo>
                    <a:close/>
                  </a:path>
                </a:pathLst>
              </a:custGeom>
              <a:solidFill>
                <a:schemeClr val="accent2"/>
              </a:solidFill>
              <a:ln w="12700">
                <a:miter lim="400000"/>
              </a:ln>
            </p:spPr>
            <p:txBody>
              <a:bodyPr anchor="ctr"/>
              <a:lstStyle/>
              <a:p>
                <a:pPr algn="ctr"/>
                <a:endParaRPr>
                  <a:cs typeface="+mn-ea"/>
                  <a:sym typeface="+mn-lt"/>
                </a:endParaRPr>
              </a:p>
            </p:txBody>
          </p:sp>
          <p:grpSp>
            <p:nvGrpSpPr>
              <p:cNvPr id="68" name="Group 9">
                <a:extLst>
                  <a:ext uri="{FF2B5EF4-FFF2-40B4-BE49-F238E27FC236}">
                    <a16:creationId xmlns:a16="http://schemas.microsoft.com/office/drawing/2014/main" id="{E53D2550-C367-474C-B546-567605C4CAAC}"/>
                  </a:ext>
                </a:extLst>
              </p:cNvPr>
              <p:cNvGrpSpPr/>
              <p:nvPr/>
            </p:nvGrpSpPr>
            <p:grpSpPr>
              <a:xfrm>
                <a:off x="4693660" y="3084680"/>
                <a:ext cx="1348437" cy="911351"/>
                <a:chOff x="4693660" y="3084680"/>
                <a:chExt cx="1348437" cy="911351"/>
              </a:xfrm>
            </p:grpSpPr>
            <p:sp>
              <p:nvSpPr>
                <p:cNvPr id="75" name="Freeform: Shape 10">
                  <a:extLst>
                    <a:ext uri="{FF2B5EF4-FFF2-40B4-BE49-F238E27FC236}">
                      <a16:creationId xmlns:a16="http://schemas.microsoft.com/office/drawing/2014/main" id="{5F821546-2B1A-4941-B55C-B1B514E7157F}"/>
                    </a:ext>
                  </a:extLst>
                </p:cNvPr>
                <p:cNvSpPr/>
                <p:nvPr/>
              </p:nvSpPr>
              <p:spPr>
                <a:xfrm>
                  <a:off x="4693660" y="3084680"/>
                  <a:ext cx="1348437" cy="9113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lnTo>
                        <a:pt x="0" y="2934"/>
                      </a:lnTo>
                      <a:lnTo>
                        <a:pt x="12305" y="21600"/>
                      </a:lnTo>
                      <a:lnTo>
                        <a:pt x="12322" y="21583"/>
                      </a:lnTo>
                      <a:lnTo>
                        <a:pt x="21600" y="12476"/>
                      </a:lnTo>
                      <a:cubicBezTo>
                        <a:pt x="21600" y="12476"/>
                        <a:pt x="6997" y="0"/>
                        <a:pt x="6997" y="0"/>
                      </a:cubicBezTo>
                      <a:close/>
                    </a:path>
                  </a:pathLst>
                </a:custGeom>
                <a:solidFill>
                  <a:schemeClr val="accent3"/>
                </a:solidFill>
                <a:ln w="12700">
                  <a:miter lim="400000"/>
                </a:ln>
              </p:spPr>
              <p:txBody>
                <a:bodyPr anchor="ctr"/>
                <a:lstStyle/>
                <a:p>
                  <a:pPr algn="ctr"/>
                  <a:endParaRPr>
                    <a:cs typeface="+mn-ea"/>
                    <a:sym typeface="+mn-lt"/>
                  </a:endParaRPr>
                </a:p>
              </p:txBody>
            </p:sp>
            <p:sp>
              <p:nvSpPr>
                <p:cNvPr id="76" name="Freeform: Shape 11">
                  <a:extLst>
                    <a:ext uri="{FF2B5EF4-FFF2-40B4-BE49-F238E27FC236}">
                      <a16:creationId xmlns:a16="http://schemas.microsoft.com/office/drawing/2014/main" id="{58ECB52B-0FBC-0440-9579-86C80B91D5D3}"/>
                    </a:ext>
                  </a:extLst>
                </p:cNvPr>
                <p:cNvSpPr/>
                <p:nvPr/>
              </p:nvSpPr>
              <p:spPr>
                <a:xfrm>
                  <a:off x="5342468" y="3446892"/>
                  <a:ext cx="249236" cy="186927"/>
                </a:xfrm>
                <a:custGeom>
                  <a:avLst/>
                  <a:gdLst/>
                  <a:ahLst/>
                  <a:cxnLst>
                    <a:cxn ang="0">
                      <a:pos x="wd2" y="hd2"/>
                    </a:cxn>
                    <a:cxn ang="5400000">
                      <a:pos x="wd2" y="hd2"/>
                    </a:cxn>
                    <a:cxn ang="10800000">
                      <a:pos x="wd2" y="hd2"/>
                    </a:cxn>
                    <a:cxn ang="16200000">
                      <a:pos x="wd2" y="hd2"/>
                    </a:cxn>
                  </a:cxnLst>
                  <a:rect l="0" t="0" r="r" b="b"/>
                  <a:pathLst>
                    <a:path w="21600" h="21600" extrusionOk="0">
                      <a:moveTo>
                        <a:pt x="21262" y="12600"/>
                      </a:moveTo>
                      <a:cubicBezTo>
                        <a:pt x="21442" y="12600"/>
                        <a:pt x="21600" y="12811"/>
                        <a:pt x="21600" y="13050"/>
                      </a:cubicBezTo>
                      <a:lnTo>
                        <a:pt x="21600" y="15750"/>
                      </a:lnTo>
                      <a:cubicBezTo>
                        <a:pt x="21600" y="15989"/>
                        <a:pt x="21442" y="16200"/>
                        <a:pt x="21262" y="16200"/>
                      </a:cubicBezTo>
                      <a:lnTo>
                        <a:pt x="17550" y="16200"/>
                      </a:lnTo>
                      <a:lnTo>
                        <a:pt x="17550" y="21150"/>
                      </a:lnTo>
                      <a:cubicBezTo>
                        <a:pt x="17550" y="21389"/>
                        <a:pt x="17392" y="21600"/>
                        <a:pt x="17212" y="21600"/>
                      </a:cubicBezTo>
                      <a:lnTo>
                        <a:pt x="15187" y="21600"/>
                      </a:lnTo>
                      <a:cubicBezTo>
                        <a:pt x="15008" y="21600"/>
                        <a:pt x="14850" y="21389"/>
                        <a:pt x="14850" y="21150"/>
                      </a:cubicBezTo>
                      <a:lnTo>
                        <a:pt x="14850" y="16200"/>
                      </a:lnTo>
                      <a:lnTo>
                        <a:pt x="11137" y="16200"/>
                      </a:lnTo>
                      <a:cubicBezTo>
                        <a:pt x="10958" y="16200"/>
                        <a:pt x="10800" y="15989"/>
                        <a:pt x="10800" y="15750"/>
                      </a:cubicBezTo>
                      <a:lnTo>
                        <a:pt x="10800" y="13050"/>
                      </a:lnTo>
                      <a:cubicBezTo>
                        <a:pt x="10800" y="12811"/>
                        <a:pt x="10958" y="12600"/>
                        <a:pt x="11137" y="12600"/>
                      </a:cubicBezTo>
                      <a:lnTo>
                        <a:pt x="14850" y="12600"/>
                      </a:lnTo>
                      <a:lnTo>
                        <a:pt x="14850" y="7650"/>
                      </a:lnTo>
                      <a:cubicBezTo>
                        <a:pt x="14850" y="7411"/>
                        <a:pt x="15008" y="7200"/>
                        <a:pt x="15187" y="7200"/>
                      </a:cubicBezTo>
                      <a:lnTo>
                        <a:pt x="17212" y="7200"/>
                      </a:lnTo>
                      <a:cubicBezTo>
                        <a:pt x="17392" y="7200"/>
                        <a:pt x="17550" y="7411"/>
                        <a:pt x="17550" y="7650"/>
                      </a:cubicBezTo>
                      <a:lnTo>
                        <a:pt x="17550" y="12600"/>
                      </a:lnTo>
                      <a:cubicBezTo>
                        <a:pt x="17550" y="12600"/>
                        <a:pt x="21262" y="12600"/>
                        <a:pt x="21262" y="12600"/>
                      </a:cubicBezTo>
                      <a:close/>
                      <a:moveTo>
                        <a:pt x="3375" y="5400"/>
                      </a:moveTo>
                      <a:cubicBezTo>
                        <a:pt x="3375" y="2419"/>
                        <a:pt x="5189" y="0"/>
                        <a:pt x="7425" y="0"/>
                      </a:cubicBezTo>
                      <a:cubicBezTo>
                        <a:pt x="9661" y="0"/>
                        <a:pt x="11475" y="2419"/>
                        <a:pt x="11475" y="5400"/>
                      </a:cubicBezTo>
                      <a:cubicBezTo>
                        <a:pt x="11475" y="8381"/>
                        <a:pt x="9661" y="10800"/>
                        <a:pt x="7425" y="10800"/>
                      </a:cubicBezTo>
                      <a:cubicBezTo>
                        <a:pt x="5189" y="10800"/>
                        <a:pt x="3375" y="8381"/>
                        <a:pt x="3375" y="5400"/>
                      </a:cubicBezTo>
                      <a:close/>
                      <a:moveTo>
                        <a:pt x="11137" y="17550"/>
                      </a:moveTo>
                      <a:lnTo>
                        <a:pt x="13837" y="17550"/>
                      </a:lnTo>
                      <a:lnTo>
                        <a:pt x="13837" y="20897"/>
                      </a:lnTo>
                      <a:cubicBezTo>
                        <a:pt x="13321" y="21403"/>
                        <a:pt x="12667" y="21600"/>
                        <a:pt x="12034" y="21600"/>
                      </a:cubicBezTo>
                      <a:lnTo>
                        <a:pt x="2816" y="21600"/>
                      </a:lnTo>
                      <a:cubicBezTo>
                        <a:pt x="1129" y="21600"/>
                        <a:pt x="0" y="20250"/>
                        <a:pt x="0" y="17958"/>
                      </a:cubicBezTo>
                      <a:cubicBezTo>
                        <a:pt x="0" y="14780"/>
                        <a:pt x="559" y="9900"/>
                        <a:pt x="3649" y="9900"/>
                      </a:cubicBezTo>
                      <a:cubicBezTo>
                        <a:pt x="3818" y="9900"/>
                        <a:pt x="3934" y="9998"/>
                        <a:pt x="4061" y="10139"/>
                      </a:cubicBezTo>
                      <a:cubicBezTo>
                        <a:pt x="5094" y="11194"/>
                        <a:pt x="6096" y="11855"/>
                        <a:pt x="7425" y="11855"/>
                      </a:cubicBezTo>
                      <a:cubicBezTo>
                        <a:pt x="8754" y="11855"/>
                        <a:pt x="9756" y="11194"/>
                        <a:pt x="10789" y="10139"/>
                      </a:cubicBezTo>
                      <a:cubicBezTo>
                        <a:pt x="10916" y="9998"/>
                        <a:pt x="11032" y="9900"/>
                        <a:pt x="11201" y="9900"/>
                      </a:cubicBezTo>
                      <a:cubicBezTo>
                        <a:pt x="12097" y="9900"/>
                        <a:pt x="12888" y="10350"/>
                        <a:pt x="13489" y="11250"/>
                      </a:cubicBezTo>
                      <a:lnTo>
                        <a:pt x="11137" y="11250"/>
                      </a:lnTo>
                      <a:cubicBezTo>
                        <a:pt x="10399" y="11250"/>
                        <a:pt x="9788" y="12066"/>
                        <a:pt x="9788" y="13050"/>
                      </a:cubicBezTo>
                      <a:lnTo>
                        <a:pt x="9788" y="15750"/>
                      </a:lnTo>
                      <a:cubicBezTo>
                        <a:pt x="9788" y="16734"/>
                        <a:pt x="10399" y="17550"/>
                        <a:pt x="11137" y="1755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69" name="Group 12">
                <a:extLst>
                  <a:ext uri="{FF2B5EF4-FFF2-40B4-BE49-F238E27FC236}">
                    <a16:creationId xmlns:a16="http://schemas.microsoft.com/office/drawing/2014/main" id="{E7359A51-E1FF-8E43-B2DB-D3F8DEB0EC0B}"/>
                  </a:ext>
                </a:extLst>
              </p:cNvPr>
              <p:cNvGrpSpPr/>
              <p:nvPr/>
            </p:nvGrpSpPr>
            <p:grpSpPr>
              <a:xfrm>
                <a:off x="6151004" y="3084680"/>
                <a:ext cx="1348430" cy="911351"/>
                <a:chOff x="6151004" y="3084680"/>
                <a:chExt cx="1348430" cy="911351"/>
              </a:xfrm>
            </p:grpSpPr>
            <p:sp>
              <p:nvSpPr>
                <p:cNvPr id="73" name="Freeform: Shape 13">
                  <a:extLst>
                    <a:ext uri="{FF2B5EF4-FFF2-40B4-BE49-F238E27FC236}">
                      <a16:creationId xmlns:a16="http://schemas.microsoft.com/office/drawing/2014/main" id="{C30CF94A-B84F-0E4E-AD8B-38512A6847DF}"/>
                    </a:ext>
                  </a:extLst>
                </p:cNvPr>
                <p:cNvSpPr/>
                <p:nvPr/>
              </p:nvSpPr>
              <p:spPr>
                <a:xfrm>
                  <a:off x="6151004" y="3084680"/>
                  <a:ext cx="1348430" cy="911351"/>
                </a:xfrm>
                <a:custGeom>
                  <a:avLst/>
                  <a:gdLst/>
                  <a:ahLst/>
                  <a:cxnLst>
                    <a:cxn ang="0">
                      <a:pos x="wd2" y="hd2"/>
                    </a:cxn>
                    <a:cxn ang="5400000">
                      <a:pos x="wd2" y="hd2"/>
                    </a:cxn>
                    <a:cxn ang="10800000">
                      <a:pos x="wd2" y="hd2"/>
                    </a:cxn>
                    <a:cxn ang="16200000">
                      <a:pos x="wd2" y="hd2"/>
                    </a:cxn>
                  </a:cxnLst>
                  <a:rect l="0" t="0" r="r" b="b"/>
                  <a:pathLst>
                    <a:path w="21600" h="21600" extrusionOk="0">
                      <a:moveTo>
                        <a:pt x="14603" y="0"/>
                      </a:moveTo>
                      <a:lnTo>
                        <a:pt x="21600" y="2934"/>
                      </a:lnTo>
                      <a:lnTo>
                        <a:pt x="9295" y="21600"/>
                      </a:lnTo>
                      <a:lnTo>
                        <a:pt x="9278" y="21583"/>
                      </a:lnTo>
                      <a:lnTo>
                        <a:pt x="0" y="12476"/>
                      </a:lnTo>
                      <a:cubicBezTo>
                        <a:pt x="0" y="12476"/>
                        <a:pt x="14603" y="0"/>
                        <a:pt x="14603" y="0"/>
                      </a:cubicBezTo>
                      <a:close/>
                    </a:path>
                  </a:pathLst>
                </a:custGeom>
                <a:solidFill>
                  <a:schemeClr val="accent3"/>
                </a:solidFill>
                <a:ln w="12700">
                  <a:miter lim="400000"/>
                </a:ln>
              </p:spPr>
              <p:txBody>
                <a:bodyPr anchor="ctr"/>
                <a:lstStyle/>
                <a:p>
                  <a:pPr algn="ctr"/>
                  <a:endParaRPr>
                    <a:cs typeface="+mn-ea"/>
                    <a:sym typeface="+mn-lt"/>
                  </a:endParaRPr>
                </a:p>
              </p:txBody>
            </p:sp>
            <p:sp>
              <p:nvSpPr>
                <p:cNvPr id="74" name="Freeform: Shape 14">
                  <a:extLst>
                    <a:ext uri="{FF2B5EF4-FFF2-40B4-BE49-F238E27FC236}">
                      <a16:creationId xmlns:a16="http://schemas.microsoft.com/office/drawing/2014/main" id="{ED46E4B5-5354-8842-9024-C399097EF2DE}"/>
                    </a:ext>
                  </a:extLst>
                </p:cNvPr>
                <p:cNvSpPr/>
                <p:nvPr/>
              </p:nvSpPr>
              <p:spPr>
                <a:xfrm>
                  <a:off x="6705517" y="3460119"/>
                  <a:ext cx="182356" cy="160473"/>
                </a:xfrm>
                <a:custGeom>
                  <a:avLst/>
                  <a:gdLst/>
                  <a:ahLst/>
                  <a:cxnLst>
                    <a:cxn ang="0">
                      <a:pos x="wd2" y="hd2"/>
                    </a:cxn>
                    <a:cxn ang="5400000">
                      <a:pos x="wd2" y="hd2"/>
                    </a:cxn>
                    <a:cxn ang="10800000">
                      <a:pos x="wd2" y="hd2"/>
                    </a:cxn>
                    <a:cxn ang="16200000">
                      <a:pos x="wd2" y="hd2"/>
                    </a:cxn>
                  </a:cxnLst>
                  <a:rect l="0" t="0" r="r" b="b"/>
                  <a:pathLst>
                    <a:path w="21600" h="21600" extrusionOk="0">
                      <a:moveTo>
                        <a:pt x="7776" y="5891"/>
                      </a:moveTo>
                      <a:lnTo>
                        <a:pt x="4320" y="5891"/>
                      </a:lnTo>
                      <a:cubicBezTo>
                        <a:pt x="4320" y="7855"/>
                        <a:pt x="4320" y="9818"/>
                        <a:pt x="4320" y="9818"/>
                      </a:cubicBezTo>
                      <a:cubicBezTo>
                        <a:pt x="4320" y="10907"/>
                        <a:pt x="5090" y="11782"/>
                        <a:pt x="6048" y="11782"/>
                      </a:cubicBezTo>
                      <a:cubicBezTo>
                        <a:pt x="7088" y="11782"/>
                        <a:pt x="7574" y="11782"/>
                        <a:pt x="7776" y="11782"/>
                      </a:cubicBezTo>
                      <a:cubicBezTo>
                        <a:pt x="7776" y="11782"/>
                        <a:pt x="7776" y="5891"/>
                        <a:pt x="7776" y="5891"/>
                      </a:cubicBezTo>
                      <a:close/>
                      <a:moveTo>
                        <a:pt x="21600" y="21600"/>
                      </a:moveTo>
                      <a:lnTo>
                        <a:pt x="6048" y="21600"/>
                      </a:lnTo>
                      <a:lnTo>
                        <a:pt x="6048" y="18655"/>
                      </a:lnTo>
                      <a:lnTo>
                        <a:pt x="7776" y="15709"/>
                      </a:lnTo>
                      <a:cubicBezTo>
                        <a:pt x="7628" y="15709"/>
                        <a:pt x="6197" y="15709"/>
                        <a:pt x="6048" y="15709"/>
                      </a:cubicBezTo>
                      <a:cubicBezTo>
                        <a:pt x="3186" y="15709"/>
                        <a:pt x="864" y="13070"/>
                        <a:pt x="864" y="9818"/>
                      </a:cubicBezTo>
                      <a:lnTo>
                        <a:pt x="864" y="4909"/>
                      </a:lnTo>
                      <a:lnTo>
                        <a:pt x="0" y="3927"/>
                      </a:lnTo>
                      <a:lnTo>
                        <a:pt x="432" y="1964"/>
                      </a:lnTo>
                      <a:lnTo>
                        <a:pt x="6912" y="1964"/>
                      </a:lnTo>
                      <a:lnTo>
                        <a:pt x="7344" y="0"/>
                      </a:lnTo>
                      <a:lnTo>
                        <a:pt x="20304" y="0"/>
                      </a:lnTo>
                      <a:lnTo>
                        <a:pt x="20736" y="2945"/>
                      </a:lnTo>
                      <a:lnTo>
                        <a:pt x="19872" y="3436"/>
                      </a:lnTo>
                      <a:lnTo>
                        <a:pt x="19872" y="15709"/>
                      </a:lnTo>
                      <a:lnTo>
                        <a:pt x="21600" y="18655"/>
                      </a:lnTo>
                      <a:cubicBezTo>
                        <a:pt x="21600" y="18655"/>
                        <a:pt x="21600" y="21600"/>
                        <a:pt x="21600" y="2160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70" name="Group 15">
                <a:extLst>
                  <a:ext uri="{FF2B5EF4-FFF2-40B4-BE49-F238E27FC236}">
                    <a16:creationId xmlns:a16="http://schemas.microsoft.com/office/drawing/2014/main" id="{7469F9BD-DD8C-624E-827C-086D6EA3EBF0}"/>
                  </a:ext>
                </a:extLst>
              </p:cNvPr>
              <p:cNvGrpSpPr/>
              <p:nvPr/>
            </p:nvGrpSpPr>
            <p:grpSpPr>
              <a:xfrm>
                <a:off x="5504823" y="3648370"/>
                <a:ext cx="1197217" cy="1031704"/>
                <a:chOff x="5504823" y="3648370"/>
                <a:chExt cx="1197217" cy="1031704"/>
              </a:xfrm>
            </p:grpSpPr>
            <p:sp>
              <p:nvSpPr>
                <p:cNvPr id="71" name="Freeform: Shape 16">
                  <a:extLst>
                    <a:ext uri="{FF2B5EF4-FFF2-40B4-BE49-F238E27FC236}">
                      <a16:creationId xmlns:a16="http://schemas.microsoft.com/office/drawing/2014/main" id="{EA164FF2-F4B8-6B46-BBA4-C1C047C0381C}"/>
                    </a:ext>
                  </a:extLst>
                </p:cNvPr>
                <p:cNvSpPr/>
                <p:nvPr/>
              </p:nvSpPr>
              <p:spPr>
                <a:xfrm>
                  <a:off x="5504823" y="3648370"/>
                  <a:ext cx="1197217" cy="1031704"/>
                </a:xfrm>
                <a:custGeom>
                  <a:avLst/>
                  <a:gdLst/>
                  <a:ahLst/>
                  <a:cxnLst>
                    <a:cxn ang="0">
                      <a:pos x="wd2" y="hd2"/>
                    </a:cxn>
                    <a:cxn ang="5400000">
                      <a:pos x="wd2" y="hd2"/>
                    </a:cxn>
                    <a:cxn ang="10800000">
                      <a:pos x="wd2" y="hd2"/>
                    </a:cxn>
                    <a:cxn ang="16200000">
                      <a:pos x="wd2" y="hd2"/>
                    </a:cxn>
                  </a:cxnLst>
                  <a:rect l="0" t="0" r="r" b="b"/>
                  <a:pathLst>
                    <a:path w="21600" h="21600" extrusionOk="0">
                      <a:moveTo>
                        <a:pt x="10756" y="0"/>
                      </a:moveTo>
                      <a:lnTo>
                        <a:pt x="917" y="7575"/>
                      </a:lnTo>
                      <a:lnTo>
                        <a:pt x="0" y="8280"/>
                      </a:lnTo>
                      <a:lnTo>
                        <a:pt x="10685" y="21600"/>
                      </a:lnTo>
                      <a:lnTo>
                        <a:pt x="21600" y="8349"/>
                      </a:lnTo>
                    </a:path>
                  </a:pathLst>
                </a:custGeom>
                <a:solidFill>
                  <a:srgbClr val="7030A0"/>
                </a:solidFill>
                <a:ln w="12700">
                  <a:miter lim="400000"/>
                </a:ln>
              </p:spPr>
              <p:txBody>
                <a:bodyPr anchor="ctr"/>
                <a:lstStyle/>
                <a:p>
                  <a:pPr algn="ctr"/>
                  <a:endParaRPr>
                    <a:cs typeface="+mn-ea"/>
                    <a:sym typeface="+mn-lt"/>
                  </a:endParaRPr>
                </a:p>
              </p:txBody>
            </p:sp>
            <p:sp>
              <p:nvSpPr>
                <p:cNvPr id="72" name="Freeform: Shape 17">
                  <a:extLst>
                    <a:ext uri="{FF2B5EF4-FFF2-40B4-BE49-F238E27FC236}">
                      <a16:creationId xmlns:a16="http://schemas.microsoft.com/office/drawing/2014/main" id="{F0F8743B-D24E-DC4A-9CCC-75D32D008314}"/>
                    </a:ext>
                  </a:extLst>
                </p:cNvPr>
                <p:cNvSpPr/>
                <p:nvPr/>
              </p:nvSpPr>
              <p:spPr>
                <a:xfrm>
                  <a:off x="5999252" y="4058203"/>
                  <a:ext cx="212038" cy="212037"/>
                </a:xfrm>
                <a:custGeom>
                  <a:avLst/>
                  <a:gdLst/>
                  <a:ahLst/>
                  <a:cxnLst>
                    <a:cxn ang="0">
                      <a:pos x="wd2" y="hd2"/>
                    </a:cxn>
                    <a:cxn ang="5400000">
                      <a:pos x="wd2" y="hd2"/>
                    </a:cxn>
                    <a:cxn ang="10800000">
                      <a:pos x="wd2" y="hd2"/>
                    </a:cxn>
                    <a:cxn ang="16200000">
                      <a:pos x="wd2" y="hd2"/>
                    </a:cxn>
                  </a:cxnLst>
                  <a:rect l="0" t="0" r="r" b="b"/>
                  <a:pathLst>
                    <a:path w="21600" h="21600" extrusionOk="0">
                      <a:moveTo>
                        <a:pt x="21138" y="19791"/>
                      </a:moveTo>
                      <a:lnTo>
                        <a:pt x="19803" y="21138"/>
                      </a:lnTo>
                      <a:cubicBezTo>
                        <a:pt x="19504" y="21425"/>
                        <a:pt x="19092" y="21600"/>
                        <a:pt x="18668" y="21600"/>
                      </a:cubicBezTo>
                      <a:cubicBezTo>
                        <a:pt x="18243" y="21600"/>
                        <a:pt x="17832" y="21425"/>
                        <a:pt x="17545" y="21138"/>
                      </a:cubicBezTo>
                      <a:lnTo>
                        <a:pt x="13015" y="16596"/>
                      </a:lnTo>
                      <a:cubicBezTo>
                        <a:pt x="12715" y="16309"/>
                        <a:pt x="12541" y="15897"/>
                        <a:pt x="12541" y="15473"/>
                      </a:cubicBezTo>
                      <a:cubicBezTo>
                        <a:pt x="12541" y="14999"/>
                        <a:pt x="12740" y="14612"/>
                        <a:pt x="13077" y="14275"/>
                      </a:cubicBezTo>
                      <a:lnTo>
                        <a:pt x="9883" y="11081"/>
                      </a:lnTo>
                      <a:lnTo>
                        <a:pt x="8311" y="12653"/>
                      </a:lnTo>
                      <a:cubicBezTo>
                        <a:pt x="8198" y="12765"/>
                        <a:pt x="8049" y="12828"/>
                        <a:pt x="7886" y="12828"/>
                      </a:cubicBezTo>
                      <a:cubicBezTo>
                        <a:pt x="7724" y="12828"/>
                        <a:pt x="7574" y="12765"/>
                        <a:pt x="7462" y="12653"/>
                      </a:cubicBezTo>
                      <a:cubicBezTo>
                        <a:pt x="7836" y="13027"/>
                        <a:pt x="8186" y="13302"/>
                        <a:pt x="8186" y="13876"/>
                      </a:cubicBezTo>
                      <a:cubicBezTo>
                        <a:pt x="8186" y="14200"/>
                        <a:pt x="8061" y="14487"/>
                        <a:pt x="7836" y="14724"/>
                      </a:cubicBezTo>
                      <a:cubicBezTo>
                        <a:pt x="7412" y="15174"/>
                        <a:pt x="6963" y="15773"/>
                        <a:pt x="6289" y="15773"/>
                      </a:cubicBezTo>
                      <a:cubicBezTo>
                        <a:pt x="5977" y="15773"/>
                        <a:pt x="5665" y="15648"/>
                        <a:pt x="5441" y="15423"/>
                      </a:cubicBezTo>
                      <a:lnTo>
                        <a:pt x="349" y="10332"/>
                      </a:lnTo>
                      <a:cubicBezTo>
                        <a:pt x="125" y="10107"/>
                        <a:pt x="0" y="9795"/>
                        <a:pt x="0" y="9484"/>
                      </a:cubicBezTo>
                      <a:cubicBezTo>
                        <a:pt x="0" y="8810"/>
                        <a:pt x="599" y="8360"/>
                        <a:pt x="1048" y="7936"/>
                      </a:cubicBezTo>
                      <a:cubicBezTo>
                        <a:pt x="1285" y="7712"/>
                        <a:pt x="1572" y="7587"/>
                        <a:pt x="1897" y="7587"/>
                      </a:cubicBezTo>
                      <a:cubicBezTo>
                        <a:pt x="2471" y="7587"/>
                        <a:pt x="2745" y="7936"/>
                        <a:pt x="3120" y="8311"/>
                      </a:cubicBezTo>
                      <a:cubicBezTo>
                        <a:pt x="3007" y="8198"/>
                        <a:pt x="2945" y="8049"/>
                        <a:pt x="2945" y="7886"/>
                      </a:cubicBezTo>
                      <a:cubicBezTo>
                        <a:pt x="2945" y="7724"/>
                        <a:pt x="3007" y="7574"/>
                        <a:pt x="3120" y="7462"/>
                      </a:cubicBezTo>
                      <a:lnTo>
                        <a:pt x="7462" y="3120"/>
                      </a:lnTo>
                      <a:cubicBezTo>
                        <a:pt x="7574" y="3007"/>
                        <a:pt x="7724" y="2945"/>
                        <a:pt x="7886" y="2945"/>
                      </a:cubicBezTo>
                      <a:cubicBezTo>
                        <a:pt x="8049" y="2945"/>
                        <a:pt x="8198" y="3007"/>
                        <a:pt x="8311" y="3120"/>
                      </a:cubicBezTo>
                      <a:cubicBezTo>
                        <a:pt x="7936" y="2745"/>
                        <a:pt x="7587" y="2471"/>
                        <a:pt x="7587" y="1897"/>
                      </a:cubicBezTo>
                      <a:cubicBezTo>
                        <a:pt x="7587" y="1572"/>
                        <a:pt x="7712" y="1285"/>
                        <a:pt x="7936" y="1048"/>
                      </a:cubicBezTo>
                      <a:cubicBezTo>
                        <a:pt x="8360" y="599"/>
                        <a:pt x="8810" y="0"/>
                        <a:pt x="9484" y="0"/>
                      </a:cubicBezTo>
                      <a:cubicBezTo>
                        <a:pt x="9795" y="0"/>
                        <a:pt x="10107" y="125"/>
                        <a:pt x="10332" y="349"/>
                      </a:cubicBezTo>
                      <a:lnTo>
                        <a:pt x="15423" y="5441"/>
                      </a:lnTo>
                      <a:cubicBezTo>
                        <a:pt x="15648" y="5665"/>
                        <a:pt x="15773" y="5977"/>
                        <a:pt x="15773" y="6289"/>
                      </a:cubicBezTo>
                      <a:cubicBezTo>
                        <a:pt x="15773" y="6963"/>
                        <a:pt x="15174" y="7412"/>
                        <a:pt x="14724" y="7836"/>
                      </a:cubicBezTo>
                      <a:cubicBezTo>
                        <a:pt x="14487" y="8061"/>
                        <a:pt x="14200" y="8186"/>
                        <a:pt x="13876" y="8186"/>
                      </a:cubicBezTo>
                      <a:cubicBezTo>
                        <a:pt x="13302" y="8186"/>
                        <a:pt x="13027" y="7836"/>
                        <a:pt x="12653" y="7462"/>
                      </a:cubicBezTo>
                      <a:cubicBezTo>
                        <a:pt x="12765" y="7574"/>
                        <a:pt x="12828" y="7724"/>
                        <a:pt x="12828" y="7886"/>
                      </a:cubicBezTo>
                      <a:cubicBezTo>
                        <a:pt x="12828" y="8049"/>
                        <a:pt x="12765" y="8198"/>
                        <a:pt x="12653" y="8311"/>
                      </a:cubicBezTo>
                      <a:lnTo>
                        <a:pt x="11081" y="9883"/>
                      </a:lnTo>
                      <a:lnTo>
                        <a:pt x="14275" y="13077"/>
                      </a:lnTo>
                      <a:cubicBezTo>
                        <a:pt x="14612" y="12740"/>
                        <a:pt x="14999" y="12541"/>
                        <a:pt x="15473" y="12541"/>
                      </a:cubicBezTo>
                      <a:cubicBezTo>
                        <a:pt x="15897" y="12541"/>
                        <a:pt x="16309" y="12715"/>
                        <a:pt x="16609" y="13002"/>
                      </a:cubicBezTo>
                      <a:lnTo>
                        <a:pt x="21138" y="17532"/>
                      </a:lnTo>
                      <a:cubicBezTo>
                        <a:pt x="21425" y="17832"/>
                        <a:pt x="21600" y="18243"/>
                        <a:pt x="21600" y="18668"/>
                      </a:cubicBezTo>
                      <a:cubicBezTo>
                        <a:pt x="21600" y="19092"/>
                        <a:pt x="21425" y="19504"/>
                        <a:pt x="21138" y="19791"/>
                      </a:cubicBezTo>
                      <a:close/>
                    </a:path>
                  </a:pathLst>
                </a:custGeom>
                <a:solidFill>
                  <a:srgbClr val="FFFFFF"/>
                </a:solidFill>
                <a:ln w="12700">
                  <a:miter lim="400000"/>
                </a:ln>
              </p:spPr>
              <p:txBody>
                <a:bodyPr anchor="ctr"/>
                <a:lstStyle/>
                <a:p>
                  <a:pPr algn="ctr"/>
                  <a:endParaRPr>
                    <a:cs typeface="+mn-ea"/>
                    <a:sym typeface="+mn-lt"/>
                  </a:endParaRPr>
                </a:p>
              </p:txBody>
            </p:sp>
          </p:grpSp>
        </p:grpSp>
        <p:grpSp>
          <p:nvGrpSpPr>
            <p:cNvPr id="55" name="Group 72">
              <a:extLst>
                <a:ext uri="{FF2B5EF4-FFF2-40B4-BE49-F238E27FC236}">
                  <a16:creationId xmlns:a16="http://schemas.microsoft.com/office/drawing/2014/main" id="{B0266C6D-287A-9345-BC46-FF7C6E4209E9}"/>
                </a:ext>
              </a:extLst>
            </p:cNvPr>
            <p:cNvGrpSpPr/>
            <p:nvPr/>
          </p:nvGrpSpPr>
          <p:grpSpPr>
            <a:xfrm>
              <a:off x="6023920" y="1071267"/>
              <a:ext cx="2594427" cy="2868635"/>
              <a:chOff x="1117151" y="1555942"/>
              <a:chExt cx="4982757" cy="3824845"/>
            </a:xfrm>
          </p:grpSpPr>
          <p:sp>
            <p:nvSpPr>
              <p:cNvPr id="62" name="TextBox 79">
                <a:extLst>
                  <a:ext uri="{FF2B5EF4-FFF2-40B4-BE49-F238E27FC236}">
                    <a16:creationId xmlns:a16="http://schemas.microsoft.com/office/drawing/2014/main" id="{97162D95-DA81-0646-A039-B725A7A5F0A4}"/>
                  </a:ext>
                </a:extLst>
              </p:cNvPr>
              <p:cNvSpPr txBox="1"/>
              <p:nvPr/>
            </p:nvSpPr>
            <p:spPr>
              <a:xfrm>
                <a:off x="1951036" y="2132652"/>
                <a:ext cx="4148872" cy="3248135"/>
              </a:xfrm>
              <a:prstGeom prst="rect">
                <a:avLst/>
              </a:prstGeom>
              <a:noFill/>
            </p:spPr>
            <p:txBody>
              <a:bodyPr wrap="square" lIns="0" tIns="0" rIns="0" bIns="0">
                <a:noAutofit/>
              </a:bodyPr>
              <a:lstStyle/>
              <a:p>
                <a:pPr>
                  <a:lnSpc>
                    <a:spcPct val="120000"/>
                  </a:lnSpc>
                </a:pPr>
                <a:r>
                  <a:rPr lang="zh-CN" altLang="en-US" sz="1200" dirty="0">
                    <a:latin typeface="SimSun" panose="02010600030101010101" pitchFamily="2" charset="-122"/>
                    <a:ea typeface="SimSun" panose="02010600030101010101" pitchFamily="2" charset="-122"/>
                  </a:rPr>
                  <a:t>    和平区房管局只给金融街公司发了一份第三方意见征询书，没有对王宗利申请公开的政府信息是否涉及商业秘密进行调查核实，诉讼中也未提供任何相关证据。判决要求和平区房管局重新作出答复。</a:t>
                </a:r>
                <a:endParaRPr lang="en-US" altLang="zh-CN" sz="1200" dirty="0">
                  <a:latin typeface="SimSun" panose="02010600030101010101" pitchFamily="2" charset="-122"/>
                  <a:ea typeface="SimSun" panose="02010600030101010101" pitchFamily="2" charset="-122"/>
                </a:endParaRPr>
              </a:p>
              <a:p>
                <a:pPr>
                  <a:lnSpc>
                    <a:spcPct val="120000"/>
                  </a:lnSpc>
                </a:pPr>
                <a:r>
                  <a:rPr lang="zh-CN" altLang="en-US" sz="1200" dirty="0">
                    <a:latin typeface="SimSun" panose="02010600030101010101" pitchFamily="2" charset="-122"/>
                    <a:ea typeface="SimSun" panose="02010600030101010101" pitchFamily="2" charset="-122"/>
                  </a:rPr>
                  <a:t>    行政机关经常会以涉及商业秘密为理由不予公开信息，但有时会出现滥用。行政机关应当依此标准进行审查，而不应单纯以第三方是否同意公开作出决定。</a:t>
                </a:r>
                <a:endParaRPr lang="zh-CN" altLang="en-US" sz="1200" dirty="0">
                  <a:latin typeface="SimSun" panose="02010600030101010101" pitchFamily="2" charset="-122"/>
                  <a:ea typeface="SimSun" panose="02010600030101010101" pitchFamily="2" charset="-122"/>
                  <a:cs typeface="+mn-ea"/>
                  <a:sym typeface="+mn-lt"/>
                </a:endParaRPr>
              </a:p>
            </p:txBody>
          </p:sp>
          <p:sp>
            <p:nvSpPr>
              <p:cNvPr id="63" name="Rectangle 80">
                <a:extLst>
                  <a:ext uri="{FF2B5EF4-FFF2-40B4-BE49-F238E27FC236}">
                    <a16:creationId xmlns:a16="http://schemas.microsoft.com/office/drawing/2014/main" id="{3E564BAD-3466-484B-981C-1D98190B3866}"/>
                  </a:ext>
                </a:extLst>
              </p:cNvPr>
              <p:cNvSpPr/>
              <p:nvPr/>
            </p:nvSpPr>
            <p:spPr>
              <a:xfrm>
                <a:off x="1117151" y="1555942"/>
                <a:ext cx="3761195" cy="622745"/>
              </a:xfrm>
              <a:prstGeom prst="rect">
                <a:avLst/>
              </a:prstGeom>
            </p:spPr>
            <p:txBody>
              <a:bodyPr wrap="none" lIns="0" tIns="0" rIns="0" bIns="0">
                <a:normAutofit/>
              </a:bodyPr>
              <a:lstStyle/>
              <a:p>
                <a:pPr algn="r"/>
                <a:r>
                  <a:rPr lang="zh-CN" altLang="en-US" sz="1800" b="1" dirty="0">
                    <a:solidFill>
                      <a:schemeClr val="accent1"/>
                    </a:solidFill>
                    <a:cs typeface="+mn-ea"/>
                    <a:sym typeface="+mn-lt"/>
                  </a:rPr>
                  <a:t>法律判决</a:t>
                </a:r>
              </a:p>
            </p:txBody>
          </p:sp>
        </p:grpSp>
        <p:grpSp>
          <p:nvGrpSpPr>
            <p:cNvPr id="43" name="Group 86">
              <a:extLst>
                <a:ext uri="{FF2B5EF4-FFF2-40B4-BE49-F238E27FC236}">
                  <a16:creationId xmlns:a16="http://schemas.microsoft.com/office/drawing/2014/main" id="{18E537BC-5D72-2441-8CC3-879C35F2A334}"/>
                </a:ext>
              </a:extLst>
            </p:cNvPr>
            <p:cNvGrpSpPr/>
            <p:nvPr/>
          </p:nvGrpSpPr>
          <p:grpSpPr>
            <a:xfrm>
              <a:off x="697467" y="1119582"/>
              <a:ext cx="2446888" cy="3218405"/>
              <a:chOff x="625778" y="1620363"/>
              <a:chExt cx="4699399" cy="4291206"/>
            </a:xfrm>
          </p:grpSpPr>
          <p:sp>
            <p:nvSpPr>
              <p:cNvPr id="50" name="TextBox 93">
                <a:extLst>
                  <a:ext uri="{FF2B5EF4-FFF2-40B4-BE49-F238E27FC236}">
                    <a16:creationId xmlns:a16="http://schemas.microsoft.com/office/drawing/2014/main" id="{14D59D10-13EC-E64B-8DA6-2CD89573A7EB}"/>
                  </a:ext>
                </a:extLst>
              </p:cNvPr>
              <p:cNvSpPr txBox="1"/>
              <p:nvPr/>
            </p:nvSpPr>
            <p:spPr>
              <a:xfrm>
                <a:off x="625778" y="2471410"/>
                <a:ext cx="4247450" cy="3440159"/>
              </a:xfrm>
              <a:prstGeom prst="rect">
                <a:avLst/>
              </a:prstGeom>
              <a:noFill/>
            </p:spPr>
            <p:txBody>
              <a:bodyPr wrap="square" lIns="0" tIns="0" rIns="0" bIns="0">
                <a:noAutofit/>
              </a:bodyPr>
              <a:lstStyle/>
              <a:p>
                <a:pPr>
                  <a:lnSpc>
                    <a:spcPct val="120000"/>
                  </a:lnSpc>
                </a:pPr>
                <a:r>
                  <a:rPr lang="zh-CN"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2011</a:t>
                </a:r>
                <a:r>
                  <a:rPr lang="zh-CN" altLang="en-US" sz="1200" dirty="0">
                    <a:latin typeface="SimSun" panose="02010600030101010101" pitchFamily="2" charset="-122"/>
                    <a:ea typeface="SimSun" panose="02010600030101010101" pitchFamily="2" charset="-122"/>
                  </a:rPr>
                  <a:t>年，王宗利向天津市和平区政府申请公开和平区金融街公司与和平区土地整理中心签订的委托拆迁协议等信息。和平区房管局在给金融街公司发出意见征询书后，告知王宗利申请查询的内容涉及商业秘密。</a:t>
                </a:r>
                <a:endParaRPr lang="zh-CN" altLang="en-US" sz="1000" dirty="0">
                  <a:latin typeface="SimSun" panose="02010600030101010101" pitchFamily="2" charset="-122"/>
                  <a:ea typeface="SimSun" panose="02010600030101010101" pitchFamily="2" charset="-122"/>
                  <a:cs typeface="+mn-ea"/>
                  <a:sym typeface="+mn-lt"/>
                </a:endParaRPr>
              </a:p>
            </p:txBody>
          </p:sp>
          <p:sp>
            <p:nvSpPr>
              <p:cNvPr id="51" name="Rectangle 94">
                <a:extLst>
                  <a:ext uri="{FF2B5EF4-FFF2-40B4-BE49-F238E27FC236}">
                    <a16:creationId xmlns:a16="http://schemas.microsoft.com/office/drawing/2014/main" id="{9507B453-5C6F-AC4A-BBBC-BDD5B56B9AAC}"/>
                  </a:ext>
                </a:extLst>
              </p:cNvPr>
              <p:cNvSpPr/>
              <p:nvPr/>
            </p:nvSpPr>
            <p:spPr>
              <a:xfrm>
                <a:off x="1563982" y="1620363"/>
                <a:ext cx="3761195" cy="537715"/>
              </a:xfrm>
              <a:prstGeom prst="rect">
                <a:avLst/>
              </a:prstGeom>
            </p:spPr>
            <p:txBody>
              <a:bodyPr wrap="none" lIns="0" tIns="0" rIns="0" bIns="0">
                <a:normAutofit/>
              </a:bodyPr>
              <a:lstStyle/>
              <a:p>
                <a:r>
                  <a:rPr lang="zh-CN" altLang="en-US" sz="1800" b="1" dirty="0">
                    <a:solidFill>
                      <a:schemeClr val="accent1"/>
                    </a:solidFill>
                    <a:cs typeface="+mn-ea"/>
                    <a:sym typeface="+mn-lt"/>
                  </a:rPr>
                  <a:t>案例简介</a:t>
                </a:r>
              </a:p>
            </p:txBody>
          </p:sp>
        </p:grpSp>
      </p:grpSp>
    </p:spTree>
    <p:extLst>
      <p:ext uri="{BB962C8B-B14F-4D97-AF65-F5344CB8AC3E}">
        <p14:creationId xmlns:p14="http://schemas.microsoft.com/office/powerpoint/2010/main" val="151039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拒绝公开理由之二：商业秘密</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7271304" cy="2810962"/>
          </a:xfrm>
          <a:prstGeom prst="rect">
            <a:avLst/>
          </a:prstGeom>
          <a:noFill/>
        </p:spPr>
        <p:txBody>
          <a:bodyPr wrap="square" rtlCol="0">
            <a:spAutoFit/>
          </a:bodyPr>
          <a:lstStyle/>
          <a:p>
            <a:pPr>
              <a:lnSpc>
                <a:spcPct val="150000"/>
              </a:lnSpc>
              <a:buFont typeface="Wingdings" panose="05000000000000000000" pitchFamily="2" charset="2"/>
              <a:buNone/>
            </a:pPr>
            <a:r>
              <a:rPr lang="en-US" altLang="zh-CN" sz="1600" dirty="0"/>
              <a:t> </a:t>
            </a:r>
            <a:r>
              <a:rPr lang="zh-CN" altLang="en-US" sz="1600" b="1" dirty="0"/>
              <a:t>商业秘密</a:t>
            </a:r>
            <a:r>
              <a:rPr lang="zh-CN" altLang="en-US" sz="1600" dirty="0"/>
              <a:t>是指不为公众所知悉、能为权利人带来经济利益，具有实用性并经权利人采取保密措施的技术信息和经营信息</a:t>
            </a:r>
            <a:r>
              <a:rPr lang="zh-CN" altLang="en-US" sz="1800" dirty="0"/>
              <a:t>。</a:t>
            </a:r>
          </a:p>
          <a:p>
            <a:pPr marL="266700" indent="-266700">
              <a:lnSpc>
                <a:spcPct val="90000"/>
              </a:lnSpc>
              <a:buFont typeface="Wingdings" panose="05000000000000000000" pitchFamily="2" charset="2"/>
              <a:buNone/>
            </a:pPr>
            <a:endParaRPr lang="en-US" altLang="zh-CN" sz="1800" dirty="0"/>
          </a:p>
          <a:p>
            <a:pPr marL="266700" indent="-266700">
              <a:lnSpc>
                <a:spcPct val="90000"/>
              </a:lnSpc>
              <a:buFont typeface="Wingdings" panose="05000000000000000000" pitchFamily="2" charset="2"/>
              <a:buNone/>
            </a:pPr>
            <a:r>
              <a:rPr lang="zh-CN" altLang="en-US" sz="1800" b="1" dirty="0"/>
              <a:t>不公开商业秘密的理由：</a:t>
            </a:r>
            <a:endParaRPr lang="zh-CN" altLang="en-US" sz="1800" dirty="0"/>
          </a:p>
          <a:p>
            <a:pPr marL="285750" indent="-285750">
              <a:lnSpc>
                <a:spcPct val="150000"/>
              </a:lnSpc>
              <a:buClr>
                <a:srgbClr val="7030A0"/>
              </a:buClr>
              <a:buFont typeface="Wingdings" pitchFamily="2" charset="2"/>
              <a:buChar char="l"/>
            </a:pPr>
            <a:r>
              <a:rPr lang="zh-CN" altLang="en-US" sz="1600" dirty="0"/>
              <a:t>保护商业秘密所有者的私人利益</a:t>
            </a:r>
          </a:p>
          <a:p>
            <a:pPr marL="285750" indent="-285750">
              <a:lnSpc>
                <a:spcPct val="150000"/>
              </a:lnSpc>
              <a:buClr>
                <a:srgbClr val="7030A0"/>
              </a:buClr>
              <a:buFont typeface="Wingdings" pitchFamily="2" charset="2"/>
              <a:buChar char="l"/>
            </a:pPr>
            <a:r>
              <a:rPr lang="zh-CN" altLang="en-US" sz="1600" dirty="0"/>
              <a:t>保护行政机关的利益</a:t>
            </a:r>
            <a:endParaRPr lang="en-US" altLang="zh-CN" sz="1600" dirty="0"/>
          </a:p>
          <a:p>
            <a:pPr>
              <a:lnSpc>
                <a:spcPct val="150000"/>
              </a:lnSpc>
            </a:pPr>
            <a:r>
              <a:rPr lang="zh-CN" altLang="en-US" sz="1600" dirty="0"/>
              <a:t>       只有对商业秘密进行保护，才能使企业能够放心地向行政机关提供准确、可靠的信息。</a:t>
            </a:r>
            <a:endParaRPr kumimoji="1" lang="zh-CN" altLang="en-US" sz="1600" dirty="0"/>
          </a:p>
        </p:txBody>
      </p:sp>
    </p:spTree>
    <p:extLst>
      <p:ext uri="{BB962C8B-B14F-4D97-AF65-F5344CB8AC3E}">
        <p14:creationId xmlns:p14="http://schemas.microsoft.com/office/powerpoint/2010/main" val="1712720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拒绝公开理由之三：个人隐私</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7271304" cy="3570208"/>
          </a:xfrm>
          <a:prstGeom prst="rect">
            <a:avLst/>
          </a:prstGeom>
          <a:noFill/>
        </p:spPr>
        <p:txBody>
          <a:bodyPr wrap="square" rtlCol="0">
            <a:spAutoFit/>
          </a:bodyPr>
          <a:lstStyle/>
          <a:p>
            <a:pPr marL="285750" indent="-285750">
              <a:lnSpc>
                <a:spcPct val="150000"/>
              </a:lnSpc>
              <a:buClr>
                <a:srgbClr val="7030A0"/>
              </a:buClr>
              <a:buFont typeface="Wingdings" pitchFamily="2" charset="2"/>
              <a:buChar char="l"/>
            </a:pPr>
            <a:r>
              <a:rPr lang="zh-CN" altLang="en-US" sz="1600" dirty="0"/>
              <a:t>行政机关认为申请公开的政府信息涉及个人隐私，公开后可能损害第三方合法权益的，应当书面征求第三方的意见。第三人的同意应该是明示的。</a:t>
            </a:r>
            <a:endParaRPr lang="en-US" altLang="zh-CN" sz="1600" dirty="0"/>
          </a:p>
          <a:p>
            <a:pPr>
              <a:lnSpc>
                <a:spcPct val="150000"/>
              </a:lnSpc>
              <a:buClr>
                <a:srgbClr val="7030A0"/>
              </a:buClr>
            </a:pPr>
            <a:endParaRPr lang="zh-CN" altLang="en-US" sz="1600" dirty="0"/>
          </a:p>
          <a:p>
            <a:pPr marL="285750" indent="-285750">
              <a:lnSpc>
                <a:spcPct val="150000"/>
              </a:lnSpc>
              <a:buClr>
                <a:srgbClr val="7030A0"/>
              </a:buClr>
              <a:buFont typeface="Wingdings" pitchFamily="2" charset="2"/>
              <a:buChar char="l"/>
            </a:pPr>
            <a:r>
              <a:rPr lang="zh-CN" altLang="en-US" sz="1600" dirty="0"/>
              <a:t>判断标准：一是否是不向公众公开的、不愿公众知悉；二是公开后是否会对权利人生产、生活造成明显不当影响。</a:t>
            </a:r>
            <a:endParaRPr lang="en-US" altLang="zh-CN" sz="1600" dirty="0"/>
          </a:p>
          <a:p>
            <a:pPr marL="285750" indent="-285750">
              <a:lnSpc>
                <a:spcPct val="150000"/>
              </a:lnSpc>
              <a:buClr>
                <a:srgbClr val="7030A0"/>
              </a:buClr>
              <a:buFont typeface="Wingdings" pitchFamily="2" charset="2"/>
              <a:buChar char="l"/>
            </a:pPr>
            <a:endParaRPr lang="zh-CN" altLang="en-US" sz="1600" dirty="0"/>
          </a:p>
          <a:p>
            <a:pPr marL="285750" indent="-285750">
              <a:lnSpc>
                <a:spcPct val="150000"/>
              </a:lnSpc>
              <a:buClr>
                <a:srgbClr val="7030A0"/>
              </a:buClr>
              <a:buFont typeface="Wingdings" pitchFamily="2" charset="2"/>
              <a:buChar char="l"/>
            </a:pPr>
            <a:r>
              <a:rPr lang="zh-CN" altLang="en-US" sz="1600" dirty="0"/>
              <a:t>个人隐私权存在“可克减性”，如果与隐私权相对的公共利益足够重要，则隐私权应为公共利益让步。</a:t>
            </a:r>
          </a:p>
          <a:p>
            <a:pPr>
              <a:buFont typeface="Wingdings" panose="05000000000000000000" pitchFamily="2" charset="2"/>
              <a:buNone/>
            </a:pPr>
            <a:endParaRPr lang="zh-CN" altLang="en-US" sz="1600" dirty="0">
              <a:latin typeface="黑体" panose="02010609060101010101" pitchFamily="49" charset="-122"/>
            </a:endParaRPr>
          </a:p>
          <a:p>
            <a:pPr>
              <a:buFont typeface="Wingdings" panose="05000000000000000000" pitchFamily="2" charset="2"/>
              <a:buNone/>
            </a:pPr>
            <a:endParaRPr lang="zh-CN" altLang="en-US" sz="1800" dirty="0"/>
          </a:p>
        </p:txBody>
      </p:sp>
    </p:spTree>
    <p:extLst>
      <p:ext uri="{BB962C8B-B14F-4D97-AF65-F5344CB8AC3E}">
        <p14:creationId xmlns:p14="http://schemas.microsoft.com/office/powerpoint/2010/main" val="2224216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11848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拒绝公开理由之四：其他</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35" name="组合 34">
            <a:extLst>
              <a:ext uri="{FF2B5EF4-FFF2-40B4-BE49-F238E27FC236}">
                <a16:creationId xmlns:a16="http://schemas.microsoft.com/office/drawing/2014/main" id="{4C3F802D-8F5C-3A43-9A1D-1F0929AB44C5}"/>
              </a:ext>
            </a:extLst>
          </p:cNvPr>
          <p:cNvGrpSpPr/>
          <p:nvPr/>
        </p:nvGrpSpPr>
        <p:grpSpPr>
          <a:xfrm>
            <a:off x="395536" y="1071267"/>
            <a:ext cx="7920880" cy="3000483"/>
            <a:chOff x="697467" y="1071267"/>
            <a:chExt cx="7920880" cy="3000483"/>
          </a:xfrm>
        </p:grpSpPr>
        <p:grpSp>
          <p:nvGrpSpPr>
            <p:cNvPr id="36" name="Group 18">
              <a:extLst>
                <a:ext uri="{FF2B5EF4-FFF2-40B4-BE49-F238E27FC236}">
                  <a16:creationId xmlns:a16="http://schemas.microsoft.com/office/drawing/2014/main" id="{C33FBA36-D26B-DF41-A362-90545541262E}"/>
                </a:ext>
              </a:extLst>
            </p:cNvPr>
            <p:cNvGrpSpPr/>
            <p:nvPr/>
          </p:nvGrpSpPr>
          <p:grpSpPr>
            <a:xfrm>
              <a:off x="2983708" y="2131975"/>
              <a:ext cx="3180462" cy="1647165"/>
              <a:chOff x="3855000" y="2356008"/>
              <a:chExt cx="4487471" cy="2324066"/>
            </a:xfrm>
          </p:grpSpPr>
          <p:sp>
            <p:nvSpPr>
              <p:cNvPr id="64" name="Freeform: Shape 1">
                <a:extLst>
                  <a:ext uri="{FF2B5EF4-FFF2-40B4-BE49-F238E27FC236}">
                    <a16:creationId xmlns:a16="http://schemas.microsoft.com/office/drawing/2014/main" id="{D7E4E6C0-45E3-544F-90C4-5B63D43B3BC7}"/>
                  </a:ext>
                </a:extLst>
              </p:cNvPr>
              <p:cNvSpPr/>
              <p:nvPr/>
            </p:nvSpPr>
            <p:spPr>
              <a:xfrm>
                <a:off x="3855000" y="2356008"/>
                <a:ext cx="1201560" cy="810318"/>
              </a:xfrm>
              <a:custGeom>
                <a:avLst/>
                <a:gdLst/>
                <a:ahLst/>
                <a:cxnLst>
                  <a:cxn ang="0">
                    <a:pos x="wd2" y="hd2"/>
                  </a:cxn>
                  <a:cxn ang="5400000">
                    <a:pos x="wd2" y="hd2"/>
                  </a:cxn>
                  <a:cxn ang="10800000">
                    <a:pos x="wd2" y="hd2"/>
                  </a:cxn>
                  <a:cxn ang="16200000">
                    <a:pos x="wd2" y="hd2"/>
                  </a:cxn>
                </a:cxnLst>
                <a:rect l="0" t="0" r="r" b="b"/>
                <a:pathLst>
                  <a:path w="21600" h="21600" extrusionOk="0">
                    <a:moveTo>
                      <a:pt x="14208" y="21600"/>
                    </a:moveTo>
                    <a:lnTo>
                      <a:pt x="21600" y="18493"/>
                    </a:lnTo>
                    <a:lnTo>
                      <a:pt x="0" y="0"/>
                    </a:lnTo>
                    <a:cubicBezTo>
                      <a:pt x="0" y="0"/>
                      <a:pt x="14208" y="21600"/>
                      <a:pt x="14208"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65" name="Freeform: Shape 2">
                <a:extLst>
                  <a:ext uri="{FF2B5EF4-FFF2-40B4-BE49-F238E27FC236}">
                    <a16:creationId xmlns:a16="http://schemas.microsoft.com/office/drawing/2014/main" id="{BBB79B31-1FE0-CD4C-AF09-8C2595FAE58B}"/>
                  </a:ext>
                </a:extLst>
              </p:cNvPr>
              <p:cNvSpPr/>
              <p:nvPr/>
            </p:nvSpPr>
            <p:spPr>
              <a:xfrm>
                <a:off x="7140897" y="2356008"/>
                <a:ext cx="1201574" cy="810318"/>
              </a:xfrm>
              <a:custGeom>
                <a:avLst/>
                <a:gdLst/>
                <a:ahLst/>
                <a:cxnLst>
                  <a:cxn ang="0">
                    <a:pos x="wd2" y="hd2"/>
                  </a:cxn>
                  <a:cxn ang="5400000">
                    <a:pos x="wd2" y="hd2"/>
                  </a:cxn>
                  <a:cxn ang="10800000">
                    <a:pos x="wd2" y="hd2"/>
                  </a:cxn>
                  <a:cxn ang="16200000">
                    <a:pos x="wd2" y="hd2"/>
                  </a:cxn>
                </a:cxnLst>
                <a:rect l="0" t="0" r="r" b="b"/>
                <a:pathLst>
                  <a:path w="21600" h="21600" extrusionOk="0">
                    <a:moveTo>
                      <a:pt x="7393" y="21600"/>
                    </a:moveTo>
                    <a:lnTo>
                      <a:pt x="0" y="18493"/>
                    </a:lnTo>
                    <a:lnTo>
                      <a:pt x="21600" y="0"/>
                    </a:lnTo>
                    <a:cubicBezTo>
                      <a:pt x="21600" y="0"/>
                      <a:pt x="7393" y="21600"/>
                      <a:pt x="7393" y="21600"/>
                    </a:cubicBezTo>
                    <a:close/>
                  </a:path>
                </a:pathLst>
              </a:custGeom>
              <a:solidFill>
                <a:schemeClr val="accent2"/>
              </a:solidFill>
              <a:ln w="12700">
                <a:miter lim="400000"/>
              </a:ln>
            </p:spPr>
            <p:txBody>
              <a:bodyPr anchor="ctr"/>
              <a:lstStyle/>
              <a:p>
                <a:pPr algn="ctr"/>
                <a:endParaRPr>
                  <a:cs typeface="+mn-ea"/>
                  <a:sym typeface="+mn-lt"/>
                </a:endParaRPr>
              </a:p>
            </p:txBody>
          </p:sp>
          <p:grpSp>
            <p:nvGrpSpPr>
              <p:cNvPr id="68" name="Group 9">
                <a:extLst>
                  <a:ext uri="{FF2B5EF4-FFF2-40B4-BE49-F238E27FC236}">
                    <a16:creationId xmlns:a16="http://schemas.microsoft.com/office/drawing/2014/main" id="{E53D2550-C367-474C-B546-567605C4CAAC}"/>
                  </a:ext>
                </a:extLst>
              </p:cNvPr>
              <p:cNvGrpSpPr/>
              <p:nvPr/>
            </p:nvGrpSpPr>
            <p:grpSpPr>
              <a:xfrm>
                <a:off x="4693660" y="3084680"/>
                <a:ext cx="1348437" cy="911351"/>
                <a:chOff x="4693660" y="3084680"/>
                <a:chExt cx="1348437" cy="911351"/>
              </a:xfrm>
            </p:grpSpPr>
            <p:sp>
              <p:nvSpPr>
                <p:cNvPr id="75" name="Freeform: Shape 10">
                  <a:extLst>
                    <a:ext uri="{FF2B5EF4-FFF2-40B4-BE49-F238E27FC236}">
                      <a16:creationId xmlns:a16="http://schemas.microsoft.com/office/drawing/2014/main" id="{5F821546-2B1A-4941-B55C-B1B514E7157F}"/>
                    </a:ext>
                  </a:extLst>
                </p:cNvPr>
                <p:cNvSpPr/>
                <p:nvPr/>
              </p:nvSpPr>
              <p:spPr>
                <a:xfrm>
                  <a:off x="4693660" y="3084680"/>
                  <a:ext cx="1348437" cy="9113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lnTo>
                        <a:pt x="0" y="2934"/>
                      </a:lnTo>
                      <a:lnTo>
                        <a:pt x="12305" y="21600"/>
                      </a:lnTo>
                      <a:lnTo>
                        <a:pt x="12322" y="21583"/>
                      </a:lnTo>
                      <a:lnTo>
                        <a:pt x="21600" y="12476"/>
                      </a:lnTo>
                      <a:cubicBezTo>
                        <a:pt x="21600" y="12476"/>
                        <a:pt x="6997" y="0"/>
                        <a:pt x="6997" y="0"/>
                      </a:cubicBezTo>
                      <a:close/>
                    </a:path>
                  </a:pathLst>
                </a:custGeom>
                <a:solidFill>
                  <a:schemeClr val="accent3"/>
                </a:solidFill>
                <a:ln w="12700">
                  <a:miter lim="400000"/>
                </a:ln>
              </p:spPr>
              <p:txBody>
                <a:bodyPr anchor="ctr"/>
                <a:lstStyle/>
                <a:p>
                  <a:pPr algn="ctr"/>
                  <a:endParaRPr>
                    <a:cs typeface="+mn-ea"/>
                    <a:sym typeface="+mn-lt"/>
                  </a:endParaRPr>
                </a:p>
              </p:txBody>
            </p:sp>
            <p:sp>
              <p:nvSpPr>
                <p:cNvPr id="76" name="Freeform: Shape 11">
                  <a:extLst>
                    <a:ext uri="{FF2B5EF4-FFF2-40B4-BE49-F238E27FC236}">
                      <a16:creationId xmlns:a16="http://schemas.microsoft.com/office/drawing/2014/main" id="{58ECB52B-0FBC-0440-9579-86C80B91D5D3}"/>
                    </a:ext>
                  </a:extLst>
                </p:cNvPr>
                <p:cNvSpPr/>
                <p:nvPr/>
              </p:nvSpPr>
              <p:spPr>
                <a:xfrm>
                  <a:off x="5342468" y="3446892"/>
                  <a:ext cx="249236" cy="186927"/>
                </a:xfrm>
                <a:custGeom>
                  <a:avLst/>
                  <a:gdLst/>
                  <a:ahLst/>
                  <a:cxnLst>
                    <a:cxn ang="0">
                      <a:pos x="wd2" y="hd2"/>
                    </a:cxn>
                    <a:cxn ang="5400000">
                      <a:pos x="wd2" y="hd2"/>
                    </a:cxn>
                    <a:cxn ang="10800000">
                      <a:pos x="wd2" y="hd2"/>
                    </a:cxn>
                    <a:cxn ang="16200000">
                      <a:pos x="wd2" y="hd2"/>
                    </a:cxn>
                  </a:cxnLst>
                  <a:rect l="0" t="0" r="r" b="b"/>
                  <a:pathLst>
                    <a:path w="21600" h="21600" extrusionOk="0">
                      <a:moveTo>
                        <a:pt x="21262" y="12600"/>
                      </a:moveTo>
                      <a:cubicBezTo>
                        <a:pt x="21442" y="12600"/>
                        <a:pt x="21600" y="12811"/>
                        <a:pt x="21600" y="13050"/>
                      </a:cubicBezTo>
                      <a:lnTo>
                        <a:pt x="21600" y="15750"/>
                      </a:lnTo>
                      <a:cubicBezTo>
                        <a:pt x="21600" y="15989"/>
                        <a:pt x="21442" y="16200"/>
                        <a:pt x="21262" y="16200"/>
                      </a:cubicBezTo>
                      <a:lnTo>
                        <a:pt x="17550" y="16200"/>
                      </a:lnTo>
                      <a:lnTo>
                        <a:pt x="17550" y="21150"/>
                      </a:lnTo>
                      <a:cubicBezTo>
                        <a:pt x="17550" y="21389"/>
                        <a:pt x="17392" y="21600"/>
                        <a:pt x="17212" y="21600"/>
                      </a:cubicBezTo>
                      <a:lnTo>
                        <a:pt x="15187" y="21600"/>
                      </a:lnTo>
                      <a:cubicBezTo>
                        <a:pt x="15008" y="21600"/>
                        <a:pt x="14850" y="21389"/>
                        <a:pt x="14850" y="21150"/>
                      </a:cubicBezTo>
                      <a:lnTo>
                        <a:pt x="14850" y="16200"/>
                      </a:lnTo>
                      <a:lnTo>
                        <a:pt x="11137" y="16200"/>
                      </a:lnTo>
                      <a:cubicBezTo>
                        <a:pt x="10958" y="16200"/>
                        <a:pt x="10800" y="15989"/>
                        <a:pt x="10800" y="15750"/>
                      </a:cubicBezTo>
                      <a:lnTo>
                        <a:pt x="10800" y="13050"/>
                      </a:lnTo>
                      <a:cubicBezTo>
                        <a:pt x="10800" y="12811"/>
                        <a:pt x="10958" y="12600"/>
                        <a:pt x="11137" y="12600"/>
                      </a:cubicBezTo>
                      <a:lnTo>
                        <a:pt x="14850" y="12600"/>
                      </a:lnTo>
                      <a:lnTo>
                        <a:pt x="14850" y="7650"/>
                      </a:lnTo>
                      <a:cubicBezTo>
                        <a:pt x="14850" y="7411"/>
                        <a:pt x="15008" y="7200"/>
                        <a:pt x="15187" y="7200"/>
                      </a:cubicBezTo>
                      <a:lnTo>
                        <a:pt x="17212" y="7200"/>
                      </a:lnTo>
                      <a:cubicBezTo>
                        <a:pt x="17392" y="7200"/>
                        <a:pt x="17550" y="7411"/>
                        <a:pt x="17550" y="7650"/>
                      </a:cubicBezTo>
                      <a:lnTo>
                        <a:pt x="17550" y="12600"/>
                      </a:lnTo>
                      <a:cubicBezTo>
                        <a:pt x="17550" y="12600"/>
                        <a:pt x="21262" y="12600"/>
                        <a:pt x="21262" y="12600"/>
                      </a:cubicBezTo>
                      <a:close/>
                      <a:moveTo>
                        <a:pt x="3375" y="5400"/>
                      </a:moveTo>
                      <a:cubicBezTo>
                        <a:pt x="3375" y="2419"/>
                        <a:pt x="5189" y="0"/>
                        <a:pt x="7425" y="0"/>
                      </a:cubicBezTo>
                      <a:cubicBezTo>
                        <a:pt x="9661" y="0"/>
                        <a:pt x="11475" y="2419"/>
                        <a:pt x="11475" y="5400"/>
                      </a:cubicBezTo>
                      <a:cubicBezTo>
                        <a:pt x="11475" y="8381"/>
                        <a:pt x="9661" y="10800"/>
                        <a:pt x="7425" y="10800"/>
                      </a:cubicBezTo>
                      <a:cubicBezTo>
                        <a:pt x="5189" y="10800"/>
                        <a:pt x="3375" y="8381"/>
                        <a:pt x="3375" y="5400"/>
                      </a:cubicBezTo>
                      <a:close/>
                      <a:moveTo>
                        <a:pt x="11137" y="17550"/>
                      </a:moveTo>
                      <a:lnTo>
                        <a:pt x="13837" y="17550"/>
                      </a:lnTo>
                      <a:lnTo>
                        <a:pt x="13837" y="20897"/>
                      </a:lnTo>
                      <a:cubicBezTo>
                        <a:pt x="13321" y="21403"/>
                        <a:pt x="12667" y="21600"/>
                        <a:pt x="12034" y="21600"/>
                      </a:cubicBezTo>
                      <a:lnTo>
                        <a:pt x="2816" y="21600"/>
                      </a:lnTo>
                      <a:cubicBezTo>
                        <a:pt x="1129" y="21600"/>
                        <a:pt x="0" y="20250"/>
                        <a:pt x="0" y="17958"/>
                      </a:cubicBezTo>
                      <a:cubicBezTo>
                        <a:pt x="0" y="14780"/>
                        <a:pt x="559" y="9900"/>
                        <a:pt x="3649" y="9900"/>
                      </a:cubicBezTo>
                      <a:cubicBezTo>
                        <a:pt x="3818" y="9900"/>
                        <a:pt x="3934" y="9998"/>
                        <a:pt x="4061" y="10139"/>
                      </a:cubicBezTo>
                      <a:cubicBezTo>
                        <a:pt x="5094" y="11194"/>
                        <a:pt x="6096" y="11855"/>
                        <a:pt x="7425" y="11855"/>
                      </a:cubicBezTo>
                      <a:cubicBezTo>
                        <a:pt x="8754" y="11855"/>
                        <a:pt x="9756" y="11194"/>
                        <a:pt x="10789" y="10139"/>
                      </a:cubicBezTo>
                      <a:cubicBezTo>
                        <a:pt x="10916" y="9998"/>
                        <a:pt x="11032" y="9900"/>
                        <a:pt x="11201" y="9900"/>
                      </a:cubicBezTo>
                      <a:cubicBezTo>
                        <a:pt x="12097" y="9900"/>
                        <a:pt x="12888" y="10350"/>
                        <a:pt x="13489" y="11250"/>
                      </a:cubicBezTo>
                      <a:lnTo>
                        <a:pt x="11137" y="11250"/>
                      </a:lnTo>
                      <a:cubicBezTo>
                        <a:pt x="10399" y="11250"/>
                        <a:pt x="9788" y="12066"/>
                        <a:pt x="9788" y="13050"/>
                      </a:cubicBezTo>
                      <a:lnTo>
                        <a:pt x="9788" y="15750"/>
                      </a:lnTo>
                      <a:cubicBezTo>
                        <a:pt x="9788" y="16734"/>
                        <a:pt x="10399" y="17550"/>
                        <a:pt x="11137" y="1755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69" name="Group 12">
                <a:extLst>
                  <a:ext uri="{FF2B5EF4-FFF2-40B4-BE49-F238E27FC236}">
                    <a16:creationId xmlns:a16="http://schemas.microsoft.com/office/drawing/2014/main" id="{E7359A51-E1FF-8E43-B2DB-D3F8DEB0EC0B}"/>
                  </a:ext>
                </a:extLst>
              </p:cNvPr>
              <p:cNvGrpSpPr/>
              <p:nvPr/>
            </p:nvGrpSpPr>
            <p:grpSpPr>
              <a:xfrm>
                <a:off x="6151004" y="3084680"/>
                <a:ext cx="1348430" cy="911351"/>
                <a:chOff x="6151004" y="3084680"/>
                <a:chExt cx="1348430" cy="911351"/>
              </a:xfrm>
            </p:grpSpPr>
            <p:sp>
              <p:nvSpPr>
                <p:cNvPr id="73" name="Freeform: Shape 13">
                  <a:extLst>
                    <a:ext uri="{FF2B5EF4-FFF2-40B4-BE49-F238E27FC236}">
                      <a16:creationId xmlns:a16="http://schemas.microsoft.com/office/drawing/2014/main" id="{C30CF94A-B84F-0E4E-AD8B-38512A6847DF}"/>
                    </a:ext>
                  </a:extLst>
                </p:cNvPr>
                <p:cNvSpPr/>
                <p:nvPr/>
              </p:nvSpPr>
              <p:spPr>
                <a:xfrm>
                  <a:off x="6151004" y="3084680"/>
                  <a:ext cx="1348430" cy="911351"/>
                </a:xfrm>
                <a:custGeom>
                  <a:avLst/>
                  <a:gdLst/>
                  <a:ahLst/>
                  <a:cxnLst>
                    <a:cxn ang="0">
                      <a:pos x="wd2" y="hd2"/>
                    </a:cxn>
                    <a:cxn ang="5400000">
                      <a:pos x="wd2" y="hd2"/>
                    </a:cxn>
                    <a:cxn ang="10800000">
                      <a:pos x="wd2" y="hd2"/>
                    </a:cxn>
                    <a:cxn ang="16200000">
                      <a:pos x="wd2" y="hd2"/>
                    </a:cxn>
                  </a:cxnLst>
                  <a:rect l="0" t="0" r="r" b="b"/>
                  <a:pathLst>
                    <a:path w="21600" h="21600" extrusionOk="0">
                      <a:moveTo>
                        <a:pt x="14603" y="0"/>
                      </a:moveTo>
                      <a:lnTo>
                        <a:pt x="21600" y="2934"/>
                      </a:lnTo>
                      <a:lnTo>
                        <a:pt x="9295" y="21600"/>
                      </a:lnTo>
                      <a:lnTo>
                        <a:pt x="9278" y="21583"/>
                      </a:lnTo>
                      <a:lnTo>
                        <a:pt x="0" y="12476"/>
                      </a:lnTo>
                      <a:cubicBezTo>
                        <a:pt x="0" y="12476"/>
                        <a:pt x="14603" y="0"/>
                        <a:pt x="14603" y="0"/>
                      </a:cubicBezTo>
                      <a:close/>
                    </a:path>
                  </a:pathLst>
                </a:custGeom>
                <a:solidFill>
                  <a:schemeClr val="accent3"/>
                </a:solidFill>
                <a:ln w="12700">
                  <a:miter lim="400000"/>
                </a:ln>
              </p:spPr>
              <p:txBody>
                <a:bodyPr anchor="ctr"/>
                <a:lstStyle/>
                <a:p>
                  <a:pPr algn="ctr"/>
                  <a:endParaRPr>
                    <a:cs typeface="+mn-ea"/>
                    <a:sym typeface="+mn-lt"/>
                  </a:endParaRPr>
                </a:p>
              </p:txBody>
            </p:sp>
            <p:sp>
              <p:nvSpPr>
                <p:cNvPr id="74" name="Freeform: Shape 14">
                  <a:extLst>
                    <a:ext uri="{FF2B5EF4-FFF2-40B4-BE49-F238E27FC236}">
                      <a16:creationId xmlns:a16="http://schemas.microsoft.com/office/drawing/2014/main" id="{ED46E4B5-5354-8842-9024-C399097EF2DE}"/>
                    </a:ext>
                  </a:extLst>
                </p:cNvPr>
                <p:cNvSpPr/>
                <p:nvPr/>
              </p:nvSpPr>
              <p:spPr>
                <a:xfrm>
                  <a:off x="6705517" y="3460119"/>
                  <a:ext cx="182356" cy="160473"/>
                </a:xfrm>
                <a:custGeom>
                  <a:avLst/>
                  <a:gdLst/>
                  <a:ahLst/>
                  <a:cxnLst>
                    <a:cxn ang="0">
                      <a:pos x="wd2" y="hd2"/>
                    </a:cxn>
                    <a:cxn ang="5400000">
                      <a:pos x="wd2" y="hd2"/>
                    </a:cxn>
                    <a:cxn ang="10800000">
                      <a:pos x="wd2" y="hd2"/>
                    </a:cxn>
                    <a:cxn ang="16200000">
                      <a:pos x="wd2" y="hd2"/>
                    </a:cxn>
                  </a:cxnLst>
                  <a:rect l="0" t="0" r="r" b="b"/>
                  <a:pathLst>
                    <a:path w="21600" h="21600" extrusionOk="0">
                      <a:moveTo>
                        <a:pt x="7776" y="5891"/>
                      </a:moveTo>
                      <a:lnTo>
                        <a:pt x="4320" y="5891"/>
                      </a:lnTo>
                      <a:cubicBezTo>
                        <a:pt x="4320" y="7855"/>
                        <a:pt x="4320" y="9818"/>
                        <a:pt x="4320" y="9818"/>
                      </a:cubicBezTo>
                      <a:cubicBezTo>
                        <a:pt x="4320" y="10907"/>
                        <a:pt x="5090" y="11782"/>
                        <a:pt x="6048" y="11782"/>
                      </a:cubicBezTo>
                      <a:cubicBezTo>
                        <a:pt x="7088" y="11782"/>
                        <a:pt x="7574" y="11782"/>
                        <a:pt x="7776" y="11782"/>
                      </a:cubicBezTo>
                      <a:cubicBezTo>
                        <a:pt x="7776" y="11782"/>
                        <a:pt x="7776" y="5891"/>
                        <a:pt x="7776" y="5891"/>
                      </a:cubicBezTo>
                      <a:close/>
                      <a:moveTo>
                        <a:pt x="21600" y="21600"/>
                      </a:moveTo>
                      <a:lnTo>
                        <a:pt x="6048" y="21600"/>
                      </a:lnTo>
                      <a:lnTo>
                        <a:pt x="6048" y="18655"/>
                      </a:lnTo>
                      <a:lnTo>
                        <a:pt x="7776" y="15709"/>
                      </a:lnTo>
                      <a:cubicBezTo>
                        <a:pt x="7628" y="15709"/>
                        <a:pt x="6197" y="15709"/>
                        <a:pt x="6048" y="15709"/>
                      </a:cubicBezTo>
                      <a:cubicBezTo>
                        <a:pt x="3186" y="15709"/>
                        <a:pt x="864" y="13070"/>
                        <a:pt x="864" y="9818"/>
                      </a:cubicBezTo>
                      <a:lnTo>
                        <a:pt x="864" y="4909"/>
                      </a:lnTo>
                      <a:lnTo>
                        <a:pt x="0" y="3927"/>
                      </a:lnTo>
                      <a:lnTo>
                        <a:pt x="432" y="1964"/>
                      </a:lnTo>
                      <a:lnTo>
                        <a:pt x="6912" y="1964"/>
                      </a:lnTo>
                      <a:lnTo>
                        <a:pt x="7344" y="0"/>
                      </a:lnTo>
                      <a:lnTo>
                        <a:pt x="20304" y="0"/>
                      </a:lnTo>
                      <a:lnTo>
                        <a:pt x="20736" y="2945"/>
                      </a:lnTo>
                      <a:lnTo>
                        <a:pt x="19872" y="3436"/>
                      </a:lnTo>
                      <a:lnTo>
                        <a:pt x="19872" y="15709"/>
                      </a:lnTo>
                      <a:lnTo>
                        <a:pt x="21600" y="18655"/>
                      </a:lnTo>
                      <a:cubicBezTo>
                        <a:pt x="21600" y="18655"/>
                        <a:pt x="21600" y="21600"/>
                        <a:pt x="21600" y="21600"/>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70" name="Group 15">
                <a:extLst>
                  <a:ext uri="{FF2B5EF4-FFF2-40B4-BE49-F238E27FC236}">
                    <a16:creationId xmlns:a16="http://schemas.microsoft.com/office/drawing/2014/main" id="{7469F9BD-DD8C-624E-827C-086D6EA3EBF0}"/>
                  </a:ext>
                </a:extLst>
              </p:cNvPr>
              <p:cNvGrpSpPr/>
              <p:nvPr/>
            </p:nvGrpSpPr>
            <p:grpSpPr>
              <a:xfrm>
                <a:off x="5504823" y="3648370"/>
                <a:ext cx="1197217" cy="1031704"/>
                <a:chOff x="5504823" y="3648370"/>
                <a:chExt cx="1197217" cy="1031704"/>
              </a:xfrm>
            </p:grpSpPr>
            <p:sp>
              <p:nvSpPr>
                <p:cNvPr id="71" name="Freeform: Shape 16">
                  <a:extLst>
                    <a:ext uri="{FF2B5EF4-FFF2-40B4-BE49-F238E27FC236}">
                      <a16:creationId xmlns:a16="http://schemas.microsoft.com/office/drawing/2014/main" id="{EA164FF2-F4B8-6B46-BBA4-C1C047C0381C}"/>
                    </a:ext>
                  </a:extLst>
                </p:cNvPr>
                <p:cNvSpPr/>
                <p:nvPr/>
              </p:nvSpPr>
              <p:spPr>
                <a:xfrm>
                  <a:off x="5504823" y="3648370"/>
                  <a:ext cx="1197217" cy="1031704"/>
                </a:xfrm>
                <a:custGeom>
                  <a:avLst/>
                  <a:gdLst/>
                  <a:ahLst/>
                  <a:cxnLst>
                    <a:cxn ang="0">
                      <a:pos x="wd2" y="hd2"/>
                    </a:cxn>
                    <a:cxn ang="5400000">
                      <a:pos x="wd2" y="hd2"/>
                    </a:cxn>
                    <a:cxn ang="10800000">
                      <a:pos x="wd2" y="hd2"/>
                    </a:cxn>
                    <a:cxn ang="16200000">
                      <a:pos x="wd2" y="hd2"/>
                    </a:cxn>
                  </a:cxnLst>
                  <a:rect l="0" t="0" r="r" b="b"/>
                  <a:pathLst>
                    <a:path w="21600" h="21600" extrusionOk="0">
                      <a:moveTo>
                        <a:pt x="10756" y="0"/>
                      </a:moveTo>
                      <a:lnTo>
                        <a:pt x="917" y="7575"/>
                      </a:lnTo>
                      <a:lnTo>
                        <a:pt x="0" y="8280"/>
                      </a:lnTo>
                      <a:lnTo>
                        <a:pt x="10685" y="21600"/>
                      </a:lnTo>
                      <a:lnTo>
                        <a:pt x="21600" y="8349"/>
                      </a:lnTo>
                    </a:path>
                  </a:pathLst>
                </a:custGeom>
                <a:solidFill>
                  <a:srgbClr val="7030A0"/>
                </a:solidFill>
                <a:ln w="12700">
                  <a:miter lim="400000"/>
                </a:ln>
              </p:spPr>
              <p:txBody>
                <a:bodyPr anchor="ctr"/>
                <a:lstStyle/>
                <a:p>
                  <a:pPr algn="ctr"/>
                  <a:endParaRPr>
                    <a:cs typeface="+mn-ea"/>
                    <a:sym typeface="+mn-lt"/>
                  </a:endParaRPr>
                </a:p>
              </p:txBody>
            </p:sp>
            <p:sp>
              <p:nvSpPr>
                <p:cNvPr id="72" name="Freeform: Shape 17">
                  <a:extLst>
                    <a:ext uri="{FF2B5EF4-FFF2-40B4-BE49-F238E27FC236}">
                      <a16:creationId xmlns:a16="http://schemas.microsoft.com/office/drawing/2014/main" id="{F0F8743B-D24E-DC4A-9CCC-75D32D008314}"/>
                    </a:ext>
                  </a:extLst>
                </p:cNvPr>
                <p:cNvSpPr/>
                <p:nvPr/>
              </p:nvSpPr>
              <p:spPr>
                <a:xfrm>
                  <a:off x="5999252" y="4058203"/>
                  <a:ext cx="212038" cy="212037"/>
                </a:xfrm>
                <a:custGeom>
                  <a:avLst/>
                  <a:gdLst/>
                  <a:ahLst/>
                  <a:cxnLst>
                    <a:cxn ang="0">
                      <a:pos x="wd2" y="hd2"/>
                    </a:cxn>
                    <a:cxn ang="5400000">
                      <a:pos x="wd2" y="hd2"/>
                    </a:cxn>
                    <a:cxn ang="10800000">
                      <a:pos x="wd2" y="hd2"/>
                    </a:cxn>
                    <a:cxn ang="16200000">
                      <a:pos x="wd2" y="hd2"/>
                    </a:cxn>
                  </a:cxnLst>
                  <a:rect l="0" t="0" r="r" b="b"/>
                  <a:pathLst>
                    <a:path w="21600" h="21600" extrusionOk="0">
                      <a:moveTo>
                        <a:pt x="21138" y="19791"/>
                      </a:moveTo>
                      <a:lnTo>
                        <a:pt x="19803" y="21138"/>
                      </a:lnTo>
                      <a:cubicBezTo>
                        <a:pt x="19504" y="21425"/>
                        <a:pt x="19092" y="21600"/>
                        <a:pt x="18668" y="21600"/>
                      </a:cubicBezTo>
                      <a:cubicBezTo>
                        <a:pt x="18243" y="21600"/>
                        <a:pt x="17832" y="21425"/>
                        <a:pt x="17545" y="21138"/>
                      </a:cubicBezTo>
                      <a:lnTo>
                        <a:pt x="13015" y="16596"/>
                      </a:lnTo>
                      <a:cubicBezTo>
                        <a:pt x="12715" y="16309"/>
                        <a:pt x="12541" y="15897"/>
                        <a:pt x="12541" y="15473"/>
                      </a:cubicBezTo>
                      <a:cubicBezTo>
                        <a:pt x="12541" y="14999"/>
                        <a:pt x="12740" y="14612"/>
                        <a:pt x="13077" y="14275"/>
                      </a:cubicBezTo>
                      <a:lnTo>
                        <a:pt x="9883" y="11081"/>
                      </a:lnTo>
                      <a:lnTo>
                        <a:pt x="8311" y="12653"/>
                      </a:lnTo>
                      <a:cubicBezTo>
                        <a:pt x="8198" y="12765"/>
                        <a:pt x="8049" y="12828"/>
                        <a:pt x="7886" y="12828"/>
                      </a:cubicBezTo>
                      <a:cubicBezTo>
                        <a:pt x="7724" y="12828"/>
                        <a:pt x="7574" y="12765"/>
                        <a:pt x="7462" y="12653"/>
                      </a:cubicBezTo>
                      <a:cubicBezTo>
                        <a:pt x="7836" y="13027"/>
                        <a:pt x="8186" y="13302"/>
                        <a:pt x="8186" y="13876"/>
                      </a:cubicBezTo>
                      <a:cubicBezTo>
                        <a:pt x="8186" y="14200"/>
                        <a:pt x="8061" y="14487"/>
                        <a:pt x="7836" y="14724"/>
                      </a:cubicBezTo>
                      <a:cubicBezTo>
                        <a:pt x="7412" y="15174"/>
                        <a:pt x="6963" y="15773"/>
                        <a:pt x="6289" y="15773"/>
                      </a:cubicBezTo>
                      <a:cubicBezTo>
                        <a:pt x="5977" y="15773"/>
                        <a:pt x="5665" y="15648"/>
                        <a:pt x="5441" y="15423"/>
                      </a:cubicBezTo>
                      <a:lnTo>
                        <a:pt x="349" y="10332"/>
                      </a:lnTo>
                      <a:cubicBezTo>
                        <a:pt x="125" y="10107"/>
                        <a:pt x="0" y="9795"/>
                        <a:pt x="0" y="9484"/>
                      </a:cubicBezTo>
                      <a:cubicBezTo>
                        <a:pt x="0" y="8810"/>
                        <a:pt x="599" y="8360"/>
                        <a:pt x="1048" y="7936"/>
                      </a:cubicBezTo>
                      <a:cubicBezTo>
                        <a:pt x="1285" y="7712"/>
                        <a:pt x="1572" y="7587"/>
                        <a:pt x="1897" y="7587"/>
                      </a:cubicBezTo>
                      <a:cubicBezTo>
                        <a:pt x="2471" y="7587"/>
                        <a:pt x="2745" y="7936"/>
                        <a:pt x="3120" y="8311"/>
                      </a:cubicBezTo>
                      <a:cubicBezTo>
                        <a:pt x="3007" y="8198"/>
                        <a:pt x="2945" y="8049"/>
                        <a:pt x="2945" y="7886"/>
                      </a:cubicBezTo>
                      <a:cubicBezTo>
                        <a:pt x="2945" y="7724"/>
                        <a:pt x="3007" y="7574"/>
                        <a:pt x="3120" y="7462"/>
                      </a:cubicBezTo>
                      <a:lnTo>
                        <a:pt x="7462" y="3120"/>
                      </a:lnTo>
                      <a:cubicBezTo>
                        <a:pt x="7574" y="3007"/>
                        <a:pt x="7724" y="2945"/>
                        <a:pt x="7886" y="2945"/>
                      </a:cubicBezTo>
                      <a:cubicBezTo>
                        <a:pt x="8049" y="2945"/>
                        <a:pt x="8198" y="3007"/>
                        <a:pt x="8311" y="3120"/>
                      </a:cubicBezTo>
                      <a:cubicBezTo>
                        <a:pt x="7936" y="2745"/>
                        <a:pt x="7587" y="2471"/>
                        <a:pt x="7587" y="1897"/>
                      </a:cubicBezTo>
                      <a:cubicBezTo>
                        <a:pt x="7587" y="1572"/>
                        <a:pt x="7712" y="1285"/>
                        <a:pt x="7936" y="1048"/>
                      </a:cubicBezTo>
                      <a:cubicBezTo>
                        <a:pt x="8360" y="599"/>
                        <a:pt x="8810" y="0"/>
                        <a:pt x="9484" y="0"/>
                      </a:cubicBezTo>
                      <a:cubicBezTo>
                        <a:pt x="9795" y="0"/>
                        <a:pt x="10107" y="125"/>
                        <a:pt x="10332" y="349"/>
                      </a:cubicBezTo>
                      <a:lnTo>
                        <a:pt x="15423" y="5441"/>
                      </a:lnTo>
                      <a:cubicBezTo>
                        <a:pt x="15648" y="5665"/>
                        <a:pt x="15773" y="5977"/>
                        <a:pt x="15773" y="6289"/>
                      </a:cubicBezTo>
                      <a:cubicBezTo>
                        <a:pt x="15773" y="6963"/>
                        <a:pt x="15174" y="7412"/>
                        <a:pt x="14724" y="7836"/>
                      </a:cubicBezTo>
                      <a:cubicBezTo>
                        <a:pt x="14487" y="8061"/>
                        <a:pt x="14200" y="8186"/>
                        <a:pt x="13876" y="8186"/>
                      </a:cubicBezTo>
                      <a:cubicBezTo>
                        <a:pt x="13302" y="8186"/>
                        <a:pt x="13027" y="7836"/>
                        <a:pt x="12653" y="7462"/>
                      </a:cubicBezTo>
                      <a:cubicBezTo>
                        <a:pt x="12765" y="7574"/>
                        <a:pt x="12828" y="7724"/>
                        <a:pt x="12828" y="7886"/>
                      </a:cubicBezTo>
                      <a:cubicBezTo>
                        <a:pt x="12828" y="8049"/>
                        <a:pt x="12765" y="8198"/>
                        <a:pt x="12653" y="8311"/>
                      </a:cubicBezTo>
                      <a:lnTo>
                        <a:pt x="11081" y="9883"/>
                      </a:lnTo>
                      <a:lnTo>
                        <a:pt x="14275" y="13077"/>
                      </a:lnTo>
                      <a:cubicBezTo>
                        <a:pt x="14612" y="12740"/>
                        <a:pt x="14999" y="12541"/>
                        <a:pt x="15473" y="12541"/>
                      </a:cubicBezTo>
                      <a:cubicBezTo>
                        <a:pt x="15897" y="12541"/>
                        <a:pt x="16309" y="12715"/>
                        <a:pt x="16609" y="13002"/>
                      </a:cubicBezTo>
                      <a:lnTo>
                        <a:pt x="21138" y="17532"/>
                      </a:lnTo>
                      <a:cubicBezTo>
                        <a:pt x="21425" y="17832"/>
                        <a:pt x="21600" y="18243"/>
                        <a:pt x="21600" y="18668"/>
                      </a:cubicBezTo>
                      <a:cubicBezTo>
                        <a:pt x="21600" y="19092"/>
                        <a:pt x="21425" y="19504"/>
                        <a:pt x="21138" y="19791"/>
                      </a:cubicBezTo>
                      <a:close/>
                    </a:path>
                  </a:pathLst>
                </a:custGeom>
                <a:solidFill>
                  <a:srgbClr val="FFFFFF"/>
                </a:solidFill>
                <a:ln w="12700">
                  <a:miter lim="400000"/>
                </a:ln>
              </p:spPr>
              <p:txBody>
                <a:bodyPr anchor="ctr"/>
                <a:lstStyle/>
                <a:p>
                  <a:pPr algn="ctr"/>
                  <a:endParaRPr>
                    <a:cs typeface="+mn-ea"/>
                    <a:sym typeface="+mn-lt"/>
                  </a:endParaRPr>
                </a:p>
              </p:txBody>
            </p:sp>
          </p:grpSp>
        </p:grpSp>
        <p:grpSp>
          <p:nvGrpSpPr>
            <p:cNvPr id="55" name="Group 72">
              <a:extLst>
                <a:ext uri="{FF2B5EF4-FFF2-40B4-BE49-F238E27FC236}">
                  <a16:creationId xmlns:a16="http://schemas.microsoft.com/office/drawing/2014/main" id="{B0266C6D-287A-9345-BC46-FF7C6E4209E9}"/>
                </a:ext>
              </a:extLst>
            </p:cNvPr>
            <p:cNvGrpSpPr/>
            <p:nvPr/>
          </p:nvGrpSpPr>
          <p:grpSpPr>
            <a:xfrm>
              <a:off x="6023920" y="1071267"/>
              <a:ext cx="2594427" cy="2868635"/>
              <a:chOff x="1117151" y="1555942"/>
              <a:chExt cx="4982757" cy="3824845"/>
            </a:xfrm>
          </p:grpSpPr>
          <p:sp>
            <p:nvSpPr>
              <p:cNvPr id="62" name="TextBox 79">
                <a:extLst>
                  <a:ext uri="{FF2B5EF4-FFF2-40B4-BE49-F238E27FC236}">
                    <a16:creationId xmlns:a16="http://schemas.microsoft.com/office/drawing/2014/main" id="{97162D95-DA81-0646-A039-B725A7A5F0A4}"/>
                  </a:ext>
                </a:extLst>
              </p:cNvPr>
              <p:cNvSpPr txBox="1"/>
              <p:nvPr/>
            </p:nvSpPr>
            <p:spPr>
              <a:xfrm>
                <a:off x="1951036" y="2132652"/>
                <a:ext cx="4148872" cy="3248135"/>
              </a:xfrm>
              <a:prstGeom prst="rect">
                <a:avLst/>
              </a:prstGeom>
              <a:noFill/>
            </p:spPr>
            <p:txBody>
              <a:bodyPr wrap="square" lIns="0" tIns="0" rIns="0" bIns="0">
                <a:noAutofit/>
              </a:bodyPr>
              <a:lstStyle/>
              <a:p>
                <a:pPr>
                  <a:lnSpc>
                    <a:spcPct val="120000"/>
                  </a:lnSpc>
                </a:pPr>
                <a:r>
                  <a:rPr lang="zh-CN" altLang="en-US" sz="1200" dirty="0"/>
                  <a:t>         本案中的涉诉信息是被告行使行政管理职责过程中所制作的信息，是针对行政裁量权所作的细化、量化标准，不属于内部信息，应当予以公布。此外，如皋市物价局选择性公开涉诉信息的部分内容缺乏法律依据。如皋市物价局应当全面、准确、完整地履行政府信息公开职责。</a:t>
                </a:r>
                <a:endParaRPr lang="zh-CN" altLang="en-US" sz="1200" dirty="0">
                  <a:latin typeface="SimSun" panose="02010600030101010101" pitchFamily="2" charset="-122"/>
                  <a:ea typeface="SimSun" panose="02010600030101010101" pitchFamily="2" charset="-122"/>
                  <a:cs typeface="+mn-ea"/>
                  <a:sym typeface="+mn-lt"/>
                </a:endParaRPr>
              </a:p>
            </p:txBody>
          </p:sp>
          <p:sp>
            <p:nvSpPr>
              <p:cNvPr id="63" name="Rectangle 80">
                <a:extLst>
                  <a:ext uri="{FF2B5EF4-FFF2-40B4-BE49-F238E27FC236}">
                    <a16:creationId xmlns:a16="http://schemas.microsoft.com/office/drawing/2014/main" id="{3E564BAD-3466-484B-981C-1D98190B3866}"/>
                  </a:ext>
                </a:extLst>
              </p:cNvPr>
              <p:cNvSpPr/>
              <p:nvPr/>
            </p:nvSpPr>
            <p:spPr>
              <a:xfrm>
                <a:off x="1117151" y="1555942"/>
                <a:ext cx="3761195" cy="622745"/>
              </a:xfrm>
              <a:prstGeom prst="rect">
                <a:avLst/>
              </a:prstGeom>
            </p:spPr>
            <p:txBody>
              <a:bodyPr wrap="none" lIns="0" tIns="0" rIns="0" bIns="0">
                <a:normAutofit/>
              </a:bodyPr>
              <a:lstStyle/>
              <a:p>
                <a:pPr algn="r"/>
                <a:r>
                  <a:rPr lang="zh-CN" altLang="en-US" sz="1800" b="1" dirty="0">
                    <a:solidFill>
                      <a:schemeClr val="accent1"/>
                    </a:solidFill>
                    <a:cs typeface="+mn-ea"/>
                    <a:sym typeface="+mn-lt"/>
                  </a:rPr>
                  <a:t>法律判决</a:t>
                </a:r>
              </a:p>
            </p:txBody>
          </p:sp>
        </p:grpSp>
        <p:grpSp>
          <p:nvGrpSpPr>
            <p:cNvPr id="43" name="Group 86">
              <a:extLst>
                <a:ext uri="{FF2B5EF4-FFF2-40B4-BE49-F238E27FC236}">
                  <a16:creationId xmlns:a16="http://schemas.microsoft.com/office/drawing/2014/main" id="{18E537BC-5D72-2441-8CC3-879C35F2A334}"/>
                </a:ext>
              </a:extLst>
            </p:cNvPr>
            <p:cNvGrpSpPr/>
            <p:nvPr/>
          </p:nvGrpSpPr>
          <p:grpSpPr>
            <a:xfrm>
              <a:off x="697467" y="1119582"/>
              <a:ext cx="2446888" cy="2952168"/>
              <a:chOff x="625778" y="1620363"/>
              <a:chExt cx="4699399" cy="3936223"/>
            </a:xfrm>
          </p:grpSpPr>
          <p:sp>
            <p:nvSpPr>
              <p:cNvPr id="50" name="TextBox 93">
                <a:extLst>
                  <a:ext uri="{FF2B5EF4-FFF2-40B4-BE49-F238E27FC236}">
                    <a16:creationId xmlns:a16="http://schemas.microsoft.com/office/drawing/2014/main" id="{14D59D10-13EC-E64B-8DA6-2CD89573A7EB}"/>
                  </a:ext>
                </a:extLst>
              </p:cNvPr>
              <p:cNvSpPr txBox="1"/>
              <p:nvPr/>
            </p:nvSpPr>
            <p:spPr>
              <a:xfrm>
                <a:off x="625778" y="2116427"/>
                <a:ext cx="4247451" cy="3440159"/>
              </a:xfrm>
              <a:prstGeom prst="rect">
                <a:avLst/>
              </a:prstGeom>
              <a:noFill/>
            </p:spPr>
            <p:txBody>
              <a:bodyPr wrap="square" lIns="0" tIns="0" rIns="0" bIns="0">
                <a:noAutofit/>
              </a:bodyPr>
              <a:lstStyle/>
              <a:p>
                <a:r>
                  <a:rPr lang="zh-CN"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2009</a:t>
                </a:r>
                <a:r>
                  <a:rPr lang="zh-CN" altLang="en-US" sz="1200" dirty="0">
                    <a:latin typeface="SimSun" panose="02010600030101010101" pitchFamily="2" charset="-122"/>
                    <a:ea typeface="SimSun" panose="02010600030101010101" pitchFamily="2" charset="-122"/>
                  </a:rPr>
                  <a:t>年</a:t>
                </a:r>
                <a:r>
                  <a:rPr lang="en-US" altLang="zh-CN" sz="1200" dirty="0">
                    <a:latin typeface="SimSun" panose="02010600030101010101" pitchFamily="2" charset="-122"/>
                    <a:ea typeface="SimSun" panose="02010600030101010101" pitchFamily="2" charset="-122"/>
                  </a:rPr>
                  <a:t>5</a:t>
                </a:r>
                <a:r>
                  <a:rPr lang="zh-CN" altLang="en-US" sz="1200" dirty="0">
                    <a:latin typeface="SimSun" panose="02010600030101010101" pitchFamily="2" charset="-122"/>
                    <a:ea typeface="SimSun" panose="02010600030101010101" pitchFamily="2" charset="-122"/>
                  </a:rPr>
                  <a:t>月</a:t>
                </a:r>
                <a:r>
                  <a:rPr lang="en-US" altLang="zh-CN" sz="1200" dirty="0">
                    <a:latin typeface="SimSun" panose="02010600030101010101" pitchFamily="2" charset="-122"/>
                    <a:ea typeface="SimSun" panose="02010600030101010101" pitchFamily="2" charset="-122"/>
                  </a:rPr>
                  <a:t>26</a:t>
                </a:r>
                <a:r>
                  <a:rPr lang="zh-CN" altLang="en-US" sz="1200" dirty="0">
                    <a:latin typeface="SimSun" panose="02010600030101010101" pitchFamily="2" charset="-122"/>
                    <a:ea typeface="SimSun" panose="02010600030101010101" pitchFamily="2" charset="-122"/>
                  </a:rPr>
                  <a:t>日，江苏省如皋市物价局印发“皋价发［</a:t>
                </a:r>
                <a:r>
                  <a:rPr lang="en-US" altLang="zh-CN" sz="1200" dirty="0">
                    <a:latin typeface="SimSun" panose="02010600030101010101" pitchFamily="2" charset="-122"/>
                    <a:ea typeface="SimSun" panose="02010600030101010101" pitchFamily="2" charset="-122"/>
                  </a:rPr>
                  <a:t>2009</a:t>
                </a:r>
                <a:r>
                  <a:rPr lang="zh-CN" altLang="en-US" sz="1200" dirty="0">
                    <a:latin typeface="SimSun" panose="02010600030101010101" pitchFamily="2" charset="-122"/>
                    <a:ea typeface="SimSun" panose="02010600030101010101" pitchFamily="2" charset="-122"/>
                  </a:rPr>
                  <a:t>］</a:t>
                </a:r>
                <a:r>
                  <a:rPr lang="en-US" altLang="zh-CN" sz="1200" dirty="0">
                    <a:latin typeface="SimSun" panose="02010600030101010101" pitchFamily="2" charset="-122"/>
                    <a:ea typeface="SimSun" panose="02010600030101010101" pitchFamily="2" charset="-122"/>
                  </a:rPr>
                  <a:t>28</a:t>
                </a:r>
                <a:r>
                  <a:rPr lang="zh-CN" altLang="en-US" sz="1200" dirty="0">
                    <a:latin typeface="SimSun" panose="02010600030101010101" pitchFamily="2" charset="-122"/>
                    <a:ea typeface="SimSun" panose="02010600030101010101" pitchFamily="2" charset="-122"/>
                  </a:rPr>
                  <a:t>号”文件。该文件中有这样的表述：“对</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价格违法行为行政处罚规定</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自由裁量处罚幅度详见附件一（</a:t>
                </a:r>
                <a:r>
                  <a:rPr lang="en-US" altLang="zh-CN" sz="1200" dirty="0">
                    <a:latin typeface="SimSun" panose="02010600030101010101" pitchFamily="2" charset="-122"/>
                    <a:ea typeface="SimSun" panose="02010600030101010101" pitchFamily="2" charset="-122"/>
                  </a:rPr>
                  <a:t>2</a:t>
                </a:r>
                <a:r>
                  <a:rPr lang="zh-CN" altLang="en-US" sz="1200" dirty="0">
                    <a:latin typeface="SimSun" panose="02010600030101010101" pitchFamily="2" charset="-122"/>
                    <a:ea typeface="SimSun" panose="02010600030101010101" pitchFamily="2" charset="-122"/>
                  </a:rPr>
                  <a:t>）”。</a:t>
                </a:r>
              </a:p>
              <a:p>
                <a:r>
                  <a:rPr lang="zh-CN"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2013</a:t>
                </a:r>
                <a:r>
                  <a:rPr lang="zh-CN" altLang="en-US" sz="1200" dirty="0">
                    <a:latin typeface="SimSun" panose="02010600030101010101" pitchFamily="2" charset="-122"/>
                    <a:ea typeface="SimSun" panose="02010600030101010101" pitchFamily="2" charset="-122"/>
                  </a:rPr>
                  <a:t>年</a:t>
                </a:r>
                <a:r>
                  <a:rPr lang="en-US" altLang="zh-CN" sz="1200" dirty="0">
                    <a:latin typeface="SimSun" panose="02010600030101010101" pitchFamily="2" charset="-122"/>
                    <a:ea typeface="SimSun" panose="02010600030101010101" pitchFamily="2" charset="-122"/>
                  </a:rPr>
                  <a:t>3</a:t>
                </a:r>
                <a:r>
                  <a:rPr lang="zh-CN" altLang="en-US" sz="1200" dirty="0">
                    <a:latin typeface="SimSun" panose="02010600030101010101" pitchFamily="2" charset="-122"/>
                    <a:ea typeface="SimSun" panose="02010600030101010101" pitchFamily="2" charset="-122"/>
                  </a:rPr>
                  <a:t>月</a:t>
                </a:r>
                <a:r>
                  <a:rPr lang="en-US" altLang="zh-CN" sz="1200" dirty="0">
                    <a:latin typeface="SimSun" panose="02010600030101010101" pitchFamily="2" charset="-122"/>
                    <a:ea typeface="SimSun" panose="02010600030101010101" pitchFamily="2" charset="-122"/>
                  </a:rPr>
                  <a:t>8</a:t>
                </a:r>
                <a:r>
                  <a:rPr lang="zh-CN" altLang="en-US" sz="1200" dirty="0">
                    <a:latin typeface="SimSun" panose="02010600030101010101" pitchFamily="2" charset="-122"/>
                    <a:ea typeface="SimSun" panose="02010600030101010101" pitchFamily="2" charset="-122"/>
                  </a:rPr>
                  <a:t>日，张宏军向如皋市物价局提出申请，要求其公开“</a:t>
                </a:r>
                <a:r>
                  <a:rPr lang="en-US" altLang="zh-CN" sz="1200" dirty="0">
                    <a:latin typeface="SimSun" panose="02010600030101010101" pitchFamily="2" charset="-122"/>
                    <a:ea typeface="SimSun" panose="02010600030101010101" pitchFamily="2" charset="-122"/>
                  </a:rPr>
                  <a:t>28</a:t>
                </a:r>
                <a:r>
                  <a:rPr lang="zh-CN" altLang="en-US" sz="1200" dirty="0">
                    <a:latin typeface="SimSun" panose="02010600030101010101" pitchFamily="2" charset="-122"/>
                    <a:ea typeface="SimSun" panose="02010600030101010101" pitchFamily="2" charset="-122"/>
                  </a:rPr>
                  <a:t>号”文件。如皋市物价局答复称，该文件系其内部信息，不属于应当公开的政府信息范围，向原告提供该文件主文及附件“如皋市物价局行政处罚自由裁量权实施办法”，但未提供该文件的附件一（</a:t>
                </a:r>
                <a:r>
                  <a:rPr lang="en-US" altLang="zh-CN" sz="1200" dirty="0">
                    <a:latin typeface="SimSun" panose="02010600030101010101" pitchFamily="2" charset="-122"/>
                    <a:ea typeface="SimSun" panose="02010600030101010101" pitchFamily="2" charset="-122"/>
                  </a:rPr>
                  <a:t>2</a:t>
                </a:r>
                <a:r>
                  <a:rPr lang="zh-CN" altLang="en-US" sz="1200" dirty="0">
                    <a:latin typeface="SimSun" panose="02010600030101010101" pitchFamily="2" charset="-122"/>
                    <a:ea typeface="SimSun" panose="02010600030101010101" pitchFamily="2" charset="-122"/>
                  </a:rPr>
                  <a:t>）。张宏军不服，提起诉讼。</a:t>
                </a:r>
              </a:p>
              <a:p>
                <a:pPr>
                  <a:lnSpc>
                    <a:spcPct val="120000"/>
                  </a:lnSpc>
                </a:pPr>
                <a:endParaRPr lang="zh-CN" altLang="en-US" sz="1000" dirty="0">
                  <a:latin typeface="SimSun" panose="02010600030101010101" pitchFamily="2" charset="-122"/>
                  <a:ea typeface="SimSun" panose="02010600030101010101" pitchFamily="2" charset="-122"/>
                  <a:cs typeface="+mn-ea"/>
                  <a:sym typeface="+mn-lt"/>
                </a:endParaRPr>
              </a:p>
            </p:txBody>
          </p:sp>
          <p:sp>
            <p:nvSpPr>
              <p:cNvPr id="51" name="Rectangle 94">
                <a:extLst>
                  <a:ext uri="{FF2B5EF4-FFF2-40B4-BE49-F238E27FC236}">
                    <a16:creationId xmlns:a16="http://schemas.microsoft.com/office/drawing/2014/main" id="{9507B453-5C6F-AC4A-BBBC-BDD5B56B9AAC}"/>
                  </a:ext>
                </a:extLst>
              </p:cNvPr>
              <p:cNvSpPr/>
              <p:nvPr/>
            </p:nvSpPr>
            <p:spPr>
              <a:xfrm>
                <a:off x="1563982" y="1620363"/>
                <a:ext cx="3761195" cy="537715"/>
              </a:xfrm>
              <a:prstGeom prst="rect">
                <a:avLst/>
              </a:prstGeom>
            </p:spPr>
            <p:txBody>
              <a:bodyPr wrap="none" lIns="0" tIns="0" rIns="0" bIns="0">
                <a:normAutofit/>
              </a:bodyPr>
              <a:lstStyle/>
              <a:p>
                <a:r>
                  <a:rPr lang="zh-CN" altLang="en-US" sz="1800" b="1" dirty="0">
                    <a:solidFill>
                      <a:schemeClr val="accent1"/>
                    </a:solidFill>
                    <a:cs typeface="+mn-ea"/>
                    <a:sym typeface="+mn-lt"/>
                  </a:rPr>
                  <a:t>案例简介</a:t>
                </a:r>
              </a:p>
            </p:txBody>
          </p:sp>
        </p:grpSp>
      </p:grpSp>
    </p:spTree>
    <p:extLst>
      <p:ext uri="{BB962C8B-B14F-4D97-AF65-F5344CB8AC3E}">
        <p14:creationId xmlns:p14="http://schemas.microsoft.com/office/powerpoint/2010/main" val="566779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49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3541673" cy="438580"/>
          </a:xfrm>
          <a:prstGeom prst="rect">
            <a:avLst/>
          </a:prstGeom>
        </p:spPr>
        <p:txBody>
          <a:bodyPr wrap="none" lIns="68579" tIns="34289" rIns="68579" bIns="34289">
            <a:spAutoFit/>
          </a:bodyPr>
          <a:lstStyle/>
          <a:p>
            <a:pPr defTabSz="685783">
              <a:defRPr/>
            </a:pPr>
            <a:r>
              <a:rPr lang="zh-CN" altLang="en-US" sz="2400" b="1" dirty="0">
                <a:solidFill>
                  <a:prstClr val="black"/>
                </a:solidFill>
                <a:latin typeface="黑体" panose="02010609060101010101" pitchFamily="49" charset="-122"/>
                <a:ea typeface="黑体" panose="02010609060101010101" pitchFamily="49" charset="-122"/>
                <a:cs typeface="Segoe UI" panose="020B0502040204020203" pitchFamily="34" charset="0"/>
              </a:rPr>
              <a:t>拒绝公开理由之四：其他</a:t>
            </a:r>
            <a:endParaRPr lang="en-US" altLang="zh-CN" sz="24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716286" y="987574"/>
            <a:ext cx="7367389" cy="2639505"/>
          </a:xfrm>
          <a:prstGeom prst="rect">
            <a:avLst/>
          </a:prstGeom>
          <a:noFill/>
        </p:spPr>
        <p:txBody>
          <a:bodyPr wrap="square" rtlCol="0">
            <a:spAutoFit/>
          </a:bodyPr>
          <a:lstStyle/>
          <a:p>
            <a:pPr marL="0" lvl="4" indent="457200">
              <a:lnSpc>
                <a:spcPct val="150000"/>
              </a:lnSpc>
            </a:pPr>
            <a:endParaRPr lang="en-US" altLang="zh-CN" sz="1600" dirty="0"/>
          </a:p>
          <a:p>
            <a:pPr marL="0" lvl="4" indent="457200">
              <a:lnSpc>
                <a:spcPct val="150000"/>
              </a:lnSpc>
            </a:pPr>
            <a:r>
              <a:rPr lang="zh-CN" altLang="zh-CN" sz="1600" b="1" dirty="0"/>
              <a:t>“内部信息”</a:t>
            </a:r>
            <a:r>
              <a:rPr lang="zh-CN" altLang="zh-CN" sz="1600" dirty="0"/>
              <a:t>指行政机关内部的意见交换，涉及到内部管理实务、作出决定前的讨论情况，不予公开是为了保护官员能在没有压力的情况下畅所欲言，真实发表自己的观点。</a:t>
            </a:r>
            <a:endParaRPr lang="en-US" altLang="zh-CN" sz="1600" dirty="0"/>
          </a:p>
          <a:p>
            <a:pPr marL="0" lvl="4" indent="457200">
              <a:lnSpc>
                <a:spcPct val="150000"/>
              </a:lnSpc>
            </a:pPr>
            <a:r>
              <a:rPr lang="zh-CN" altLang="zh-CN" sz="1600" b="1" dirty="0"/>
              <a:t>“过程性信息”</a:t>
            </a:r>
            <a:r>
              <a:rPr lang="zh-CN" altLang="zh-CN" sz="1600" dirty="0"/>
              <a:t>是指行政决定做出前形成的研究、讨论、请示、汇报等信息，一旦公开或过早公开，可能会妨害决策的完整性或有效性。</a:t>
            </a:r>
            <a:endParaRPr lang="en-US" altLang="zh-CN" sz="1600" dirty="0"/>
          </a:p>
          <a:p>
            <a:pPr marL="0" lvl="4" indent="457200">
              <a:lnSpc>
                <a:spcPct val="150000"/>
              </a:lnSpc>
            </a:pPr>
            <a:endParaRPr lang="zh-CN" altLang="zh-CN" sz="1600" dirty="0"/>
          </a:p>
        </p:txBody>
      </p:sp>
    </p:spTree>
    <p:extLst>
      <p:ext uri="{BB962C8B-B14F-4D97-AF65-F5344CB8AC3E}">
        <p14:creationId xmlns:p14="http://schemas.microsoft.com/office/powerpoint/2010/main" val="403800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311848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市场失灵与信息市场失灵</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761607" y="1007342"/>
            <a:ext cx="4026417" cy="1140184"/>
          </a:xfrm>
          <a:prstGeom prst="rect">
            <a:avLst/>
          </a:prstGeom>
          <a:noFill/>
        </p:spPr>
        <p:txBody>
          <a:bodyPr wrap="square" rtlCol="0">
            <a:spAutoFit/>
          </a:bodyPr>
          <a:lstStyle/>
          <a:p>
            <a:r>
              <a:rPr kumimoji="1" lang="zh-CN" altLang="en-US" sz="2000" b="1" dirty="0"/>
              <a:t>市场失灵</a:t>
            </a:r>
            <a:endParaRPr kumimoji="1" lang="en-US" altLang="zh-CN" sz="2000" b="1" dirty="0"/>
          </a:p>
          <a:p>
            <a:pPr>
              <a:lnSpc>
                <a:spcPct val="150000"/>
              </a:lnSpc>
            </a:pPr>
            <a:r>
              <a:rPr lang="zh-CN" altLang="en-US" dirty="0"/>
              <a:t>通过市场配置资源不能实现资源的最优配置。</a:t>
            </a:r>
            <a:endParaRPr kumimoji="1" lang="zh-CN" altLang="en-US" dirty="0"/>
          </a:p>
        </p:txBody>
      </p:sp>
      <p:sp>
        <p:nvSpPr>
          <p:cNvPr id="9" name="文本框 8">
            <a:extLst>
              <a:ext uri="{FF2B5EF4-FFF2-40B4-BE49-F238E27FC236}">
                <a16:creationId xmlns:a16="http://schemas.microsoft.com/office/drawing/2014/main" id="{6D65C568-46E3-1C48-8CE2-A0FC9928EA7C}"/>
              </a:ext>
            </a:extLst>
          </p:cNvPr>
          <p:cNvSpPr txBox="1"/>
          <p:nvPr/>
        </p:nvSpPr>
        <p:spPr>
          <a:xfrm>
            <a:off x="5148064" y="1007342"/>
            <a:ext cx="3261300" cy="1925014"/>
          </a:xfrm>
          <a:prstGeom prst="rect">
            <a:avLst/>
          </a:prstGeom>
          <a:noFill/>
        </p:spPr>
        <p:txBody>
          <a:bodyPr wrap="square" rtlCol="0">
            <a:spAutoFit/>
          </a:bodyPr>
          <a:lstStyle/>
          <a:p>
            <a:r>
              <a:rPr kumimoji="1" lang="zh-CN" altLang="en-US" sz="2000" b="1" dirty="0"/>
              <a:t>信息市场失灵</a:t>
            </a:r>
            <a:endParaRPr kumimoji="1" lang="en-US" altLang="zh-CN" sz="2000" b="1" dirty="0"/>
          </a:p>
          <a:p>
            <a:pPr>
              <a:lnSpc>
                <a:spcPct val="150000"/>
              </a:lnSpc>
            </a:pPr>
            <a:r>
              <a:rPr kumimoji="1" lang="zh-CN" altLang="en-US" dirty="0"/>
              <a:t>在借助自身内在的运行机制配置信息资源、维持市场正常运行的同时，经常会出现资源配置和市场运行偏离预期成果的情况。</a:t>
            </a:r>
          </a:p>
        </p:txBody>
      </p:sp>
      <p:sp>
        <p:nvSpPr>
          <p:cNvPr id="2" name="椭圆 1">
            <a:extLst>
              <a:ext uri="{FF2B5EF4-FFF2-40B4-BE49-F238E27FC236}">
                <a16:creationId xmlns:a16="http://schemas.microsoft.com/office/drawing/2014/main" id="{A1CB40CB-103B-DC45-A897-7EA494F58B52}"/>
              </a:ext>
            </a:extLst>
          </p:cNvPr>
          <p:cNvSpPr/>
          <p:nvPr/>
        </p:nvSpPr>
        <p:spPr>
          <a:xfrm>
            <a:off x="3275856" y="2294478"/>
            <a:ext cx="1728192" cy="207747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951F34E9-4B6A-B945-8215-324F30CF1AF1}"/>
              </a:ext>
            </a:extLst>
          </p:cNvPr>
          <p:cNvSpPr txBox="1"/>
          <p:nvPr/>
        </p:nvSpPr>
        <p:spPr>
          <a:xfrm>
            <a:off x="3663774" y="2593443"/>
            <a:ext cx="1224136" cy="353943"/>
          </a:xfrm>
          <a:prstGeom prst="rect">
            <a:avLst/>
          </a:prstGeom>
          <a:noFill/>
        </p:spPr>
        <p:txBody>
          <a:bodyPr wrap="square" rtlCol="0">
            <a:spAutoFit/>
          </a:bodyPr>
          <a:lstStyle/>
          <a:p>
            <a:r>
              <a:rPr kumimoji="1" lang="zh-CN" altLang="en-US" dirty="0"/>
              <a:t>市场失灵</a:t>
            </a:r>
          </a:p>
        </p:txBody>
      </p:sp>
      <p:sp>
        <p:nvSpPr>
          <p:cNvPr id="6" name="椭圆 5">
            <a:extLst>
              <a:ext uri="{FF2B5EF4-FFF2-40B4-BE49-F238E27FC236}">
                <a16:creationId xmlns:a16="http://schemas.microsoft.com/office/drawing/2014/main" id="{02878A32-3B57-D34C-AB2D-1B65C6417B0A}"/>
              </a:ext>
            </a:extLst>
          </p:cNvPr>
          <p:cNvSpPr/>
          <p:nvPr/>
        </p:nvSpPr>
        <p:spPr>
          <a:xfrm>
            <a:off x="3685725" y="2980936"/>
            <a:ext cx="900100" cy="117499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AED55BC7-7DBA-BE4A-9242-165FE44368BD}"/>
              </a:ext>
            </a:extLst>
          </p:cNvPr>
          <p:cNvSpPr txBox="1"/>
          <p:nvPr/>
        </p:nvSpPr>
        <p:spPr>
          <a:xfrm>
            <a:off x="3851920" y="3147814"/>
            <a:ext cx="1307647" cy="877163"/>
          </a:xfrm>
          <a:prstGeom prst="rect">
            <a:avLst/>
          </a:prstGeom>
          <a:noFill/>
        </p:spPr>
        <p:txBody>
          <a:bodyPr wrap="square" rtlCol="0">
            <a:spAutoFit/>
          </a:bodyPr>
          <a:lstStyle/>
          <a:p>
            <a:r>
              <a:rPr kumimoji="1" lang="zh-CN" altLang="en-US" dirty="0"/>
              <a:t>信息</a:t>
            </a:r>
            <a:endParaRPr kumimoji="1" lang="en-US" altLang="zh-CN" dirty="0"/>
          </a:p>
          <a:p>
            <a:r>
              <a:rPr kumimoji="1" lang="zh-CN" altLang="en-US" dirty="0"/>
              <a:t>市场</a:t>
            </a:r>
            <a:endParaRPr kumimoji="1" lang="en-US" altLang="zh-CN" dirty="0"/>
          </a:p>
          <a:p>
            <a:r>
              <a:rPr kumimoji="1" lang="zh-CN" altLang="en-US" dirty="0"/>
              <a:t>失灵</a:t>
            </a:r>
          </a:p>
        </p:txBody>
      </p:sp>
    </p:spTree>
    <p:extLst>
      <p:ext uri="{BB962C8B-B14F-4D97-AF65-F5344CB8AC3E}">
        <p14:creationId xmlns:p14="http://schemas.microsoft.com/office/powerpoint/2010/main" val="590008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50</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034850"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信息公开的方式</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6773130" cy="2893100"/>
          </a:xfrm>
          <a:prstGeom prst="rect">
            <a:avLst/>
          </a:prstGeom>
          <a:noFill/>
        </p:spPr>
        <p:txBody>
          <a:bodyPr wrap="square" rtlCol="0">
            <a:spAutoFit/>
          </a:bodyPr>
          <a:lstStyle/>
          <a:p>
            <a:pPr>
              <a:lnSpc>
                <a:spcPct val="150000"/>
              </a:lnSpc>
            </a:pPr>
            <a:r>
              <a:rPr kumimoji="1" lang="zh-CN" altLang="en-US" sz="2000" b="1" dirty="0"/>
              <a:t>有主动公开与依申请公开两种方式：</a:t>
            </a:r>
            <a:endParaRPr kumimoji="1" lang="en-US" altLang="zh-CN" sz="2000" b="1" dirty="0"/>
          </a:p>
          <a:p>
            <a:pPr>
              <a:lnSpc>
                <a:spcPct val="150000"/>
              </a:lnSpc>
            </a:pPr>
            <a:endParaRPr kumimoji="1" lang="en-US" altLang="zh-CN" sz="1000" b="1" dirty="0"/>
          </a:p>
          <a:p>
            <a:pPr marL="285750" indent="-285750">
              <a:lnSpc>
                <a:spcPct val="150000"/>
              </a:lnSpc>
              <a:buClr>
                <a:srgbClr val="7030A0"/>
              </a:buClr>
              <a:buFont typeface="Wingdings" pitchFamily="2" charset="2"/>
              <a:buChar char="l"/>
            </a:pPr>
            <a:r>
              <a:rPr kumimoji="1" lang="zh-CN" altLang="en-US" sz="1600" dirty="0"/>
              <a:t>主动公开是指政府机关为了满足社会公众普遍的信息需求，根据法律的规定和本政府机关的职权，在政府信息形成之后，主动向社会公众公开有关信息内容，市政府机关主动实施信息公开的行为。</a:t>
            </a:r>
            <a:endParaRPr kumimoji="1" lang="en-US" altLang="zh-CN" sz="1600" dirty="0"/>
          </a:p>
          <a:p>
            <a:pPr marL="285750" indent="-285750">
              <a:lnSpc>
                <a:spcPct val="150000"/>
              </a:lnSpc>
              <a:buClr>
                <a:srgbClr val="7030A0"/>
              </a:buClr>
              <a:buFont typeface="Wingdings" pitchFamily="2" charset="2"/>
              <a:buChar char="l"/>
            </a:pPr>
            <a:r>
              <a:rPr kumimoji="1" lang="zh-CN" altLang="en-US" sz="1600" dirty="0"/>
              <a:t>依申请公开，是指行政机关基于特定个人、组织的申请向此人或组织提供政府信息。</a:t>
            </a:r>
            <a:endParaRPr kumimoji="1" lang="en-US" altLang="zh-CN" sz="1600" dirty="0"/>
          </a:p>
          <a:p>
            <a:endParaRPr kumimoji="1" lang="en-US" altLang="zh-CN" dirty="0"/>
          </a:p>
        </p:txBody>
      </p:sp>
    </p:spTree>
    <p:extLst>
      <p:ext uri="{BB962C8B-B14F-4D97-AF65-F5344CB8AC3E}">
        <p14:creationId xmlns:p14="http://schemas.microsoft.com/office/powerpoint/2010/main" val="50313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51</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信息公开过程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74" name="组合 73">
            <a:extLst>
              <a:ext uri="{FF2B5EF4-FFF2-40B4-BE49-F238E27FC236}">
                <a16:creationId xmlns:a16="http://schemas.microsoft.com/office/drawing/2014/main" id="{D63FDB49-55D8-BC48-95F3-B1E063C80A90}"/>
              </a:ext>
            </a:extLst>
          </p:cNvPr>
          <p:cNvGrpSpPr/>
          <p:nvPr/>
        </p:nvGrpSpPr>
        <p:grpSpPr>
          <a:xfrm>
            <a:off x="1931233" y="747008"/>
            <a:ext cx="1848679" cy="3264902"/>
            <a:chOff x="166527" y="892888"/>
            <a:chExt cx="1848679" cy="3264902"/>
          </a:xfrm>
        </p:grpSpPr>
        <p:grpSp>
          <p:nvGrpSpPr>
            <p:cNvPr id="27" name="组合 26">
              <a:extLst>
                <a:ext uri="{FF2B5EF4-FFF2-40B4-BE49-F238E27FC236}">
                  <a16:creationId xmlns:a16="http://schemas.microsoft.com/office/drawing/2014/main" id="{1DEDD759-ABEE-3B40-8B9F-EC71EA70B018}"/>
                </a:ext>
              </a:extLst>
            </p:cNvPr>
            <p:cNvGrpSpPr/>
            <p:nvPr/>
          </p:nvGrpSpPr>
          <p:grpSpPr>
            <a:xfrm>
              <a:off x="166527" y="892888"/>
              <a:ext cx="1848679" cy="2388991"/>
              <a:chOff x="166527" y="1061064"/>
              <a:chExt cx="1848679" cy="2596781"/>
            </a:xfrm>
          </p:grpSpPr>
          <p:sp>
            <p:nvSpPr>
              <p:cNvPr id="8" name="Rectangle 19">
                <a:extLst>
                  <a:ext uri="{FF2B5EF4-FFF2-40B4-BE49-F238E27FC236}">
                    <a16:creationId xmlns:a16="http://schemas.microsoft.com/office/drawing/2014/main" id="{D16993C6-4A48-5C41-B1AA-580D1F963DB8}"/>
                  </a:ext>
                </a:extLst>
              </p:cNvPr>
              <p:cNvSpPr>
                <a:spLocks noChangeAspect="1" noEditPoints="1" noChangeArrowheads="1" noChangeShapeType="1" noTextEdit="1"/>
              </p:cNvSpPr>
              <p:nvPr/>
            </p:nvSpPr>
            <p:spPr bwMode="auto">
              <a:xfrm>
                <a:off x="166527" y="1061064"/>
                <a:ext cx="1460789" cy="293486"/>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2" name="文本框 1">
                <a:extLst>
                  <a:ext uri="{FF2B5EF4-FFF2-40B4-BE49-F238E27FC236}">
                    <a16:creationId xmlns:a16="http://schemas.microsoft.com/office/drawing/2014/main" id="{747F5089-92A1-504F-B4B2-8DF314FA0C8D}"/>
                  </a:ext>
                </a:extLst>
              </p:cNvPr>
              <p:cNvSpPr txBox="1"/>
              <p:nvPr/>
            </p:nvSpPr>
            <p:spPr>
              <a:xfrm>
                <a:off x="384280" y="1071425"/>
                <a:ext cx="1224136" cy="267637"/>
              </a:xfrm>
              <a:prstGeom prst="rect">
                <a:avLst/>
              </a:prstGeom>
              <a:noFill/>
            </p:spPr>
            <p:txBody>
              <a:bodyPr wrap="square" rtlCol="0">
                <a:spAutoFit/>
              </a:bodyPr>
              <a:lstStyle/>
              <a:p>
                <a:r>
                  <a:rPr kumimoji="1" lang="zh-CN" altLang="en-US" sz="1000" dirty="0"/>
                  <a:t>拟公开的信息</a:t>
                </a:r>
              </a:p>
            </p:txBody>
          </p:sp>
          <p:cxnSp>
            <p:nvCxnSpPr>
              <p:cNvPr id="10" name="AutoShape 2">
                <a:extLst>
                  <a:ext uri="{FF2B5EF4-FFF2-40B4-BE49-F238E27FC236}">
                    <a16:creationId xmlns:a16="http://schemas.microsoft.com/office/drawing/2014/main" id="{E9485086-4948-7647-921D-AD43B7E7D148}"/>
                  </a:ext>
                </a:extLst>
              </p:cNvPr>
              <p:cNvCxnSpPr>
                <a:cxnSpLocks noChangeAspect="1" noEditPoints="1" noChangeArrowheads="1" noChangeShapeType="1"/>
              </p:cNvCxnSpPr>
              <p:nvPr/>
            </p:nvCxnSpPr>
            <p:spPr bwMode="auto">
              <a:xfrm>
                <a:off x="899592" y="1354550"/>
                <a:ext cx="0" cy="174406"/>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7" name="组合 16">
                <a:extLst>
                  <a:ext uri="{FF2B5EF4-FFF2-40B4-BE49-F238E27FC236}">
                    <a16:creationId xmlns:a16="http://schemas.microsoft.com/office/drawing/2014/main" id="{DEFFACC2-C0E5-8F4B-973A-49FB214C9272}"/>
                  </a:ext>
                </a:extLst>
              </p:cNvPr>
              <p:cNvGrpSpPr/>
              <p:nvPr/>
            </p:nvGrpSpPr>
            <p:grpSpPr>
              <a:xfrm>
                <a:off x="166527" y="1528955"/>
                <a:ext cx="1848679" cy="364497"/>
                <a:chOff x="502606" y="2219081"/>
                <a:chExt cx="1848679" cy="398009"/>
              </a:xfrm>
            </p:grpSpPr>
            <p:sp>
              <p:nvSpPr>
                <p:cNvPr id="16" name="Rectangle 19">
                  <a:extLst>
                    <a:ext uri="{FF2B5EF4-FFF2-40B4-BE49-F238E27FC236}">
                      <a16:creationId xmlns:a16="http://schemas.microsoft.com/office/drawing/2014/main" id="{3E19EAEB-B7BC-794D-B151-B8FEFADCC619}"/>
                    </a:ext>
                  </a:extLst>
                </p:cNvPr>
                <p:cNvSpPr>
                  <a:spLocks noChangeAspect="1" noEditPoints="1" noChangeArrowheads="1" noChangeShapeType="1" noTextEdit="1"/>
                </p:cNvSpPr>
                <p:nvPr/>
              </p:nvSpPr>
              <p:spPr bwMode="auto">
                <a:xfrm>
                  <a:off x="502606" y="2219081"/>
                  <a:ext cx="1460789" cy="398009"/>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EEDBF91-5B1E-D242-9FE5-0647BAADFF85}"/>
                    </a:ext>
                  </a:extLst>
                </p:cNvPr>
                <p:cNvSpPr txBox="1"/>
                <p:nvPr/>
              </p:nvSpPr>
              <p:spPr>
                <a:xfrm>
                  <a:off x="515591" y="2288314"/>
                  <a:ext cx="1835694" cy="292243"/>
                </a:xfrm>
                <a:prstGeom prst="rect">
                  <a:avLst/>
                </a:prstGeom>
                <a:noFill/>
              </p:spPr>
              <p:txBody>
                <a:bodyPr wrap="square" rtlCol="0">
                  <a:spAutoFit/>
                </a:bodyPr>
                <a:lstStyle/>
                <a:p>
                  <a:r>
                    <a:rPr kumimoji="1" lang="zh-CN" altLang="en-US" sz="1000" dirty="0"/>
                    <a:t>公开主体进行保密审查</a:t>
                  </a:r>
                </a:p>
              </p:txBody>
            </p:sp>
          </p:grpSp>
          <p:cxnSp>
            <p:nvCxnSpPr>
              <p:cNvPr id="18" name="AutoShape 2">
                <a:extLst>
                  <a:ext uri="{FF2B5EF4-FFF2-40B4-BE49-F238E27FC236}">
                    <a16:creationId xmlns:a16="http://schemas.microsoft.com/office/drawing/2014/main" id="{680D4AF2-47AA-4B43-AA8F-D779493BD5C9}"/>
                  </a:ext>
                </a:extLst>
              </p:cNvPr>
              <p:cNvCxnSpPr>
                <a:cxnSpLocks noChangeAspect="1" noEditPoints="1" noChangeArrowheads="1" noChangeShapeType="1"/>
              </p:cNvCxnSpPr>
              <p:nvPr/>
            </p:nvCxnSpPr>
            <p:spPr bwMode="auto">
              <a:xfrm>
                <a:off x="899592" y="1923678"/>
                <a:ext cx="0" cy="174124"/>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2" name="组合 21">
                <a:extLst>
                  <a:ext uri="{FF2B5EF4-FFF2-40B4-BE49-F238E27FC236}">
                    <a16:creationId xmlns:a16="http://schemas.microsoft.com/office/drawing/2014/main" id="{FD67B946-F72F-3D40-82D1-8A5DB3DAC15D}"/>
                  </a:ext>
                </a:extLst>
              </p:cNvPr>
              <p:cNvGrpSpPr/>
              <p:nvPr/>
            </p:nvGrpSpPr>
            <p:grpSpPr>
              <a:xfrm>
                <a:off x="166529" y="2097803"/>
                <a:ext cx="1460788" cy="616222"/>
                <a:chOff x="166529" y="2097803"/>
                <a:chExt cx="1460788" cy="616222"/>
              </a:xfrm>
            </p:grpSpPr>
            <p:sp>
              <p:nvSpPr>
                <p:cNvPr id="19" name="AutoShape 45">
                  <a:extLst>
                    <a:ext uri="{FF2B5EF4-FFF2-40B4-BE49-F238E27FC236}">
                      <a16:creationId xmlns:a16="http://schemas.microsoft.com/office/drawing/2014/main" id="{38EDC3CA-42A0-9F4D-80FF-768B9CC115ED}"/>
                    </a:ext>
                  </a:extLst>
                </p:cNvPr>
                <p:cNvSpPr>
                  <a:spLocks noChangeAspect="1" noEditPoints="1" noChangeArrowheads="1" noChangeShapeType="1" noTextEdit="1"/>
                </p:cNvSpPr>
                <p:nvPr/>
              </p:nvSpPr>
              <p:spPr bwMode="auto">
                <a:xfrm>
                  <a:off x="166529" y="2097803"/>
                  <a:ext cx="1460788" cy="616222"/>
                </a:xfrm>
                <a:prstGeom prst="flowChartDecision">
                  <a:avLst/>
                </a:prstGeom>
                <a:solidFill>
                  <a:srgbClr val="FFFFFF"/>
                </a:solidFill>
                <a:ln w="9525">
                  <a:solidFill>
                    <a:srgbClr val="000000"/>
                  </a:solidFill>
                  <a:miter lim="800000"/>
                  <a:headEnd/>
                  <a:tailEnd/>
                </a:ln>
              </p:spPr>
              <p:txBody>
                <a:bodyPr rot="0" vert="horz" wrap="square" lIns="91440" tIns="71755"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84C60B57-64E7-E643-9BCA-6A3C1E72E5E8}"/>
                    </a:ext>
                  </a:extLst>
                </p:cNvPr>
                <p:cNvSpPr txBox="1"/>
                <p:nvPr/>
              </p:nvSpPr>
              <p:spPr>
                <a:xfrm>
                  <a:off x="539552" y="2181511"/>
                  <a:ext cx="864096" cy="434911"/>
                </a:xfrm>
                <a:prstGeom prst="rect">
                  <a:avLst/>
                </a:prstGeom>
                <a:noFill/>
              </p:spPr>
              <p:txBody>
                <a:bodyPr wrap="square" rtlCol="0">
                  <a:spAutoFit/>
                </a:bodyPr>
                <a:lstStyle/>
                <a:p>
                  <a:r>
                    <a:rPr kumimoji="1" lang="zh-CN" altLang="en-US" sz="1000" dirty="0"/>
                    <a:t>是否属于</a:t>
                  </a:r>
                  <a:endParaRPr kumimoji="1" lang="en-US" altLang="zh-CN" sz="1000" dirty="0"/>
                </a:p>
                <a:p>
                  <a:r>
                    <a:rPr kumimoji="1" lang="zh-CN" altLang="en-US" sz="1000" dirty="0"/>
                    <a:t>保密范围</a:t>
                  </a:r>
                </a:p>
              </p:txBody>
            </p:sp>
          </p:grpSp>
          <p:cxnSp>
            <p:nvCxnSpPr>
              <p:cNvPr id="21" name="AutoShape 2">
                <a:extLst>
                  <a:ext uri="{FF2B5EF4-FFF2-40B4-BE49-F238E27FC236}">
                    <a16:creationId xmlns:a16="http://schemas.microsoft.com/office/drawing/2014/main" id="{7A65E845-F71E-A54B-8FDB-525D0C0AF4C3}"/>
                  </a:ext>
                </a:extLst>
              </p:cNvPr>
              <p:cNvCxnSpPr>
                <a:cxnSpLocks noChangeAspect="1" noEditPoints="1" noChangeArrowheads="1" noChangeShapeType="1"/>
              </p:cNvCxnSpPr>
              <p:nvPr/>
            </p:nvCxnSpPr>
            <p:spPr bwMode="auto">
              <a:xfrm>
                <a:off x="899592" y="2714025"/>
                <a:ext cx="0" cy="174124"/>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4" name="组合 23">
                <a:extLst>
                  <a:ext uri="{FF2B5EF4-FFF2-40B4-BE49-F238E27FC236}">
                    <a16:creationId xmlns:a16="http://schemas.microsoft.com/office/drawing/2014/main" id="{C26C8289-B19F-2544-9C62-0257D96FB553}"/>
                  </a:ext>
                </a:extLst>
              </p:cNvPr>
              <p:cNvGrpSpPr/>
              <p:nvPr/>
            </p:nvGrpSpPr>
            <p:grpSpPr>
              <a:xfrm>
                <a:off x="166527" y="2886143"/>
                <a:ext cx="1460789" cy="771702"/>
                <a:chOff x="158882" y="2097804"/>
                <a:chExt cx="1460789" cy="771702"/>
              </a:xfrm>
            </p:grpSpPr>
            <p:sp>
              <p:nvSpPr>
                <p:cNvPr id="25" name="AutoShape 45">
                  <a:extLst>
                    <a:ext uri="{FF2B5EF4-FFF2-40B4-BE49-F238E27FC236}">
                      <a16:creationId xmlns:a16="http://schemas.microsoft.com/office/drawing/2014/main" id="{DA17037D-841B-0F4F-A6F4-60BFF501067D}"/>
                    </a:ext>
                  </a:extLst>
                </p:cNvPr>
                <p:cNvSpPr>
                  <a:spLocks noChangeAspect="1" noEditPoints="1" noChangeArrowheads="1" noChangeShapeType="1" noTextEdit="1"/>
                </p:cNvSpPr>
                <p:nvPr/>
              </p:nvSpPr>
              <p:spPr bwMode="auto">
                <a:xfrm>
                  <a:off x="158882" y="2097804"/>
                  <a:ext cx="1460789" cy="771702"/>
                </a:xfrm>
                <a:prstGeom prst="flowChartDecision">
                  <a:avLst/>
                </a:prstGeom>
                <a:solidFill>
                  <a:srgbClr val="FFFFFF"/>
                </a:solidFill>
                <a:ln w="9525">
                  <a:solidFill>
                    <a:srgbClr val="000000"/>
                  </a:solidFill>
                  <a:miter lim="800000"/>
                  <a:headEnd/>
                  <a:tailEnd/>
                </a:ln>
              </p:spPr>
              <p:txBody>
                <a:bodyPr rot="0" vert="horz" wrap="square" lIns="91440" tIns="71755"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FBB12531-39D3-A747-91FB-8B196E760E59}"/>
                    </a:ext>
                  </a:extLst>
                </p:cNvPr>
                <p:cNvSpPr txBox="1"/>
                <p:nvPr/>
              </p:nvSpPr>
              <p:spPr>
                <a:xfrm>
                  <a:off x="315883" y="2254154"/>
                  <a:ext cx="1231780" cy="434911"/>
                </a:xfrm>
                <a:prstGeom prst="rect">
                  <a:avLst/>
                </a:prstGeom>
                <a:noFill/>
              </p:spPr>
              <p:txBody>
                <a:bodyPr wrap="square" rtlCol="0">
                  <a:spAutoFit/>
                </a:bodyPr>
                <a:lstStyle/>
                <a:p>
                  <a:r>
                    <a:rPr kumimoji="1" lang="zh-CN" altLang="en-US" sz="1000" dirty="0"/>
                    <a:t>是否法律、法规和国家规定需要批准</a:t>
                  </a:r>
                </a:p>
              </p:txBody>
            </p:sp>
          </p:grpSp>
        </p:grpSp>
        <p:sp>
          <p:nvSpPr>
            <p:cNvPr id="29" name="AutoShape 45">
              <a:extLst>
                <a:ext uri="{FF2B5EF4-FFF2-40B4-BE49-F238E27FC236}">
                  <a16:creationId xmlns:a16="http://schemas.microsoft.com/office/drawing/2014/main" id="{D9CD479C-7F13-2A47-8787-00017D024A74}"/>
                </a:ext>
              </a:extLst>
            </p:cNvPr>
            <p:cNvSpPr>
              <a:spLocks noChangeAspect="1" noEditPoints="1" noChangeArrowheads="1" noChangeShapeType="1" noTextEdit="1"/>
            </p:cNvSpPr>
            <p:nvPr/>
          </p:nvSpPr>
          <p:spPr bwMode="auto">
            <a:xfrm>
              <a:off x="166527" y="3435846"/>
              <a:ext cx="1460789" cy="721944"/>
            </a:xfrm>
            <a:prstGeom prst="flowChartDecision">
              <a:avLst/>
            </a:prstGeom>
            <a:solidFill>
              <a:srgbClr val="FFFFFF"/>
            </a:solidFill>
            <a:ln w="9525">
              <a:solidFill>
                <a:srgbClr val="000000"/>
              </a:solidFill>
              <a:miter lim="800000"/>
              <a:headEnd/>
              <a:tailEnd/>
            </a:ln>
          </p:spPr>
          <p:txBody>
            <a:bodyPr rot="0" vert="horz" wrap="square" lIns="91440" tIns="71755"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30" name="文本框 29">
              <a:extLst>
                <a:ext uri="{FF2B5EF4-FFF2-40B4-BE49-F238E27FC236}">
                  <a16:creationId xmlns:a16="http://schemas.microsoft.com/office/drawing/2014/main" id="{A4567A3E-4B55-BC45-BF5F-C30B0BD30506}"/>
                </a:ext>
              </a:extLst>
            </p:cNvPr>
            <p:cNvSpPr txBox="1"/>
            <p:nvPr/>
          </p:nvSpPr>
          <p:spPr>
            <a:xfrm>
              <a:off x="468908" y="3507854"/>
              <a:ext cx="1379408" cy="553998"/>
            </a:xfrm>
            <a:prstGeom prst="rect">
              <a:avLst/>
            </a:prstGeom>
            <a:noFill/>
          </p:spPr>
          <p:txBody>
            <a:bodyPr wrap="square" rtlCol="0">
              <a:spAutoFit/>
            </a:bodyPr>
            <a:lstStyle/>
            <a:p>
              <a:r>
                <a:rPr kumimoji="1" lang="zh-CN" altLang="en-US" sz="1000" dirty="0"/>
                <a:t>是否涉及其他</a:t>
              </a:r>
              <a:endParaRPr kumimoji="1" lang="en-US" altLang="zh-CN" sz="1000" dirty="0"/>
            </a:p>
            <a:p>
              <a:r>
                <a:rPr kumimoji="1" lang="zh-CN" altLang="en-US" sz="1000" dirty="0"/>
                <a:t>行政机关、组织</a:t>
              </a:r>
              <a:endParaRPr kumimoji="1" lang="en-US" altLang="zh-CN" sz="1000" dirty="0"/>
            </a:p>
            <a:p>
              <a:r>
                <a:rPr kumimoji="1" lang="zh-CN" altLang="en-US" sz="1000" dirty="0"/>
                <a:t>或个人</a:t>
              </a:r>
            </a:p>
          </p:txBody>
        </p:sp>
        <p:cxnSp>
          <p:nvCxnSpPr>
            <p:cNvPr id="32" name="AutoShape 2">
              <a:extLst>
                <a:ext uri="{FF2B5EF4-FFF2-40B4-BE49-F238E27FC236}">
                  <a16:creationId xmlns:a16="http://schemas.microsoft.com/office/drawing/2014/main" id="{5665C806-7B8F-7A4B-B27D-32615018E948}"/>
                </a:ext>
              </a:extLst>
            </p:cNvPr>
            <p:cNvCxnSpPr>
              <a:cxnSpLocks noChangeAspect="1" noEditPoints="1" noChangeArrowheads="1" noChangeShapeType="1"/>
            </p:cNvCxnSpPr>
            <p:nvPr/>
          </p:nvCxnSpPr>
          <p:spPr bwMode="auto">
            <a:xfrm>
              <a:off x="889547" y="3281879"/>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28" name="组合 127">
            <a:extLst>
              <a:ext uri="{FF2B5EF4-FFF2-40B4-BE49-F238E27FC236}">
                <a16:creationId xmlns:a16="http://schemas.microsoft.com/office/drawing/2014/main" id="{D8F50B10-78F7-DD48-88E0-A0EF4634B94F}"/>
              </a:ext>
            </a:extLst>
          </p:cNvPr>
          <p:cNvGrpSpPr/>
          <p:nvPr/>
        </p:nvGrpSpPr>
        <p:grpSpPr>
          <a:xfrm>
            <a:off x="1682159" y="1158844"/>
            <a:ext cx="6058193" cy="3684878"/>
            <a:chOff x="611560" y="1158844"/>
            <a:chExt cx="6058193" cy="3684878"/>
          </a:xfrm>
        </p:grpSpPr>
        <p:grpSp>
          <p:nvGrpSpPr>
            <p:cNvPr id="73" name="组合 72">
              <a:extLst>
                <a:ext uri="{FF2B5EF4-FFF2-40B4-BE49-F238E27FC236}">
                  <a16:creationId xmlns:a16="http://schemas.microsoft.com/office/drawing/2014/main" id="{71ADF2A7-2F13-7D4D-839B-3D60FD689CC0}"/>
                </a:ext>
              </a:extLst>
            </p:cNvPr>
            <p:cNvGrpSpPr/>
            <p:nvPr/>
          </p:nvGrpSpPr>
          <p:grpSpPr>
            <a:xfrm>
              <a:off x="611560" y="4171774"/>
              <a:ext cx="5101784" cy="671948"/>
              <a:chOff x="1992343" y="2115826"/>
              <a:chExt cx="5101784" cy="671948"/>
            </a:xfrm>
          </p:grpSpPr>
          <p:sp>
            <p:nvSpPr>
              <p:cNvPr id="36" name="Rectangle 34">
                <a:extLst>
                  <a:ext uri="{FF2B5EF4-FFF2-40B4-BE49-F238E27FC236}">
                    <a16:creationId xmlns:a16="http://schemas.microsoft.com/office/drawing/2014/main" id="{5964DEA4-8D99-3943-954D-EB7AFF2EF8CC}"/>
                  </a:ext>
                </a:extLst>
              </p:cNvPr>
              <p:cNvSpPr>
                <a:spLocks noChangeAspect="1" noEditPoints="1" noChangeArrowheads="1" noChangeShapeType="1" noTextEdit="1"/>
              </p:cNvSpPr>
              <p:nvPr/>
            </p:nvSpPr>
            <p:spPr bwMode="auto">
              <a:xfrm>
                <a:off x="4028866" y="2281274"/>
                <a:ext cx="419139" cy="4346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6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39" name="Rectangle 37">
                <a:extLst>
                  <a:ext uri="{FF2B5EF4-FFF2-40B4-BE49-F238E27FC236}">
                    <a16:creationId xmlns:a16="http://schemas.microsoft.com/office/drawing/2014/main" id="{EBB3D52E-5196-CF4E-9522-A881CBF716F8}"/>
                  </a:ext>
                </a:extLst>
              </p:cNvPr>
              <p:cNvSpPr>
                <a:spLocks noChangeAspect="1" noEditPoints="1" noChangeArrowheads="1" noChangeShapeType="1" noTextEdit="1"/>
              </p:cNvSpPr>
              <p:nvPr/>
            </p:nvSpPr>
            <p:spPr bwMode="auto">
              <a:xfrm>
                <a:off x="4667437" y="2280795"/>
                <a:ext cx="419139" cy="4351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6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cxnSp>
            <p:nvCxnSpPr>
              <p:cNvPr id="45" name="AutoShape 43">
                <a:extLst>
                  <a:ext uri="{FF2B5EF4-FFF2-40B4-BE49-F238E27FC236}">
                    <a16:creationId xmlns:a16="http://schemas.microsoft.com/office/drawing/2014/main" id="{3417E8F5-DD62-134F-BFEB-BEABA3B1CB3A}"/>
                  </a:ext>
                </a:extLst>
              </p:cNvPr>
              <p:cNvCxnSpPr>
                <a:cxnSpLocks noChangeAspect="1" noEditPoints="1" noChangeArrowheads="1" noChangeShapeType="1"/>
              </p:cNvCxnSpPr>
              <p:nvPr/>
            </p:nvCxnSpPr>
            <p:spPr bwMode="auto">
              <a:xfrm>
                <a:off x="2211158" y="2127787"/>
                <a:ext cx="4633337" cy="478"/>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6" name="Rectangle 44">
                <a:extLst>
                  <a:ext uri="{FF2B5EF4-FFF2-40B4-BE49-F238E27FC236}">
                    <a16:creationId xmlns:a16="http://schemas.microsoft.com/office/drawing/2014/main" id="{77C69525-B675-CB4F-948C-F0FD0C7EAECE}"/>
                  </a:ext>
                </a:extLst>
              </p:cNvPr>
              <p:cNvSpPr>
                <a:spLocks noChangeAspect="1" noEditPoints="1" noChangeArrowheads="1" noChangeShapeType="1" noTextEdit="1"/>
              </p:cNvSpPr>
              <p:nvPr/>
            </p:nvSpPr>
            <p:spPr bwMode="auto">
              <a:xfrm>
                <a:off x="6603490" y="2276492"/>
                <a:ext cx="488790" cy="4394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6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47" name="Rectangle 45">
                <a:extLst>
                  <a:ext uri="{FF2B5EF4-FFF2-40B4-BE49-F238E27FC236}">
                    <a16:creationId xmlns:a16="http://schemas.microsoft.com/office/drawing/2014/main" id="{0D88A4D7-DE6A-6A4C-9DDE-A95FDFC37E22}"/>
                  </a:ext>
                </a:extLst>
              </p:cNvPr>
              <p:cNvSpPr>
                <a:spLocks noChangeAspect="1" noEditPoints="1" noChangeArrowheads="1" noChangeShapeType="1" noTextEdit="1"/>
              </p:cNvSpPr>
              <p:nvPr/>
            </p:nvSpPr>
            <p:spPr bwMode="auto">
              <a:xfrm>
                <a:off x="5955673" y="2280795"/>
                <a:ext cx="419139" cy="4351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48" name="Rectangle 46">
                <a:extLst>
                  <a:ext uri="{FF2B5EF4-FFF2-40B4-BE49-F238E27FC236}">
                    <a16:creationId xmlns:a16="http://schemas.microsoft.com/office/drawing/2014/main" id="{27B47694-8D19-CE4C-ADE2-82BCEB38E481}"/>
                  </a:ext>
                </a:extLst>
              </p:cNvPr>
              <p:cNvSpPr>
                <a:spLocks noChangeAspect="1" noEditPoints="1" noChangeArrowheads="1" noChangeShapeType="1" noTextEdit="1"/>
              </p:cNvSpPr>
              <p:nvPr/>
            </p:nvSpPr>
            <p:spPr bwMode="auto">
              <a:xfrm>
                <a:off x="5363947" y="2280795"/>
                <a:ext cx="419139" cy="4351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49" name="Rectangle 47">
                <a:extLst>
                  <a:ext uri="{FF2B5EF4-FFF2-40B4-BE49-F238E27FC236}">
                    <a16:creationId xmlns:a16="http://schemas.microsoft.com/office/drawing/2014/main" id="{E042C534-2115-C34B-81D1-4D1DD1746E8B}"/>
                  </a:ext>
                </a:extLst>
              </p:cNvPr>
              <p:cNvSpPr>
                <a:spLocks noChangeAspect="1" noEditPoints="1" noChangeArrowheads="1" noChangeShapeType="1" noTextEdit="1"/>
              </p:cNvSpPr>
              <p:nvPr/>
            </p:nvSpPr>
            <p:spPr bwMode="auto">
              <a:xfrm>
                <a:off x="3400157" y="2287968"/>
                <a:ext cx="419139" cy="4279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50" name="Rectangle 48">
                <a:extLst>
                  <a:ext uri="{FF2B5EF4-FFF2-40B4-BE49-F238E27FC236}">
                    <a16:creationId xmlns:a16="http://schemas.microsoft.com/office/drawing/2014/main" id="{62E3FBA4-82C5-8F4A-B1F4-2AF9218900B0}"/>
                  </a:ext>
                </a:extLst>
              </p:cNvPr>
              <p:cNvSpPr>
                <a:spLocks noChangeAspect="1" noEditPoints="1" noChangeArrowheads="1" noChangeShapeType="1" noTextEdit="1"/>
              </p:cNvSpPr>
              <p:nvPr/>
            </p:nvSpPr>
            <p:spPr bwMode="auto">
              <a:xfrm>
                <a:off x="2772065" y="2287968"/>
                <a:ext cx="419139" cy="427945"/>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51" name="Rectangle 49">
                <a:extLst>
                  <a:ext uri="{FF2B5EF4-FFF2-40B4-BE49-F238E27FC236}">
                    <a16:creationId xmlns:a16="http://schemas.microsoft.com/office/drawing/2014/main" id="{0C9F3508-47F2-8844-940D-C5AD63248DFC}"/>
                  </a:ext>
                </a:extLst>
              </p:cNvPr>
              <p:cNvSpPr>
                <a:spLocks noChangeAspect="1" noEditPoints="1" noChangeArrowheads="1" noChangeShapeType="1" noTextEdit="1"/>
              </p:cNvSpPr>
              <p:nvPr/>
            </p:nvSpPr>
            <p:spPr bwMode="auto">
              <a:xfrm>
                <a:off x="1992343" y="2298009"/>
                <a:ext cx="453656" cy="417904"/>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53" name="文本框 52">
                <a:extLst>
                  <a:ext uri="{FF2B5EF4-FFF2-40B4-BE49-F238E27FC236}">
                    <a16:creationId xmlns:a16="http://schemas.microsoft.com/office/drawing/2014/main" id="{14436547-0C87-864A-AAA2-7BA1FBCB1478}"/>
                  </a:ext>
                </a:extLst>
              </p:cNvPr>
              <p:cNvSpPr txBox="1"/>
              <p:nvPr/>
            </p:nvSpPr>
            <p:spPr>
              <a:xfrm>
                <a:off x="2008487" y="2323789"/>
                <a:ext cx="547289" cy="400110"/>
              </a:xfrm>
              <a:prstGeom prst="rect">
                <a:avLst/>
              </a:prstGeom>
              <a:noFill/>
            </p:spPr>
            <p:txBody>
              <a:bodyPr wrap="square" rtlCol="0">
                <a:spAutoFit/>
              </a:bodyPr>
              <a:lstStyle/>
              <a:p>
                <a:r>
                  <a:rPr kumimoji="1" lang="zh-CN" altLang="en-US" sz="1000" dirty="0"/>
                  <a:t>政府</a:t>
                </a:r>
                <a:endParaRPr kumimoji="1" lang="en-US" altLang="zh-CN" sz="1000" dirty="0"/>
              </a:p>
              <a:p>
                <a:r>
                  <a:rPr kumimoji="1" lang="zh-CN" altLang="en-US" sz="1000" dirty="0"/>
                  <a:t>网站</a:t>
                </a:r>
              </a:p>
            </p:txBody>
          </p:sp>
          <p:sp>
            <p:nvSpPr>
              <p:cNvPr id="54" name="文本框 53">
                <a:extLst>
                  <a:ext uri="{FF2B5EF4-FFF2-40B4-BE49-F238E27FC236}">
                    <a16:creationId xmlns:a16="http://schemas.microsoft.com/office/drawing/2014/main" id="{FC413793-B4C2-7445-ABFE-E90BB1349B25}"/>
                  </a:ext>
                </a:extLst>
              </p:cNvPr>
              <p:cNvSpPr txBox="1"/>
              <p:nvPr/>
            </p:nvSpPr>
            <p:spPr>
              <a:xfrm>
                <a:off x="2765346" y="2298009"/>
                <a:ext cx="518315" cy="400110"/>
              </a:xfrm>
              <a:prstGeom prst="rect">
                <a:avLst/>
              </a:prstGeom>
              <a:noFill/>
            </p:spPr>
            <p:txBody>
              <a:bodyPr wrap="square" rtlCol="0">
                <a:spAutoFit/>
              </a:bodyPr>
              <a:lstStyle/>
              <a:p>
                <a:r>
                  <a:rPr kumimoji="1" lang="zh-CN" altLang="en-US" sz="1000" dirty="0"/>
                  <a:t>政府公报</a:t>
                </a:r>
              </a:p>
            </p:txBody>
          </p:sp>
          <p:sp>
            <p:nvSpPr>
              <p:cNvPr id="55" name="文本框 54">
                <a:extLst>
                  <a:ext uri="{FF2B5EF4-FFF2-40B4-BE49-F238E27FC236}">
                    <a16:creationId xmlns:a16="http://schemas.microsoft.com/office/drawing/2014/main" id="{625F60A5-A3A5-9748-B65A-CDB026056776}"/>
                  </a:ext>
                </a:extLst>
              </p:cNvPr>
              <p:cNvSpPr txBox="1"/>
              <p:nvPr/>
            </p:nvSpPr>
            <p:spPr>
              <a:xfrm>
                <a:off x="3419872" y="2233776"/>
                <a:ext cx="546275" cy="553998"/>
              </a:xfrm>
              <a:prstGeom prst="rect">
                <a:avLst/>
              </a:prstGeom>
              <a:noFill/>
            </p:spPr>
            <p:txBody>
              <a:bodyPr wrap="square" rtlCol="0">
                <a:spAutoFit/>
              </a:bodyPr>
              <a:lstStyle/>
              <a:p>
                <a:r>
                  <a:rPr kumimoji="1" lang="zh-CN" altLang="en-US" sz="1000" dirty="0"/>
                  <a:t>新闻发布会</a:t>
                </a:r>
              </a:p>
            </p:txBody>
          </p:sp>
          <p:sp>
            <p:nvSpPr>
              <p:cNvPr id="56" name="文本框 55">
                <a:extLst>
                  <a:ext uri="{FF2B5EF4-FFF2-40B4-BE49-F238E27FC236}">
                    <a16:creationId xmlns:a16="http://schemas.microsoft.com/office/drawing/2014/main" id="{E1501BE8-3903-DE4C-978D-9CFB323C8539}"/>
                  </a:ext>
                </a:extLst>
              </p:cNvPr>
              <p:cNvSpPr txBox="1"/>
              <p:nvPr/>
            </p:nvSpPr>
            <p:spPr>
              <a:xfrm>
                <a:off x="4088249" y="2315656"/>
                <a:ext cx="411743" cy="400110"/>
              </a:xfrm>
              <a:prstGeom prst="rect">
                <a:avLst/>
              </a:prstGeom>
              <a:noFill/>
            </p:spPr>
            <p:txBody>
              <a:bodyPr wrap="square" rtlCol="0">
                <a:spAutoFit/>
              </a:bodyPr>
              <a:lstStyle/>
              <a:p>
                <a:r>
                  <a:rPr kumimoji="1" lang="zh-CN" altLang="en-US" sz="1000" dirty="0"/>
                  <a:t>报刊</a:t>
                </a:r>
              </a:p>
            </p:txBody>
          </p:sp>
          <p:sp>
            <p:nvSpPr>
              <p:cNvPr id="57" name="文本框 56">
                <a:extLst>
                  <a:ext uri="{FF2B5EF4-FFF2-40B4-BE49-F238E27FC236}">
                    <a16:creationId xmlns:a16="http://schemas.microsoft.com/office/drawing/2014/main" id="{DE2EF2AB-AE96-7740-B6FB-0BAF5C985AEA}"/>
                  </a:ext>
                </a:extLst>
              </p:cNvPr>
              <p:cNvSpPr txBox="1"/>
              <p:nvPr/>
            </p:nvSpPr>
            <p:spPr>
              <a:xfrm>
                <a:off x="4740788" y="2315656"/>
                <a:ext cx="407276" cy="400110"/>
              </a:xfrm>
              <a:prstGeom prst="rect">
                <a:avLst/>
              </a:prstGeom>
              <a:noFill/>
            </p:spPr>
            <p:txBody>
              <a:bodyPr wrap="square" rtlCol="0">
                <a:spAutoFit/>
              </a:bodyPr>
              <a:lstStyle/>
              <a:p>
                <a:r>
                  <a:rPr kumimoji="1" lang="zh-CN" altLang="en-US" sz="1000" dirty="0"/>
                  <a:t>广播</a:t>
                </a:r>
              </a:p>
            </p:txBody>
          </p:sp>
          <p:sp>
            <p:nvSpPr>
              <p:cNvPr id="58" name="文本框 57">
                <a:extLst>
                  <a:ext uri="{FF2B5EF4-FFF2-40B4-BE49-F238E27FC236}">
                    <a16:creationId xmlns:a16="http://schemas.microsoft.com/office/drawing/2014/main" id="{2DDF4F57-27F0-C445-9798-B9DDA03382CA}"/>
                  </a:ext>
                </a:extLst>
              </p:cNvPr>
              <p:cNvSpPr txBox="1"/>
              <p:nvPr/>
            </p:nvSpPr>
            <p:spPr>
              <a:xfrm>
                <a:off x="5425435" y="2310720"/>
                <a:ext cx="407276" cy="400110"/>
              </a:xfrm>
              <a:prstGeom prst="rect">
                <a:avLst/>
              </a:prstGeom>
              <a:noFill/>
            </p:spPr>
            <p:txBody>
              <a:bodyPr wrap="square" rtlCol="0">
                <a:spAutoFit/>
              </a:bodyPr>
              <a:lstStyle/>
              <a:p>
                <a:r>
                  <a:rPr kumimoji="1" lang="zh-CN" altLang="en-US" sz="1000" dirty="0"/>
                  <a:t>电视</a:t>
                </a:r>
              </a:p>
            </p:txBody>
          </p:sp>
          <p:sp>
            <p:nvSpPr>
              <p:cNvPr id="59" name="文本框 58">
                <a:extLst>
                  <a:ext uri="{FF2B5EF4-FFF2-40B4-BE49-F238E27FC236}">
                    <a16:creationId xmlns:a16="http://schemas.microsoft.com/office/drawing/2014/main" id="{9AD061D0-F35E-CB4A-A105-FFD5EA843413}"/>
                  </a:ext>
                </a:extLst>
              </p:cNvPr>
              <p:cNvSpPr txBox="1"/>
              <p:nvPr/>
            </p:nvSpPr>
            <p:spPr>
              <a:xfrm>
                <a:off x="5958198" y="2233776"/>
                <a:ext cx="486010" cy="553998"/>
              </a:xfrm>
              <a:prstGeom prst="rect">
                <a:avLst/>
              </a:prstGeom>
              <a:noFill/>
            </p:spPr>
            <p:txBody>
              <a:bodyPr wrap="square" rtlCol="0">
                <a:spAutoFit/>
              </a:bodyPr>
              <a:lstStyle/>
              <a:p>
                <a:r>
                  <a:rPr kumimoji="1" lang="zh-CN" altLang="en-US" sz="1000" dirty="0"/>
                  <a:t>政务公开栏</a:t>
                </a:r>
              </a:p>
            </p:txBody>
          </p:sp>
          <p:sp>
            <p:nvSpPr>
              <p:cNvPr id="60" name="文本框 59">
                <a:extLst>
                  <a:ext uri="{FF2B5EF4-FFF2-40B4-BE49-F238E27FC236}">
                    <a16:creationId xmlns:a16="http://schemas.microsoft.com/office/drawing/2014/main" id="{4CEBDDAC-46D7-9B44-AE33-DE72759C992E}"/>
                  </a:ext>
                </a:extLst>
              </p:cNvPr>
              <p:cNvSpPr txBox="1"/>
              <p:nvPr/>
            </p:nvSpPr>
            <p:spPr>
              <a:xfrm>
                <a:off x="6621770" y="2233776"/>
                <a:ext cx="472357" cy="553998"/>
              </a:xfrm>
              <a:prstGeom prst="rect">
                <a:avLst/>
              </a:prstGeom>
              <a:noFill/>
            </p:spPr>
            <p:txBody>
              <a:bodyPr wrap="square" rtlCol="0">
                <a:spAutoFit/>
              </a:bodyPr>
              <a:lstStyle/>
              <a:p>
                <a:r>
                  <a:rPr kumimoji="1" lang="zh-CN" altLang="en-US" sz="1000" dirty="0"/>
                  <a:t>其他公开形式</a:t>
                </a:r>
              </a:p>
            </p:txBody>
          </p:sp>
          <p:cxnSp>
            <p:nvCxnSpPr>
              <p:cNvPr id="61" name="AutoShape 2">
                <a:extLst>
                  <a:ext uri="{FF2B5EF4-FFF2-40B4-BE49-F238E27FC236}">
                    <a16:creationId xmlns:a16="http://schemas.microsoft.com/office/drawing/2014/main" id="{1C034357-7A61-5D48-A16B-E5F1C7EF08EA}"/>
                  </a:ext>
                </a:extLst>
              </p:cNvPr>
              <p:cNvCxnSpPr>
                <a:cxnSpLocks noChangeAspect="1" noEditPoints="1" noChangeArrowheads="1" noChangeShapeType="1"/>
              </p:cNvCxnSpPr>
              <p:nvPr/>
            </p:nvCxnSpPr>
            <p:spPr bwMode="auto">
              <a:xfrm>
                <a:off x="2211158" y="212777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2">
                <a:extLst>
                  <a:ext uri="{FF2B5EF4-FFF2-40B4-BE49-F238E27FC236}">
                    <a16:creationId xmlns:a16="http://schemas.microsoft.com/office/drawing/2014/main" id="{6DB1D61C-43AD-9947-AB42-B119AFC7EF5D}"/>
                  </a:ext>
                </a:extLst>
              </p:cNvPr>
              <p:cNvCxnSpPr>
                <a:cxnSpLocks noChangeAspect="1" noEditPoints="1" noChangeArrowheads="1" noChangeShapeType="1"/>
              </p:cNvCxnSpPr>
              <p:nvPr/>
            </p:nvCxnSpPr>
            <p:spPr bwMode="auto">
              <a:xfrm>
                <a:off x="2985892" y="212659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2">
                <a:extLst>
                  <a:ext uri="{FF2B5EF4-FFF2-40B4-BE49-F238E27FC236}">
                    <a16:creationId xmlns:a16="http://schemas.microsoft.com/office/drawing/2014/main" id="{4309E53B-16F9-0144-9DAC-750CA6049F57}"/>
                  </a:ext>
                </a:extLst>
              </p:cNvPr>
              <p:cNvCxnSpPr>
                <a:cxnSpLocks noChangeAspect="1" noEditPoints="1" noChangeArrowheads="1" noChangeShapeType="1"/>
              </p:cNvCxnSpPr>
              <p:nvPr/>
            </p:nvCxnSpPr>
            <p:spPr bwMode="auto">
              <a:xfrm>
                <a:off x="3617108" y="2130125"/>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2">
                <a:extLst>
                  <a:ext uri="{FF2B5EF4-FFF2-40B4-BE49-F238E27FC236}">
                    <a16:creationId xmlns:a16="http://schemas.microsoft.com/office/drawing/2014/main" id="{492CAF84-C691-BA45-B31F-A370A1FFB0F1}"/>
                  </a:ext>
                </a:extLst>
              </p:cNvPr>
              <p:cNvCxnSpPr>
                <a:cxnSpLocks noChangeAspect="1" noEditPoints="1" noChangeArrowheads="1" noChangeShapeType="1"/>
              </p:cNvCxnSpPr>
              <p:nvPr/>
            </p:nvCxnSpPr>
            <p:spPr bwMode="auto">
              <a:xfrm>
                <a:off x="4238435" y="212659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2">
                <a:extLst>
                  <a:ext uri="{FF2B5EF4-FFF2-40B4-BE49-F238E27FC236}">
                    <a16:creationId xmlns:a16="http://schemas.microsoft.com/office/drawing/2014/main" id="{1C683474-CDE8-3B41-B7D8-7DF9B1B735D4}"/>
                  </a:ext>
                </a:extLst>
              </p:cNvPr>
              <p:cNvCxnSpPr>
                <a:cxnSpLocks noChangeAspect="1" noEditPoints="1" noChangeArrowheads="1" noChangeShapeType="1"/>
              </p:cNvCxnSpPr>
              <p:nvPr/>
            </p:nvCxnSpPr>
            <p:spPr bwMode="auto">
              <a:xfrm>
                <a:off x="4880929" y="212659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2">
                <a:extLst>
                  <a:ext uri="{FF2B5EF4-FFF2-40B4-BE49-F238E27FC236}">
                    <a16:creationId xmlns:a16="http://schemas.microsoft.com/office/drawing/2014/main" id="{252062B6-4E74-5344-A664-4F9389EC2E54}"/>
                  </a:ext>
                </a:extLst>
              </p:cNvPr>
              <p:cNvCxnSpPr>
                <a:cxnSpLocks noChangeAspect="1" noEditPoints="1" noChangeArrowheads="1" noChangeShapeType="1"/>
              </p:cNvCxnSpPr>
              <p:nvPr/>
            </p:nvCxnSpPr>
            <p:spPr bwMode="auto">
              <a:xfrm>
                <a:off x="5573516" y="212697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2">
                <a:extLst>
                  <a:ext uri="{FF2B5EF4-FFF2-40B4-BE49-F238E27FC236}">
                    <a16:creationId xmlns:a16="http://schemas.microsoft.com/office/drawing/2014/main" id="{C216446C-E37A-7347-A735-0219C29608D7}"/>
                  </a:ext>
                </a:extLst>
              </p:cNvPr>
              <p:cNvCxnSpPr>
                <a:cxnSpLocks noChangeAspect="1" noEditPoints="1" noChangeArrowheads="1" noChangeShapeType="1"/>
              </p:cNvCxnSpPr>
              <p:nvPr/>
            </p:nvCxnSpPr>
            <p:spPr bwMode="auto">
              <a:xfrm>
                <a:off x="6165242" y="2115826"/>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 name="AutoShape 2">
                <a:extLst>
                  <a:ext uri="{FF2B5EF4-FFF2-40B4-BE49-F238E27FC236}">
                    <a16:creationId xmlns:a16="http://schemas.microsoft.com/office/drawing/2014/main" id="{AF812FD1-5CA1-574C-A0E1-3A4166CD17AC}"/>
                  </a:ext>
                </a:extLst>
              </p:cNvPr>
              <p:cNvCxnSpPr>
                <a:cxnSpLocks noChangeAspect="1" noEditPoints="1" noChangeArrowheads="1" noChangeShapeType="1"/>
              </p:cNvCxnSpPr>
              <p:nvPr/>
            </p:nvCxnSpPr>
            <p:spPr bwMode="auto">
              <a:xfrm>
                <a:off x="6841640" y="2126597"/>
                <a:ext cx="0" cy="160191"/>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27" name="组合 126">
              <a:extLst>
                <a:ext uri="{FF2B5EF4-FFF2-40B4-BE49-F238E27FC236}">
                  <a16:creationId xmlns:a16="http://schemas.microsoft.com/office/drawing/2014/main" id="{52A3EEE7-4264-4A46-AEF7-5273D02C1EFC}"/>
                </a:ext>
              </a:extLst>
            </p:cNvPr>
            <p:cNvGrpSpPr/>
            <p:nvPr/>
          </p:nvGrpSpPr>
          <p:grpSpPr>
            <a:xfrm>
              <a:off x="1259632" y="1158844"/>
              <a:ext cx="5410121" cy="3139753"/>
              <a:chOff x="1259632" y="1158844"/>
              <a:chExt cx="5410121" cy="3139753"/>
            </a:xfrm>
          </p:grpSpPr>
          <p:cxnSp>
            <p:nvCxnSpPr>
              <p:cNvPr id="33" name="AutoShape 2">
                <a:extLst>
                  <a:ext uri="{FF2B5EF4-FFF2-40B4-BE49-F238E27FC236}">
                    <a16:creationId xmlns:a16="http://schemas.microsoft.com/office/drawing/2014/main" id="{DC09EF53-A37F-2A44-8630-846D74C5C74B}"/>
                  </a:ext>
                </a:extLst>
              </p:cNvPr>
              <p:cNvCxnSpPr>
                <a:cxnSpLocks noChangeAspect="1" noEditPoints="1" noChangeArrowheads="1" noChangeShapeType="1"/>
              </p:cNvCxnSpPr>
              <p:nvPr/>
            </p:nvCxnSpPr>
            <p:spPr bwMode="auto">
              <a:xfrm>
                <a:off x="1573976" y="4036452"/>
                <a:ext cx="0" cy="15396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AutoShape 6">
                <a:extLst>
                  <a:ext uri="{FF2B5EF4-FFF2-40B4-BE49-F238E27FC236}">
                    <a16:creationId xmlns:a16="http://schemas.microsoft.com/office/drawing/2014/main" id="{4A2BDA4D-E853-3741-8D35-7965A07A6874}"/>
                  </a:ext>
                </a:extLst>
              </p:cNvPr>
              <p:cNvCxnSpPr>
                <a:cxnSpLocks noChangeAspect="1" noEditPoints="1" noChangeArrowheads="1" noChangeShapeType="1"/>
              </p:cNvCxnSpPr>
              <p:nvPr/>
            </p:nvCxnSpPr>
            <p:spPr bwMode="auto">
              <a:xfrm>
                <a:off x="2324887" y="1344806"/>
                <a:ext cx="1252855" cy="635"/>
              </a:xfrm>
              <a:prstGeom prst="straightConnector1">
                <a:avLst/>
              </a:prstGeom>
              <a:noFill/>
              <a:ln w="158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77" name="Rectangle 19">
                <a:extLst>
                  <a:ext uri="{FF2B5EF4-FFF2-40B4-BE49-F238E27FC236}">
                    <a16:creationId xmlns:a16="http://schemas.microsoft.com/office/drawing/2014/main" id="{BB581C7D-164C-2041-841E-056D8F421DD3}"/>
                  </a:ext>
                </a:extLst>
              </p:cNvPr>
              <p:cNvSpPr>
                <a:spLocks noChangeAspect="1" noEditPoints="1" noChangeArrowheads="1" noChangeShapeType="1" noTextEdit="1"/>
              </p:cNvSpPr>
              <p:nvPr/>
            </p:nvSpPr>
            <p:spPr bwMode="auto">
              <a:xfrm>
                <a:off x="3577742" y="1175960"/>
                <a:ext cx="2133755" cy="335331"/>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78" name="文本框 77">
                <a:extLst>
                  <a:ext uri="{FF2B5EF4-FFF2-40B4-BE49-F238E27FC236}">
                    <a16:creationId xmlns:a16="http://schemas.microsoft.com/office/drawing/2014/main" id="{5CDA3EF8-3BE3-7E48-85FE-5E4626AA9418}"/>
                  </a:ext>
                </a:extLst>
              </p:cNvPr>
              <p:cNvSpPr txBox="1"/>
              <p:nvPr/>
            </p:nvSpPr>
            <p:spPr>
              <a:xfrm>
                <a:off x="3633615" y="1158844"/>
                <a:ext cx="2147854" cy="400110"/>
              </a:xfrm>
              <a:prstGeom prst="rect">
                <a:avLst/>
              </a:prstGeom>
              <a:noFill/>
            </p:spPr>
            <p:txBody>
              <a:bodyPr wrap="square" rtlCol="0">
                <a:spAutoFit/>
              </a:bodyPr>
              <a:lstStyle/>
              <a:p>
                <a:r>
                  <a:rPr kumimoji="1" lang="zh-CN" altLang="en-US" sz="1000" dirty="0"/>
                  <a:t>如不能确定报主管部门或同级保密工作部门确定</a:t>
                </a:r>
              </a:p>
            </p:txBody>
          </p:sp>
          <p:cxnSp>
            <p:nvCxnSpPr>
              <p:cNvPr id="79" name="AutoShape 8">
                <a:extLst>
                  <a:ext uri="{FF2B5EF4-FFF2-40B4-BE49-F238E27FC236}">
                    <a16:creationId xmlns:a16="http://schemas.microsoft.com/office/drawing/2014/main" id="{55199A53-57B3-634A-A5F5-60768644FDC2}"/>
                  </a:ext>
                </a:extLst>
              </p:cNvPr>
              <p:cNvCxnSpPr>
                <a:cxnSpLocks noChangeAspect="1" noEditPoints="1" noChangeArrowheads="1" noChangeShapeType="1"/>
              </p:cNvCxnSpPr>
              <p:nvPr/>
            </p:nvCxnSpPr>
            <p:spPr bwMode="auto">
              <a:xfrm rot="5400000">
                <a:off x="3099104" y="15716"/>
                <a:ext cx="99620" cy="3117256"/>
              </a:xfrm>
              <a:prstGeom prst="bentConnector2">
                <a:avLst/>
              </a:prstGeom>
              <a:noFill/>
              <a:ln w="158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84" name="AutoShape 6">
                <a:extLst>
                  <a:ext uri="{FF2B5EF4-FFF2-40B4-BE49-F238E27FC236}">
                    <a16:creationId xmlns:a16="http://schemas.microsoft.com/office/drawing/2014/main" id="{371D55E2-5C7D-A84D-A129-93099EA62290}"/>
                  </a:ext>
                </a:extLst>
              </p:cNvPr>
              <p:cNvCxnSpPr>
                <a:cxnSpLocks noChangeAspect="1" noEditPoints="1" noChangeArrowheads="1" noChangeShapeType="1"/>
              </p:cNvCxnSpPr>
              <p:nvPr/>
            </p:nvCxnSpPr>
            <p:spPr bwMode="auto">
              <a:xfrm>
                <a:off x="2339643" y="1986189"/>
                <a:ext cx="3948735" cy="0"/>
              </a:xfrm>
              <a:prstGeom prst="straightConnector1">
                <a:avLst/>
              </a:prstGeom>
              <a:noFill/>
              <a:ln w="158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86" name="AutoShape 6">
                <a:extLst>
                  <a:ext uri="{FF2B5EF4-FFF2-40B4-BE49-F238E27FC236}">
                    <a16:creationId xmlns:a16="http://schemas.microsoft.com/office/drawing/2014/main" id="{6C57ADC3-3260-1E40-94C2-9AAF967BBD44}"/>
                  </a:ext>
                </a:extLst>
              </p:cNvPr>
              <p:cNvCxnSpPr>
                <a:cxnSpLocks noChangeAspect="1" noEditPoints="1" noChangeArrowheads="1" noChangeShapeType="1"/>
              </p:cNvCxnSpPr>
              <p:nvPr/>
            </p:nvCxnSpPr>
            <p:spPr bwMode="auto">
              <a:xfrm>
                <a:off x="2310788" y="2779506"/>
                <a:ext cx="1252855" cy="635"/>
              </a:xfrm>
              <a:prstGeom prst="straightConnector1">
                <a:avLst/>
              </a:prstGeom>
              <a:noFill/>
              <a:ln w="158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87" name="AutoShape 45">
                <a:extLst>
                  <a:ext uri="{FF2B5EF4-FFF2-40B4-BE49-F238E27FC236}">
                    <a16:creationId xmlns:a16="http://schemas.microsoft.com/office/drawing/2014/main" id="{AB7A3C42-6F0D-1E49-B951-3369EBEAF694}"/>
                  </a:ext>
                </a:extLst>
              </p:cNvPr>
              <p:cNvSpPr>
                <a:spLocks noChangeAspect="1" noEditPoints="1" noChangeArrowheads="1" noChangeShapeType="1" noTextEdit="1"/>
              </p:cNvSpPr>
              <p:nvPr/>
            </p:nvSpPr>
            <p:spPr bwMode="auto">
              <a:xfrm>
                <a:off x="3543718" y="2496049"/>
                <a:ext cx="1460788" cy="566913"/>
              </a:xfrm>
              <a:prstGeom prst="flowChartDecision">
                <a:avLst/>
              </a:prstGeom>
              <a:solidFill>
                <a:srgbClr val="FFFFFF"/>
              </a:solidFill>
              <a:ln w="9525">
                <a:solidFill>
                  <a:srgbClr val="000000"/>
                </a:solidFill>
                <a:miter lim="800000"/>
                <a:headEnd/>
                <a:tailEnd/>
              </a:ln>
            </p:spPr>
            <p:txBody>
              <a:bodyPr rot="0" vert="horz" wrap="square" lIns="91440" tIns="71755"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88" name="文本框 87">
                <a:extLst>
                  <a:ext uri="{FF2B5EF4-FFF2-40B4-BE49-F238E27FC236}">
                    <a16:creationId xmlns:a16="http://schemas.microsoft.com/office/drawing/2014/main" id="{248C0B28-E307-E64F-8534-1F40A9C93BDE}"/>
                  </a:ext>
                </a:extLst>
              </p:cNvPr>
              <p:cNvSpPr txBox="1"/>
              <p:nvPr/>
            </p:nvSpPr>
            <p:spPr>
              <a:xfrm>
                <a:off x="4044652" y="2579450"/>
                <a:ext cx="864096" cy="400110"/>
              </a:xfrm>
              <a:prstGeom prst="rect">
                <a:avLst/>
              </a:prstGeom>
              <a:noFill/>
            </p:spPr>
            <p:txBody>
              <a:bodyPr wrap="square" rtlCol="0">
                <a:spAutoFit/>
              </a:bodyPr>
              <a:lstStyle/>
              <a:p>
                <a:r>
                  <a:rPr kumimoji="1" lang="zh-CN" altLang="en-US" sz="1000" dirty="0"/>
                  <a:t>批准</a:t>
                </a:r>
                <a:endParaRPr kumimoji="1" lang="en-US" altLang="zh-CN" sz="1000" dirty="0"/>
              </a:p>
              <a:p>
                <a:r>
                  <a:rPr kumimoji="1" lang="zh-CN" altLang="en-US" sz="1000" dirty="0"/>
                  <a:t>与否</a:t>
                </a:r>
              </a:p>
            </p:txBody>
          </p:sp>
          <p:cxnSp>
            <p:nvCxnSpPr>
              <p:cNvPr id="99" name="AutoShape 6">
                <a:extLst>
                  <a:ext uri="{FF2B5EF4-FFF2-40B4-BE49-F238E27FC236}">
                    <a16:creationId xmlns:a16="http://schemas.microsoft.com/office/drawing/2014/main" id="{428F6EDA-090C-554E-B504-71351A8D808D}"/>
                  </a:ext>
                </a:extLst>
              </p:cNvPr>
              <p:cNvCxnSpPr>
                <a:cxnSpLocks noChangeAspect="1" noEditPoints="1" noChangeArrowheads="1" noChangeShapeType="1"/>
              </p:cNvCxnSpPr>
              <p:nvPr/>
            </p:nvCxnSpPr>
            <p:spPr bwMode="auto">
              <a:xfrm flipH="1">
                <a:off x="1562415" y="3197467"/>
                <a:ext cx="2711697"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105" name="直线连接符 104">
                <a:extLst>
                  <a:ext uri="{FF2B5EF4-FFF2-40B4-BE49-F238E27FC236}">
                    <a16:creationId xmlns:a16="http://schemas.microsoft.com/office/drawing/2014/main" id="{28F5B875-7A9A-5B45-B015-04BD9E776D7C}"/>
                  </a:ext>
                </a:extLst>
              </p:cNvPr>
              <p:cNvCxnSpPr>
                <a:cxnSpLocks/>
                <a:stCxn id="87" idx="2"/>
              </p:cNvCxnSpPr>
              <p:nvPr/>
            </p:nvCxnSpPr>
            <p:spPr>
              <a:xfrm>
                <a:off x="4274112" y="3062962"/>
                <a:ext cx="0" cy="153132"/>
              </a:xfrm>
              <a:prstGeom prst="line">
                <a:avLst/>
              </a:prstGeom>
            </p:spPr>
            <p:style>
              <a:lnRef idx="1">
                <a:schemeClr val="dk1"/>
              </a:lnRef>
              <a:fillRef idx="0">
                <a:schemeClr val="dk1"/>
              </a:fillRef>
              <a:effectRef idx="0">
                <a:schemeClr val="dk1"/>
              </a:effectRef>
              <a:fontRef idx="minor">
                <a:schemeClr val="tx1"/>
              </a:fontRef>
            </p:style>
          </p:cxnSp>
          <p:sp>
            <p:nvSpPr>
              <p:cNvPr id="107" name="Rectangle 19">
                <a:extLst>
                  <a:ext uri="{FF2B5EF4-FFF2-40B4-BE49-F238E27FC236}">
                    <a16:creationId xmlns:a16="http://schemas.microsoft.com/office/drawing/2014/main" id="{044E665F-1DD3-634F-AFC4-9E719414D5EF}"/>
                  </a:ext>
                </a:extLst>
              </p:cNvPr>
              <p:cNvSpPr>
                <a:spLocks noChangeAspect="1" noEditPoints="1" noChangeArrowheads="1" noChangeShapeType="1" noTextEdit="1"/>
              </p:cNvSpPr>
              <p:nvPr/>
            </p:nvSpPr>
            <p:spPr bwMode="auto">
              <a:xfrm>
                <a:off x="3964853" y="3512905"/>
                <a:ext cx="1460789" cy="270002"/>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108" name="文本框 107">
                <a:extLst>
                  <a:ext uri="{FF2B5EF4-FFF2-40B4-BE49-F238E27FC236}">
                    <a16:creationId xmlns:a16="http://schemas.microsoft.com/office/drawing/2014/main" id="{8A9B7343-2057-514C-9FE0-BDE3622E916E}"/>
                  </a:ext>
                </a:extLst>
              </p:cNvPr>
              <p:cNvSpPr txBox="1"/>
              <p:nvPr/>
            </p:nvSpPr>
            <p:spPr>
              <a:xfrm>
                <a:off x="4318443" y="3549665"/>
                <a:ext cx="1477693" cy="246221"/>
              </a:xfrm>
              <a:prstGeom prst="rect">
                <a:avLst/>
              </a:prstGeom>
              <a:noFill/>
            </p:spPr>
            <p:txBody>
              <a:bodyPr wrap="square" rtlCol="0">
                <a:spAutoFit/>
              </a:bodyPr>
              <a:lstStyle/>
              <a:p>
                <a:r>
                  <a:rPr kumimoji="1" lang="zh-CN" altLang="en-US" sz="1000" dirty="0"/>
                  <a:t>协调确认</a:t>
                </a:r>
              </a:p>
            </p:txBody>
          </p:sp>
          <p:cxnSp>
            <p:nvCxnSpPr>
              <p:cNvPr id="109" name="AutoShape 6">
                <a:extLst>
                  <a:ext uri="{FF2B5EF4-FFF2-40B4-BE49-F238E27FC236}">
                    <a16:creationId xmlns:a16="http://schemas.microsoft.com/office/drawing/2014/main" id="{0AEE5359-F4C8-1047-9A6F-64EC91FF123E}"/>
                  </a:ext>
                </a:extLst>
              </p:cNvPr>
              <p:cNvCxnSpPr>
                <a:cxnSpLocks noChangeAspect="1" noEditPoints="1" noChangeArrowheads="1" noChangeShapeType="1"/>
                <a:endCxn id="107" idx="1"/>
              </p:cNvCxnSpPr>
              <p:nvPr/>
            </p:nvCxnSpPr>
            <p:spPr bwMode="auto">
              <a:xfrm>
                <a:off x="2310788" y="3647271"/>
                <a:ext cx="1654065" cy="635"/>
              </a:xfrm>
              <a:prstGeom prst="straightConnector1">
                <a:avLst/>
              </a:prstGeom>
              <a:noFill/>
              <a:ln w="158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12" name="AutoShape 2">
                <a:extLst>
                  <a:ext uri="{FF2B5EF4-FFF2-40B4-BE49-F238E27FC236}">
                    <a16:creationId xmlns:a16="http://schemas.microsoft.com/office/drawing/2014/main" id="{A18D128B-CE30-F743-ACED-4BB33EA2039C}"/>
                  </a:ext>
                </a:extLst>
              </p:cNvPr>
              <p:cNvCxnSpPr>
                <a:cxnSpLocks noChangeAspect="1" noEditPoints="1" noChangeArrowheads="1" noChangeShapeType="1"/>
              </p:cNvCxnSpPr>
              <p:nvPr/>
            </p:nvCxnSpPr>
            <p:spPr bwMode="auto">
              <a:xfrm>
                <a:off x="4644619" y="3795886"/>
                <a:ext cx="0" cy="394533"/>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6">
                <a:extLst>
                  <a:ext uri="{FF2B5EF4-FFF2-40B4-BE49-F238E27FC236}">
                    <a16:creationId xmlns:a16="http://schemas.microsoft.com/office/drawing/2014/main" id="{D26B044C-BA01-1246-A110-663A31066646}"/>
                  </a:ext>
                </a:extLst>
              </p:cNvPr>
              <p:cNvCxnSpPr>
                <a:cxnSpLocks noChangeAspect="1" noEditPoints="1" noChangeArrowheads="1" noChangeShapeType="1"/>
              </p:cNvCxnSpPr>
              <p:nvPr/>
            </p:nvCxnSpPr>
            <p:spPr bwMode="auto">
              <a:xfrm>
                <a:off x="5035523" y="2774602"/>
                <a:ext cx="1252855" cy="635"/>
              </a:xfrm>
              <a:prstGeom prst="straightConnector1">
                <a:avLst/>
              </a:prstGeom>
              <a:noFill/>
              <a:ln w="158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118" name="Rectangle 19">
                <a:extLst>
                  <a:ext uri="{FF2B5EF4-FFF2-40B4-BE49-F238E27FC236}">
                    <a16:creationId xmlns:a16="http://schemas.microsoft.com/office/drawing/2014/main" id="{705B074B-AA79-8142-A1D3-1DB1F6523965}"/>
                  </a:ext>
                </a:extLst>
              </p:cNvPr>
              <p:cNvSpPr>
                <a:spLocks noChangeAspect="1" noEditPoints="1" noChangeArrowheads="1" noChangeShapeType="1" noTextEdit="1"/>
              </p:cNvSpPr>
              <p:nvPr/>
            </p:nvSpPr>
            <p:spPr bwMode="auto">
              <a:xfrm>
                <a:off x="6288379" y="1620174"/>
                <a:ext cx="381374" cy="1741799"/>
              </a:xfrm>
              <a:prstGeom prst="rect">
                <a:avLst/>
              </a:prstGeom>
              <a:solidFill>
                <a:srgbClr val="FFFFFF"/>
              </a:solidFill>
              <a:ln w="9525">
                <a:solidFill>
                  <a:srgbClr val="000000"/>
                </a:solidFill>
                <a:miter lim="800000"/>
                <a:headEnd/>
                <a:tailEnd/>
              </a:ln>
            </p:spPr>
            <p:txBody>
              <a:bodyPr rot="0" vert="horz" wrap="square" lIns="91440" tIns="107950" rIns="91440" bIns="45720" anchor="t" anchorCtr="0" upright="1">
                <a:noAutofit/>
              </a:bodyPr>
              <a:lstStyle/>
              <a:p>
                <a:pPr algn="ctr">
                  <a:spcAft>
                    <a:spcPts val="0"/>
                  </a:spcAft>
                </a:pPr>
                <a:endParaRPr lang="zh-CN" sz="1050" kern="100" dirty="0">
                  <a:effectLst/>
                  <a:latin typeface="Times New Roman" panose="02020603050405020304" pitchFamily="18" charset="0"/>
                  <a:ea typeface="宋体" panose="02010600030101010101" pitchFamily="2" charset="-122"/>
                </a:endParaRPr>
              </a:p>
            </p:txBody>
          </p:sp>
          <p:sp>
            <p:nvSpPr>
              <p:cNvPr id="119" name="文本框 118">
                <a:extLst>
                  <a:ext uri="{FF2B5EF4-FFF2-40B4-BE49-F238E27FC236}">
                    <a16:creationId xmlns:a16="http://schemas.microsoft.com/office/drawing/2014/main" id="{6F5A2241-4E4E-384D-B3B8-098DF881A64A}"/>
                  </a:ext>
                </a:extLst>
              </p:cNvPr>
              <p:cNvSpPr txBox="1"/>
              <p:nvPr/>
            </p:nvSpPr>
            <p:spPr>
              <a:xfrm>
                <a:off x="6319122" y="2267702"/>
                <a:ext cx="338554" cy="2030895"/>
              </a:xfrm>
              <a:prstGeom prst="rect">
                <a:avLst/>
              </a:prstGeom>
              <a:noFill/>
            </p:spPr>
            <p:txBody>
              <a:bodyPr vert="eaVert" wrap="square" rtlCol="0">
                <a:spAutoFit/>
              </a:bodyPr>
              <a:lstStyle/>
              <a:p>
                <a:r>
                  <a:rPr kumimoji="1" lang="zh-CN" altLang="en-US" sz="1000" dirty="0"/>
                  <a:t>不公开</a:t>
                </a:r>
              </a:p>
            </p:txBody>
          </p:sp>
          <p:sp>
            <p:nvSpPr>
              <p:cNvPr id="120" name="文本框 119">
                <a:extLst>
                  <a:ext uri="{FF2B5EF4-FFF2-40B4-BE49-F238E27FC236}">
                    <a16:creationId xmlns:a16="http://schemas.microsoft.com/office/drawing/2014/main" id="{A103F8E1-69A6-0C42-B438-44BC9828736E}"/>
                  </a:ext>
                </a:extLst>
              </p:cNvPr>
              <p:cNvSpPr txBox="1"/>
              <p:nvPr/>
            </p:nvSpPr>
            <p:spPr>
              <a:xfrm>
                <a:off x="3991094" y="1779662"/>
                <a:ext cx="471126" cy="246221"/>
              </a:xfrm>
              <a:prstGeom prst="rect">
                <a:avLst/>
              </a:prstGeom>
              <a:noFill/>
            </p:spPr>
            <p:txBody>
              <a:bodyPr wrap="square" rtlCol="0">
                <a:spAutoFit/>
              </a:bodyPr>
              <a:lstStyle/>
              <a:p>
                <a:r>
                  <a:rPr kumimoji="1" lang="zh-CN" altLang="en-US" sz="1000" dirty="0"/>
                  <a:t>是</a:t>
                </a:r>
              </a:p>
            </p:txBody>
          </p:sp>
          <p:sp>
            <p:nvSpPr>
              <p:cNvPr id="122" name="文本框 121">
                <a:extLst>
                  <a:ext uri="{FF2B5EF4-FFF2-40B4-BE49-F238E27FC236}">
                    <a16:creationId xmlns:a16="http://schemas.microsoft.com/office/drawing/2014/main" id="{D487199A-6BFC-2847-A9FD-AB9D82444B59}"/>
                  </a:ext>
                </a:extLst>
              </p:cNvPr>
              <p:cNvSpPr txBox="1"/>
              <p:nvPr/>
            </p:nvSpPr>
            <p:spPr>
              <a:xfrm>
                <a:off x="2786832" y="2579450"/>
                <a:ext cx="471126" cy="246221"/>
              </a:xfrm>
              <a:prstGeom prst="rect">
                <a:avLst/>
              </a:prstGeom>
              <a:noFill/>
            </p:spPr>
            <p:txBody>
              <a:bodyPr wrap="square" rtlCol="0">
                <a:spAutoFit/>
              </a:bodyPr>
              <a:lstStyle/>
              <a:p>
                <a:r>
                  <a:rPr kumimoji="1" lang="zh-CN" altLang="en-US" sz="1000" dirty="0"/>
                  <a:t>是</a:t>
                </a:r>
              </a:p>
            </p:txBody>
          </p:sp>
          <p:sp>
            <p:nvSpPr>
              <p:cNvPr id="123" name="文本框 122">
                <a:extLst>
                  <a:ext uri="{FF2B5EF4-FFF2-40B4-BE49-F238E27FC236}">
                    <a16:creationId xmlns:a16="http://schemas.microsoft.com/office/drawing/2014/main" id="{28D83E83-634E-D84B-9452-45C4347239EC}"/>
                  </a:ext>
                </a:extLst>
              </p:cNvPr>
              <p:cNvSpPr txBox="1"/>
              <p:nvPr/>
            </p:nvSpPr>
            <p:spPr>
              <a:xfrm>
                <a:off x="5370513" y="2579450"/>
                <a:ext cx="471126" cy="246221"/>
              </a:xfrm>
              <a:prstGeom prst="rect">
                <a:avLst/>
              </a:prstGeom>
              <a:noFill/>
            </p:spPr>
            <p:txBody>
              <a:bodyPr wrap="square" rtlCol="0">
                <a:spAutoFit/>
              </a:bodyPr>
              <a:lstStyle/>
              <a:p>
                <a:r>
                  <a:rPr kumimoji="1" lang="zh-CN" altLang="en-US" sz="1000" dirty="0"/>
                  <a:t>否</a:t>
                </a:r>
              </a:p>
            </p:txBody>
          </p:sp>
          <p:sp>
            <p:nvSpPr>
              <p:cNvPr id="124" name="文本框 123">
                <a:extLst>
                  <a:ext uri="{FF2B5EF4-FFF2-40B4-BE49-F238E27FC236}">
                    <a16:creationId xmlns:a16="http://schemas.microsoft.com/office/drawing/2014/main" id="{26DC6BDE-AA22-E246-96FE-647F9604CF62}"/>
                  </a:ext>
                </a:extLst>
              </p:cNvPr>
              <p:cNvSpPr txBox="1"/>
              <p:nvPr/>
            </p:nvSpPr>
            <p:spPr>
              <a:xfrm>
                <a:off x="1279300" y="2238113"/>
                <a:ext cx="471126" cy="246221"/>
              </a:xfrm>
              <a:prstGeom prst="rect">
                <a:avLst/>
              </a:prstGeom>
              <a:noFill/>
            </p:spPr>
            <p:txBody>
              <a:bodyPr wrap="square" rtlCol="0">
                <a:spAutoFit/>
              </a:bodyPr>
              <a:lstStyle/>
              <a:p>
                <a:r>
                  <a:rPr kumimoji="1" lang="zh-CN" altLang="en-US" sz="1000" dirty="0"/>
                  <a:t>否</a:t>
                </a:r>
              </a:p>
            </p:txBody>
          </p:sp>
          <p:sp>
            <p:nvSpPr>
              <p:cNvPr id="125" name="文本框 124">
                <a:extLst>
                  <a:ext uri="{FF2B5EF4-FFF2-40B4-BE49-F238E27FC236}">
                    <a16:creationId xmlns:a16="http://schemas.microsoft.com/office/drawing/2014/main" id="{0E78C0FE-D343-2A48-B76E-7393BBB79BAD}"/>
                  </a:ext>
                </a:extLst>
              </p:cNvPr>
              <p:cNvSpPr txBox="1"/>
              <p:nvPr/>
            </p:nvSpPr>
            <p:spPr>
              <a:xfrm>
                <a:off x="1259632" y="3110651"/>
                <a:ext cx="471126" cy="246221"/>
              </a:xfrm>
              <a:prstGeom prst="rect">
                <a:avLst/>
              </a:prstGeom>
              <a:noFill/>
            </p:spPr>
            <p:txBody>
              <a:bodyPr wrap="square" rtlCol="0">
                <a:spAutoFit/>
              </a:bodyPr>
              <a:lstStyle/>
              <a:p>
                <a:r>
                  <a:rPr kumimoji="1" lang="zh-CN" altLang="en-US" sz="1000" dirty="0"/>
                  <a:t>否</a:t>
                </a:r>
              </a:p>
            </p:txBody>
          </p:sp>
          <p:sp>
            <p:nvSpPr>
              <p:cNvPr id="126" name="文本框 125">
                <a:extLst>
                  <a:ext uri="{FF2B5EF4-FFF2-40B4-BE49-F238E27FC236}">
                    <a16:creationId xmlns:a16="http://schemas.microsoft.com/office/drawing/2014/main" id="{66F7BAD8-8CEA-944A-AF04-8FCDAA8752B1}"/>
                  </a:ext>
                </a:extLst>
              </p:cNvPr>
              <p:cNvSpPr txBox="1"/>
              <p:nvPr/>
            </p:nvSpPr>
            <p:spPr>
              <a:xfrm>
                <a:off x="2794193" y="3426554"/>
                <a:ext cx="471126" cy="246221"/>
              </a:xfrm>
              <a:prstGeom prst="rect">
                <a:avLst/>
              </a:prstGeom>
              <a:noFill/>
            </p:spPr>
            <p:txBody>
              <a:bodyPr wrap="square" rtlCol="0">
                <a:spAutoFit/>
              </a:bodyPr>
              <a:lstStyle/>
              <a:p>
                <a:r>
                  <a:rPr kumimoji="1" lang="zh-CN" altLang="en-US" sz="1000" dirty="0"/>
                  <a:t>是</a:t>
                </a:r>
              </a:p>
            </p:txBody>
          </p:sp>
        </p:grpSp>
      </p:grpSp>
      <p:sp>
        <p:nvSpPr>
          <p:cNvPr id="80" name="文本框 79">
            <a:extLst>
              <a:ext uri="{FF2B5EF4-FFF2-40B4-BE49-F238E27FC236}">
                <a16:creationId xmlns:a16="http://schemas.microsoft.com/office/drawing/2014/main" id="{59E5919D-D7DB-9540-BA3D-26C98A521832}"/>
              </a:ext>
            </a:extLst>
          </p:cNvPr>
          <p:cNvSpPr txBox="1"/>
          <p:nvPr/>
        </p:nvSpPr>
        <p:spPr>
          <a:xfrm>
            <a:off x="652071" y="902067"/>
            <a:ext cx="992066" cy="646331"/>
          </a:xfrm>
          <a:prstGeom prst="rect">
            <a:avLst/>
          </a:prstGeom>
          <a:noFill/>
        </p:spPr>
        <p:txBody>
          <a:bodyPr wrap="square" rtlCol="0">
            <a:spAutoFit/>
          </a:bodyPr>
          <a:lstStyle/>
          <a:p>
            <a:r>
              <a:rPr kumimoji="1" lang="zh-CN" altLang="en-US" sz="1800" b="1" dirty="0"/>
              <a:t>主动公开程序</a:t>
            </a:r>
            <a:endParaRPr kumimoji="1" lang="en-US" altLang="zh-CN" sz="1800" b="1" dirty="0"/>
          </a:p>
        </p:txBody>
      </p:sp>
    </p:spTree>
    <p:extLst>
      <p:ext uri="{BB962C8B-B14F-4D97-AF65-F5344CB8AC3E}">
        <p14:creationId xmlns:p14="http://schemas.microsoft.com/office/powerpoint/2010/main" val="267336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52</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1763942"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信息公开过程</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pSp>
        <p:nvGrpSpPr>
          <p:cNvPr id="132" name="组合 131">
            <a:extLst>
              <a:ext uri="{FF2B5EF4-FFF2-40B4-BE49-F238E27FC236}">
                <a16:creationId xmlns:a16="http://schemas.microsoft.com/office/drawing/2014/main" id="{62A53F90-4F5F-8A47-BD3D-141E7D32F5FB}"/>
              </a:ext>
            </a:extLst>
          </p:cNvPr>
          <p:cNvGrpSpPr/>
          <p:nvPr/>
        </p:nvGrpSpPr>
        <p:grpSpPr>
          <a:xfrm>
            <a:off x="860396" y="868431"/>
            <a:ext cx="7021358" cy="3929840"/>
            <a:chOff x="494867" y="876552"/>
            <a:chExt cx="7021358" cy="3929840"/>
          </a:xfrm>
        </p:grpSpPr>
        <p:grpSp>
          <p:nvGrpSpPr>
            <p:cNvPr id="96" name="组合 95">
              <a:extLst>
                <a:ext uri="{FF2B5EF4-FFF2-40B4-BE49-F238E27FC236}">
                  <a16:creationId xmlns:a16="http://schemas.microsoft.com/office/drawing/2014/main" id="{807B9088-F391-E54E-A5ED-B243C113502F}"/>
                </a:ext>
              </a:extLst>
            </p:cNvPr>
            <p:cNvGrpSpPr/>
            <p:nvPr/>
          </p:nvGrpSpPr>
          <p:grpSpPr>
            <a:xfrm>
              <a:off x="4370986" y="4122757"/>
              <a:ext cx="1144019" cy="683635"/>
              <a:chOff x="-1229550" y="965368"/>
              <a:chExt cx="1002195" cy="63251"/>
            </a:xfrm>
          </p:grpSpPr>
          <p:sp>
            <p:nvSpPr>
              <p:cNvPr id="97" name="矩形 96">
                <a:extLst>
                  <a:ext uri="{FF2B5EF4-FFF2-40B4-BE49-F238E27FC236}">
                    <a16:creationId xmlns:a16="http://schemas.microsoft.com/office/drawing/2014/main" id="{7748EF0D-6A82-164B-A0D9-C77A9AC90E50}"/>
                  </a:ext>
                </a:extLst>
              </p:cNvPr>
              <p:cNvSpPr/>
              <p:nvPr/>
            </p:nvSpPr>
            <p:spPr>
              <a:xfrm>
                <a:off x="-1229550" y="965368"/>
                <a:ext cx="914618" cy="45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文本框 97">
                <a:extLst>
                  <a:ext uri="{FF2B5EF4-FFF2-40B4-BE49-F238E27FC236}">
                    <a16:creationId xmlns:a16="http://schemas.microsoft.com/office/drawing/2014/main" id="{54530076-2791-734F-863C-BE034BE3CE1D}"/>
                  </a:ext>
                </a:extLst>
              </p:cNvPr>
              <p:cNvSpPr txBox="1"/>
              <p:nvPr/>
            </p:nvSpPr>
            <p:spPr>
              <a:xfrm>
                <a:off x="-1229550" y="965368"/>
                <a:ext cx="1002195" cy="63251"/>
              </a:xfrm>
              <a:prstGeom prst="rect">
                <a:avLst/>
              </a:prstGeom>
              <a:noFill/>
            </p:spPr>
            <p:txBody>
              <a:bodyPr wrap="square" rtlCol="0">
                <a:spAutoFit/>
              </a:bodyPr>
              <a:lstStyle/>
              <a:p>
                <a:r>
                  <a:rPr kumimoji="1" lang="zh-CN" altLang="en-US" sz="1000" dirty="0"/>
                  <a:t>书面答复，告知申请人“信息不存在”</a:t>
                </a:r>
              </a:p>
            </p:txBody>
          </p:sp>
        </p:grpSp>
        <p:grpSp>
          <p:nvGrpSpPr>
            <p:cNvPr id="131" name="组合 130">
              <a:extLst>
                <a:ext uri="{FF2B5EF4-FFF2-40B4-BE49-F238E27FC236}">
                  <a16:creationId xmlns:a16="http://schemas.microsoft.com/office/drawing/2014/main" id="{D14B5E25-4B1A-8641-982E-099BA211F6F6}"/>
                </a:ext>
              </a:extLst>
            </p:cNvPr>
            <p:cNvGrpSpPr/>
            <p:nvPr/>
          </p:nvGrpSpPr>
          <p:grpSpPr>
            <a:xfrm>
              <a:off x="494867" y="876552"/>
              <a:ext cx="7021358" cy="3690542"/>
              <a:chOff x="494867" y="876552"/>
              <a:chExt cx="7021358" cy="3690542"/>
            </a:xfrm>
          </p:grpSpPr>
          <p:grpSp>
            <p:nvGrpSpPr>
              <p:cNvPr id="15" name="组合 14">
                <a:extLst>
                  <a:ext uri="{FF2B5EF4-FFF2-40B4-BE49-F238E27FC236}">
                    <a16:creationId xmlns:a16="http://schemas.microsoft.com/office/drawing/2014/main" id="{D5B7BE80-066D-0040-8380-9FFDECF4344A}"/>
                  </a:ext>
                </a:extLst>
              </p:cNvPr>
              <p:cNvGrpSpPr/>
              <p:nvPr/>
            </p:nvGrpSpPr>
            <p:grpSpPr>
              <a:xfrm>
                <a:off x="494867" y="2139705"/>
                <a:ext cx="764765" cy="1011897"/>
                <a:chOff x="-1249396" y="913359"/>
                <a:chExt cx="1586041" cy="158288"/>
              </a:xfrm>
            </p:grpSpPr>
            <p:sp>
              <p:nvSpPr>
                <p:cNvPr id="16" name="矩形 15">
                  <a:extLst>
                    <a:ext uri="{FF2B5EF4-FFF2-40B4-BE49-F238E27FC236}">
                      <a16:creationId xmlns:a16="http://schemas.microsoft.com/office/drawing/2014/main" id="{D816ABA4-871D-4048-915D-3123DE64FF81}"/>
                    </a:ext>
                  </a:extLst>
                </p:cNvPr>
                <p:cNvSpPr/>
                <p:nvPr/>
              </p:nvSpPr>
              <p:spPr>
                <a:xfrm>
                  <a:off x="-1229551" y="913359"/>
                  <a:ext cx="1566196" cy="158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7E1765EE-0B10-7D4C-8FB9-000F45824F64}"/>
                    </a:ext>
                  </a:extLst>
                </p:cNvPr>
                <p:cNvSpPr txBox="1"/>
                <p:nvPr/>
              </p:nvSpPr>
              <p:spPr>
                <a:xfrm>
                  <a:off x="-1249396" y="923331"/>
                  <a:ext cx="1586039" cy="148316"/>
                </a:xfrm>
                <a:prstGeom prst="rect">
                  <a:avLst/>
                </a:prstGeom>
                <a:noFill/>
              </p:spPr>
              <p:txBody>
                <a:bodyPr wrap="square" rtlCol="0">
                  <a:spAutoFit/>
                </a:bodyPr>
                <a:lstStyle/>
                <a:p>
                  <a:r>
                    <a:rPr kumimoji="1" lang="zh-CN" altLang="en-US" sz="1000" dirty="0"/>
                    <a:t>申请人通过当面、网络、传真、信函提出申请</a:t>
                  </a:r>
                </a:p>
              </p:txBody>
            </p:sp>
          </p:grpSp>
          <p:grpSp>
            <p:nvGrpSpPr>
              <p:cNvPr id="39" name="组合 38">
                <a:extLst>
                  <a:ext uri="{FF2B5EF4-FFF2-40B4-BE49-F238E27FC236}">
                    <a16:creationId xmlns:a16="http://schemas.microsoft.com/office/drawing/2014/main" id="{E1C1DB65-5D95-1E41-9D1C-9375D0C2F80C}"/>
                  </a:ext>
                </a:extLst>
              </p:cNvPr>
              <p:cNvGrpSpPr/>
              <p:nvPr/>
            </p:nvGrpSpPr>
            <p:grpSpPr>
              <a:xfrm>
                <a:off x="1691680" y="1868764"/>
                <a:ext cx="839727" cy="1553777"/>
                <a:chOff x="-1249396" y="913359"/>
                <a:chExt cx="1586041" cy="202752"/>
              </a:xfrm>
            </p:grpSpPr>
            <p:sp>
              <p:nvSpPr>
                <p:cNvPr id="40" name="矩形 39">
                  <a:extLst>
                    <a:ext uri="{FF2B5EF4-FFF2-40B4-BE49-F238E27FC236}">
                      <a16:creationId xmlns:a16="http://schemas.microsoft.com/office/drawing/2014/main" id="{CDA57F7D-23BA-4045-87E9-56889A89B270}"/>
                    </a:ext>
                  </a:extLst>
                </p:cNvPr>
                <p:cNvSpPr/>
                <p:nvPr/>
              </p:nvSpPr>
              <p:spPr>
                <a:xfrm>
                  <a:off x="-1229550" y="913359"/>
                  <a:ext cx="1566195" cy="202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a:extLst>
                    <a:ext uri="{FF2B5EF4-FFF2-40B4-BE49-F238E27FC236}">
                      <a16:creationId xmlns:a16="http://schemas.microsoft.com/office/drawing/2014/main" id="{26A7B594-CE35-CF4C-81B6-DB5DCC09998C}"/>
                    </a:ext>
                  </a:extLst>
                </p:cNvPr>
                <p:cNvSpPr txBox="1"/>
                <p:nvPr/>
              </p:nvSpPr>
              <p:spPr>
                <a:xfrm>
                  <a:off x="-1249396" y="923331"/>
                  <a:ext cx="1586039" cy="192776"/>
                </a:xfrm>
                <a:prstGeom prst="rect">
                  <a:avLst/>
                </a:prstGeom>
                <a:noFill/>
              </p:spPr>
              <p:txBody>
                <a:bodyPr wrap="square" rtlCol="0">
                  <a:spAutoFit/>
                </a:bodyPr>
                <a:lstStyle/>
                <a:p>
                  <a:r>
                    <a:rPr kumimoji="1" lang="zh-CN" altLang="en-US" sz="1000" dirty="0">
                      <a:latin typeface="SimSun" panose="02010600030101010101" pitchFamily="2" charset="-122"/>
                      <a:ea typeface="SimSun" panose="02010600030101010101" pitchFamily="2" charset="-122"/>
                    </a:rPr>
                    <a:t>信息公开受理部门接受申请，</a:t>
                  </a:r>
                  <a:r>
                    <a:rPr kumimoji="1" lang="zh-CN" altLang="en-US" sz="1000" b="1" dirty="0">
                      <a:solidFill>
                        <a:srgbClr val="FF0000"/>
                      </a:solidFill>
                      <a:latin typeface="SimSun" panose="02010600030101010101" pitchFamily="2" charset="-122"/>
                      <a:ea typeface="SimSun" panose="02010600030101010101" pitchFamily="2" charset="-122"/>
                    </a:rPr>
                    <a:t>在</a:t>
                  </a:r>
                  <a:r>
                    <a:rPr kumimoji="1" lang="en-US" altLang="zh-CN" sz="1000" b="1" dirty="0">
                      <a:solidFill>
                        <a:srgbClr val="FF0000"/>
                      </a:solidFill>
                      <a:latin typeface="SimSun" panose="02010600030101010101" pitchFamily="2" charset="-122"/>
                      <a:ea typeface="SimSun" panose="02010600030101010101" pitchFamily="2" charset="-122"/>
                    </a:rPr>
                    <a:t>15</a:t>
                  </a:r>
                  <a:r>
                    <a:rPr kumimoji="1" lang="zh-CN" altLang="en-US" sz="1000" b="1" dirty="0">
                      <a:solidFill>
                        <a:srgbClr val="FF0000"/>
                      </a:solidFill>
                      <a:latin typeface="SimSun" panose="02010600030101010101" pitchFamily="2" charset="-122"/>
                      <a:ea typeface="SimSun" panose="02010600030101010101" pitchFamily="2" charset="-122"/>
                    </a:rPr>
                    <a:t>个工作日</a:t>
                  </a:r>
                  <a:r>
                    <a:rPr kumimoji="1" lang="zh-CN" altLang="en-US" sz="1000" dirty="0">
                      <a:latin typeface="SimSun" panose="02010600030101010101" pitchFamily="2" charset="-122"/>
                      <a:ea typeface="SimSun" panose="02010600030101010101" pitchFamily="2" charset="-122"/>
                    </a:rPr>
                    <a:t>内（特殊情况经批准可再延长</a:t>
                  </a:r>
                  <a:r>
                    <a:rPr kumimoji="1" lang="en-US" altLang="zh-CN" sz="1000" dirty="0">
                      <a:latin typeface="SimSun" panose="02010600030101010101" pitchFamily="2" charset="-122"/>
                      <a:ea typeface="SimSun" panose="02010600030101010101" pitchFamily="2" charset="-122"/>
                    </a:rPr>
                    <a:t>15</a:t>
                  </a:r>
                  <a:r>
                    <a:rPr kumimoji="1" lang="zh-CN" altLang="en-US" sz="1000" dirty="0">
                      <a:latin typeface="SimSun" panose="02010600030101010101" pitchFamily="2" charset="-122"/>
                      <a:ea typeface="SimSun" panose="02010600030101010101" pitchFamily="2" charset="-122"/>
                    </a:rPr>
                    <a:t>个工作日）提出处理意见</a:t>
                  </a:r>
                </a:p>
              </p:txBody>
            </p:sp>
          </p:grpSp>
          <p:cxnSp>
            <p:nvCxnSpPr>
              <p:cNvPr id="42" name="AutoShape 6">
                <a:extLst>
                  <a:ext uri="{FF2B5EF4-FFF2-40B4-BE49-F238E27FC236}">
                    <a16:creationId xmlns:a16="http://schemas.microsoft.com/office/drawing/2014/main" id="{7F82955B-60B0-5249-8782-A032794BE537}"/>
                  </a:ext>
                </a:extLst>
              </p:cNvPr>
              <p:cNvCxnSpPr>
                <a:cxnSpLocks noChangeAspect="1" noEditPoints="1" noChangeArrowheads="1" noChangeShapeType="1"/>
              </p:cNvCxnSpPr>
              <p:nvPr/>
            </p:nvCxnSpPr>
            <p:spPr bwMode="auto">
              <a:xfrm>
                <a:off x="1269200" y="2658037"/>
                <a:ext cx="432987"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43" name="AutoShape 6">
                <a:extLst>
                  <a:ext uri="{FF2B5EF4-FFF2-40B4-BE49-F238E27FC236}">
                    <a16:creationId xmlns:a16="http://schemas.microsoft.com/office/drawing/2014/main" id="{D3C8313E-132C-084D-BB67-C30E80B444BF}"/>
                  </a:ext>
                </a:extLst>
              </p:cNvPr>
              <p:cNvCxnSpPr>
                <a:cxnSpLocks noChangeAspect="1" noEditPoints="1" noChangeArrowheads="1" noChangeShapeType="1"/>
              </p:cNvCxnSpPr>
              <p:nvPr/>
            </p:nvCxnSpPr>
            <p:spPr bwMode="auto">
              <a:xfrm>
                <a:off x="2707473" y="1136528"/>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9" name="直线连接符 8">
                <a:extLst>
                  <a:ext uri="{FF2B5EF4-FFF2-40B4-BE49-F238E27FC236}">
                    <a16:creationId xmlns:a16="http://schemas.microsoft.com/office/drawing/2014/main" id="{BE17F16F-315E-1B4F-89D9-3194D9AE2381}"/>
                  </a:ext>
                </a:extLst>
              </p:cNvPr>
              <p:cNvCxnSpPr/>
              <p:nvPr/>
            </p:nvCxnSpPr>
            <p:spPr>
              <a:xfrm>
                <a:off x="2699792" y="1136976"/>
                <a:ext cx="0" cy="3240360"/>
              </a:xfrm>
              <a:prstGeom prst="line">
                <a:avLst/>
              </a:prstGeom>
            </p:spPr>
            <p:style>
              <a:lnRef idx="1">
                <a:schemeClr val="dk1"/>
              </a:lnRef>
              <a:fillRef idx="0">
                <a:schemeClr val="dk1"/>
              </a:fillRef>
              <a:effectRef idx="0">
                <a:schemeClr val="dk1"/>
              </a:effectRef>
              <a:fontRef idx="minor">
                <a:schemeClr val="tx1"/>
              </a:fontRef>
            </p:style>
          </p:cxnSp>
          <p:cxnSp>
            <p:nvCxnSpPr>
              <p:cNvPr id="44" name="AutoShape 6">
                <a:extLst>
                  <a:ext uri="{FF2B5EF4-FFF2-40B4-BE49-F238E27FC236}">
                    <a16:creationId xmlns:a16="http://schemas.microsoft.com/office/drawing/2014/main" id="{4EDAB183-5F7D-E045-A069-6941159882F8}"/>
                  </a:ext>
                </a:extLst>
              </p:cNvPr>
              <p:cNvCxnSpPr>
                <a:cxnSpLocks noChangeAspect="1" noEditPoints="1" noChangeArrowheads="1" noChangeShapeType="1"/>
              </p:cNvCxnSpPr>
              <p:nvPr/>
            </p:nvCxnSpPr>
            <p:spPr bwMode="auto">
              <a:xfrm>
                <a:off x="2531406" y="2643758"/>
                <a:ext cx="168386"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nvGrpSpPr>
              <p:cNvPr id="46" name="组合 45">
                <a:extLst>
                  <a:ext uri="{FF2B5EF4-FFF2-40B4-BE49-F238E27FC236}">
                    <a16:creationId xmlns:a16="http://schemas.microsoft.com/office/drawing/2014/main" id="{20E37743-3C65-F246-8F8F-ADF50318D05F}"/>
                  </a:ext>
                </a:extLst>
              </p:cNvPr>
              <p:cNvGrpSpPr/>
              <p:nvPr/>
            </p:nvGrpSpPr>
            <p:grpSpPr>
              <a:xfrm>
                <a:off x="2995933" y="963508"/>
                <a:ext cx="1144019" cy="400110"/>
                <a:chOff x="-1229550" y="965368"/>
                <a:chExt cx="1002195" cy="62588"/>
              </a:xfrm>
            </p:grpSpPr>
            <p:sp>
              <p:nvSpPr>
                <p:cNvPr id="47" name="矩形 46">
                  <a:extLst>
                    <a:ext uri="{FF2B5EF4-FFF2-40B4-BE49-F238E27FC236}">
                      <a16:creationId xmlns:a16="http://schemas.microsoft.com/office/drawing/2014/main" id="{01A71078-9B90-E047-8AEF-C7B9C36A08C8}"/>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a:extLst>
                    <a:ext uri="{FF2B5EF4-FFF2-40B4-BE49-F238E27FC236}">
                      <a16:creationId xmlns:a16="http://schemas.microsoft.com/office/drawing/2014/main" id="{8F4F0AD5-8364-DD46-88D3-4B20E7D30759}"/>
                    </a:ext>
                  </a:extLst>
                </p:cNvPr>
                <p:cNvSpPr txBox="1"/>
                <p:nvPr/>
              </p:nvSpPr>
              <p:spPr>
                <a:xfrm>
                  <a:off x="-1229550" y="965368"/>
                  <a:ext cx="1002195" cy="62588"/>
                </a:xfrm>
                <a:prstGeom prst="rect">
                  <a:avLst/>
                </a:prstGeom>
                <a:noFill/>
              </p:spPr>
              <p:txBody>
                <a:bodyPr wrap="square" rtlCol="0">
                  <a:spAutoFit/>
                </a:bodyPr>
                <a:lstStyle/>
                <a:p>
                  <a:r>
                    <a:rPr kumimoji="1" lang="zh-CN" altLang="en-US" sz="1000" dirty="0"/>
                    <a:t>属于本机关主动公开的信息</a:t>
                  </a:r>
                </a:p>
              </p:txBody>
            </p:sp>
          </p:grpSp>
          <p:grpSp>
            <p:nvGrpSpPr>
              <p:cNvPr id="49" name="组合 48">
                <a:extLst>
                  <a:ext uri="{FF2B5EF4-FFF2-40B4-BE49-F238E27FC236}">
                    <a16:creationId xmlns:a16="http://schemas.microsoft.com/office/drawing/2014/main" id="{597EAAD1-A884-8C4E-A4BF-74FC468A4EA8}"/>
                  </a:ext>
                </a:extLst>
              </p:cNvPr>
              <p:cNvGrpSpPr/>
              <p:nvPr/>
            </p:nvGrpSpPr>
            <p:grpSpPr>
              <a:xfrm>
                <a:off x="2995933" y="1789509"/>
                <a:ext cx="1144019" cy="759031"/>
                <a:chOff x="-1229550" y="965368"/>
                <a:chExt cx="1002195" cy="86660"/>
              </a:xfrm>
            </p:grpSpPr>
            <p:sp>
              <p:nvSpPr>
                <p:cNvPr id="50" name="矩形 49">
                  <a:extLst>
                    <a:ext uri="{FF2B5EF4-FFF2-40B4-BE49-F238E27FC236}">
                      <a16:creationId xmlns:a16="http://schemas.microsoft.com/office/drawing/2014/main" id="{FD147FB3-856F-5A4F-B810-D0CDB8AA9F07}"/>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a:extLst>
                    <a:ext uri="{FF2B5EF4-FFF2-40B4-BE49-F238E27FC236}">
                      <a16:creationId xmlns:a16="http://schemas.microsoft.com/office/drawing/2014/main" id="{E4357948-AA47-0145-AC34-CCFCD15C2769}"/>
                    </a:ext>
                  </a:extLst>
                </p:cNvPr>
                <p:cNvSpPr txBox="1"/>
                <p:nvPr/>
              </p:nvSpPr>
              <p:spPr>
                <a:xfrm>
                  <a:off x="-1229550" y="965368"/>
                  <a:ext cx="1002195" cy="86660"/>
                </a:xfrm>
                <a:prstGeom prst="rect">
                  <a:avLst/>
                </a:prstGeom>
                <a:noFill/>
              </p:spPr>
              <p:txBody>
                <a:bodyPr wrap="square" rtlCol="0">
                  <a:spAutoFit/>
                </a:bodyPr>
                <a:lstStyle/>
                <a:p>
                  <a:r>
                    <a:rPr kumimoji="1" lang="zh-CN" altLang="en-US" sz="1000" dirty="0"/>
                    <a:t>属于本机关掌握但不主动公开的信息</a:t>
                  </a:r>
                </a:p>
              </p:txBody>
            </p:sp>
          </p:grpSp>
          <p:grpSp>
            <p:nvGrpSpPr>
              <p:cNvPr id="52" name="组合 51">
                <a:extLst>
                  <a:ext uri="{FF2B5EF4-FFF2-40B4-BE49-F238E27FC236}">
                    <a16:creationId xmlns:a16="http://schemas.microsoft.com/office/drawing/2014/main" id="{3D19D032-C049-764A-AE30-5A9E9E2E76D0}"/>
                  </a:ext>
                </a:extLst>
              </p:cNvPr>
              <p:cNvGrpSpPr/>
              <p:nvPr/>
            </p:nvGrpSpPr>
            <p:grpSpPr>
              <a:xfrm>
                <a:off x="3013365" y="2774378"/>
                <a:ext cx="1144019" cy="400107"/>
                <a:chOff x="-1229550" y="965368"/>
                <a:chExt cx="1002195" cy="45681"/>
              </a:xfrm>
            </p:grpSpPr>
            <p:sp>
              <p:nvSpPr>
                <p:cNvPr id="53" name="矩形 52">
                  <a:extLst>
                    <a:ext uri="{FF2B5EF4-FFF2-40B4-BE49-F238E27FC236}">
                      <a16:creationId xmlns:a16="http://schemas.microsoft.com/office/drawing/2014/main" id="{4AEEB6D0-CD6B-DD49-96AC-6320CEA9E4BB}"/>
                    </a:ext>
                  </a:extLst>
                </p:cNvPr>
                <p:cNvSpPr/>
                <p:nvPr/>
              </p:nvSpPr>
              <p:spPr>
                <a:xfrm>
                  <a:off x="-1229550" y="965368"/>
                  <a:ext cx="914618" cy="45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文本框 53">
                  <a:extLst>
                    <a:ext uri="{FF2B5EF4-FFF2-40B4-BE49-F238E27FC236}">
                      <a16:creationId xmlns:a16="http://schemas.microsoft.com/office/drawing/2014/main" id="{B71E3E3D-D401-314E-A826-A58443C3F501}"/>
                    </a:ext>
                  </a:extLst>
                </p:cNvPr>
                <p:cNvSpPr txBox="1"/>
                <p:nvPr/>
              </p:nvSpPr>
              <p:spPr>
                <a:xfrm>
                  <a:off x="-1229550" y="965368"/>
                  <a:ext cx="1002195" cy="45681"/>
                </a:xfrm>
                <a:prstGeom prst="rect">
                  <a:avLst/>
                </a:prstGeom>
                <a:noFill/>
              </p:spPr>
              <p:txBody>
                <a:bodyPr wrap="square" rtlCol="0">
                  <a:spAutoFit/>
                </a:bodyPr>
                <a:lstStyle/>
                <a:p>
                  <a:r>
                    <a:rPr kumimoji="1" lang="zh-CN" altLang="en-US" sz="1000" dirty="0"/>
                    <a:t>申请的信息内容不明确</a:t>
                  </a:r>
                </a:p>
              </p:txBody>
            </p:sp>
          </p:grpSp>
          <p:grpSp>
            <p:nvGrpSpPr>
              <p:cNvPr id="55" name="组合 54">
                <a:extLst>
                  <a:ext uri="{FF2B5EF4-FFF2-40B4-BE49-F238E27FC236}">
                    <a16:creationId xmlns:a16="http://schemas.microsoft.com/office/drawing/2014/main" id="{8F99DDFA-7BE7-104B-AC6C-E7329111D4F4}"/>
                  </a:ext>
                </a:extLst>
              </p:cNvPr>
              <p:cNvGrpSpPr/>
              <p:nvPr/>
            </p:nvGrpSpPr>
            <p:grpSpPr>
              <a:xfrm>
                <a:off x="3013365" y="3402535"/>
                <a:ext cx="1144019" cy="553998"/>
                <a:chOff x="-1229550" y="965368"/>
                <a:chExt cx="1002195" cy="63251"/>
              </a:xfrm>
            </p:grpSpPr>
            <p:sp>
              <p:nvSpPr>
                <p:cNvPr id="56" name="矩形 55">
                  <a:extLst>
                    <a:ext uri="{FF2B5EF4-FFF2-40B4-BE49-F238E27FC236}">
                      <a16:creationId xmlns:a16="http://schemas.microsoft.com/office/drawing/2014/main" id="{AE4050C1-98DB-8E48-A01C-5A65630F4CD8}"/>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56">
                  <a:extLst>
                    <a:ext uri="{FF2B5EF4-FFF2-40B4-BE49-F238E27FC236}">
                      <a16:creationId xmlns:a16="http://schemas.microsoft.com/office/drawing/2014/main" id="{ECC728D0-9EF5-0D43-860D-D17C1B988D01}"/>
                    </a:ext>
                  </a:extLst>
                </p:cNvPr>
                <p:cNvSpPr txBox="1"/>
                <p:nvPr/>
              </p:nvSpPr>
              <p:spPr>
                <a:xfrm>
                  <a:off x="-1229550" y="965368"/>
                  <a:ext cx="1002195" cy="63251"/>
                </a:xfrm>
                <a:prstGeom prst="rect">
                  <a:avLst/>
                </a:prstGeom>
                <a:noFill/>
              </p:spPr>
              <p:txBody>
                <a:bodyPr wrap="square" rtlCol="0">
                  <a:spAutoFit/>
                </a:bodyPr>
                <a:lstStyle/>
                <a:p>
                  <a:r>
                    <a:rPr kumimoji="1" lang="zh-CN" altLang="en-US" sz="1000" dirty="0"/>
                    <a:t>申请的信息不属于本机关掌握的信息</a:t>
                  </a:r>
                </a:p>
              </p:txBody>
            </p:sp>
          </p:grpSp>
          <p:grpSp>
            <p:nvGrpSpPr>
              <p:cNvPr id="58" name="组合 57">
                <a:extLst>
                  <a:ext uri="{FF2B5EF4-FFF2-40B4-BE49-F238E27FC236}">
                    <a16:creationId xmlns:a16="http://schemas.microsoft.com/office/drawing/2014/main" id="{711D4E38-80E9-924F-BC83-13DAFA5756AA}"/>
                  </a:ext>
                </a:extLst>
              </p:cNvPr>
              <p:cNvGrpSpPr/>
              <p:nvPr/>
            </p:nvGrpSpPr>
            <p:grpSpPr>
              <a:xfrm>
                <a:off x="3013365" y="4187578"/>
                <a:ext cx="1144019" cy="379516"/>
                <a:chOff x="-1229550" y="965368"/>
                <a:chExt cx="1002195" cy="62588"/>
              </a:xfrm>
            </p:grpSpPr>
            <p:sp>
              <p:nvSpPr>
                <p:cNvPr id="59" name="矩形 58">
                  <a:extLst>
                    <a:ext uri="{FF2B5EF4-FFF2-40B4-BE49-F238E27FC236}">
                      <a16:creationId xmlns:a16="http://schemas.microsoft.com/office/drawing/2014/main" id="{D1365A8E-20C9-CF48-A175-EBBBFA178047}"/>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a:extLst>
                    <a:ext uri="{FF2B5EF4-FFF2-40B4-BE49-F238E27FC236}">
                      <a16:creationId xmlns:a16="http://schemas.microsoft.com/office/drawing/2014/main" id="{E32D44E3-0292-4E45-9EED-B12F6483D3B0}"/>
                    </a:ext>
                  </a:extLst>
                </p:cNvPr>
                <p:cNvSpPr txBox="1"/>
                <p:nvPr/>
              </p:nvSpPr>
              <p:spPr>
                <a:xfrm>
                  <a:off x="-1229550" y="965368"/>
                  <a:ext cx="1002195" cy="45681"/>
                </a:xfrm>
                <a:prstGeom prst="rect">
                  <a:avLst/>
                </a:prstGeom>
                <a:noFill/>
              </p:spPr>
              <p:txBody>
                <a:bodyPr wrap="square" rtlCol="0">
                  <a:spAutoFit/>
                </a:bodyPr>
                <a:lstStyle/>
                <a:p>
                  <a:r>
                    <a:rPr kumimoji="1" lang="zh-CN" altLang="en-US" sz="1000" dirty="0"/>
                    <a:t>申请的信息不存在</a:t>
                  </a:r>
                </a:p>
              </p:txBody>
            </p:sp>
          </p:grpSp>
          <p:cxnSp>
            <p:nvCxnSpPr>
              <p:cNvPr id="61" name="AutoShape 6">
                <a:extLst>
                  <a:ext uri="{FF2B5EF4-FFF2-40B4-BE49-F238E27FC236}">
                    <a16:creationId xmlns:a16="http://schemas.microsoft.com/office/drawing/2014/main" id="{36F3D9CF-A3B0-434A-9E1B-2AE715B9F635}"/>
                  </a:ext>
                </a:extLst>
              </p:cNvPr>
              <p:cNvCxnSpPr>
                <a:cxnSpLocks noChangeAspect="1" noEditPoints="1" noChangeArrowheads="1" noChangeShapeType="1"/>
              </p:cNvCxnSpPr>
              <p:nvPr/>
            </p:nvCxnSpPr>
            <p:spPr bwMode="auto">
              <a:xfrm>
                <a:off x="2707901" y="2055764"/>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62" name="AutoShape 6">
                <a:extLst>
                  <a:ext uri="{FF2B5EF4-FFF2-40B4-BE49-F238E27FC236}">
                    <a16:creationId xmlns:a16="http://schemas.microsoft.com/office/drawing/2014/main" id="{AC88B1AD-B8AD-C743-8BCC-B7B290CCED32}"/>
                  </a:ext>
                </a:extLst>
              </p:cNvPr>
              <p:cNvCxnSpPr>
                <a:cxnSpLocks noChangeAspect="1" noEditPoints="1" noChangeArrowheads="1" noChangeShapeType="1"/>
              </p:cNvCxnSpPr>
              <p:nvPr/>
            </p:nvCxnSpPr>
            <p:spPr bwMode="auto">
              <a:xfrm>
                <a:off x="2707901" y="2974431"/>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63" name="AutoShape 6">
                <a:extLst>
                  <a:ext uri="{FF2B5EF4-FFF2-40B4-BE49-F238E27FC236}">
                    <a16:creationId xmlns:a16="http://schemas.microsoft.com/office/drawing/2014/main" id="{90F28F8B-27DF-8B4F-915B-8D14FA3D5CC3}"/>
                  </a:ext>
                </a:extLst>
              </p:cNvPr>
              <p:cNvCxnSpPr>
                <a:cxnSpLocks noChangeAspect="1" noEditPoints="1" noChangeArrowheads="1" noChangeShapeType="1"/>
              </p:cNvCxnSpPr>
              <p:nvPr/>
            </p:nvCxnSpPr>
            <p:spPr bwMode="auto">
              <a:xfrm>
                <a:off x="2707473" y="3698184"/>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64" name="AutoShape 6">
                <a:extLst>
                  <a:ext uri="{FF2B5EF4-FFF2-40B4-BE49-F238E27FC236}">
                    <a16:creationId xmlns:a16="http://schemas.microsoft.com/office/drawing/2014/main" id="{8750614F-6869-0D47-BC73-D35061EDD46E}"/>
                  </a:ext>
                </a:extLst>
              </p:cNvPr>
              <p:cNvCxnSpPr>
                <a:cxnSpLocks noChangeAspect="1" noEditPoints="1" noChangeArrowheads="1" noChangeShapeType="1"/>
              </p:cNvCxnSpPr>
              <p:nvPr/>
            </p:nvCxnSpPr>
            <p:spPr bwMode="auto">
              <a:xfrm>
                <a:off x="2693099" y="4372243"/>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65" name="AutoShape 6">
                <a:extLst>
                  <a:ext uri="{FF2B5EF4-FFF2-40B4-BE49-F238E27FC236}">
                    <a16:creationId xmlns:a16="http://schemas.microsoft.com/office/drawing/2014/main" id="{3DE1C7DD-9D79-6140-8F3F-B4E54BA7C5BA}"/>
                  </a:ext>
                </a:extLst>
              </p:cNvPr>
              <p:cNvCxnSpPr>
                <a:cxnSpLocks noChangeAspect="1" noEditPoints="1" noChangeArrowheads="1" noChangeShapeType="1"/>
              </p:cNvCxnSpPr>
              <p:nvPr/>
            </p:nvCxnSpPr>
            <p:spPr bwMode="auto">
              <a:xfrm>
                <a:off x="4039982" y="1136528"/>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nvGrpSpPr>
              <p:cNvPr id="66" name="组合 65">
                <a:extLst>
                  <a:ext uri="{FF2B5EF4-FFF2-40B4-BE49-F238E27FC236}">
                    <a16:creationId xmlns:a16="http://schemas.microsoft.com/office/drawing/2014/main" id="{5A1104B9-DC67-1845-B922-861C2835B3CA}"/>
                  </a:ext>
                </a:extLst>
              </p:cNvPr>
              <p:cNvGrpSpPr/>
              <p:nvPr/>
            </p:nvGrpSpPr>
            <p:grpSpPr>
              <a:xfrm>
                <a:off x="4328014" y="876552"/>
                <a:ext cx="1144019" cy="698731"/>
                <a:chOff x="-1229550" y="965368"/>
                <a:chExt cx="1002195" cy="86660"/>
              </a:xfrm>
            </p:grpSpPr>
            <p:sp>
              <p:nvSpPr>
                <p:cNvPr id="67" name="矩形 66">
                  <a:extLst>
                    <a:ext uri="{FF2B5EF4-FFF2-40B4-BE49-F238E27FC236}">
                      <a16:creationId xmlns:a16="http://schemas.microsoft.com/office/drawing/2014/main" id="{CA615C0F-FC7C-0842-90E5-E11B5DFD44A8}"/>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文本框 67">
                  <a:extLst>
                    <a:ext uri="{FF2B5EF4-FFF2-40B4-BE49-F238E27FC236}">
                      <a16:creationId xmlns:a16="http://schemas.microsoft.com/office/drawing/2014/main" id="{B7C1C060-7A43-D248-9AAE-38071E0EBD82}"/>
                    </a:ext>
                  </a:extLst>
                </p:cNvPr>
                <p:cNvSpPr txBox="1"/>
                <p:nvPr/>
              </p:nvSpPr>
              <p:spPr>
                <a:xfrm>
                  <a:off x="-1229550" y="965368"/>
                  <a:ext cx="1002195" cy="86660"/>
                </a:xfrm>
                <a:prstGeom prst="rect">
                  <a:avLst/>
                </a:prstGeom>
                <a:noFill/>
              </p:spPr>
              <p:txBody>
                <a:bodyPr wrap="square" rtlCol="0">
                  <a:spAutoFit/>
                </a:bodyPr>
                <a:lstStyle/>
                <a:p>
                  <a:r>
                    <a:rPr kumimoji="1" lang="zh-CN" altLang="en-US" sz="1000" dirty="0"/>
                    <a:t>向申请人说明获取信息的方法和渠道</a:t>
                  </a:r>
                </a:p>
              </p:txBody>
            </p:sp>
          </p:grpSp>
          <p:grpSp>
            <p:nvGrpSpPr>
              <p:cNvPr id="69" name="组合 68">
                <a:extLst>
                  <a:ext uri="{FF2B5EF4-FFF2-40B4-BE49-F238E27FC236}">
                    <a16:creationId xmlns:a16="http://schemas.microsoft.com/office/drawing/2014/main" id="{41BC1C25-2DA4-4A49-BE3E-9714DFBF30BF}"/>
                  </a:ext>
                </a:extLst>
              </p:cNvPr>
              <p:cNvGrpSpPr/>
              <p:nvPr/>
            </p:nvGrpSpPr>
            <p:grpSpPr>
              <a:xfrm>
                <a:off x="4616047" y="1628587"/>
                <a:ext cx="756017" cy="407167"/>
                <a:chOff x="-1229550" y="965368"/>
                <a:chExt cx="662294" cy="63692"/>
              </a:xfrm>
            </p:grpSpPr>
            <p:sp>
              <p:nvSpPr>
                <p:cNvPr id="70" name="矩形 69">
                  <a:extLst>
                    <a:ext uri="{FF2B5EF4-FFF2-40B4-BE49-F238E27FC236}">
                      <a16:creationId xmlns:a16="http://schemas.microsoft.com/office/drawing/2014/main" id="{9C32FEE2-ED6A-154B-9EF3-C98978BC7E20}"/>
                    </a:ext>
                  </a:extLst>
                </p:cNvPr>
                <p:cNvSpPr/>
                <p:nvPr/>
              </p:nvSpPr>
              <p:spPr>
                <a:xfrm>
                  <a:off x="-1229550" y="965368"/>
                  <a:ext cx="662294"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文本框 70">
                  <a:extLst>
                    <a:ext uri="{FF2B5EF4-FFF2-40B4-BE49-F238E27FC236}">
                      <a16:creationId xmlns:a16="http://schemas.microsoft.com/office/drawing/2014/main" id="{DC5B67C8-F622-8747-BF84-4FFCBB1DBBBD}"/>
                    </a:ext>
                  </a:extLst>
                </p:cNvPr>
                <p:cNvSpPr txBox="1"/>
                <p:nvPr/>
              </p:nvSpPr>
              <p:spPr>
                <a:xfrm>
                  <a:off x="-1229550" y="966472"/>
                  <a:ext cx="662294" cy="62588"/>
                </a:xfrm>
                <a:prstGeom prst="rect">
                  <a:avLst/>
                </a:prstGeom>
                <a:noFill/>
              </p:spPr>
              <p:txBody>
                <a:bodyPr wrap="square" rtlCol="0">
                  <a:spAutoFit/>
                </a:bodyPr>
                <a:lstStyle/>
                <a:p>
                  <a:r>
                    <a:rPr kumimoji="1" lang="zh-CN" altLang="en-US" sz="1000" dirty="0"/>
                    <a:t>可以公开的信息</a:t>
                  </a:r>
                </a:p>
              </p:txBody>
            </p:sp>
          </p:grpSp>
          <p:grpSp>
            <p:nvGrpSpPr>
              <p:cNvPr id="99" name="组合 98">
                <a:extLst>
                  <a:ext uri="{FF2B5EF4-FFF2-40B4-BE49-F238E27FC236}">
                    <a16:creationId xmlns:a16="http://schemas.microsoft.com/office/drawing/2014/main" id="{8ECFB4E2-C226-844A-9F57-2CDDBFDE5463}"/>
                  </a:ext>
                </a:extLst>
              </p:cNvPr>
              <p:cNvGrpSpPr/>
              <p:nvPr/>
            </p:nvGrpSpPr>
            <p:grpSpPr>
              <a:xfrm>
                <a:off x="4039982" y="1829136"/>
                <a:ext cx="576064" cy="468936"/>
                <a:chOff x="4039982" y="1829136"/>
                <a:chExt cx="576064" cy="468936"/>
              </a:xfrm>
            </p:grpSpPr>
            <p:cxnSp>
              <p:nvCxnSpPr>
                <p:cNvPr id="72" name="AutoShape 6">
                  <a:extLst>
                    <a:ext uri="{FF2B5EF4-FFF2-40B4-BE49-F238E27FC236}">
                      <a16:creationId xmlns:a16="http://schemas.microsoft.com/office/drawing/2014/main" id="{D413D696-1A26-3D46-8234-2031BFBE1A0B}"/>
                    </a:ext>
                  </a:extLst>
                </p:cNvPr>
                <p:cNvCxnSpPr>
                  <a:cxnSpLocks noChangeAspect="1" noEditPoints="1" noChangeArrowheads="1" noChangeShapeType="1"/>
                </p:cNvCxnSpPr>
                <p:nvPr/>
              </p:nvCxnSpPr>
              <p:spPr bwMode="auto">
                <a:xfrm>
                  <a:off x="4039982" y="2036688"/>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74" name="直线连接符 73">
                  <a:extLst>
                    <a:ext uri="{FF2B5EF4-FFF2-40B4-BE49-F238E27FC236}">
                      <a16:creationId xmlns:a16="http://schemas.microsoft.com/office/drawing/2014/main" id="{301EF75B-F6A0-214E-A13A-D1C01B8BCF5D}"/>
                    </a:ext>
                  </a:extLst>
                </p:cNvPr>
                <p:cNvCxnSpPr/>
                <p:nvPr/>
              </p:nvCxnSpPr>
              <p:spPr>
                <a:xfrm>
                  <a:off x="4328014" y="1829136"/>
                  <a:ext cx="0" cy="468936"/>
                </a:xfrm>
                <a:prstGeom prst="line">
                  <a:avLst/>
                </a:prstGeom>
              </p:spPr>
              <p:style>
                <a:lnRef idx="1">
                  <a:schemeClr val="dk1"/>
                </a:lnRef>
                <a:fillRef idx="0">
                  <a:schemeClr val="dk1"/>
                </a:fillRef>
                <a:effectRef idx="0">
                  <a:schemeClr val="dk1"/>
                </a:effectRef>
                <a:fontRef idx="minor">
                  <a:schemeClr val="tx1"/>
                </a:fontRef>
              </p:style>
            </p:cxnSp>
            <p:cxnSp>
              <p:nvCxnSpPr>
                <p:cNvPr id="75" name="AutoShape 6">
                  <a:extLst>
                    <a:ext uri="{FF2B5EF4-FFF2-40B4-BE49-F238E27FC236}">
                      <a16:creationId xmlns:a16="http://schemas.microsoft.com/office/drawing/2014/main" id="{6671BF8C-F107-4746-A8FA-A7DAE034E1E7}"/>
                    </a:ext>
                  </a:extLst>
                </p:cNvPr>
                <p:cNvCxnSpPr>
                  <a:cxnSpLocks noChangeAspect="1" noEditPoints="1" noChangeArrowheads="1" noChangeShapeType="1"/>
                </p:cNvCxnSpPr>
                <p:nvPr/>
              </p:nvCxnSpPr>
              <p:spPr bwMode="auto">
                <a:xfrm>
                  <a:off x="4328014" y="1832585"/>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76" name="AutoShape 6">
                  <a:extLst>
                    <a:ext uri="{FF2B5EF4-FFF2-40B4-BE49-F238E27FC236}">
                      <a16:creationId xmlns:a16="http://schemas.microsoft.com/office/drawing/2014/main" id="{83DEA50D-0F67-AF45-B18C-988B9FCDF5F5}"/>
                    </a:ext>
                  </a:extLst>
                </p:cNvPr>
                <p:cNvCxnSpPr>
                  <a:cxnSpLocks noChangeAspect="1" noEditPoints="1" noChangeArrowheads="1" noChangeShapeType="1"/>
                </p:cNvCxnSpPr>
                <p:nvPr/>
              </p:nvCxnSpPr>
              <p:spPr bwMode="auto">
                <a:xfrm>
                  <a:off x="4328014" y="2298072"/>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grpSp>
            <p:nvGrpSpPr>
              <p:cNvPr id="78" name="组合 77">
                <a:extLst>
                  <a:ext uri="{FF2B5EF4-FFF2-40B4-BE49-F238E27FC236}">
                    <a16:creationId xmlns:a16="http://schemas.microsoft.com/office/drawing/2014/main" id="{195180A2-338E-0D4D-9750-35C1F048FA99}"/>
                  </a:ext>
                </a:extLst>
              </p:cNvPr>
              <p:cNvGrpSpPr/>
              <p:nvPr/>
            </p:nvGrpSpPr>
            <p:grpSpPr>
              <a:xfrm>
                <a:off x="4616046" y="2098017"/>
                <a:ext cx="1180090" cy="400110"/>
                <a:chOff x="-1229550" y="965368"/>
                <a:chExt cx="1446982" cy="62588"/>
              </a:xfrm>
            </p:grpSpPr>
            <p:sp>
              <p:nvSpPr>
                <p:cNvPr id="79" name="矩形 78">
                  <a:extLst>
                    <a:ext uri="{FF2B5EF4-FFF2-40B4-BE49-F238E27FC236}">
                      <a16:creationId xmlns:a16="http://schemas.microsoft.com/office/drawing/2014/main" id="{D19C93CF-E35A-F049-A793-A0160170189A}"/>
                    </a:ext>
                  </a:extLst>
                </p:cNvPr>
                <p:cNvSpPr/>
                <p:nvPr/>
              </p:nvSpPr>
              <p:spPr>
                <a:xfrm>
                  <a:off x="-1229550" y="965368"/>
                  <a:ext cx="914618"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文本框 79">
                  <a:extLst>
                    <a:ext uri="{FF2B5EF4-FFF2-40B4-BE49-F238E27FC236}">
                      <a16:creationId xmlns:a16="http://schemas.microsoft.com/office/drawing/2014/main" id="{2789D060-0864-1C42-9E4D-791EB3F64CC8}"/>
                    </a:ext>
                  </a:extLst>
                </p:cNvPr>
                <p:cNvSpPr txBox="1"/>
                <p:nvPr/>
              </p:nvSpPr>
              <p:spPr>
                <a:xfrm>
                  <a:off x="-1229550" y="965368"/>
                  <a:ext cx="1446982" cy="62588"/>
                </a:xfrm>
                <a:prstGeom prst="rect">
                  <a:avLst/>
                </a:prstGeom>
                <a:noFill/>
              </p:spPr>
              <p:txBody>
                <a:bodyPr wrap="square" rtlCol="0">
                  <a:spAutoFit/>
                </a:bodyPr>
                <a:lstStyle/>
                <a:p>
                  <a:r>
                    <a:rPr kumimoji="1" lang="zh-CN" altLang="en-US" sz="1000" dirty="0"/>
                    <a:t>不可以公开</a:t>
                  </a:r>
                  <a:endParaRPr kumimoji="1" lang="en-US" altLang="zh-CN" sz="1000" dirty="0"/>
                </a:p>
                <a:p>
                  <a:r>
                    <a:rPr kumimoji="1" lang="zh-CN" altLang="en-US" sz="1000" dirty="0"/>
                    <a:t>的信息</a:t>
                  </a:r>
                </a:p>
              </p:txBody>
            </p:sp>
          </p:grpSp>
          <p:cxnSp>
            <p:nvCxnSpPr>
              <p:cNvPr id="81" name="AutoShape 6">
                <a:extLst>
                  <a:ext uri="{FF2B5EF4-FFF2-40B4-BE49-F238E27FC236}">
                    <a16:creationId xmlns:a16="http://schemas.microsoft.com/office/drawing/2014/main" id="{68216482-FD86-DB45-B837-D4ED1A5C3955}"/>
                  </a:ext>
                </a:extLst>
              </p:cNvPr>
              <p:cNvCxnSpPr>
                <a:cxnSpLocks noChangeAspect="1" noEditPoints="1" noChangeArrowheads="1" noChangeShapeType="1"/>
              </p:cNvCxnSpPr>
              <p:nvPr/>
            </p:nvCxnSpPr>
            <p:spPr bwMode="auto">
              <a:xfrm>
                <a:off x="4057414" y="2974431"/>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82" name="AutoShape 6">
                <a:extLst>
                  <a:ext uri="{FF2B5EF4-FFF2-40B4-BE49-F238E27FC236}">
                    <a16:creationId xmlns:a16="http://schemas.microsoft.com/office/drawing/2014/main" id="{11C318DA-11B0-FF43-8261-1F642D0381DF}"/>
                  </a:ext>
                </a:extLst>
              </p:cNvPr>
              <p:cNvCxnSpPr>
                <a:cxnSpLocks noChangeAspect="1" noEditPoints="1" noChangeArrowheads="1" noChangeShapeType="1"/>
              </p:cNvCxnSpPr>
              <p:nvPr/>
            </p:nvCxnSpPr>
            <p:spPr bwMode="auto">
              <a:xfrm>
                <a:off x="4057414" y="3651870"/>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83" name="AutoShape 6">
                <a:extLst>
                  <a:ext uri="{FF2B5EF4-FFF2-40B4-BE49-F238E27FC236}">
                    <a16:creationId xmlns:a16="http://schemas.microsoft.com/office/drawing/2014/main" id="{08938F7C-1CC6-9B46-A4DB-D1A9ECC51A41}"/>
                  </a:ext>
                </a:extLst>
              </p:cNvPr>
              <p:cNvCxnSpPr>
                <a:cxnSpLocks noChangeAspect="1" noEditPoints="1" noChangeArrowheads="1" noChangeShapeType="1"/>
              </p:cNvCxnSpPr>
              <p:nvPr/>
            </p:nvCxnSpPr>
            <p:spPr bwMode="auto">
              <a:xfrm>
                <a:off x="4057414" y="4375692"/>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nvGrpSpPr>
              <p:cNvPr id="87" name="组合 86">
                <a:extLst>
                  <a:ext uri="{FF2B5EF4-FFF2-40B4-BE49-F238E27FC236}">
                    <a16:creationId xmlns:a16="http://schemas.microsoft.com/office/drawing/2014/main" id="{7E775E18-2FCD-8E4F-A4F6-DB7FD53929D8}"/>
                  </a:ext>
                </a:extLst>
              </p:cNvPr>
              <p:cNvGrpSpPr/>
              <p:nvPr/>
            </p:nvGrpSpPr>
            <p:grpSpPr>
              <a:xfrm>
                <a:off x="4347737" y="2774391"/>
                <a:ext cx="1144019" cy="400107"/>
                <a:chOff x="-1229550" y="965368"/>
                <a:chExt cx="1002195" cy="45681"/>
              </a:xfrm>
            </p:grpSpPr>
            <p:sp>
              <p:nvSpPr>
                <p:cNvPr id="88" name="矩形 87">
                  <a:extLst>
                    <a:ext uri="{FF2B5EF4-FFF2-40B4-BE49-F238E27FC236}">
                      <a16:creationId xmlns:a16="http://schemas.microsoft.com/office/drawing/2014/main" id="{84602E47-A427-CA4E-9370-97017451F59C}"/>
                    </a:ext>
                  </a:extLst>
                </p:cNvPr>
                <p:cNvSpPr/>
                <p:nvPr/>
              </p:nvSpPr>
              <p:spPr>
                <a:xfrm>
                  <a:off x="-1229550" y="965368"/>
                  <a:ext cx="914618" cy="45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文本框 88">
                  <a:extLst>
                    <a:ext uri="{FF2B5EF4-FFF2-40B4-BE49-F238E27FC236}">
                      <a16:creationId xmlns:a16="http://schemas.microsoft.com/office/drawing/2014/main" id="{841B160E-8308-5440-8758-DA818538BB0F}"/>
                    </a:ext>
                  </a:extLst>
                </p:cNvPr>
                <p:cNvSpPr txBox="1"/>
                <p:nvPr/>
              </p:nvSpPr>
              <p:spPr>
                <a:xfrm>
                  <a:off x="-1229550" y="965368"/>
                  <a:ext cx="1002195" cy="45681"/>
                </a:xfrm>
                <a:prstGeom prst="rect">
                  <a:avLst/>
                </a:prstGeom>
                <a:noFill/>
              </p:spPr>
              <p:txBody>
                <a:bodyPr wrap="square" rtlCol="0">
                  <a:spAutoFit/>
                </a:bodyPr>
                <a:lstStyle/>
                <a:p>
                  <a:r>
                    <a:rPr kumimoji="1" lang="zh-CN" altLang="en-US" sz="1000" dirty="0"/>
                    <a:t>请申请人重新申请信息公开</a:t>
                  </a:r>
                </a:p>
              </p:txBody>
            </p:sp>
          </p:grpSp>
          <p:grpSp>
            <p:nvGrpSpPr>
              <p:cNvPr id="90" name="组合 89">
                <a:extLst>
                  <a:ext uri="{FF2B5EF4-FFF2-40B4-BE49-F238E27FC236}">
                    <a16:creationId xmlns:a16="http://schemas.microsoft.com/office/drawing/2014/main" id="{0CF43BC5-807C-F942-8E07-146556EDAA77}"/>
                  </a:ext>
                </a:extLst>
              </p:cNvPr>
              <p:cNvGrpSpPr/>
              <p:nvPr/>
            </p:nvGrpSpPr>
            <p:grpSpPr>
              <a:xfrm>
                <a:off x="4347737" y="3406696"/>
                <a:ext cx="1144019" cy="736798"/>
                <a:chOff x="-1229550" y="965368"/>
                <a:chExt cx="1002195" cy="63251"/>
              </a:xfrm>
            </p:grpSpPr>
            <p:sp>
              <p:nvSpPr>
                <p:cNvPr id="91" name="矩形 90">
                  <a:extLst>
                    <a:ext uri="{FF2B5EF4-FFF2-40B4-BE49-F238E27FC236}">
                      <a16:creationId xmlns:a16="http://schemas.microsoft.com/office/drawing/2014/main" id="{58873DEA-5C92-B843-B7BF-FABE3D24A80F}"/>
                    </a:ext>
                  </a:extLst>
                </p:cNvPr>
                <p:cNvSpPr/>
                <p:nvPr/>
              </p:nvSpPr>
              <p:spPr>
                <a:xfrm>
                  <a:off x="-1229550" y="965368"/>
                  <a:ext cx="914618" cy="45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文本框 91">
                  <a:extLst>
                    <a:ext uri="{FF2B5EF4-FFF2-40B4-BE49-F238E27FC236}">
                      <a16:creationId xmlns:a16="http://schemas.microsoft.com/office/drawing/2014/main" id="{34F09872-C753-E145-B31B-AE36AE1FCD3A}"/>
                    </a:ext>
                  </a:extLst>
                </p:cNvPr>
                <p:cNvSpPr txBox="1"/>
                <p:nvPr/>
              </p:nvSpPr>
              <p:spPr>
                <a:xfrm>
                  <a:off x="-1229550" y="965368"/>
                  <a:ext cx="1002195" cy="63251"/>
                </a:xfrm>
                <a:prstGeom prst="rect">
                  <a:avLst/>
                </a:prstGeom>
                <a:noFill/>
              </p:spPr>
              <p:txBody>
                <a:bodyPr wrap="square" rtlCol="0">
                  <a:spAutoFit/>
                </a:bodyPr>
                <a:lstStyle/>
                <a:p>
                  <a:r>
                    <a:rPr kumimoji="1" lang="zh-CN" altLang="en-US" sz="1000" dirty="0"/>
                    <a:t>书面答复，告知申请人“非本机关掌握”</a:t>
                  </a:r>
                </a:p>
              </p:txBody>
            </p:sp>
          </p:grpSp>
          <p:cxnSp>
            <p:nvCxnSpPr>
              <p:cNvPr id="104" name="AutoShape 6">
                <a:extLst>
                  <a:ext uri="{FF2B5EF4-FFF2-40B4-BE49-F238E27FC236}">
                    <a16:creationId xmlns:a16="http://schemas.microsoft.com/office/drawing/2014/main" id="{C7EACE6C-CD87-2945-A7E8-593DE66730DA}"/>
                  </a:ext>
                </a:extLst>
              </p:cNvPr>
              <p:cNvCxnSpPr>
                <a:cxnSpLocks noChangeAspect="1" noEditPoints="1" noChangeArrowheads="1" noChangeShapeType="1"/>
              </p:cNvCxnSpPr>
              <p:nvPr/>
            </p:nvCxnSpPr>
            <p:spPr bwMode="auto">
              <a:xfrm>
                <a:off x="5380172" y="1767963"/>
                <a:ext cx="288032"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105" name="直线连接符 104">
                <a:extLst>
                  <a:ext uri="{FF2B5EF4-FFF2-40B4-BE49-F238E27FC236}">
                    <a16:creationId xmlns:a16="http://schemas.microsoft.com/office/drawing/2014/main" id="{269451F4-2898-2944-B559-4B7C8CCDC8DB}"/>
                  </a:ext>
                </a:extLst>
              </p:cNvPr>
              <p:cNvCxnSpPr>
                <a:cxnSpLocks/>
              </p:cNvCxnSpPr>
              <p:nvPr/>
            </p:nvCxnSpPr>
            <p:spPr>
              <a:xfrm>
                <a:off x="5668204" y="1563638"/>
                <a:ext cx="0" cy="378470"/>
              </a:xfrm>
              <a:prstGeom prst="line">
                <a:avLst/>
              </a:prstGeom>
            </p:spPr>
            <p:style>
              <a:lnRef idx="1">
                <a:schemeClr val="dk1"/>
              </a:lnRef>
              <a:fillRef idx="0">
                <a:schemeClr val="dk1"/>
              </a:fillRef>
              <a:effectRef idx="0">
                <a:schemeClr val="dk1"/>
              </a:effectRef>
              <a:fontRef idx="minor">
                <a:schemeClr val="tx1"/>
              </a:fontRef>
            </p:style>
          </p:cxnSp>
          <p:cxnSp>
            <p:nvCxnSpPr>
              <p:cNvPr id="106" name="AutoShape 6">
                <a:extLst>
                  <a:ext uri="{FF2B5EF4-FFF2-40B4-BE49-F238E27FC236}">
                    <a16:creationId xmlns:a16="http://schemas.microsoft.com/office/drawing/2014/main" id="{295DD100-31E1-9E41-9A40-CC3A8BAEB370}"/>
                  </a:ext>
                </a:extLst>
              </p:cNvPr>
              <p:cNvCxnSpPr>
                <a:cxnSpLocks noChangeAspect="1" noEditPoints="1" noChangeArrowheads="1" noChangeShapeType="1"/>
              </p:cNvCxnSpPr>
              <p:nvPr/>
            </p:nvCxnSpPr>
            <p:spPr bwMode="auto">
              <a:xfrm>
                <a:off x="5668204" y="1563638"/>
                <a:ext cx="199940"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cxnSp>
            <p:nvCxnSpPr>
              <p:cNvPr id="107" name="AutoShape 6">
                <a:extLst>
                  <a:ext uri="{FF2B5EF4-FFF2-40B4-BE49-F238E27FC236}">
                    <a16:creationId xmlns:a16="http://schemas.microsoft.com/office/drawing/2014/main" id="{CE933BD5-FEAA-1D44-BF6C-1841C3A2B481}"/>
                  </a:ext>
                </a:extLst>
              </p:cNvPr>
              <p:cNvCxnSpPr>
                <a:cxnSpLocks noChangeAspect="1" noEditPoints="1" noChangeArrowheads="1" noChangeShapeType="1"/>
              </p:cNvCxnSpPr>
              <p:nvPr/>
            </p:nvCxnSpPr>
            <p:spPr bwMode="auto">
              <a:xfrm>
                <a:off x="5668204" y="1942108"/>
                <a:ext cx="199940"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nvGrpSpPr>
              <p:cNvPr id="119" name="组合 118">
                <a:extLst>
                  <a:ext uri="{FF2B5EF4-FFF2-40B4-BE49-F238E27FC236}">
                    <a16:creationId xmlns:a16="http://schemas.microsoft.com/office/drawing/2014/main" id="{0DF1434C-EFDD-404D-B94A-7AB5197D11A9}"/>
                  </a:ext>
                </a:extLst>
              </p:cNvPr>
              <p:cNvGrpSpPr/>
              <p:nvPr/>
            </p:nvGrpSpPr>
            <p:grpSpPr>
              <a:xfrm>
                <a:off x="5864375" y="1357010"/>
                <a:ext cx="1651850" cy="407167"/>
                <a:chOff x="-1229550" y="965368"/>
                <a:chExt cx="704510" cy="63692"/>
              </a:xfrm>
            </p:grpSpPr>
            <p:sp>
              <p:nvSpPr>
                <p:cNvPr id="120" name="矩形 119">
                  <a:extLst>
                    <a:ext uri="{FF2B5EF4-FFF2-40B4-BE49-F238E27FC236}">
                      <a16:creationId xmlns:a16="http://schemas.microsoft.com/office/drawing/2014/main" id="{96B5EC21-2523-9647-B8D5-39A7AEAC3F57}"/>
                    </a:ext>
                  </a:extLst>
                </p:cNvPr>
                <p:cNvSpPr/>
                <p:nvPr/>
              </p:nvSpPr>
              <p:spPr>
                <a:xfrm>
                  <a:off x="-1229550" y="965368"/>
                  <a:ext cx="662294"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3B320B29-7885-3448-B2A0-C17F79CA0442}"/>
                    </a:ext>
                  </a:extLst>
                </p:cNvPr>
                <p:cNvSpPr txBox="1"/>
                <p:nvPr/>
              </p:nvSpPr>
              <p:spPr>
                <a:xfrm>
                  <a:off x="-1229550" y="966472"/>
                  <a:ext cx="704510" cy="62588"/>
                </a:xfrm>
                <a:prstGeom prst="rect">
                  <a:avLst/>
                </a:prstGeom>
                <a:noFill/>
              </p:spPr>
              <p:txBody>
                <a:bodyPr wrap="square" rtlCol="0">
                  <a:spAutoFit/>
                </a:bodyPr>
                <a:lstStyle/>
                <a:p>
                  <a:r>
                    <a:rPr kumimoji="1" lang="zh-CN" altLang="en-US" sz="1000" dirty="0"/>
                    <a:t>可以免费提供的信息直接发送给申请人</a:t>
                  </a:r>
                </a:p>
              </p:txBody>
            </p:sp>
          </p:grpSp>
          <p:grpSp>
            <p:nvGrpSpPr>
              <p:cNvPr id="123" name="组合 122">
                <a:extLst>
                  <a:ext uri="{FF2B5EF4-FFF2-40B4-BE49-F238E27FC236}">
                    <a16:creationId xmlns:a16="http://schemas.microsoft.com/office/drawing/2014/main" id="{BEE835F9-3B6C-1449-8B5E-76E7FA72B5C7}"/>
                  </a:ext>
                </a:extLst>
              </p:cNvPr>
              <p:cNvGrpSpPr/>
              <p:nvPr/>
            </p:nvGrpSpPr>
            <p:grpSpPr>
              <a:xfrm>
                <a:off x="5864375" y="1808032"/>
                <a:ext cx="1651850" cy="407167"/>
                <a:chOff x="-1229550" y="965368"/>
                <a:chExt cx="704510" cy="63692"/>
              </a:xfrm>
            </p:grpSpPr>
            <p:sp>
              <p:nvSpPr>
                <p:cNvPr id="124" name="矩形 123">
                  <a:extLst>
                    <a:ext uri="{FF2B5EF4-FFF2-40B4-BE49-F238E27FC236}">
                      <a16:creationId xmlns:a16="http://schemas.microsoft.com/office/drawing/2014/main" id="{07F2DC5B-AD5F-054C-A97F-DD1A0BB49EA6}"/>
                    </a:ext>
                  </a:extLst>
                </p:cNvPr>
                <p:cNvSpPr/>
                <p:nvPr/>
              </p:nvSpPr>
              <p:spPr>
                <a:xfrm>
                  <a:off x="-1229550" y="965368"/>
                  <a:ext cx="662294"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文本框 124">
                  <a:extLst>
                    <a:ext uri="{FF2B5EF4-FFF2-40B4-BE49-F238E27FC236}">
                      <a16:creationId xmlns:a16="http://schemas.microsoft.com/office/drawing/2014/main" id="{8CB3CE11-589D-084D-95F6-4B52C097902B}"/>
                    </a:ext>
                  </a:extLst>
                </p:cNvPr>
                <p:cNvSpPr txBox="1"/>
                <p:nvPr/>
              </p:nvSpPr>
              <p:spPr>
                <a:xfrm>
                  <a:off x="-1229550" y="966472"/>
                  <a:ext cx="704510" cy="62588"/>
                </a:xfrm>
                <a:prstGeom prst="rect">
                  <a:avLst/>
                </a:prstGeom>
                <a:noFill/>
              </p:spPr>
              <p:txBody>
                <a:bodyPr wrap="square" rtlCol="0">
                  <a:spAutoFit/>
                </a:bodyPr>
                <a:lstStyle/>
                <a:p>
                  <a:r>
                    <a:rPr kumimoji="1" lang="zh-CN" altLang="en-US" sz="1000" dirty="0"/>
                    <a:t>向申请人出具</a:t>
                  </a:r>
                  <a:r>
                    <a:rPr kumimoji="1" lang="en-US" altLang="zh-CN" sz="1000" dirty="0"/>
                    <a:t>《</a:t>
                  </a:r>
                  <a:r>
                    <a:rPr kumimoji="1" lang="zh-CN" altLang="en-US" sz="1000" dirty="0"/>
                    <a:t>信息公开告知书</a:t>
                  </a:r>
                  <a:r>
                    <a:rPr kumimoji="1" lang="en-US" altLang="zh-CN" sz="1000" dirty="0"/>
                    <a:t>》</a:t>
                  </a:r>
                  <a:r>
                    <a:rPr kumimoji="1" lang="zh-CN" altLang="en-US" sz="1000" dirty="0"/>
                    <a:t>和收费方式</a:t>
                  </a:r>
                </a:p>
              </p:txBody>
            </p:sp>
          </p:grpSp>
          <p:cxnSp>
            <p:nvCxnSpPr>
              <p:cNvPr id="126" name="AutoShape 6">
                <a:extLst>
                  <a:ext uri="{FF2B5EF4-FFF2-40B4-BE49-F238E27FC236}">
                    <a16:creationId xmlns:a16="http://schemas.microsoft.com/office/drawing/2014/main" id="{8367E161-F218-BC4B-BDE3-CCE4C10331A7}"/>
                  </a:ext>
                </a:extLst>
              </p:cNvPr>
              <p:cNvCxnSpPr>
                <a:cxnSpLocks noChangeAspect="1" noEditPoints="1" noChangeArrowheads="1" noChangeShapeType="1"/>
              </p:cNvCxnSpPr>
              <p:nvPr/>
            </p:nvCxnSpPr>
            <p:spPr bwMode="auto">
              <a:xfrm>
                <a:off x="5380172" y="2351204"/>
                <a:ext cx="484203" cy="0"/>
              </a:xfrm>
              <a:prstGeom prst="straightConnector1">
                <a:avLst/>
              </a:prstGeom>
              <a:noFill/>
              <a:ln w="15875">
                <a:solidFill>
                  <a:srgbClr val="000000"/>
                </a:solidFill>
                <a:prstDash val="solid"/>
                <a:round/>
                <a:headEnd/>
                <a:tailEnd type="triangle" w="med" len="med"/>
              </a:ln>
              <a:extLst>
                <a:ext uri="{909E8E84-426E-40DD-AFC4-6F175D3DCCD1}">
                  <a14:hiddenFill xmlns:a14="http://schemas.microsoft.com/office/drawing/2010/main">
                    <a:noFill/>
                  </a14:hiddenFill>
                </a:ext>
              </a:extLst>
            </p:spPr>
          </p:cxnSp>
          <p:grpSp>
            <p:nvGrpSpPr>
              <p:cNvPr id="127" name="组合 126">
                <a:extLst>
                  <a:ext uri="{FF2B5EF4-FFF2-40B4-BE49-F238E27FC236}">
                    <a16:creationId xmlns:a16="http://schemas.microsoft.com/office/drawing/2014/main" id="{6065A2AD-0D68-664F-BE88-AE0C22804CB6}"/>
                  </a:ext>
                </a:extLst>
              </p:cNvPr>
              <p:cNvGrpSpPr/>
              <p:nvPr/>
            </p:nvGrpSpPr>
            <p:grpSpPr>
              <a:xfrm>
                <a:off x="5864375" y="2247084"/>
                <a:ext cx="1651850" cy="407167"/>
                <a:chOff x="-1229550" y="965368"/>
                <a:chExt cx="704510" cy="63692"/>
              </a:xfrm>
            </p:grpSpPr>
            <p:sp>
              <p:nvSpPr>
                <p:cNvPr id="128" name="矩形 127">
                  <a:extLst>
                    <a:ext uri="{FF2B5EF4-FFF2-40B4-BE49-F238E27FC236}">
                      <a16:creationId xmlns:a16="http://schemas.microsoft.com/office/drawing/2014/main" id="{59F5F938-DF46-B642-B570-932739F27E42}"/>
                    </a:ext>
                  </a:extLst>
                </p:cNvPr>
                <p:cNvSpPr/>
                <p:nvPr/>
              </p:nvSpPr>
              <p:spPr>
                <a:xfrm>
                  <a:off x="-1229550" y="965368"/>
                  <a:ext cx="662294" cy="62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文本框 128">
                  <a:extLst>
                    <a:ext uri="{FF2B5EF4-FFF2-40B4-BE49-F238E27FC236}">
                      <a16:creationId xmlns:a16="http://schemas.microsoft.com/office/drawing/2014/main" id="{074C5085-7EF9-EE4E-96C0-B980CD41F09C}"/>
                    </a:ext>
                  </a:extLst>
                </p:cNvPr>
                <p:cNvSpPr txBox="1"/>
                <p:nvPr/>
              </p:nvSpPr>
              <p:spPr>
                <a:xfrm>
                  <a:off x="-1229550" y="966472"/>
                  <a:ext cx="704510" cy="62588"/>
                </a:xfrm>
                <a:prstGeom prst="rect">
                  <a:avLst/>
                </a:prstGeom>
                <a:noFill/>
              </p:spPr>
              <p:txBody>
                <a:bodyPr wrap="square" rtlCol="0">
                  <a:spAutoFit/>
                </a:bodyPr>
                <a:lstStyle/>
                <a:p>
                  <a:r>
                    <a:rPr kumimoji="1" lang="zh-CN" altLang="en-US" sz="1000" dirty="0"/>
                    <a:t>书面答复，告知申请人“免于公开”</a:t>
                  </a:r>
                </a:p>
              </p:txBody>
            </p:sp>
          </p:grpSp>
        </p:grpSp>
      </p:grpSp>
      <p:sp>
        <p:nvSpPr>
          <p:cNvPr id="84" name="文本框 83">
            <a:extLst>
              <a:ext uri="{FF2B5EF4-FFF2-40B4-BE49-F238E27FC236}">
                <a16:creationId xmlns:a16="http://schemas.microsoft.com/office/drawing/2014/main" id="{59E5919D-D7DB-9540-BA3D-26C98A521832}"/>
              </a:ext>
            </a:extLst>
          </p:cNvPr>
          <p:cNvSpPr txBox="1"/>
          <p:nvPr/>
        </p:nvSpPr>
        <p:spPr>
          <a:xfrm>
            <a:off x="801511" y="852428"/>
            <a:ext cx="2305813" cy="369332"/>
          </a:xfrm>
          <a:prstGeom prst="rect">
            <a:avLst/>
          </a:prstGeom>
          <a:noFill/>
        </p:spPr>
        <p:txBody>
          <a:bodyPr wrap="square" rtlCol="0">
            <a:spAutoFit/>
          </a:bodyPr>
          <a:lstStyle/>
          <a:p>
            <a:r>
              <a:rPr kumimoji="1" lang="zh-CN" altLang="en-US" sz="1800" b="1" dirty="0"/>
              <a:t>依申请公开程序</a:t>
            </a:r>
            <a:endParaRPr kumimoji="1" lang="en-US" altLang="zh-CN" sz="1800" b="1" dirty="0"/>
          </a:p>
        </p:txBody>
      </p:sp>
    </p:spTree>
    <p:extLst>
      <p:ext uri="{BB962C8B-B14F-4D97-AF65-F5344CB8AC3E}">
        <p14:creationId xmlns:p14="http://schemas.microsoft.com/office/powerpoint/2010/main" val="3321533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53</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信息公开相关制度</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658224" y="1059582"/>
            <a:ext cx="7540169" cy="2342949"/>
          </a:xfrm>
          <a:prstGeom prst="rect">
            <a:avLst/>
          </a:prstGeom>
          <a:noFill/>
        </p:spPr>
        <p:txBody>
          <a:bodyPr wrap="square" rtlCol="0">
            <a:spAutoFit/>
          </a:bodyPr>
          <a:lstStyle/>
          <a:p>
            <a:pPr>
              <a:lnSpc>
                <a:spcPct val="150000"/>
              </a:lnSpc>
            </a:pPr>
            <a:r>
              <a:rPr kumimoji="1" lang="en-US" altLang="zh-CN" sz="2000" b="1" dirty="0">
                <a:latin typeface="SimSun" panose="02010600030101010101" pitchFamily="2" charset="-122"/>
                <a:ea typeface="SimSun" panose="02010600030101010101" pitchFamily="2" charset="-122"/>
              </a:rPr>
              <a:t>RFC</a:t>
            </a:r>
            <a:r>
              <a:rPr kumimoji="1" lang="zh-CN" altLang="en-US" sz="2000" b="1" dirty="0">
                <a:latin typeface="SimSun" panose="02010600030101010101" pitchFamily="2" charset="-122"/>
                <a:ea typeface="SimSun" panose="02010600030101010101" pitchFamily="2" charset="-122"/>
              </a:rPr>
              <a:t>制度</a:t>
            </a:r>
            <a:r>
              <a:rPr lang="en-US" altLang="zh-CN" sz="2000" b="1" dirty="0">
                <a:latin typeface="SimSun" panose="02010600030101010101" pitchFamily="2" charset="-122"/>
                <a:ea typeface="SimSun" panose="02010600030101010101" pitchFamily="2" charset="-122"/>
              </a:rPr>
              <a:t> </a:t>
            </a:r>
          </a:p>
          <a:p>
            <a:pPr marL="285750" indent="-285750">
              <a:lnSpc>
                <a:spcPct val="150000"/>
              </a:lnSpc>
              <a:buClr>
                <a:srgbClr val="7030A0"/>
              </a:buClr>
              <a:buFont typeface="Wingdings" pitchFamily="2" charset="2"/>
              <a:buChar char="l"/>
            </a:pPr>
            <a:r>
              <a:rPr lang="en-US" altLang="zh-CN" sz="1600" dirty="0">
                <a:latin typeface="SimSun" panose="02010600030101010101" pitchFamily="2" charset="-122"/>
                <a:ea typeface="SimSun" panose="02010600030101010101" pitchFamily="2" charset="-122"/>
              </a:rPr>
              <a:t>Request for Correction</a:t>
            </a:r>
            <a:r>
              <a:rPr lang="zh-CN" altLang="zh-CN" sz="1600" dirty="0">
                <a:latin typeface="SimSun" panose="02010600030101010101" pitchFamily="2" charset="-122"/>
                <a:ea typeface="SimSun" panose="02010600030101010101" pitchFamily="2" charset="-122"/>
              </a:rPr>
              <a:t>或</a:t>
            </a:r>
            <a:r>
              <a:rPr lang="en-US" altLang="zh-CN" sz="1600" dirty="0">
                <a:latin typeface="SimSun" panose="02010600030101010101" pitchFamily="2" charset="-122"/>
                <a:ea typeface="SimSun" panose="02010600030101010101" pitchFamily="2" charset="-122"/>
              </a:rPr>
              <a:t>Petition for Correction</a:t>
            </a:r>
            <a:r>
              <a:rPr lang="zh-CN" altLang="zh-CN" sz="1600" dirty="0">
                <a:latin typeface="SimSun" panose="02010600030101010101" pitchFamily="2" charset="-122"/>
                <a:ea typeface="SimSun" panose="02010600030101010101" pitchFamily="2" charset="-122"/>
              </a:rPr>
              <a:t>，信息更正申请制度。</a:t>
            </a:r>
            <a:endParaRPr lang="en-US" altLang="zh-CN" sz="1600" dirty="0">
              <a:latin typeface="SimSun" panose="02010600030101010101" pitchFamily="2" charset="-122"/>
              <a:ea typeface="SimSun" panose="02010600030101010101" pitchFamily="2" charset="-122"/>
            </a:endParaRPr>
          </a:p>
          <a:p>
            <a:pPr marL="285750" indent="-285750">
              <a:lnSpc>
                <a:spcPct val="150000"/>
              </a:lnSpc>
              <a:buClr>
                <a:srgbClr val="7030A0"/>
              </a:buClr>
              <a:buFont typeface="Wingdings" pitchFamily="2" charset="2"/>
              <a:buChar char="l"/>
            </a:pPr>
            <a:endParaRPr lang="en-US" altLang="zh-CN" sz="1600" dirty="0">
              <a:latin typeface="SimSun" panose="02010600030101010101" pitchFamily="2" charset="-122"/>
              <a:ea typeface="SimSun" panose="02010600030101010101" pitchFamily="2" charset="-122"/>
            </a:endParaRPr>
          </a:p>
          <a:p>
            <a:pPr marL="285750" indent="-285750">
              <a:lnSpc>
                <a:spcPct val="150000"/>
              </a:lnSpc>
              <a:buClr>
                <a:srgbClr val="7030A0"/>
              </a:buClr>
              <a:buFont typeface="Wingdings" pitchFamily="2" charset="2"/>
              <a:buChar char="l"/>
            </a:pPr>
            <a:r>
              <a:rPr lang="zh-CN" altLang="zh-CN" sz="1600" dirty="0">
                <a:latin typeface="SimSun" panose="02010600030101010101" pitchFamily="2" charset="-122"/>
                <a:ea typeface="SimSun" panose="02010600030101010101" pitchFamily="2" charset="-122"/>
              </a:rPr>
              <a:t>根据中国和美国的信息公开制度，都设立了信息更正申请制度，即政府公开与公众需求相关的信息，公众能提供相应的证据证明公开的信息中存在错误，可提出信息更正申请。 </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28258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54</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信息公开相关制度</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869195" y="1059582"/>
            <a:ext cx="7271304" cy="2496837"/>
          </a:xfrm>
          <a:prstGeom prst="rect">
            <a:avLst/>
          </a:prstGeom>
          <a:noFill/>
        </p:spPr>
        <p:txBody>
          <a:bodyPr wrap="square" rtlCol="0">
            <a:spAutoFit/>
          </a:bodyPr>
          <a:lstStyle/>
          <a:p>
            <a:r>
              <a:rPr kumimoji="1" lang="zh-CN" altLang="en-US" sz="2000" b="1" dirty="0"/>
              <a:t>保密制度</a:t>
            </a:r>
            <a:endParaRPr kumimoji="1" lang="en-US" altLang="zh-CN" sz="2000" b="1" dirty="0"/>
          </a:p>
          <a:p>
            <a:endParaRPr kumimoji="1" lang="en-US" altLang="zh-CN" sz="2000" b="1" dirty="0"/>
          </a:p>
          <a:p>
            <a:pPr marL="285750" indent="-285750">
              <a:lnSpc>
                <a:spcPct val="150000"/>
              </a:lnSpc>
              <a:buClr>
                <a:srgbClr val="7030A0"/>
              </a:buClr>
              <a:buFont typeface="Wingdings" pitchFamily="2" charset="2"/>
              <a:buChar char="l"/>
            </a:pPr>
            <a:r>
              <a:rPr kumimoji="1" lang="zh-CN" altLang="en-US" sz="1600" dirty="0"/>
              <a:t>保密与公开，从来都是相互依存，共同发展的。脱离保密讲公开，或者脱离公开讲保密，都无从谈起。</a:t>
            </a:r>
            <a:endParaRPr kumimoji="1" lang="en-US" altLang="zh-CN" sz="1600" dirty="0"/>
          </a:p>
          <a:p>
            <a:pPr marL="285750" indent="-285750">
              <a:lnSpc>
                <a:spcPct val="150000"/>
              </a:lnSpc>
              <a:buClr>
                <a:srgbClr val="7030A0"/>
              </a:buClr>
              <a:buFont typeface="Wingdings" pitchFamily="2" charset="2"/>
              <a:buChar char="l"/>
            </a:pPr>
            <a:r>
              <a:rPr kumimoji="1" lang="en-US" altLang="zh-CN" sz="1600" dirty="0"/>
              <a:t>《</a:t>
            </a:r>
            <a:r>
              <a:rPr kumimoji="1" lang="zh-CN" altLang="en-US" sz="1600" dirty="0"/>
              <a:t>政府信息公开条例</a:t>
            </a:r>
            <a:r>
              <a:rPr kumimoji="1" lang="en-US" altLang="zh-CN" sz="1600" dirty="0"/>
              <a:t>》</a:t>
            </a:r>
            <a:r>
              <a:rPr kumimoji="1" lang="zh-CN" altLang="en-US" sz="1600" dirty="0"/>
              <a:t>在十四条规定了行政机关的保密审查义务。</a:t>
            </a:r>
            <a:endParaRPr kumimoji="1" lang="en-US" altLang="zh-CN" sz="1600" dirty="0"/>
          </a:p>
          <a:p>
            <a:pPr marL="285750" indent="-285750">
              <a:lnSpc>
                <a:spcPct val="150000"/>
              </a:lnSpc>
              <a:buClr>
                <a:srgbClr val="7030A0"/>
              </a:buClr>
              <a:buFont typeface="Wingdings" pitchFamily="2" charset="2"/>
              <a:buChar char="l"/>
            </a:pPr>
            <a:r>
              <a:rPr kumimoji="1" lang="en-US" altLang="zh-CN" sz="1600" dirty="0">
                <a:latin typeface="SimSun" panose="02010600030101010101" pitchFamily="2" charset="-122"/>
                <a:ea typeface="SimSun" panose="02010600030101010101" pitchFamily="2" charset="-122"/>
              </a:rPr>
              <a:t>2010</a:t>
            </a:r>
            <a:r>
              <a:rPr kumimoji="1" lang="zh-CN" altLang="en-US" sz="1600" dirty="0">
                <a:latin typeface="SimSun" panose="02010600030101010101" pitchFamily="2" charset="-122"/>
                <a:ea typeface="SimSun" panose="02010600030101010101" pitchFamily="2" charset="-122"/>
              </a:rPr>
              <a:t>正式实施的新</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中华人民共和国保守国家秘密法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，对信息公开与保密工作进行了更为细致的补充规定。</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70607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55</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a:t>
            </a:r>
            <a:r>
              <a:rPr lang="en-US" altLang="zh-CN" sz="1800" dirty="0">
                <a:solidFill>
                  <a:prstClr val="black">
                    <a:lumMod val="50000"/>
                    <a:lumOff val="50000"/>
                  </a:prstClr>
                </a:solidFill>
                <a:latin typeface="Impact" panose="020B0806030902050204" pitchFamily="34" charset="0"/>
                <a:ea typeface="微软雅黑"/>
              </a:rPr>
              <a:t>3</a:t>
            </a:r>
            <a:endParaRPr lang="en-US" sz="1800" dirty="0">
              <a:solidFill>
                <a:prstClr val="black">
                  <a:lumMod val="50000"/>
                  <a:lumOff val="50000"/>
                </a:prstClr>
              </a:solidFill>
              <a:latin typeface="Impact" panose="020B0806030902050204" pitchFamily="34" charset="0"/>
              <a:ea typeface="微软雅黑"/>
            </a:endParaRPr>
          </a:p>
        </p:txBody>
      </p:sp>
      <p:sp>
        <p:nvSpPr>
          <p:cNvPr id="13" name="矩形 12"/>
          <p:cNvSpPr/>
          <p:nvPr/>
        </p:nvSpPr>
        <p:spPr>
          <a:xfrm>
            <a:off x="858308" y="275111"/>
            <a:ext cx="2305757"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信息公开相关制度</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755576" y="843558"/>
            <a:ext cx="7271304" cy="3677930"/>
          </a:xfrm>
          <a:prstGeom prst="rect">
            <a:avLst/>
          </a:prstGeom>
          <a:noFill/>
        </p:spPr>
        <p:txBody>
          <a:bodyPr wrap="square" rtlCol="0">
            <a:spAutoFit/>
          </a:bodyPr>
          <a:lstStyle/>
          <a:p>
            <a:r>
              <a:rPr kumimoji="1" lang="zh-CN" altLang="en-US" sz="2000" b="1" dirty="0"/>
              <a:t>隐私保护制度</a:t>
            </a:r>
            <a:endParaRPr kumimoji="1" lang="en-US" altLang="zh-CN" sz="2000" b="1" dirty="0"/>
          </a:p>
          <a:p>
            <a:endParaRPr kumimoji="1" lang="en-US" altLang="zh-CN" sz="2000" b="1" dirty="0"/>
          </a:p>
          <a:p>
            <a:pPr marL="285750" indent="-285750">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美国：</a:t>
            </a:r>
            <a:r>
              <a:rPr kumimoji="1" lang="en-US" altLang="zh-CN" sz="1600" dirty="0">
                <a:latin typeface="SimSun" panose="02010600030101010101" pitchFamily="2" charset="-122"/>
                <a:ea typeface="SimSun" panose="02010600030101010101" pitchFamily="2" charset="-122"/>
              </a:rPr>
              <a:t>1967</a:t>
            </a:r>
            <a:r>
              <a:rPr kumimoji="1" lang="zh-CN" altLang="en-US" sz="1600" dirty="0">
                <a:latin typeface="SimSun" panose="02010600030101010101" pitchFamily="2" charset="-122"/>
                <a:ea typeface="SimSun" panose="02010600030101010101" pitchFamily="2" charset="-122"/>
              </a:rPr>
              <a:t>年颁布</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信息自由法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规定个人隐私为豁免公开的信息范围，并于</a:t>
            </a:r>
            <a:r>
              <a:rPr kumimoji="1" lang="en-US" altLang="zh-CN" sz="1600" dirty="0">
                <a:latin typeface="SimSun" panose="02010600030101010101" pitchFamily="2" charset="-122"/>
                <a:ea typeface="SimSun" panose="02010600030101010101" pitchFamily="2" charset="-122"/>
              </a:rPr>
              <a:t>1974</a:t>
            </a:r>
            <a:r>
              <a:rPr kumimoji="1" lang="zh-CN" altLang="en-US" sz="1600" dirty="0">
                <a:latin typeface="SimSun" panose="02010600030101010101" pitchFamily="2" charset="-122"/>
                <a:ea typeface="SimSun" panose="02010600030101010101" pitchFamily="2" charset="-122"/>
              </a:rPr>
              <a:t>年制定</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隐私权法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作为</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信息自由法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的配套法案，从保护个人隐私的角度规定信息公开的规则。</a:t>
            </a: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日本：</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信息公开法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中明确规定了公共利益优先原则，并制定了相应的救济程序，为公民隐私权的保障提供了切实可行的依据。</a:t>
            </a:r>
            <a:r>
              <a:rPr kumimoji="1" lang="en-US" altLang="zh-CN" sz="1600" dirty="0">
                <a:latin typeface="SimSun" panose="02010600030101010101" pitchFamily="2" charset="-122"/>
                <a:ea typeface="SimSun" panose="02010600030101010101" pitchFamily="2" charset="-122"/>
              </a:rPr>
              <a:t>2015</a:t>
            </a:r>
            <a:r>
              <a:rPr kumimoji="1" lang="zh-CN" altLang="en-US" sz="1600" dirty="0">
                <a:latin typeface="SimSun" panose="02010600030101010101" pitchFamily="2" charset="-122"/>
                <a:ea typeface="SimSun" panose="02010600030101010101" pitchFamily="2" charset="-122"/>
              </a:rPr>
              <a:t>年，日本颁布</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个人信息保护法</a:t>
            </a: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，科学界定了个人信息的范围，明确公民隐私。</a:t>
            </a: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endParaRPr kumimoji="1" lang="en-US" altLang="zh-CN" sz="1600" dirty="0">
              <a:latin typeface="SimSun" panose="02010600030101010101" pitchFamily="2" charset="-122"/>
              <a:ea typeface="SimSun" panose="02010600030101010101" pitchFamily="2" charset="-122"/>
            </a:endParaRPr>
          </a:p>
          <a:p>
            <a:pPr marL="285750" indent="-285750">
              <a:buClr>
                <a:srgbClr val="7030A0"/>
              </a:buClr>
              <a:buFont typeface="Wingdings" pitchFamily="2" charset="2"/>
              <a:buChar char="l"/>
            </a:pPr>
            <a:r>
              <a:rPr kumimoji="1" lang="zh-CN" altLang="en-US" sz="1600" dirty="0">
                <a:latin typeface="SimSun" panose="02010600030101010101" pitchFamily="2" charset="-122"/>
                <a:ea typeface="SimSun" panose="02010600030101010101" pitchFamily="2" charset="-122"/>
              </a:rPr>
              <a:t>我国：</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政府信息公开条例</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第二十三条规定了不得公开政府信息的情形，即涉及商业秘密、个人隐私的信息。</a:t>
            </a:r>
            <a:endParaRPr kumimoji="1" lang="en-US" altLang="zh-CN" sz="1600" dirty="0">
              <a:latin typeface="SimSun" panose="02010600030101010101" pitchFamily="2" charset="-122"/>
              <a:ea typeface="SimSun" panose="02010600030101010101" pitchFamily="2" charset="-122"/>
            </a:endParaRPr>
          </a:p>
          <a:p>
            <a:pPr>
              <a:buClr>
                <a:srgbClr val="7030A0"/>
              </a:buClr>
            </a:pPr>
            <a:r>
              <a:rPr kumimoji="1" lang="zh-CN" altLang="en-US" sz="1600" dirty="0">
                <a:latin typeface="SimSun" panose="02010600030101010101" pitchFamily="2" charset="-122"/>
                <a:ea typeface="SimSun" panose="02010600030101010101" pitchFamily="2" charset="-122"/>
              </a:rPr>
              <a:t>   </a:t>
            </a:r>
            <a:r>
              <a:rPr kumimoji="1" lang="en-US" altLang="zh-CN" sz="1600" dirty="0">
                <a:latin typeface="SimSun" panose="02010600030101010101" pitchFamily="2" charset="-122"/>
                <a:ea typeface="SimSun" panose="02010600030101010101" pitchFamily="2" charset="-122"/>
              </a:rPr>
              <a:t>2017</a:t>
            </a:r>
            <a:r>
              <a:rPr kumimoji="1" lang="zh-CN" altLang="en-US" sz="1600" dirty="0">
                <a:latin typeface="SimSun" panose="02010600030101010101" pitchFamily="2" charset="-122"/>
                <a:ea typeface="SimSun" panose="02010600030101010101" pitchFamily="2" charset="-122"/>
              </a:rPr>
              <a:t>年</a:t>
            </a:r>
            <a:r>
              <a:rPr kumimoji="1" lang="en-US" altLang="zh-CN" sz="1600" dirty="0">
                <a:latin typeface="SimSun" panose="02010600030101010101" pitchFamily="2" charset="-122"/>
                <a:ea typeface="SimSun" panose="02010600030101010101" pitchFamily="2" charset="-122"/>
              </a:rPr>
              <a:t>3</a:t>
            </a:r>
            <a:r>
              <a:rPr kumimoji="1" lang="zh-CN" altLang="en-US" sz="1600" dirty="0">
                <a:latin typeface="SimSun" panose="02010600030101010101" pitchFamily="2" charset="-122"/>
                <a:ea typeface="SimSun" panose="02010600030101010101" pitchFamily="2" charset="-122"/>
              </a:rPr>
              <a:t>月，隐私权在民法总则草案中被明确提出。</a:t>
            </a:r>
            <a:endParaRPr kumimoji="1" lang="en-US" altLang="zh-CN" sz="1600" dirty="0">
              <a:latin typeface="SimSun" panose="02010600030101010101" pitchFamily="2" charset="-122"/>
              <a:ea typeface="SimSun" panose="02010600030101010101" pitchFamily="2" charset="-122"/>
            </a:endParaRPr>
          </a:p>
          <a:p>
            <a:endParaRPr kumimoji="1" lang="en-US" altLang="zh-CN" dirty="0"/>
          </a:p>
        </p:txBody>
      </p:sp>
    </p:spTree>
    <p:extLst>
      <p:ext uri="{BB962C8B-B14F-4D97-AF65-F5344CB8AC3E}">
        <p14:creationId xmlns:p14="http://schemas.microsoft.com/office/powerpoint/2010/main" val="156586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6</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信息市场失灵的表现</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0" y="1415238"/>
            <a:ext cx="6773130" cy="1527534"/>
          </a:xfrm>
          <a:prstGeom prst="rect">
            <a:avLst/>
          </a:prstGeom>
          <a:noFill/>
        </p:spPr>
        <p:txBody>
          <a:bodyPr wrap="square" rtlCol="0">
            <a:spAutoFit/>
          </a:bodyPr>
          <a:lstStyle/>
          <a:p>
            <a:pPr marL="1164811" lvl="2" indent="-285750">
              <a:lnSpc>
                <a:spcPct val="150000"/>
              </a:lnSpc>
              <a:buClr>
                <a:srgbClr val="7030A0"/>
              </a:buClr>
              <a:buFont typeface="Wingdings" pitchFamily="2" charset="2"/>
              <a:buChar char="l"/>
            </a:pPr>
            <a:r>
              <a:rPr lang="zh-CN" altLang="zh-CN" sz="1600" dirty="0"/>
              <a:t>盗版横行，创作激励不足</a:t>
            </a:r>
            <a:endParaRPr lang="zh-CN" altLang="zh-CN" sz="1100" dirty="0"/>
          </a:p>
          <a:p>
            <a:pPr marL="1164811" lvl="2" indent="-285750">
              <a:lnSpc>
                <a:spcPct val="150000"/>
              </a:lnSpc>
              <a:buClr>
                <a:srgbClr val="7030A0"/>
              </a:buClr>
              <a:buFont typeface="Wingdings" pitchFamily="2" charset="2"/>
              <a:buChar char="l"/>
            </a:pPr>
            <a:r>
              <a:rPr lang="zh-CN" altLang="zh-CN" sz="1600" dirty="0"/>
              <a:t>优质的公共信息资源缺失、无效的垃圾信息泛滥</a:t>
            </a:r>
            <a:endParaRPr lang="zh-CN" altLang="zh-CN" sz="1100" dirty="0"/>
          </a:p>
          <a:p>
            <a:pPr marL="1164811" lvl="2" indent="-285750">
              <a:lnSpc>
                <a:spcPct val="150000"/>
              </a:lnSpc>
              <a:buClr>
                <a:srgbClr val="7030A0"/>
              </a:buClr>
              <a:buFont typeface="Wingdings" pitchFamily="2" charset="2"/>
              <a:buChar char="l"/>
            </a:pPr>
            <a:r>
              <a:rPr lang="zh-CN" altLang="zh-CN" sz="1600" dirty="0"/>
              <a:t>信息市场垄断，公众承担更高的、额外的信息成本</a:t>
            </a:r>
            <a:endParaRPr lang="zh-CN" altLang="zh-CN" sz="1100" dirty="0"/>
          </a:p>
          <a:p>
            <a:pPr marL="1164811" lvl="2" indent="-285750">
              <a:lnSpc>
                <a:spcPct val="150000"/>
              </a:lnSpc>
              <a:buClr>
                <a:srgbClr val="7030A0"/>
              </a:buClr>
              <a:buFont typeface="Wingdings" pitchFamily="2" charset="2"/>
              <a:buChar char="l"/>
            </a:pPr>
            <a:r>
              <a:rPr lang="zh-CN" altLang="zh-CN" sz="1600" dirty="0"/>
              <a:t>信息消费中的投机行为活跃，次品泛滥，良品缺失</a:t>
            </a:r>
            <a:endParaRPr lang="zh-CN" altLang="zh-CN" sz="1100" dirty="0"/>
          </a:p>
        </p:txBody>
      </p:sp>
    </p:spTree>
    <p:extLst>
      <p:ext uri="{BB962C8B-B14F-4D97-AF65-F5344CB8AC3E}">
        <p14:creationId xmlns:p14="http://schemas.microsoft.com/office/powerpoint/2010/main" val="3753556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7</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257666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信息市场失灵的原因</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5101" y="1286668"/>
            <a:ext cx="6773130" cy="2569934"/>
          </a:xfrm>
          <a:prstGeom prst="rect">
            <a:avLst/>
          </a:prstGeom>
          <a:noFill/>
        </p:spPr>
        <p:txBody>
          <a:bodyPr wrap="square" rtlCol="0">
            <a:spAutoFit/>
          </a:bodyPr>
          <a:lstStyle/>
          <a:p>
            <a:pPr marL="1164811" lvl="2" indent="-285750">
              <a:lnSpc>
                <a:spcPct val="150000"/>
              </a:lnSpc>
              <a:buClr>
                <a:srgbClr val="7030A0"/>
              </a:buClr>
              <a:buFont typeface="Wingdings" pitchFamily="2" charset="2"/>
              <a:buChar char="l"/>
            </a:pPr>
            <a:r>
              <a:rPr lang="zh-CN" altLang="zh-CN" sz="1600" dirty="0"/>
              <a:t>消费非损耗性 —— 公共性；</a:t>
            </a:r>
            <a:endParaRPr lang="zh-CN" altLang="zh-CN" sz="1100" dirty="0"/>
          </a:p>
          <a:p>
            <a:pPr marL="1164811" lvl="2" indent="-285750">
              <a:lnSpc>
                <a:spcPct val="150000"/>
              </a:lnSpc>
              <a:buClr>
                <a:srgbClr val="7030A0"/>
              </a:buClr>
              <a:buFont typeface="Wingdings" pitchFamily="2" charset="2"/>
              <a:buChar char="l"/>
            </a:pPr>
            <a:r>
              <a:rPr lang="zh-CN" altLang="zh-CN" sz="1600" dirty="0"/>
              <a:t>社会收益与社会成本 —— 外部性；</a:t>
            </a:r>
            <a:endParaRPr lang="zh-CN" altLang="zh-CN" sz="1100" dirty="0"/>
          </a:p>
          <a:p>
            <a:pPr marL="1164811" lvl="2" indent="-285750">
              <a:lnSpc>
                <a:spcPct val="150000"/>
              </a:lnSpc>
              <a:buClr>
                <a:srgbClr val="7030A0"/>
              </a:buClr>
              <a:buFont typeface="Wingdings" pitchFamily="2" charset="2"/>
              <a:buChar char="l"/>
            </a:pPr>
            <a:r>
              <a:rPr lang="zh-CN" altLang="zh-CN" sz="1600" dirty="0"/>
              <a:t>生产成本：高首稿成本 —— 自然垄断属性；</a:t>
            </a:r>
            <a:endParaRPr lang="zh-CN" altLang="zh-CN" sz="1100" dirty="0"/>
          </a:p>
          <a:p>
            <a:pPr marL="1164811" lvl="2" indent="-285750">
              <a:lnSpc>
                <a:spcPct val="150000"/>
              </a:lnSpc>
              <a:buClr>
                <a:srgbClr val="7030A0"/>
              </a:buClr>
              <a:buFont typeface="Wingdings" pitchFamily="2" charset="2"/>
              <a:buChar char="l"/>
            </a:pPr>
            <a:r>
              <a:rPr lang="zh-CN" altLang="zh-CN" sz="1600" dirty="0"/>
              <a:t>学习成本与使用习惯 —— 体验性与路径依赖；</a:t>
            </a:r>
            <a:endParaRPr lang="zh-CN" altLang="zh-CN" sz="1100" dirty="0"/>
          </a:p>
          <a:p>
            <a:pPr marL="1164811" lvl="2" indent="-285750">
              <a:lnSpc>
                <a:spcPct val="150000"/>
              </a:lnSpc>
              <a:buClr>
                <a:srgbClr val="7030A0"/>
              </a:buClr>
              <a:buFont typeface="Wingdings" pitchFamily="2" charset="2"/>
              <a:buChar char="l"/>
            </a:pPr>
            <a:r>
              <a:rPr lang="zh-CN" altLang="zh-CN" sz="1600" dirty="0"/>
              <a:t>产权专有性 —— 垄断性；</a:t>
            </a:r>
            <a:endParaRPr lang="zh-CN" altLang="zh-CN" sz="1100" dirty="0"/>
          </a:p>
          <a:p>
            <a:pPr marL="1164811" lvl="2" indent="-285750">
              <a:lnSpc>
                <a:spcPct val="150000"/>
              </a:lnSpc>
              <a:buClr>
                <a:srgbClr val="7030A0"/>
              </a:buClr>
              <a:buFont typeface="Wingdings" pitchFamily="2" charset="2"/>
              <a:buChar char="l"/>
            </a:pPr>
            <a:r>
              <a:rPr lang="zh-CN" altLang="zh-CN" sz="1600" dirty="0"/>
              <a:t>信息不对称 —— 体验经济、逆向选择与道德风险；</a:t>
            </a:r>
            <a:endParaRPr lang="zh-CN" altLang="zh-CN" sz="1100" dirty="0"/>
          </a:p>
          <a:p>
            <a:endParaRPr kumimoji="1" lang="zh-CN" altLang="en-US" dirty="0"/>
          </a:p>
        </p:txBody>
      </p:sp>
    </p:spTree>
    <p:extLst>
      <p:ext uri="{BB962C8B-B14F-4D97-AF65-F5344CB8AC3E}">
        <p14:creationId xmlns:p14="http://schemas.microsoft.com/office/powerpoint/2010/main" val="185364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8</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信息失灵带来的信息治理问题</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sp>
        <p:nvSpPr>
          <p:cNvPr id="3" name="文本框 2">
            <a:extLst>
              <a:ext uri="{FF2B5EF4-FFF2-40B4-BE49-F238E27FC236}">
                <a16:creationId xmlns:a16="http://schemas.microsoft.com/office/drawing/2014/main" id="{59E5919D-D7DB-9540-BA3D-26C98A521832}"/>
              </a:ext>
            </a:extLst>
          </p:cNvPr>
          <p:cNvSpPr txBox="1"/>
          <p:nvPr/>
        </p:nvSpPr>
        <p:spPr>
          <a:xfrm>
            <a:off x="395536" y="1110310"/>
            <a:ext cx="6773130" cy="2943113"/>
          </a:xfrm>
          <a:prstGeom prst="rect">
            <a:avLst/>
          </a:prstGeom>
          <a:noFill/>
        </p:spPr>
        <p:txBody>
          <a:bodyPr wrap="square" rtlCol="0">
            <a:spAutoFit/>
          </a:bodyPr>
          <a:lstStyle/>
          <a:p>
            <a:pPr marL="725281" lvl="1" indent="-285750">
              <a:lnSpc>
                <a:spcPct val="150000"/>
              </a:lnSpc>
              <a:buClr>
                <a:srgbClr val="7030A0"/>
              </a:buClr>
              <a:buFont typeface="Wingdings" pitchFamily="2" charset="2"/>
              <a:buChar char="l"/>
            </a:pPr>
            <a:r>
              <a:rPr lang="zh-CN" altLang="zh-CN" sz="1800" b="1" dirty="0">
                <a:latin typeface="SimSun" panose="02010600030101010101" pitchFamily="2" charset="-122"/>
                <a:ea typeface="SimSun" panose="02010600030101010101" pitchFamily="2" charset="-122"/>
              </a:rPr>
              <a:t>社会价值层面的权益权衡：</a:t>
            </a:r>
            <a:r>
              <a:rPr lang="zh-CN" altLang="en-US" sz="1800" b="1" dirty="0">
                <a:latin typeface="SimSun" panose="02010600030101010101" pitchFamily="2" charset="-122"/>
                <a:ea typeface="SimSun" panose="02010600030101010101" pitchFamily="2" charset="-122"/>
              </a:rPr>
              <a:t> </a:t>
            </a:r>
            <a:endParaRPr lang="en-US" altLang="zh-CN" sz="1800" b="1"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r>
              <a:rPr lang="zh-CN" altLang="zh-CN" sz="1600" dirty="0">
                <a:latin typeface="SimSun" panose="02010600030101010101" pitchFamily="2" charset="-122"/>
                <a:ea typeface="SimSun" panose="02010600030101010101" pitchFamily="2" charset="-122"/>
              </a:rPr>
              <a:t>“知”与“被知”的利弊权衡</a:t>
            </a:r>
            <a:endParaRPr lang="en-US" altLang="zh-CN" sz="1600"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r>
              <a:rPr lang="zh-CN" altLang="zh-CN" sz="1600" dirty="0">
                <a:latin typeface="SimSun" panose="02010600030101010101" pitchFamily="2" charset="-122"/>
                <a:ea typeface="SimSun" panose="02010600030101010101" pitchFamily="2" charset="-122"/>
              </a:rPr>
              <a:t>“公共信息福利”与“个人创造的激励”的利弊权衡</a:t>
            </a:r>
            <a:endParaRPr lang="en-US" altLang="zh-CN" sz="1600"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r>
              <a:rPr lang="zh-CN" altLang="en-US" sz="1600" dirty="0">
                <a:latin typeface="SimSun" panose="02010600030101010101" pitchFamily="2" charset="-122"/>
                <a:ea typeface="SimSun" panose="02010600030101010101" pitchFamily="2" charset="-122"/>
              </a:rPr>
              <a:t> </a:t>
            </a:r>
            <a:r>
              <a:rPr lang="zh-CN" altLang="zh-CN" sz="1600" dirty="0">
                <a:latin typeface="SimSun" panose="02010600030101010101" pitchFamily="2" charset="-122"/>
                <a:ea typeface="SimSun" panose="02010600030101010101" pitchFamily="2" charset="-122"/>
              </a:rPr>
              <a:t>信息效率与信息公平的利弊权衡</a:t>
            </a:r>
            <a:endParaRPr lang="en-US" altLang="zh-CN" sz="1600"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endParaRPr lang="zh-CN" altLang="zh-CN" sz="1000"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l"/>
            </a:pPr>
            <a:r>
              <a:rPr lang="zh-CN" altLang="zh-CN" sz="1800" b="1" dirty="0">
                <a:latin typeface="SimSun" panose="02010600030101010101" pitchFamily="2" charset="-122"/>
                <a:ea typeface="SimSun" panose="02010600030101010101" pitchFamily="2" charset="-122"/>
              </a:rPr>
              <a:t>伦理与技术层面的实践需求</a:t>
            </a:r>
            <a:r>
              <a:rPr lang="zh-CN" altLang="en-US" sz="1800" b="1" dirty="0">
                <a:latin typeface="SimSun" panose="02010600030101010101" pitchFamily="2" charset="-122"/>
                <a:ea typeface="SimSun" panose="02010600030101010101" pitchFamily="2" charset="-122"/>
              </a:rPr>
              <a:t>：</a:t>
            </a:r>
            <a:endParaRPr lang="en-US" altLang="zh-CN" sz="1800" b="1"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r>
              <a:rPr lang="zh-CN" altLang="zh-CN" sz="1600" dirty="0">
                <a:latin typeface="SimSun" panose="02010600030101010101" pitchFamily="2" charset="-122"/>
                <a:ea typeface="SimSun" panose="02010600030101010101" pitchFamily="2" charset="-122"/>
              </a:rPr>
              <a:t>信息安全与保密的实践需求</a:t>
            </a:r>
            <a:endParaRPr lang="en-US" altLang="zh-CN" sz="1600" dirty="0">
              <a:latin typeface="SimSun" panose="02010600030101010101" pitchFamily="2" charset="-122"/>
              <a:ea typeface="SimSun" panose="02010600030101010101" pitchFamily="2" charset="-122"/>
            </a:endParaRPr>
          </a:p>
          <a:p>
            <a:pPr marL="725281" lvl="1" indent="-285750">
              <a:lnSpc>
                <a:spcPct val="150000"/>
              </a:lnSpc>
              <a:buClr>
                <a:srgbClr val="7030A0"/>
              </a:buClr>
              <a:buFont typeface="Wingdings" pitchFamily="2" charset="2"/>
              <a:buChar char="Ø"/>
            </a:pPr>
            <a:r>
              <a:rPr lang="zh-CN" altLang="zh-CN" sz="1600" dirty="0">
                <a:latin typeface="SimSun" panose="02010600030101010101" pitchFamily="2" charset="-122"/>
                <a:ea typeface="SimSun" panose="02010600030101010101" pitchFamily="2" charset="-122"/>
              </a:rPr>
              <a:t>信息空间与信息主权的实践需求</a:t>
            </a:r>
          </a:p>
        </p:txBody>
      </p:sp>
    </p:spTree>
    <p:extLst>
      <p:ext uri="{BB962C8B-B14F-4D97-AF65-F5344CB8AC3E}">
        <p14:creationId xmlns:p14="http://schemas.microsoft.com/office/powerpoint/2010/main" val="135063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425345" y="4899267"/>
            <a:ext cx="984019" cy="273844"/>
          </a:xfrm>
        </p:spPr>
        <p:txBody>
          <a:bodyPr/>
          <a:lstStyle/>
          <a:p>
            <a:pPr>
              <a:defRPr/>
            </a:pPr>
            <a:fld id="{8978201D-5E89-4769-B9CD-9BF3CA38B5BF}" type="slidenum">
              <a:rPr lang="zh-CN" altLang="en-US"/>
              <a:pPr>
                <a:defRPr/>
              </a:pPr>
              <a:t>9</a:t>
            </a:fld>
            <a:endParaRPr lang="zh-CN" altLang="en-US" dirty="0"/>
          </a:p>
        </p:txBody>
      </p:sp>
      <p:sp>
        <p:nvSpPr>
          <p:cNvPr id="11" name="矩形 10"/>
          <p:cNvSpPr/>
          <p:nvPr/>
        </p:nvSpPr>
        <p:spPr>
          <a:xfrm flipV="1">
            <a:off x="869195" y="701172"/>
            <a:ext cx="5205035" cy="34289"/>
          </a:xfrm>
          <a:prstGeom prst="rect">
            <a:avLst/>
          </a:prstGeom>
          <a:solidFill>
            <a:srgbClr val="6964A0"/>
          </a:solidFill>
          <a:ln>
            <a:solidFill>
              <a:srgbClr val="6964A0"/>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endParaRPr lang="zh-CN" altLang="en-US" sz="1800">
              <a:solidFill>
                <a:prstClr val="white"/>
              </a:solidFill>
              <a:latin typeface="Arial"/>
              <a:ea typeface="微软雅黑"/>
            </a:endParaRPr>
          </a:p>
        </p:txBody>
      </p:sp>
      <p:sp>
        <p:nvSpPr>
          <p:cNvPr id="12" name="Oval 7"/>
          <p:cNvSpPr/>
          <p:nvPr/>
        </p:nvSpPr>
        <p:spPr>
          <a:xfrm>
            <a:off x="166528" y="201957"/>
            <a:ext cx="656678" cy="6566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defRPr/>
            </a:pPr>
            <a:r>
              <a:rPr lang="en-US" sz="1800" dirty="0">
                <a:solidFill>
                  <a:prstClr val="black">
                    <a:lumMod val="50000"/>
                    <a:lumOff val="50000"/>
                  </a:prstClr>
                </a:solidFill>
                <a:latin typeface="Impact" panose="020B0806030902050204" pitchFamily="34" charset="0"/>
                <a:ea typeface="微软雅黑"/>
              </a:rPr>
              <a:t>01</a:t>
            </a:r>
          </a:p>
        </p:txBody>
      </p:sp>
      <p:sp>
        <p:nvSpPr>
          <p:cNvPr id="13" name="矩形 12"/>
          <p:cNvSpPr/>
          <p:nvPr/>
        </p:nvSpPr>
        <p:spPr>
          <a:xfrm>
            <a:off x="858308" y="275111"/>
            <a:ext cx="3660295" cy="392413"/>
          </a:xfrm>
          <a:prstGeom prst="rect">
            <a:avLst/>
          </a:prstGeom>
        </p:spPr>
        <p:txBody>
          <a:bodyPr wrap="none" lIns="68579" tIns="34289" rIns="68579" bIns="34289">
            <a:spAutoFit/>
          </a:bodyPr>
          <a:lstStyle/>
          <a:p>
            <a:pPr defTabSz="685783">
              <a:defRPr/>
            </a:pPr>
            <a:r>
              <a:rPr lang="zh-CN" altLang="en-US" sz="2100" b="1" dirty="0">
                <a:solidFill>
                  <a:prstClr val="black"/>
                </a:solidFill>
                <a:latin typeface="黑体" panose="02010609060101010101" pitchFamily="49" charset="-122"/>
                <a:ea typeface="黑体" panose="02010609060101010101" pitchFamily="49" charset="-122"/>
                <a:cs typeface="Segoe UI" panose="020B0502040204020203" pitchFamily="34" charset="0"/>
              </a:rPr>
              <a:t>信息失灵带来的信息治理问题</a:t>
            </a:r>
            <a:endParaRPr lang="en-US" altLang="zh-CN" sz="2000" dirty="0">
              <a:solidFill>
                <a:srgbClr val="2E2B25"/>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内容占位符 2"/>
          <p:cNvSpPr txBox="1">
            <a:spLocks/>
          </p:cNvSpPr>
          <p:nvPr/>
        </p:nvSpPr>
        <p:spPr>
          <a:xfrm>
            <a:off x="773110" y="1444399"/>
            <a:ext cx="8229600" cy="3394472"/>
          </a:xfrm>
          <a:prstGeom prst="rect">
            <a:avLst/>
          </a:prstGeom>
        </p:spPr>
        <p:txBody>
          <a:bodyPr lIns="68579" tIns="34289" rIns="68579" bIns="34289"/>
          <a:lstStyle/>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dirty="0">
              <a:solidFill>
                <a:prstClr val="black">
                  <a:lumMod val="75000"/>
                  <a:lumOff val="25000"/>
                </a:prstClr>
              </a:solidFill>
            </a:endParaRPr>
          </a:p>
          <a:p>
            <a:pPr marL="68579" indent="-68579" defTabSz="685783">
              <a:lnSpc>
                <a:spcPct val="90000"/>
              </a:lnSpc>
              <a:spcBef>
                <a:spcPts val="900"/>
              </a:spcBef>
              <a:spcAft>
                <a:spcPts val="150"/>
              </a:spcAft>
              <a:buClr>
                <a:srgbClr val="1CADE4"/>
              </a:buClr>
              <a:buSzPct val="100000"/>
              <a:defRPr/>
            </a:pPr>
            <a:endParaRPr lang="en-US" altLang="zh-CN" sz="1800" b="1" dirty="0">
              <a:solidFill>
                <a:prstClr val="black">
                  <a:lumMod val="75000"/>
                  <a:lumOff val="25000"/>
                </a:prstClr>
              </a:solidFill>
            </a:endParaRPr>
          </a:p>
        </p:txBody>
      </p:sp>
      <p:pic>
        <p:nvPicPr>
          <p:cNvPr id="14" name="图片 9"/>
          <p:cNvPicPr>
            <a:picLocks noChangeAspect="1"/>
          </p:cNvPicPr>
          <p:nvPr/>
        </p:nvPicPr>
        <p:blipFill>
          <a:blip r:embed="rId3" cstate="print"/>
          <a:srcRect/>
          <a:stretch>
            <a:fillRect/>
          </a:stretch>
        </p:blipFill>
        <p:spPr bwMode="auto">
          <a:xfrm>
            <a:off x="8140499" y="195486"/>
            <a:ext cx="552450" cy="697706"/>
          </a:xfrm>
          <a:prstGeom prst="rect">
            <a:avLst/>
          </a:prstGeom>
          <a:noFill/>
          <a:ln w="9525">
            <a:noFill/>
            <a:miter lim="800000"/>
            <a:headEnd/>
            <a:tailEnd/>
          </a:ln>
        </p:spPr>
      </p:pic>
      <p:graphicFrame>
        <p:nvGraphicFramePr>
          <p:cNvPr id="9" name="Group 3">
            <a:extLst>
              <a:ext uri="{FF2B5EF4-FFF2-40B4-BE49-F238E27FC236}">
                <a16:creationId xmlns:a16="http://schemas.microsoft.com/office/drawing/2014/main" id="{0F08C3E9-0D9B-F142-BB09-EDD8B8F5E6C2}"/>
              </a:ext>
            </a:extLst>
          </p:cNvPr>
          <p:cNvGraphicFramePr>
            <a:graphicFrameLocks/>
          </p:cNvGraphicFramePr>
          <p:nvPr>
            <p:extLst>
              <p:ext uri="{D42A27DB-BD31-4B8C-83A1-F6EECF244321}">
                <p14:modId xmlns:p14="http://schemas.microsoft.com/office/powerpoint/2010/main" val="1536833133"/>
              </p:ext>
            </p:extLst>
          </p:nvPr>
        </p:nvGraphicFramePr>
        <p:xfrm>
          <a:off x="882868" y="893192"/>
          <a:ext cx="7526495" cy="3779949"/>
        </p:xfrm>
        <a:graphic>
          <a:graphicData uri="http://schemas.openxmlformats.org/drawingml/2006/table">
            <a:tbl>
              <a:tblPr>
                <a:tableStyleId>{5940675A-B579-460E-94D1-54222C63F5DA}</a:tableStyleId>
              </a:tblPr>
              <a:tblGrid>
                <a:gridCol w="990717">
                  <a:extLst>
                    <a:ext uri="{9D8B030D-6E8A-4147-A177-3AD203B41FA5}">
                      <a16:colId xmlns:a16="http://schemas.microsoft.com/office/drawing/2014/main" val="1209689578"/>
                    </a:ext>
                  </a:extLst>
                </a:gridCol>
                <a:gridCol w="1044936">
                  <a:extLst>
                    <a:ext uri="{9D8B030D-6E8A-4147-A177-3AD203B41FA5}">
                      <a16:colId xmlns:a16="http://schemas.microsoft.com/office/drawing/2014/main" val="921909983"/>
                    </a:ext>
                  </a:extLst>
                </a:gridCol>
                <a:gridCol w="3237655">
                  <a:extLst>
                    <a:ext uri="{9D8B030D-6E8A-4147-A177-3AD203B41FA5}">
                      <a16:colId xmlns:a16="http://schemas.microsoft.com/office/drawing/2014/main" val="3279591556"/>
                    </a:ext>
                  </a:extLst>
                </a:gridCol>
                <a:gridCol w="2253187">
                  <a:extLst>
                    <a:ext uri="{9D8B030D-6E8A-4147-A177-3AD203B41FA5}">
                      <a16:colId xmlns:a16="http://schemas.microsoft.com/office/drawing/2014/main" val="3189687271"/>
                    </a:ext>
                  </a:extLst>
                </a:gridCol>
              </a:tblGrid>
              <a:tr h="293266">
                <a:tc gridSpan="2">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失灵情况</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hMerge="1">
                  <a:txBody>
                    <a:bodyPr/>
                    <a:lstStyle/>
                    <a:p>
                      <a:endParaRPr lang="zh-CN" altLang="en-US"/>
                    </a:p>
                  </a:txBody>
                  <a:tcPr/>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典型案例</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主要纠正手段</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2590137575"/>
                  </a:ext>
                </a:extLst>
              </a:tr>
              <a:tr h="471171">
                <a:tc rowSpan="2">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外部</a:t>
                      </a:r>
                    </a:p>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效应</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负</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计算机病毒的网上传播</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公共管制、税收、教育</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1772717401"/>
                  </a:ext>
                </a:extLst>
              </a:tr>
              <a:tr h="376194">
                <a:tc vMerge="1">
                  <a:txBody>
                    <a:bodyPr/>
                    <a:lstStyle/>
                    <a:p>
                      <a:endParaRPr lang="zh-CN" altLang="en-US"/>
                    </a:p>
                  </a:txBody>
                  <a:tcPr/>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正</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en-US"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公司</a:t>
                      </a:r>
                      <a:r>
                        <a:rPr kumimoji="0" lang="en-US"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R&amp;D</a:t>
                      </a:r>
                      <a:r>
                        <a:rPr kumimoji="0" lang="zh-CN" altLang="en-US"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信息</a:t>
                      </a:r>
                      <a:endParaRPr kumimoji="0" lang="zh-CN" altLang="en-US"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直接投资或补贴</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192649566"/>
                  </a:ext>
                </a:extLst>
              </a:tr>
              <a:tr h="507308">
                <a:tc rowSpan="2">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公共</a:t>
                      </a:r>
                    </a:p>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物品</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排他性</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en-US"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治疗艾滋病的医学</a:t>
                      </a:r>
                      <a:r>
                        <a:rPr kumimoji="0" lang="en-US"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R&amp;D</a:t>
                      </a:r>
                      <a:r>
                        <a:rPr kumimoji="0" lang="zh-CN" altLang="en-US"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信息</a:t>
                      </a:r>
                      <a:endParaRPr kumimoji="0" lang="zh-CN" altLang="en-US"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知识产权法、税收、直接投资或补贴</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1957672398"/>
                  </a:ext>
                </a:extLst>
              </a:tr>
              <a:tr h="654635">
                <a:tc vMerge="1">
                  <a:txBody>
                    <a:bodyPr/>
                    <a:lstStyle/>
                    <a:p>
                      <a:endParaRPr lang="zh-CN" altLang="en-US"/>
                    </a:p>
                  </a:txBody>
                  <a:tcPr/>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非排他性</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公益广告信息</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直接投资或补贴</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3412785984"/>
                  </a:ext>
                </a:extLst>
              </a:tr>
              <a:tr h="293266">
                <a:tc rowSpan="2">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垄断性</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自然</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电话信息服务</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公共管制</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148025550"/>
                  </a:ext>
                </a:extLst>
              </a:tr>
              <a:tr h="472560">
                <a:tc vMerge="1">
                  <a:txBody>
                    <a:bodyPr/>
                    <a:lstStyle/>
                    <a:p>
                      <a:endParaRPr lang="zh-CN" altLang="en-US"/>
                    </a:p>
                  </a:txBody>
                  <a:tcPr/>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非自然</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文学、艺术或科学作品信息</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知识产权法</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2267516378"/>
                  </a:ext>
                </a:extLst>
              </a:tr>
              <a:tr h="653245">
                <a:tc gridSpan="2">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a:ln>
                            <a:noFill/>
                          </a:ln>
                          <a:solidFill>
                            <a:schemeClr val="tx1"/>
                          </a:solidFill>
                          <a:effectLst/>
                          <a:latin typeface="SimSun" panose="02010600030101010101" pitchFamily="2" charset="-122"/>
                          <a:ea typeface="SimSun" panose="02010600030101010101" pitchFamily="2" charset="-122"/>
                        </a:rPr>
                        <a:t>不完全信息和非对称信息</a:t>
                      </a:r>
                      <a:endParaRPr kumimoji="0" lang="zh-CN" altLang="zh-CN" sz="1600" b="0" i="0" u="none" strike="noStrike" cap="none" normalizeH="0" baseline="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hMerge="1">
                  <a:txBody>
                    <a:bodyPr/>
                    <a:lstStyle/>
                    <a:p>
                      <a:endParaRPr lang="zh-CN" altLang="en-US"/>
                    </a:p>
                  </a:txBody>
                  <a:tcPr/>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u="none" strike="noStrike" cap="none" normalizeH="0" baseline="0" dirty="0">
                          <a:ln>
                            <a:noFill/>
                          </a:ln>
                          <a:solidFill>
                            <a:schemeClr val="tx1"/>
                          </a:solidFill>
                          <a:effectLst/>
                          <a:latin typeface="SimSun" panose="02010600030101010101" pitchFamily="2" charset="-122"/>
                          <a:ea typeface="SimSun" panose="02010600030101010101" pitchFamily="2" charset="-122"/>
                        </a:rPr>
                        <a:t>计算机软件商品质量、效用及消费者信誉信息</a:t>
                      </a:r>
                      <a:endParaRPr kumimoji="0" lang="zh-CN" altLang="zh-CN" sz="16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txBody>
                  <a:tcPr anchor="ctr" horzOverflow="overflow"/>
                </a:tc>
                <a:tc>
                  <a:txBody>
                    <a:bodyPr/>
                    <a:lstStyle>
                      <a:lvl1pPr defTabSz="912813">
                        <a:lnSpc>
                          <a:spcPct val="90000"/>
                        </a:lnSpc>
                        <a:spcBef>
                          <a:spcPct val="20000"/>
                        </a:spcBef>
                        <a:buFont typeface="Arial" panose="020B0604020202020204" pitchFamily="34" charset="0"/>
                        <a:defRPr sz="2100">
                          <a:solidFill>
                            <a:schemeClr val="bg1"/>
                          </a:solidFill>
                          <a:latin typeface="微软雅黑" panose="020B0503020204020204" pitchFamily="34" charset="-122"/>
                          <a:ea typeface="微软雅黑" panose="020B0503020204020204" pitchFamily="34" charset="-122"/>
                        </a:defRPr>
                      </a:lvl1pPr>
                      <a:lvl2pPr marL="742950" indent="-452438"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2pPr>
                      <a:lvl3pPr marL="1143000" indent="-622300"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3pPr>
                      <a:lvl4pPr marL="1600200" indent="-887413"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4pPr>
                      <a:lvl5pPr marL="2057400" indent="-1101725" defTabSz="912813">
                        <a:lnSpc>
                          <a:spcPct val="90000"/>
                        </a:lnSpc>
                        <a:spcBef>
                          <a:spcPct val="20000"/>
                        </a:spcBef>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5pPr>
                      <a:lvl6pPr marL="25146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6pPr>
                      <a:lvl7pPr marL="29718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7pPr>
                      <a:lvl8pPr marL="34290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8pPr>
                      <a:lvl9pPr marL="3886200" indent="-1101725" defTabSz="912813" eaLnBrk="0" fontAlgn="base" hangingPunct="0">
                        <a:lnSpc>
                          <a:spcPct val="90000"/>
                        </a:lnSpc>
                        <a:spcBef>
                          <a:spcPct val="20000"/>
                        </a:spcBef>
                        <a:spcAft>
                          <a:spcPct val="0"/>
                        </a:spcAft>
                        <a:buFont typeface="Arial" panose="020B0604020202020204" pitchFamily="34" charset="0"/>
                        <a:defRPr>
                          <a:solidFill>
                            <a:schemeClr val="bg1"/>
                          </a:solidFill>
                          <a:latin typeface="微软雅黑" panose="020B0503020204020204" pitchFamily="34" charset="-122"/>
                          <a:ea typeface="微软雅黑" panose="020B0503020204020204" pitchFamily="34" charset="-122"/>
                        </a:defRPr>
                      </a:lvl9pPr>
                    </a:lstStyle>
                    <a:p>
                      <a:pPr marL="0" marR="0" lvl="0" indent="0" algn="ctr" defTabSz="912813" rtl="0" eaLnBrk="1" fontAlgn="base" latinLnBrk="0" hangingPunct="1">
                        <a:lnSpc>
                          <a:spcPct val="90000"/>
                        </a:lnSpc>
                        <a:spcBef>
                          <a:spcPct val="0"/>
                        </a:spcBef>
                        <a:spcAft>
                          <a:spcPct val="0"/>
                        </a:spcAft>
                        <a:buClrTx/>
                        <a:buSzTx/>
                        <a:buFont typeface="Arial" panose="020B0604020202020204" pitchFamily="34" charset="0"/>
                        <a:buNone/>
                        <a:tabLst/>
                      </a:pPr>
                      <a:r>
                        <a:rPr kumimoji="0" lang="zh-CN" altLang="zh-CN" sz="1600" b="1" u="none" strike="noStrike" cap="none" normalizeH="0" baseline="0" dirty="0">
                          <a:ln>
                            <a:noFill/>
                          </a:ln>
                          <a:solidFill>
                            <a:srgbClr val="FF0000"/>
                          </a:solidFill>
                          <a:effectLst/>
                          <a:latin typeface="SimSun" panose="02010600030101010101" pitchFamily="2" charset="-122"/>
                          <a:ea typeface="SimSun" panose="02010600030101010101" pitchFamily="2" charset="-122"/>
                        </a:rPr>
                        <a:t>宣传、公共管制、法律</a:t>
                      </a:r>
                      <a:endParaRPr kumimoji="0" lang="zh-CN" altLang="zh-CN" sz="1600" b="1" i="0" u="none" strike="noStrike" cap="none" normalizeH="0" baseline="0" dirty="0">
                        <a:ln>
                          <a:noFill/>
                        </a:ln>
                        <a:solidFill>
                          <a:srgbClr val="FF0000"/>
                        </a:solidFill>
                        <a:effectLst/>
                        <a:latin typeface="SimSun" panose="02010600030101010101" pitchFamily="2" charset="-122"/>
                        <a:ea typeface="SimSun" panose="02010600030101010101" pitchFamily="2" charset="-122"/>
                      </a:endParaRPr>
                    </a:p>
                  </a:txBody>
                  <a:tcPr anchor="ctr" horzOverflow="overflow"/>
                </a:tc>
                <a:extLst>
                  <a:ext uri="{0D108BD9-81ED-4DB2-BD59-A6C34878D82A}">
                    <a16:rowId xmlns:a16="http://schemas.microsoft.com/office/drawing/2014/main" val="1375132730"/>
                  </a:ext>
                </a:extLst>
              </a:tr>
            </a:tbl>
          </a:graphicData>
        </a:graphic>
      </p:graphicFrame>
      <p:sp>
        <p:nvSpPr>
          <p:cNvPr id="2" name="文本框 1">
            <a:extLst>
              <a:ext uri="{FF2B5EF4-FFF2-40B4-BE49-F238E27FC236}">
                <a16:creationId xmlns:a16="http://schemas.microsoft.com/office/drawing/2014/main" id="{36752731-71A8-7F4F-B918-D81667D6A882}"/>
              </a:ext>
            </a:extLst>
          </p:cNvPr>
          <p:cNvSpPr txBox="1"/>
          <p:nvPr/>
        </p:nvSpPr>
        <p:spPr>
          <a:xfrm>
            <a:off x="344927" y="1911172"/>
            <a:ext cx="446276" cy="1743987"/>
          </a:xfrm>
          <a:prstGeom prst="rect">
            <a:avLst/>
          </a:prstGeom>
          <a:noFill/>
        </p:spPr>
        <p:txBody>
          <a:bodyPr vert="eaVert" wrap="square" rtlCol="0">
            <a:spAutoFit/>
          </a:bodyPr>
          <a:lstStyle/>
          <a:p>
            <a:r>
              <a:rPr kumimoji="1" lang="zh-CN" altLang="en-US" dirty="0"/>
              <a:t>政府干预方式</a:t>
            </a:r>
          </a:p>
        </p:txBody>
      </p:sp>
    </p:spTree>
    <p:extLst>
      <p:ext uri="{BB962C8B-B14F-4D97-AF65-F5344CB8AC3E}">
        <p14:creationId xmlns:p14="http://schemas.microsoft.com/office/powerpoint/2010/main" val="4008411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回顾">
  <a:themeElements>
    <a:clrScheme name="南大紫">
      <a:dk1>
        <a:sysClr val="windowText" lastClr="000000"/>
      </a:dk1>
      <a:lt1>
        <a:sysClr val="window" lastClr="FFFFFF"/>
      </a:lt1>
      <a:dk2>
        <a:srgbClr val="344068"/>
      </a:dk2>
      <a:lt2>
        <a:srgbClr val="D9E0E6"/>
      </a:lt2>
      <a:accent1>
        <a:srgbClr val="6D69A3"/>
      </a:accent1>
      <a:accent2>
        <a:srgbClr val="7050A0"/>
      </a:accent2>
      <a:accent3>
        <a:srgbClr val="6D69A3"/>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南大紫">
    <a:dk1>
      <a:sysClr val="windowText" lastClr="000000"/>
    </a:dk1>
    <a:lt1>
      <a:sysClr val="window" lastClr="FFFFFF"/>
    </a:lt1>
    <a:dk2>
      <a:srgbClr val="344068"/>
    </a:dk2>
    <a:lt2>
      <a:srgbClr val="D9E0E6"/>
    </a:lt2>
    <a:accent1>
      <a:srgbClr val="6D69A3"/>
    </a:accent1>
    <a:accent2>
      <a:srgbClr val="7050A0"/>
    </a:accent2>
    <a:accent3>
      <a:srgbClr val="6D69A3"/>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17543</TotalTime>
  <Words>9538</Words>
  <Application>Microsoft Office PowerPoint</Application>
  <PresentationFormat>全屏显示(16:9)</PresentationFormat>
  <Paragraphs>803</Paragraphs>
  <Slides>55</Slides>
  <Notes>48</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55</vt:i4>
      </vt:variant>
    </vt:vector>
  </HeadingPairs>
  <TitlesOfParts>
    <vt:vector size="77" baseType="lpstr">
      <vt:lpstr>新細明體</vt:lpstr>
      <vt:lpstr>方正兰亭粗黑_GBK</vt:lpstr>
      <vt:lpstr>方正正大黑简体</vt:lpstr>
      <vt:lpstr>黑体</vt:lpstr>
      <vt:lpstr>黑体</vt:lpstr>
      <vt:lpstr>华文新魏</vt:lpstr>
      <vt:lpstr>华文中宋</vt:lpstr>
      <vt:lpstr>楷体</vt:lpstr>
      <vt:lpstr>宋体</vt:lpstr>
      <vt:lpstr>宋体</vt:lpstr>
      <vt:lpstr>微软雅黑</vt:lpstr>
      <vt:lpstr>Aharoni</vt:lpstr>
      <vt:lpstr>Arial</vt:lpstr>
      <vt:lpstr>Arial Black</vt:lpstr>
      <vt:lpstr>Calibri</vt:lpstr>
      <vt:lpstr>Calibri Light</vt:lpstr>
      <vt:lpstr>Impact</vt:lpstr>
      <vt:lpstr>Segoe UI</vt:lpstr>
      <vt:lpstr>Times New Roman</vt:lpstr>
      <vt:lpstr>Wingdings</vt:lpstr>
      <vt:lpstr>回顾</vt:lpstr>
      <vt:lpstr>1_回顾</vt:lpstr>
      <vt:lpstr>PowerPoint 演示文稿</vt:lpstr>
      <vt:lpstr>信息资源管理的视角</vt:lpstr>
      <vt:lpstr>第八章 “有形的手”——信息政策与信息治理</vt:lpstr>
      <vt:lpstr>一、信息市场失灵与政策干预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信息政策矩阵</vt:lpstr>
      <vt:lpstr>PowerPoint 演示文稿</vt:lpstr>
      <vt:lpstr>PowerPoint 演示文稿</vt:lpstr>
      <vt:lpstr>信息政策矩阵</vt:lpstr>
      <vt:lpstr>PowerPoint 演示文稿</vt:lpstr>
      <vt:lpstr>PowerPoint 演示文稿</vt:lpstr>
      <vt:lpstr>PowerPoint 演示文稿</vt:lpstr>
      <vt:lpstr>PowerPoint 演示文稿</vt:lpstr>
      <vt:lpstr>PowerPoint 演示文稿</vt:lpstr>
      <vt:lpstr>二、知识产权——知识活动的激励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三、知的权利——信息公开</vt:lpstr>
      <vt:lpstr>PowerPoint 演示文稿</vt:lpstr>
      <vt:lpstr>知情权与信息公开（信息自由法案）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崛起的现代信息社会            ——信息资源管理导论</dc:title>
  <dc:creator>张靖雯</dc:creator>
  <cp:lastModifiedBy>pei lei</cp:lastModifiedBy>
  <cp:revision>225</cp:revision>
  <dcterms:created xsi:type="dcterms:W3CDTF">2019-04-16T01:25:43Z</dcterms:created>
  <dcterms:modified xsi:type="dcterms:W3CDTF">2019-12-29T19:01:37Z</dcterms:modified>
</cp:coreProperties>
</file>