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
  </p:notesMasterIdLst>
  <p:sldIdLst>
    <p:sldId id="288" r:id="rId3"/>
    <p:sldId id="622" r:id="rId5"/>
    <p:sldId id="698" r:id="rId6"/>
    <p:sldId id="632" r:id="rId7"/>
    <p:sldId id="633" r:id="rId8"/>
    <p:sldId id="634" r:id="rId9"/>
    <p:sldId id="635" r:id="rId10"/>
    <p:sldId id="636" r:id="rId11"/>
    <p:sldId id="637" r:id="rId12"/>
    <p:sldId id="638" r:id="rId13"/>
    <p:sldId id="714" r:id="rId14"/>
    <p:sldId id="639" r:id="rId15"/>
    <p:sldId id="640" r:id="rId16"/>
    <p:sldId id="641" r:id="rId17"/>
    <p:sldId id="722" r:id="rId18"/>
    <p:sldId id="723" r:id="rId19"/>
    <p:sldId id="643" r:id="rId20"/>
    <p:sldId id="644" r:id="rId21"/>
    <p:sldId id="648" r:id="rId22"/>
    <p:sldId id="724" r:id="rId23"/>
    <p:sldId id="645" r:id="rId24"/>
    <p:sldId id="646" r:id="rId25"/>
    <p:sldId id="725" r:id="rId26"/>
    <p:sldId id="652" r:id="rId27"/>
    <p:sldId id="653" r:id="rId28"/>
    <p:sldId id="726" r:id="rId29"/>
    <p:sldId id="655" r:id="rId30"/>
    <p:sldId id="656" r:id="rId31"/>
    <p:sldId id="715" r:id="rId32"/>
    <p:sldId id="716" r:id="rId33"/>
    <p:sldId id="717" r:id="rId34"/>
    <p:sldId id="657" r:id="rId35"/>
    <p:sldId id="718" r:id="rId36"/>
    <p:sldId id="661" r:id="rId37"/>
    <p:sldId id="662" r:id="rId38"/>
    <p:sldId id="663" r:id="rId39"/>
    <p:sldId id="664" r:id="rId40"/>
    <p:sldId id="665" r:id="rId41"/>
    <p:sldId id="666" r:id="rId42"/>
    <p:sldId id="667" r:id="rId43"/>
    <p:sldId id="668" r:id="rId44"/>
    <p:sldId id="671" r:id="rId45"/>
    <p:sldId id="672" r:id="rId46"/>
    <p:sldId id="727" r:id="rId47"/>
    <p:sldId id="673" r:id="rId48"/>
    <p:sldId id="674" r:id="rId49"/>
    <p:sldId id="675"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8267E"/>
    <a:srgbClr val="D4C7F5"/>
    <a:srgbClr val="B3A2C7"/>
    <a:srgbClr val="552579"/>
    <a:srgbClr val="C4C5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1" autoAdjust="0"/>
    <p:restoredTop sz="93273" autoAdjust="0"/>
  </p:normalViewPr>
  <p:slideViewPr>
    <p:cSldViewPr>
      <p:cViewPr varScale="1">
        <p:scale>
          <a:sx n="62" d="100"/>
          <a:sy n="62" d="100"/>
        </p:scale>
        <p:origin x="1532" y="56"/>
      </p:cViewPr>
      <p:guideLst>
        <p:guide orient="horz" pos="2186"/>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FAAE856-1885-4EC9-9659-38B79ABF7B3D}"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zh-CN" altLang="en-US"/>
        </a:p>
      </dgm:t>
    </dgm:pt>
    <dgm:pt modelId="{5B009573-5240-44D6-AE5A-FC1E252202F0}">
      <dgm:prSet phldrT="[文本]" custT="1"/>
      <dgm:spPr>
        <a:solidFill>
          <a:schemeClr val="accent4">
            <a:lumMod val="60000"/>
            <a:lumOff val="40000"/>
          </a:schemeClr>
        </a:solidFill>
      </dgm:spPr>
      <dgm:t>
        <a:bodyPr/>
        <a:lstStyle/>
        <a:p>
          <a:r>
            <a:rPr lang="en-US" altLang="zh-CN" sz="2800" b="0" dirty="0">
              <a:solidFill>
                <a:schemeClr val="tx1"/>
              </a:solidFill>
              <a:latin typeface="微软雅黑" panose="020B0503020204020204" pitchFamily="34" charset="-122"/>
              <a:ea typeface="微软雅黑" panose="020B0503020204020204" pitchFamily="34" charset="-122"/>
            </a:rPr>
            <a:t>2.2 </a:t>
          </a:r>
          <a:r>
            <a:rPr lang="zh-CN" sz="2800" b="0" dirty="0">
              <a:solidFill>
                <a:schemeClr val="tx1"/>
              </a:solidFill>
              <a:latin typeface="微软雅黑" panose="020B0503020204020204" pitchFamily="34" charset="-122"/>
              <a:ea typeface="微软雅黑" panose="020B0503020204020204" pitchFamily="34" charset="-122"/>
            </a:rPr>
            <a:t>网络信息资源分布规律</a:t>
          </a:r>
          <a:endParaRPr lang="zh-CN" altLang="en-US" sz="2800" b="0" dirty="0">
            <a:solidFill>
              <a:schemeClr val="tx1"/>
            </a:solidFill>
            <a:latin typeface="微软雅黑" panose="020B0503020204020204" pitchFamily="34" charset="-122"/>
            <a:ea typeface="微软雅黑" panose="020B0503020204020204" pitchFamily="34" charset="-122"/>
          </a:endParaRPr>
        </a:p>
      </dgm:t>
    </dgm:pt>
    <dgm:pt modelId="{9B351F51-474E-4E7E-B944-3B0FDDA10FFA}" cxnId="{53E090B3-975B-4546-B44F-A69F60C3CFE0}"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7D4B39B0-ECCB-44A9-BF0D-CD5E8528CF3F}" cxnId="{53E090B3-975B-4546-B44F-A69F60C3CFE0}"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EB8581CA-8845-4D06-8DE2-4E480308E266}">
      <dgm:prSet phldrT="[文本]" custT="1"/>
      <dgm:spPr>
        <a:solidFill>
          <a:schemeClr val="accent4">
            <a:lumMod val="60000"/>
            <a:lumOff val="40000"/>
          </a:schemeClr>
        </a:solidFill>
      </dgm:spPr>
      <dgm:t>
        <a:bodyPr/>
        <a:lstStyle/>
        <a:p>
          <a:r>
            <a:rPr lang="en-US" altLang="zh-CN" sz="2800" dirty="0">
              <a:solidFill>
                <a:schemeClr val="tx1"/>
              </a:solidFill>
              <a:latin typeface="微软雅黑" panose="020B0503020204020204" pitchFamily="34" charset="-122"/>
              <a:ea typeface="微软雅黑" panose="020B0503020204020204" pitchFamily="34" charset="-122"/>
            </a:rPr>
            <a:t>2.1 </a:t>
          </a:r>
          <a:r>
            <a:rPr lang="zh-CN" sz="2800" dirty="0">
              <a:solidFill>
                <a:schemeClr val="tx1"/>
              </a:solidFill>
              <a:latin typeface="微软雅黑" panose="020B0503020204020204" pitchFamily="34" charset="-122"/>
              <a:ea typeface="微软雅黑" panose="020B0503020204020204" pitchFamily="34" charset="-122"/>
            </a:rPr>
            <a:t>信息资源的分布规律</a:t>
          </a:r>
          <a:endParaRPr lang="zh-CN" altLang="en-US" sz="2800" dirty="0">
            <a:solidFill>
              <a:schemeClr val="tx1"/>
            </a:solidFill>
            <a:latin typeface="微软雅黑" panose="020B0503020204020204" pitchFamily="34" charset="-122"/>
            <a:ea typeface="微软雅黑" panose="020B0503020204020204" pitchFamily="34" charset="-122"/>
          </a:endParaRPr>
        </a:p>
      </dgm:t>
    </dgm:pt>
    <dgm:pt modelId="{67A02F60-83ED-43A9-B04D-CC07942FA95A}" cxnId="{EE754FD1-738C-4624-9258-51C407311C9A}" type="parTrans">
      <dgm:prSet/>
      <dgm:spPr/>
      <dgm:t>
        <a:bodyPr/>
        <a:lstStyle/>
        <a:p>
          <a:endParaRPr lang="zh-CN" altLang="en-US"/>
        </a:p>
      </dgm:t>
    </dgm:pt>
    <dgm:pt modelId="{D026193A-00DF-4DF4-A9CD-637C3FB23822}" cxnId="{EE754FD1-738C-4624-9258-51C407311C9A}" type="sibTrans">
      <dgm:prSet/>
      <dgm:spPr/>
      <dgm:t>
        <a:bodyPr/>
        <a:lstStyle/>
        <a:p>
          <a:endParaRPr lang="zh-CN" altLang="en-US"/>
        </a:p>
      </dgm:t>
    </dgm:pt>
    <dgm:pt modelId="{4F434FED-A5CB-47A0-9C1B-A500C6C65673}" type="pres">
      <dgm:prSet presAssocID="{9FAAE856-1885-4EC9-9659-38B79ABF7B3D}" presName="linear" presStyleCnt="0">
        <dgm:presLayoutVars>
          <dgm:animLvl val="lvl"/>
          <dgm:resizeHandles val="exact"/>
        </dgm:presLayoutVars>
      </dgm:prSet>
      <dgm:spPr/>
    </dgm:pt>
    <dgm:pt modelId="{9A1A33B5-FDDE-4922-9344-34B7FEC1720B}" type="pres">
      <dgm:prSet presAssocID="{EB8581CA-8845-4D06-8DE2-4E480308E266}" presName="parentText" presStyleLbl="node1" presStyleIdx="0" presStyleCnt="2" custLinFactNeighborX="-7778" custLinFactNeighborY="-2042">
        <dgm:presLayoutVars>
          <dgm:chMax val="0"/>
          <dgm:bulletEnabled val="1"/>
        </dgm:presLayoutVars>
      </dgm:prSet>
      <dgm:spPr/>
    </dgm:pt>
    <dgm:pt modelId="{C853258B-D179-4BC6-9FEC-7354621BBC0A}" type="pres">
      <dgm:prSet presAssocID="{D026193A-00DF-4DF4-A9CD-637C3FB23822}" presName="spacer" presStyleCnt="0"/>
      <dgm:spPr/>
    </dgm:pt>
    <dgm:pt modelId="{446CBE31-E770-457F-9928-C191B1CED481}" type="pres">
      <dgm:prSet presAssocID="{5B009573-5240-44D6-AE5A-FC1E252202F0}" presName="parentText" presStyleLbl="node1" presStyleIdx="1" presStyleCnt="2">
        <dgm:presLayoutVars>
          <dgm:chMax val="0"/>
          <dgm:bulletEnabled val="1"/>
        </dgm:presLayoutVars>
      </dgm:prSet>
      <dgm:spPr/>
    </dgm:pt>
  </dgm:ptLst>
  <dgm:cxnLst>
    <dgm:cxn modelId="{8F59C87A-F3D5-4D87-B1C9-AC5C1827BBFE}" type="presOf" srcId="{EB8581CA-8845-4D06-8DE2-4E480308E266}" destId="{9A1A33B5-FDDE-4922-9344-34B7FEC1720B}" srcOrd="0" destOrd="0" presId="urn:microsoft.com/office/officeart/2005/8/layout/vList2#1"/>
    <dgm:cxn modelId="{08D8D08E-3834-453F-B15E-2D99AF200EC6}" type="presOf" srcId="{5B009573-5240-44D6-AE5A-FC1E252202F0}" destId="{446CBE31-E770-457F-9928-C191B1CED481}" srcOrd="0" destOrd="0" presId="urn:microsoft.com/office/officeart/2005/8/layout/vList2#1"/>
    <dgm:cxn modelId="{38CD659C-20AE-4F0D-A0A0-A4B5D7812D56}" type="presOf" srcId="{9FAAE856-1885-4EC9-9659-38B79ABF7B3D}" destId="{4F434FED-A5CB-47A0-9C1B-A500C6C65673}" srcOrd="0" destOrd="0" presId="urn:microsoft.com/office/officeart/2005/8/layout/vList2#1"/>
    <dgm:cxn modelId="{53E090B3-975B-4546-B44F-A69F60C3CFE0}" srcId="{9FAAE856-1885-4EC9-9659-38B79ABF7B3D}" destId="{5B009573-5240-44D6-AE5A-FC1E252202F0}" srcOrd="1" destOrd="0" parTransId="{9B351F51-474E-4E7E-B944-3B0FDDA10FFA}" sibTransId="{7D4B39B0-ECCB-44A9-BF0D-CD5E8528CF3F}"/>
    <dgm:cxn modelId="{EE754FD1-738C-4624-9258-51C407311C9A}" srcId="{9FAAE856-1885-4EC9-9659-38B79ABF7B3D}" destId="{EB8581CA-8845-4D06-8DE2-4E480308E266}" srcOrd="0" destOrd="0" parTransId="{67A02F60-83ED-43A9-B04D-CC07942FA95A}" sibTransId="{D026193A-00DF-4DF4-A9CD-637C3FB23822}"/>
    <dgm:cxn modelId="{9F778F0D-E17C-4D20-8359-D5C603405895}" type="presParOf" srcId="{4F434FED-A5CB-47A0-9C1B-A500C6C65673}" destId="{9A1A33B5-FDDE-4922-9344-34B7FEC1720B}" srcOrd="0" destOrd="0" presId="urn:microsoft.com/office/officeart/2005/8/layout/vList2#1"/>
    <dgm:cxn modelId="{5F92AC65-B992-492A-AA48-DEFAEFBBE7B0}" type="presParOf" srcId="{4F434FED-A5CB-47A0-9C1B-A500C6C65673}" destId="{C853258B-D179-4BC6-9FEC-7354621BBC0A}" srcOrd="1" destOrd="0" presId="urn:microsoft.com/office/officeart/2005/8/layout/vList2#1"/>
    <dgm:cxn modelId="{30F47AB6-CEBE-4E6F-806C-4D11277A7902}" type="presParOf" srcId="{4F434FED-A5CB-47A0-9C1B-A500C6C65673}" destId="{446CBE31-E770-457F-9928-C191B1CED481}" srcOrd="2" destOrd="0" presId="urn:microsoft.com/office/officeart/2005/8/layout/vLis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A33B5-FDDE-4922-9344-34B7FEC1720B}">
      <dsp:nvSpPr>
        <dsp:cNvPr id="0" name=""/>
        <dsp:cNvSpPr/>
      </dsp:nvSpPr>
      <dsp:spPr>
        <a:xfrm>
          <a:off x="0" y="1206056"/>
          <a:ext cx="6480719" cy="1216800"/>
        </a:xfrm>
        <a:prstGeom prst="roundRect">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solidFill>
              <a:latin typeface="微软雅黑" panose="020B0503020204020204" pitchFamily="34" charset="-122"/>
              <a:ea typeface="微软雅黑" panose="020B0503020204020204" pitchFamily="34" charset="-122"/>
            </a:rPr>
            <a:t>2.1 </a:t>
          </a:r>
          <a:r>
            <a:rPr lang="zh-CN" sz="2800" kern="1200" dirty="0">
              <a:solidFill>
                <a:schemeClr val="tx1"/>
              </a:solidFill>
              <a:latin typeface="微软雅黑" panose="020B0503020204020204" pitchFamily="34" charset="-122"/>
              <a:ea typeface="微软雅黑" panose="020B0503020204020204" pitchFamily="34" charset="-122"/>
            </a:rPr>
            <a:t>信息资源的分布规律</a:t>
          </a:r>
          <a:endParaRPr lang="zh-CN" altLang="en-US" sz="2800" kern="1200" dirty="0">
            <a:solidFill>
              <a:schemeClr val="tx1"/>
            </a:solidFill>
            <a:latin typeface="微软雅黑" panose="020B0503020204020204" pitchFamily="34" charset="-122"/>
            <a:ea typeface="微软雅黑" panose="020B0503020204020204" pitchFamily="34" charset="-122"/>
          </a:endParaRPr>
        </a:p>
      </dsp:txBody>
      <dsp:txXfrm>
        <a:off x="59399" y="1265455"/>
        <a:ext cx="6361921" cy="1098002"/>
      </dsp:txXfrm>
    </dsp:sp>
    <dsp:sp modelId="{446CBE31-E770-457F-9928-C191B1CED481}">
      <dsp:nvSpPr>
        <dsp:cNvPr id="0" name=""/>
        <dsp:cNvSpPr/>
      </dsp:nvSpPr>
      <dsp:spPr>
        <a:xfrm>
          <a:off x="0" y="2613879"/>
          <a:ext cx="6480719" cy="1216800"/>
        </a:xfrm>
        <a:prstGeom prst="roundRect">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altLang="zh-CN" sz="2800" b="0" kern="1200" dirty="0">
              <a:solidFill>
                <a:schemeClr val="tx1"/>
              </a:solidFill>
              <a:latin typeface="微软雅黑" panose="020B0503020204020204" pitchFamily="34" charset="-122"/>
              <a:ea typeface="微软雅黑" panose="020B0503020204020204" pitchFamily="34" charset="-122"/>
            </a:rPr>
            <a:t>2.2 </a:t>
          </a:r>
          <a:r>
            <a:rPr lang="zh-CN" sz="2800" b="0" kern="1200" dirty="0">
              <a:solidFill>
                <a:schemeClr val="tx1"/>
              </a:solidFill>
              <a:latin typeface="微软雅黑" panose="020B0503020204020204" pitchFamily="34" charset="-122"/>
              <a:ea typeface="微软雅黑" panose="020B0503020204020204" pitchFamily="34" charset="-122"/>
            </a:rPr>
            <a:t>网络信息资源分布规律</a:t>
          </a:r>
          <a:endParaRPr lang="zh-CN" altLang="en-US" sz="2800" b="0" kern="1200" dirty="0">
            <a:solidFill>
              <a:schemeClr val="tx1"/>
            </a:solidFill>
            <a:latin typeface="微软雅黑" panose="020B0503020204020204" pitchFamily="34" charset="-122"/>
            <a:ea typeface="微软雅黑" panose="020B0503020204020204" pitchFamily="34" charset="-122"/>
          </a:endParaRPr>
        </a:p>
      </dsp:txBody>
      <dsp:txXfrm>
        <a:off x="59399" y="2673278"/>
        <a:ext cx="6361921"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3EE1ED-16DC-4929-B78A-654A95C4A48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0B5619-6AE2-4F2F-BB73-23221413171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0B5619-6AE2-4F2F-BB73-23221413171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ED2D2AAA-4956-4AE1-AF8E-81769039DC24}"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65539" name="Rectangle 2"/>
          <p:cNvSpPr>
            <a:spLocks noGrp="1" noRot="1" noChangeAspect="1" noChangeArrowheads="1" noTextEdit="1"/>
          </p:cNvSpPr>
          <p:nvPr>
            <p:ph type="sldImg"/>
          </p:nvPr>
        </p:nvSpPr>
        <p:spPr/>
      </p:sp>
      <p:sp>
        <p:nvSpPr>
          <p:cNvPr id="65540" name="Rectangle 4"/>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A264E2BD-486B-4BDB-987C-FFCA1683DB09}"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67587" name="Rectangle 2"/>
          <p:cNvSpPr>
            <a:spLocks noGrp="1" noRot="1" noChangeAspect="1" noChangeArrowheads="1" noTextEdit="1"/>
          </p:cNvSpPr>
          <p:nvPr>
            <p:ph type="sldImg"/>
          </p:nvPr>
        </p:nvSpPr>
        <p:spPr/>
      </p:sp>
      <p:sp>
        <p:nvSpPr>
          <p:cNvPr id="67588" name="Rectangle 4"/>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p:sp>
      <p:sp>
        <p:nvSpPr>
          <p:cNvPr id="81923" name="备注占位符 2"/>
          <p:cNvSpPr>
            <a:spLocks noGrp="1"/>
          </p:cNvSpPr>
          <p:nvPr>
            <p:ph type="body" idx="1"/>
          </p:nvPr>
        </p:nvSpPr>
        <p:spPr>
          <a:noFill/>
        </p:spPr>
        <p:txBody>
          <a:bodyPr/>
          <a:lstStyle/>
          <a:p>
            <a:r>
              <a:rPr lang="zh-CN" altLang="en-US">
                <a:ea typeface="黑体" panose="02010609060101010101" pitchFamily="49" charset="-122"/>
              </a:rPr>
              <a:t>最初生长或繁殖很快，随着时间推移，其生长速度越来越慢，以致几乎不增加</a:t>
            </a:r>
            <a:endParaRPr lang="zh-CN" altLang="en-US"/>
          </a:p>
        </p:txBody>
      </p:sp>
      <p:sp>
        <p:nvSpPr>
          <p:cNvPr id="81924" name="灯片编号占位符 3"/>
          <p:cNvSpPr>
            <a:spLocks noGrp="1"/>
          </p:cNvSpPr>
          <p:nvPr>
            <p:ph type="sldNum" sz="quarter" idx="5"/>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2E9E92DA-ABCB-4DBB-8ACD-D767F3BF8D95}" type="slidenum">
              <a:rPr lang="en-US" altLang="zh-CN" smtClean="0">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p:sp>
      <p:sp>
        <p:nvSpPr>
          <p:cNvPr id="83971" name="备注占位符 2"/>
          <p:cNvSpPr>
            <a:spLocks noGrp="1"/>
          </p:cNvSpPr>
          <p:nvPr>
            <p:ph type="body" idx="1"/>
          </p:nvPr>
        </p:nvSpPr>
        <p:spPr>
          <a:noFill/>
        </p:spPr>
        <p:txBody>
          <a:bodyPr/>
          <a:lstStyle/>
          <a:p>
            <a:r>
              <a:rPr lang="zh-CN" altLang="en-US"/>
              <a:t>对前面图形的解释</a:t>
            </a:r>
            <a:endParaRPr lang="zh-CN" altLang="en-US"/>
          </a:p>
        </p:txBody>
      </p:sp>
      <p:sp>
        <p:nvSpPr>
          <p:cNvPr id="83972" name="灯片编号占位符 3"/>
          <p:cNvSpPr>
            <a:spLocks noGrp="1"/>
          </p:cNvSpPr>
          <p:nvPr>
            <p:ph type="sldNum" sz="quarter" idx="5"/>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5962AA3F-CCF6-4A3F-9A8D-1145710F913A}" type="slidenum">
              <a:rPr lang="en-US" altLang="zh-CN" smtClean="0">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p:sp>
      <p:sp>
        <p:nvSpPr>
          <p:cNvPr id="90115" name="备注占位符 2"/>
          <p:cNvSpPr>
            <a:spLocks noGrp="1"/>
          </p:cNvSpPr>
          <p:nvPr>
            <p:ph type="body" idx="1"/>
          </p:nvPr>
        </p:nvSpPr>
        <p:spPr>
          <a:noFill/>
        </p:spPr>
        <p:txBody>
          <a:bodyPr/>
          <a:lstStyle/>
          <a:p>
            <a:endParaRPr lang="zh-CN" altLang="en-US" dirty="0"/>
          </a:p>
        </p:txBody>
      </p:sp>
      <p:sp>
        <p:nvSpPr>
          <p:cNvPr id="90116" name="灯片编号占位符 3"/>
          <p:cNvSpPr>
            <a:spLocks noGrp="1"/>
          </p:cNvSpPr>
          <p:nvPr>
            <p:ph type="sldNum" sz="quarter" idx="5"/>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CBED1A3C-7D09-4FDF-9C77-6DEE06718AA1}" type="slidenum">
              <a:rPr lang="en-US" altLang="zh-CN" smtClean="0">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p:sp>
      <p:sp>
        <p:nvSpPr>
          <p:cNvPr id="90115" name="备注占位符 2"/>
          <p:cNvSpPr>
            <a:spLocks noGrp="1"/>
          </p:cNvSpPr>
          <p:nvPr>
            <p:ph type="body" idx="1"/>
          </p:nvPr>
        </p:nvSpPr>
        <p:spPr>
          <a:noFill/>
        </p:spPr>
        <p:txBody>
          <a:bodyPr/>
          <a:lstStyle/>
          <a:p>
            <a:endParaRPr lang="zh-CN" altLang="en-US" dirty="0"/>
          </a:p>
        </p:txBody>
      </p:sp>
      <p:sp>
        <p:nvSpPr>
          <p:cNvPr id="90116" name="灯片编号占位符 3"/>
          <p:cNvSpPr>
            <a:spLocks noGrp="1"/>
          </p:cNvSpPr>
          <p:nvPr>
            <p:ph type="sldNum" sz="quarter" idx="5"/>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CBED1A3C-7D09-4FDF-9C77-6DEE06718AA1}" type="slidenum">
              <a:rPr lang="en-US" altLang="zh-CN" smtClean="0">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FF0000"/>
                </a:solidFill>
              </a:rPr>
              <a:t>普赖斯指数越大，文献老化越快</a:t>
            </a:r>
            <a:r>
              <a:rPr lang="zh-CN" altLang="en-US" dirty="0"/>
              <a:t>”。一般科技文献半衰期较短，社科文献则较长</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90B5619-6AE2-4F2F-BB73-23221413171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EF59EA93-11F5-4A8A-B86D-A539116B3F18}" type="slidenum">
              <a:rPr lang="en-US" altLang="zh-CN" smtClean="0">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p:spPr>
        <p:txBody>
          <a:bodyPr/>
          <a:lstStyle/>
          <a:p>
            <a:r>
              <a:rPr lang="en-US" altLang="zh-CN"/>
              <a:t>C</a:t>
            </a:r>
            <a:r>
              <a:rPr lang="zh-CN" altLang="en-US"/>
              <a:t>为常数</a:t>
            </a:r>
            <a:endParaRPr lang="zh-CN" altLang="en-US"/>
          </a:p>
        </p:txBody>
      </p:sp>
      <p:sp>
        <p:nvSpPr>
          <p:cNvPr id="40964" name="灯片编号占位符 3"/>
          <p:cNvSpPr>
            <a:spLocks noGrp="1"/>
          </p:cNvSpPr>
          <p:nvPr>
            <p:ph type="sldNum" sz="quarter" idx="5"/>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AC3676E2-71C6-4699-A38E-569C94D231EE}" type="slidenum">
              <a:rPr lang="en-US" altLang="zh-CN" smtClean="0">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a:noFill/>
        </p:spPr>
        <p:txBody>
          <a:bodyPr/>
          <a:lstStyle/>
          <a:p>
            <a:r>
              <a:rPr lang="zh-CN" altLang="en-US"/>
              <a:t>自学成才、数学、物理，第二博士学位，李约瑟，</a:t>
            </a:r>
            <a:endParaRPr lang="zh-CN" altLang="en-US"/>
          </a:p>
        </p:txBody>
      </p:sp>
      <p:sp>
        <p:nvSpPr>
          <p:cNvPr id="44036" name="灯片编号占位符 3"/>
          <p:cNvSpPr>
            <a:spLocks noGrp="1"/>
          </p:cNvSpPr>
          <p:nvPr>
            <p:ph type="sldNum" sz="quarter" idx="5"/>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7762285B-B88C-4A47-9DC1-AE1979D95831}" type="slidenum">
              <a:rPr lang="en-US" altLang="zh-CN" smtClean="0">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a:noFill/>
        </p:spPr>
        <p:txBody>
          <a:bodyPr/>
          <a:lstStyle/>
          <a:p>
            <a:endParaRPr lang="zh-CN" altLang="en-US" dirty="0"/>
          </a:p>
        </p:txBody>
      </p:sp>
      <p:sp>
        <p:nvSpPr>
          <p:cNvPr id="46084" name="灯片编号占位符 3"/>
          <p:cNvSpPr>
            <a:spLocks noGrp="1"/>
          </p:cNvSpPr>
          <p:nvPr>
            <p:ph type="sldNum" sz="quarter" idx="5"/>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2D8192AB-0B38-4CCB-B1E7-040AB5BCDCD0}" type="slidenum">
              <a:rPr lang="en-US" altLang="zh-CN" smtClean="0">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r>
              <a:rPr lang="zh-CN" altLang="en-US"/>
              <a:t>等比数列</a:t>
            </a:r>
            <a:endParaRPr lang="zh-CN" altLang="en-US"/>
          </a:p>
        </p:txBody>
      </p:sp>
      <p:sp>
        <p:nvSpPr>
          <p:cNvPr id="50180" name="灯片编号占位符 3"/>
          <p:cNvSpPr>
            <a:spLocks noGrp="1"/>
          </p:cNvSpPr>
          <p:nvPr>
            <p:ph type="sldNum" sz="quarter" idx="5"/>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071C4CA0-3B13-4106-8EE2-792147384FBA}" type="slidenum">
              <a:rPr lang="en-US" altLang="zh-CN" smtClean="0">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834650BE-2BE3-4D1F-BB28-82EC81911D71}"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57347" name="Rectangle 2"/>
          <p:cNvSpPr>
            <a:spLocks noGrp="1" noRot="1" noChangeAspect="1" noChangeArrowheads="1" noTextEdit="1"/>
          </p:cNvSpPr>
          <p:nvPr>
            <p:ph type="sldImg"/>
          </p:nvPr>
        </p:nvSpPr>
        <p:spPr/>
      </p:sp>
      <p:sp>
        <p:nvSpPr>
          <p:cNvPr id="57348" name="Rectangle 4"/>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834650BE-2BE3-4D1F-BB28-82EC81911D71}"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57347" name="Rectangle 2"/>
          <p:cNvSpPr>
            <a:spLocks noGrp="1" noRot="1" noChangeAspect="1" noChangeArrowheads="1" noTextEdit="1"/>
          </p:cNvSpPr>
          <p:nvPr>
            <p:ph type="sldImg"/>
          </p:nvPr>
        </p:nvSpPr>
        <p:spPr/>
      </p:sp>
      <p:sp>
        <p:nvSpPr>
          <p:cNvPr id="57348" name="Rectangle 4"/>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p:spPr>
        <p:txBody>
          <a:bodyPr/>
          <a:lstStyle/>
          <a:p>
            <a:endParaRPr lang="zh-CN" altLang="en-US"/>
          </a:p>
        </p:txBody>
      </p:sp>
      <p:sp>
        <p:nvSpPr>
          <p:cNvPr id="53252" name="灯片编号占位符 3"/>
          <p:cNvSpPr>
            <a:spLocks noGrp="1"/>
          </p:cNvSpPr>
          <p:nvPr>
            <p:ph type="sldNum" sz="quarter" idx="5"/>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60DBE791-4909-45C1-87D0-77DF56ABDF1D}" type="slidenum">
              <a:rPr lang="en-US" altLang="zh-CN" smtClean="0">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0F6C5C2-E130-4A59-84CF-2673E8AD28A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A935B-9D3E-4035-90CF-FE7D48D2F16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0F6C5C2-E130-4A59-84CF-2673E8AD28A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A935B-9D3E-4035-90CF-FE7D48D2F16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0F6C5C2-E130-4A59-84CF-2673E8AD28A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A935B-9D3E-4035-90CF-FE7D48D2F16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04800" y="1981200"/>
            <a:ext cx="4194175"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剪贴画占位符 3"/>
          <p:cNvSpPr>
            <a:spLocks noGrp="1"/>
          </p:cNvSpPr>
          <p:nvPr>
            <p:ph type="clipArt" sz="half" idx="2"/>
          </p:nvPr>
        </p:nvSpPr>
        <p:spPr>
          <a:xfrm>
            <a:off x="4651375" y="1981200"/>
            <a:ext cx="4194175" cy="3886200"/>
          </a:xfrm>
        </p:spPr>
        <p:txBody>
          <a:bodyPr/>
          <a:lstStyle/>
          <a:p>
            <a:pPr lvl="0"/>
            <a:endParaRPr lang="zh-CN" altLang="en-US" noProof="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2AB1F04-8B80-48F5-A158-E1C824512975}" type="slidenum">
              <a:rPr lang="zh-CN" altLang="en-US"/>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304800" y="1981200"/>
            <a:ext cx="8540750" cy="3886200"/>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79104D0-BDBA-4752-B4CB-27EE464CC3D1}" type="slidenum">
              <a:rPr lang="zh-CN" altLang="en-US"/>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0F6C5C2-E130-4A59-84CF-2673E8AD28A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A935B-9D3E-4035-90CF-FE7D48D2F16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0F6C5C2-E130-4A59-84CF-2673E8AD28A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A935B-9D3E-4035-90CF-FE7D48D2F16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0F6C5C2-E130-4A59-84CF-2673E8AD28A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3A935B-9D3E-4035-90CF-FE7D48D2F16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0F6C5C2-E130-4A59-84CF-2673E8AD28A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3A935B-9D3E-4035-90CF-FE7D48D2F16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0F6C5C2-E130-4A59-84CF-2673E8AD28A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3A935B-9D3E-4035-90CF-FE7D48D2F16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F6C5C2-E130-4A59-84CF-2673E8AD28A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3A935B-9D3E-4035-90CF-FE7D48D2F16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0F6C5C2-E130-4A59-84CF-2673E8AD28A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3A935B-9D3E-4035-90CF-FE7D48D2F16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0F6C5C2-E130-4A59-84CF-2673E8AD28A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3A935B-9D3E-4035-90CF-FE7D48D2F16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F6C5C2-E130-4A59-84CF-2673E8AD28A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3A935B-9D3E-4035-90CF-FE7D48D2F16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3.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6.wmf"/><Relationship Id="rId3" Type="http://schemas.openxmlformats.org/officeDocument/2006/relationships/oleObject" Target="../embeddings/oleObject2.bin"/><Relationship Id="rId2" Type="http://schemas.openxmlformats.org/officeDocument/2006/relationships/image" Target="../media/image5.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10.wmf"/><Relationship Id="rId7" Type="http://schemas.openxmlformats.org/officeDocument/2006/relationships/oleObject" Target="../embeddings/oleObject6.bin"/><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 Id="rId3" Type="http://schemas.openxmlformats.org/officeDocument/2006/relationships/oleObject" Target="../embeddings/oleObject4.bin"/><Relationship Id="rId2" Type="http://schemas.openxmlformats.org/officeDocument/2006/relationships/image" Target="../media/image7.wmf"/><Relationship Id="rId13" Type="http://schemas.openxmlformats.org/officeDocument/2006/relationships/notesSlide" Target="../notesSlides/notesSlide3.xml"/><Relationship Id="rId12" Type="http://schemas.openxmlformats.org/officeDocument/2006/relationships/vmlDrawing" Target="../drawings/vmlDrawing2.vml"/><Relationship Id="rId11" Type="http://schemas.openxmlformats.org/officeDocument/2006/relationships/slideLayout" Target="../slideLayouts/slideLayout2.xml"/><Relationship Id="rId10" Type="http://schemas.openxmlformats.org/officeDocument/2006/relationships/image" Target="../media/image11.w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endParaRPr lang="zh-CN" altLang="en-US"/>
          </a:p>
        </p:txBody>
      </p:sp>
      <p:sp>
        <p:nvSpPr>
          <p:cNvPr id="5" name="副标题 4"/>
          <p:cNvSpPr>
            <a:spLocks noGrp="1"/>
          </p:cNvSpPr>
          <p:nvPr>
            <p:ph type="subTitle" idx="1"/>
          </p:nvPr>
        </p:nvSpPr>
        <p:spPr/>
        <p:txBody>
          <a:bodyPr/>
          <a:lstStyle/>
          <a:p>
            <a:endParaRPr lang="zh-CN" altLang="en-US"/>
          </a:p>
        </p:txBody>
      </p:sp>
      <p:pic>
        <p:nvPicPr>
          <p:cNvPr id="1025" name="Picture 1" descr="C:\Users\user\AppData\Roaming\Tencent\Users\837722370\QQ\WinTemp\RichOle\61`D}$8JPWC`LABKX(8N(OD.png"/>
          <p:cNvPicPr>
            <a:picLocks noChangeAspect="1" noChangeArrowheads="1"/>
          </p:cNvPicPr>
          <p:nvPr/>
        </p:nvPicPr>
        <p:blipFill>
          <a:blip r:embed="rId1"/>
          <a:srcRect/>
          <a:stretch>
            <a:fillRect/>
          </a:stretch>
        </p:blipFill>
        <p:spPr bwMode="auto">
          <a:xfrm>
            <a:off x="12700" y="0"/>
            <a:ext cx="9190694" cy="6858000"/>
          </a:xfrm>
          <a:prstGeom prst="rect">
            <a:avLst/>
          </a:prstGeom>
          <a:noFill/>
        </p:spPr>
      </p:pic>
      <p:sp>
        <p:nvSpPr>
          <p:cNvPr id="6" name="文本框 5"/>
          <p:cNvSpPr txBox="1"/>
          <p:nvPr/>
        </p:nvSpPr>
        <p:spPr>
          <a:xfrm>
            <a:off x="639444" y="2598003"/>
            <a:ext cx="8253035" cy="830997"/>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zh-CN" altLang="en-US" sz="4800" b="1" dirty="0">
                <a:solidFill>
                  <a:schemeClr val="accent4"/>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第二章 信息资源的分布</a:t>
            </a:r>
            <a:endParaRPr lang="zh-CN" altLang="en-US" sz="4800" b="1" dirty="0">
              <a:solidFill>
                <a:schemeClr val="accent4"/>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cSld>
  <p:clrMapOvr>
    <a:masterClrMapping/>
  </p:clrMapOvr>
  <p:transition advTm="43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Rot="1" noChangeArrowheads="1"/>
          </p:cNvSpPr>
          <p:nvPr>
            <p:ph type="body" idx="1"/>
          </p:nvPr>
        </p:nvSpPr>
        <p:spPr>
          <a:xfrm>
            <a:off x="616587" y="1339057"/>
            <a:ext cx="8083550" cy="5183187"/>
          </a:xfrm>
        </p:spPr>
        <p:txBody>
          <a:bodyPr/>
          <a:lstStyle/>
          <a:p>
            <a:pPr eaLnBrk="1" hangingPunct="1">
              <a:buClr>
                <a:srgbClr val="58267E"/>
              </a:buClr>
              <a:buFont typeface="Wingdings" panose="05000000000000000000" pitchFamily="2" charset="2"/>
              <a:buChar char="l"/>
            </a:pPr>
            <a:r>
              <a:rPr lang="zh-CN" altLang="en-US" sz="2800" b="1" dirty="0">
                <a:latin typeface="宋体" panose="02010600030101010101" pitchFamily="2" charset="-122"/>
                <a:ea typeface="宋体" panose="02010600030101010101" pitchFamily="2" charset="-122"/>
              </a:rPr>
              <a:t>该公式说明：</a:t>
            </a:r>
            <a:endParaRPr lang="en-US" altLang="zh-CN" sz="2800" b="1" dirty="0">
              <a:latin typeface="宋体" panose="02010600030101010101" pitchFamily="2" charset="-122"/>
              <a:ea typeface="宋体" panose="02010600030101010101" pitchFamily="2" charset="-122"/>
            </a:endParaRPr>
          </a:p>
          <a:p>
            <a:pPr eaLnBrk="1" hangingPunct="1">
              <a:buClr>
                <a:srgbClr val="58267E"/>
              </a:buClr>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）生产</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篇论文的作者的比例为</a:t>
            </a:r>
            <a:r>
              <a:rPr lang="en-US" altLang="zh-CN" sz="2400" dirty="0">
                <a:latin typeface="宋体" panose="02010600030101010101" pitchFamily="2" charset="-122"/>
                <a:ea typeface="宋体" panose="02010600030101010101" pitchFamily="2" charset="-122"/>
              </a:rPr>
              <a:t>60%</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eaLnBrk="1" hangingPunct="1">
              <a:buClr>
                <a:srgbClr val="58267E"/>
              </a:buClr>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）生产</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篇论文的作者是生产</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篇论文作者数的</a:t>
            </a:r>
            <a:r>
              <a:rPr lang="en-US" altLang="zh-CN" sz="2400" dirty="0">
                <a:latin typeface="宋体" panose="02010600030101010101" pitchFamily="2" charset="-122"/>
                <a:ea typeface="宋体" panose="02010600030101010101" pitchFamily="2" charset="-122"/>
              </a:rPr>
              <a:t>1/2</a:t>
            </a:r>
            <a:r>
              <a:rPr lang="en-US" altLang="zh-CN" sz="2400" baseline="300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，即</a:t>
            </a:r>
            <a:r>
              <a:rPr lang="en-US" altLang="zh-CN" sz="2400" dirty="0">
                <a:latin typeface="宋体" panose="02010600030101010101" pitchFamily="2" charset="-122"/>
                <a:ea typeface="宋体" panose="02010600030101010101" pitchFamily="2" charset="-122"/>
              </a:rPr>
              <a:t>1/4</a:t>
            </a:r>
            <a:r>
              <a:rPr lang="en-US"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60%=15%</a:t>
            </a: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a:p>
            <a:pPr eaLnBrk="1" hangingPunct="1">
              <a:buClr>
                <a:srgbClr val="58267E"/>
              </a:buClr>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）生产</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篇论文的作者是生产</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篇论文作者数的</a:t>
            </a:r>
            <a:r>
              <a:rPr lang="en-US" altLang="zh-CN" sz="2400" dirty="0">
                <a:latin typeface="宋体" panose="02010600030101010101" pitchFamily="2" charset="-122"/>
                <a:ea typeface="宋体" panose="02010600030101010101" pitchFamily="2" charset="-122"/>
              </a:rPr>
              <a:t>1/3</a:t>
            </a:r>
            <a:r>
              <a:rPr lang="en-US" altLang="zh-CN" sz="2400" baseline="300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，即</a:t>
            </a:r>
            <a:r>
              <a:rPr lang="en-US" altLang="zh-CN" sz="2400" dirty="0">
                <a:latin typeface="宋体" panose="02010600030101010101" pitchFamily="2" charset="-122"/>
                <a:ea typeface="宋体" panose="02010600030101010101" pitchFamily="2" charset="-122"/>
              </a:rPr>
              <a:t>1/9</a:t>
            </a:r>
            <a:r>
              <a:rPr lang="en-US"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60%=7%</a:t>
            </a:r>
            <a:r>
              <a:rPr lang="zh-CN" altLang="en-US" sz="2400" dirty="0">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a:p>
            <a:pPr eaLnBrk="1" hangingPunct="1">
              <a:buClr>
                <a:srgbClr val="58267E"/>
              </a:buClr>
              <a:buFont typeface="Wingdings" panose="05000000000000000000" pitchFamily="2" charset="2"/>
              <a:buChar char="Ø"/>
            </a:pPr>
            <a:endParaRPr lang="zh-CN" altLang="en-US" sz="2800" b="1" dirty="0">
              <a:latin typeface="宋体" panose="02010600030101010101" pitchFamily="2" charset="-122"/>
              <a:ea typeface="宋体" panose="02010600030101010101" pitchFamily="2" charset="-122"/>
            </a:endParaRPr>
          </a:p>
          <a:p>
            <a:pPr eaLnBrk="1" hangingPunct="1">
              <a:buClr>
                <a:srgbClr val="58267E"/>
              </a:buClr>
              <a:buFont typeface="Wingdings" panose="05000000000000000000" pitchFamily="2" charset="2"/>
              <a:buChar char="l"/>
            </a:pPr>
            <a:r>
              <a:rPr lang="zh-CN" altLang="en-US" sz="2800" b="1" dirty="0">
                <a:solidFill>
                  <a:srgbClr val="58267E"/>
                </a:solidFill>
                <a:latin typeface="宋体" panose="02010600030101010101" pitchFamily="2" charset="-122"/>
                <a:ea typeface="宋体" panose="02010600030101010101" pitchFamily="2" charset="-122"/>
              </a:rPr>
              <a:t>局限性：</a:t>
            </a:r>
            <a:r>
              <a:rPr lang="zh-CN" altLang="en-US" sz="2800" dirty="0">
                <a:latin typeface="宋体" panose="02010600030101010101" pitchFamily="2" charset="-122"/>
                <a:ea typeface="宋体" panose="02010600030101010101" pitchFamily="2" charset="-122"/>
              </a:rPr>
              <a:t>洛特卡定律是对信息生产的一般理论估计，而不是一个精确的统计分布。</a:t>
            </a:r>
            <a:endParaRPr lang="zh-CN" altLang="en-US" sz="2800" dirty="0">
              <a:latin typeface="宋体" panose="02010600030101010101" pitchFamily="2" charset="-122"/>
              <a:ea typeface="宋体" panose="02010600030101010101" pitchFamily="2" charset="-122"/>
            </a:endParaRPr>
          </a:p>
        </p:txBody>
      </p:sp>
      <p:sp>
        <p:nvSpPr>
          <p:cNvPr id="5" name="Rectangle 2"/>
          <p:cNvSpPr txBox="1">
            <a:spLocks noRot="1" noChangeArrowheads="1"/>
          </p:cNvSpPr>
          <p:nvPr/>
        </p:nvSpPr>
        <p:spPr>
          <a:xfrm>
            <a:off x="612471" y="332656"/>
            <a:ext cx="5616575" cy="5762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洛特卡定律</a:t>
            </a:r>
            <a:endParaRPr lang="zh-CN" altLang="en-US" sz="2800" b="1" dirty="0">
              <a:solidFill>
                <a:srgbClr val="58267E"/>
              </a:solidFill>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Rot="1" noChangeArrowheads="1"/>
          </p:cNvSpPr>
          <p:nvPr/>
        </p:nvSpPr>
        <p:spPr>
          <a:xfrm>
            <a:off x="612471" y="332656"/>
            <a:ext cx="5616575" cy="5762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洛特卡定律</a:t>
            </a:r>
            <a:endParaRPr lang="zh-CN" altLang="en-US" sz="2800" b="1" dirty="0">
              <a:solidFill>
                <a:srgbClr val="58267E"/>
              </a:solidFill>
            </a:endParaRPr>
          </a:p>
        </p:txBody>
      </p:sp>
      <p:grpSp>
        <p:nvGrpSpPr>
          <p:cNvPr id="4" name="组合 3"/>
          <p:cNvGrpSpPr/>
          <p:nvPr/>
        </p:nvGrpSpPr>
        <p:grpSpPr>
          <a:xfrm>
            <a:off x="641943" y="1556792"/>
            <a:ext cx="3930057" cy="1312993"/>
            <a:chOff x="624979" y="1814594"/>
            <a:chExt cx="3930057" cy="1312993"/>
          </a:xfrm>
        </p:grpSpPr>
        <p:sp>
          <p:nvSpPr>
            <p:cNvPr id="8" name="六边形 7"/>
            <p:cNvSpPr/>
            <p:nvPr/>
          </p:nvSpPr>
          <p:spPr>
            <a:xfrm rot="16200000">
              <a:off x="601527" y="1838047"/>
              <a:ext cx="797366" cy="750462"/>
            </a:xfrm>
            <a:prstGeom prst="hexagon">
              <a:avLst/>
            </a:prstGeom>
            <a:solidFill>
              <a:srgbClr val="6964A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TextBox 36"/>
            <p:cNvSpPr txBox="1"/>
            <p:nvPr/>
          </p:nvSpPr>
          <p:spPr>
            <a:xfrm>
              <a:off x="681215" y="1949901"/>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0" name="TextBox 37"/>
            <p:cNvSpPr txBox="1"/>
            <p:nvPr/>
          </p:nvSpPr>
          <p:spPr bwMode="auto">
            <a:xfrm>
              <a:off x="1489076" y="2102626"/>
              <a:ext cx="3065960" cy="1024961"/>
            </a:xfrm>
            <a:prstGeom prst="rect">
              <a:avLst/>
            </a:prstGeom>
            <a:noFill/>
          </p:spPr>
          <p:txBody>
            <a:bodyPr wrap="square">
              <a:spAutoFit/>
            </a:bodyPr>
            <a:lstStyle/>
            <a:p>
              <a:pPr>
                <a:lnSpc>
                  <a:spcPct val="150000"/>
                </a:lnSpc>
              </a:pPr>
              <a:r>
                <a:rPr lang="zh-CN" altLang="en-US" sz="1400" dirty="0">
                  <a:solidFill>
                    <a:srgbClr val="231815"/>
                  </a:solidFill>
                </a:rPr>
                <a:t>预测发表不同数目文章的著者数量和特定学科的文献数量，便于进行文献情报的科学管理以及情报的理论研究</a:t>
              </a:r>
              <a:endParaRPr lang="zh-CN" altLang="en-US" sz="1400" dirty="0">
                <a:solidFill>
                  <a:srgbClr val="231815"/>
                </a:solidFill>
                <a:latin typeface="Calibri" panose="020F0502020204030204" charset="0"/>
              </a:endParaRPr>
            </a:p>
          </p:txBody>
        </p:sp>
        <p:sp>
          <p:nvSpPr>
            <p:cNvPr id="11" name="矩形 10"/>
            <p:cNvSpPr/>
            <p:nvPr/>
          </p:nvSpPr>
          <p:spPr bwMode="auto">
            <a:xfrm>
              <a:off x="1489075" y="1814594"/>
              <a:ext cx="2952328" cy="353943"/>
            </a:xfrm>
            <a:prstGeom prst="rect">
              <a:avLst/>
            </a:prstGeom>
          </p:spPr>
          <p:txBody>
            <a:bodyPr wrap="square">
              <a:spAutoFit/>
            </a:bodyPr>
            <a:lstStyle/>
            <a:p>
              <a:pPr>
                <a:defRPr/>
              </a:pPr>
              <a:r>
                <a:rPr lang="zh-CN" altLang="en-US" b="1" dirty="0">
                  <a:solidFill>
                    <a:srgbClr val="6964A0"/>
                  </a:solidFill>
                  <a:latin typeface="微软雅黑" panose="020B0503020204020204" pitchFamily="34" charset="-122"/>
                  <a:ea typeface="微软雅黑" panose="020B0503020204020204" pitchFamily="34" charset="-122"/>
                </a:rPr>
                <a:t>在情报学和图书馆学的应用</a:t>
              </a:r>
              <a:endParaRPr lang="zh-CN" altLang="en-US" b="1" dirty="0">
                <a:solidFill>
                  <a:srgbClr val="6964A0"/>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604831" y="4869160"/>
            <a:ext cx="3950205" cy="1792948"/>
            <a:chOff x="604831" y="4334874"/>
            <a:chExt cx="3950205" cy="1792948"/>
          </a:xfrm>
        </p:grpSpPr>
        <p:sp>
          <p:nvSpPr>
            <p:cNvPr id="12" name="六边形 11"/>
            <p:cNvSpPr/>
            <p:nvPr/>
          </p:nvSpPr>
          <p:spPr>
            <a:xfrm rot="16200000">
              <a:off x="581379" y="4358326"/>
              <a:ext cx="797366" cy="750462"/>
            </a:xfrm>
            <a:prstGeom prst="hexagon">
              <a:avLst/>
            </a:prstGeom>
            <a:solidFill>
              <a:srgbClr val="6964A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TextBox 40"/>
            <p:cNvSpPr txBox="1"/>
            <p:nvPr/>
          </p:nvSpPr>
          <p:spPr>
            <a:xfrm>
              <a:off x="661067" y="4470180"/>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4" name="TextBox 41"/>
            <p:cNvSpPr txBox="1"/>
            <p:nvPr/>
          </p:nvSpPr>
          <p:spPr bwMode="auto">
            <a:xfrm>
              <a:off x="1468928" y="4779696"/>
              <a:ext cx="3086108" cy="1348126"/>
            </a:xfrm>
            <a:prstGeom prst="rect">
              <a:avLst/>
            </a:prstGeom>
            <a:noFill/>
          </p:spPr>
          <p:txBody>
            <a:bodyPr wrap="square">
              <a:spAutoFit/>
            </a:bodyPr>
            <a:lstStyle/>
            <a:p>
              <a:pPr>
                <a:lnSpc>
                  <a:spcPct val="150000"/>
                </a:lnSpc>
              </a:pPr>
              <a:r>
                <a:rPr lang="zh-CN" altLang="en-US" sz="1400" dirty="0">
                  <a:solidFill>
                    <a:srgbClr val="231815"/>
                  </a:solidFill>
                </a:rPr>
                <a:t>研究人才的著述特征，便于科学学的理论研究和科学史的探讨，从而为整个科学学和人才学的研究提供新的途径和手段。</a:t>
              </a:r>
              <a:endParaRPr lang="zh-CN" altLang="en-US" sz="1400" dirty="0">
                <a:solidFill>
                  <a:srgbClr val="231815"/>
                </a:solidFill>
                <a:latin typeface="Calibri" panose="020F0502020204030204" charset="0"/>
              </a:endParaRPr>
            </a:p>
          </p:txBody>
        </p:sp>
        <p:sp>
          <p:nvSpPr>
            <p:cNvPr id="15" name="矩形 14"/>
            <p:cNvSpPr/>
            <p:nvPr/>
          </p:nvSpPr>
          <p:spPr bwMode="auto">
            <a:xfrm>
              <a:off x="1468927" y="4433038"/>
              <a:ext cx="3008565" cy="353943"/>
            </a:xfrm>
            <a:prstGeom prst="rect">
              <a:avLst/>
            </a:prstGeom>
          </p:spPr>
          <p:txBody>
            <a:bodyPr wrap="square">
              <a:spAutoFit/>
            </a:bodyPr>
            <a:lstStyle/>
            <a:p>
              <a:pPr>
                <a:defRPr/>
              </a:pPr>
              <a:r>
                <a:rPr lang="zh-CN" altLang="en-US" b="1" dirty="0">
                  <a:solidFill>
                    <a:srgbClr val="6964A0"/>
                  </a:solidFill>
                  <a:latin typeface="微软雅黑" panose="020B0503020204020204" pitchFamily="34" charset="-122"/>
                  <a:ea typeface="微软雅黑" panose="020B0503020204020204" pitchFamily="34" charset="-122"/>
                </a:rPr>
                <a:t>在科学学和人才学上的应用</a:t>
              </a:r>
              <a:endParaRPr lang="zh-CN" altLang="en-US" b="1" dirty="0">
                <a:solidFill>
                  <a:srgbClr val="6964A0"/>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604831" y="3241049"/>
            <a:ext cx="3986295" cy="1534296"/>
            <a:chOff x="604831" y="3038730"/>
            <a:chExt cx="3986295" cy="1534296"/>
          </a:xfrm>
        </p:grpSpPr>
        <p:sp>
          <p:nvSpPr>
            <p:cNvPr id="16" name="六边形 15"/>
            <p:cNvSpPr/>
            <p:nvPr/>
          </p:nvSpPr>
          <p:spPr>
            <a:xfrm rot="16200000">
              <a:off x="581379" y="3062182"/>
              <a:ext cx="797366" cy="750462"/>
            </a:xfrm>
            <a:prstGeom prst="hexagon">
              <a:avLst/>
            </a:prstGeom>
            <a:solidFill>
              <a:srgbClr val="6964A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TextBox 44"/>
            <p:cNvSpPr txBox="1"/>
            <p:nvPr/>
          </p:nvSpPr>
          <p:spPr>
            <a:xfrm>
              <a:off x="661067" y="3174036"/>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8" name="TextBox 45"/>
            <p:cNvSpPr txBox="1"/>
            <p:nvPr/>
          </p:nvSpPr>
          <p:spPr bwMode="auto">
            <a:xfrm>
              <a:off x="1468928" y="3548065"/>
              <a:ext cx="3122198" cy="1024961"/>
            </a:xfrm>
            <a:prstGeom prst="rect">
              <a:avLst/>
            </a:prstGeom>
            <a:noFill/>
          </p:spPr>
          <p:txBody>
            <a:bodyPr wrap="square">
              <a:spAutoFit/>
            </a:bodyPr>
            <a:lstStyle/>
            <a:p>
              <a:pPr>
                <a:lnSpc>
                  <a:spcPct val="150000"/>
                </a:lnSpc>
              </a:pPr>
              <a:r>
                <a:rPr lang="zh-CN" altLang="en-US" sz="1400" dirty="0">
                  <a:solidFill>
                    <a:srgbClr val="231815"/>
                  </a:solidFill>
                </a:rPr>
                <a:t>统计科学著者数量来预测文献数目的增长速度和文献流的动向，掌握文献的交流规律</a:t>
              </a:r>
              <a:endParaRPr lang="zh-CN" altLang="en-US" sz="1400" dirty="0">
                <a:solidFill>
                  <a:srgbClr val="231815"/>
                </a:solidFill>
                <a:latin typeface="Calibri" panose="020F0502020204030204" charset="0"/>
              </a:endParaRPr>
            </a:p>
          </p:txBody>
        </p:sp>
        <p:sp>
          <p:nvSpPr>
            <p:cNvPr id="19" name="矩形 18"/>
            <p:cNvSpPr/>
            <p:nvPr/>
          </p:nvSpPr>
          <p:spPr bwMode="auto">
            <a:xfrm>
              <a:off x="1468927" y="3190251"/>
              <a:ext cx="2972476" cy="369332"/>
            </a:xfrm>
            <a:prstGeom prst="rect">
              <a:avLst/>
            </a:prstGeom>
          </p:spPr>
          <p:txBody>
            <a:bodyPr wrap="square">
              <a:spAutoFit/>
            </a:bodyPr>
            <a:lstStyle/>
            <a:p>
              <a:pPr>
                <a:defRPr/>
              </a:pPr>
              <a:r>
                <a:rPr lang="zh-CN" altLang="en-US" b="1" dirty="0">
                  <a:solidFill>
                    <a:srgbClr val="6964A0"/>
                  </a:solidFill>
                  <a:latin typeface="微软雅黑" panose="020B0503020204020204" pitchFamily="34" charset="-122"/>
                  <a:ea typeface="微软雅黑" panose="020B0503020204020204" pitchFamily="34" charset="-122"/>
                </a:rPr>
                <a:t>在预测科学方面的应用</a:t>
              </a:r>
              <a:endParaRPr lang="zh-CN" altLang="en-US" b="1" dirty="0">
                <a:solidFill>
                  <a:srgbClr val="6964A0"/>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4893599" y="1864733"/>
            <a:ext cx="3816425" cy="2180626"/>
            <a:chOff x="4893599" y="1864733"/>
            <a:chExt cx="3816425" cy="2180626"/>
          </a:xfrm>
        </p:grpSpPr>
        <p:sp>
          <p:nvSpPr>
            <p:cNvPr id="20" name="六边形 19"/>
            <p:cNvSpPr/>
            <p:nvPr/>
          </p:nvSpPr>
          <p:spPr>
            <a:xfrm rot="16200000">
              <a:off x="4870147" y="1888185"/>
              <a:ext cx="797366" cy="750462"/>
            </a:xfrm>
            <a:prstGeom prst="hexagon">
              <a:avLst/>
            </a:prstGeom>
            <a:solidFill>
              <a:srgbClr val="6964A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TextBox 48"/>
            <p:cNvSpPr txBox="1"/>
            <p:nvPr/>
          </p:nvSpPr>
          <p:spPr>
            <a:xfrm>
              <a:off x="4949835" y="2000039"/>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2" name="TextBox 49"/>
            <p:cNvSpPr txBox="1"/>
            <p:nvPr/>
          </p:nvSpPr>
          <p:spPr bwMode="auto">
            <a:xfrm>
              <a:off x="5757696" y="2374068"/>
              <a:ext cx="2952328" cy="1671291"/>
            </a:xfrm>
            <a:prstGeom prst="rect">
              <a:avLst/>
            </a:prstGeom>
            <a:noFill/>
          </p:spPr>
          <p:txBody>
            <a:bodyPr wrap="square">
              <a:spAutoFit/>
            </a:bodyPr>
            <a:lstStyle/>
            <a:p>
              <a:pPr>
                <a:lnSpc>
                  <a:spcPct val="150000"/>
                </a:lnSpc>
              </a:pPr>
              <a:r>
                <a:rPr lang="zh-CN" altLang="en-US" sz="1400" dirty="0">
                  <a:solidFill>
                    <a:srgbClr val="231815"/>
                  </a:solidFill>
                </a:rPr>
                <a:t>科学论文的发表数量是评价科研人员劳动的主要指标。可以利用洛特卡定律考察某一个学科内，科研人员一定时期内以科技文献形式出现的科研成果状况。</a:t>
              </a:r>
              <a:endParaRPr lang="zh-CN" altLang="en-US" sz="1400" dirty="0">
                <a:solidFill>
                  <a:srgbClr val="231815"/>
                </a:solidFill>
                <a:latin typeface="Calibri" panose="020F0502020204030204" charset="0"/>
              </a:endParaRPr>
            </a:p>
          </p:txBody>
        </p:sp>
        <p:sp>
          <p:nvSpPr>
            <p:cNvPr id="23" name="矩形 22"/>
            <p:cNvSpPr/>
            <p:nvPr/>
          </p:nvSpPr>
          <p:spPr bwMode="auto">
            <a:xfrm>
              <a:off x="5757695" y="2027410"/>
              <a:ext cx="2020887" cy="353943"/>
            </a:xfrm>
            <a:prstGeom prst="rect">
              <a:avLst/>
            </a:prstGeom>
          </p:spPr>
          <p:txBody>
            <a:bodyPr>
              <a:spAutoFit/>
            </a:bodyPr>
            <a:lstStyle/>
            <a:p>
              <a:pPr>
                <a:defRPr/>
              </a:pPr>
              <a:r>
                <a:rPr lang="zh-CN" altLang="en-US" b="1" dirty="0">
                  <a:solidFill>
                    <a:srgbClr val="6964A0"/>
                  </a:solidFill>
                  <a:latin typeface="微软雅黑" panose="020B0503020204020204" pitchFamily="34" charset="-122"/>
                  <a:ea typeface="微软雅黑" panose="020B0503020204020204" pitchFamily="34" charset="-122"/>
                </a:rPr>
                <a:t>反映科技劳动成果</a:t>
              </a:r>
              <a:endParaRPr lang="zh-CN" altLang="en-US" b="1" dirty="0">
                <a:solidFill>
                  <a:srgbClr val="6964A0"/>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4893598" y="4095600"/>
            <a:ext cx="4012301" cy="2180626"/>
            <a:chOff x="4893598" y="3766315"/>
            <a:chExt cx="4012301" cy="2180626"/>
          </a:xfrm>
        </p:grpSpPr>
        <p:sp>
          <p:nvSpPr>
            <p:cNvPr id="24" name="六边形 23"/>
            <p:cNvSpPr/>
            <p:nvPr/>
          </p:nvSpPr>
          <p:spPr>
            <a:xfrm rot="16200000">
              <a:off x="4870146" y="3789767"/>
              <a:ext cx="797366" cy="750462"/>
            </a:xfrm>
            <a:prstGeom prst="hexagon">
              <a:avLst/>
            </a:prstGeom>
            <a:solidFill>
              <a:srgbClr val="6964A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TextBox 48"/>
            <p:cNvSpPr txBox="1"/>
            <p:nvPr/>
          </p:nvSpPr>
          <p:spPr>
            <a:xfrm>
              <a:off x="4949834" y="3901621"/>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05</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6" name="TextBox 49"/>
            <p:cNvSpPr txBox="1"/>
            <p:nvPr/>
          </p:nvSpPr>
          <p:spPr bwMode="auto">
            <a:xfrm>
              <a:off x="5757695" y="4275650"/>
              <a:ext cx="3148204" cy="1671291"/>
            </a:xfrm>
            <a:prstGeom prst="rect">
              <a:avLst/>
            </a:prstGeom>
            <a:noFill/>
          </p:spPr>
          <p:txBody>
            <a:bodyPr wrap="square">
              <a:spAutoFit/>
            </a:bodyPr>
            <a:lstStyle/>
            <a:p>
              <a:pPr>
                <a:lnSpc>
                  <a:spcPct val="150000"/>
                </a:lnSpc>
              </a:pPr>
              <a:r>
                <a:rPr lang="zh-CN" altLang="en-US" sz="1400" dirty="0">
                  <a:solidFill>
                    <a:srgbClr val="231815"/>
                  </a:solidFill>
                </a:rPr>
                <a:t>对科学论文作者结构的统计和计量分析，可以了解科学活动的特点，掌握科学发展的规律，预测科学发展趋势的前景，从而合理地组织科研队伍，加快科学发展的速度。</a:t>
              </a:r>
              <a:endParaRPr lang="zh-CN" altLang="en-US" sz="1400" dirty="0">
                <a:solidFill>
                  <a:srgbClr val="231815"/>
                </a:solidFill>
                <a:latin typeface="Calibri" panose="020F0502020204030204" charset="0"/>
              </a:endParaRPr>
            </a:p>
          </p:txBody>
        </p:sp>
        <p:sp>
          <p:nvSpPr>
            <p:cNvPr id="27" name="矩形 26"/>
            <p:cNvSpPr/>
            <p:nvPr/>
          </p:nvSpPr>
          <p:spPr bwMode="auto">
            <a:xfrm>
              <a:off x="5757694" y="3928992"/>
              <a:ext cx="2737097" cy="353943"/>
            </a:xfrm>
            <a:prstGeom prst="rect">
              <a:avLst/>
            </a:prstGeom>
          </p:spPr>
          <p:txBody>
            <a:bodyPr wrap="square">
              <a:spAutoFit/>
            </a:bodyPr>
            <a:lstStyle/>
            <a:p>
              <a:pPr>
                <a:defRPr/>
              </a:pPr>
              <a:r>
                <a:rPr lang="zh-CN" altLang="en-US" b="1" dirty="0">
                  <a:solidFill>
                    <a:srgbClr val="6964A0"/>
                  </a:solidFill>
                  <a:latin typeface="微软雅黑" panose="020B0503020204020204" pitchFamily="34" charset="-122"/>
                  <a:ea typeface="微软雅黑" panose="020B0503020204020204" pitchFamily="34" charset="-122"/>
                </a:rPr>
                <a:t>掌握科学论文的作者队伍</a:t>
              </a:r>
              <a:endParaRPr lang="zh-CN" altLang="en-US" b="1" dirty="0">
                <a:solidFill>
                  <a:srgbClr val="6964A0"/>
                </a:solidFill>
                <a:latin typeface="微软雅黑" panose="020B0503020204020204" pitchFamily="34" charset="-122"/>
                <a:ea typeface="微软雅黑" panose="020B0503020204020204" pitchFamily="34" charset="-122"/>
              </a:endParaRPr>
            </a:p>
          </p:txBody>
        </p:sp>
      </p:gr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1"/>
          </p:nvPr>
        </p:nvSpPr>
        <p:spPr>
          <a:xfrm>
            <a:off x="433832" y="1457633"/>
            <a:ext cx="5074272" cy="5189537"/>
          </a:xfrm>
        </p:spPr>
        <p:txBody>
          <a:bodyPr>
            <a:noAutofit/>
          </a:bodyPr>
          <a:lstStyle/>
          <a:p>
            <a:pPr>
              <a:buClr>
                <a:srgbClr val="58267E"/>
              </a:buClr>
              <a:buFont typeface="Wingdings" panose="05000000000000000000" pitchFamily="2" charset="2"/>
              <a:buChar char="Ø"/>
              <a:defRPr/>
            </a:pPr>
            <a:r>
              <a:rPr lang="zh-CN" altLang="en-US" sz="2000" dirty="0"/>
              <a:t>美国科学学家、科学计量学奠基人和情报科学创始人之一，出生于犹太人家庭。 </a:t>
            </a:r>
            <a:r>
              <a:rPr lang="en-US" altLang="zh-CN" sz="2000" dirty="0"/>
              <a:t>1942</a:t>
            </a:r>
            <a:r>
              <a:rPr lang="zh-CN" altLang="en-US" sz="2000" dirty="0"/>
              <a:t>年毕业于伦敦大学物理系，</a:t>
            </a:r>
            <a:r>
              <a:rPr lang="en-US" altLang="zh-CN" sz="2000" dirty="0"/>
              <a:t>1946</a:t>
            </a:r>
            <a:r>
              <a:rPr lang="zh-CN" altLang="en-US" sz="2000" dirty="0"/>
              <a:t>年获物理学博士学位。历任耶鲁大学教授、皮博迪博物馆的历史科技仪器馆馆长等职。</a:t>
            </a:r>
            <a:endParaRPr lang="en-US" altLang="zh-CN" sz="2000" dirty="0"/>
          </a:p>
          <a:p>
            <a:pPr>
              <a:buClr>
                <a:srgbClr val="58267E"/>
              </a:buClr>
              <a:buFont typeface="Wingdings" panose="05000000000000000000" pitchFamily="2" charset="2"/>
              <a:buChar char="Ø"/>
              <a:defRPr/>
            </a:pPr>
            <a:r>
              <a:rPr lang="en-US" altLang="zh-CN" sz="2000" dirty="0"/>
              <a:t>1948</a:t>
            </a:r>
            <a:r>
              <a:rPr lang="zh-CN" altLang="en-US" sz="2000" dirty="0"/>
              <a:t>年，普赖斯参加国际科学情报会议，与图书馆专家接触，见到了建立</a:t>
            </a:r>
            <a:r>
              <a:rPr lang="en-US" altLang="zh-CN" sz="2000" dirty="0"/>
              <a:t>《SCI》</a:t>
            </a:r>
            <a:r>
              <a:rPr lang="zh-CN" altLang="en-US" sz="2000" dirty="0"/>
              <a:t>的加菲尔德，从此开始了对科学定量信息的学习。</a:t>
            </a:r>
            <a:endParaRPr lang="en-US" altLang="zh-CN" sz="2000" dirty="0"/>
          </a:p>
        </p:txBody>
      </p:sp>
      <p:sp>
        <p:nvSpPr>
          <p:cNvPr id="43012" name="矩形 1"/>
          <p:cNvSpPr>
            <a:spLocks noChangeArrowheads="1"/>
          </p:cNvSpPr>
          <p:nvPr/>
        </p:nvSpPr>
        <p:spPr bwMode="auto">
          <a:xfrm>
            <a:off x="4133850" y="32448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zh-CN" altLang="en-US"/>
          </a:p>
        </p:txBody>
      </p:sp>
      <p:pic>
        <p:nvPicPr>
          <p:cNvPr id="43013"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547130" y="1457633"/>
            <a:ext cx="349188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11560" y="364609"/>
            <a:ext cx="5163593" cy="523220"/>
          </a:xfrm>
          <a:prstGeom prst="rect">
            <a:avLst/>
          </a:prstGeom>
        </p:spPr>
        <p:txBody>
          <a:bodyPr wrap="none">
            <a:spAutoFit/>
          </a:bodyPr>
          <a:lstStyle/>
          <a:p>
            <a:pPr>
              <a:defRPr/>
            </a:pPr>
            <a:r>
              <a:rPr lang="zh-CN" altLang="en-US" sz="2800" b="1" dirty="0">
                <a:solidFill>
                  <a:srgbClr val="58267E"/>
                </a:solidFill>
                <a:latin typeface="楷体_GB2312"/>
              </a:rPr>
              <a:t>普赖斯定律</a:t>
            </a:r>
            <a:r>
              <a:rPr lang="en-US" altLang="zh-CN" sz="2800" b="1" dirty="0">
                <a:solidFill>
                  <a:srgbClr val="58267E"/>
                </a:solidFill>
              </a:rPr>
              <a:t>——</a:t>
            </a:r>
            <a:r>
              <a:rPr lang="zh-CN" altLang="en-US" sz="2800" b="1" dirty="0">
                <a:solidFill>
                  <a:srgbClr val="58267E"/>
                </a:solidFill>
              </a:rPr>
              <a:t>科学计量学之父</a:t>
            </a:r>
            <a:endParaRPr lang="en-US" altLang="zh-CN" sz="2800" b="1" dirty="0">
              <a:solidFill>
                <a:srgbClr val="58267E"/>
              </a:solidFill>
            </a:endParaRPr>
          </a:p>
        </p:txBody>
      </p:sp>
      <p:sp>
        <p:nvSpPr>
          <p:cNvPr id="3" name="矩形 2"/>
          <p:cNvSpPr/>
          <p:nvPr/>
        </p:nvSpPr>
        <p:spPr>
          <a:xfrm>
            <a:off x="671364" y="4941168"/>
            <a:ext cx="8634903" cy="1323439"/>
          </a:xfrm>
          <a:prstGeom prst="rect">
            <a:avLst/>
          </a:prstGeom>
        </p:spPr>
        <p:txBody>
          <a:bodyPr wrap="square">
            <a:spAutoFit/>
          </a:bodyPr>
          <a:lstStyle/>
          <a:p>
            <a:pPr>
              <a:buClr>
                <a:srgbClr val="58267E"/>
              </a:buClr>
              <a:buFont typeface="Wingdings" panose="05000000000000000000" pitchFamily="2" charset="2"/>
              <a:buChar char="Ø"/>
              <a:defRPr/>
            </a:pPr>
            <a:r>
              <a:rPr lang="zh-CN" altLang="en-US" sz="2000" dirty="0"/>
              <a:t>著名学者</a:t>
            </a:r>
            <a:r>
              <a:rPr lang="en-US" altLang="zh-CN" sz="2000" dirty="0" err="1"/>
              <a:t>Belver</a:t>
            </a:r>
            <a:r>
              <a:rPr lang="en-US" altLang="zh-CN" sz="2000" dirty="0"/>
              <a:t> Griffith</a:t>
            </a:r>
            <a:r>
              <a:rPr lang="zh-CN" altLang="en-US" sz="2000" dirty="0"/>
              <a:t>曾这样颂扬他：“普赖斯在科学文献方面的理解和成就促使了在文献计量领域的一场革命，也使得我们对科学学理解取得了飞跃性的进展。”现在国际</a:t>
            </a:r>
            <a:r>
              <a:rPr lang="en-US" altLang="zh-CN" sz="2000" dirty="0"/>
              <a:t>《</a:t>
            </a:r>
            <a:r>
              <a:rPr lang="zh-CN" altLang="en-US" sz="2000" dirty="0"/>
              <a:t>科学计量学</a:t>
            </a:r>
            <a:r>
              <a:rPr lang="en-US" altLang="zh-CN" sz="2000" dirty="0"/>
              <a:t>》</a:t>
            </a:r>
            <a:r>
              <a:rPr lang="zh-CN" altLang="en-US" sz="2000" dirty="0"/>
              <a:t>杂志和美国科学史学会都设有</a:t>
            </a:r>
            <a:r>
              <a:rPr lang="en-US" altLang="zh-CN" sz="2000" dirty="0"/>
              <a:t>D.</a:t>
            </a:r>
            <a:r>
              <a:rPr lang="zh-CN" altLang="en-US" sz="2000" dirty="0"/>
              <a:t>普赖斯奖。</a:t>
            </a:r>
            <a:endParaRPr lang="en-US" altLang="zh-C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590711" y="1273317"/>
            <a:ext cx="4535488" cy="495300"/>
          </a:xfrm>
        </p:spPr>
        <p:txBody>
          <a:bodyPr>
            <a:noAutofit/>
          </a:bodyPr>
          <a:lstStyle/>
          <a:p>
            <a:pPr marL="571500" indent="-571500" algn="l" eaLnBrk="1" hangingPunct="1">
              <a:buClr>
                <a:srgbClr val="58267E"/>
              </a:buClr>
              <a:buFont typeface="Wingdings" panose="05000000000000000000" pitchFamily="2" charset="2"/>
              <a:buChar char="n"/>
            </a:pPr>
            <a:r>
              <a:rPr lang="zh-CN" altLang="en-US" sz="2800" dirty="0">
                <a:latin typeface="楷体_GB2312" pitchFamily="1" charset="-122"/>
              </a:rPr>
              <a:t>普赖斯定律</a:t>
            </a:r>
            <a:endParaRPr lang="zh-CN" altLang="en-US" sz="2800" dirty="0">
              <a:latin typeface="楷体_GB2312" pitchFamily="1" charset="-122"/>
            </a:endParaRPr>
          </a:p>
        </p:txBody>
      </p:sp>
      <p:sp>
        <p:nvSpPr>
          <p:cNvPr id="41987" name="Rectangle 3"/>
          <p:cNvSpPr>
            <a:spLocks noGrp="1" noRot="1" noChangeArrowheads="1"/>
          </p:cNvSpPr>
          <p:nvPr>
            <p:ph type="body" idx="1"/>
          </p:nvPr>
        </p:nvSpPr>
        <p:spPr>
          <a:xfrm>
            <a:off x="899592" y="1988840"/>
            <a:ext cx="7920880" cy="3821112"/>
          </a:xfrm>
        </p:spPr>
        <p:txBody>
          <a:bodyPr>
            <a:noAutofit/>
          </a:bodyPr>
          <a:lstStyle/>
          <a:p>
            <a:pPr marL="0" indent="0">
              <a:buFont typeface="Wingdings" panose="05000000000000000000" pitchFamily="2" charset="2"/>
              <a:buNone/>
              <a:defRPr/>
            </a:pPr>
            <a:r>
              <a:rPr lang="zh-CN" altLang="en-US" sz="2400" dirty="0"/>
              <a:t>         </a:t>
            </a:r>
            <a:r>
              <a:rPr lang="zh-CN" altLang="en-US" sz="2000" dirty="0"/>
              <a:t>在洛特卡定律的基础上，普赖斯进一步研究了科学家人数与科学文献数量，以及不同能力层次的科学家之间的定量关系，提出了著名的</a:t>
            </a:r>
            <a:r>
              <a:rPr lang="zh-CN" altLang="en-US" sz="2000" dirty="0">
                <a:solidFill>
                  <a:srgbClr val="FF0000"/>
                </a:solidFill>
              </a:rPr>
              <a:t>普赖斯定律</a:t>
            </a:r>
            <a:r>
              <a:rPr lang="zh-CN" altLang="en-US" sz="2000" dirty="0"/>
              <a:t>和一些其他重要结论。在</a:t>
            </a:r>
            <a:r>
              <a:rPr lang="en-US" altLang="zh-CN" sz="2000" dirty="0"/>
              <a:t>《</a:t>
            </a:r>
            <a:r>
              <a:rPr lang="zh-CN" altLang="en-US" sz="2000" dirty="0"/>
              <a:t>小科学，大科学</a:t>
            </a:r>
            <a:r>
              <a:rPr lang="en-US" altLang="zh-CN" sz="2000" dirty="0"/>
              <a:t>》</a:t>
            </a:r>
            <a:r>
              <a:rPr lang="zh-CN" altLang="en-US" sz="2000" dirty="0"/>
              <a:t>一书中，普赖斯写道：“科学家的总人数，大致是按杰出科学家人数的平方增长的。”所谓普赖斯定律（</a:t>
            </a:r>
            <a:r>
              <a:rPr lang="en-US" altLang="zh-CN" sz="2000" dirty="0"/>
              <a:t>Price Law</a:t>
            </a:r>
            <a:r>
              <a:rPr lang="zh-CN" altLang="en-US" sz="2000" dirty="0"/>
              <a:t>），即科学家总人数开平方，所得到的人数撰写了全部科学论文的</a:t>
            </a:r>
            <a:r>
              <a:rPr lang="en-US" altLang="zh-CN" sz="2000" dirty="0"/>
              <a:t>50%</a:t>
            </a:r>
            <a:r>
              <a:rPr lang="zh-CN" altLang="en-US" sz="2000" dirty="0"/>
              <a:t>。</a:t>
            </a:r>
            <a:endParaRPr lang="en-US" altLang="zh-CN" sz="2000" dirty="0"/>
          </a:p>
          <a:p>
            <a:pPr marL="0" indent="0">
              <a:buFont typeface="Wingdings" panose="05000000000000000000" pitchFamily="2" charset="2"/>
              <a:buNone/>
              <a:defRPr/>
            </a:pPr>
            <a:endParaRPr lang="en-US" altLang="zh-CN" sz="2000" dirty="0"/>
          </a:p>
          <a:p>
            <a:pPr marL="0" indent="0">
              <a:buNone/>
              <a:defRPr/>
            </a:pPr>
            <a:r>
              <a:rPr lang="zh-CN" altLang="en-US" sz="2000" dirty="0"/>
              <a:t>         如果设最高产的那位科学家所发表的论文数为</a:t>
            </a:r>
            <a:r>
              <a:rPr lang="en-US" altLang="zh-CN" sz="2000" dirty="0" err="1"/>
              <a:t>n</a:t>
            </a:r>
            <a:r>
              <a:rPr lang="en-US" altLang="zh-CN" sz="2000" baseline="-25000" dirty="0" err="1"/>
              <a:t>max</a:t>
            </a:r>
            <a:r>
              <a:rPr lang="zh-CN" altLang="en-US" sz="2000" dirty="0"/>
              <a:t>，将科学家们发表论文的总数记为</a:t>
            </a:r>
            <a:r>
              <a:rPr lang="en-US" altLang="zh-CN" sz="2000" dirty="0"/>
              <a:t>x(1</a:t>
            </a:r>
            <a:r>
              <a:rPr lang="zh-CN" altLang="en-US" sz="2000" dirty="0"/>
              <a:t>， </a:t>
            </a:r>
            <a:r>
              <a:rPr lang="en-US" altLang="zh-CN" sz="2000" dirty="0" err="1"/>
              <a:t>n</a:t>
            </a:r>
            <a:r>
              <a:rPr lang="en-US" altLang="zh-CN" sz="2000" baseline="-25000" dirty="0" err="1"/>
              <a:t>max</a:t>
            </a:r>
            <a:r>
              <a:rPr lang="en-US" altLang="zh-CN" sz="2000" dirty="0"/>
              <a:t>)</a:t>
            </a:r>
            <a:r>
              <a:rPr lang="zh-CN" altLang="en-US" sz="2000" dirty="0"/>
              <a:t>，则普赖斯定律可用下式表示：</a:t>
            </a:r>
            <a:endParaRPr lang="zh-CN" altLang="en-US" sz="2000" dirty="0"/>
          </a:p>
          <a:p>
            <a:pPr marL="0" indent="0" algn="ctr">
              <a:buNone/>
              <a:defRPr/>
            </a:pPr>
            <a:r>
              <a:rPr lang="en-US" altLang="zh-CN" sz="2400" b="1" dirty="0"/>
              <a:t>(1/2)x(1</a:t>
            </a:r>
            <a:r>
              <a:rPr lang="zh-CN" altLang="en-US" sz="2400" b="1" dirty="0"/>
              <a:t>， </a:t>
            </a:r>
            <a:r>
              <a:rPr lang="en-US" altLang="zh-CN" sz="2400" dirty="0" err="1"/>
              <a:t>n</a:t>
            </a:r>
            <a:r>
              <a:rPr lang="en-US" altLang="zh-CN" sz="2400" baseline="-25000" dirty="0" err="1"/>
              <a:t>max</a:t>
            </a:r>
            <a:r>
              <a:rPr lang="en-US" altLang="zh-CN" sz="2400" b="1" dirty="0"/>
              <a:t>) = x(m</a:t>
            </a:r>
            <a:r>
              <a:rPr lang="zh-CN" altLang="en-US" sz="2400" b="1" dirty="0"/>
              <a:t>， </a:t>
            </a:r>
            <a:r>
              <a:rPr lang="en-US" altLang="zh-CN" sz="2400" dirty="0" err="1"/>
              <a:t>n</a:t>
            </a:r>
            <a:r>
              <a:rPr lang="en-US" altLang="zh-CN" sz="2400" baseline="-25000" dirty="0" err="1"/>
              <a:t>max</a:t>
            </a:r>
            <a:r>
              <a:rPr lang="en-US" altLang="zh-CN" sz="2400" b="1" dirty="0"/>
              <a:t>) = x(1</a:t>
            </a:r>
            <a:r>
              <a:rPr lang="zh-CN" altLang="en-US" sz="2400" b="1" dirty="0"/>
              <a:t>，</a:t>
            </a:r>
            <a:r>
              <a:rPr lang="en-US" altLang="zh-CN" sz="2400" b="1" dirty="0"/>
              <a:t>m)</a:t>
            </a:r>
            <a:endParaRPr lang="zh-CN" altLang="en-US" sz="2400" dirty="0"/>
          </a:p>
          <a:p>
            <a:pPr marL="0" indent="0">
              <a:buFont typeface="Wingdings" panose="05000000000000000000" pitchFamily="2" charset="2"/>
              <a:buNone/>
              <a:defRPr/>
            </a:pPr>
            <a:endParaRPr lang="zh-CN" altLang="en-US" sz="2400" dirty="0"/>
          </a:p>
        </p:txBody>
      </p:sp>
      <p:sp>
        <p:nvSpPr>
          <p:cNvPr id="4" name="矩形 3"/>
          <p:cNvSpPr/>
          <p:nvPr/>
        </p:nvSpPr>
        <p:spPr>
          <a:xfrm>
            <a:off x="611560" y="364609"/>
            <a:ext cx="1988045" cy="523220"/>
          </a:xfrm>
          <a:prstGeom prst="rect">
            <a:avLst/>
          </a:prstGeom>
        </p:spPr>
        <p:txBody>
          <a:bodyPr wrap="none">
            <a:spAutoFit/>
          </a:bodyPr>
          <a:lstStyle/>
          <a:p>
            <a:pPr>
              <a:defRPr/>
            </a:pPr>
            <a:r>
              <a:rPr lang="zh-CN" altLang="en-US" sz="2800" b="1" dirty="0">
                <a:solidFill>
                  <a:srgbClr val="58267E"/>
                </a:solidFill>
                <a:latin typeface="楷体_GB2312"/>
              </a:rPr>
              <a:t>普赖斯定律</a:t>
            </a:r>
            <a:endParaRPr lang="en-US" altLang="zh-CN" sz="2800" b="1" dirty="0">
              <a:solidFill>
                <a:srgbClr val="58267E"/>
              </a:solidFill>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内容占位符 2"/>
          <p:cNvSpPr>
            <a:spLocks noGrp="1"/>
          </p:cNvSpPr>
          <p:nvPr>
            <p:ph idx="1"/>
          </p:nvPr>
        </p:nvSpPr>
        <p:spPr>
          <a:xfrm>
            <a:off x="468313" y="1628800"/>
            <a:ext cx="8675687" cy="5373687"/>
          </a:xfrm>
        </p:spPr>
        <p:txBody>
          <a:bodyPr>
            <a:noAutofit/>
          </a:bodyPr>
          <a:lstStyle/>
          <a:p>
            <a:pPr>
              <a:lnSpc>
                <a:spcPct val="160000"/>
              </a:lnSpc>
              <a:buClr>
                <a:srgbClr val="58267E"/>
              </a:buClr>
              <a:buFont typeface="Wingdings" panose="05000000000000000000" pitchFamily="2" charset="2"/>
              <a:buChar char="l"/>
            </a:pPr>
            <a:r>
              <a:rPr lang="zh-CN" altLang="en-US" sz="2000" dirty="0"/>
              <a:t>式中，</a:t>
            </a:r>
            <a:r>
              <a:rPr lang="en-US" altLang="zh-CN" sz="2000" dirty="0"/>
              <a:t>m</a:t>
            </a:r>
            <a:r>
              <a:rPr lang="zh-CN" altLang="en-US" sz="2000" dirty="0"/>
              <a:t>为普赖斯假定的一个数，即个人的论文数大于</a:t>
            </a:r>
            <a:r>
              <a:rPr lang="en-US" altLang="zh-CN" sz="2000" dirty="0"/>
              <a:t>m</a:t>
            </a:r>
            <a:r>
              <a:rPr lang="zh-CN" altLang="en-US" sz="2000" dirty="0"/>
              <a:t>的科学家们所发表的论文总数恰好等于全部论文总数的一半，而式中</a:t>
            </a:r>
            <a:r>
              <a:rPr lang="en-US" altLang="zh-CN" sz="2000" dirty="0"/>
              <a:t>x(m</a:t>
            </a:r>
            <a:r>
              <a:rPr lang="zh-CN" altLang="en-US" sz="2000" dirty="0"/>
              <a:t>， </a:t>
            </a:r>
            <a:r>
              <a:rPr lang="en-US" altLang="zh-CN" sz="2000" dirty="0" err="1"/>
              <a:t>n</a:t>
            </a:r>
            <a:r>
              <a:rPr lang="en-US" altLang="zh-CN" sz="2000" baseline="-25000" dirty="0" err="1"/>
              <a:t>max</a:t>
            </a:r>
            <a:r>
              <a:rPr lang="en-US" altLang="zh-CN" sz="2000" dirty="0"/>
              <a:t>)</a:t>
            </a:r>
            <a:r>
              <a:rPr lang="zh-CN" altLang="en-US" sz="2000" dirty="0"/>
              <a:t>的意义恰好表征了这一半论文。  </a:t>
            </a:r>
            <a:endParaRPr lang="zh-CN" altLang="en-US" sz="2000" dirty="0"/>
          </a:p>
          <a:p>
            <a:pPr>
              <a:lnSpc>
                <a:spcPct val="160000"/>
              </a:lnSpc>
              <a:buClr>
                <a:srgbClr val="58267E"/>
              </a:buClr>
              <a:buFont typeface="Wingdings" panose="05000000000000000000" pitchFamily="2" charset="2"/>
              <a:buChar char="l"/>
            </a:pPr>
            <a:r>
              <a:rPr lang="zh-CN" altLang="en-US" sz="2000" dirty="0"/>
              <a:t>这里的关键是如何确定</a:t>
            </a:r>
            <a:r>
              <a:rPr lang="en-US" altLang="zh-CN" sz="2000" dirty="0"/>
              <a:t>m</a:t>
            </a:r>
            <a:r>
              <a:rPr lang="zh-CN" altLang="en-US" sz="2000" dirty="0"/>
              <a:t>的数值？普赖斯根据洛氏定律，借用数学结论，经推导得出：</a:t>
            </a:r>
            <a:r>
              <a:rPr lang="en-US" altLang="zh-CN" sz="2000" dirty="0">
                <a:solidFill>
                  <a:srgbClr val="58267E"/>
                </a:solidFill>
                <a:ea typeface="黑体" panose="02010609060101010101" pitchFamily="49" charset="-122"/>
              </a:rPr>
              <a:t>m=0.749(</a:t>
            </a:r>
            <a:r>
              <a:rPr lang="en-US" altLang="zh-CN" sz="2000" dirty="0" err="1">
                <a:solidFill>
                  <a:srgbClr val="58267E"/>
                </a:solidFill>
                <a:ea typeface="黑体" panose="02010609060101010101" pitchFamily="49" charset="-122"/>
              </a:rPr>
              <a:t>n</a:t>
            </a:r>
            <a:r>
              <a:rPr lang="en-US" altLang="zh-CN" sz="2000" baseline="-25000" dirty="0" err="1">
                <a:solidFill>
                  <a:srgbClr val="58267E"/>
                </a:solidFill>
                <a:ea typeface="黑体" panose="02010609060101010101" pitchFamily="49" charset="-122"/>
              </a:rPr>
              <a:t>max</a:t>
            </a:r>
            <a:r>
              <a:rPr lang="en-US" altLang="zh-CN" sz="2000" dirty="0">
                <a:solidFill>
                  <a:srgbClr val="58267E"/>
                </a:solidFill>
                <a:ea typeface="黑体" panose="02010609060101010101" pitchFamily="49" charset="-122"/>
              </a:rPr>
              <a:t>)</a:t>
            </a:r>
            <a:r>
              <a:rPr lang="en-US" altLang="zh-CN" sz="2000" baseline="30000" dirty="0">
                <a:solidFill>
                  <a:srgbClr val="58267E"/>
                </a:solidFill>
                <a:ea typeface="黑体" panose="02010609060101010101" pitchFamily="49" charset="-122"/>
              </a:rPr>
              <a:t>1/2</a:t>
            </a:r>
            <a:endParaRPr lang="en-US" altLang="zh-CN" sz="2000" dirty="0">
              <a:solidFill>
                <a:srgbClr val="58267E"/>
              </a:solidFill>
            </a:endParaRPr>
          </a:p>
          <a:p>
            <a:pPr>
              <a:lnSpc>
                <a:spcPct val="160000"/>
              </a:lnSpc>
              <a:buClr>
                <a:srgbClr val="58267E"/>
              </a:buClr>
              <a:buFont typeface="Wingdings" panose="05000000000000000000" pitchFamily="2" charset="2"/>
              <a:buChar char="l"/>
            </a:pPr>
            <a:r>
              <a:rPr lang="zh-CN" altLang="en-US" sz="2000" dirty="0"/>
              <a:t>这说明，发表了</a:t>
            </a:r>
            <a:r>
              <a:rPr lang="en-US" altLang="zh-CN" sz="2000" dirty="0">
                <a:solidFill>
                  <a:srgbClr val="58267E"/>
                </a:solidFill>
                <a:ea typeface="黑体" panose="02010609060101010101" pitchFamily="49" charset="-122"/>
              </a:rPr>
              <a:t>m=0.749(</a:t>
            </a:r>
            <a:r>
              <a:rPr lang="en-US" altLang="zh-CN" sz="2000" dirty="0" err="1">
                <a:solidFill>
                  <a:srgbClr val="58267E"/>
                </a:solidFill>
                <a:ea typeface="黑体" panose="02010609060101010101" pitchFamily="49" charset="-122"/>
              </a:rPr>
              <a:t>n</a:t>
            </a:r>
            <a:r>
              <a:rPr lang="en-US" altLang="zh-CN" sz="2000" baseline="-25000" dirty="0" err="1">
                <a:solidFill>
                  <a:srgbClr val="58267E"/>
                </a:solidFill>
                <a:ea typeface="黑体" panose="02010609060101010101" pitchFamily="49" charset="-122"/>
              </a:rPr>
              <a:t>max</a:t>
            </a:r>
            <a:r>
              <a:rPr lang="en-US" altLang="zh-CN" sz="2000" dirty="0">
                <a:solidFill>
                  <a:srgbClr val="58267E"/>
                </a:solidFill>
                <a:ea typeface="黑体" panose="02010609060101010101" pitchFamily="49" charset="-122"/>
              </a:rPr>
              <a:t>)</a:t>
            </a:r>
            <a:r>
              <a:rPr lang="en-US" altLang="zh-CN" sz="2000" baseline="30000" dirty="0">
                <a:solidFill>
                  <a:srgbClr val="58267E"/>
                </a:solidFill>
                <a:ea typeface="黑体" panose="02010609060101010101" pitchFamily="49" charset="-122"/>
              </a:rPr>
              <a:t>1/2</a:t>
            </a:r>
            <a:r>
              <a:rPr lang="zh-CN" altLang="en-US" sz="2000" dirty="0"/>
              <a:t>篇以上论文的科学家们所发表的论文总数等于全部论文总数的一半；或者说，杰出科学家中最低产的那位科学家所发表的论文数，等于最高产科学家发表论文数的平方根的</a:t>
            </a:r>
            <a:r>
              <a:rPr lang="en-US" altLang="zh-CN" sz="2000" dirty="0"/>
              <a:t>0.749</a:t>
            </a:r>
            <a:r>
              <a:rPr lang="zh-CN" altLang="en-US" sz="2000" dirty="0"/>
              <a:t>倍。</a:t>
            </a:r>
            <a:endParaRPr lang="zh-CN" altLang="en-US" sz="2000" dirty="0"/>
          </a:p>
          <a:p>
            <a:pPr>
              <a:lnSpc>
                <a:spcPct val="160000"/>
              </a:lnSpc>
              <a:buClr>
                <a:srgbClr val="58267E"/>
              </a:buClr>
              <a:buFont typeface="Wingdings" panose="05000000000000000000" pitchFamily="2" charset="2"/>
              <a:buChar char="n"/>
            </a:pPr>
            <a:endParaRPr lang="zh-CN" altLang="en-US" sz="2400" dirty="0"/>
          </a:p>
        </p:txBody>
      </p:sp>
      <p:sp>
        <p:nvSpPr>
          <p:cNvPr id="4" name="矩形 3"/>
          <p:cNvSpPr/>
          <p:nvPr/>
        </p:nvSpPr>
        <p:spPr>
          <a:xfrm>
            <a:off x="611560" y="364609"/>
            <a:ext cx="1988045" cy="523220"/>
          </a:xfrm>
          <a:prstGeom prst="rect">
            <a:avLst/>
          </a:prstGeom>
        </p:spPr>
        <p:txBody>
          <a:bodyPr wrap="none">
            <a:spAutoFit/>
          </a:bodyPr>
          <a:lstStyle/>
          <a:p>
            <a:pPr>
              <a:defRPr/>
            </a:pPr>
            <a:r>
              <a:rPr lang="zh-CN" altLang="en-US" sz="2800" b="1" dirty="0">
                <a:solidFill>
                  <a:srgbClr val="58267E"/>
                </a:solidFill>
                <a:latin typeface="楷体_GB2312"/>
              </a:rPr>
              <a:t>普赖斯定律</a:t>
            </a:r>
            <a:endParaRPr lang="en-US" altLang="zh-CN" sz="2800" b="1" dirty="0">
              <a:solidFill>
                <a:srgbClr val="58267E"/>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586945" y="1268760"/>
            <a:ext cx="8540750" cy="422275"/>
          </a:xfrm>
        </p:spPr>
        <p:txBody>
          <a:bodyPr>
            <a:noAutofit/>
          </a:bodyPr>
          <a:lstStyle/>
          <a:p>
            <a:pPr algn="l" eaLnBrk="1" hangingPunct="1"/>
            <a:r>
              <a:rPr lang="zh-CN" altLang="en-US" sz="2800" b="1" dirty="0"/>
              <a:t>布拉德福定律</a:t>
            </a:r>
            <a:endParaRPr lang="zh-CN" altLang="en-US" sz="2800" b="1" dirty="0"/>
          </a:p>
        </p:txBody>
      </p:sp>
      <p:sp>
        <p:nvSpPr>
          <p:cNvPr id="48132" name="Rectangle 2"/>
          <p:cNvSpPr txBox="1">
            <a:spLocks noRot="1" noChangeArrowheads="1"/>
          </p:cNvSpPr>
          <p:nvPr/>
        </p:nvSpPr>
        <p:spPr bwMode="auto">
          <a:xfrm>
            <a:off x="603250" y="260648"/>
            <a:ext cx="85407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889000" indent="-440055">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294130" indent="-403225">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81480" indent="-38608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70100" indent="-38735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27300" indent="-38735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84500" indent="-38735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41700" indent="-38735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98900" indent="-38735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b="1" dirty="0">
                <a:solidFill>
                  <a:srgbClr val="58267E"/>
                </a:solidFill>
                <a:ea typeface="黑体" panose="02010609060101010101" pitchFamily="49" charset="-122"/>
              </a:rPr>
              <a:t>信息离散分布规律</a:t>
            </a:r>
            <a:endParaRPr lang="en-US" altLang="zh-CN" sz="3200" b="1" dirty="0">
              <a:solidFill>
                <a:srgbClr val="58267E"/>
              </a:solidFill>
              <a:ea typeface="黑体" panose="02010609060101010101" pitchFamily="49" charset="-122"/>
            </a:endParaRPr>
          </a:p>
        </p:txBody>
      </p:sp>
      <p:sp>
        <p:nvSpPr>
          <p:cNvPr id="6" name="矩形 5"/>
          <p:cNvSpPr/>
          <p:nvPr/>
        </p:nvSpPr>
        <p:spPr>
          <a:xfrm>
            <a:off x="603250" y="1821513"/>
            <a:ext cx="5023842" cy="3808733"/>
          </a:xfrm>
          <a:prstGeom prst="rect">
            <a:avLst/>
          </a:prstGeom>
        </p:spPr>
        <p:txBody>
          <a:bodyPr wrap="square" lIns="68579" tIns="34289" rIns="68579" bIns="34289">
            <a:spAutoFit/>
          </a:bodyPr>
          <a:lstStyle/>
          <a:p>
            <a:pPr marL="285750" indent="-285750" defTabSz="685800">
              <a:lnSpc>
                <a:spcPct val="150000"/>
              </a:lnSpc>
              <a:buClr>
                <a:srgbClr val="58267E"/>
              </a:buClr>
              <a:buFont typeface="Wingdings" panose="05000000000000000000" charset="0"/>
              <a:buChar char="l"/>
              <a:defRPr/>
            </a:pPr>
            <a:r>
              <a:rPr sz="2400" b="1" dirty="0" err="1">
                <a:latin typeface="微软雅黑" panose="020B0503020204020204" pitchFamily="34" charset="-122"/>
                <a:ea typeface="微软雅黑" panose="020B0503020204020204" pitchFamily="34" charset="-122"/>
              </a:rPr>
              <a:t>布拉德福简介</a:t>
            </a:r>
            <a:endParaRPr sz="2400" b="1" dirty="0">
              <a:latin typeface="微软雅黑" panose="020B0503020204020204" pitchFamily="34" charset="-122"/>
              <a:ea typeface="微软雅黑" panose="020B0503020204020204" pitchFamily="34" charset="-122"/>
            </a:endParaRPr>
          </a:p>
          <a:p>
            <a:pPr marL="742950" lvl="1" indent="-285750" defTabSz="685800">
              <a:lnSpc>
                <a:spcPct val="150000"/>
              </a:lnSpc>
              <a:buFont typeface="Wingdings" panose="05000000000000000000" charset="0"/>
              <a:buChar char="Ø"/>
              <a:defRPr/>
            </a:pPr>
            <a:r>
              <a:rPr sz="2000" dirty="0">
                <a:latin typeface="宋体" panose="02010600030101010101" pitchFamily="2" charset="-122"/>
                <a:ea typeface="宋体" panose="02010600030101010101" pitchFamily="2" charset="-122"/>
              </a:rPr>
              <a:t>世界著名的文献学家和化学家</a:t>
            </a:r>
            <a:endParaRPr sz="2000" dirty="0">
              <a:latin typeface="宋体" panose="02010600030101010101" pitchFamily="2" charset="-122"/>
              <a:ea typeface="宋体" panose="02010600030101010101" pitchFamily="2" charset="-122"/>
            </a:endParaRPr>
          </a:p>
          <a:p>
            <a:pPr marL="742950" lvl="1" indent="-285750" defTabSz="685800">
              <a:lnSpc>
                <a:spcPct val="150000"/>
              </a:lnSpc>
              <a:buFont typeface="Wingdings" panose="05000000000000000000" charset="0"/>
              <a:buChar char="Ø"/>
              <a:defRPr/>
            </a:pPr>
            <a:r>
              <a:rPr sz="2000" dirty="0">
                <a:latin typeface="宋体" panose="02010600030101010101" pitchFamily="2" charset="-122"/>
                <a:ea typeface="宋体" panose="02010600030101010101" pitchFamily="2" charset="-122"/>
              </a:rPr>
              <a:t>并非专攻图书馆学和文献学</a:t>
            </a:r>
            <a:endParaRPr sz="2000" dirty="0">
              <a:latin typeface="宋体" panose="02010600030101010101" pitchFamily="2" charset="-122"/>
              <a:ea typeface="宋体" panose="02010600030101010101" pitchFamily="2" charset="-122"/>
            </a:endParaRPr>
          </a:p>
          <a:p>
            <a:pPr marL="742950" lvl="1" indent="-285750" defTabSz="685800">
              <a:lnSpc>
                <a:spcPct val="150000"/>
              </a:lnSpc>
              <a:buFont typeface="Wingdings" panose="05000000000000000000" charset="0"/>
              <a:buChar char="Ø"/>
              <a:defRPr/>
            </a:pPr>
            <a:r>
              <a:rPr sz="2000" dirty="0">
                <a:latin typeface="宋体" panose="02010600030101010101" pitchFamily="2" charset="-122"/>
                <a:ea typeface="宋体" panose="02010600030101010101" pitchFamily="2" charset="-122"/>
              </a:rPr>
              <a:t>长期从事图书馆工作</a:t>
            </a:r>
            <a:endParaRPr sz="2000" dirty="0">
              <a:latin typeface="宋体" panose="02010600030101010101" pitchFamily="2" charset="-122"/>
              <a:ea typeface="宋体" panose="02010600030101010101" pitchFamily="2" charset="-122"/>
            </a:endParaRPr>
          </a:p>
          <a:p>
            <a:pPr marL="742950" lvl="1" indent="-285750" defTabSz="685800">
              <a:lnSpc>
                <a:spcPct val="150000"/>
              </a:lnSpc>
              <a:buFont typeface="Wingdings" panose="05000000000000000000" charset="0"/>
              <a:buChar char="Ø"/>
              <a:defRPr/>
            </a:pPr>
            <a:r>
              <a:rPr sz="2000" dirty="0">
                <a:latin typeface="宋体" panose="02010600030101010101" pitchFamily="2" charset="-122"/>
                <a:ea typeface="宋体" panose="02010600030101010101" pitchFamily="2" charset="-122"/>
              </a:rPr>
              <a:t>与波拉德等人合作，创建了英国国际目录学协会</a:t>
            </a:r>
            <a:endParaRPr sz="2000" dirty="0">
              <a:latin typeface="宋体" panose="02010600030101010101" pitchFamily="2" charset="-122"/>
              <a:ea typeface="宋体" panose="02010600030101010101" pitchFamily="2" charset="-122"/>
            </a:endParaRPr>
          </a:p>
          <a:p>
            <a:pPr marL="742950" lvl="1" indent="-285750" defTabSz="685800">
              <a:lnSpc>
                <a:spcPct val="150000"/>
              </a:lnSpc>
              <a:buFont typeface="Wingdings" panose="05000000000000000000" charset="0"/>
              <a:buChar char="Ø"/>
              <a:defRPr/>
            </a:pPr>
            <a:r>
              <a:rPr sz="2000" dirty="0">
                <a:latin typeface="宋体" panose="02010600030101010101" pitchFamily="2" charset="-122"/>
                <a:ea typeface="宋体" panose="02010600030101010101" pitchFamily="2" charset="-122"/>
              </a:rPr>
              <a:t>布拉德福定律创始人</a:t>
            </a:r>
            <a:endParaRPr sz="2000" dirty="0">
              <a:latin typeface="宋体" panose="02010600030101010101" pitchFamily="2" charset="-122"/>
              <a:ea typeface="宋体" panose="02010600030101010101" pitchFamily="2" charset="-122"/>
            </a:endParaRPr>
          </a:p>
          <a:p>
            <a:pPr marL="742950" lvl="1" indent="-285750" defTabSz="685800">
              <a:lnSpc>
                <a:spcPct val="150000"/>
              </a:lnSpc>
              <a:buFont typeface="Wingdings" panose="05000000000000000000" charset="0"/>
              <a:buChar char="Ø"/>
              <a:defRPr/>
            </a:pPr>
            <a:endParaRPr lang="zh-CN" altLang="en-US" sz="1800" dirty="0">
              <a:latin typeface="微软雅黑 Light" panose="020B0502040204020203" pitchFamily="34" charset="-122"/>
              <a:ea typeface="微软雅黑 Light" panose="020B0502040204020203" pitchFamily="34"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40152" y="2420888"/>
            <a:ext cx="2717940" cy="2609984"/>
          </a:xfrm>
          <a:prstGeom prst="rect">
            <a:avLst/>
          </a:prstGeom>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586945" y="1268760"/>
            <a:ext cx="8540750" cy="422275"/>
          </a:xfrm>
        </p:spPr>
        <p:txBody>
          <a:bodyPr>
            <a:noAutofit/>
          </a:bodyPr>
          <a:lstStyle/>
          <a:p>
            <a:pPr algn="l" eaLnBrk="1" hangingPunct="1"/>
            <a:r>
              <a:rPr lang="zh-CN" altLang="en-US" sz="2800" b="1" dirty="0"/>
              <a:t>布拉德福定律产生的背景</a:t>
            </a:r>
            <a:endParaRPr lang="zh-CN" altLang="en-US" sz="2800" b="1" dirty="0"/>
          </a:p>
        </p:txBody>
      </p:sp>
      <p:sp>
        <p:nvSpPr>
          <p:cNvPr id="48132" name="Rectangle 2"/>
          <p:cNvSpPr txBox="1">
            <a:spLocks noRot="1" noChangeArrowheads="1"/>
          </p:cNvSpPr>
          <p:nvPr/>
        </p:nvSpPr>
        <p:spPr bwMode="auto">
          <a:xfrm>
            <a:off x="603250" y="260648"/>
            <a:ext cx="85407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889000" indent="-440055">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294130" indent="-403225">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81480" indent="-38608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70100" indent="-38735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27300" indent="-38735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84500" indent="-38735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41700" indent="-38735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98900" indent="-38735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b="1" dirty="0">
                <a:solidFill>
                  <a:srgbClr val="58267E"/>
                </a:solidFill>
                <a:ea typeface="黑体" panose="02010609060101010101" pitchFamily="49" charset="-122"/>
              </a:rPr>
              <a:t>信息离散分布规律</a:t>
            </a:r>
            <a:endParaRPr lang="en-US" altLang="zh-CN" sz="3200" b="1" dirty="0">
              <a:solidFill>
                <a:srgbClr val="58267E"/>
              </a:solidFill>
              <a:ea typeface="黑体" panose="02010609060101010101" pitchFamily="49" charset="-122"/>
            </a:endParaRPr>
          </a:p>
        </p:txBody>
      </p:sp>
      <p:grpSp>
        <p:nvGrpSpPr>
          <p:cNvPr id="8" name="组合 7"/>
          <p:cNvGrpSpPr/>
          <p:nvPr/>
        </p:nvGrpSpPr>
        <p:grpSpPr>
          <a:xfrm>
            <a:off x="899592" y="2204814"/>
            <a:ext cx="7992888" cy="3834036"/>
            <a:chOff x="1200606" y="1491630"/>
            <a:chExt cx="6237633" cy="3043380"/>
          </a:xfrm>
        </p:grpSpPr>
        <p:grpSp>
          <p:nvGrpSpPr>
            <p:cNvPr id="9" name="组合 8"/>
            <p:cNvGrpSpPr/>
            <p:nvPr/>
          </p:nvGrpSpPr>
          <p:grpSpPr>
            <a:xfrm>
              <a:off x="1200606" y="1491630"/>
              <a:ext cx="514780" cy="514780"/>
              <a:chOff x="6357074" y="1008628"/>
              <a:chExt cx="1676757" cy="1676757"/>
            </a:xfrm>
          </p:grpSpPr>
          <p:sp>
            <p:nvSpPr>
              <p:cNvPr id="42" name="椭圆 41"/>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椭圆 42"/>
              <p:cNvSpPr/>
              <p:nvPr/>
            </p:nvSpPr>
            <p:spPr>
              <a:xfrm>
                <a:off x="6552150" y="1193250"/>
                <a:ext cx="1307513" cy="1307513"/>
              </a:xfrm>
              <a:prstGeom prst="ellipse">
                <a:avLst/>
              </a:prstGeom>
              <a:solidFill>
                <a:srgbClr val="6964A0"/>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 name="矩形 9"/>
            <p:cNvSpPr/>
            <p:nvPr/>
          </p:nvSpPr>
          <p:spPr>
            <a:xfrm>
              <a:off x="1721804" y="1781383"/>
              <a:ext cx="5716435" cy="366460"/>
            </a:xfrm>
            <a:prstGeom prst="rect">
              <a:avLst/>
            </a:prstGeom>
          </p:spPr>
          <p:txBody>
            <a:bodyPr wrap="square">
              <a:spAutoFit/>
            </a:bodyPr>
            <a:lstStyle/>
            <a:p>
              <a:pPr>
                <a:lnSpc>
                  <a:spcPct val="150000"/>
                </a:lnSpc>
              </a:pPr>
              <a:r>
                <a:rPr lang="zh-CN" altLang="en-US" sz="1600" dirty="0">
                  <a:solidFill>
                    <a:schemeClr val="tx1">
                      <a:lumMod val="85000"/>
                      <a:lumOff val="15000"/>
                    </a:schemeClr>
                  </a:solidFill>
                  <a:latin typeface="宋体" panose="02010600030101010101" pitchFamily="2" charset="-122"/>
                  <a:ea typeface="宋体" panose="02010600030101010101" pitchFamily="2" charset="-122"/>
                </a:rPr>
                <a:t>布拉德福发现：一个学科的论文分散在其他学科的期刊杂志上是屡见不鲜的。</a:t>
              </a:r>
              <a:endParaRPr lang="en-US" altLang="zh-CN" sz="1600" dirty="0">
                <a:solidFill>
                  <a:schemeClr val="tx1">
                    <a:lumMod val="85000"/>
                    <a:lumOff val="15000"/>
                  </a:schemeClr>
                </a:solidFill>
                <a:latin typeface="宋体" panose="02010600030101010101" pitchFamily="2" charset="-122"/>
                <a:ea typeface="宋体" panose="02010600030101010101" pitchFamily="2" charset="-122"/>
              </a:endParaRPr>
            </a:p>
          </p:txBody>
        </p:sp>
        <p:sp>
          <p:nvSpPr>
            <p:cNvPr id="11" name="矩形 1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726030" y="1514763"/>
              <a:ext cx="2711207" cy="268737"/>
            </a:xfrm>
            <a:prstGeom prst="rect">
              <a:avLst/>
            </a:prstGeom>
          </p:spPr>
          <p:txBody>
            <a:bodyPr wrap="square">
              <a:spAutoFit/>
            </a:bodyPr>
            <a:lstStyle/>
            <a:p>
              <a:pPr fontAlgn="base">
                <a:spcBef>
                  <a:spcPct val="0"/>
                </a:spcBef>
                <a:spcAft>
                  <a:spcPct val="0"/>
                </a:spcAft>
                <a:defRPr/>
              </a:pPr>
              <a:r>
                <a:rPr lang="zh-CN" altLang="en-US" sz="1600" b="1" dirty="0">
                  <a:solidFill>
                    <a:srgbClr val="58267E"/>
                  </a:solidFill>
                  <a:latin typeface="微软雅黑" panose="020B0503020204020204" pitchFamily="34" charset="-122"/>
                  <a:ea typeface="微软雅黑" panose="020B0503020204020204" pitchFamily="34" charset="-122"/>
                </a:rPr>
                <a:t>文献分散是普遍的客观现象</a:t>
              </a:r>
              <a:endParaRPr lang="zh-CN" altLang="en-US" sz="1600" b="1" dirty="0">
                <a:solidFill>
                  <a:srgbClr val="58267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200606" y="2355726"/>
              <a:ext cx="514780" cy="514780"/>
              <a:chOff x="6357074" y="1008628"/>
              <a:chExt cx="1676757" cy="1676757"/>
            </a:xfrm>
          </p:grpSpPr>
          <p:sp>
            <p:nvSpPr>
              <p:cNvPr id="40" name="椭圆 39"/>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椭圆 40"/>
              <p:cNvSpPr/>
              <p:nvPr/>
            </p:nvSpPr>
            <p:spPr>
              <a:xfrm>
                <a:off x="6552150" y="1193250"/>
                <a:ext cx="1307513" cy="1307513"/>
              </a:xfrm>
              <a:prstGeom prst="ellipse">
                <a:avLst/>
              </a:prstGeom>
              <a:solidFill>
                <a:srgbClr val="6964A0"/>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矩形 13"/>
            <p:cNvSpPr/>
            <p:nvPr/>
          </p:nvSpPr>
          <p:spPr>
            <a:xfrm>
              <a:off x="1737654" y="2738856"/>
              <a:ext cx="5082442" cy="613821"/>
            </a:xfrm>
            <a:prstGeom prst="rect">
              <a:avLst/>
            </a:prstGeom>
          </p:spPr>
          <p:txBody>
            <a:bodyPr wrap="square">
              <a:spAutoFit/>
            </a:bodyPr>
            <a:lstStyle/>
            <a:p>
              <a:pPr>
                <a:lnSpc>
                  <a:spcPct val="150000"/>
                </a:lnSpc>
              </a:pPr>
              <a:r>
                <a:rPr lang="zh-CN" altLang="en-US" sz="1600" dirty="0">
                  <a:solidFill>
                    <a:schemeClr val="tx1">
                      <a:lumMod val="85000"/>
                      <a:lumOff val="15000"/>
                    </a:schemeClr>
                  </a:solidFill>
                  <a:latin typeface="宋体" panose="02010600030101010101" pitchFamily="2" charset="-122"/>
                  <a:ea typeface="宋体" panose="02010600030101010101" pitchFamily="2" charset="-122"/>
                </a:rPr>
                <a:t>科学技术的每一个学科都或多或少，或进或远地与任何一个学科相关联。因此才会有一个学科的文献出现在另一个学科的期刊之中这种现象。</a:t>
              </a:r>
              <a:endParaRPr lang="en-US" altLang="zh-CN" sz="1600" dirty="0">
                <a:solidFill>
                  <a:schemeClr val="tx1">
                    <a:lumMod val="85000"/>
                    <a:lumOff val="15000"/>
                  </a:schemeClr>
                </a:solidFill>
                <a:latin typeface="宋体" panose="02010600030101010101" pitchFamily="2" charset="-122"/>
                <a:ea typeface="宋体" panose="02010600030101010101" pitchFamily="2" charset="-122"/>
              </a:endParaRPr>
            </a:p>
          </p:txBody>
        </p:sp>
        <p:sp>
          <p:nvSpPr>
            <p:cNvPr id="15" name="矩形 1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726030" y="2412407"/>
              <a:ext cx="1736053" cy="268737"/>
            </a:xfrm>
            <a:prstGeom prst="rect">
              <a:avLst/>
            </a:prstGeom>
          </p:spPr>
          <p:txBody>
            <a:bodyPr wrap="square">
              <a:spAutoFit/>
            </a:bodyPr>
            <a:lstStyle/>
            <a:p>
              <a:pPr fontAlgn="base">
                <a:spcBef>
                  <a:spcPct val="0"/>
                </a:spcBef>
                <a:spcAft>
                  <a:spcPct val="0"/>
                </a:spcAft>
              </a:pPr>
              <a:r>
                <a:rPr lang="zh-CN" altLang="en-US" sz="1600" b="1" dirty="0">
                  <a:solidFill>
                    <a:srgbClr val="58267E"/>
                  </a:solidFill>
                  <a:latin typeface="微软雅黑" panose="020B0503020204020204" pitchFamily="34" charset="-122"/>
                  <a:ea typeface="微软雅黑" panose="020B0503020204020204" pitchFamily="34" charset="-122"/>
                </a:rPr>
                <a:t>科学统一性原则</a:t>
              </a:r>
              <a:endParaRPr lang="zh-CN" altLang="en-US" sz="1600" b="1" dirty="0">
                <a:solidFill>
                  <a:srgbClr val="58267E"/>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1200606" y="3579819"/>
              <a:ext cx="514780" cy="514780"/>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9" name="椭圆 38"/>
              <p:cNvSpPr/>
              <p:nvPr/>
            </p:nvSpPr>
            <p:spPr>
              <a:xfrm>
                <a:off x="6552150" y="1193250"/>
                <a:ext cx="1307513" cy="1307513"/>
              </a:xfrm>
              <a:prstGeom prst="ellipse">
                <a:avLst/>
              </a:prstGeom>
              <a:solidFill>
                <a:srgbClr val="6964A0"/>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8" name="矩形 17"/>
            <p:cNvSpPr/>
            <p:nvPr/>
          </p:nvSpPr>
          <p:spPr>
            <a:xfrm>
              <a:off x="1737654" y="3921189"/>
              <a:ext cx="5588195" cy="613821"/>
            </a:xfrm>
            <a:prstGeom prst="rect">
              <a:avLst/>
            </a:prstGeom>
          </p:spPr>
          <p:txBody>
            <a:bodyPr wrap="square">
              <a:spAutoFit/>
            </a:bodyPr>
            <a:lstStyle/>
            <a:p>
              <a:pPr>
                <a:lnSpc>
                  <a:spcPct val="150000"/>
                </a:lnSpc>
              </a:pPr>
              <a:r>
                <a:rPr lang="en-US" altLang="zh-CN" sz="1600" dirty="0">
                  <a:solidFill>
                    <a:schemeClr val="tx1">
                      <a:lumMod val="85000"/>
                      <a:lumOff val="15000"/>
                    </a:schemeClr>
                  </a:solidFill>
                  <a:latin typeface="宋体" panose="02010600030101010101" pitchFamily="2" charset="-122"/>
                  <a:ea typeface="宋体" panose="02010600030101010101" pitchFamily="2" charset="-122"/>
                </a:rPr>
                <a:t>20</a:t>
              </a:r>
              <a:r>
                <a:rPr lang="zh-CN" altLang="en-US" sz="1600" dirty="0">
                  <a:solidFill>
                    <a:schemeClr val="tx1">
                      <a:lumMod val="85000"/>
                      <a:lumOff val="15000"/>
                    </a:schemeClr>
                  </a:solidFill>
                  <a:latin typeface="宋体" panose="02010600030101010101" pitchFamily="2" charset="-122"/>
                  <a:ea typeface="宋体" panose="02010600030101010101" pitchFamily="2" charset="-122"/>
                </a:rPr>
                <a:t>世纪</a:t>
              </a:r>
              <a:r>
                <a:rPr lang="en-US" altLang="zh-CN" sz="1600" dirty="0">
                  <a:solidFill>
                    <a:schemeClr val="tx1">
                      <a:lumMod val="85000"/>
                      <a:lumOff val="15000"/>
                    </a:schemeClr>
                  </a:solidFill>
                  <a:latin typeface="宋体" panose="02010600030101010101" pitchFamily="2" charset="-122"/>
                  <a:ea typeface="宋体" panose="02010600030101010101" pitchFamily="2" charset="-122"/>
                </a:rPr>
                <a:t>30</a:t>
              </a:r>
              <a:r>
                <a:rPr lang="zh-CN" altLang="en-US" sz="1600" dirty="0">
                  <a:solidFill>
                    <a:schemeClr val="tx1">
                      <a:lumMod val="85000"/>
                      <a:lumOff val="15000"/>
                    </a:schemeClr>
                  </a:solidFill>
                  <a:latin typeface="宋体" panose="02010600030101010101" pitchFamily="2" charset="-122"/>
                  <a:ea typeface="宋体" panose="02010600030101010101" pitchFamily="2" charset="-122"/>
                </a:rPr>
                <a:t>年代，由于科学文献数量的激增，文摘杂志不断出现，而且增长很快，但是这些文摘期刊普遍存在着重复和遗漏的现象</a:t>
              </a:r>
              <a:endParaRPr lang="en-US" altLang="zh-CN" sz="1600" dirty="0">
                <a:solidFill>
                  <a:schemeClr val="tx1">
                    <a:lumMod val="85000"/>
                    <a:lumOff val="15000"/>
                  </a:schemeClr>
                </a:solidFill>
                <a:latin typeface="宋体" panose="02010600030101010101" pitchFamily="2" charset="-122"/>
                <a:ea typeface="宋体" panose="02010600030101010101" pitchFamily="2" charset="-122"/>
              </a:endParaRPr>
            </a:p>
          </p:txBody>
        </p:sp>
        <p:sp>
          <p:nvSpPr>
            <p:cNvPr id="19" name="矩形 1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726030" y="3636500"/>
              <a:ext cx="3287718" cy="268737"/>
            </a:xfrm>
            <a:prstGeom prst="rect">
              <a:avLst/>
            </a:prstGeom>
          </p:spPr>
          <p:txBody>
            <a:bodyPr wrap="square">
              <a:spAutoFit/>
            </a:bodyPr>
            <a:lstStyle/>
            <a:p>
              <a:pPr fontAlgn="base">
                <a:spcBef>
                  <a:spcPct val="0"/>
                </a:spcBef>
                <a:spcAft>
                  <a:spcPct val="0"/>
                </a:spcAft>
              </a:pPr>
              <a:r>
                <a:rPr lang="zh-CN" altLang="en-US" sz="1600" b="1" dirty="0">
                  <a:solidFill>
                    <a:srgbClr val="58267E"/>
                  </a:solidFill>
                  <a:latin typeface="微软雅黑" panose="020B0503020204020204" pitchFamily="34" charset="-122"/>
                  <a:ea typeface="微软雅黑" panose="020B0503020204020204" pitchFamily="34" charset="-122"/>
                  <a:sym typeface="Calibri" panose="020F0502020204030204" charset="0"/>
                </a:rPr>
                <a:t>文献统计研究是布氏定律产生的基础</a:t>
              </a:r>
              <a:endParaRPr lang="zh-CN" altLang="en-US" sz="1600" b="1" dirty="0">
                <a:solidFill>
                  <a:srgbClr val="58267E"/>
                </a:solidFill>
                <a:latin typeface="微软雅黑" panose="020B0503020204020204" pitchFamily="34" charset="-122"/>
                <a:ea typeface="微软雅黑" panose="020B0503020204020204" pitchFamily="34" charset="-122"/>
                <a:sym typeface="Calibri" panose="020F0502020204030204" charset="0"/>
              </a:endParaRPr>
            </a:p>
          </p:txBody>
        </p:sp>
        <p:grpSp>
          <p:nvGrpSpPr>
            <p:cNvPr id="21" name="Group 35"/>
            <p:cNvGrpSpPr/>
            <p:nvPr/>
          </p:nvGrpSpPr>
          <p:grpSpPr>
            <a:xfrm>
              <a:off x="1363238" y="2522927"/>
              <a:ext cx="214349" cy="180377"/>
              <a:chOff x="4605338" y="3814763"/>
              <a:chExt cx="420688" cy="354013"/>
            </a:xfrm>
            <a:solidFill>
              <a:schemeClr val="bg1"/>
            </a:solidFill>
          </p:grpSpPr>
          <p:sp>
            <p:nvSpPr>
              <p:cNvPr id="30"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2" name="Group 216"/>
            <p:cNvGrpSpPr/>
            <p:nvPr/>
          </p:nvGrpSpPr>
          <p:grpSpPr>
            <a:xfrm>
              <a:off x="1343542" y="1641155"/>
              <a:ext cx="228909" cy="185230"/>
              <a:chOff x="1209675" y="6354763"/>
              <a:chExt cx="449263" cy="363538"/>
            </a:xfrm>
            <a:solidFill>
              <a:schemeClr val="bg1"/>
            </a:solidFill>
          </p:grpSpPr>
          <p:sp>
            <p:nvSpPr>
              <p:cNvPr id="26"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3" name="Group 242"/>
            <p:cNvGrpSpPr/>
            <p:nvPr/>
          </p:nvGrpSpPr>
          <p:grpSpPr>
            <a:xfrm>
              <a:off x="1346501" y="3750256"/>
              <a:ext cx="228100" cy="173906"/>
              <a:chOff x="2908300" y="2946400"/>
              <a:chExt cx="447675" cy="341313"/>
            </a:xfrm>
            <a:solidFill>
              <a:schemeClr val="bg1"/>
            </a:solidFill>
          </p:grpSpPr>
          <p:sp>
            <p:nvSpPr>
              <p:cNvPr id="24"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Rot="1" noChangeArrowheads="1"/>
          </p:cNvSpPr>
          <p:nvPr>
            <p:ph type="title"/>
          </p:nvPr>
        </p:nvSpPr>
        <p:spPr>
          <a:xfrm>
            <a:off x="603250" y="332656"/>
            <a:ext cx="8540750" cy="422275"/>
          </a:xfrm>
        </p:spPr>
        <p:txBody>
          <a:bodyPr>
            <a:noAutofit/>
          </a:bodyPr>
          <a:lstStyle/>
          <a:p>
            <a:pPr algn="l" eaLnBrk="1" hangingPunct="1"/>
            <a:r>
              <a:rPr lang="zh-CN" altLang="en-US" sz="2800" b="1" dirty="0">
                <a:solidFill>
                  <a:srgbClr val="58267E"/>
                </a:solidFill>
              </a:rPr>
              <a:t>布拉德福定律</a:t>
            </a:r>
            <a:endParaRPr lang="zh-CN" altLang="en-US" sz="2800" b="1" dirty="0">
              <a:solidFill>
                <a:srgbClr val="58267E"/>
              </a:solidFill>
            </a:endParaRPr>
          </a:p>
        </p:txBody>
      </p:sp>
      <p:sp>
        <p:nvSpPr>
          <p:cNvPr id="5" name="矩形 4"/>
          <p:cNvSpPr/>
          <p:nvPr/>
        </p:nvSpPr>
        <p:spPr>
          <a:xfrm>
            <a:off x="1187624" y="1772816"/>
            <a:ext cx="7704856" cy="3200876"/>
          </a:xfrm>
          <a:prstGeom prst="rect">
            <a:avLst/>
          </a:prstGeom>
        </p:spPr>
        <p:txBody>
          <a:bodyPr wrap="square">
            <a:spAutoFit/>
          </a:bodyPr>
          <a:lstStyle/>
          <a:p>
            <a:pPr marL="457200" indent="-457200" defTabSz="685800">
              <a:lnSpc>
                <a:spcPct val="150000"/>
              </a:lnSpc>
              <a:buClr>
                <a:srgbClr val="6964A0"/>
              </a:buClr>
              <a:buFont typeface="Wingdings" panose="05000000000000000000" pitchFamily="2" charset="2"/>
              <a:buChar char="l"/>
            </a:pPr>
            <a:r>
              <a:rPr lang="zh-CN" altLang="en-US" sz="2800" b="1" dirty="0">
                <a:solidFill>
                  <a:srgbClr val="6964A0"/>
                </a:solidFill>
                <a:latin typeface="微软雅黑" panose="020B0503020204020204" pitchFamily="34" charset="-122"/>
                <a:ea typeface="微软雅黑" panose="020B0503020204020204" pitchFamily="34" charset="-122"/>
              </a:rPr>
              <a:t>实例：布拉德福的统计数据（</a:t>
            </a:r>
            <a:r>
              <a:rPr lang="en-US" altLang="zh-CN" sz="2800" b="1" dirty="0">
                <a:solidFill>
                  <a:srgbClr val="6964A0"/>
                </a:solidFill>
                <a:latin typeface="微软雅黑" panose="020B0503020204020204" pitchFamily="34" charset="-122"/>
                <a:ea typeface="微软雅黑" panose="020B0503020204020204" pitchFamily="34" charset="-122"/>
              </a:rPr>
              <a:t>1934</a:t>
            </a:r>
            <a:r>
              <a:rPr lang="zh-CN" altLang="en-US" sz="2800" b="1" dirty="0">
                <a:solidFill>
                  <a:srgbClr val="6964A0"/>
                </a:solidFill>
                <a:latin typeface="微软雅黑" panose="020B0503020204020204" pitchFamily="34" charset="-122"/>
                <a:ea typeface="微软雅黑" panose="020B0503020204020204" pitchFamily="34" charset="-122"/>
              </a:rPr>
              <a:t>年）</a:t>
            </a:r>
            <a:endParaRPr lang="zh-CN" altLang="en-US" sz="2800" b="1" dirty="0">
              <a:solidFill>
                <a:srgbClr val="6964A0"/>
              </a:solidFill>
              <a:latin typeface="微软雅黑" panose="020B0503020204020204" pitchFamily="34" charset="-122"/>
              <a:ea typeface="微软雅黑" panose="020B0503020204020204" pitchFamily="34" charset="-122"/>
            </a:endParaRPr>
          </a:p>
          <a:p>
            <a:pPr marL="742950" lvl="1" indent="-285750" defTabSz="685800">
              <a:lnSpc>
                <a:spcPct val="200000"/>
              </a:lnSpc>
              <a:buClr>
                <a:srgbClr val="58267E"/>
              </a:buClr>
              <a:buFont typeface="Wingdings" panose="05000000000000000000" charset="0"/>
              <a:buChar char="Ø"/>
            </a:pPr>
            <a:r>
              <a:rPr lang="zh-CN" altLang="en-US" sz="2000" dirty="0">
                <a:latin typeface="宋体" panose="02010600030101010101" pitchFamily="2" charset="-122"/>
                <a:ea typeface="宋体" panose="02010600030101010101" pitchFamily="2" charset="-122"/>
              </a:rPr>
              <a:t>“应用地球物理学”和“润滑”专业领域</a:t>
            </a:r>
            <a:endParaRPr lang="zh-CN" altLang="en-US" sz="2000" dirty="0">
              <a:latin typeface="宋体" panose="02010600030101010101" pitchFamily="2" charset="-122"/>
              <a:ea typeface="宋体" panose="02010600030101010101" pitchFamily="2" charset="-122"/>
            </a:endParaRPr>
          </a:p>
          <a:p>
            <a:pPr marL="742950" lvl="1" indent="-285750" defTabSz="685800">
              <a:lnSpc>
                <a:spcPct val="200000"/>
              </a:lnSpc>
              <a:buClr>
                <a:srgbClr val="58267E"/>
              </a:buClr>
              <a:buFont typeface="Wingdings" panose="05000000000000000000" charset="0"/>
              <a:buChar char="Ø"/>
            </a:pPr>
            <a:r>
              <a:rPr lang="zh-CN" altLang="en-US" sz="2000" dirty="0">
                <a:latin typeface="宋体" panose="02010600030101010101" pitchFamily="2" charset="-122"/>
                <a:ea typeface="宋体" panose="02010600030101010101" pitchFamily="2" charset="-122"/>
              </a:rPr>
              <a:t> 统计</a:t>
            </a:r>
            <a:r>
              <a:rPr lang="en-US" altLang="zh-CN" sz="2000" dirty="0">
                <a:latin typeface="宋体" panose="02010600030101010101" pitchFamily="2" charset="-122"/>
                <a:ea typeface="宋体" panose="02010600030101010101" pitchFamily="2" charset="-122"/>
              </a:rPr>
              <a:t>490</a:t>
            </a:r>
            <a:r>
              <a:rPr lang="zh-CN" altLang="en-US" sz="2000" dirty="0">
                <a:latin typeface="宋体" panose="02010600030101010101" pitchFamily="2" charset="-122"/>
                <a:ea typeface="宋体" panose="02010600030101010101" pitchFamily="2" charset="-122"/>
              </a:rPr>
              <a:t>种期刊，</a:t>
            </a:r>
            <a:r>
              <a:rPr lang="en-US" altLang="zh-CN" sz="2000" dirty="0">
                <a:latin typeface="宋体" panose="02010600030101010101" pitchFamily="2" charset="-122"/>
                <a:ea typeface="宋体" panose="02010600030101010101" pitchFamily="2" charset="-122"/>
              </a:rPr>
              <a:t>1727</a:t>
            </a:r>
            <a:r>
              <a:rPr lang="zh-CN" altLang="en-US" sz="2000" dirty="0">
                <a:latin typeface="宋体" panose="02010600030101010101" pitchFamily="2" charset="-122"/>
                <a:ea typeface="宋体" panose="02010600030101010101" pitchFamily="2" charset="-122"/>
              </a:rPr>
              <a:t>篇论文</a:t>
            </a:r>
            <a:endParaRPr lang="zh-CN" altLang="en-US" sz="2000" dirty="0">
              <a:latin typeface="宋体" panose="02010600030101010101" pitchFamily="2" charset="-122"/>
              <a:ea typeface="宋体" panose="02010600030101010101" pitchFamily="2" charset="-122"/>
            </a:endParaRPr>
          </a:p>
          <a:p>
            <a:pPr marL="742950" lvl="1" indent="-285750" defTabSz="685800">
              <a:lnSpc>
                <a:spcPct val="200000"/>
              </a:lnSpc>
              <a:buClr>
                <a:srgbClr val="58267E"/>
              </a:buClr>
              <a:buFont typeface="Wingdings" panose="05000000000000000000" charset="0"/>
              <a:buChar char="Ø"/>
            </a:pPr>
            <a:r>
              <a:rPr lang="zh-CN" altLang="en-US" sz="2000" dirty="0">
                <a:latin typeface="宋体" panose="02010600030101010101" pitchFamily="2" charset="-122"/>
                <a:ea typeface="宋体" panose="02010600030101010101" pitchFamily="2" charset="-122"/>
              </a:rPr>
              <a:t> 按照相关论文载文量的多少降序排列</a:t>
            </a:r>
            <a:endParaRPr lang="en-US" altLang="zh-CN" sz="2000" dirty="0">
              <a:latin typeface="宋体" panose="02010600030101010101" pitchFamily="2" charset="-122"/>
              <a:ea typeface="宋体" panose="02010600030101010101" pitchFamily="2" charset="-122"/>
            </a:endParaRPr>
          </a:p>
          <a:p>
            <a:pPr marL="742950" lvl="1" indent="-285750" defTabSz="685800">
              <a:lnSpc>
                <a:spcPct val="200000"/>
              </a:lnSpc>
              <a:buClr>
                <a:srgbClr val="58267E"/>
              </a:buClr>
              <a:buFont typeface="Wingdings" panose="05000000000000000000" charset="0"/>
              <a:buChar char="Ø"/>
            </a:pPr>
            <a:r>
              <a:rPr lang="zh-CN" altLang="en-US" sz="2000" dirty="0">
                <a:latin typeface="宋体" panose="02010600030101010101" pitchFamily="2" charset="-122"/>
                <a:ea typeface="宋体" panose="02010600030101010101" pitchFamily="2" charset="-122"/>
              </a:rPr>
              <a:t>两种研究方法研究方法</a:t>
            </a:r>
            <a:endParaRPr lang="en-US" altLang="zh-CN" sz="2000" dirty="0">
              <a:latin typeface="宋体" panose="02010600030101010101" pitchFamily="2" charset="-122"/>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Rot="1" noChangeArrowheads="1"/>
          </p:cNvSpPr>
          <p:nvPr/>
        </p:nvSpPr>
        <p:spPr>
          <a:xfrm>
            <a:off x="603250" y="332656"/>
            <a:ext cx="8540750" cy="4222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布拉德福定律</a:t>
            </a:r>
            <a:endParaRPr lang="zh-CN" altLang="en-US" sz="2800" b="1" dirty="0">
              <a:solidFill>
                <a:srgbClr val="58267E"/>
              </a:solidFill>
            </a:endParaRPr>
          </a:p>
        </p:txBody>
      </p:sp>
      <p:sp>
        <p:nvSpPr>
          <p:cNvPr id="7" name="矩形 6"/>
          <p:cNvSpPr/>
          <p:nvPr/>
        </p:nvSpPr>
        <p:spPr>
          <a:xfrm>
            <a:off x="395536" y="1340768"/>
            <a:ext cx="7579360" cy="1638908"/>
          </a:xfrm>
          <a:prstGeom prst="rect">
            <a:avLst/>
          </a:prstGeom>
        </p:spPr>
        <p:txBody>
          <a:bodyPr wrap="square" lIns="68579" tIns="34289" rIns="68579" bIns="34289">
            <a:spAutoFit/>
          </a:bodyPr>
          <a:lstStyle/>
          <a:p>
            <a:pPr marL="457200" lvl="1" defTabSz="685800">
              <a:lnSpc>
                <a:spcPct val="150000"/>
              </a:lnSpc>
              <a:defRPr/>
            </a:pPr>
            <a:r>
              <a:rPr sz="2000" b="1" dirty="0" err="1">
                <a:solidFill>
                  <a:srgbClr val="6964A0"/>
                </a:solidFill>
                <a:latin typeface="微软雅黑" panose="020B0503020204020204" pitchFamily="34" charset="-122"/>
                <a:ea typeface="微软雅黑" panose="020B0503020204020204" pitchFamily="34" charset="-122"/>
              </a:rPr>
              <a:t>区域分析</a:t>
            </a:r>
            <a:r>
              <a:rPr lang="zh-CN" altLang="en-US" sz="2000" b="1" dirty="0">
                <a:solidFill>
                  <a:srgbClr val="6964A0"/>
                </a:solidFill>
                <a:latin typeface="微软雅黑" panose="020B0503020204020204" pitchFamily="34" charset="-122"/>
                <a:ea typeface="微软雅黑" panose="020B0503020204020204" pitchFamily="34" charset="-122"/>
              </a:rPr>
              <a:t>法</a:t>
            </a:r>
            <a:r>
              <a:rPr sz="2000" b="1" dirty="0">
                <a:solidFill>
                  <a:srgbClr val="6964A0"/>
                </a:solidFill>
                <a:latin typeface="微软雅黑" panose="020B0503020204020204" pitchFamily="34" charset="-122"/>
                <a:ea typeface="微软雅黑" panose="020B0503020204020204" pitchFamily="34" charset="-122"/>
              </a:rPr>
              <a:t>（按年平均载文量分为三个区）</a:t>
            </a:r>
            <a:endParaRPr sz="2000" b="1" dirty="0">
              <a:solidFill>
                <a:srgbClr val="6964A0"/>
              </a:solidFill>
              <a:latin typeface="微软雅黑" panose="020B0503020204020204" pitchFamily="34" charset="-122"/>
              <a:ea typeface="微软雅黑" panose="020B0503020204020204" pitchFamily="34" charset="-122"/>
            </a:endParaRPr>
          </a:p>
          <a:p>
            <a:pPr marL="1200150" lvl="2" indent="-285750" defTabSz="685800">
              <a:lnSpc>
                <a:spcPct val="150000"/>
              </a:lnSpc>
              <a:buClr>
                <a:srgbClr val="58267E"/>
              </a:buClr>
              <a:buFont typeface="Wingdings" panose="05000000000000000000" pitchFamily="2" charset="2"/>
              <a:buChar char="l"/>
              <a:defRPr/>
            </a:pPr>
            <a:r>
              <a:rPr sz="1600" dirty="0">
                <a:latin typeface="宋体" panose="02010600030101010101" pitchFamily="2" charset="-122"/>
                <a:ea typeface="宋体" panose="02010600030101010101" pitchFamily="2" charset="-122"/>
              </a:rPr>
              <a:t>四篇以上的期刊</a:t>
            </a:r>
            <a:endParaRPr sz="1600" dirty="0">
              <a:latin typeface="宋体" panose="02010600030101010101" pitchFamily="2" charset="-122"/>
              <a:ea typeface="宋体" panose="02010600030101010101" pitchFamily="2" charset="-122"/>
            </a:endParaRPr>
          </a:p>
          <a:p>
            <a:pPr marL="1200150" lvl="2" indent="-285750" defTabSz="685800">
              <a:lnSpc>
                <a:spcPct val="150000"/>
              </a:lnSpc>
              <a:buClr>
                <a:srgbClr val="58267E"/>
              </a:buClr>
              <a:buFont typeface="Wingdings" panose="05000000000000000000" pitchFamily="2" charset="2"/>
              <a:buChar char="l"/>
              <a:defRPr/>
            </a:pPr>
            <a:r>
              <a:rPr sz="1600" dirty="0">
                <a:latin typeface="宋体" panose="02010600030101010101" pitchFamily="2" charset="-122"/>
                <a:ea typeface="宋体" panose="02010600030101010101" pitchFamily="2" charset="-122"/>
              </a:rPr>
              <a:t>多于一篇而小于四篇的期刊</a:t>
            </a:r>
            <a:endParaRPr sz="1600" dirty="0">
              <a:latin typeface="宋体" panose="02010600030101010101" pitchFamily="2" charset="-122"/>
              <a:ea typeface="宋体" panose="02010600030101010101" pitchFamily="2" charset="-122"/>
            </a:endParaRPr>
          </a:p>
          <a:p>
            <a:pPr marL="1200150" lvl="2" indent="-285750" defTabSz="685800">
              <a:lnSpc>
                <a:spcPct val="150000"/>
              </a:lnSpc>
              <a:buClr>
                <a:srgbClr val="58267E"/>
              </a:buClr>
              <a:buFont typeface="Wingdings" panose="05000000000000000000" pitchFamily="2" charset="2"/>
              <a:buChar char="l"/>
              <a:defRPr/>
            </a:pPr>
            <a:r>
              <a:rPr sz="1600" dirty="0" err="1">
                <a:latin typeface="宋体" panose="02010600030101010101" pitchFamily="2" charset="-122"/>
                <a:ea typeface="宋体" panose="02010600030101010101" pitchFamily="2" charset="-122"/>
              </a:rPr>
              <a:t>一篇或不足一篇的期刊</a:t>
            </a:r>
            <a:endParaRPr sz="1600" dirty="0">
              <a:latin typeface="宋体" panose="02010600030101010101" pitchFamily="2" charset="-122"/>
              <a:ea typeface="宋体" panose="02010600030101010101" pitchFamily="2" charset="-122"/>
            </a:endParaRPr>
          </a:p>
        </p:txBody>
      </p:sp>
      <p:graphicFrame>
        <p:nvGraphicFramePr>
          <p:cNvPr id="8" name="Group 47"/>
          <p:cNvGraphicFramePr/>
          <p:nvPr/>
        </p:nvGraphicFramePr>
        <p:xfrm>
          <a:off x="827584" y="3443509"/>
          <a:ext cx="7801273" cy="1969930"/>
        </p:xfrm>
        <a:graphic>
          <a:graphicData uri="http://schemas.openxmlformats.org/drawingml/2006/table">
            <a:tbl>
              <a:tblPr/>
              <a:tblGrid>
                <a:gridCol w="975159"/>
                <a:gridCol w="1647838"/>
                <a:gridCol w="1264095"/>
                <a:gridCol w="1258076"/>
                <a:gridCol w="1352883"/>
                <a:gridCol w="1303222"/>
              </a:tblGrid>
              <a:tr h="393986">
                <a:tc rowSpan="2">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分区</a:t>
                      </a:r>
                      <a:endParaRPr kumimoji="0" lang="zh-CN" altLang="en-US"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期刊载文</a:t>
                      </a:r>
                      <a:endParaRPr kumimoji="0" lang="zh-CN" altLang="en-US"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数量</a:t>
                      </a:r>
                      <a:r>
                        <a:rPr kumimoji="0" lang="en-US" altLang="zh-CN"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篇／年</a:t>
                      </a:r>
                      <a:r>
                        <a:rPr kumimoji="0" lang="en-US" altLang="zh-CN"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应用地球物理学</a:t>
                      </a:r>
                      <a:endParaRPr kumimoji="0" lang="zh-CN" altLang="en-US"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2">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润    滑</a:t>
                      </a:r>
                      <a:endParaRPr kumimoji="0" lang="zh-CN" altLang="en-US"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r>
              <a:tr h="393986">
                <a:tc vMerge="1">
                  <a:tcPr/>
                </a:tc>
                <a:tc vMerge="1">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期刊数量</a:t>
                      </a:r>
                      <a:endParaRPr kumimoji="0" lang="zh-CN" altLang="en-US"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论文数量</a:t>
                      </a:r>
                      <a:endParaRPr kumimoji="0" lang="zh-CN" altLang="en-US"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期刊数量</a:t>
                      </a:r>
                      <a:endParaRPr kumimoji="0" lang="zh-CN" altLang="en-US"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论文数量</a:t>
                      </a:r>
                      <a:endParaRPr kumimoji="0" lang="zh-CN" altLang="en-US"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986">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核心区</a:t>
                      </a:r>
                      <a:endParaRPr kumimoji="0" lang="zh-CN" altLang="en-US"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429</a:t>
                      </a:r>
                      <a:endParaRPr kumimoji="0" lang="en-US" altLang="zh-CN"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110</a:t>
                      </a:r>
                      <a:endParaRPr kumimoji="0" lang="en-US" altLang="zh-CN"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986">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相关区</a:t>
                      </a:r>
                      <a:endParaRPr kumimoji="0" lang="zh-CN" altLang="en-US"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4≥ x </a:t>
                      </a:r>
                      <a:r>
                        <a:rPr kumimoji="0" lang="zh-CN" altLang="en-US"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59</a:t>
                      </a:r>
                      <a:endParaRPr kumimoji="0" lang="en-US" altLang="zh-CN"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499</a:t>
                      </a:r>
                      <a:endParaRPr kumimoji="0" lang="en-US" altLang="zh-CN"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29</a:t>
                      </a:r>
                      <a:endParaRPr kumimoji="0" lang="en-US" altLang="zh-CN"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130</a:t>
                      </a:r>
                      <a:endParaRPr kumimoji="0" lang="en-US" altLang="zh-CN"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986">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外围区</a:t>
                      </a:r>
                      <a:endParaRPr kumimoji="0" lang="zh-CN" altLang="en-US"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1≥x</a:t>
                      </a:r>
                      <a:endParaRPr kumimoji="0" lang="en-US" altLang="zh-CN"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258</a:t>
                      </a:r>
                      <a:endParaRPr kumimoji="0" lang="en-US" altLang="zh-CN"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404</a:t>
                      </a:r>
                      <a:endParaRPr kumimoji="0" lang="en-US" altLang="zh-CN" sz="1800" b="1" i="0" u="none" strike="noStrike" cap="none" normalizeH="0" baseline="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127</a:t>
                      </a:r>
                      <a:endParaRPr kumimoji="0" lang="en-US" altLang="zh-CN"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9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bg2"/>
                        </a:buClr>
                        <a:buSzPct val="65000"/>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75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cs typeface="Times New Roman" panose="02020603050405020304" pitchFamily="18" charset="0"/>
                        </a:rPr>
                        <a:t>152</a:t>
                      </a:r>
                      <a:endParaRPr kumimoji="0" lang="en-US" altLang="zh-CN" sz="1800" b="1" i="0" u="none" strike="noStrike" cap="none" normalizeH="0" baseline="0" dirty="0">
                        <a:ln>
                          <a:noFill/>
                        </a:ln>
                        <a:solidFill>
                          <a:srgbClr val="58267E"/>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 name="Rectangle 44"/>
          <p:cNvSpPr>
            <a:spLocks noChangeArrowheads="1"/>
          </p:cNvSpPr>
          <p:nvPr/>
        </p:nvSpPr>
        <p:spPr bwMode="auto">
          <a:xfrm>
            <a:off x="251520" y="5668254"/>
            <a:ext cx="8243887" cy="44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908050" indent="-43688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377950" indent="-46863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827530" indent="-43815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297430" indent="-46863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754630" indent="-46863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3211830" indent="-46863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669030" indent="-46863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4126230" indent="-46863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lvl="1" eaLnBrk="1" hangingPunct="1">
              <a:buClr>
                <a:schemeClr val="accent2"/>
              </a:buClr>
              <a:buSzPct val="75000"/>
              <a:buFont typeface="Wingdings" panose="05000000000000000000" pitchFamily="2" charset="2"/>
              <a:buChar char="n"/>
            </a:pPr>
            <a:r>
              <a:rPr lang="zh-CN" altLang="en-US" sz="2000" b="1" dirty="0">
                <a:solidFill>
                  <a:srgbClr val="58267E"/>
                </a:solidFill>
                <a:latin typeface="Times New Roman" panose="02020603050405020304" pitchFamily="18" charset="0"/>
              </a:rPr>
              <a:t>结论：     </a:t>
            </a:r>
            <a:r>
              <a:rPr lang="zh-CN" altLang="en-US" sz="2000" b="1" dirty="0">
                <a:latin typeface="Times New Roman" panose="02020603050405020304" pitchFamily="18" charset="0"/>
              </a:rPr>
              <a:t>      </a:t>
            </a:r>
            <a:r>
              <a:rPr lang="en-US" altLang="zh-CN" sz="2000" b="1" dirty="0">
                <a:latin typeface="Times New Roman" panose="02020603050405020304" pitchFamily="18" charset="0"/>
              </a:rPr>
              <a:t>n</a:t>
            </a:r>
            <a:r>
              <a:rPr lang="en-US" altLang="zh-CN" sz="2000" b="1" baseline="-25000" dirty="0">
                <a:latin typeface="Times New Roman" panose="02020603050405020304" pitchFamily="18" charset="0"/>
              </a:rPr>
              <a:t>1</a:t>
            </a:r>
            <a:r>
              <a:rPr lang="en-US" altLang="zh-CN" sz="2000" b="1" dirty="0">
                <a:latin typeface="Times New Roman" panose="02020603050405020304" pitchFamily="18" charset="0"/>
              </a:rPr>
              <a:t>:n</a:t>
            </a:r>
            <a:r>
              <a:rPr lang="en-US" altLang="zh-CN" sz="2000" b="1" baseline="-25000" dirty="0">
                <a:latin typeface="Times New Roman" panose="02020603050405020304" pitchFamily="18" charset="0"/>
              </a:rPr>
              <a:t>2</a:t>
            </a:r>
            <a:r>
              <a:rPr lang="en-US" altLang="zh-CN" sz="2000" b="1" dirty="0">
                <a:latin typeface="Times New Roman" panose="02020603050405020304" pitchFamily="18" charset="0"/>
              </a:rPr>
              <a:t>:n</a:t>
            </a:r>
            <a:r>
              <a:rPr lang="en-US" altLang="zh-CN" sz="2000" b="1" baseline="-25000" dirty="0">
                <a:latin typeface="Times New Roman" panose="02020603050405020304" pitchFamily="18" charset="0"/>
              </a:rPr>
              <a:t>3</a:t>
            </a:r>
            <a:r>
              <a:rPr lang="en-US" altLang="en-US" b="1" dirty="0">
                <a:latin typeface="Times New Roman" panose="02020603050405020304" pitchFamily="18" charset="0"/>
              </a:rPr>
              <a:t>≈</a:t>
            </a:r>
            <a:r>
              <a:rPr lang="en-US" altLang="zh-CN" sz="2000" b="1" dirty="0">
                <a:latin typeface="Times New Roman" panose="02020603050405020304" pitchFamily="18" charset="0"/>
              </a:rPr>
              <a:t>1:5:5</a:t>
            </a:r>
            <a:r>
              <a:rPr lang="en-US" altLang="zh-CN" sz="2000" b="1" baseline="30000" dirty="0">
                <a:latin typeface="Times New Roman" panose="02020603050405020304" pitchFamily="18" charset="0"/>
              </a:rPr>
              <a:t>2 </a:t>
            </a:r>
            <a:endParaRPr lang="en-US" altLang="zh-CN" sz="2000" b="1" baseline="30000" dirty="0">
              <a:latin typeface="Times New Roman" panose="02020603050405020304"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2"/>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ED9DDE13-5B8E-4E93-9911-602D427578A3}"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26" name="Rectangle 5"/>
          <p:cNvSpPr>
            <a:spLocks noChangeArrowheads="1"/>
          </p:cNvSpPr>
          <p:nvPr/>
        </p:nvSpPr>
        <p:spPr bwMode="auto">
          <a:xfrm>
            <a:off x="287338" y="1290638"/>
            <a:ext cx="885666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7675" indent="-447675" eaLnBrk="1" hangingPunct="1">
              <a:spcBef>
                <a:spcPct val="20000"/>
              </a:spcBef>
              <a:buClr>
                <a:srgbClr val="58267E"/>
              </a:buClr>
              <a:buSzPct val="70000"/>
              <a:buFont typeface="Wingdings" panose="05000000000000000000" pitchFamily="2" charset="2"/>
              <a:buChar char="n"/>
              <a:defRPr/>
            </a:pPr>
            <a:r>
              <a:rPr lang="zh-CN" altLang="en-US" sz="2400" dirty="0">
                <a:latin typeface="+mn-lt"/>
                <a:ea typeface="+mn-ea"/>
              </a:rPr>
              <a:t>布拉德福定律图形描述 </a:t>
            </a:r>
            <a:endParaRPr lang="zh-CN" altLang="en-US" sz="2400" dirty="0">
              <a:latin typeface="+mn-lt"/>
              <a:ea typeface="+mn-ea"/>
            </a:endParaRPr>
          </a:p>
        </p:txBody>
      </p:sp>
      <p:sp>
        <p:nvSpPr>
          <p:cNvPr id="56324" name="矩形 1"/>
          <p:cNvSpPr>
            <a:spLocks noChangeArrowheads="1"/>
          </p:cNvSpPr>
          <p:nvPr/>
        </p:nvSpPr>
        <p:spPr bwMode="auto">
          <a:xfrm>
            <a:off x="5532074" y="3768545"/>
            <a:ext cx="336784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zh-CN" altLang="en-US" dirty="0">
                <a:ea typeface="黑体" panose="02010609060101010101" pitchFamily="49" charset="-122"/>
              </a:rPr>
              <a:t>横坐标取期刊按载文量递减排列时的顺序号</a:t>
            </a:r>
            <a:r>
              <a:rPr lang="en-US" altLang="zh-CN" dirty="0">
                <a:ea typeface="黑体" panose="02010609060101010101" pitchFamily="49" charset="-122"/>
              </a:rPr>
              <a:t>n</a:t>
            </a:r>
            <a:r>
              <a:rPr lang="zh-CN" altLang="en-US" dirty="0">
                <a:ea typeface="黑体" panose="02010609060101010101" pitchFamily="49" charset="-122"/>
              </a:rPr>
              <a:t>的对数，纵坐标取1至</a:t>
            </a:r>
            <a:r>
              <a:rPr lang="en-US" altLang="zh-CN" dirty="0">
                <a:ea typeface="黑体" panose="02010609060101010101" pitchFamily="49" charset="-122"/>
              </a:rPr>
              <a:t>n</a:t>
            </a:r>
            <a:r>
              <a:rPr lang="zh-CN" altLang="en-US" dirty="0">
                <a:ea typeface="黑体" panose="02010609060101010101" pitchFamily="49" charset="-122"/>
              </a:rPr>
              <a:t>号期刊所载论文的累积数，绘制出的曲线称为布拉德福分散曲线。 布拉德福分散曲线由三部分构成，先是一段上升的曲线</a:t>
            </a:r>
            <a:r>
              <a:rPr lang="en-US" altLang="zh-CN" dirty="0">
                <a:ea typeface="黑体" panose="02010609060101010101" pitchFamily="49" charset="-122"/>
              </a:rPr>
              <a:t>AC，</a:t>
            </a:r>
            <a:r>
              <a:rPr lang="zh-CN" altLang="en-US" dirty="0">
                <a:ea typeface="黑体" panose="02010609060101010101" pitchFamily="49" charset="-122"/>
              </a:rPr>
              <a:t>然后是一段直线</a:t>
            </a:r>
            <a:r>
              <a:rPr lang="en-US" altLang="zh-CN" dirty="0">
                <a:ea typeface="黑体" panose="02010609060101010101" pitchFamily="49" charset="-122"/>
              </a:rPr>
              <a:t>CB，</a:t>
            </a:r>
            <a:r>
              <a:rPr lang="zh-CN" altLang="en-US" dirty="0">
                <a:ea typeface="黑体" panose="02010609060101010101" pitchFamily="49" charset="-122"/>
              </a:rPr>
              <a:t>最后是下垂的曲线。</a:t>
            </a:r>
            <a:endParaRPr lang="zh-CN" altLang="en-US" dirty="0"/>
          </a:p>
        </p:txBody>
      </p:sp>
      <p:sp>
        <p:nvSpPr>
          <p:cNvPr id="28" name="Rectangle 5"/>
          <p:cNvSpPr txBox="1">
            <a:spLocks noChangeArrowheads="1"/>
          </p:cNvSpPr>
          <p:nvPr/>
        </p:nvSpPr>
        <p:spPr bwMode="auto">
          <a:xfrm>
            <a:off x="287338" y="1800048"/>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lgn="ctr" rtl="0" eaLnBrk="0" fontAlgn="base" hangingPunct="0">
              <a:spcBef>
                <a:spcPct val="20000"/>
              </a:spcBef>
              <a:spcAft>
                <a:spcPct val="0"/>
              </a:spcAft>
              <a:buClr>
                <a:schemeClr val="accent1"/>
              </a:buClr>
              <a:buSzPct val="70000"/>
              <a:buFont typeface="Wingdings" panose="05000000000000000000" pitchFamily="2" charset="2"/>
              <a:buChar char="n"/>
              <a:defRPr sz="2800" b="1" kern="1200">
                <a:solidFill>
                  <a:schemeClr val="tx1"/>
                </a:solidFill>
                <a:latin typeface="Arial" panose="020B0604020202020204" pitchFamily="34" charset="0"/>
                <a:ea typeface="宋体" panose="02010600030101010101" pitchFamily="2" charset="-122"/>
                <a:cs typeface="+mj-cs"/>
              </a:defRPr>
            </a:lvl1pPr>
            <a:lvl2pPr marL="908050" indent="-436880" algn="ctr" rtl="0" eaLnBrk="0" fontAlgn="base" hangingPunct="0">
              <a:spcBef>
                <a:spcPct val="20000"/>
              </a:spcBef>
              <a:spcAft>
                <a:spcPct val="0"/>
              </a:spcAft>
              <a:buClr>
                <a:schemeClr val="hlink"/>
              </a:buClr>
              <a:buSzPct val="65000"/>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377950" indent="-468630" algn="ctr" rtl="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3pPr>
            <a:lvl4pPr marL="1827530" indent="-438150" algn="ctr" rtl="0" eaLnBrk="0" fontAlgn="base" hangingPunct="0">
              <a:spcBef>
                <a:spcPct val="20000"/>
              </a:spcBef>
              <a:spcAft>
                <a:spcPct val="0"/>
              </a:spcAft>
              <a:buClr>
                <a:schemeClr val="hlink"/>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297430" indent="-468630" algn="ctr" rtl="0" eaLnBrk="0" fontAlgn="base" hangingPunct="0">
              <a:spcBef>
                <a:spcPct val="20000"/>
              </a:spcBef>
              <a:spcAft>
                <a:spcPct val="0"/>
              </a:spcAft>
              <a:buClr>
                <a:schemeClr val="accent1"/>
              </a:buClr>
              <a:buSzPct val="70000"/>
              <a:buFont typeface="Wingdings" panose="05000000000000000000" pitchFamily="2" charset="2"/>
              <a:buChar char="n"/>
              <a:defRPr sz="1600" b="1">
                <a:solidFill>
                  <a:schemeClr val="tx1"/>
                </a:solidFill>
                <a:latin typeface="Arial" panose="020B0604020202020204" pitchFamily="34" charset="0"/>
                <a:ea typeface="宋体" panose="02010600030101010101" pitchFamily="2" charset="-122"/>
              </a:defRPr>
            </a:lvl5pPr>
            <a:lvl6pPr marL="2754630" indent="-468630" algn="ctr" rtl="0" eaLnBrk="0" fontAlgn="base" hangingPunct="0">
              <a:spcBef>
                <a:spcPct val="20000"/>
              </a:spcBef>
              <a:spcAft>
                <a:spcPct val="0"/>
              </a:spcAft>
              <a:buClr>
                <a:schemeClr val="accent1"/>
              </a:buClr>
              <a:buSzPct val="70000"/>
              <a:buFont typeface="Wingdings" panose="05000000000000000000" pitchFamily="2" charset="2"/>
              <a:buChar char="n"/>
              <a:defRPr sz="1600" b="1">
                <a:solidFill>
                  <a:schemeClr val="tx1"/>
                </a:solidFill>
                <a:latin typeface="Arial" panose="020B0604020202020204" pitchFamily="34" charset="0"/>
                <a:ea typeface="宋体" panose="02010600030101010101" pitchFamily="2" charset="-122"/>
              </a:defRPr>
            </a:lvl6pPr>
            <a:lvl7pPr marL="3211830" indent="-468630" algn="ctr" rtl="0" eaLnBrk="0" fontAlgn="base" hangingPunct="0">
              <a:spcBef>
                <a:spcPct val="20000"/>
              </a:spcBef>
              <a:spcAft>
                <a:spcPct val="0"/>
              </a:spcAft>
              <a:buClr>
                <a:schemeClr val="accent1"/>
              </a:buClr>
              <a:buSzPct val="70000"/>
              <a:buFont typeface="Wingdings" panose="05000000000000000000" pitchFamily="2" charset="2"/>
              <a:buChar char="n"/>
              <a:defRPr sz="1600" b="1">
                <a:solidFill>
                  <a:schemeClr val="tx1"/>
                </a:solidFill>
                <a:latin typeface="Arial" panose="020B0604020202020204" pitchFamily="34" charset="0"/>
                <a:ea typeface="宋体" panose="02010600030101010101" pitchFamily="2" charset="-122"/>
              </a:defRPr>
            </a:lvl7pPr>
            <a:lvl8pPr marL="3669030" indent="-468630" algn="ctr" rtl="0" eaLnBrk="0" fontAlgn="base" hangingPunct="0">
              <a:spcBef>
                <a:spcPct val="20000"/>
              </a:spcBef>
              <a:spcAft>
                <a:spcPct val="0"/>
              </a:spcAft>
              <a:buClr>
                <a:schemeClr val="accent1"/>
              </a:buClr>
              <a:buSzPct val="70000"/>
              <a:buFont typeface="Wingdings" panose="05000000000000000000" pitchFamily="2" charset="2"/>
              <a:buChar char="n"/>
              <a:defRPr sz="1600" b="1">
                <a:solidFill>
                  <a:schemeClr val="tx1"/>
                </a:solidFill>
                <a:latin typeface="Arial" panose="020B0604020202020204" pitchFamily="34" charset="0"/>
                <a:ea typeface="宋体" panose="02010600030101010101" pitchFamily="2" charset="-122"/>
              </a:defRPr>
            </a:lvl8pPr>
            <a:lvl9pPr marL="4126230" indent="-468630" algn="ctr" rtl="0" eaLnBrk="0" fontAlgn="base" hangingPunct="0">
              <a:spcBef>
                <a:spcPct val="20000"/>
              </a:spcBef>
              <a:spcAft>
                <a:spcPct val="0"/>
              </a:spcAft>
              <a:buClr>
                <a:schemeClr val="accent1"/>
              </a:buClr>
              <a:buSzPct val="70000"/>
              <a:buFont typeface="Wingdings" panose="05000000000000000000" pitchFamily="2" charset="2"/>
              <a:buChar char="n"/>
              <a:defRPr sz="1600" b="1">
                <a:solidFill>
                  <a:schemeClr val="tx1"/>
                </a:solidFill>
                <a:latin typeface="Arial" panose="020B0604020202020204" pitchFamily="34" charset="0"/>
                <a:ea typeface="宋体" panose="02010600030101010101" pitchFamily="2" charset="-122"/>
              </a:defRPr>
            </a:lvl9pPr>
          </a:lstStyle>
          <a:p>
            <a:pPr lvl="1" algn="l" eaLnBrk="1" hangingPunct="1">
              <a:buClr>
                <a:schemeClr val="accent2"/>
              </a:buClr>
              <a:buSzPct val="75000"/>
              <a:buFont typeface="Wingdings" panose="05000000000000000000" pitchFamily="2" charset="2"/>
              <a:buChar char="n"/>
              <a:defRPr/>
            </a:pPr>
            <a:r>
              <a:rPr lang="zh-CN" altLang="en-US" sz="2100" kern="0" dirty="0">
                <a:latin typeface="Times New Roman" panose="02020603050405020304" pitchFamily="18" charset="0"/>
              </a:rPr>
              <a:t>假设一定时间内（通常为一年）共有</a:t>
            </a:r>
            <a:r>
              <a:rPr lang="en-US" altLang="zh-CN" sz="2100" kern="0" dirty="0">
                <a:latin typeface="Times New Roman" panose="02020603050405020304" pitchFamily="18" charset="0"/>
              </a:rPr>
              <a:t>N</a:t>
            </a:r>
            <a:r>
              <a:rPr lang="zh-CN" altLang="en-US" sz="2100" kern="0" dirty="0">
                <a:latin typeface="Times New Roman" panose="02020603050405020304" pitchFamily="18" charset="0"/>
              </a:rPr>
              <a:t>种期刊刊载了某学科的论文（简称为</a:t>
            </a:r>
            <a:r>
              <a:rPr lang="zh-CN" altLang="en-US" sz="2100" kern="0" dirty="0"/>
              <a:t>“</a:t>
            </a:r>
            <a:r>
              <a:rPr lang="zh-CN" altLang="en-US" sz="2100" kern="0" dirty="0">
                <a:latin typeface="Times New Roman" panose="02020603050405020304" pitchFamily="18" charset="0"/>
              </a:rPr>
              <a:t>相关论文</a:t>
            </a:r>
            <a:r>
              <a:rPr lang="zh-CN" altLang="en-US" sz="2100" kern="0" dirty="0"/>
              <a:t>”</a:t>
            </a:r>
            <a:r>
              <a:rPr lang="zh-CN" altLang="en-US" sz="2100" kern="0" dirty="0">
                <a:latin typeface="Times New Roman" panose="02020603050405020304" pitchFamily="18" charset="0"/>
              </a:rPr>
              <a:t>）</a:t>
            </a:r>
            <a:r>
              <a:rPr lang="en-US" altLang="zh-CN" sz="2100" kern="0" dirty="0">
                <a:latin typeface="Times New Roman" panose="02020603050405020304" pitchFamily="18" charset="0"/>
              </a:rPr>
              <a:t>K</a:t>
            </a:r>
            <a:r>
              <a:rPr lang="zh-CN" altLang="en-US" sz="2100" kern="0" dirty="0">
                <a:latin typeface="Times New Roman" panose="02020603050405020304" pitchFamily="18" charset="0"/>
              </a:rPr>
              <a:t>篇，将这</a:t>
            </a:r>
            <a:r>
              <a:rPr lang="en-US" altLang="zh-CN" sz="2100" kern="0" dirty="0">
                <a:latin typeface="Times New Roman" panose="02020603050405020304" pitchFamily="18" charset="0"/>
              </a:rPr>
              <a:t>N</a:t>
            </a:r>
            <a:r>
              <a:rPr lang="zh-CN" altLang="en-US" sz="2100" kern="0" dirty="0">
                <a:latin typeface="Times New Roman" panose="02020603050405020304" pitchFamily="18" charset="0"/>
              </a:rPr>
              <a:t>种期刊按照所载</a:t>
            </a:r>
            <a:r>
              <a:rPr lang="zh-CN" altLang="en-US" sz="2100" kern="0" dirty="0"/>
              <a:t>“</a:t>
            </a:r>
            <a:r>
              <a:rPr lang="zh-CN" altLang="en-US" sz="2100" kern="0" dirty="0">
                <a:latin typeface="Times New Roman" panose="02020603050405020304" pitchFamily="18" charset="0"/>
              </a:rPr>
              <a:t>相关论文</a:t>
            </a:r>
            <a:r>
              <a:rPr lang="zh-CN" altLang="en-US" sz="2100" kern="0" dirty="0"/>
              <a:t>”</a:t>
            </a:r>
            <a:r>
              <a:rPr lang="zh-CN" altLang="en-US" sz="2100" kern="0" dirty="0">
                <a:latin typeface="Times New Roman" panose="02020603050405020304" pitchFamily="18" charset="0"/>
              </a:rPr>
              <a:t>的数量</a:t>
            </a:r>
            <a:r>
              <a:rPr lang="zh-CN" altLang="en-US" sz="2100" u="sng" kern="0" dirty="0">
                <a:solidFill>
                  <a:srgbClr val="58267E"/>
                </a:solidFill>
                <a:latin typeface="Times New Roman" panose="02020603050405020304" pitchFamily="18" charset="0"/>
              </a:rPr>
              <a:t>降序</a:t>
            </a:r>
            <a:r>
              <a:rPr lang="zh-CN" altLang="en-US" sz="2100" kern="0" dirty="0">
                <a:latin typeface="Times New Roman" panose="02020603050405020304" pitchFamily="18" charset="0"/>
              </a:rPr>
              <a:t>排列，然后，以</a:t>
            </a:r>
            <a:r>
              <a:rPr lang="zh-CN" altLang="en-US" sz="2100" u="sng" kern="0" dirty="0">
                <a:solidFill>
                  <a:srgbClr val="58267E"/>
                </a:solidFill>
                <a:latin typeface="Times New Roman" panose="02020603050405020304" pitchFamily="18" charset="0"/>
              </a:rPr>
              <a:t>期刊累积数量的对数</a:t>
            </a:r>
            <a:r>
              <a:rPr lang="zh-CN" altLang="en-US" sz="2100" u="sng" kern="0" dirty="0">
                <a:solidFill>
                  <a:srgbClr val="990033"/>
                </a:solidFill>
                <a:latin typeface="Times New Roman" panose="02020603050405020304" pitchFamily="18" charset="0"/>
              </a:rPr>
              <a:t>（</a:t>
            </a:r>
            <a:r>
              <a:rPr lang="en-US" altLang="zh-CN" sz="2100" u="sng" kern="0" dirty="0" err="1">
                <a:solidFill>
                  <a:srgbClr val="990033"/>
                </a:solidFill>
                <a:latin typeface="Times New Roman" panose="02020603050405020304" pitchFamily="18" charset="0"/>
              </a:rPr>
              <a:t>lgn</a:t>
            </a:r>
            <a:r>
              <a:rPr lang="zh-CN" altLang="en-US" sz="2100" u="sng" kern="0" dirty="0">
                <a:solidFill>
                  <a:srgbClr val="990033"/>
                </a:solidFill>
                <a:latin typeface="Times New Roman" panose="02020603050405020304" pitchFamily="18" charset="0"/>
              </a:rPr>
              <a:t>）</a:t>
            </a:r>
            <a:r>
              <a:rPr lang="zh-CN" altLang="en-US" sz="2100" kern="0" dirty="0">
                <a:latin typeface="Times New Roman" panose="02020603050405020304" pitchFamily="18" charset="0"/>
              </a:rPr>
              <a:t>为横坐标，以相应的</a:t>
            </a:r>
            <a:r>
              <a:rPr lang="zh-CN" altLang="en-US" sz="2100" u="sng" kern="0" dirty="0">
                <a:solidFill>
                  <a:srgbClr val="58267E"/>
                </a:solidFill>
              </a:rPr>
              <a:t>“</a:t>
            </a:r>
            <a:r>
              <a:rPr lang="zh-CN" altLang="en-US" sz="2100" u="sng" kern="0" dirty="0">
                <a:solidFill>
                  <a:srgbClr val="58267E"/>
                </a:solidFill>
                <a:latin typeface="Times New Roman" panose="02020603050405020304" pitchFamily="18" charset="0"/>
              </a:rPr>
              <a:t>相关论文</a:t>
            </a:r>
            <a:r>
              <a:rPr lang="zh-CN" altLang="en-US" sz="2100" u="sng" kern="0" dirty="0">
                <a:solidFill>
                  <a:srgbClr val="58267E"/>
                </a:solidFill>
              </a:rPr>
              <a:t>”</a:t>
            </a:r>
            <a:r>
              <a:rPr lang="zh-CN" altLang="en-US" sz="2100" u="sng" kern="0" dirty="0">
                <a:solidFill>
                  <a:srgbClr val="58267E"/>
                </a:solidFill>
                <a:latin typeface="Times New Roman" panose="02020603050405020304" pitchFamily="18" charset="0"/>
              </a:rPr>
              <a:t>累积数量（</a:t>
            </a:r>
            <a:r>
              <a:rPr lang="en-US" altLang="zh-CN" sz="2100" u="sng" kern="0" dirty="0">
                <a:solidFill>
                  <a:srgbClr val="58267E"/>
                </a:solidFill>
                <a:latin typeface="Times New Roman" panose="02020603050405020304" pitchFamily="18" charset="0"/>
              </a:rPr>
              <a:t>R(n)</a:t>
            </a:r>
            <a:r>
              <a:rPr lang="zh-CN" altLang="en-US" sz="2100" u="sng" kern="0" dirty="0">
                <a:solidFill>
                  <a:srgbClr val="58267E"/>
                </a:solidFill>
                <a:latin typeface="Times New Roman" panose="02020603050405020304" pitchFamily="18" charset="0"/>
              </a:rPr>
              <a:t>）</a:t>
            </a:r>
            <a:r>
              <a:rPr lang="zh-CN" altLang="en-US" sz="2100" kern="0" dirty="0">
                <a:latin typeface="Times New Roman" panose="02020603050405020304" pitchFamily="18" charset="0"/>
              </a:rPr>
              <a:t>为纵坐标作图如下：</a:t>
            </a:r>
            <a:endParaRPr lang="zh-CN" altLang="en-US" sz="2100" kern="0" dirty="0">
              <a:latin typeface="Times New Roman" panose="02020603050405020304" pitchFamily="18" charset="0"/>
            </a:endParaRPr>
          </a:p>
        </p:txBody>
      </p:sp>
      <p:grpSp>
        <p:nvGrpSpPr>
          <p:cNvPr id="56326" name="组合 28"/>
          <p:cNvGrpSpPr/>
          <p:nvPr/>
        </p:nvGrpSpPr>
        <p:grpSpPr bwMode="auto">
          <a:xfrm>
            <a:off x="971600" y="3491137"/>
            <a:ext cx="4968875" cy="3206750"/>
            <a:chOff x="1295400" y="1524000"/>
            <a:chExt cx="5562600" cy="3962400"/>
          </a:xfrm>
        </p:grpSpPr>
        <p:sp>
          <p:nvSpPr>
            <p:cNvPr id="56327" name="Rectangle 38"/>
            <p:cNvSpPr>
              <a:spLocks noChangeArrowheads="1"/>
            </p:cNvSpPr>
            <p:nvPr/>
          </p:nvSpPr>
          <p:spPr bwMode="auto">
            <a:xfrm>
              <a:off x="2195513" y="2997200"/>
              <a:ext cx="2089150" cy="1871663"/>
            </a:xfrm>
            <a:prstGeom prst="rect">
              <a:avLst/>
            </a:prstGeom>
            <a:solidFill>
              <a:schemeClr val="folHlink"/>
            </a:solidFill>
            <a:ln w="9525">
              <a:solidFill>
                <a:schemeClr val="tx1"/>
              </a:solidFill>
              <a:miter lim="800000"/>
            </a:ln>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28" name="Rectangle 37"/>
            <p:cNvSpPr>
              <a:spLocks noChangeArrowheads="1"/>
            </p:cNvSpPr>
            <p:nvPr/>
          </p:nvSpPr>
          <p:spPr bwMode="auto">
            <a:xfrm>
              <a:off x="2195513" y="3429000"/>
              <a:ext cx="1584325" cy="1439863"/>
            </a:xfrm>
            <a:prstGeom prst="rect">
              <a:avLst/>
            </a:prstGeom>
            <a:solidFill>
              <a:srgbClr val="FFCC66"/>
            </a:solidFill>
            <a:ln w="9525">
              <a:solidFill>
                <a:schemeClr val="tx1"/>
              </a:solidFill>
              <a:miter lim="800000"/>
            </a:ln>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29" name="Rectangle 36"/>
            <p:cNvSpPr>
              <a:spLocks noChangeArrowheads="1"/>
            </p:cNvSpPr>
            <p:nvPr/>
          </p:nvSpPr>
          <p:spPr bwMode="auto">
            <a:xfrm>
              <a:off x="2195513" y="4076700"/>
              <a:ext cx="987425" cy="792163"/>
            </a:xfrm>
            <a:prstGeom prst="rect">
              <a:avLst/>
            </a:prstGeom>
            <a:solidFill>
              <a:schemeClr val="accent1"/>
            </a:solidFill>
            <a:ln w="9525">
              <a:solidFill>
                <a:schemeClr val="tx1"/>
              </a:solidFill>
              <a:miter lim="800000"/>
            </a:ln>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0" name="Line 4"/>
            <p:cNvSpPr>
              <a:spLocks noChangeShapeType="1"/>
            </p:cNvSpPr>
            <p:nvPr/>
          </p:nvSpPr>
          <p:spPr bwMode="auto">
            <a:xfrm flipV="1">
              <a:off x="2209800" y="1752600"/>
              <a:ext cx="0" cy="3124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1" name="Line 5"/>
            <p:cNvSpPr>
              <a:spLocks noChangeShapeType="1"/>
            </p:cNvSpPr>
            <p:nvPr/>
          </p:nvSpPr>
          <p:spPr bwMode="auto">
            <a:xfrm>
              <a:off x="2209800" y="4876800"/>
              <a:ext cx="4267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2" name="Line 6"/>
            <p:cNvSpPr>
              <a:spLocks noChangeShapeType="1"/>
            </p:cNvSpPr>
            <p:nvPr/>
          </p:nvSpPr>
          <p:spPr bwMode="auto">
            <a:xfrm>
              <a:off x="2209800" y="4038600"/>
              <a:ext cx="990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33" name="Line 7"/>
            <p:cNvSpPr>
              <a:spLocks noChangeShapeType="1"/>
            </p:cNvSpPr>
            <p:nvPr/>
          </p:nvSpPr>
          <p:spPr bwMode="auto">
            <a:xfrm>
              <a:off x="2257425" y="3429000"/>
              <a:ext cx="1524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34" name="Line 8"/>
            <p:cNvSpPr>
              <a:spLocks noChangeShapeType="1"/>
            </p:cNvSpPr>
            <p:nvPr/>
          </p:nvSpPr>
          <p:spPr bwMode="auto">
            <a:xfrm flipV="1">
              <a:off x="3200400" y="2971800"/>
              <a:ext cx="1066800" cy="1066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35" name="Line 9"/>
            <p:cNvSpPr>
              <a:spLocks noChangeShapeType="1"/>
            </p:cNvSpPr>
            <p:nvPr/>
          </p:nvSpPr>
          <p:spPr bwMode="auto">
            <a:xfrm>
              <a:off x="2209800" y="2971800"/>
              <a:ext cx="2057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36" name="Line 10"/>
            <p:cNvSpPr>
              <a:spLocks noChangeShapeType="1"/>
            </p:cNvSpPr>
            <p:nvPr/>
          </p:nvSpPr>
          <p:spPr bwMode="auto">
            <a:xfrm>
              <a:off x="3200400" y="4038600"/>
              <a:ext cx="0" cy="838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37" name="Line 11"/>
            <p:cNvSpPr>
              <a:spLocks noChangeShapeType="1"/>
            </p:cNvSpPr>
            <p:nvPr/>
          </p:nvSpPr>
          <p:spPr bwMode="auto">
            <a:xfrm>
              <a:off x="3810000" y="3429000"/>
              <a:ext cx="0" cy="1447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38" name="Line 12"/>
            <p:cNvSpPr>
              <a:spLocks noChangeShapeType="1"/>
            </p:cNvSpPr>
            <p:nvPr/>
          </p:nvSpPr>
          <p:spPr bwMode="auto">
            <a:xfrm>
              <a:off x="4267200" y="2971800"/>
              <a:ext cx="0" cy="1905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39" name="Line 16"/>
            <p:cNvSpPr>
              <a:spLocks noChangeShapeType="1"/>
            </p:cNvSpPr>
            <p:nvPr/>
          </p:nvSpPr>
          <p:spPr bwMode="auto">
            <a:xfrm flipH="1">
              <a:off x="2362200" y="4038600"/>
              <a:ext cx="838200" cy="8382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6340" name="Freeform 17"/>
            <p:cNvSpPr/>
            <p:nvPr/>
          </p:nvSpPr>
          <p:spPr bwMode="auto">
            <a:xfrm>
              <a:off x="2209800" y="4038600"/>
              <a:ext cx="990600" cy="482600"/>
            </a:xfrm>
            <a:custGeom>
              <a:avLst/>
              <a:gdLst>
                <a:gd name="T0" fmla="*/ 2147483646 w 624"/>
                <a:gd name="T1" fmla="*/ 0 h 304"/>
                <a:gd name="T2" fmla="*/ 2147483646 w 624"/>
                <a:gd name="T3" fmla="*/ 2147483646 h 304"/>
                <a:gd name="T4" fmla="*/ 2147483646 w 624"/>
                <a:gd name="T5" fmla="*/ 2147483646 h 304"/>
                <a:gd name="T6" fmla="*/ 0 w 624"/>
                <a:gd name="T7" fmla="*/ 2147483646 h 304"/>
                <a:gd name="T8" fmla="*/ 0 60000 65536"/>
                <a:gd name="T9" fmla="*/ 0 60000 65536"/>
                <a:gd name="T10" fmla="*/ 0 60000 65536"/>
                <a:gd name="T11" fmla="*/ 0 60000 65536"/>
                <a:gd name="T12" fmla="*/ 0 w 624"/>
                <a:gd name="T13" fmla="*/ 0 h 304"/>
                <a:gd name="T14" fmla="*/ 624 w 624"/>
                <a:gd name="T15" fmla="*/ 304 h 304"/>
              </a:gdLst>
              <a:ahLst/>
              <a:cxnLst>
                <a:cxn ang="T8">
                  <a:pos x="T0" y="T1"/>
                </a:cxn>
                <a:cxn ang="T9">
                  <a:pos x="T2" y="T3"/>
                </a:cxn>
                <a:cxn ang="T10">
                  <a:pos x="T4" y="T5"/>
                </a:cxn>
                <a:cxn ang="T11">
                  <a:pos x="T6" y="T7"/>
                </a:cxn>
              </a:cxnLst>
              <a:rect l="T12" t="T13" r="T14" b="T15"/>
              <a:pathLst>
                <a:path w="624" h="304">
                  <a:moveTo>
                    <a:pt x="624" y="0"/>
                  </a:moveTo>
                  <a:cubicBezTo>
                    <a:pt x="548" y="72"/>
                    <a:pt x="472" y="144"/>
                    <a:pt x="384" y="192"/>
                  </a:cubicBezTo>
                  <a:cubicBezTo>
                    <a:pt x="296" y="240"/>
                    <a:pt x="160" y="272"/>
                    <a:pt x="96" y="288"/>
                  </a:cubicBezTo>
                  <a:cubicBezTo>
                    <a:pt x="32" y="304"/>
                    <a:pt x="16" y="288"/>
                    <a:pt x="0" y="288"/>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41" name="Line 18"/>
            <p:cNvSpPr>
              <a:spLocks noChangeShapeType="1"/>
            </p:cNvSpPr>
            <p:nvPr/>
          </p:nvSpPr>
          <p:spPr bwMode="auto">
            <a:xfrm flipV="1">
              <a:off x="4267200" y="2514600"/>
              <a:ext cx="457200" cy="4572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6342" name="Freeform 19"/>
            <p:cNvSpPr/>
            <p:nvPr/>
          </p:nvSpPr>
          <p:spPr bwMode="auto">
            <a:xfrm>
              <a:off x="4267200" y="2438400"/>
              <a:ext cx="914400" cy="533400"/>
            </a:xfrm>
            <a:custGeom>
              <a:avLst/>
              <a:gdLst>
                <a:gd name="T0" fmla="*/ 0 w 576"/>
                <a:gd name="T1" fmla="*/ 2147483646 h 336"/>
                <a:gd name="T2" fmla="*/ 2147483646 w 576"/>
                <a:gd name="T3" fmla="*/ 2147483646 h 336"/>
                <a:gd name="T4" fmla="*/ 2147483646 w 576"/>
                <a:gd name="T5" fmla="*/ 2147483646 h 336"/>
                <a:gd name="T6" fmla="*/ 2147483646 w 576"/>
                <a:gd name="T7" fmla="*/ 0 h 336"/>
                <a:gd name="T8" fmla="*/ 0 60000 65536"/>
                <a:gd name="T9" fmla="*/ 0 60000 65536"/>
                <a:gd name="T10" fmla="*/ 0 60000 65536"/>
                <a:gd name="T11" fmla="*/ 0 60000 65536"/>
                <a:gd name="T12" fmla="*/ 0 w 576"/>
                <a:gd name="T13" fmla="*/ 0 h 336"/>
                <a:gd name="T14" fmla="*/ 576 w 576"/>
                <a:gd name="T15" fmla="*/ 336 h 336"/>
              </a:gdLst>
              <a:ahLst/>
              <a:cxnLst>
                <a:cxn ang="T8">
                  <a:pos x="T0" y="T1"/>
                </a:cxn>
                <a:cxn ang="T9">
                  <a:pos x="T2" y="T3"/>
                </a:cxn>
                <a:cxn ang="T10">
                  <a:pos x="T4" y="T5"/>
                </a:cxn>
                <a:cxn ang="T11">
                  <a:pos x="T6" y="T7"/>
                </a:cxn>
              </a:cxnLst>
              <a:rect l="T12" t="T13" r="T14" b="T15"/>
              <a:pathLst>
                <a:path w="576" h="336">
                  <a:moveTo>
                    <a:pt x="0" y="336"/>
                  </a:moveTo>
                  <a:cubicBezTo>
                    <a:pt x="68" y="284"/>
                    <a:pt x="136" y="232"/>
                    <a:pt x="192" y="192"/>
                  </a:cubicBezTo>
                  <a:cubicBezTo>
                    <a:pt x="248" y="152"/>
                    <a:pt x="272" y="128"/>
                    <a:pt x="336" y="96"/>
                  </a:cubicBezTo>
                  <a:cubicBezTo>
                    <a:pt x="400" y="64"/>
                    <a:pt x="536" y="16"/>
                    <a:pt x="576" y="0"/>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43" name="Line 20"/>
            <p:cNvSpPr>
              <a:spLocks noChangeShapeType="1"/>
            </p:cNvSpPr>
            <p:nvPr/>
          </p:nvSpPr>
          <p:spPr bwMode="auto">
            <a:xfrm>
              <a:off x="2209800" y="2438400"/>
              <a:ext cx="2971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44" name="Line 21"/>
            <p:cNvSpPr>
              <a:spLocks noChangeShapeType="1"/>
            </p:cNvSpPr>
            <p:nvPr/>
          </p:nvSpPr>
          <p:spPr bwMode="auto">
            <a:xfrm>
              <a:off x="5181600" y="2438400"/>
              <a:ext cx="0" cy="2438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45" name="AutoShape 22"/>
            <p:cNvSpPr>
              <a:spLocks noChangeArrowheads="1"/>
            </p:cNvSpPr>
            <p:nvPr/>
          </p:nvSpPr>
          <p:spPr bwMode="auto">
            <a:xfrm>
              <a:off x="1295400" y="15240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R(n)</a:t>
              </a:r>
              <a:endParaRPr lang="en-US" altLang="zh-CN" sz="2400">
                <a:latin typeface="Times New Roman" panose="02020603050405020304" pitchFamily="18" charset="0"/>
              </a:endParaRPr>
            </a:p>
          </p:txBody>
        </p:sp>
        <p:sp>
          <p:nvSpPr>
            <p:cNvPr id="56346" name="AutoShape 23"/>
            <p:cNvSpPr>
              <a:spLocks noChangeArrowheads="1"/>
            </p:cNvSpPr>
            <p:nvPr/>
          </p:nvSpPr>
          <p:spPr bwMode="auto">
            <a:xfrm>
              <a:off x="2971800" y="39624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56347" name="AutoShape 24"/>
            <p:cNvSpPr>
              <a:spLocks noChangeArrowheads="1"/>
            </p:cNvSpPr>
            <p:nvPr/>
          </p:nvSpPr>
          <p:spPr bwMode="auto">
            <a:xfrm>
              <a:off x="3962400" y="29718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56348" name="AutoShape 25"/>
            <p:cNvSpPr>
              <a:spLocks noChangeArrowheads="1"/>
            </p:cNvSpPr>
            <p:nvPr/>
          </p:nvSpPr>
          <p:spPr bwMode="auto">
            <a:xfrm>
              <a:off x="4953000" y="20574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56349" name="AutoShape 26"/>
            <p:cNvSpPr>
              <a:spLocks noChangeArrowheads="1"/>
            </p:cNvSpPr>
            <p:nvPr/>
          </p:nvSpPr>
          <p:spPr bwMode="auto">
            <a:xfrm>
              <a:off x="4876800" y="48768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N</a:t>
              </a:r>
              <a:endParaRPr lang="en-US" altLang="zh-CN" sz="2400">
                <a:latin typeface="Times New Roman" panose="02020603050405020304" pitchFamily="18" charset="0"/>
              </a:endParaRPr>
            </a:p>
          </p:txBody>
        </p:sp>
        <p:sp>
          <p:nvSpPr>
            <p:cNvPr id="56350" name="AutoShape 27"/>
            <p:cNvSpPr>
              <a:spLocks noChangeArrowheads="1"/>
            </p:cNvSpPr>
            <p:nvPr/>
          </p:nvSpPr>
          <p:spPr bwMode="auto">
            <a:xfrm>
              <a:off x="6096000" y="49530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Log</a:t>
              </a:r>
              <a:r>
                <a:rPr lang="en-US" altLang="zh-CN" sz="2400" baseline="-25000">
                  <a:latin typeface="Times New Roman" panose="02020603050405020304" pitchFamily="18" charset="0"/>
                </a:rPr>
                <a:t>e</a:t>
              </a:r>
              <a:r>
                <a:rPr lang="en-US" altLang="zh-CN" sz="2400">
                  <a:latin typeface="Times New Roman" panose="02020603050405020304" pitchFamily="18" charset="0"/>
                </a:rPr>
                <a:t> n</a:t>
              </a:r>
              <a:endParaRPr lang="en-US" altLang="zh-CN" sz="2400">
                <a:latin typeface="Times New Roman" panose="02020603050405020304" pitchFamily="18" charset="0"/>
              </a:endParaRPr>
            </a:p>
          </p:txBody>
        </p:sp>
        <p:sp>
          <p:nvSpPr>
            <p:cNvPr id="56351" name="AutoShape 28"/>
            <p:cNvSpPr>
              <a:spLocks noChangeArrowheads="1"/>
            </p:cNvSpPr>
            <p:nvPr/>
          </p:nvSpPr>
          <p:spPr bwMode="auto">
            <a:xfrm>
              <a:off x="1371600" y="26670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R(N’)</a:t>
              </a:r>
              <a:endParaRPr lang="en-US" altLang="zh-CN" sz="2400">
                <a:latin typeface="Times New Roman" panose="02020603050405020304" pitchFamily="18" charset="0"/>
              </a:endParaRPr>
            </a:p>
          </p:txBody>
        </p:sp>
        <p:sp>
          <p:nvSpPr>
            <p:cNvPr id="56352" name="AutoShape 29"/>
            <p:cNvSpPr>
              <a:spLocks noChangeArrowheads="1"/>
            </p:cNvSpPr>
            <p:nvPr/>
          </p:nvSpPr>
          <p:spPr bwMode="auto">
            <a:xfrm>
              <a:off x="2819400" y="48768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56353" name="AutoShape 30"/>
            <p:cNvSpPr>
              <a:spLocks noChangeArrowheads="1"/>
            </p:cNvSpPr>
            <p:nvPr/>
          </p:nvSpPr>
          <p:spPr bwMode="auto">
            <a:xfrm>
              <a:off x="1676400" y="48768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O</a:t>
              </a:r>
              <a:endParaRPr lang="en-US" altLang="zh-CN" sz="2400">
                <a:latin typeface="Times New Roman" panose="02020603050405020304" pitchFamily="18" charset="0"/>
              </a:endParaRPr>
            </a:p>
          </p:txBody>
        </p:sp>
        <p:sp>
          <p:nvSpPr>
            <p:cNvPr id="56354" name="AutoShape 31"/>
            <p:cNvSpPr>
              <a:spLocks noChangeArrowheads="1"/>
            </p:cNvSpPr>
            <p:nvPr/>
          </p:nvSpPr>
          <p:spPr bwMode="auto">
            <a:xfrm>
              <a:off x="1524000" y="42672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56355" name="AutoShape 32"/>
            <p:cNvSpPr>
              <a:spLocks noChangeArrowheads="1"/>
            </p:cNvSpPr>
            <p:nvPr/>
          </p:nvSpPr>
          <p:spPr bwMode="auto">
            <a:xfrm>
              <a:off x="1295400" y="22098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R(N)</a:t>
              </a:r>
              <a:endParaRPr lang="en-US" altLang="zh-CN" sz="2400">
                <a:latin typeface="Times New Roman" panose="02020603050405020304" pitchFamily="18" charset="0"/>
              </a:endParaRPr>
            </a:p>
          </p:txBody>
        </p:sp>
        <p:sp>
          <p:nvSpPr>
            <p:cNvPr id="56356" name="AutoShape 33"/>
            <p:cNvSpPr>
              <a:spLocks noChangeArrowheads="1"/>
            </p:cNvSpPr>
            <p:nvPr/>
          </p:nvSpPr>
          <p:spPr bwMode="auto">
            <a:xfrm>
              <a:off x="3429000" y="4953000"/>
              <a:ext cx="7620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n</a:t>
              </a:r>
              <a:r>
                <a:rPr lang="en-US" altLang="zh-CN" sz="2400" baseline="-25000">
                  <a:latin typeface="Times New Roman" panose="02020603050405020304" pitchFamily="18" charset="0"/>
                </a:rPr>
                <a:t>1</a:t>
              </a:r>
              <a:endParaRPr lang="en-US" altLang="zh-CN" sz="2400" baseline="-25000">
                <a:latin typeface="Times New Roman" panose="02020603050405020304" pitchFamily="18" charset="0"/>
              </a:endParaRPr>
            </a:p>
          </p:txBody>
        </p:sp>
        <p:sp>
          <p:nvSpPr>
            <p:cNvPr id="56357" name="AutoShape 34"/>
            <p:cNvSpPr>
              <a:spLocks noChangeArrowheads="1"/>
            </p:cNvSpPr>
            <p:nvPr/>
          </p:nvSpPr>
          <p:spPr bwMode="auto">
            <a:xfrm>
              <a:off x="1371600" y="31242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R(n</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56358" name="AutoShape 35"/>
            <p:cNvSpPr>
              <a:spLocks noChangeArrowheads="1"/>
            </p:cNvSpPr>
            <p:nvPr/>
          </p:nvSpPr>
          <p:spPr bwMode="auto">
            <a:xfrm>
              <a:off x="3886200" y="48768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N’</a:t>
              </a:r>
              <a:endParaRPr lang="en-US" altLang="zh-CN" sz="2400">
                <a:latin typeface="Times New Roman" panose="02020603050405020304" pitchFamily="18" charset="0"/>
              </a:endParaRPr>
            </a:p>
          </p:txBody>
        </p:sp>
      </p:grpSp>
      <p:sp>
        <p:nvSpPr>
          <p:cNvPr id="39" name="Rectangle 2"/>
          <p:cNvSpPr txBox="1">
            <a:spLocks noRot="1" noChangeArrowheads="1"/>
          </p:cNvSpPr>
          <p:nvPr/>
        </p:nvSpPr>
        <p:spPr>
          <a:xfrm>
            <a:off x="603250" y="332656"/>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布拉德福定律</a:t>
            </a:r>
            <a:endParaRPr lang="zh-CN" altLang="en-US" sz="2800" b="1" dirty="0">
              <a:solidFill>
                <a:srgbClr val="58267E"/>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552453" y="110984"/>
            <a:ext cx="4019547" cy="808038"/>
          </a:xfrm>
        </p:spPr>
        <p:txBody>
          <a:bodyPr>
            <a:normAutofit/>
          </a:bodyPr>
          <a:lstStyle/>
          <a:p>
            <a:r>
              <a:rPr lang="zh-CN" altLang="en-US" dirty="0">
                <a:solidFill>
                  <a:srgbClr val="58267E"/>
                </a:solidFill>
                <a:latin typeface="黑体" panose="02010609060101010101" pitchFamily="49" charset="-122"/>
                <a:ea typeface="黑体" panose="02010609060101010101" pitchFamily="49" charset="-122"/>
              </a:rPr>
              <a:t>信息资源的分布</a:t>
            </a:r>
            <a:endParaRPr lang="zh-CN" altLang="en-US" dirty="0">
              <a:solidFill>
                <a:srgbClr val="58267E"/>
              </a:solidFill>
              <a:latin typeface="黑体" panose="02010609060101010101" pitchFamily="49" charset="-122"/>
              <a:ea typeface="黑体" panose="02010609060101010101" pitchFamily="49" charset="-122"/>
            </a:endParaRPr>
          </a:p>
        </p:txBody>
      </p:sp>
      <p:graphicFrame>
        <p:nvGraphicFramePr>
          <p:cNvPr id="7" name="图示 6"/>
          <p:cNvGraphicFramePr/>
          <p:nvPr/>
        </p:nvGraphicFramePr>
        <p:xfrm>
          <a:off x="1547664" y="1412776"/>
          <a:ext cx="6480719" cy="504055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1" name="Picture 1" descr="C:\Users\user\AppData\Roaming\Tencent\Users\837722370\QQ\WinTemp\RichOle\BFT22Q[%T0`SABDTI%FRHDW.png"/>
          <p:cNvPicPr>
            <a:picLocks noChangeAspect="1" noChangeArrowheads="1"/>
          </p:cNvPicPr>
          <p:nvPr/>
        </p:nvPicPr>
        <p:blipFill>
          <a:blip r:embed="rId6"/>
          <a:srcRect/>
          <a:stretch>
            <a:fillRect/>
          </a:stretch>
        </p:blipFill>
        <p:spPr bwMode="auto">
          <a:xfrm>
            <a:off x="0" y="836712"/>
            <a:ext cx="9144000" cy="236907"/>
          </a:xfrm>
          <a:prstGeom prst="rect">
            <a:avLst/>
          </a:prstGeom>
          <a:noFill/>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2"/>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ED9DDE13-5B8E-4E93-9911-602D427578A3}"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39" name="Rectangle 2"/>
          <p:cNvSpPr txBox="1">
            <a:spLocks noRot="1" noChangeArrowheads="1"/>
          </p:cNvSpPr>
          <p:nvPr/>
        </p:nvSpPr>
        <p:spPr>
          <a:xfrm>
            <a:off x="603250" y="332656"/>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布拉德福定律</a:t>
            </a:r>
            <a:endParaRPr lang="zh-CN" altLang="en-US" sz="2800" b="1" dirty="0">
              <a:solidFill>
                <a:srgbClr val="58267E"/>
              </a:solidFill>
            </a:endParaRPr>
          </a:p>
        </p:txBody>
      </p:sp>
      <p:sp>
        <p:nvSpPr>
          <p:cNvPr id="40" name="矩形 39"/>
          <p:cNvSpPr/>
          <p:nvPr/>
        </p:nvSpPr>
        <p:spPr>
          <a:xfrm>
            <a:off x="899592" y="1628800"/>
            <a:ext cx="7579360" cy="3608678"/>
          </a:xfrm>
          <a:prstGeom prst="rect">
            <a:avLst/>
          </a:prstGeom>
        </p:spPr>
        <p:txBody>
          <a:bodyPr wrap="square" lIns="68579" tIns="34289" rIns="68579" bIns="34289">
            <a:spAutoFit/>
          </a:bodyPr>
          <a:lstStyle/>
          <a:p>
            <a:pPr marL="342900" indent="-342900" defTabSz="685800">
              <a:lnSpc>
                <a:spcPct val="150000"/>
              </a:lnSpc>
              <a:buClr>
                <a:srgbClr val="58267E"/>
              </a:buClr>
              <a:buFont typeface="Wingdings" panose="05000000000000000000" pitchFamily="2" charset="2"/>
              <a:buChar char="l"/>
              <a:defRPr/>
            </a:pPr>
            <a:r>
              <a:rPr sz="2400" b="1" dirty="0">
                <a:latin typeface="宋体" panose="02010600030101010101" pitchFamily="2" charset="-122"/>
                <a:ea typeface="宋体" panose="02010600030101010101" pitchFamily="2" charset="-122"/>
              </a:rPr>
              <a:t>布拉德福定律具体内容</a:t>
            </a:r>
            <a:endParaRPr sz="2400" b="1" dirty="0">
              <a:latin typeface="宋体" panose="02010600030101010101" pitchFamily="2" charset="-122"/>
              <a:ea typeface="宋体" panose="02010600030101010101" pitchFamily="2" charset="-122"/>
            </a:endParaRPr>
          </a:p>
          <a:p>
            <a:pPr marL="742950" lvl="1" indent="-285750" defTabSz="685800">
              <a:lnSpc>
                <a:spcPct val="200000"/>
              </a:lnSpc>
              <a:buClr>
                <a:srgbClr val="58267E"/>
              </a:buClr>
              <a:buFont typeface="Wingdings" panose="05000000000000000000" pitchFamily="2" charset="2"/>
              <a:buChar char="Ø"/>
              <a:defRPr/>
            </a:pPr>
            <a:r>
              <a:rPr sz="2000" dirty="0">
                <a:latin typeface="宋体" panose="02010600030101010101" pitchFamily="2" charset="-122"/>
                <a:ea typeface="宋体" panose="02010600030101010101" pitchFamily="2" charset="-122"/>
              </a:rPr>
              <a:t>亦称“文献分散规律”</a:t>
            </a:r>
            <a:endParaRPr sz="2000" dirty="0">
              <a:latin typeface="宋体" panose="02010600030101010101" pitchFamily="2" charset="-122"/>
              <a:ea typeface="宋体" panose="02010600030101010101" pitchFamily="2" charset="-122"/>
            </a:endParaRPr>
          </a:p>
          <a:p>
            <a:pPr marL="742950" lvl="1" indent="-285750" defTabSz="685800">
              <a:lnSpc>
                <a:spcPct val="200000"/>
              </a:lnSpc>
              <a:buClr>
                <a:srgbClr val="58267E"/>
              </a:buClr>
              <a:buFont typeface="Wingdings" panose="05000000000000000000" pitchFamily="2" charset="2"/>
              <a:buChar char="Ø"/>
              <a:defRPr/>
            </a:pPr>
            <a:r>
              <a:rPr sz="2000" dirty="0">
                <a:latin typeface="宋体" panose="02010600030101010101" pitchFamily="2" charset="-122"/>
                <a:ea typeface="宋体" panose="02010600030101010101" pitchFamily="2" charset="-122"/>
              </a:rPr>
              <a:t>把期刊分为专门面对这个学科的核心区、相关区和非相关区</a:t>
            </a:r>
            <a:endParaRPr sz="2000" dirty="0">
              <a:latin typeface="宋体" panose="02010600030101010101" pitchFamily="2" charset="-122"/>
              <a:ea typeface="宋体" panose="02010600030101010101" pitchFamily="2" charset="-122"/>
            </a:endParaRPr>
          </a:p>
          <a:p>
            <a:pPr marL="742950" lvl="1" indent="-285750" defTabSz="685800">
              <a:lnSpc>
                <a:spcPct val="200000"/>
              </a:lnSpc>
              <a:buClr>
                <a:srgbClr val="58267E"/>
              </a:buClr>
              <a:buFont typeface="Wingdings" panose="05000000000000000000" pitchFamily="2" charset="2"/>
              <a:buChar char="Ø"/>
              <a:defRPr/>
            </a:pPr>
            <a:r>
              <a:rPr sz="2000" dirty="0">
                <a:latin typeface="宋体" panose="02010600030101010101" pitchFamily="2" charset="-122"/>
                <a:ea typeface="宋体" panose="02010600030101010101" pitchFamily="2" charset="-122"/>
              </a:rPr>
              <a:t>分类标准为刊载某学科专业论文的数量</a:t>
            </a:r>
            <a:endParaRPr sz="2000" dirty="0">
              <a:latin typeface="宋体" panose="02010600030101010101" pitchFamily="2" charset="-122"/>
              <a:ea typeface="宋体" panose="02010600030101010101" pitchFamily="2" charset="-122"/>
            </a:endParaRPr>
          </a:p>
          <a:p>
            <a:pPr marL="742950" lvl="1" indent="-285750" defTabSz="685800">
              <a:lnSpc>
                <a:spcPct val="200000"/>
              </a:lnSpc>
              <a:buClr>
                <a:srgbClr val="58267E"/>
              </a:buClr>
              <a:buFont typeface="Wingdings" panose="05000000000000000000" pitchFamily="2" charset="2"/>
              <a:buChar char="Ø"/>
              <a:defRPr/>
            </a:pPr>
            <a:r>
              <a:rPr sz="2000" dirty="0">
                <a:latin typeface="宋体" panose="02010600030101010101" pitchFamily="2" charset="-122"/>
                <a:ea typeface="宋体" panose="02010600030101010101" pitchFamily="2" charset="-122"/>
              </a:rPr>
              <a:t>各个区的文章数量相等</a:t>
            </a:r>
            <a:endParaRPr sz="2000" dirty="0">
              <a:latin typeface="宋体" panose="02010600030101010101" pitchFamily="2" charset="-122"/>
              <a:ea typeface="宋体" panose="02010600030101010101" pitchFamily="2" charset="-122"/>
            </a:endParaRPr>
          </a:p>
          <a:p>
            <a:pPr marL="742950" lvl="1" indent="-285750" defTabSz="685800">
              <a:lnSpc>
                <a:spcPct val="200000"/>
              </a:lnSpc>
              <a:buClr>
                <a:srgbClr val="58267E"/>
              </a:buClr>
              <a:buFont typeface="Wingdings" panose="05000000000000000000" pitchFamily="2" charset="2"/>
              <a:buChar char="Ø"/>
              <a:defRPr/>
            </a:pPr>
            <a:r>
              <a:rPr sz="2000" dirty="0">
                <a:latin typeface="宋体" panose="02010600030101010101" pitchFamily="2" charset="-122"/>
                <a:ea typeface="宋体" panose="02010600030101010101" pitchFamily="2" charset="-122"/>
              </a:rPr>
              <a:t>核心区、相关区，非相关区期刊数量成</a:t>
            </a:r>
            <a:r>
              <a:rPr lang="en-US" sz="2000" dirty="0">
                <a:latin typeface="宋体" panose="02010600030101010101" pitchFamily="2" charset="-122"/>
                <a:ea typeface="宋体" panose="02010600030101010101" pitchFamily="2" charset="-122"/>
              </a:rPr>
              <a:t>1:n:n</a:t>
            </a:r>
            <a:r>
              <a:rPr lang="en-US" sz="2000" baseline="30000" dirty="0">
                <a:latin typeface="宋体" panose="02010600030101010101" pitchFamily="2" charset="-122"/>
                <a:ea typeface="宋体" panose="02010600030101010101" pitchFamily="2" charset="-122"/>
              </a:rPr>
              <a:t>2</a:t>
            </a:r>
            <a:r>
              <a:rPr sz="2000" dirty="0">
                <a:latin typeface="宋体" panose="02010600030101010101" pitchFamily="2" charset="-122"/>
                <a:ea typeface="宋体" panose="02010600030101010101" pitchFamily="2" charset="-122"/>
              </a:rPr>
              <a:t>的关系</a:t>
            </a:r>
            <a:endParaRPr sz="2000" dirty="0">
              <a:latin typeface="宋体" panose="02010600030101010101" pitchFamily="2" charset="-122"/>
              <a:ea typeface="宋体" panose="02010600030101010101"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0" y="1052513"/>
            <a:ext cx="5616575" cy="576262"/>
          </a:xfrm>
        </p:spPr>
        <p:txBody>
          <a:bodyPr/>
          <a:lstStyle/>
          <a:p>
            <a:pPr eaLnBrk="1" hangingPunct="1"/>
            <a:r>
              <a:rPr lang="zh-CN" altLang="en-US" sz="2800" b="1" dirty="0">
                <a:latin typeface="微软雅黑" panose="020B0503020204020204" pitchFamily="34" charset="-122"/>
                <a:ea typeface="微软雅黑" panose="020B0503020204020204" pitchFamily="34" charset="-122"/>
              </a:rPr>
              <a:t>布氏定律的后续发展</a:t>
            </a:r>
            <a:endParaRPr lang="zh-CN" altLang="en-US" sz="2800" b="1" dirty="0">
              <a:latin typeface="微软雅黑" panose="020B0503020204020204" pitchFamily="34" charset="-122"/>
              <a:ea typeface="微软雅黑" panose="020B0503020204020204" pitchFamily="34" charset="-122"/>
            </a:endParaRPr>
          </a:p>
        </p:txBody>
      </p:sp>
      <p:sp>
        <p:nvSpPr>
          <p:cNvPr id="4" name="Rectangle 2"/>
          <p:cNvSpPr txBox="1">
            <a:spLocks noRot="1" noChangeArrowheads="1"/>
          </p:cNvSpPr>
          <p:nvPr/>
        </p:nvSpPr>
        <p:spPr>
          <a:xfrm>
            <a:off x="603250" y="332656"/>
            <a:ext cx="8540750" cy="4222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布拉德福定律</a:t>
            </a:r>
            <a:endParaRPr lang="zh-CN" altLang="en-US" sz="2800" b="1" dirty="0">
              <a:solidFill>
                <a:srgbClr val="58267E"/>
              </a:solidFill>
            </a:endParaRPr>
          </a:p>
        </p:txBody>
      </p:sp>
      <p:sp>
        <p:nvSpPr>
          <p:cNvPr id="7" name="矩形 6"/>
          <p:cNvSpPr/>
          <p:nvPr/>
        </p:nvSpPr>
        <p:spPr>
          <a:xfrm>
            <a:off x="827584" y="1628775"/>
            <a:ext cx="7579360" cy="3439401"/>
          </a:xfrm>
          <a:prstGeom prst="rect">
            <a:avLst/>
          </a:prstGeom>
        </p:spPr>
        <p:txBody>
          <a:bodyPr wrap="square" lIns="68579" tIns="34289" rIns="68579" bIns="34289">
            <a:spAutoFit/>
          </a:bodyPr>
          <a:lstStyle/>
          <a:p>
            <a:pPr marL="285750" indent="-285750" defTabSz="685800">
              <a:lnSpc>
                <a:spcPct val="150000"/>
              </a:lnSpc>
              <a:buClr>
                <a:srgbClr val="58267E"/>
              </a:buClr>
              <a:buFont typeface="Wingdings" panose="05000000000000000000" pitchFamily="2" charset="2"/>
              <a:buChar char="l"/>
              <a:defRPr/>
            </a:pPr>
            <a:r>
              <a:rPr sz="1800" b="1" dirty="0">
                <a:solidFill>
                  <a:srgbClr val="58267E"/>
                </a:solidFill>
              </a:rPr>
              <a:t>维克利对布氏定律的推论</a:t>
            </a:r>
            <a:endParaRPr sz="1800" b="1" dirty="0">
              <a:solidFill>
                <a:srgbClr val="58267E"/>
              </a:solidFill>
            </a:endParaRPr>
          </a:p>
          <a:p>
            <a:pPr marL="742950" lvl="1" indent="-285750" defTabSz="685800">
              <a:lnSpc>
                <a:spcPct val="150000"/>
              </a:lnSpc>
              <a:buClr>
                <a:srgbClr val="58267E"/>
              </a:buClr>
              <a:buFont typeface="Wingdings" panose="05000000000000000000" pitchFamily="2" charset="2"/>
              <a:buChar char="Ø"/>
              <a:defRPr/>
            </a:pPr>
            <a:r>
              <a:rPr sz="1800" dirty="0"/>
              <a:t>针对分区进行修正</a:t>
            </a:r>
            <a:endParaRPr sz="1800" dirty="0"/>
          </a:p>
          <a:p>
            <a:pPr marL="742950" lvl="1" indent="-285750" defTabSz="685800">
              <a:lnSpc>
                <a:spcPct val="150000"/>
              </a:lnSpc>
              <a:buClr>
                <a:srgbClr val="58267E"/>
              </a:buClr>
              <a:buFont typeface="Wingdings" panose="05000000000000000000" pitchFamily="2" charset="2"/>
              <a:buChar char="Ø"/>
              <a:defRPr/>
            </a:pPr>
            <a:r>
              <a:rPr sz="1800" dirty="0">
                <a:sym typeface="+mn-ea"/>
              </a:rPr>
              <a:t>分区不同，比例系数就要发生相应的变化</a:t>
            </a:r>
            <a:endParaRPr sz="1800" dirty="0"/>
          </a:p>
          <a:p>
            <a:pPr marL="0" lvl="1" indent="-285750" defTabSz="685800">
              <a:lnSpc>
                <a:spcPct val="150000"/>
              </a:lnSpc>
              <a:buClr>
                <a:srgbClr val="58267E"/>
              </a:buClr>
              <a:buFont typeface="Wingdings" panose="05000000000000000000" pitchFamily="2" charset="2"/>
              <a:buChar char="l"/>
              <a:defRPr/>
            </a:pPr>
            <a:r>
              <a:rPr sz="1800" b="1" dirty="0">
                <a:solidFill>
                  <a:srgbClr val="58267E"/>
                </a:solidFill>
              </a:rPr>
              <a:t>修正后的</a:t>
            </a:r>
            <a:r>
              <a:rPr sz="1800" b="1" dirty="0">
                <a:solidFill>
                  <a:srgbClr val="58267E"/>
                </a:solidFill>
                <a:sym typeface="+mn-ea"/>
              </a:rPr>
              <a:t>布氏定律</a:t>
            </a:r>
            <a:endParaRPr sz="1800" b="1" dirty="0">
              <a:solidFill>
                <a:srgbClr val="58267E"/>
              </a:solidFill>
              <a:sym typeface="+mn-ea"/>
            </a:endParaRPr>
          </a:p>
          <a:p>
            <a:pPr marL="0" lvl="1" indent="0" algn="ctr" defTabSz="685800">
              <a:lnSpc>
                <a:spcPct val="150000"/>
              </a:lnSpc>
              <a:buFont typeface="Wingdings" panose="05000000000000000000" charset="0"/>
              <a:buNone/>
              <a:defRPr/>
            </a:pPr>
            <a:r>
              <a:rPr sz="2000" b="1" dirty="0"/>
              <a:t>n</a:t>
            </a:r>
            <a:r>
              <a:rPr sz="2000" b="1" baseline="-25000" dirty="0"/>
              <a:t>1</a:t>
            </a:r>
            <a:r>
              <a:rPr sz="2000" b="1" dirty="0"/>
              <a:t>:n</a:t>
            </a:r>
            <a:r>
              <a:rPr sz="2000" b="1" baseline="-25000" dirty="0"/>
              <a:t>1-2</a:t>
            </a:r>
            <a:r>
              <a:rPr sz="2000" b="1" dirty="0"/>
              <a:t>:n</a:t>
            </a:r>
            <a:r>
              <a:rPr sz="2000" b="1" baseline="-25000" dirty="0"/>
              <a:t>1-3</a:t>
            </a:r>
            <a:r>
              <a:rPr sz="2000" b="1" dirty="0"/>
              <a:t>:⋯：n</a:t>
            </a:r>
            <a:r>
              <a:rPr sz="2000" b="1" baseline="-25000" dirty="0"/>
              <a:t>1-m</a:t>
            </a:r>
            <a:r>
              <a:rPr sz="2000" b="1" dirty="0"/>
              <a:t>=1:V:V</a:t>
            </a:r>
            <a:r>
              <a:rPr sz="2000" b="1" baseline="30000" dirty="0"/>
              <a:t>2</a:t>
            </a:r>
            <a:r>
              <a:rPr sz="2000" b="1" dirty="0"/>
              <a:t>:⋯：V</a:t>
            </a:r>
            <a:r>
              <a:rPr sz="2000" b="1" baseline="30000" dirty="0"/>
              <a:t>m-1</a:t>
            </a:r>
            <a:endParaRPr sz="2000" b="1" dirty="0"/>
          </a:p>
          <a:p>
            <a:pPr marL="0" lvl="1" indent="0" algn="l" defTabSz="685800">
              <a:lnSpc>
                <a:spcPct val="150000"/>
              </a:lnSpc>
              <a:buFont typeface="Wingdings" panose="05000000000000000000" charset="0"/>
              <a:buNone/>
              <a:defRPr/>
            </a:pPr>
            <a:r>
              <a:rPr sz="1800" b="1" dirty="0"/>
              <a:t>     </a:t>
            </a:r>
            <a:r>
              <a:rPr sz="1800" dirty="0"/>
              <a:t>公式中：</a:t>
            </a:r>
            <a:endParaRPr sz="1800" dirty="0"/>
          </a:p>
          <a:p>
            <a:pPr marL="0" lvl="1" indent="0" algn="l" defTabSz="685800">
              <a:lnSpc>
                <a:spcPct val="100000"/>
              </a:lnSpc>
              <a:buFont typeface="Wingdings" panose="05000000000000000000" charset="0"/>
              <a:buNone/>
              <a:defRPr/>
            </a:pPr>
            <a:r>
              <a:rPr sz="1800" dirty="0"/>
              <a:t>                   n</a:t>
            </a:r>
            <a:r>
              <a:rPr sz="1800" baseline="-25000" dirty="0"/>
              <a:t>1-k</a:t>
            </a:r>
            <a:r>
              <a:rPr sz="1800" dirty="0"/>
              <a:t>（k=2,3,⋯,m)——第一区到第k区的期刊累计数量</a:t>
            </a:r>
            <a:endParaRPr sz="1800" dirty="0"/>
          </a:p>
          <a:p>
            <a:pPr marL="0" lvl="1" indent="0" algn="l" defTabSz="685800">
              <a:lnSpc>
                <a:spcPct val="100000"/>
              </a:lnSpc>
              <a:buFont typeface="Wingdings" panose="05000000000000000000" charset="0"/>
              <a:buNone/>
              <a:defRPr/>
            </a:pPr>
            <a:r>
              <a:rPr sz="1800" dirty="0"/>
              <a:t>                   m——划分的区域数</a:t>
            </a:r>
            <a:endParaRPr sz="1800" dirty="0"/>
          </a:p>
          <a:p>
            <a:pPr marL="0" lvl="1" indent="0" algn="l" defTabSz="685800">
              <a:lnSpc>
                <a:spcPct val="100000"/>
              </a:lnSpc>
              <a:buFont typeface="Wingdings" panose="05000000000000000000" charset="0"/>
              <a:buNone/>
              <a:defRPr/>
            </a:pPr>
            <a:r>
              <a:rPr sz="1800" dirty="0"/>
              <a:t>                   V——分散系数（或称为维氏系数）</a:t>
            </a:r>
            <a:endParaRPr sz="1800" dirty="0"/>
          </a:p>
        </p:txBody>
      </p:sp>
      <p:sp>
        <p:nvSpPr>
          <p:cNvPr id="5" name="矩形 4"/>
          <p:cNvSpPr/>
          <p:nvPr/>
        </p:nvSpPr>
        <p:spPr>
          <a:xfrm>
            <a:off x="827584" y="5182773"/>
            <a:ext cx="7488832" cy="923330"/>
          </a:xfrm>
          <a:prstGeom prst="rect">
            <a:avLst/>
          </a:prstGeom>
        </p:spPr>
        <p:txBody>
          <a:bodyPr wrap="square">
            <a:spAutoFit/>
          </a:bodyPr>
          <a:lstStyle/>
          <a:p>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维克利的论证和补充，使布拉德福文献分布的</a:t>
            </a:r>
            <a:r>
              <a:rPr lang="zh-CN" altLang="en-US" b="1" dirty="0">
                <a:solidFill>
                  <a:srgbClr val="58267E"/>
                </a:solidFill>
                <a:latin typeface="宋体" panose="02010600030101010101" pitchFamily="2" charset="-122"/>
                <a:ea typeface="宋体" panose="02010600030101010101" pitchFamily="2" charset="-122"/>
              </a:rPr>
              <a:t>图像与定律</a:t>
            </a:r>
            <a:r>
              <a:rPr lang="zh-CN" altLang="en-US" b="1" dirty="0">
                <a:latin typeface="宋体" panose="02010600030101010101" pitchFamily="2" charset="-122"/>
                <a:ea typeface="宋体" panose="02010600030101010101" pitchFamily="2" charset="-122"/>
              </a:rPr>
              <a:t>在</a:t>
            </a:r>
            <a:r>
              <a:rPr lang="zh-CN" altLang="en-US" b="1" dirty="0">
                <a:solidFill>
                  <a:srgbClr val="58267E"/>
                </a:solidFill>
                <a:latin typeface="宋体" panose="02010600030101010101" pitchFamily="2" charset="-122"/>
                <a:ea typeface="宋体" panose="02010600030101010101" pitchFamily="2" charset="-122"/>
              </a:rPr>
              <a:t>结构上</a:t>
            </a:r>
            <a:r>
              <a:rPr lang="zh-CN" altLang="en-US" b="1" dirty="0">
                <a:latin typeface="宋体" panose="02010600030101010101" pitchFamily="2" charset="-122"/>
                <a:ea typeface="宋体" panose="02010600030101010101" pitchFamily="2" charset="-122"/>
              </a:rPr>
              <a:t>得到了统一，丰富了布氏分布理论的内容，使其在形式上趋于完整，为布拉德福定律的确立和发展做出了重要贡献。</a:t>
            </a:r>
            <a:endParaRPr lang="zh-CN" altLang="en-US" b="1" dirty="0">
              <a:latin typeface="宋体" panose="02010600030101010101" pitchFamily="2" charset="-122"/>
              <a:ea typeface="宋体" panose="02010600030101010101" pitchFamily="2" charset="-122"/>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内容占位符 2"/>
          <p:cNvSpPr>
            <a:spLocks noGrp="1"/>
          </p:cNvSpPr>
          <p:nvPr>
            <p:ph idx="1"/>
          </p:nvPr>
        </p:nvSpPr>
        <p:spPr>
          <a:xfrm>
            <a:off x="758825" y="1556792"/>
            <a:ext cx="8229600" cy="4525963"/>
          </a:xfrm>
        </p:spPr>
        <p:txBody>
          <a:bodyPr/>
          <a:lstStyle/>
          <a:p>
            <a:pPr marL="0" indent="0">
              <a:buNone/>
            </a:pPr>
            <a:r>
              <a:rPr lang="zh-CN" altLang="en-US" sz="2400" dirty="0"/>
              <a:t>布鲁克斯以数学公式描述了布拉德福定律，发展图像分析方法，为其实际应用开辟了新的道路。</a:t>
            </a:r>
            <a:endParaRPr lang="en-US" altLang="zh-CN" sz="2400" dirty="0"/>
          </a:p>
          <a:p>
            <a:pPr defTabSz="685800">
              <a:lnSpc>
                <a:spcPct val="150000"/>
              </a:lnSpc>
              <a:buClr>
                <a:srgbClr val="58267E"/>
              </a:buClr>
              <a:buFont typeface="Wingdings" panose="05000000000000000000" pitchFamily="2" charset="2"/>
              <a:buChar char="l"/>
              <a:defRPr/>
            </a:pPr>
            <a:r>
              <a:rPr lang="zh-CN" altLang="en-US" sz="1800" b="1" dirty="0"/>
              <a:t>布鲁克斯对布氏定律的描述</a:t>
            </a:r>
            <a:endParaRPr lang="zh-CN" altLang="en-US" sz="1800" b="1" dirty="0"/>
          </a:p>
          <a:p>
            <a:pPr lvl="1" defTabSz="685800">
              <a:lnSpc>
                <a:spcPct val="150000"/>
              </a:lnSpc>
              <a:buClr>
                <a:srgbClr val="58267E"/>
              </a:buClr>
              <a:buFont typeface="Wingdings" panose="05000000000000000000" pitchFamily="2" charset="2"/>
              <a:buChar char="Ø"/>
              <a:defRPr/>
            </a:pPr>
            <a:r>
              <a:rPr lang="zh-CN" altLang="en-US" sz="1800" dirty="0"/>
              <a:t>布拉德福未能用数学公式进行描述</a:t>
            </a:r>
            <a:endParaRPr lang="zh-CN" altLang="en-US" sz="1800" dirty="0"/>
          </a:p>
          <a:p>
            <a:pPr lvl="1" defTabSz="685800">
              <a:lnSpc>
                <a:spcPct val="150000"/>
              </a:lnSpc>
              <a:buClr>
                <a:srgbClr val="58267E"/>
              </a:buClr>
              <a:buFont typeface="Wingdings" panose="05000000000000000000" pitchFamily="2" charset="2"/>
              <a:buChar char="Ø"/>
              <a:defRPr/>
            </a:pPr>
            <a:r>
              <a:rPr lang="zh-CN" altLang="en-US" sz="1800" dirty="0">
                <a:sym typeface="+mn-ea"/>
              </a:rPr>
              <a:t>创造性地用数学表达式来描述布拉德福定律</a:t>
            </a:r>
            <a:endParaRPr lang="zh-CN" altLang="en-US" sz="1800" dirty="0">
              <a:sym typeface="+mn-ea"/>
            </a:endParaRPr>
          </a:p>
          <a:p>
            <a:pPr defTabSz="685800">
              <a:lnSpc>
                <a:spcPct val="150000"/>
              </a:lnSpc>
              <a:buClr>
                <a:srgbClr val="58267E"/>
              </a:buClr>
              <a:buFont typeface="Wingdings" panose="05000000000000000000" pitchFamily="2" charset="2"/>
              <a:buChar char="l"/>
              <a:defRPr/>
            </a:pPr>
            <a:r>
              <a:rPr lang="zh-CN" altLang="en-US" sz="1800" b="1" dirty="0">
                <a:sym typeface="+mn-ea"/>
              </a:rPr>
              <a:t>数学表达式如下：</a:t>
            </a:r>
            <a:endParaRPr lang="zh-CN" altLang="en-US" sz="1800" b="1" dirty="0"/>
          </a:p>
          <a:p>
            <a:pPr indent="0" algn="ctr" defTabSz="685800">
              <a:lnSpc>
                <a:spcPct val="150000"/>
              </a:lnSpc>
              <a:buFont typeface="Wingdings" panose="05000000000000000000" charset="0"/>
              <a:buNone/>
              <a:defRPr/>
            </a:pPr>
            <a:r>
              <a:rPr lang="en-US" altLang="zh-CN" sz="1800" b="1" dirty="0">
                <a:sym typeface="+mn-ea"/>
              </a:rPr>
              <a:t>R(n)=</a:t>
            </a:r>
            <a:r>
              <a:rPr lang="el-GR" altLang="zh-CN" sz="1800" b="1" dirty="0">
                <a:sym typeface="+mn-ea"/>
              </a:rPr>
              <a:t>α*</a:t>
            </a:r>
            <a:r>
              <a:rPr lang="en-US" altLang="zh-CN" sz="1800" b="1" dirty="0">
                <a:sym typeface="+mn-ea"/>
              </a:rPr>
              <a:t>n</a:t>
            </a:r>
            <a:r>
              <a:rPr lang="el-GR" altLang="zh-CN" sz="1800" b="1" baseline="30000" dirty="0">
                <a:sym typeface="+mn-ea"/>
              </a:rPr>
              <a:t>β</a:t>
            </a:r>
            <a:r>
              <a:rPr lang="el-GR" altLang="zh-CN" sz="1800" b="1" dirty="0">
                <a:sym typeface="+mn-ea"/>
              </a:rPr>
              <a:t>      1&lt;=</a:t>
            </a:r>
            <a:r>
              <a:rPr lang="en-US" altLang="zh-CN" sz="1800" b="1" dirty="0">
                <a:sym typeface="+mn-ea"/>
              </a:rPr>
              <a:t>n&lt;c</a:t>
            </a:r>
            <a:endParaRPr lang="en-US" altLang="zh-CN" sz="1800" b="1" dirty="0"/>
          </a:p>
          <a:p>
            <a:pPr indent="0" algn="ctr" defTabSz="685800">
              <a:lnSpc>
                <a:spcPct val="150000"/>
              </a:lnSpc>
              <a:buFont typeface="Wingdings" panose="05000000000000000000" charset="0"/>
              <a:buNone/>
              <a:defRPr/>
            </a:pPr>
            <a:r>
              <a:rPr lang="en-US" altLang="zh-CN" sz="1800" b="1" dirty="0">
                <a:sym typeface="+mn-ea"/>
              </a:rPr>
              <a:t>R(n)=k*</a:t>
            </a:r>
            <a:r>
              <a:rPr lang="en-US" altLang="zh-CN" sz="1800" b="1" dirty="0" err="1">
                <a:sym typeface="+mn-ea"/>
              </a:rPr>
              <a:t>lg</a:t>
            </a:r>
            <a:r>
              <a:rPr lang="en-US" altLang="zh-CN" sz="1800" b="1" dirty="0">
                <a:sym typeface="+mn-ea"/>
              </a:rPr>
              <a:t>(n/s)  c&lt;=n&lt;=N</a:t>
            </a:r>
            <a:endParaRPr lang="en-US" altLang="zh-CN" sz="1800" b="1" dirty="0"/>
          </a:p>
          <a:p>
            <a:pPr marL="0" lvl="1" defTabSz="685800">
              <a:lnSpc>
                <a:spcPct val="150000"/>
              </a:lnSpc>
              <a:buFont typeface="Wingdings" panose="05000000000000000000" charset="0"/>
              <a:buChar char="Ø"/>
              <a:defRPr/>
            </a:pPr>
            <a:endParaRPr lang="en-US" altLang="zh-CN" sz="1800" b="1" dirty="0"/>
          </a:p>
          <a:p>
            <a:pPr marL="0" indent="0">
              <a:buNone/>
            </a:pPr>
            <a:endParaRPr lang="zh-CN" altLang="en-US" sz="2400" dirty="0"/>
          </a:p>
          <a:p>
            <a:endParaRPr lang="zh-CN" altLang="en-US" sz="2400" dirty="0"/>
          </a:p>
        </p:txBody>
      </p:sp>
      <p:sp>
        <p:nvSpPr>
          <p:cNvPr id="4" name="Rectangle 2"/>
          <p:cNvSpPr>
            <a:spLocks noGrp="1" noRot="1" noChangeArrowheads="1"/>
          </p:cNvSpPr>
          <p:nvPr>
            <p:ph type="title"/>
          </p:nvPr>
        </p:nvSpPr>
        <p:spPr>
          <a:xfrm>
            <a:off x="603250" y="332656"/>
            <a:ext cx="8540750" cy="422275"/>
          </a:xfrm>
        </p:spPr>
        <p:txBody>
          <a:bodyPr>
            <a:noAutofit/>
          </a:bodyPr>
          <a:lstStyle/>
          <a:p>
            <a:pPr algn="l" eaLnBrk="1" hangingPunct="1"/>
            <a:r>
              <a:rPr lang="zh-CN" altLang="en-US" sz="2800" b="1" dirty="0">
                <a:solidFill>
                  <a:srgbClr val="58267E"/>
                </a:solidFill>
              </a:rPr>
              <a:t>布拉德福定律</a:t>
            </a:r>
            <a:endParaRPr lang="zh-CN" altLang="en-US" sz="2800" b="1" dirty="0">
              <a:solidFill>
                <a:srgbClr val="58267E"/>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内容占位符 2"/>
          <p:cNvSpPr>
            <a:spLocks noGrp="1"/>
          </p:cNvSpPr>
          <p:nvPr>
            <p:ph idx="1"/>
          </p:nvPr>
        </p:nvSpPr>
        <p:spPr>
          <a:xfrm>
            <a:off x="179512" y="1556792"/>
            <a:ext cx="8568952" cy="4525963"/>
          </a:xfrm>
        </p:spPr>
        <p:txBody>
          <a:bodyPr>
            <a:normAutofit fontScale="85000" lnSpcReduction="10000"/>
          </a:bodyPr>
          <a:lstStyle/>
          <a:p>
            <a:pPr indent="0" defTabSz="685800">
              <a:lnSpc>
                <a:spcPct val="150000"/>
              </a:lnSpc>
              <a:buNone/>
              <a:defRPr/>
            </a:pPr>
            <a:r>
              <a:rPr lang="zh-CN" altLang="en-US" sz="2400" dirty="0"/>
              <a:t>公式中：</a:t>
            </a:r>
            <a:endParaRPr lang="zh-CN" altLang="en-US" sz="2400" dirty="0"/>
          </a:p>
          <a:p>
            <a:pPr indent="-685800" defTabSz="685800">
              <a:buNone/>
              <a:defRPr/>
            </a:pPr>
            <a:r>
              <a:rPr lang="zh-CN" altLang="en-US" sz="2400" dirty="0"/>
              <a:t>              </a:t>
            </a:r>
            <a:r>
              <a:rPr lang="en-US" altLang="zh-CN" sz="2400" dirty="0"/>
              <a:t>R</a:t>
            </a:r>
            <a:r>
              <a:rPr lang="zh-CN" altLang="en-US" sz="2400" dirty="0"/>
              <a:t>（</a:t>
            </a:r>
            <a:r>
              <a:rPr lang="en-US" altLang="zh-CN" sz="2400" dirty="0"/>
              <a:t>n</a:t>
            </a:r>
            <a:r>
              <a:rPr lang="zh-CN" altLang="en-US" sz="2400" dirty="0"/>
              <a:t>）</a:t>
            </a:r>
            <a:r>
              <a:rPr lang="en-US" altLang="zh-CN" sz="2400" dirty="0"/>
              <a:t>——</a:t>
            </a:r>
            <a:r>
              <a:rPr lang="zh-CN" altLang="en-US" sz="2400" dirty="0"/>
              <a:t>对应于</a:t>
            </a:r>
            <a:r>
              <a:rPr lang="en-US" altLang="zh-CN" sz="2400" dirty="0"/>
              <a:t>n</a:t>
            </a:r>
            <a:r>
              <a:rPr lang="zh-CN" altLang="en-US" sz="2400" dirty="0"/>
              <a:t>的相关论文积累数</a:t>
            </a:r>
            <a:endParaRPr lang="zh-CN" altLang="en-US" sz="2400" dirty="0"/>
          </a:p>
          <a:p>
            <a:pPr indent="-685800" defTabSz="685800">
              <a:buNone/>
              <a:defRPr/>
            </a:pPr>
            <a:r>
              <a:rPr lang="zh-CN" altLang="en-US" sz="2400" dirty="0"/>
              <a:t>              </a:t>
            </a:r>
            <a:r>
              <a:rPr lang="en-US" altLang="zh-CN" sz="2400" dirty="0"/>
              <a:t>n——</a:t>
            </a:r>
            <a:r>
              <a:rPr lang="zh-CN" altLang="en-US" sz="2400" dirty="0"/>
              <a:t>期刊等级排列的序号（级）</a:t>
            </a:r>
            <a:endParaRPr lang="zh-CN" altLang="en-US" sz="2400" dirty="0"/>
          </a:p>
          <a:p>
            <a:pPr indent="-685800" defTabSz="685800">
              <a:buNone/>
              <a:defRPr/>
            </a:pPr>
            <a:r>
              <a:rPr lang="zh-CN" altLang="en-US" sz="2400" dirty="0"/>
              <a:t>              </a:t>
            </a:r>
            <a:r>
              <a:rPr lang="en-US" altLang="zh-CN" sz="2400" dirty="0"/>
              <a:t>α——</a:t>
            </a:r>
            <a:r>
              <a:rPr lang="zh-CN" altLang="en-US" sz="2400" dirty="0"/>
              <a:t>第一级期刊中相关论文数</a:t>
            </a:r>
            <a:r>
              <a:rPr lang="en-US" altLang="zh-CN" sz="2400" dirty="0"/>
              <a:t>R</a:t>
            </a:r>
            <a:r>
              <a:rPr lang="zh-CN" altLang="en-US" sz="2400" dirty="0"/>
              <a:t>（</a:t>
            </a:r>
            <a:r>
              <a:rPr lang="en-US" altLang="zh-CN" sz="2400" dirty="0"/>
              <a:t>1</a:t>
            </a:r>
            <a:r>
              <a:rPr lang="zh-CN" altLang="en-US" sz="2400" dirty="0"/>
              <a:t>），也就是载文率最高的期刊中相关文章数</a:t>
            </a:r>
            <a:endParaRPr lang="zh-CN" altLang="en-US" sz="2400" dirty="0"/>
          </a:p>
          <a:p>
            <a:pPr indent="-685800" defTabSz="685800">
              <a:buNone/>
              <a:defRPr/>
            </a:pPr>
            <a:r>
              <a:rPr lang="zh-CN" altLang="en-US" sz="2400" dirty="0"/>
              <a:t>              </a:t>
            </a:r>
            <a:r>
              <a:rPr lang="en-US" altLang="zh-CN" sz="2400" dirty="0"/>
              <a:t>C——</a:t>
            </a:r>
            <a:r>
              <a:rPr lang="zh-CN" altLang="en-US" sz="2400" dirty="0"/>
              <a:t>核心区的期刊数，即曲线进入光滑直线部分的交点的</a:t>
            </a:r>
            <a:r>
              <a:rPr lang="en-US" altLang="zh-CN" sz="2400" dirty="0"/>
              <a:t>n</a:t>
            </a:r>
            <a:r>
              <a:rPr lang="zh-CN" altLang="en-US" sz="2400" dirty="0"/>
              <a:t>值</a:t>
            </a:r>
            <a:endParaRPr lang="zh-CN" altLang="en-US" sz="2400" dirty="0"/>
          </a:p>
          <a:p>
            <a:pPr indent="-685800" defTabSz="685800">
              <a:buNone/>
              <a:defRPr/>
            </a:pPr>
            <a:r>
              <a:rPr lang="zh-CN" altLang="en-US" sz="2400" dirty="0"/>
              <a:t>              </a:t>
            </a:r>
            <a:r>
              <a:rPr lang="en-US" altLang="zh-CN" sz="2400" dirty="0"/>
              <a:t>N——</a:t>
            </a:r>
            <a:r>
              <a:rPr lang="zh-CN" altLang="en-US" sz="2400" dirty="0"/>
              <a:t>等级排列的期刊总数</a:t>
            </a:r>
            <a:endParaRPr lang="zh-CN" altLang="en-US" sz="2400" dirty="0"/>
          </a:p>
          <a:p>
            <a:pPr indent="-685800" defTabSz="685800">
              <a:buNone/>
              <a:defRPr/>
            </a:pPr>
            <a:r>
              <a:rPr lang="zh-CN" altLang="en-US" sz="2400" dirty="0"/>
              <a:t>              </a:t>
            </a:r>
            <a:r>
              <a:rPr lang="en-US" altLang="zh-CN" sz="2400" dirty="0"/>
              <a:t>β——</a:t>
            </a:r>
            <a:r>
              <a:rPr lang="zh-CN" altLang="en-US" sz="2400" dirty="0"/>
              <a:t>参数，与核心区的期刊数量有关，大小等于分布图中曲线部             </a:t>
            </a:r>
            <a:endParaRPr lang="zh-CN" altLang="en-US" sz="2400" dirty="0"/>
          </a:p>
          <a:p>
            <a:pPr indent="-685800" defTabSz="685800">
              <a:buNone/>
              <a:defRPr/>
            </a:pPr>
            <a:r>
              <a:rPr lang="zh-CN" altLang="en-US" sz="2400" dirty="0"/>
              <a:t>                         分的曲率</a:t>
            </a:r>
            <a:endParaRPr lang="zh-CN" altLang="en-US" sz="2400" dirty="0"/>
          </a:p>
          <a:p>
            <a:pPr indent="-685800" defTabSz="685800">
              <a:buNone/>
              <a:defRPr/>
            </a:pPr>
            <a:r>
              <a:rPr lang="zh-CN" altLang="en-US" sz="2400" dirty="0"/>
              <a:t>              </a:t>
            </a:r>
            <a:r>
              <a:rPr lang="en-US" altLang="zh-CN" sz="2400" dirty="0"/>
              <a:t>k——</a:t>
            </a:r>
            <a:r>
              <a:rPr lang="zh-CN" altLang="en-US" sz="2400" dirty="0"/>
              <a:t>参数，等于分散曲线中直线部分的斜率，可用实验方法求得。</a:t>
            </a:r>
            <a:endParaRPr lang="zh-CN" altLang="en-US" sz="2400" dirty="0"/>
          </a:p>
          <a:p>
            <a:pPr indent="-685800" defTabSz="685800">
              <a:buNone/>
              <a:defRPr/>
            </a:pPr>
            <a:r>
              <a:rPr lang="zh-CN" altLang="en-US" sz="2400" dirty="0"/>
              <a:t>                         当</a:t>
            </a:r>
            <a:r>
              <a:rPr lang="en-US" altLang="zh-CN" sz="2400" dirty="0"/>
              <a:t>N</a:t>
            </a:r>
            <a:r>
              <a:rPr lang="zh-CN" altLang="en-US" sz="2400" dirty="0"/>
              <a:t>足够大时，</a:t>
            </a:r>
            <a:r>
              <a:rPr lang="en-US" altLang="zh-CN" sz="2400" dirty="0"/>
              <a:t>K=N</a:t>
            </a:r>
            <a:endParaRPr lang="en-US" altLang="zh-CN" sz="2400" dirty="0"/>
          </a:p>
          <a:p>
            <a:pPr indent="-685800" defTabSz="685800">
              <a:buNone/>
              <a:defRPr/>
            </a:pPr>
            <a:r>
              <a:rPr lang="en-US" altLang="zh-CN" sz="2400" dirty="0"/>
              <a:t>              s——</a:t>
            </a:r>
            <a:r>
              <a:rPr lang="zh-CN" altLang="en-US" sz="2400" dirty="0"/>
              <a:t>参数，其数值等于图形直线部分反向延伸与横轴交点的</a:t>
            </a:r>
            <a:r>
              <a:rPr lang="en-US" altLang="zh-CN" sz="2400" dirty="0"/>
              <a:t>n</a:t>
            </a:r>
            <a:r>
              <a:rPr lang="zh-CN" altLang="en-US" sz="2400" dirty="0"/>
              <a:t>值</a:t>
            </a:r>
            <a:endParaRPr lang="zh-CN" altLang="en-US" sz="2400" dirty="0"/>
          </a:p>
          <a:p>
            <a:pPr marL="0" lvl="1" defTabSz="685800">
              <a:lnSpc>
                <a:spcPct val="150000"/>
              </a:lnSpc>
              <a:buFont typeface="Wingdings" panose="05000000000000000000" charset="0"/>
              <a:buChar char="Ø"/>
              <a:defRPr/>
            </a:pPr>
            <a:endParaRPr lang="en-US" altLang="zh-CN" sz="1800" b="1" dirty="0"/>
          </a:p>
          <a:p>
            <a:pPr marL="0" indent="0">
              <a:buNone/>
            </a:pPr>
            <a:endParaRPr lang="zh-CN" altLang="en-US" sz="2400" dirty="0"/>
          </a:p>
          <a:p>
            <a:endParaRPr lang="zh-CN" altLang="en-US" sz="2400" dirty="0"/>
          </a:p>
        </p:txBody>
      </p:sp>
      <p:sp>
        <p:nvSpPr>
          <p:cNvPr id="4" name="Rectangle 2"/>
          <p:cNvSpPr>
            <a:spLocks noGrp="1" noRot="1" noChangeArrowheads="1"/>
          </p:cNvSpPr>
          <p:nvPr>
            <p:ph type="title"/>
          </p:nvPr>
        </p:nvSpPr>
        <p:spPr>
          <a:xfrm>
            <a:off x="603250" y="332656"/>
            <a:ext cx="8540750" cy="422275"/>
          </a:xfrm>
        </p:spPr>
        <p:txBody>
          <a:bodyPr>
            <a:noAutofit/>
          </a:bodyPr>
          <a:lstStyle/>
          <a:p>
            <a:pPr algn="l" eaLnBrk="1" hangingPunct="1"/>
            <a:r>
              <a:rPr lang="zh-CN" altLang="en-US" sz="2800" b="1" dirty="0">
                <a:solidFill>
                  <a:srgbClr val="58267E"/>
                </a:solidFill>
              </a:rPr>
              <a:t>布拉德福定律</a:t>
            </a:r>
            <a:endParaRPr lang="zh-CN" altLang="en-US" sz="2800" b="1" dirty="0">
              <a:solidFill>
                <a:srgbClr val="58267E"/>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2"/>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A6718EF4-8ECF-4A18-8F02-121FC4C891C0}"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950274" name="Rectangle 2"/>
          <p:cNvSpPr>
            <a:spLocks noGrp="1" noChangeArrowheads="1"/>
          </p:cNvSpPr>
          <p:nvPr>
            <p:ph type="body" idx="4294967295"/>
          </p:nvPr>
        </p:nvSpPr>
        <p:spPr>
          <a:xfrm>
            <a:off x="758825" y="1857375"/>
            <a:ext cx="8229600" cy="574675"/>
          </a:xfrm>
        </p:spPr>
        <p:txBody>
          <a:bodyPr>
            <a:normAutofit/>
          </a:bodyPr>
          <a:lstStyle/>
          <a:p>
            <a:pPr eaLnBrk="1" hangingPunct="1">
              <a:buClr>
                <a:srgbClr val="58267E"/>
              </a:buClr>
              <a:buFont typeface="Wingdings" panose="05000000000000000000" pitchFamily="2" charset="2"/>
              <a:buChar char="l"/>
            </a:pPr>
            <a:r>
              <a:rPr lang="zh-CN" altLang="en-US" sz="2600" b="1" dirty="0"/>
              <a:t>文献为什么“离散”</a:t>
            </a:r>
            <a:r>
              <a:rPr lang="zh-CN" altLang="en-US" sz="2600" dirty="0"/>
              <a:t>？</a:t>
            </a:r>
            <a:endParaRPr lang="zh-CN" altLang="en-US" sz="2600" dirty="0"/>
          </a:p>
        </p:txBody>
      </p:sp>
      <p:sp>
        <p:nvSpPr>
          <p:cNvPr id="950275" name="Rectangle 3"/>
          <p:cNvSpPr>
            <a:spLocks noChangeArrowheads="1"/>
          </p:cNvSpPr>
          <p:nvPr/>
        </p:nvSpPr>
        <p:spPr bwMode="auto">
          <a:xfrm>
            <a:off x="597958" y="2321607"/>
            <a:ext cx="8240712"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952500" indent="-4953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352550" indent="-43815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752600" indent="-3810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209800" indent="-3810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667000" indent="-3810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3124200" indent="-3810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581400" indent="-3810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4038600" indent="-3810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lvl="1" eaLnBrk="1" hangingPunct="1">
              <a:buClr>
                <a:schemeClr val="accent4"/>
              </a:buClr>
              <a:buSzPct val="75000"/>
              <a:buFont typeface="Wingdings" panose="05000000000000000000" pitchFamily="2" charset="2"/>
              <a:buChar char="Ø"/>
            </a:pPr>
            <a:r>
              <a:rPr lang="zh-CN" altLang="en-US" sz="2000" dirty="0">
                <a:latin typeface="Times New Roman" panose="02020603050405020304" pitchFamily="18" charset="0"/>
              </a:rPr>
              <a:t>科学统一性原则：每一个科学学科都或多或少，或远或近地与其他任何一个学科相关联。因此，属于某学科的文献，不仅仅会出现在这个学科的专业期刊上，而且也时时可能出现在其他学科的期刊上。</a:t>
            </a:r>
            <a:endParaRPr lang="zh-CN" altLang="en-US" sz="2000" dirty="0">
              <a:latin typeface="Times New Roman" panose="02020603050405020304" pitchFamily="18" charset="0"/>
            </a:endParaRPr>
          </a:p>
        </p:txBody>
      </p:sp>
      <p:sp>
        <p:nvSpPr>
          <p:cNvPr id="950276" name="Rectangle 4"/>
          <p:cNvSpPr>
            <a:spLocks noChangeArrowheads="1"/>
          </p:cNvSpPr>
          <p:nvPr/>
        </p:nvSpPr>
        <p:spPr bwMode="auto">
          <a:xfrm>
            <a:off x="753269" y="3882604"/>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908050" indent="-43688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377950" indent="-46863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827530" indent="-43815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297430" indent="-46863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754630" indent="-46863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3211830" indent="-46863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669030" indent="-46863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4126230" indent="-46863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eaLnBrk="1" hangingPunct="1">
              <a:buClr>
                <a:srgbClr val="58267E"/>
              </a:buClr>
              <a:buSzPct val="90000"/>
              <a:buFont typeface="Wingdings" panose="05000000000000000000" pitchFamily="2" charset="2"/>
              <a:buChar char="l"/>
            </a:pPr>
            <a:r>
              <a:rPr lang="zh-CN" altLang="en-US" sz="2600" b="1" dirty="0">
                <a:latin typeface="+mn-lt"/>
                <a:ea typeface="+mn-ea"/>
              </a:rPr>
              <a:t>文献为什么“集中”？</a:t>
            </a:r>
            <a:endParaRPr lang="zh-CN" altLang="en-US" sz="2600" b="1" dirty="0">
              <a:latin typeface="+mn-lt"/>
              <a:ea typeface="+mn-ea"/>
            </a:endParaRPr>
          </a:p>
        </p:txBody>
      </p:sp>
      <p:sp>
        <p:nvSpPr>
          <p:cNvPr id="950277" name="Rectangle 5"/>
          <p:cNvSpPr>
            <a:spLocks noChangeArrowheads="1"/>
          </p:cNvSpPr>
          <p:nvPr/>
        </p:nvSpPr>
        <p:spPr bwMode="auto">
          <a:xfrm>
            <a:off x="753590" y="4473220"/>
            <a:ext cx="8243887"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952500" indent="-4953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352550" indent="-43815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752600" indent="-3810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209800" indent="-3810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667000" indent="-3810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3124200" indent="-3810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581400" indent="-3810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4038600" indent="-3810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lvl="1" eaLnBrk="1" hangingPunct="1">
              <a:buClr>
                <a:schemeClr val="accent4"/>
              </a:buClr>
              <a:buSzPct val="75000"/>
              <a:buFont typeface="Wingdings" panose="05000000000000000000" pitchFamily="2" charset="2"/>
              <a:buChar char="Ø"/>
            </a:pPr>
            <a:r>
              <a:rPr lang="zh-CN" altLang="en-US" sz="2000" dirty="0">
                <a:latin typeface="Times New Roman" panose="02020603050405020304" pitchFamily="18" charset="0"/>
              </a:rPr>
              <a:t>成功产生成功的原则（</a:t>
            </a:r>
            <a:r>
              <a:rPr lang="en-US" altLang="zh-CN" sz="2000" dirty="0">
                <a:latin typeface="Times New Roman" panose="02020603050405020304" pitchFamily="18" charset="0"/>
              </a:rPr>
              <a:t>the success-breeds-success principle</a:t>
            </a:r>
            <a:r>
              <a:rPr lang="zh-CN" altLang="en-US" sz="2000" dirty="0">
                <a:latin typeface="Times New Roman" panose="02020603050405020304" pitchFamily="18" charset="0"/>
              </a:rPr>
              <a:t>）：一种期刊的文献量越大、质量越高的期刊，作者就越愿意将自己的文章刊登在这些期刊上，形成了一种</a:t>
            </a:r>
            <a:r>
              <a:rPr lang="zh-CN" altLang="en-US" sz="2000" dirty="0"/>
              <a:t>“</a:t>
            </a:r>
            <a:r>
              <a:rPr lang="zh-CN" altLang="en-US" sz="2000" dirty="0">
                <a:latin typeface="Times New Roman" panose="02020603050405020304" pitchFamily="18" charset="0"/>
              </a:rPr>
              <a:t>堆加效应</a:t>
            </a:r>
            <a:r>
              <a:rPr lang="zh-CN" altLang="en-US" sz="2000" dirty="0"/>
              <a:t>”</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p:txBody>
      </p:sp>
      <p:sp>
        <p:nvSpPr>
          <p:cNvPr id="950278" name="Rectangle 6"/>
          <p:cNvSpPr>
            <a:spLocks noChangeArrowheads="1"/>
          </p:cNvSpPr>
          <p:nvPr/>
        </p:nvSpPr>
        <p:spPr bwMode="auto">
          <a:xfrm>
            <a:off x="753269" y="5805264"/>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908050" indent="-43688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377950" indent="-46863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827530" indent="-43815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297430" indent="-46863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754630" indent="-46863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3211830" indent="-46863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669030" indent="-46863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4126230" indent="-46863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eaLnBrk="1" hangingPunct="1">
              <a:buClr>
                <a:srgbClr val="58267E"/>
              </a:buClr>
              <a:buSzPct val="90000"/>
            </a:pPr>
            <a:r>
              <a:rPr lang="en-US" altLang="zh-CN" b="1" dirty="0">
                <a:solidFill>
                  <a:srgbClr val="FF0000"/>
                </a:solidFill>
              </a:rPr>
              <a:t>“</a:t>
            </a:r>
            <a:r>
              <a:rPr lang="zh-CN" altLang="en-US" b="1" dirty="0">
                <a:solidFill>
                  <a:srgbClr val="FF0000"/>
                </a:solidFill>
                <a:latin typeface="Times New Roman" panose="02020603050405020304" pitchFamily="18" charset="0"/>
              </a:rPr>
              <a:t>文献分布的集中与离散规律</a:t>
            </a:r>
            <a:r>
              <a:rPr lang="zh-CN" altLang="en-US" b="1" dirty="0">
                <a:solidFill>
                  <a:srgbClr val="FF0000"/>
                </a:solidFill>
              </a:rPr>
              <a:t>”</a:t>
            </a:r>
            <a:endParaRPr lang="zh-CN" altLang="en-US" b="1" dirty="0">
              <a:solidFill>
                <a:srgbClr val="FF0000"/>
              </a:solidFill>
              <a:latin typeface="Times New Roman" panose="02020603050405020304" pitchFamily="18" charset="0"/>
            </a:endParaRPr>
          </a:p>
        </p:txBody>
      </p:sp>
      <p:sp>
        <p:nvSpPr>
          <p:cNvPr id="64520" name="Rectangle 7"/>
          <p:cNvSpPr>
            <a:spLocks noGrp="1" noChangeArrowheads="1"/>
          </p:cNvSpPr>
          <p:nvPr>
            <p:ph type="title" idx="4294967295"/>
          </p:nvPr>
        </p:nvSpPr>
        <p:spPr>
          <a:xfrm>
            <a:off x="328613" y="1111380"/>
            <a:ext cx="8337550" cy="661436"/>
          </a:xfrm>
        </p:spPr>
        <p:txBody>
          <a:bodyPr anchor="ctr">
            <a:normAutofit/>
          </a:bodyPr>
          <a:lstStyle/>
          <a:p>
            <a:pPr algn="l" eaLnBrk="1" hangingPunct="1"/>
            <a:r>
              <a:rPr lang="zh-CN" altLang="en-US" sz="28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布拉德福定律的理论解释</a:t>
            </a:r>
            <a:endParaRPr lang="zh-CN" altLang="en-US" sz="2400" b="1" dirty="0">
              <a:latin typeface="微软雅黑" panose="020B0503020204020204" pitchFamily="34" charset="-122"/>
              <a:ea typeface="微软雅黑" panose="020B0503020204020204" pitchFamily="34" charset="-122"/>
            </a:endParaRPr>
          </a:p>
        </p:txBody>
      </p:sp>
      <p:sp>
        <p:nvSpPr>
          <p:cNvPr id="9" name="Rectangle 2"/>
          <p:cNvSpPr txBox="1">
            <a:spLocks noRot="1" noChangeArrowheads="1"/>
          </p:cNvSpPr>
          <p:nvPr/>
        </p:nvSpPr>
        <p:spPr>
          <a:xfrm>
            <a:off x="603250" y="332656"/>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布拉德福定律</a:t>
            </a:r>
            <a:endParaRPr lang="zh-CN" altLang="en-US" sz="2800" b="1" dirty="0">
              <a:solidFill>
                <a:srgbClr val="58267E"/>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spLocks noGrp="1"/>
          </p:cNvSpPr>
          <p:nvPr>
            <p:ph type="sldNum" sz="quarter" idx="12"/>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18EDF1FE-09AA-4431-8C16-D625EB7CB28E}"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1" name="Rectangle 2"/>
          <p:cNvSpPr txBox="1">
            <a:spLocks noRot="1" noChangeArrowheads="1"/>
          </p:cNvSpPr>
          <p:nvPr/>
        </p:nvSpPr>
        <p:spPr>
          <a:xfrm>
            <a:off x="603250" y="332656"/>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布拉德福定律的应用</a:t>
            </a:r>
            <a:endParaRPr lang="zh-CN" altLang="en-US" sz="2800" b="1" dirty="0">
              <a:solidFill>
                <a:srgbClr val="58267E"/>
              </a:solidFill>
            </a:endParaRPr>
          </a:p>
        </p:txBody>
      </p:sp>
      <p:grpSp>
        <p:nvGrpSpPr>
          <p:cNvPr id="12" name="组合 11"/>
          <p:cNvGrpSpPr/>
          <p:nvPr/>
        </p:nvGrpSpPr>
        <p:grpSpPr>
          <a:xfrm>
            <a:off x="631540" y="1947829"/>
            <a:ext cx="8055260" cy="4001451"/>
            <a:chOff x="669323" y="802547"/>
            <a:chExt cx="8055260" cy="4001451"/>
          </a:xfrm>
        </p:grpSpPr>
        <p:sp>
          <p:nvSpPr>
            <p:cNvPr id="13" name="矩形 12"/>
            <p:cNvSpPr/>
            <p:nvPr/>
          </p:nvSpPr>
          <p:spPr>
            <a:xfrm>
              <a:off x="683568" y="802547"/>
              <a:ext cx="2064352" cy="331922"/>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800" b="1" dirty="0">
                  <a:solidFill>
                    <a:schemeClr val="accent4"/>
                  </a:solidFill>
                  <a:latin typeface="微软雅黑" panose="020B0503020204020204" pitchFamily="34" charset="-122"/>
                  <a:ea typeface="微软雅黑" panose="020B0503020204020204" pitchFamily="34" charset="-122"/>
                </a:rPr>
                <a:t>确定核心期刊</a:t>
              </a:r>
              <a:endParaRPr lang="zh-CN" altLang="en-US" sz="1800" b="1" dirty="0">
                <a:solidFill>
                  <a:schemeClr val="accent4"/>
                </a:solidFill>
                <a:latin typeface="微软雅黑" panose="020B0503020204020204" pitchFamily="34" charset="-122"/>
                <a:ea typeface="微软雅黑" panose="020B0503020204020204" pitchFamily="34" charset="-122"/>
              </a:endParaRPr>
            </a:p>
          </p:txBody>
        </p:sp>
        <p:sp>
          <p:nvSpPr>
            <p:cNvPr id="14" name="矩形 13"/>
            <p:cNvSpPr/>
            <p:nvPr/>
          </p:nvSpPr>
          <p:spPr>
            <a:xfrm>
              <a:off x="869195" y="1120300"/>
              <a:ext cx="3100722" cy="523220"/>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使用区域法或图像法都能够确定特定学科的核心期刊</a:t>
              </a:r>
              <a:endParaRPr lang="zh-CN" altLang="en-US" sz="105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5134189" y="953874"/>
              <a:ext cx="3398251" cy="738664"/>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利用布拉德福定律数学公式，可以预计完全检索</a:t>
              </a:r>
              <a:r>
                <a:rPr lang="en-US" altLang="zh-CN" sz="1400" dirty="0">
                  <a:latin typeface="微软雅黑" panose="020B0503020204020204" pitchFamily="34" charset="-122"/>
                  <a:ea typeface="微软雅黑" panose="020B0503020204020204" pitchFamily="34" charset="-122"/>
                </a:rPr>
                <a:t>n</a:t>
              </a:r>
              <a:r>
                <a:rPr lang="zh-CN" altLang="zh-CN" sz="1400" dirty="0">
                  <a:latin typeface="微软雅黑" panose="020B0503020204020204" pitchFamily="34" charset="-122"/>
                  <a:ea typeface="微软雅黑" panose="020B0503020204020204" pitchFamily="34" charset="-122"/>
                </a:rPr>
                <a:t>种期刊的论文总数，还可通过计算来评价文献检索的效率。</a:t>
              </a:r>
              <a:endParaRPr lang="zh-CN" altLang="en-US" sz="1400" dirty="0">
                <a:latin typeface="微软雅黑" panose="020B0503020204020204" pitchFamily="34" charset="-122"/>
                <a:ea typeface="微软雅黑" panose="020B0503020204020204" pitchFamily="34" charset="-122"/>
              </a:endParaRPr>
            </a:p>
          </p:txBody>
        </p:sp>
        <p:sp>
          <p:nvSpPr>
            <p:cNvPr id="16" name="矩形 15"/>
            <p:cNvSpPr/>
            <p:nvPr/>
          </p:nvSpPr>
          <p:spPr>
            <a:xfrm>
              <a:off x="669323" y="1686142"/>
              <a:ext cx="2064352" cy="331922"/>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800" b="1" dirty="0">
                  <a:solidFill>
                    <a:schemeClr val="accent4"/>
                  </a:solidFill>
                  <a:latin typeface="微软雅黑" panose="020B0503020204020204" pitchFamily="34" charset="-122"/>
                  <a:ea typeface="微软雅黑" panose="020B0503020204020204" pitchFamily="34" charset="-122"/>
                </a:rPr>
                <a:t>确定核心出版社</a:t>
              </a:r>
              <a:endParaRPr lang="zh-CN" altLang="en-US" sz="1800" b="1" dirty="0">
                <a:solidFill>
                  <a:schemeClr val="accent4"/>
                </a:solidFill>
                <a:latin typeface="微软雅黑" panose="020B0503020204020204" pitchFamily="34" charset="-122"/>
                <a:ea typeface="微软雅黑" panose="020B0503020204020204" pitchFamily="34" charset="-122"/>
              </a:endParaRPr>
            </a:p>
          </p:txBody>
        </p:sp>
        <p:sp>
          <p:nvSpPr>
            <p:cNvPr id="17" name="矩形 16"/>
            <p:cNvSpPr/>
            <p:nvPr/>
          </p:nvSpPr>
          <p:spPr>
            <a:xfrm>
              <a:off x="4932039" y="1819352"/>
              <a:ext cx="2064352" cy="331922"/>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800" b="1" dirty="0">
                  <a:solidFill>
                    <a:schemeClr val="accent4"/>
                  </a:solidFill>
                  <a:latin typeface="微软雅黑" panose="020B0503020204020204" pitchFamily="34" charset="-122"/>
                  <a:ea typeface="微软雅黑" panose="020B0503020204020204" pitchFamily="34" charset="-122"/>
                </a:rPr>
                <a:t>动态馆藏的维护</a:t>
              </a:r>
              <a:endParaRPr lang="zh-CN" altLang="en-US" sz="1800" b="1" dirty="0">
                <a:solidFill>
                  <a:schemeClr val="accent4"/>
                </a:solidFill>
                <a:latin typeface="微软雅黑" panose="020B0503020204020204" pitchFamily="34" charset="-122"/>
                <a:ea typeface="微软雅黑" panose="020B0503020204020204" pitchFamily="34" charset="-122"/>
              </a:endParaRPr>
            </a:p>
          </p:txBody>
        </p:sp>
        <p:sp>
          <p:nvSpPr>
            <p:cNvPr id="18" name="矩形 17"/>
            <p:cNvSpPr/>
            <p:nvPr/>
          </p:nvSpPr>
          <p:spPr>
            <a:xfrm>
              <a:off x="4990172" y="4168928"/>
              <a:ext cx="2489575" cy="331922"/>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800" b="1" dirty="0">
                  <a:solidFill>
                    <a:schemeClr val="accent4"/>
                  </a:solidFill>
                  <a:latin typeface="微软雅黑" panose="020B0503020204020204" pitchFamily="34" charset="-122"/>
                  <a:ea typeface="微软雅黑" panose="020B0503020204020204" pitchFamily="34" charset="-122"/>
                </a:rPr>
                <a:t>指导期刊订购工作</a:t>
              </a:r>
              <a:endParaRPr lang="zh-CN" altLang="en-US" sz="1800" b="1" dirty="0">
                <a:solidFill>
                  <a:schemeClr val="accent4"/>
                </a:solidFill>
                <a:latin typeface="微软雅黑" panose="020B0503020204020204" pitchFamily="34" charset="-122"/>
                <a:ea typeface="微软雅黑" panose="020B0503020204020204" pitchFamily="34" charset="-122"/>
              </a:endParaRPr>
            </a:p>
          </p:txBody>
        </p:sp>
        <p:sp>
          <p:nvSpPr>
            <p:cNvPr id="19" name="矩形 18"/>
            <p:cNvSpPr/>
            <p:nvPr/>
          </p:nvSpPr>
          <p:spPr>
            <a:xfrm>
              <a:off x="683568" y="4168928"/>
              <a:ext cx="2437740" cy="331922"/>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800" b="1" dirty="0">
                  <a:solidFill>
                    <a:schemeClr val="accent4"/>
                  </a:solidFill>
                  <a:latin typeface="微软雅黑" panose="020B0503020204020204" pitchFamily="34" charset="-122"/>
                  <a:ea typeface="微软雅黑" panose="020B0503020204020204" pitchFamily="34" charset="-122"/>
                </a:rPr>
                <a:t>指导读者利用期刊</a:t>
              </a:r>
              <a:endParaRPr lang="zh-CN" altLang="en-US" sz="1800" b="1" dirty="0">
                <a:solidFill>
                  <a:schemeClr val="accent4"/>
                </a:solidFill>
                <a:latin typeface="微软雅黑" panose="020B0503020204020204" pitchFamily="34" charset="-122"/>
                <a:ea typeface="微软雅黑" panose="020B0503020204020204" pitchFamily="34" charset="-122"/>
              </a:endParaRPr>
            </a:p>
          </p:txBody>
        </p:sp>
        <p:sp>
          <p:nvSpPr>
            <p:cNvPr id="20" name="矩形 19"/>
            <p:cNvSpPr/>
            <p:nvPr/>
          </p:nvSpPr>
          <p:spPr>
            <a:xfrm>
              <a:off x="4990172" y="3094894"/>
              <a:ext cx="2064352" cy="331922"/>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800" b="1" dirty="0">
                  <a:solidFill>
                    <a:schemeClr val="accent4"/>
                  </a:solidFill>
                  <a:latin typeface="微软雅黑" panose="020B0503020204020204" pitchFamily="34" charset="-122"/>
                  <a:ea typeface="微软雅黑" panose="020B0503020204020204" pitchFamily="34" charset="-122"/>
                </a:rPr>
                <a:t>学科幅度的比较</a:t>
              </a:r>
              <a:endParaRPr lang="zh-CN" altLang="en-US" sz="1800" b="1" dirty="0">
                <a:solidFill>
                  <a:schemeClr val="accent4"/>
                </a:solidFill>
                <a:latin typeface="微软雅黑" panose="020B0503020204020204" pitchFamily="34" charset="-122"/>
                <a:ea typeface="微软雅黑" panose="020B0503020204020204" pitchFamily="34" charset="-122"/>
              </a:endParaRPr>
            </a:p>
          </p:txBody>
        </p:sp>
        <p:sp>
          <p:nvSpPr>
            <p:cNvPr id="21" name="矩形 20"/>
            <p:cNvSpPr/>
            <p:nvPr/>
          </p:nvSpPr>
          <p:spPr>
            <a:xfrm>
              <a:off x="670917" y="2842041"/>
              <a:ext cx="2618984" cy="331922"/>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800" b="1" dirty="0">
                  <a:solidFill>
                    <a:schemeClr val="accent4"/>
                  </a:solidFill>
                  <a:latin typeface="微软雅黑" panose="020B0503020204020204" pitchFamily="34" charset="-122"/>
                  <a:ea typeface="微软雅黑" panose="020B0503020204020204" pitchFamily="34" charset="-122"/>
                </a:rPr>
                <a:t>检索工具完整性的测定</a:t>
              </a:r>
              <a:endParaRPr lang="zh-CN" altLang="en-US" sz="1800" b="1" dirty="0">
                <a:solidFill>
                  <a:schemeClr val="accent4"/>
                </a:solidFill>
                <a:latin typeface="微软雅黑" panose="020B0503020204020204" pitchFamily="34" charset="-122"/>
                <a:ea typeface="微软雅黑" panose="020B0503020204020204" pitchFamily="34" charset="-122"/>
              </a:endParaRPr>
            </a:p>
          </p:txBody>
        </p:sp>
        <p:sp>
          <p:nvSpPr>
            <p:cNvPr id="22" name="矩形 21"/>
            <p:cNvSpPr/>
            <p:nvPr/>
          </p:nvSpPr>
          <p:spPr>
            <a:xfrm>
              <a:off x="5190378" y="2052578"/>
              <a:ext cx="3342062" cy="95410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通过不断统计期刊流通的最小核心和连续区，预测未来一年的流通要求，同时通过布拉德福定律找到经常被利用的核心期刊，为准确地收藏服务。</a:t>
              </a:r>
              <a:endParaRPr lang="zh-CN" altLang="en-US" sz="1400" dirty="0">
                <a:latin typeface="微软雅黑" panose="020B0503020204020204" pitchFamily="34" charset="-122"/>
                <a:ea typeface="微软雅黑" panose="020B0503020204020204" pitchFamily="34" charset="-122"/>
              </a:endParaRPr>
            </a:p>
          </p:txBody>
        </p:sp>
        <p:sp>
          <p:nvSpPr>
            <p:cNvPr id="23" name="矩形 22"/>
            <p:cNvSpPr/>
            <p:nvPr/>
          </p:nvSpPr>
          <p:spPr>
            <a:xfrm>
              <a:off x="936606" y="3158115"/>
              <a:ext cx="3456384" cy="95410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确定某一遮盖度的文摘索引至少要摘索多少种情报源，也能通过实际统计数据与理论值进行比较来评价某一特定学科的检索工具的完整性</a:t>
              </a:r>
              <a:endParaRPr lang="zh-CN" altLang="en-US" sz="1400" dirty="0">
                <a:latin typeface="微软雅黑" panose="020B0503020204020204" pitchFamily="34" charset="-122"/>
                <a:ea typeface="微软雅黑" panose="020B0503020204020204" pitchFamily="34" charset="-122"/>
              </a:endParaRPr>
            </a:p>
          </p:txBody>
        </p:sp>
        <p:sp>
          <p:nvSpPr>
            <p:cNvPr id="24" name="矩形 23"/>
            <p:cNvSpPr/>
            <p:nvPr/>
          </p:nvSpPr>
          <p:spPr>
            <a:xfrm>
              <a:off x="5327074" y="3363158"/>
              <a:ext cx="3277374" cy="738664"/>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对不同的学科的期刊论文数量进行分析，能得到大小不同的核心区和</a:t>
              </a:r>
              <a:r>
                <a:rPr lang="en-US" altLang="zh-CN" sz="1400" dirty="0">
                  <a:latin typeface="微软雅黑" panose="020B0503020204020204" pitchFamily="34" charset="-122"/>
                  <a:ea typeface="微软雅黑" panose="020B0503020204020204" pitchFamily="34" charset="-122"/>
                </a:rPr>
                <a:t>S</a:t>
              </a:r>
              <a:r>
                <a:rPr lang="zh-CN" altLang="zh-CN" sz="1400" dirty="0">
                  <a:latin typeface="微软雅黑" panose="020B0503020204020204" pitchFamily="34" charset="-122"/>
                  <a:ea typeface="微软雅黑" panose="020B0503020204020204" pitchFamily="34" charset="-122"/>
                </a:rPr>
                <a:t>值，学科的差别就得以体现</a:t>
              </a:r>
              <a:endParaRPr lang="zh-CN" altLang="en-US" sz="1400" dirty="0">
                <a:latin typeface="微软雅黑" panose="020B0503020204020204" pitchFamily="34" charset="-122"/>
                <a:ea typeface="微软雅黑" panose="020B0503020204020204" pitchFamily="34" charset="-122"/>
              </a:endParaRPr>
            </a:p>
          </p:txBody>
        </p:sp>
        <p:sp>
          <p:nvSpPr>
            <p:cNvPr id="25" name="矩形 24"/>
            <p:cNvSpPr/>
            <p:nvPr/>
          </p:nvSpPr>
          <p:spPr>
            <a:xfrm>
              <a:off x="912207" y="2026285"/>
              <a:ext cx="3617639" cy="738664"/>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通过统计分析各大出版社关于某一学科或专业的专著出版情况，从而掌握其专著的基本分布，确定某一个学科的“核心出版社”。</a:t>
              </a:r>
              <a:endParaRPr lang="zh-CN" altLang="en-US" sz="1400" dirty="0">
                <a:latin typeface="微软雅黑" panose="020B0503020204020204" pitchFamily="34" charset="-122"/>
                <a:ea typeface="微软雅黑" panose="020B0503020204020204" pitchFamily="34" charset="-122"/>
              </a:endParaRPr>
            </a:p>
          </p:txBody>
        </p:sp>
        <p:sp>
          <p:nvSpPr>
            <p:cNvPr id="26" name="矩形 25"/>
            <p:cNvSpPr/>
            <p:nvPr/>
          </p:nvSpPr>
          <p:spPr>
            <a:xfrm>
              <a:off x="936606" y="4449110"/>
              <a:ext cx="3456384" cy="307777"/>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用“核心期刊”这种量的概念指导读者</a:t>
              </a:r>
              <a:endParaRPr lang="zh-CN" altLang="en-US" sz="1400" dirty="0">
                <a:latin typeface="微软雅黑" panose="020B0503020204020204" pitchFamily="34" charset="-122"/>
                <a:ea typeface="微软雅黑" panose="020B0503020204020204" pitchFamily="34" charset="-122"/>
              </a:endParaRPr>
            </a:p>
          </p:txBody>
        </p:sp>
        <p:sp>
          <p:nvSpPr>
            <p:cNvPr id="27" name="矩形 26"/>
            <p:cNvSpPr/>
            <p:nvPr/>
          </p:nvSpPr>
          <p:spPr>
            <a:xfrm>
              <a:off x="5268199" y="4496221"/>
              <a:ext cx="3456384" cy="307777"/>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用“核心期刊”，为期刊选定提供证据</a:t>
              </a:r>
              <a:endParaRPr lang="zh-CN" altLang="en-US" sz="1400" dirty="0">
                <a:latin typeface="微软雅黑" panose="020B0503020204020204" pitchFamily="34" charset="-122"/>
                <a:ea typeface="微软雅黑" panose="020B0503020204020204" pitchFamily="34" charset="-122"/>
              </a:endParaRPr>
            </a:p>
          </p:txBody>
        </p:sp>
      </p:grpSp>
      <p:sp>
        <p:nvSpPr>
          <p:cNvPr id="28" name="矩形 27"/>
          <p:cNvSpPr/>
          <p:nvPr/>
        </p:nvSpPr>
        <p:spPr>
          <a:xfrm>
            <a:off x="4952389" y="1872942"/>
            <a:ext cx="2064352" cy="331922"/>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800" b="1" dirty="0">
                <a:solidFill>
                  <a:schemeClr val="accent4"/>
                </a:solidFill>
                <a:latin typeface="微软雅黑" panose="020B0503020204020204" pitchFamily="34" charset="-122"/>
                <a:ea typeface="微软雅黑" panose="020B0503020204020204" pitchFamily="34" charset="-122"/>
              </a:rPr>
              <a:t>用于文献检索</a:t>
            </a:r>
            <a:endParaRPr lang="zh-CN" altLang="en-US" sz="1800" b="1" dirty="0">
              <a:solidFill>
                <a:schemeClr val="accent4"/>
              </a:solidFill>
              <a:latin typeface="微软雅黑" panose="020B0503020204020204" pitchFamily="34" charset="-122"/>
              <a:ea typeface="微软雅黑" panose="020B0503020204020204" pitchFamily="34" charset="-122"/>
            </a:endParaRPr>
          </a:p>
        </p:txBody>
      </p:sp>
      <p:sp>
        <p:nvSpPr>
          <p:cNvPr id="2" name="矩形 1"/>
          <p:cNvSpPr/>
          <p:nvPr/>
        </p:nvSpPr>
        <p:spPr>
          <a:xfrm>
            <a:off x="503108" y="1198451"/>
            <a:ext cx="2954655"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布拉德福定律的应用</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603250" y="332656"/>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齐普夫定律</a:t>
            </a:r>
            <a:endParaRPr lang="zh-CN" altLang="en-US" sz="2800" b="1" dirty="0">
              <a:solidFill>
                <a:srgbClr val="58267E"/>
              </a:solidFill>
            </a:endParaRPr>
          </a:p>
        </p:txBody>
      </p:sp>
      <p:sp>
        <p:nvSpPr>
          <p:cNvPr id="5" name="矩形 4"/>
          <p:cNvSpPr/>
          <p:nvPr/>
        </p:nvSpPr>
        <p:spPr>
          <a:xfrm>
            <a:off x="603250" y="1556792"/>
            <a:ext cx="5769537" cy="3782765"/>
          </a:xfrm>
          <a:prstGeom prst="rect">
            <a:avLst/>
          </a:prstGeom>
        </p:spPr>
        <p:txBody>
          <a:bodyPr wrap="square" lIns="68579" tIns="34289" rIns="68579" bIns="34289">
            <a:spAutoFit/>
          </a:bodyPr>
          <a:lstStyle/>
          <a:p>
            <a:pPr marL="285750" indent="-285750" defTabSz="685800">
              <a:lnSpc>
                <a:spcPct val="150000"/>
              </a:lnSpc>
              <a:buClr>
                <a:srgbClr val="58267E"/>
              </a:buClr>
              <a:buFont typeface="Wingdings" panose="05000000000000000000" charset="0"/>
              <a:buChar char="l"/>
              <a:defRPr/>
            </a:pPr>
            <a:r>
              <a:rPr sz="2400" b="1" dirty="0" err="1">
                <a:latin typeface="微软雅黑" panose="020B0503020204020204" pitchFamily="34" charset="-122"/>
                <a:ea typeface="微软雅黑" panose="020B0503020204020204" pitchFamily="34" charset="-122"/>
              </a:rPr>
              <a:t>齐普夫简介</a:t>
            </a:r>
            <a:endParaRPr lang="en-US" sz="2400" b="1" dirty="0">
              <a:latin typeface="微软雅黑" panose="020B0503020204020204" pitchFamily="34" charset="-122"/>
              <a:ea typeface="微软雅黑" panose="020B0503020204020204" pitchFamily="34" charset="-122"/>
            </a:endParaRPr>
          </a:p>
          <a:p>
            <a:pPr marL="285750" indent="-285750" defTabSz="685800">
              <a:lnSpc>
                <a:spcPct val="150000"/>
              </a:lnSpc>
              <a:buFont typeface="Wingdings" panose="05000000000000000000" charset="0"/>
              <a:buChar char="l"/>
              <a:defRPr/>
            </a:pPr>
            <a:endParaRPr sz="2000" b="1" dirty="0">
              <a:latin typeface="微软雅黑" panose="020B0503020204020204" pitchFamily="34" charset="-122"/>
              <a:ea typeface="微软雅黑" panose="020B0503020204020204" pitchFamily="34" charset="-122"/>
            </a:endParaRPr>
          </a:p>
          <a:p>
            <a:pPr marL="742950" lvl="1" indent="-285750" defTabSz="685800">
              <a:lnSpc>
                <a:spcPct val="150000"/>
              </a:lnSpc>
              <a:buClr>
                <a:srgbClr val="58267E"/>
              </a:buClr>
              <a:buFont typeface="Wingdings" panose="05000000000000000000" charset="0"/>
              <a:buChar char="Ø"/>
              <a:defRPr/>
            </a:pPr>
            <a:r>
              <a:rPr sz="2000" dirty="0">
                <a:latin typeface="宋体" panose="02010600030101010101" pitchFamily="2" charset="-122"/>
                <a:ea typeface="宋体" panose="02010600030101010101" pitchFamily="2" charset="-122"/>
              </a:rPr>
              <a:t>美国哈佛大学著名的教授、著名语言学家和心理学家</a:t>
            </a:r>
            <a:endParaRPr sz="2000" dirty="0">
              <a:latin typeface="宋体" panose="02010600030101010101" pitchFamily="2" charset="-122"/>
              <a:ea typeface="宋体" panose="02010600030101010101" pitchFamily="2" charset="-122"/>
            </a:endParaRPr>
          </a:p>
          <a:p>
            <a:pPr marL="742950" lvl="1" indent="-285750" defTabSz="685800">
              <a:lnSpc>
                <a:spcPct val="150000"/>
              </a:lnSpc>
              <a:buClr>
                <a:srgbClr val="58267E"/>
              </a:buClr>
              <a:buFont typeface="Wingdings" panose="05000000000000000000" charset="0"/>
              <a:buChar char="Ø"/>
              <a:defRPr/>
            </a:pPr>
            <a:r>
              <a:rPr sz="2000" dirty="0">
                <a:latin typeface="宋体" panose="02010600030101010101" pitchFamily="2" charset="-122"/>
                <a:ea typeface="宋体" panose="02010600030101010101" pitchFamily="2" charset="-122"/>
              </a:rPr>
              <a:t>用大量的统计数据来验证前人有关词频分布规律的研究成果</a:t>
            </a:r>
            <a:endParaRPr sz="2000" dirty="0">
              <a:latin typeface="宋体" panose="02010600030101010101" pitchFamily="2" charset="-122"/>
              <a:ea typeface="宋体" panose="02010600030101010101" pitchFamily="2" charset="-122"/>
            </a:endParaRPr>
          </a:p>
          <a:p>
            <a:pPr marL="742950" lvl="1" indent="-285750" defTabSz="685800">
              <a:lnSpc>
                <a:spcPct val="150000"/>
              </a:lnSpc>
              <a:buClr>
                <a:srgbClr val="58267E"/>
              </a:buClr>
              <a:buFont typeface="Wingdings" panose="05000000000000000000" charset="0"/>
              <a:buChar char="Ø"/>
              <a:defRPr/>
            </a:pPr>
            <a:r>
              <a:rPr sz="2000" dirty="0">
                <a:latin typeface="宋体" panose="02010600030101010101" pitchFamily="2" charset="-122"/>
                <a:ea typeface="宋体" panose="02010600030101010101" pitchFamily="2" charset="-122"/>
              </a:rPr>
              <a:t>进行深入系统的理论研究，最终发现齐普夫定律</a:t>
            </a:r>
            <a:endParaRPr sz="2000" dirty="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04248" y="2276872"/>
            <a:ext cx="1809974" cy="2503953"/>
          </a:xfrm>
          <a:prstGeom prst="rect">
            <a:avLst/>
          </a:prstGeom>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Rot="1" noChangeArrowheads="1"/>
          </p:cNvSpPr>
          <p:nvPr>
            <p:ph type="title"/>
          </p:nvPr>
        </p:nvSpPr>
        <p:spPr>
          <a:xfrm>
            <a:off x="323850" y="1124744"/>
            <a:ext cx="8540750" cy="691357"/>
          </a:xfrm>
        </p:spPr>
        <p:txBody>
          <a:bodyPr>
            <a:normAutofit/>
          </a:bodyPr>
          <a:lstStyle/>
          <a:p>
            <a:pPr algn="l" eaLnBrk="1" hangingPunct="1"/>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）齐普夫定律的表述</a:t>
            </a:r>
            <a:endParaRPr lang="zh-CN" altLang="en-US" sz="2800" dirty="0">
              <a:latin typeface="微软雅黑" panose="020B0503020204020204" pitchFamily="34" charset="-122"/>
              <a:ea typeface="微软雅黑" panose="020B0503020204020204" pitchFamily="34" charset="-122"/>
            </a:endParaRPr>
          </a:p>
        </p:txBody>
      </p:sp>
      <p:sp>
        <p:nvSpPr>
          <p:cNvPr id="69635" name="Rectangle 5"/>
          <p:cNvSpPr>
            <a:spLocks noGrp="1" noRot="1" noChangeArrowheads="1"/>
          </p:cNvSpPr>
          <p:nvPr>
            <p:ph type="body" idx="1"/>
          </p:nvPr>
        </p:nvSpPr>
        <p:spPr>
          <a:xfrm>
            <a:off x="814409" y="1924844"/>
            <a:ext cx="8118431" cy="4824412"/>
          </a:xfrm>
        </p:spPr>
        <p:txBody>
          <a:bodyPr>
            <a:normAutofit/>
          </a:bodyPr>
          <a:lstStyle/>
          <a:p>
            <a:pPr eaLnBrk="1" hangingPunct="1">
              <a:lnSpc>
                <a:spcPct val="150000"/>
              </a:lnSpc>
              <a:buClr>
                <a:srgbClr val="58267E"/>
              </a:buClr>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如果将一篇较长文章(约5000字以上)中每个词按其出现频次递减排列起来(高频词在前，低频词在后)，并用自然数给这些词编上等级序号，出现频次最高的为1级，其次为2级……这样一直到</a:t>
            </a:r>
            <a:r>
              <a:rPr lang="en-US" altLang="zh-CN" sz="2400" dirty="0">
                <a:latin typeface="宋体" panose="02010600030101010101" pitchFamily="2" charset="-122"/>
                <a:ea typeface="宋体" panose="02010600030101010101" pitchFamily="2" charset="-122"/>
              </a:rPr>
              <a:t>D</a:t>
            </a:r>
            <a:r>
              <a:rPr lang="zh-CN" altLang="en-US" sz="2400" dirty="0">
                <a:latin typeface="宋体" panose="02010600030101010101" pitchFamily="2" charset="-122"/>
                <a:ea typeface="宋体" panose="02010600030101010101" pitchFamily="2" charset="-122"/>
              </a:rPr>
              <a:t>级，如果用</a:t>
            </a:r>
            <a:r>
              <a:rPr lang="en-US" altLang="zh-CN" sz="2400" dirty="0">
                <a:solidFill>
                  <a:srgbClr val="C00000"/>
                </a:solidFill>
                <a:latin typeface="宋体" panose="02010600030101010101" pitchFamily="2" charset="-122"/>
                <a:ea typeface="宋体" panose="02010600030101010101" pitchFamily="2" charset="-122"/>
              </a:rPr>
              <a:t>f</a:t>
            </a:r>
            <a:r>
              <a:rPr lang="zh-CN" altLang="en-US" sz="2400" dirty="0">
                <a:solidFill>
                  <a:srgbClr val="C00000"/>
                </a:solidFill>
                <a:latin typeface="宋体" panose="02010600030101010101" pitchFamily="2" charset="-122"/>
                <a:ea typeface="宋体" panose="02010600030101010101" pitchFamily="2" charset="-122"/>
              </a:rPr>
              <a:t>表示词在文章中出现的频次，用</a:t>
            </a:r>
            <a:r>
              <a:rPr lang="en-US" altLang="zh-CN" sz="2400" dirty="0">
                <a:solidFill>
                  <a:srgbClr val="C00000"/>
                </a:solidFill>
                <a:latin typeface="宋体" panose="02010600030101010101" pitchFamily="2" charset="-122"/>
                <a:ea typeface="宋体" panose="02010600030101010101" pitchFamily="2" charset="-122"/>
              </a:rPr>
              <a:t>r</a:t>
            </a:r>
            <a:r>
              <a:rPr lang="zh-CN" altLang="en-US" sz="2400" dirty="0">
                <a:solidFill>
                  <a:srgbClr val="C00000"/>
                </a:solidFill>
                <a:latin typeface="宋体" panose="02010600030101010101" pitchFamily="2" charset="-122"/>
                <a:ea typeface="宋体" panose="02010600030101010101" pitchFamily="2" charset="-122"/>
              </a:rPr>
              <a:t>表示词的等级序号，</a:t>
            </a:r>
            <a:r>
              <a:rPr lang="zh-CN" altLang="en-US" sz="2400" dirty="0">
                <a:latin typeface="宋体" panose="02010600030101010101" pitchFamily="2" charset="-122"/>
                <a:ea typeface="宋体" panose="02010600030101010101" pitchFamily="2" charset="-122"/>
              </a:rPr>
              <a:t>则有：</a:t>
            </a:r>
            <a:endParaRPr lang="zh-CN" altLang="en-US" sz="2400" dirty="0">
              <a:latin typeface="宋体" panose="02010600030101010101" pitchFamily="2" charset="-122"/>
              <a:ea typeface="宋体" panose="02010600030101010101" pitchFamily="2" charset="-122"/>
            </a:endParaRPr>
          </a:p>
          <a:p>
            <a:pPr eaLnBrk="1" hangingPunct="1">
              <a:lnSpc>
                <a:spcPct val="90000"/>
              </a:lnSpc>
              <a:buClr>
                <a:srgbClr val="58267E"/>
              </a:buClr>
              <a:buFont typeface="Wingdings" panose="05000000000000000000" pitchFamily="2" charset="2"/>
              <a:buChar char="l"/>
            </a:pPr>
            <a:endParaRPr lang="en-US" altLang="zh-CN" sz="2800" dirty="0">
              <a:latin typeface="宋体" panose="02010600030101010101" pitchFamily="2" charset="-122"/>
              <a:ea typeface="宋体" panose="02010600030101010101" pitchFamily="2" charset="-122"/>
            </a:endParaRPr>
          </a:p>
          <a:p>
            <a:pPr eaLnBrk="1" hangingPunct="1">
              <a:lnSpc>
                <a:spcPct val="90000"/>
              </a:lnSpc>
              <a:buClr>
                <a:srgbClr val="58267E"/>
              </a:buClr>
              <a:buFont typeface="Wingdings" panose="05000000000000000000" pitchFamily="2" charset="2"/>
              <a:buChar char="l"/>
            </a:pPr>
            <a:endParaRPr lang="en-US" altLang="zh-CN" sz="2800" dirty="0">
              <a:latin typeface="宋体" panose="02010600030101010101" pitchFamily="2" charset="-122"/>
              <a:ea typeface="宋体" panose="02010600030101010101" pitchFamily="2" charset="-122"/>
            </a:endParaRPr>
          </a:p>
          <a:p>
            <a:pPr eaLnBrk="1" hangingPunct="1">
              <a:lnSpc>
                <a:spcPct val="90000"/>
              </a:lnSpc>
              <a:buClr>
                <a:srgbClr val="58267E"/>
              </a:buClr>
              <a:buFont typeface="Wingdings" panose="05000000000000000000" pitchFamily="2" charset="2"/>
              <a:buChar char="l"/>
            </a:pPr>
            <a:r>
              <a:rPr lang="zh-CN" altLang="en-US" sz="2800" dirty="0">
                <a:latin typeface="宋体" panose="02010600030101010101" pitchFamily="2" charset="-122"/>
                <a:ea typeface="宋体" panose="02010600030101010101" pitchFamily="2" charset="-122"/>
              </a:rPr>
              <a:t>     式中</a:t>
            </a:r>
            <a:r>
              <a:rPr lang="en-US" altLang="zh-CN" sz="2800" dirty="0">
                <a:latin typeface="宋体" panose="02010600030101010101" pitchFamily="2" charset="-122"/>
                <a:ea typeface="宋体" panose="02010600030101010101" pitchFamily="2" charset="-122"/>
              </a:rPr>
              <a:t>c</a:t>
            </a:r>
            <a:r>
              <a:rPr lang="zh-CN" altLang="en-US" sz="2800" dirty="0">
                <a:latin typeface="宋体" panose="02010600030101010101" pitchFamily="2" charset="-122"/>
                <a:ea typeface="宋体" panose="02010600030101010101" pitchFamily="2" charset="-122"/>
              </a:rPr>
              <a:t>为常数。上式称为齐普夫定律</a:t>
            </a:r>
            <a:r>
              <a:rPr lang="zh-CN" altLang="en-US" sz="2800" dirty="0">
                <a:ea typeface="黑体" panose="02010609060101010101" pitchFamily="49" charset="-122"/>
              </a:rPr>
              <a:t>。</a:t>
            </a:r>
            <a:endParaRPr lang="zh-CN" altLang="en-US" sz="2800" dirty="0">
              <a:ea typeface="黑体" panose="02010609060101010101" pitchFamily="49" charset="-122"/>
            </a:endParaRPr>
          </a:p>
        </p:txBody>
      </p:sp>
      <p:sp>
        <p:nvSpPr>
          <p:cNvPr id="69636" name="Rectangle 6"/>
          <p:cNvSpPr>
            <a:spLocks noChangeArrowheads="1"/>
          </p:cNvSpPr>
          <p:nvPr/>
        </p:nvSpPr>
        <p:spPr bwMode="auto">
          <a:xfrm>
            <a:off x="3333750" y="4869160"/>
            <a:ext cx="2520950" cy="663575"/>
          </a:xfrm>
          <a:prstGeom prst="rect">
            <a:avLst/>
          </a:prstGeom>
          <a:solidFill>
            <a:srgbClr val="D4C7F5"/>
          </a:solidFill>
          <a:ln w="9525">
            <a:solidFill>
              <a:schemeClr val="tx1"/>
            </a:solidFill>
            <a:miter lim="800000"/>
          </a:ln>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4800" b="1" dirty="0"/>
              <a:t> </a:t>
            </a:r>
            <a:r>
              <a:rPr lang="en-US" altLang="zh-CN" sz="4800" b="1" dirty="0" err="1"/>
              <a:t>fr</a:t>
            </a:r>
            <a:r>
              <a:rPr lang="en-US" altLang="zh-CN" sz="4800" b="1" dirty="0"/>
              <a:t>=c</a:t>
            </a:r>
            <a:endParaRPr lang="zh-CN" altLang="en-US" sz="4800" b="1" dirty="0"/>
          </a:p>
        </p:txBody>
      </p:sp>
      <p:sp>
        <p:nvSpPr>
          <p:cNvPr id="5" name="Rectangle 2"/>
          <p:cNvSpPr txBox="1">
            <a:spLocks noRot="1" noChangeArrowheads="1"/>
          </p:cNvSpPr>
          <p:nvPr/>
        </p:nvSpPr>
        <p:spPr>
          <a:xfrm>
            <a:off x="603250" y="332656"/>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齐普夫定律</a:t>
            </a:r>
            <a:endParaRPr lang="zh-CN" altLang="en-US" sz="2800" b="1" dirty="0">
              <a:solidFill>
                <a:srgbClr val="58267E"/>
              </a:solidFill>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p:txBody>
          <a:bodyPr/>
          <a:lstStyle/>
          <a:p>
            <a:pPr eaLnBrk="1" hangingPunct="1"/>
            <a:r>
              <a:rPr lang="zh-CN" altLang="en-US" dirty="0"/>
              <a:t> </a:t>
            </a:r>
            <a:endParaRPr lang="zh-CN" altLang="en-US" dirty="0"/>
          </a:p>
        </p:txBody>
      </p:sp>
      <p:sp>
        <p:nvSpPr>
          <p:cNvPr id="29" name="Rectangle 2"/>
          <p:cNvSpPr txBox="1">
            <a:spLocks noRot="1" noChangeArrowheads="1"/>
          </p:cNvSpPr>
          <p:nvPr/>
        </p:nvSpPr>
        <p:spPr>
          <a:xfrm>
            <a:off x="603250" y="332656"/>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齐普夫定律</a:t>
            </a:r>
            <a:endParaRPr lang="zh-CN" altLang="en-US" sz="2800" b="1" dirty="0">
              <a:solidFill>
                <a:srgbClr val="58267E"/>
              </a:solidFill>
            </a:endParaRPr>
          </a:p>
        </p:txBody>
      </p:sp>
      <p:sp>
        <p:nvSpPr>
          <p:cNvPr id="31" name="文本框 30"/>
          <p:cNvSpPr txBox="1"/>
          <p:nvPr/>
        </p:nvSpPr>
        <p:spPr>
          <a:xfrm>
            <a:off x="971600" y="1796442"/>
            <a:ext cx="2740682" cy="461665"/>
          </a:xfrm>
          <a:prstGeom prst="rect">
            <a:avLst/>
          </a:prstGeom>
          <a:noFill/>
        </p:spPr>
        <p:txBody>
          <a:bodyPr wrap="square" rtlCol="0">
            <a:spAutoFit/>
          </a:bodyPr>
          <a:lstStyle/>
          <a:p>
            <a:r>
              <a:rPr lang="zh-CN" altLang="en-US" sz="2400" b="1" dirty="0">
                <a:solidFill>
                  <a:srgbClr val="6964A0"/>
                </a:solidFill>
                <a:latin typeface="微软雅黑" panose="020B0503020204020204" pitchFamily="34" charset="-122"/>
                <a:ea typeface="微软雅黑" panose="020B0503020204020204" pitchFamily="34" charset="-122"/>
              </a:rPr>
              <a:t>词的相对词频</a:t>
            </a:r>
            <a:endParaRPr lang="zh-CN" altLang="en-US" sz="2400" b="1" dirty="0">
              <a:solidFill>
                <a:srgbClr val="6964A0"/>
              </a:solidFill>
              <a:latin typeface="微软雅黑" panose="020B0503020204020204" pitchFamily="34" charset="-122"/>
              <a:ea typeface="微软雅黑" panose="020B0503020204020204" pitchFamily="34" charset="-122"/>
            </a:endParaRPr>
          </a:p>
        </p:txBody>
      </p:sp>
      <p:sp>
        <p:nvSpPr>
          <p:cNvPr id="32" name="矩形 31"/>
          <p:cNvSpPr/>
          <p:nvPr/>
        </p:nvSpPr>
        <p:spPr>
          <a:xfrm>
            <a:off x="1083945" y="2636912"/>
            <a:ext cx="7579360" cy="2517995"/>
          </a:xfrm>
          <a:prstGeom prst="rect">
            <a:avLst/>
          </a:prstGeom>
        </p:spPr>
        <p:txBody>
          <a:bodyPr wrap="square" lIns="68579" tIns="34289" rIns="68579" bIns="34289">
            <a:spAutoFit/>
          </a:bodyPr>
          <a:lstStyle/>
          <a:p>
            <a:pPr marL="742950" lvl="1" indent="-285750" defTabSz="685800">
              <a:lnSpc>
                <a:spcPct val="150000"/>
              </a:lnSpc>
              <a:buFont typeface="Wingdings" panose="05000000000000000000" charset="0"/>
              <a:buChar char="Ø"/>
              <a:defRPr/>
            </a:pPr>
            <a:r>
              <a:rPr sz="1800" b="1" dirty="0" err="1"/>
              <a:t>若N为文章所包含的词汇总数（词容量</a:t>
            </a:r>
            <a:r>
              <a:rPr sz="1800" b="1" dirty="0"/>
              <a:t>），其表达式为：</a:t>
            </a:r>
            <a:endParaRPr sz="1800" b="1" dirty="0"/>
          </a:p>
          <a:p>
            <a:pPr marL="457200" lvl="1" indent="0" algn="ctr" defTabSz="685800">
              <a:lnSpc>
                <a:spcPct val="150000"/>
              </a:lnSpc>
              <a:buFont typeface="Wingdings" panose="05000000000000000000" charset="0"/>
              <a:buNone/>
              <a:defRPr/>
            </a:pPr>
            <a:r>
              <a:rPr sz="1800" b="1" dirty="0"/>
              <a:t>f</a:t>
            </a:r>
            <a:r>
              <a:rPr sz="1800" b="1" baseline="-25000" dirty="0"/>
              <a:t>r</a:t>
            </a:r>
            <a:r>
              <a:rPr sz="1800" b="1" dirty="0"/>
              <a:t>=c*r</a:t>
            </a:r>
            <a:r>
              <a:rPr sz="1800" b="1" baseline="30000" dirty="0"/>
              <a:t>-1</a:t>
            </a:r>
            <a:endParaRPr sz="1800" b="1" dirty="0"/>
          </a:p>
          <a:p>
            <a:pPr marL="457200" lvl="1" indent="0" defTabSz="685800">
              <a:lnSpc>
                <a:spcPct val="150000"/>
              </a:lnSpc>
              <a:buFont typeface="Wingdings" panose="05000000000000000000" charset="0"/>
              <a:buNone/>
              <a:defRPr/>
            </a:pPr>
            <a:r>
              <a:rPr sz="1800" b="1" dirty="0"/>
              <a:t>     上式中：</a:t>
            </a:r>
            <a:endParaRPr sz="1800" b="1" dirty="0"/>
          </a:p>
          <a:p>
            <a:pPr marL="457200" lvl="1" indent="0" defTabSz="685800">
              <a:lnSpc>
                <a:spcPct val="150000"/>
              </a:lnSpc>
              <a:buFont typeface="Wingdings" panose="05000000000000000000" charset="0"/>
              <a:buNone/>
              <a:defRPr/>
            </a:pPr>
            <a:r>
              <a:rPr sz="1800" b="1" dirty="0"/>
              <a:t>                   f</a:t>
            </a:r>
            <a:r>
              <a:rPr sz="1800" b="1" baseline="-25000" dirty="0"/>
              <a:t>r</a:t>
            </a:r>
            <a:r>
              <a:rPr sz="1800" b="1" dirty="0">
                <a:sym typeface="+mn-ea"/>
              </a:rPr>
              <a:t>——</a:t>
            </a:r>
            <a:r>
              <a:rPr sz="1800" b="1" dirty="0"/>
              <a:t>该词在文章中出现的频次，且f</a:t>
            </a:r>
            <a:r>
              <a:rPr sz="1800" b="1" baseline="-25000" dirty="0"/>
              <a:t>r</a:t>
            </a:r>
            <a:r>
              <a:rPr sz="1800" b="1" dirty="0"/>
              <a:t>=F</a:t>
            </a:r>
            <a:r>
              <a:rPr sz="1800" b="1" baseline="-25000" dirty="0"/>
              <a:t>r</a:t>
            </a:r>
            <a:r>
              <a:rPr sz="1800" b="1" dirty="0"/>
              <a:t>/N                  </a:t>
            </a:r>
            <a:endParaRPr sz="1800" b="1" dirty="0"/>
          </a:p>
          <a:p>
            <a:pPr marL="457200" lvl="1" indent="0" defTabSz="685800">
              <a:lnSpc>
                <a:spcPct val="150000"/>
              </a:lnSpc>
              <a:buFont typeface="Wingdings" panose="05000000000000000000" charset="0"/>
              <a:buNone/>
              <a:defRPr/>
            </a:pPr>
            <a:r>
              <a:rPr sz="1800" b="1" dirty="0"/>
              <a:t>                   r——该词的等级序号</a:t>
            </a:r>
            <a:endParaRPr sz="1800" b="1" dirty="0"/>
          </a:p>
          <a:p>
            <a:pPr marL="457200" lvl="1" indent="0" defTabSz="685800">
              <a:lnSpc>
                <a:spcPct val="150000"/>
              </a:lnSpc>
              <a:buFont typeface="Wingdings" panose="05000000000000000000" charset="0"/>
              <a:buNone/>
              <a:defRPr/>
            </a:pPr>
            <a:r>
              <a:rPr sz="1800" b="1" dirty="0"/>
              <a:t>                   c——常量，且c=C/N</a:t>
            </a:r>
            <a:endParaRPr sz="1800" b="1" dirty="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p:txBody>
          <a:bodyPr/>
          <a:lstStyle/>
          <a:p>
            <a:pPr eaLnBrk="1" hangingPunct="1"/>
            <a:r>
              <a:rPr lang="zh-CN" altLang="en-US" dirty="0"/>
              <a:t> </a:t>
            </a:r>
            <a:endParaRPr lang="zh-CN" altLang="en-US" dirty="0"/>
          </a:p>
        </p:txBody>
      </p:sp>
      <p:sp>
        <p:nvSpPr>
          <p:cNvPr id="29" name="Rectangle 2"/>
          <p:cNvSpPr txBox="1">
            <a:spLocks noRot="1" noChangeArrowheads="1"/>
          </p:cNvSpPr>
          <p:nvPr/>
        </p:nvSpPr>
        <p:spPr>
          <a:xfrm>
            <a:off x="603250" y="332656"/>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齐普夫定律</a:t>
            </a:r>
            <a:endParaRPr lang="zh-CN" altLang="en-US" sz="2800" b="1" dirty="0">
              <a:solidFill>
                <a:srgbClr val="58267E"/>
              </a:solidFill>
            </a:endParaRPr>
          </a:p>
        </p:txBody>
      </p:sp>
      <p:grpSp>
        <p:nvGrpSpPr>
          <p:cNvPr id="6" name="组合 3"/>
          <p:cNvGrpSpPr/>
          <p:nvPr/>
        </p:nvGrpSpPr>
        <p:grpSpPr bwMode="auto">
          <a:xfrm>
            <a:off x="1139825" y="2132856"/>
            <a:ext cx="3733800" cy="3276600"/>
            <a:chOff x="0" y="1524000"/>
            <a:chExt cx="3733800" cy="3276600"/>
          </a:xfrm>
        </p:grpSpPr>
        <p:sp>
          <p:nvSpPr>
            <p:cNvPr id="7" name="Line 4"/>
            <p:cNvSpPr>
              <a:spLocks noChangeShapeType="1"/>
            </p:cNvSpPr>
            <p:nvPr/>
          </p:nvSpPr>
          <p:spPr bwMode="auto">
            <a:xfrm flipV="1">
              <a:off x="685800" y="1676400"/>
              <a:ext cx="0" cy="2667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5"/>
            <p:cNvSpPr>
              <a:spLocks noChangeShapeType="1"/>
            </p:cNvSpPr>
            <p:nvPr/>
          </p:nvSpPr>
          <p:spPr bwMode="auto">
            <a:xfrm>
              <a:off x="685800" y="4343400"/>
              <a:ext cx="2590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Freeform 6"/>
            <p:cNvSpPr/>
            <p:nvPr/>
          </p:nvSpPr>
          <p:spPr bwMode="auto">
            <a:xfrm>
              <a:off x="838200" y="1981200"/>
              <a:ext cx="2286000" cy="2082800"/>
            </a:xfrm>
            <a:custGeom>
              <a:avLst/>
              <a:gdLst>
                <a:gd name="T0" fmla="*/ 0 w 1440"/>
                <a:gd name="T1" fmla="*/ 0 h 1312"/>
                <a:gd name="T2" fmla="*/ 2147483646 w 1440"/>
                <a:gd name="T3" fmla="*/ 2147483646 h 1312"/>
                <a:gd name="T4" fmla="*/ 2147483646 w 1440"/>
                <a:gd name="T5" fmla="*/ 2147483646 h 1312"/>
                <a:gd name="T6" fmla="*/ 2147483646 w 1440"/>
                <a:gd name="T7" fmla="*/ 2147483646 h 1312"/>
                <a:gd name="T8" fmla="*/ 2147483646 w 1440"/>
                <a:gd name="T9" fmla="*/ 2147483646 h 1312"/>
                <a:gd name="T10" fmla="*/ 2147483646 w 1440"/>
                <a:gd name="T11" fmla="*/ 2147483646 h 1312"/>
                <a:gd name="T12" fmla="*/ 2147483646 w 1440"/>
                <a:gd name="T13" fmla="*/ 2147483646 h 1312"/>
                <a:gd name="T14" fmla="*/ 0 60000 65536"/>
                <a:gd name="T15" fmla="*/ 0 60000 65536"/>
                <a:gd name="T16" fmla="*/ 0 60000 65536"/>
                <a:gd name="T17" fmla="*/ 0 60000 65536"/>
                <a:gd name="T18" fmla="*/ 0 60000 65536"/>
                <a:gd name="T19" fmla="*/ 0 60000 65536"/>
                <a:gd name="T20" fmla="*/ 0 60000 65536"/>
                <a:gd name="T21" fmla="*/ 0 w 1440"/>
                <a:gd name="T22" fmla="*/ 0 h 1312"/>
                <a:gd name="T23" fmla="*/ 1440 w 1440"/>
                <a:gd name="T24" fmla="*/ 1312 h 13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0" h="1312">
                  <a:moveTo>
                    <a:pt x="0" y="0"/>
                  </a:moveTo>
                  <a:cubicBezTo>
                    <a:pt x="8" y="56"/>
                    <a:pt x="16" y="112"/>
                    <a:pt x="48" y="240"/>
                  </a:cubicBezTo>
                  <a:cubicBezTo>
                    <a:pt x="80" y="368"/>
                    <a:pt x="128" y="632"/>
                    <a:pt x="192" y="768"/>
                  </a:cubicBezTo>
                  <a:cubicBezTo>
                    <a:pt x="256" y="904"/>
                    <a:pt x="344" y="984"/>
                    <a:pt x="432" y="1056"/>
                  </a:cubicBezTo>
                  <a:cubicBezTo>
                    <a:pt x="520" y="1128"/>
                    <a:pt x="584" y="1160"/>
                    <a:pt x="720" y="1200"/>
                  </a:cubicBezTo>
                  <a:cubicBezTo>
                    <a:pt x="856" y="1240"/>
                    <a:pt x="1128" y="1280"/>
                    <a:pt x="1248" y="1296"/>
                  </a:cubicBezTo>
                  <a:cubicBezTo>
                    <a:pt x="1368" y="1312"/>
                    <a:pt x="1408" y="1296"/>
                    <a:pt x="1440" y="1296"/>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AutoShape 7"/>
            <p:cNvSpPr>
              <a:spLocks noChangeArrowheads="1"/>
            </p:cNvSpPr>
            <p:nvPr/>
          </p:nvSpPr>
          <p:spPr bwMode="auto">
            <a:xfrm>
              <a:off x="0" y="15240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11" name="AutoShape 8"/>
            <p:cNvSpPr>
              <a:spLocks noChangeArrowheads="1"/>
            </p:cNvSpPr>
            <p:nvPr/>
          </p:nvSpPr>
          <p:spPr bwMode="auto">
            <a:xfrm>
              <a:off x="0" y="22098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250</a:t>
              </a:r>
              <a:endParaRPr lang="en-US" altLang="zh-CN" sz="1800">
                <a:latin typeface="Times New Roman" panose="02020603050405020304" pitchFamily="18" charset="0"/>
              </a:endParaRPr>
            </a:p>
          </p:txBody>
        </p:sp>
        <p:sp>
          <p:nvSpPr>
            <p:cNvPr id="12" name="AutoShape 9"/>
            <p:cNvSpPr>
              <a:spLocks noChangeArrowheads="1"/>
            </p:cNvSpPr>
            <p:nvPr/>
          </p:nvSpPr>
          <p:spPr bwMode="auto">
            <a:xfrm>
              <a:off x="0" y="26670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200</a:t>
              </a:r>
              <a:endParaRPr lang="en-US" altLang="zh-CN" sz="1800">
                <a:latin typeface="Times New Roman" panose="02020603050405020304" pitchFamily="18" charset="0"/>
              </a:endParaRPr>
            </a:p>
          </p:txBody>
        </p:sp>
        <p:sp>
          <p:nvSpPr>
            <p:cNvPr id="13" name="AutoShape 10"/>
            <p:cNvSpPr>
              <a:spLocks noChangeArrowheads="1"/>
            </p:cNvSpPr>
            <p:nvPr/>
          </p:nvSpPr>
          <p:spPr bwMode="auto">
            <a:xfrm>
              <a:off x="0" y="29718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150</a:t>
              </a:r>
              <a:endParaRPr lang="en-US" altLang="zh-CN" sz="1800">
                <a:latin typeface="Times New Roman" panose="02020603050405020304" pitchFamily="18" charset="0"/>
              </a:endParaRPr>
            </a:p>
          </p:txBody>
        </p:sp>
        <p:sp>
          <p:nvSpPr>
            <p:cNvPr id="14" name="AutoShape 11"/>
            <p:cNvSpPr>
              <a:spLocks noChangeArrowheads="1"/>
            </p:cNvSpPr>
            <p:nvPr/>
          </p:nvSpPr>
          <p:spPr bwMode="auto">
            <a:xfrm>
              <a:off x="0" y="33528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100</a:t>
              </a:r>
              <a:endParaRPr lang="en-US" altLang="zh-CN" sz="1800">
                <a:latin typeface="Times New Roman" panose="02020603050405020304" pitchFamily="18" charset="0"/>
              </a:endParaRPr>
            </a:p>
          </p:txBody>
        </p:sp>
        <p:sp>
          <p:nvSpPr>
            <p:cNvPr id="15" name="AutoShape 12"/>
            <p:cNvSpPr>
              <a:spLocks noChangeArrowheads="1"/>
            </p:cNvSpPr>
            <p:nvPr/>
          </p:nvSpPr>
          <p:spPr bwMode="auto">
            <a:xfrm>
              <a:off x="0" y="37338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50</a:t>
              </a:r>
              <a:endParaRPr lang="en-US" altLang="zh-CN" sz="1800">
                <a:latin typeface="Times New Roman" panose="02020603050405020304" pitchFamily="18" charset="0"/>
              </a:endParaRPr>
            </a:p>
          </p:txBody>
        </p:sp>
        <p:sp>
          <p:nvSpPr>
            <p:cNvPr id="16" name="AutoShape 13"/>
            <p:cNvSpPr>
              <a:spLocks noChangeArrowheads="1"/>
            </p:cNvSpPr>
            <p:nvPr/>
          </p:nvSpPr>
          <p:spPr bwMode="auto">
            <a:xfrm>
              <a:off x="0" y="18288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300</a:t>
              </a:r>
              <a:endParaRPr lang="en-US" altLang="zh-CN" sz="1800">
                <a:latin typeface="Times New Roman" panose="02020603050405020304" pitchFamily="18" charset="0"/>
              </a:endParaRPr>
            </a:p>
          </p:txBody>
        </p:sp>
        <p:sp>
          <p:nvSpPr>
            <p:cNvPr id="17" name="AutoShape 14"/>
            <p:cNvSpPr>
              <a:spLocks noChangeArrowheads="1"/>
            </p:cNvSpPr>
            <p:nvPr/>
          </p:nvSpPr>
          <p:spPr bwMode="auto">
            <a:xfrm>
              <a:off x="3048000" y="44196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r</a:t>
              </a:r>
              <a:endParaRPr lang="en-US" altLang="zh-CN" sz="2400">
                <a:latin typeface="Times New Roman" panose="02020603050405020304" pitchFamily="18" charset="0"/>
              </a:endParaRPr>
            </a:p>
          </p:txBody>
        </p:sp>
        <p:sp>
          <p:nvSpPr>
            <p:cNvPr id="18" name="AutoShape 16"/>
            <p:cNvSpPr>
              <a:spLocks noChangeArrowheads="1"/>
            </p:cNvSpPr>
            <p:nvPr/>
          </p:nvSpPr>
          <p:spPr bwMode="auto">
            <a:xfrm>
              <a:off x="609600" y="43434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9" name="AutoShape 17"/>
            <p:cNvSpPr>
              <a:spLocks noChangeArrowheads="1"/>
            </p:cNvSpPr>
            <p:nvPr/>
          </p:nvSpPr>
          <p:spPr bwMode="auto">
            <a:xfrm>
              <a:off x="1295400" y="43434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20" name="AutoShape 18"/>
            <p:cNvSpPr>
              <a:spLocks noChangeArrowheads="1"/>
            </p:cNvSpPr>
            <p:nvPr/>
          </p:nvSpPr>
          <p:spPr bwMode="auto">
            <a:xfrm>
              <a:off x="990600" y="43434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21" name="AutoShape 19"/>
            <p:cNvSpPr>
              <a:spLocks noChangeArrowheads="1"/>
            </p:cNvSpPr>
            <p:nvPr/>
          </p:nvSpPr>
          <p:spPr bwMode="auto">
            <a:xfrm>
              <a:off x="1905000" y="43434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5</a:t>
              </a:r>
              <a:endParaRPr lang="en-US" altLang="zh-CN" sz="1800">
                <a:latin typeface="Times New Roman" panose="02020603050405020304" pitchFamily="18" charset="0"/>
              </a:endParaRPr>
            </a:p>
          </p:txBody>
        </p:sp>
        <p:sp>
          <p:nvSpPr>
            <p:cNvPr id="22" name="AutoShape 20"/>
            <p:cNvSpPr>
              <a:spLocks noChangeArrowheads="1"/>
            </p:cNvSpPr>
            <p:nvPr/>
          </p:nvSpPr>
          <p:spPr bwMode="auto">
            <a:xfrm>
              <a:off x="2209800" y="43434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6</a:t>
              </a:r>
              <a:endParaRPr lang="en-US" altLang="zh-CN" sz="1800">
                <a:latin typeface="Times New Roman" panose="02020603050405020304" pitchFamily="18" charset="0"/>
              </a:endParaRPr>
            </a:p>
          </p:txBody>
        </p:sp>
        <p:sp>
          <p:nvSpPr>
            <p:cNvPr id="23" name="AutoShape 21"/>
            <p:cNvSpPr>
              <a:spLocks noChangeArrowheads="1"/>
            </p:cNvSpPr>
            <p:nvPr/>
          </p:nvSpPr>
          <p:spPr bwMode="auto">
            <a:xfrm>
              <a:off x="1600200" y="4343400"/>
              <a:ext cx="6858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grpSp>
      <p:sp>
        <p:nvSpPr>
          <p:cNvPr id="24" name="矩形 23"/>
          <p:cNvSpPr/>
          <p:nvPr/>
        </p:nvSpPr>
        <p:spPr>
          <a:xfrm>
            <a:off x="4716016" y="2628156"/>
            <a:ext cx="4062095" cy="1762019"/>
          </a:xfrm>
          <a:prstGeom prst="rect">
            <a:avLst/>
          </a:prstGeom>
        </p:spPr>
        <p:txBody>
          <a:bodyPr wrap="square" lIns="68579" tIns="34289" rIns="68579" bIns="34289">
            <a:spAutoFit/>
          </a:bodyPr>
          <a:lstStyle/>
          <a:p>
            <a:pPr lvl="0" indent="-285750" algn="l" defTabSz="685800">
              <a:lnSpc>
                <a:spcPct val="150000"/>
              </a:lnSpc>
              <a:buClrTx/>
              <a:buSzTx/>
              <a:buFont typeface="Wingdings" panose="05000000000000000000" charset="0"/>
              <a:buChar char="l"/>
              <a:defRPr/>
            </a:pPr>
            <a:r>
              <a:rPr sz="2000" b="1" dirty="0">
                <a:sym typeface="+mn-ea"/>
              </a:rPr>
              <a:t>齐普夫分布曲线</a:t>
            </a:r>
            <a:endParaRPr sz="2000" b="1" dirty="0"/>
          </a:p>
          <a:p>
            <a:pPr lvl="2" indent="-285750" algn="l" defTabSz="685800">
              <a:lnSpc>
                <a:spcPct val="150000"/>
              </a:lnSpc>
              <a:buClrTx/>
              <a:buSzTx/>
              <a:buFont typeface="Wingdings" panose="05000000000000000000" charset="0"/>
              <a:buChar char="n"/>
              <a:defRPr/>
            </a:pPr>
            <a:r>
              <a:rPr sz="2000" b="1" dirty="0">
                <a:sym typeface="+mn-ea"/>
              </a:rPr>
              <a:t>以等级序号为横坐标</a:t>
            </a:r>
            <a:endParaRPr sz="2000" b="1" dirty="0">
              <a:sym typeface="+mn-ea"/>
            </a:endParaRPr>
          </a:p>
          <a:p>
            <a:pPr lvl="2" indent="-285750" algn="l" defTabSz="685800">
              <a:lnSpc>
                <a:spcPct val="150000"/>
              </a:lnSpc>
              <a:buClrTx/>
              <a:buSzTx/>
              <a:buFont typeface="Wingdings" panose="05000000000000000000" charset="0"/>
              <a:buChar char="n"/>
              <a:defRPr/>
            </a:pPr>
            <a:r>
              <a:rPr sz="2000" b="1" dirty="0">
                <a:sym typeface="+mn-ea"/>
              </a:rPr>
              <a:t>以相应的频次为纵坐标</a:t>
            </a:r>
            <a:endParaRPr sz="2000" b="1" dirty="0">
              <a:sym typeface="+mn-ea"/>
            </a:endParaRPr>
          </a:p>
          <a:p>
            <a:pPr marL="457200" lvl="1" indent="0" defTabSz="685800">
              <a:lnSpc>
                <a:spcPct val="100000"/>
              </a:lnSpc>
              <a:buFont typeface="Wingdings" panose="05000000000000000000" charset="0"/>
              <a:buNone/>
              <a:defRPr/>
            </a:pPr>
            <a:endParaRPr lang="en-US" altLang="zh-CN" sz="2000" b="1"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500034" y="142852"/>
            <a:ext cx="6143668" cy="857256"/>
          </a:xfrm>
          <a:prstGeom prst="rect">
            <a:avLst/>
          </a:prstGeom>
        </p:spPr>
        <p:txBody>
          <a:bodyPr vert="horz" lIns="91440" tIns="45720" rIns="91440" bIns="45720" rtlCol="0" anchor="t">
            <a:normAutofit/>
          </a:bodyPr>
          <a:lstStyle/>
          <a:p>
            <a:pPr eaLnBrk="0" fontAlgn="base" hangingPunct="0">
              <a:spcBef>
                <a:spcPct val="0"/>
              </a:spcBef>
              <a:spcAft>
                <a:spcPct val="0"/>
              </a:spcAft>
              <a:defRPr/>
            </a:pPr>
            <a:endParaRPr lang="zh-CN" altLang="en-US" sz="3600" b="1" dirty="0">
              <a:solidFill>
                <a:srgbClr val="660066"/>
              </a:solidFill>
              <a:latin typeface="黑体" panose="02010609060101010101" pitchFamily="49" charset="-122"/>
              <a:ea typeface="黑体" panose="02010609060101010101" pitchFamily="49" charset="-122"/>
              <a:cs typeface="华文新魏" panose="02010800040101010101" pitchFamily="2" charset="-122"/>
            </a:endParaRPr>
          </a:p>
          <a:p>
            <a:pPr lvl="0" eaLnBrk="0" fontAlgn="base" hangingPunct="0">
              <a:spcBef>
                <a:spcPct val="0"/>
              </a:spcBef>
              <a:spcAft>
                <a:spcPct val="0"/>
              </a:spcAft>
              <a:defRPr/>
            </a:pPr>
            <a:endParaRPr lang="zh-CN" altLang="en-US" sz="3600" b="1" dirty="0">
              <a:solidFill>
                <a:srgbClr val="660066"/>
              </a:solidFill>
              <a:latin typeface="黑体" panose="02010609060101010101" pitchFamily="49" charset="-122"/>
              <a:ea typeface="黑体" panose="02010609060101010101" pitchFamily="49" charset="-122"/>
              <a:cs typeface="华文新魏" panose="02010800040101010101" pitchFamily="2" charset="-122"/>
            </a:endParaRPr>
          </a:p>
        </p:txBody>
      </p:sp>
      <p:sp>
        <p:nvSpPr>
          <p:cNvPr id="9" name="矩形 8"/>
          <p:cNvSpPr/>
          <p:nvPr/>
        </p:nvSpPr>
        <p:spPr>
          <a:xfrm>
            <a:off x="0" y="1071546"/>
            <a:ext cx="357158" cy="5786454"/>
          </a:xfrm>
          <a:prstGeom prst="rect">
            <a:avLst/>
          </a:prstGeom>
          <a:solidFill>
            <a:srgbClr val="D4D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285728"/>
            <a:ext cx="571472" cy="571504"/>
          </a:xfrm>
          <a:prstGeom prst="rect">
            <a:avLst/>
          </a:pr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529" name="Picture 1" descr="C:\Users\user\AppData\Roaming\Tencent\Users\837722370\QQ\WinTemp\RichOle\BFT22Q[%T0`SABDTI%FRHDW.png"/>
          <p:cNvPicPr>
            <a:picLocks noChangeAspect="1" noChangeArrowheads="1"/>
          </p:cNvPicPr>
          <p:nvPr/>
        </p:nvPicPr>
        <p:blipFill>
          <a:blip r:embed="rId1"/>
          <a:srcRect/>
          <a:stretch>
            <a:fillRect/>
          </a:stretch>
        </p:blipFill>
        <p:spPr bwMode="auto">
          <a:xfrm>
            <a:off x="0" y="928670"/>
            <a:ext cx="9144000" cy="236907"/>
          </a:xfrm>
          <a:prstGeom prst="rect">
            <a:avLst/>
          </a:prstGeom>
          <a:noFill/>
        </p:spPr>
      </p:pic>
      <p:sp>
        <p:nvSpPr>
          <p:cNvPr id="7" name="标题 7"/>
          <p:cNvSpPr txBox="1"/>
          <p:nvPr/>
        </p:nvSpPr>
        <p:spPr>
          <a:xfrm>
            <a:off x="685800" y="2348880"/>
            <a:ext cx="7772400" cy="1362075"/>
          </a:xfrm>
          <a:prstGeom prst="rect">
            <a:avLst/>
          </a:prstGeom>
        </p:spPr>
        <p:txBody>
          <a:bodyPr vert="horz" lIns="91440" tIns="45720" rIns="91440" bIns="45720" rtlCol="0" anchor="ctr">
            <a:normAutofit/>
          </a:bodyPr>
          <a:lstStyle>
            <a:lvl1pPr algn="l" defTabSz="914400" rtl="0" eaLnBrk="0" fontAlgn="base" latinLnBrk="0" hangingPunct="0">
              <a:spcBef>
                <a:spcPct val="0"/>
              </a:spcBef>
              <a:spcAft>
                <a:spcPct val="0"/>
              </a:spcAft>
              <a:buNone/>
              <a:defRPr lang="en-US" altLang="en-US" sz="3600" b="1" kern="1200" dirty="0">
                <a:solidFill>
                  <a:srgbClr val="660066"/>
                </a:solidFill>
                <a:latin typeface="华文新魏" panose="02010800040101010101" pitchFamily="2" charset="-122"/>
                <a:ea typeface="华文新魏" panose="02010800040101010101" pitchFamily="2" charset="-122"/>
                <a:cs typeface="华文新魏" panose="02010800040101010101" pitchFamily="2" charset="-122"/>
              </a:defRPr>
            </a:lvl1pPr>
          </a:lstStyle>
          <a:p>
            <a:r>
              <a:rPr lang="en-US" altLang="zh-CN" dirty="0">
                <a:latin typeface="微软雅黑" panose="020B0503020204020204" pitchFamily="34" charset="-122"/>
                <a:ea typeface="微软雅黑" panose="020B0503020204020204" pitchFamily="34" charset="-122"/>
              </a:rPr>
              <a:t>2.1 </a:t>
            </a:r>
            <a:r>
              <a:rPr lang="zh-CN" altLang="en-US" dirty="0">
                <a:latin typeface="微软雅黑" panose="020B0503020204020204" pitchFamily="34" charset="-122"/>
                <a:ea typeface="微软雅黑" panose="020B0503020204020204" pitchFamily="34" charset="-122"/>
              </a:rPr>
              <a:t>信息资源的分布规律</a:t>
            </a:r>
            <a:endParaRPr lang="zh-CN" altLang="en-US" dirty="0"/>
          </a:p>
        </p:txBody>
      </p:sp>
      <p:sp>
        <p:nvSpPr>
          <p:cNvPr id="3" name="文本框 2"/>
          <p:cNvSpPr txBox="1"/>
          <p:nvPr/>
        </p:nvSpPr>
        <p:spPr>
          <a:xfrm>
            <a:off x="1691680" y="3453660"/>
            <a:ext cx="6552728"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信息生产者分布规律</a:t>
            </a: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信息离散分布规律</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信息对时间的分布规律</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p:txBody>
          <a:bodyPr/>
          <a:lstStyle/>
          <a:p>
            <a:pPr eaLnBrk="1" hangingPunct="1"/>
            <a:r>
              <a:rPr lang="zh-CN" altLang="en-US" dirty="0"/>
              <a:t> </a:t>
            </a:r>
            <a:endParaRPr lang="zh-CN" altLang="en-US" dirty="0"/>
          </a:p>
        </p:txBody>
      </p:sp>
      <p:sp>
        <p:nvSpPr>
          <p:cNvPr id="29" name="Rectangle 2"/>
          <p:cNvSpPr txBox="1">
            <a:spLocks noRot="1" noChangeArrowheads="1"/>
          </p:cNvSpPr>
          <p:nvPr/>
        </p:nvSpPr>
        <p:spPr>
          <a:xfrm>
            <a:off x="603250" y="332656"/>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齐普夫定律</a:t>
            </a:r>
            <a:endParaRPr lang="zh-CN" altLang="en-US" sz="2800" b="1" dirty="0">
              <a:solidFill>
                <a:srgbClr val="58267E"/>
              </a:solidFill>
            </a:endParaRPr>
          </a:p>
        </p:txBody>
      </p:sp>
      <p:sp>
        <p:nvSpPr>
          <p:cNvPr id="25" name="矩形 24"/>
          <p:cNvSpPr/>
          <p:nvPr/>
        </p:nvSpPr>
        <p:spPr>
          <a:xfrm>
            <a:off x="782320" y="1527651"/>
            <a:ext cx="5772734" cy="581057"/>
          </a:xfrm>
          <a:prstGeom prst="rect">
            <a:avLst/>
          </a:prstGeom>
        </p:spPr>
        <p:txBody>
          <a:bodyPr wrap="none">
            <a:spAutoFit/>
          </a:bodyPr>
          <a:lstStyle/>
          <a:p>
            <a:pPr defTabSz="685800">
              <a:lnSpc>
                <a:spcPct val="150000"/>
              </a:lnSpc>
              <a:defRPr/>
            </a:pPr>
            <a:r>
              <a:rPr lang="zh-CN" altLang="en-US" sz="2400" b="1" dirty="0">
                <a:solidFill>
                  <a:srgbClr val="6964A0"/>
                </a:solidFill>
                <a:latin typeface="微软雅黑" panose="020B0503020204020204" pitchFamily="34" charset="-122"/>
                <a:ea typeface="微软雅黑" panose="020B0503020204020204" pitchFamily="34" charset="-122"/>
              </a:rPr>
              <a:t>齐普夫定律的修正</a:t>
            </a:r>
            <a:r>
              <a:rPr lang="en-US" altLang="zh-CN" sz="2400" b="1" dirty="0">
                <a:solidFill>
                  <a:srgbClr val="6964A0"/>
                </a:solidFill>
                <a:latin typeface="微软雅黑" panose="020B0503020204020204" pitchFamily="34" charset="-122"/>
                <a:ea typeface="微软雅黑" panose="020B0503020204020204" pitchFamily="34" charset="-122"/>
              </a:rPr>
              <a:t>——</a:t>
            </a:r>
            <a:r>
              <a:rPr lang="zh-CN" altLang="en-US" sz="2400" b="1" dirty="0">
                <a:solidFill>
                  <a:srgbClr val="6964A0"/>
                </a:solidFill>
                <a:latin typeface="微软雅黑" panose="020B0503020204020204" pitchFamily="34" charset="-122"/>
                <a:ea typeface="微软雅黑" panose="020B0503020204020204" pitchFamily="34" charset="-122"/>
              </a:rPr>
              <a:t>朱斯的双参数公式</a:t>
            </a:r>
            <a:endParaRPr lang="zh-CN" altLang="en-US" sz="2400" b="1" dirty="0">
              <a:solidFill>
                <a:srgbClr val="6964A0"/>
              </a:solidFill>
              <a:latin typeface="微软雅黑" panose="020B0503020204020204" pitchFamily="34" charset="-122"/>
              <a:ea typeface="微软雅黑" panose="020B0503020204020204" pitchFamily="34" charset="-122"/>
            </a:endParaRPr>
          </a:p>
        </p:txBody>
      </p:sp>
      <p:sp>
        <p:nvSpPr>
          <p:cNvPr id="26" name="矩形 25"/>
          <p:cNvSpPr/>
          <p:nvPr/>
        </p:nvSpPr>
        <p:spPr>
          <a:xfrm>
            <a:off x="782320" y="2636912"/>
            <a:ext cx="7579360" cy="2364748"/>
          </a:xfrm>
          <a:prstGeom prst="rect">
            <a:avLst/>
          </a:prstGeom>
        </p:spPr>
        <p:txBody>
          <a:bodyPr wrap="square" lIns="68579" tIns="34289" rIns="68579" bIns="34289">
            <a:spAutoFit/>
          </a:bodyPr>
          <a:lstStyle/>
          <a:p>
            <a:pPr marL="742950" lvl="1" indent="-285750" defTabSz="685800">
              <a:lnSpc>
                <a:spcPct val="200000"/>
              </a:lnSpc>
              <a:buFont typeface="Wingdings" panose="05000000000000000000" charset="0"/>
              <a:buChar char="Ø"/>
              <a:defRPr/>
            </a:pPr>
            <a:r>
              <a:rPr sz="1800" dirty="0" err="1"/>
              <a:t>美国语言学家朱斯对齐普夫的单参数词频分布律提出了修正</a:t>
            </a:r>
            <a:endParaRPr sz="1800" dirty="0"/>
          </a:p>
          <a:p>
            <a:pPr marL="742950" lvl="1" indent="-285750" defTabSz="685800">
              <a:lnSpc>
                <a:spcPct val="200000"/>
              </a:lnSpc>
              <a:buFont typeface="Wingdings" panose="05000000000000000000" charset="0"/>
              <a:buChar char="Ø"/>
              <a:defRPr/>
            </a:pPr>
            <a:r>
              <a:rPr sz="1800" dirty="0"/>
              <a:t>齐普夫定律中r的负指数应该是一个参数，而不是一个常数</a:t>
            </a:r>
            <a:endParaRPr sz="1800" dirty="0"/>
          </a:p>
          <a:p>
            <a:pPr marL="742950" lvl="1" indent="-285750" defTabSz="685800">
              <a:lnSpc>
                <a:spcPct val="200000"/>
              </a:lnSpc>
              <a:buFont typeface="Wingdings" panose="05000000000000000000" charset="0"/>
              <a:buChar char="Ø"/>
              <a:defRPr/>
            </a:pPr>
            <a:r>
              <a:rPr sz="1800" dirty="0"/>
              <a:t>双参数公式如下：</a:t>
            </a:r>
            <a:endParaRPr sz="1800" dirty="0"/>
          </a:p>
          <a:p>
            <a:pPr marL="0" lvl="1" indent="0" algn="ctr" defTabSz="685800">
              <a:lnSpc>
                <a:spcPct val="200000"/>
              </a:lnSpc>
              <a:buFont typeface="Wingdings" panose="05000000000000000000" charset="0"/>
              <a:buNone/>
              <a:defRPr/>
            </a:pPr>
            <a:r>
              <a:rPr sz="2400" b="1" dirty="0"/>
              <a:t>P</a:t>
            </a:r>
            <a:r>
              <a:rPr sz="2400" b="1" baseline="-25000" dirty="0"/>
              <a:t>r</a:t>
            </a:r>
            <a:r>
              <a:rPr sz="2400" b="1" dirty="0"/>
              <a:t>=C*r</a:t>
            </a:r>
            <a:r>
              <a:rPr sz="2400" b="1" baseline="30000" dirty="0"/>
              <a:t>-b</a:t>
            </a:r>
            <a:r>
              <a:rPr sz="2400" b="1" dirty="0"/>
              <a:t>（</a:t>
            </a:r>
            <a:r>
              <a:rPr sz="2400" b="1" dirty="0">
                <a:sym typeface="+mn-ea"/>
              </a:rPr>
              <a:t>b&gt;0，C&gt;0</a:t>
            </a:r>
            <a:r>
              <a:rPr sz="2400" b="1" dirty="0"/>
              <a:t>）</a:t>
            </a:r>
            <a:endParaRPr sz="2400" b="1"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p:txBody>
          <a:bodyPr/>
          <a:lstStyle/>
          <a:p>
            <a:pPr eaLnBrk="1" hangingPunct="1"/>
            <a:r>
              <a:rPr lang="zh-CN" altLang="en-US" dirty="0"/>
              <a:t> </a:t>
            </a:r>
            <a:endParaRPr lang="zh-CN" altLang="en-US" dirty="0"/>
          </a:p>
        </p:txBody>
      </p:sp>
      <p:sp>
        <p:nvSpPr>
          <p:cNvPr id="29" name="Rectangle 2"/>
          <p:cNvSpPr txBox="1">
            <a:spLocks noRot="1" noChangeArrowheads="1"/>
          </p:cNvSpPr>
          <p:nvPr/>
        </p:nvSpPr>
        <p:spPr>
          <a:xfrm>
            <a:off x="603250" y="332656"/>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齐普夫定律</a:t>
            </a:r>
            <a:endParaRPr lang="zh-CN" altLang="en-US" sz="2800" b="1" dirty="0">
              <a:solidFill>
                <a:srgbClr val="58267E"/>
              </a:solidFill>
            </a:endParaRPr>
          </a:p>
        </p:txBody>
      </p:sp>
      <p:sp>
        <p:nvSpPr>
          <p:cNvPr id="6" name="矩形 5"/>
          <p:cNvSpPr/>
          <p:nvPr/>
        </p:nvSpPr>
        <p:spPr>
          <a:xfrm>
            <a:off x="778128" y="1724393"/>
            <a:ext cx="7394272" cy="646331"/>
          </a:xfrm>
          <a:prstGeom prst="rect">
            <a:avLst/>
          </a:prstGeom>
        </p:spPr>
        <p:txBody>
          <a:bodyPr wrap="square">
            <a:spAutoFit/>
          </a:bodyPr>
          <a:lstStyle/>
          <a:p>
            <a:pPr defTabSz="685800">
              <a:lnSpc>
                <a:spcPct val="150000"/>
              </a:lnSpc>
              <a:defRPr/>
            </a:pPr>
            <a:r>
              <a:rPr lang="zh-CN" altLang="en-US" sz="2400" b="1" dirty="0">
                <a:solidFill>
                  <a:srgbClr val="6964A0"/>
                </a:solidFill>
                <a:latin typeface="微软雅黑" panose="020B0503020204020204" pitchFamily="34" charset="-122"/>
                <a:ea typeface="微软雅黑" panose="020B0503020204020204" pitchFamily="34" charset="-122"/>
              </a:rPr>
              <a:t>齐普夫定律的修正</a:t>
            </a:r>
            <a:r>
              <a:rPr lang="en-US" altLang="zh-CN" sz="2400" b="1" dirty="0">
                <a:solidFill>
                  <a:srgbClr val="6964A0"/>
                </a:solidFill>
                <a:latin typeface="微软雅黑" panose="020B0503020204020204" pitchFamily="34" charset="-122"/>
                <a:ea typeface="微软雅黑" panose="020B0503020204020204" pitchFamily="34" charset="-122"/>
              </a:rPr>
              <a:t>——</a:t>
            </a:r>
            <a:r>
              <a:rPr lang="zh-CN" altLang="en-US" sz="2400" b="1" dirty="0">
                <a:solidFill>
                  <a:srgbClr val="6964A0"/>
                </a:solidFill>
                <a:latin typeface="微软雅黑" panose="020B0503020204020204" pitchFamily="34" charset="-122"/>
                <a:ea typeface="微软雅黑" panose="020B0503020204020204" pitchFamily="34" charset="-122"/>
              </a:rPr>
              <a:t>芒代尔布罗的三参数公式</a:t>
            </a:r>
            <a:endParaRPr lang="zh-CN" altLang="en-US" sz="2400" b="1" dirty="0">
              <a:solidFill>
                <a:srgbClr val="6964A0"/>
              </a:solidFill>
              <a:latin typeface="微软雅黑" panose="020B0503020204020204" pitchFamily="34" charset="-122"/>
              <a:ea typeface="微软雅黑" panose="020B0503020204020204" pitchFamily="34" charset="-122"/>
            </a:endParaRPr>
          </a:p>
        </p:txBody>
      </p:sp>
      <p:sp>
        <p:nvSpPr>
          <p:cNvPr id="7" name="矩形 6"/>
          <p:cNvSpPr/>
          <p:nvPr/>
        </p:nvSpPr>
        <p:spPr>
          <a:xfrm>
            <a:off x="757664" y="2604165"/>
            <a:ext cx="7579360" cy="1699951"/>
          </a:xfrm>
          <a:prstGeom prst="rect">
            <a:avLst/>
          </a:prstGeom>
        </p:spPr>
        <p:txBody>
          <a:bodyPr wrap="square" lIns="68579" tIns="34289" rIns="68579" bIns="34289">
            <a:spAutoFit/>
          </a:bodyPr>
          <a:lstStyle/>
          <a:p>
            <a:pPr marL="742950" lvl="1" indent="-285750" defTabSz="685800">
              <a:lnSpc>
                <a:spcPct val="200000"/>
              </a:lnSpc>
              <a:buFont typeface="Wingdings" panose="05000000000000000000" charset="0"/>
              <a:buChar char="Ø"/>
              <a:defRPr/>
            </a:pPr>
            <a:r>
              <a:rPr sz="1800" dirty="0" err="1">
                <a:latin typeface="微软雅黑" panose="020B0503020204020204" pitchFamily="34" charset="-122"/>
                <a:ea typeface="微软雅黑" panose="020B0503020204020204" pitchFamily="34" charset="-122"/>
              </a:rPr>
              <a:t>运用信息论原理和概率论方法来研究词的频率分布定律</a:t>
            </a:r>
            <a:endParaRPr sz="1800" dirty="0">
              <a:latin typeface="微软雅黑" panose="020B0503020204020204" pitchFamily="34" charset="-122"/>
              <a:ea typeface="微软雅黑" panose="020B0503020204020204" pitchFamily="34" charset="-122"/>
            </a:endParaRPr>
          </a:p>
          <a:p>
            <a:pPr marL="742950" lvl="1" indent="-285750" defTabSz="685800">
              <a:lnSpc>
                <a:spcPct val="200000"/>
              </a:lnSpc>
              <a:buFont typeface="Wingdings" panose="05000000000000000000" charset="0"/>
              <a:buChar char="Ø"/>
              <a:defRPr/>
            </a:pPr>
            <a:r>
              <a:rPr sz="1800" dirty="0">
                <a:latin typeface="微软雅黑" panose="020B0503020204020204" pitchFamily="34" charset="-122"/>
                <a:ea typeface="微软雅黑" panose="020B0503020204020204" pitchFamily="34" charset="-122"/>
              </a:rPr>
              <a:t>三参数频率分布定律：</a:t>
            </a:r>
            <a:endParaRPr sz="1800" dirty="0">
              <a:latin typeface="微软雅黑" panose="020B0503020204020204" pitchFamily="34" charset="-122"/>
              <a:ea typeface="微软雅黑" panose="020B0503020204020204" pitchFamily="34" charset="-122"/>
            </a:endParaRPr>
          </a:p>
          <a:p>
            <a:pPr marL="0" lvl="1" indent="0" algn="ctr" defTabSz="685800">
              <a:lnSpc>
                <a:spcPct val="200000"/>
              </a:lnSpc>
              <a:buFont typeface="Wingdings" panose="05000000000000000000" charset="0"/>
              <a:buNone/>
              <a:defRPr/>
            </a:pPr>
            <a:r>
              <a:rPr sz="2000" b="1" dirty="0">
                <a:latin typeface="微软雅黑" panose="020B0503020204020204" pitchFamily="34" charset="-122"/>
                <a:ea typeface="微软雅黑" panose="020B0503020204020204" pitchFamily="34" charset="-122"/>
              </a:rPr>
              <a:t>P</a:t>
            </a:r>
            <a:r>
              <a:rPr sz="2000" b="1" baseline="-25000" dirty="0">
                <a:latin typeface="微软雅黑" panose="020B0503020204020204" pitchFamily="34" charset="-122"/>
                <a:ea typeface="微软雅黑" panose="020B0503020204020204" pitchFamily="34" charset="-122"/>
              </a:rPr>
              <a:t>r</a:t>
            </a:r>
            <a:r>
              <a:rPr sz="2000" b="1" dirty="0">
                <a:latin typeface="微软雅黑" panose="020B0503020204020204" pitchFamily="34" charset="-122"/>
                <a:ea typeface="微软雅黑" panose="020B0503020204020204" pitchFamily="34" charset="-122"/>
              </a:rPr>
              <a:t>=C*(r+a)</a:t>
            </a:r>
            <a:r>
              <a:rPr sz="2000" b="1" baseline="30000" dirty="0">
                <a:latin typeface="微软雅黑" panose="020B0503020204020204" pitchFamily="34" charset="-122"/>
                <a:ea typeface="微软雅黑" panose="020B0503020204020204" pitchFamily="34" charset="-122"/>
              </a:rPr>
              <a:t>-b</a:t>
            </a:r>
            <a:r>
              <a:rPr sz="2000" b="1" dirty="0">
                <a:latin typeface="微软雅黑" panose="020B0503020204020204" pitchFamily="34" charset="-122"/>
                <a:ea typeface="微软雅黑" panose="020B0503020204020204" pitchFamily="34" charset="-122"/>
              </a:rPr>
              <a:t>（</a:t>
            </a:r>
            <a:r>
              <a:rPr sz="2000" b="1" dirty="0">
                <a:latin typeface="微软雅黑" panose="020B0503020204020204" pitchFamily="34" charset="-122"/>
                <a:ea typeface="微软雅黑" panose="020B0503020204020204" pitchFamily="34" charset="-122"/>
                <a:sym typeface="+mn-ea"/>
              </a:rPr>
              <a:t>0&lt;=a&lt;1，b&gt;0，C&gt;0</a:t>
            </a:r>
            <a:r>
              <a:rPr sz="2000" b="1" dirty="0">
                <a:latin typeface="微软雅黑" panose="020B0503020204020204" pitchFamily="34" charset="-122"/>
                <a:ea typeface="微软雅黑" panose="020B0503020204020204" pitchFamily="34" charset="-122"/>
              </a:rPr>
              <a:t>）</a:t>
            </a:r>
            <a:endParaRPr sz="2000" b="1" dirty="0">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Rot="1" noChangeArrowheads="1"/>
          </p:cNvSpPr>
          <p:nvPr/>
        </p:nvSpPr>
        <p:spPr>
          <a:xfrm>
            <a:off x="603250" y="332656"/>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齐普夫定律</a:t>
            </a:r>
            <a:endParaRPr lang="zh-CN" altLang="en-US" sz="2800" b="1" dirty="0">
              <a:solidFill>
                <a:srgbClr val="58267E"/>
              </a:solidFill>
            </a:endParaRPr>
          </a:p>
        </p:txBody>
      </p:sp>
      <p:sp>
        <p:nvSpPr>
          <p:cNvPr id="8" name="矩形 7"/>
          <p:cNvSpPr/>
          <p:nvPr/>
        </p:nvSpPr>
        <p:spPr>
          <a:xfrm>
            <a:off x="755576" y="1534192"/>
            <a:ext cx="7245706" cy="707886"/>
          </a:xfrm>
          <a:prstGeom prst="rect">
            <a:avLst/>
          </a:prstGeom>
        </p:spPr>
        <p:txBody>
          <a:bodyPr wrap="square">
            <a:spAutoFit/>
          </a:bodyPr>
          <a:lstStyle/>
          <a:p>
            <a:pPr>
              <a:buClr>
                <a:srgbClr val="58267E"/>
              </a:buClr>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rPr>
              <a:t>齐普夫的表达仅适宜于</a:t>
            </a:r>
            <a:r>
              <a:rPr lang="zh-CN" altLang="en-US" sz="2000" b="1" dirty="0">
                <a:solidFill>
                  <a:srgbClr val="FF0000"/>
                </a:solidFill>
                <a:latin typeface="微软雅黑" panose="020B0503020204020204" pitchFamily="34" charset="-122"/>
                <a:ea typeface="微软雅黑" panose="020B0503020204020204" pitchFamily="34" charset="-122"/>
              </a:rPr>
              <a:t>中频</a:t>
            </a:r>
            <a:r>
              <a:rPr lang="zh-CN" altLang="en-US" sz="2000" b="1" dirty="0">
                <a:latin typeface="微软雅黑" panose="020B0503020204020204" pitchFamily="34" charset="-122"/>
                <a:ea typeface="微软雅黑" panose="020B0503020204020204" pitchFamily="34" charset="-122"/>
              </a:rPr>
              <a:t>词的情况，高频与低频词与该表述偏差较大。</a:t>
            </a:r>
            <a:endParaRPr lang="en-US" altLang="zh-CN" sz="2000" b="1" dirty="0">
              <a:latin typeface="微软雅黑" panose="020B0503020204020204" pitchFamily="34" charset="-122"/>
              <a:ea typeface="微软雅黑" panose="020B0503020204020204" pitchFamily="34" charset="-122"/>
            </a:endParaRPr>
          </a:p>
        </p:txBody>
      </p:sp>
      <p:sp>
        <p:nvSpPr>
          <p:cNvPr id="9" name="矩形 8"/>
          <p:cNvSpPr/>
          <p:nvPr/>
        </p:nvSpPr>
        <p:spPr>
          <a:xfrm>
            <a:off x="755576" y="2603907"/>
            <a:ext cx="7579360" cy="1477328"/>
          </a:xfrm>
          <a:prstGeom prst="rect">
            <a:avLst/>
          </a:prstGeom>
        </p:spPr>
        <p:txBody>
          <a:bodyPr wrap="square">
            <a:spAutoFit/>
          </a:bodyPr>
          <a:lstStyle/>
          <a:p>
            <a:pPr indent="457200"/>
            <a:r>
              <a:rPr lang="zh-CN" altLang="en-US" sz="1800" dirty="0"/>
              <a:t>中国数学家和语言学家周海中曾经指出：齐普夫定律是描述词频分布规律的强大数学工具</a:t>
            </a:r>
            <a:r>
              <a:rPr lang="en-US" altLang="zh-CN" sz="1800" dirty="0"/>
              <a:t>;</a:t>
            </a:r>
            <a:r>
              <a:rPr lang="zh-CN" altLang="en-US" sz="1800" dirty="0"/>
              <a:t>作为经验定律，它仍有不足之处，有待进一步完善。研究词频分布对编制词表，制定标引规则，进行词汇分析与控制，分析作者著述特征具有一定意义。经验表明，中频词往往是包含大量有检索意义的关键词。而一篇文献全文输入计算机后，计算机是很容易检出中频词的。</a:t>
            </a:r>
            <a:endParaRPr lang="zh-CN" altLang="en-US" sz="1800" dirty="0"/>
          </a:p>
        </p:txBody>
      </p:sp>
      <p:sp>
        <p:nvSpPr>
          <p:cNvPr id="10" name="矩形 9"/>
          <p:cNvSpPr/>
          <p:nvPr/>
        </p:nvSpPr>
        <p:spPr>
          <a:xfrm>
            <a:off x="755576" y="4437112"/>
            <a:ext cx="7579360" cy="1682318"/>
          </a:xfrm>
          <a:prstGeom prst="rect">
            <a:avLst/>
          </a:prstGeom>
        </p:spPr>
        <p:txBody>
          <a:bodyPr wrap="square" lIns="68579" tIns="34289" rIns="68579" bIns="34289">
            <a:spAutoFit/>
          </a:bodyPr>
          <a:lstStyle/>
          <a:p>
            <a:pPr marL="285750" lvl="0" indent="-285750" defTabSz="685800">
              <a:lnSpc>
                <a:spcPct val="150000"/>
              </a:lnSpc>
              <a:buFont typeface="Wingdings" panose="05000000000000000000" charset="0"/>
              <a:buChar char="l"/>
              <a:defRPr/>
            </a:pPr>
            <a:r>
              <a:rPr sz="1800" b="1" dirty="0">
                <a:latin typeface="微软雅黑" panose="020B0503020204020204" pitchFamily="34" charset="-122"/>
                <a:ea typeface="微软雅黑" panose="020B0503020204020204" pitchFamily="34" charset="-122"/>
              </a:rPr>
              <a:t>在文献标引和词表编制中的应用</a:t>
            </a:r>
            <a:endParaRPr sz="1800" b="1" dirty="0">
              <a:latin typeface="微软雅黑" panose="020B0503020204020204" pitchFamily="34" charset="-122"/>
              <a:ea typeface="微软雅黑" panose="020B0503020204020204" pitchFamily="34" charset="-122"/>
            </a:endParaRPr>
          </a:p>
          <a:p>
            <a:pPr marL="742950" lvl="1" indent="-285750" defTabSz="685800">
              <a:lnSpc>
                <a:spcPct val="150000"/>
              </a:lnSpc>
              <a:buFont typeface="Wingdings" panose="05000000000000000000" charset="0"/>
              <a:buChar char="Ø"/>
              <a:defRPr/>
            </a:pPr>
            <a:r>
              <a:rPr sz="1800" b="1" dirty="0">
                <a:latin typeface="微软雅黑" panose="020B0503020204020204" pitchFamily="34" charset="-122"/>
                <a:ea typeface="微软雅黑" panose="020B0503020204020204" pitchFamily="34" charset="-122"/>
              </a:rPr>
              <a:t>词表编制</a:t>
            </a:r>
            <a:endParaRPr sz="1800" b="1" dirty="0">
              <a:latin typeface="微软雅黑" panose="020B0503020204020204" pitchFamily="34" charset="-122"/>
              <a:ea typeface="微软雅黑" panose="020B0503020204020204" pitchFamily="34" charset="-122"/>
            </a:endParaRPr>
          </a:p>
          <a:p>
            <a:pPr marL="742950" lvl="1" indent="-285750" defTabSz="685800">
              <a:lnSpc>
                <a:spcPct val="150000"/>
              </a:lnSpc>
              <a:buFont typeface="Wingdings" panose="05000000000000000000" charset="0"/>
              <a:buChar char="Ø"/>
              <a:defRPr/>
            </a:pPr>
            <a:r>
              <a:rPr sz="1800" b="1" dirty="0" err="1">
                <a:latin typeface="微软雅黑" panose="020B0503020204020204" pitchFamily="34" charset="-122"/>
                <a:ea typeface="微软雅黑" panose="020B0503020204020204" pitchFamily="34" charset="-122"/>
              </a:rPr>
              <a:t>自动标引</a:t>
            </a:r>
            <a:endParaRPr sz="1800" b="1" dirty="0">
              <a:latin typeface="微软雅黑" panose="020B0503020204020204" pitchFamily="34" charset="-122"/>
              <a:ea typeface="微软雅黑" panose="020B0503020204020204" pitchFamily="34" charset="-122"/>
            </a:endParaRPr>
          </a:p>
          <a:p>
            <a:pPr marL="457200" lvl="1" indent="0" algn="ctr" defTabSz="685800">
              <a:lnSpc>
                <a:spcPct val="150000"/>
              </a:lnSpc>
              <a:buFont typeface="Wingdings" panose="05000000000000000000" charset="0"/>
              <a:buNone/>
              <a:defRPr/>
            </a:pPr>
            <a:endParaRPr sz="1800" b="1" dirty="0">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Rot="1" noChangeArrowheads="1"/>
          </p:cNvSpPr>
          <p:nvPr/>
        </p:nvSpPr>
        <p:spPr>
          <a:xfrm>
            <a:off x="603250" y="332656"/>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齐普夫定律</a:t>
            </a:r>
            <a:endParaRPr lang="zh-CN" altLang="en-US" sz="2800" b="1" dirty="0">
              <a:solidFill>
                <a:srgbClr val="58267E"/>
              </a:solidFill>
            </a:endParaRPr>
          </a:p>
        </p:txBody>
      </p:sp>
      <p:sp>
        <p:nvSpPr>
          <p:cNvPr id="7" name="矩形 6"/>
          <p:cNvSpPr/>
          <p:nvPr/>
        </p:nvSpPr>
        <p:spPr>
          <a:xfrm>
            <a:off x="1348535" y="1819330"/>
            <a:ext cx="2492990" cy="400110"/>
          </a:xfrm>
          <a:prstGeom prst="rect">
            <a:avLst/>
          </a:prstGeom>
        </p:spPr>
        <p:txBody>
          <a:bodyPr wrap="none">
            <a:spAutoFit/>
          </a:bodyPr>
          <a:lstStyle/>
          <a:p>
            <a:r>
              <a:rPr lang="zh-CN" altLang="en-US" sz="2000" b="1" dirty="0">
                <a:solidFill>
                  <a:schemeClr val="accent4"/>
                </a:solidFill>
                <a:latin typeface="微软雅黑" panose="020B0503020204020204" pitchFamily="34" charset="-122"/>
                <a:ea typeface="微软雅黑" panose="020B0503020204020204" pitchFamily="34" charset="-122"/>
              </a:rPr>
              <a:t>在情报检索中的应用</a:t>
            </a:r>
            <a:endParaRPr lang="zh-CN" altLang="en-US" sz="2400" b="1" dirty="0">
              <a:solidFill>
                <a:schemeClr val="accent4"/>
              </a:solidFill>
            </a:endParaRPr>
          </a:p>
        </p:txBody>
      </p:sp>
      <p:sp>
        <p:nvSpPr>
          <p:cNvPr id="11" name="矩形 10"/>
          <p:cNvSpPr/>
          <p:nvPr/>
        </p:nvSpPr>
        <p:spPr>
          <a:xfrm>
            <a:off x="5520950" y="4039559"/>
            <a:ext cx="2492990" cy="400110"/>
          </a:xfrm>
          <a:prstGeom prst="rect">
            <a:avLst/>
          </a:prstGeom>
        </p:spPr>
        <p:txBody>
          <a:bodyPr wrap="none">
            <a:spAutoFit/>
          </a:bodyPr>
          <a:lstStyle/>
          <a:p>
            <a:r>
              <a:rPr lang="zh-CN" altLang="en-US" sz="2000" b="1" dirty="0">
                <a:solidFill>
                  <a:schemeClr val="accent4"/>
                </a:solidFill>
                <a:latin typeface="微软雅黑" panose="020B0503020204020204" pitchFamily="34" charset="-122"/>
                <a:ea typeface="微软雅黑" panose="020B0503020204020204" pitchFamily="34" charset="-122"/>
              </a:rPr>
              <a:t>在科学评价中的应用</a:t>
            </a:r>
            <a:endParaRPr lang="zh-CN" altLang="en-US" sz="2400" b="1" dirty="0">
              <a:solidFill>
                <a:schemeClr val="accent4"/>
              </a:solidFill>
            </a:endParaRPr>
          </a:p>
        </p:txBody>
      </p:sp>
      <p:sp>
        <p:nvSpPr>
          <p:cNvPr id="12" name="矩形 11"/>
          <p:cNvSpPr/>
          <p:nvPr/>
        </p:nvSpPr>
        <p:spPr>
          <a:xfrm>
            <a:off x="1323880" y="2532966"/>
            <a:ext cx="7207164" cy="1023742"/>
          </a:xfrm>
          <a:prstGeom prst="rect">
            <a:avLst/>
          </a:prstGeom>
        </p:spPr>
        <p:txBody>
          <a:bodyPr wrap="square">
            <a:spAutoFit/>
          </a:bodyPr>
          <a:lstStyle/>
          <a:p>
            <a:pPr lvl="0" indent="457200" algn="just">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在建立情报检索系统时，一般都要建立倒排档（辅助索引），一个倒排档的大小，取决于同一属性字段内不同词的多少以及每个词的出现频率。通过大量研究发现，文献库中的词频特征与齐普夫定律是一致的，通过计算便可求出数据库所需的存储量。</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13" name="矩形 12"/>
          <p:cNvSpPr/>
          <p:nvPr/>
        </p:nvSpPr>
        <p:spPr>
          <a:xfrm>
            <a:off x="1502745" y="4627911"/>
            <a:ext cx="6466932" cy="1061829"/>
          </a:xfrm>
          <a:prstGeom prst="rect">
            <a:avLst/>
          </a:prstGeom>
        </p:spPr>
        <p:txBody>
          <a:bodyPr wrap="square">
            <a:spAutoFit/>
          </a:bodyPr>
          <a:lstStyle/>
          <a:p>
            <a:pPr marL="285750" lvl="0" indent="-285750" algn="just">
              <a:lnSpc>
                <a:spcPct val="150000"/>
              </a:lnSpc>
              <a:buFont typeface="Wingdings" panose="05000000000000000000" pitchFamily="2" charset="2"/>
              <a:buChar char="Ø"/>
            </a:pPr>
            <a:r>
              <a:rPr lang="zh-CN" altLang="en-US" sz="1400" dirty="0">
                <a:solidFill>
                  <a:prstClr val="black"/>
                </a:solidFill>
                <a:latin typeface="微软雅黑" panose="020B0503020204020204" pitchFamily="34" charset="-122"/>
                <a:ea typeface="微软雅黑" panose="020B0503020204020204" pitchFamily="34" charset="-122"/>
              </a:rPr>
              <a:t>运用关键词计量分析的方法展示一个学科领域的研究动向</a:t>
            </a:r>
            <a:endParaRPr lang="zh-CN" altLang="en-US" sz="1400" dirty="0">
              <a:solidFill>
                <a:prstClr val="black"/>
              </a:solidFill>
              <a:latin typeface="微软雅黑" panose="020B0503020204020204" pitchFamily="34" charset="-122"/>
              <a:ea typeface="微软雅黑" panose="020B0503020204020204" pitchFamily="34" charset="-122"/>
            </a:endParaRPr>
          </a:p>
          <a:p>
            <a:pPr marL="285750" lvl="0" indent="-285750" algn="just">
              <a:lnSpc>
                <a:spcPct val="150000"/>
              </a:lnSpc>
              <a:buFont typeface="Wingdings" panose="05000000000000000000" pitchFamily="2" charset="2"/>
              <a:buChar char="Ø"/>
            </a:pPr>
            <a:r>
              <a:rPr lang="zh-CN" altLang="en-US" sz="1400" dirty="0">
                <a:solidFill>
                  <a:prstClr val="black"/>
                </a:solidFill>
                <a:latin typeface="微软雅黑" panose="020B0503020204020204" pitchFamily="34" charset="-122"/>
                <a:ea typeface="微软雅黑" panose="020B0503020204020204" pitchFamily="34" charset="-122"/>
              </a:rPr>
              <a:t>基于网络环境所进行的大规模的词频统计分析，提高了研究结论的可信度，受到科技管理部门的青睐。</a:t>
            </a:r>
            <a:endParaRPr lang="zh-CN" altLang="en-US" sz="1400" dirty="0">
              <a:solidFill>
                <a:prstClr val="black"/>
              </a:solidFill>
              <a:latin typeface="微软雅黑" panose="020B0503020204020204" pitchFamily="34" charset="-122"/>
              <a:ea typeface="微软雅黑" panose="020B0503020204020204" pitchFamily="34" charset="-122"/>
            </a:endParaRPr>
          </a:p>
        </p:txBody>
      </p:sp>
      <p:grpSp>
        <p:nvGrpSpPr>
          <p:cNvPr id="14" name="组合 13"/>
          <p:cNvGrpSpPr/>
          <p:nvPr/>
        </p:nvGrpSpPr>
        <p:grpSpPr bwMode="auto">
          <a:xfrm>
            <a:off x="589063" y="1667542"/>
            <a:ext cx="728641" cy="703686"/>
            <a:chOff x="630085" y="1203598"/>
            <a:chExt cx="1440160" cy="1440160"/>
          </a:xfrm>
          <a:noFill/>
        </p:grpSpPr>
        <p:sp>
          <p:nvSpPr>
            <p:cNvPr id="18" name="椭圆 17"/>
            <p:cNvSpPr/>
            <p:nvPr/>
          </p:nvSpPr>
          <p:spPr>
            <a:xfrm>
              <a:off x="630085" y="1203598"/>
              <a:ext cx="1440160" cy="1440160"/>
            </a:xfrm>
            <a:prstGeom prst="ellipse">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CC6600"/>
                </a:solidFill>
              </a:endParaRPr>
            </a:p>
          </p:txBody>
        </p:sp>
        <p:pic>
          <p:nvPicPr>
            <p:cNvPr id="19" name="Picture 3"/>
            <p:cNvPicPr>
              <a:picLocks noChangeAspect="1" noChangeArrowheads="1"/>
            </p:cNvPicPr>
            <p:nvPr/>
          </p:nvPicPr>
          <p:blipFill>
            <a:blip r:embed="rId1"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bwMode="auto">
            <a:xfrm>
              <a:off x="931594" y="1528726"/>
              <a:ext cx="876703" cy="876702"/>
            </a:xfrm>
            <a:prstGeom prst="rect">
              <a:avLst/>
            </a:prstGeom>
            <a:grpFill/>
            <a:ln w="9525">
              <a:noFill/>
              <a:miter lim="800000"/>
              <a:headEnd/>
              <a:tailEnd/>
            </a:ln>
          </p:spPr>
        </p:pic>
      </p:grpSp>
      <p:grpSp>
        <p:nvGrpSpPr>
          <p:cNvPr id="15" name="组合 14"/>
          <p:cNvGrpSpPr/>
          <p:nvPr/>
        </p:nvGrpSpPr>
        <p:grpSpPr bwMode="auto">
          <a:xfrm>
            <a:off x="8058202" y="4124464"/>
            <a:ext cx="708201" cy="686519"/>
            <a:chOff x="6804248" y="3219822"/>
            <a:chExt cx="1080120" cy="1080120"/>
          </a:xfrm>
        </p:grpSpPr>
        <p:sp>
          <p:nvSpPr>
            <p:cNvPr id="16" name="椭圆 15"/>
            <p:cNvSpPr/>
            <p:nvPr/>
          </p:nvSpPr>
          <p:spPr>
            <a:xfrm>
              <a:off x="6804248" y="3219822"/>
              <a:ext cx="1080120" cy="1080120"/>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CC6600"/>
                </a:solidFill>
              </a:endParaRPr>
            </a:p>
          </p:txBody>
        </p:sp>
        <p:sp>
          <p:nvSpPr>
            <p:cNvPr id="17" name="Freeform 14"/>
            <p:cNvSpPr>
              <a:spLocks noEditPoints="1"/>
            </p:cNvSpPr>
            <p:nvPr/>
          </p:nvSpPr>
          <p:spPr bwMode="black">
            <a:xfrm>
              <a:off x="7074278" y="3566406"/>
              <a:ext cx="501595" cy="445504"/>
            </a:xfrm>
            <a:custGeom>
              <a:avLst/>
              <a:gdLst>
                <a:gd name="T0" fmla="*/ 326037 w 300"/>
                <a:gd name="T1" fmla="*/ 363437 h 266"/>
                <a:gd name="T2" fmla="*/ 327709 w 300"/>
                <a:gd name="T3" fmla="*/ 380186 h 266"/>
                <a:gd name="T4" fmla="*/ 249126 w 300"/>
                <a:gd name="T5" fmla="*/ 445504 h 266"/>
                <a:gd name="T6" fmla="*/ 13376 w 300"/>
                <a:gd name="T7" fmla="*/ 194280 h 266"/>
                <a:gd name="T8" fmla="*/ 0 w 300"/>
                <a:gd name="T9" fmla="*/ 130637 h 266"/>
                <a:gd name="T10" fmla="*/ 130415 w 300"/>
                <a:gd name="T11" fmla="*/ 0 h 266"/>
                <a:gd name="T12" fmla="*/ 250797 w 300"/>
                <a:gd name="T13" fmla="*/ 80392 h 266"/>
                <a:gd name="T14" fmla="*/ 371180 w 300"/>
                <a:gd name="T15" fmla="*/ 0 h 266"/>
                <a:gd name="T16" fmla="*/ 501595 w 300"/>
                <a:gd name="T17" fmla="*/ 130637 h 266"/>
                <a:gd name="T18" fmla="*/ 488219 w 300"/>
                <a:gd name="T19" fmla="*/ 194280 h 266"/>
                <a:gd name="T20" fmla="*/ 438060 w 300"/>
                <a:gd name="T21" fmla="*/ 271322 h 266"/>
                <a:gd name="T22" fmla="*/ 419668 w 300"/>
                <a:gd name="T23" fmla="*/ 269647 h 266"/>
                <a:gd name="T24" fmla="*/ 326037 w 300"/>
                <a:gd name="T25" fmla="*/ 363437 h 266"/>
                <a:gd name="T26" fmla="*/ 429700 w 300"/>
                <a:gd name="T27" fmla="*/ 353388 h 266"/>
                <a:gd name="T28" fmla="*/ 459795 w 300"/>
                <a:gd name="T29" fmla="*/ 353388 h 266"/>
                <a:gd name="T30" fmla="*/ 459795 w 300"/>
                <a:gd name="T31" fmla="*/ 373486 h 266"/>
                <a:gd name="T32" fmla="*/ 429700 w 300"/>
                <a:gd name="T33" fmla="*/ 373486 h 266"/>
                <a:gd name="T34" fmla="*/ 429700 w 300"/>
                <a:gd name="T35" fmla="*/ 403633 h 266"/>
                <a:gd name="T36" fmla="*/ 409636 w 300"/>
                <a:gd name="T37" fmla="*/ 403633 h 266"/>
                <a:gd name="T38" fmla="*/ 409636 w 300"/>
                <a:gd name="T39" fmla="*/ 373486 h 266"/>
                <a:gd name="T40" fmla="*/ 379540 w 300"/>
                <a:gd name="T41" fmla="*/ 373486 h 266"/>
                <a:gd name="T42" fmla="*/ 379540 w 300"/>
                <a:gd name="T43" fmla="*/ 353388 h 266"/>
                <a:gd name="T44" fmla="*/ 409636 w 300"/>
                <a:gd name="T45" fmla="*/ 353388 h 266"/>
                <a:gd name="T46" fmla="*/ 409636 w 300"/>
                <a:gd name="T47" fmla="*/ 323242 h 266"/>
                <a:gd name="T48" fmla="*/ 429700 w 300"/>
                <a:gd name="T49" fmla="*/ 323242 h 266"/>
                <a:gd name="T50" fmla="*/ 429700 w 300"/>
                <a:gd name="T51" fmla="*/ 353388 h 266"/>
                <a:gd name="T52" fmla="*/ 419668 w 300"/>
                <a:gd name="T53" fmla="*/ 432105 h 266"/>
                <a:gd name="T54" fmla="*/ 351116 w 300"/>
                <a:gd name="T55" fmla="*/ 363437 h 266"/>
                <a:gd name="T56" fmla="*/ 419668 w 300"/>
                <a:gd name="T57" fmla="*/ 294770 h 266"/>
                <a:gd name="T58" fmla="*/ 489891 w 300"/>
                <a:gd name="T59" fmla="*/ 363437 h 266"/>
                <a:gd name="T60" fmla="*/ 419668 w 300"/>
                <a:gd name="T61" fmla="*/ 432105 h 266"/>
                <a:gd name="T62" fmla="*/ 419668 w 300"/>
                <a:gd name="T63" fmla="*/ 281371 h 266"/>
                <a:gd name="T64" fmla="*/ 339413 w 300"/>
                <a:gd name="T65" fmla="*/ 363437 h 266"/>
                <a:gd name="T66" fmla="*/ 419668 w 300"/>
                <a:gd name="T67" fmla="*/ 445504 h 266"/>
                <a:gd name="T68" fmla="*/ 501595 w 300"/>
                <a:gd name="T69" fmla="*/ 363437 h 266"/>
                <a:gd name="T70" fmla="*/ 419668 w 300"/>
                <a:gd name="T71" fmla="*/ 281371 h 2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00"/>
                <a:gd name="T109" fmla="*/ 0 h 266"/>
                <a:gd name="T110" fmla="*/ 300 w 300"/>
                <a:gd name="T111" fmla="*/ 266 h 2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chemeClr val="accent4"/>
            </a:solidFill>
            <a:ln w="9525">
              <a:solidFill>
                <a:schemeClr val="accent2">
                  <a:lumMod val="50000"/>
                </a:schemeClr>
              </a:solidFill>
              <a:round/>
            </a:ln>
          </p:spPr>
          <p:txBody>
            <a:bodyPr lIns="83943" tIns="41972" rIns="83943" bIns="41972"/>
            <a:lstStyle/>
            <a:p>
              <a:endParaRPr lang="zh-CN" altLang="en-US">
                <a:solidFill>
                  <a:srgbClr val="CC6600"/>
                </a:solidFill>
              </a:endParaRPr>
            </a:p>
          </p:txBody>
        </p:sp>
      </p:gr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Rot="1" noChangeArrowheads="1"/>
          </p:cNvSpPr>
          <p:nvPr>
            <p:ph type="body" idx="1"/>
          </p:nvPr>
        </p:nvSpPr>
        <p:spPr>
          <a:xfrm>
            <a:off x="958850" y="1340768"/>
            <a:ext cx="7991475" cy="5184775"/>
          </a:xfrm>
        </p:spPr>
        <p:txBody>
          <a:bodyPr/>
          <a:lstStyle/>
          <a:p>
            <a:pPr eaLnBrk="1" hangingPunct="1">
              <a:buClr>
                <a:srgbClr val="58267E"/>
              </a:buClr>
              <a:buFont typeface="Wingdings" panose="05000000000000000000" pitchFamily="2" charset="2"/>
              <a:buChar char="n"/>
            </a:pPr>
            <a:r>
              <a:rPr lang="zh-CN" altLang="en-US" sz="2400" dirty="0"/>
              <a:t>信息在时间轴上和动态分布规律可以揭示信息的增长与老化，用高效的理论模型来刻画信息随时间的推移所表现出来的趋势，把握信息量的变化，对信息实施动态管理。</a:t>
            </a:r>
            <a:endParaRPr lang="zh-CN" altLang="en-US" sz="2400" dirty="0"/>
          </a:p>
          <a:p>
            <a:pPr eaLnBrk="1" hangingPunct="1">
              <a:lnSpc>
                <a:spcPct val="80000"/>
              </a:lnSpc>
              <a:buClr>
                <a:srgbClr val="58267E"/>
              </a:buClr>
              <a:buFont typeface="Wingdings" panose="05000000000000000000" pitchFamily="2" charset="2"/>
              <a:buChar char="n"/>
            </a:pPr>
            <a:r>
              <a:rPr lang="zh-CN" altLang="en-US" sz="2800" b="1" dirty="0"/>
              <a:t>指数增长律 </a:t>
            </a:r>
            <a:endParaRPr lang="zh-CN" altLang="en-US" sz="2800" b="1" dirty="0"/>
          </a:p>
          <a:p>
            <a:pPr lvl="1" eaLnBrk="1" hangingPunct="1">
              <a:lnSpc>
                <a:spcPct val="80000"/>
              </a:lnSpc>
              <a:buClr>
                <a:srgbClr val="58267E"/>
              </a:buClr>
              <a:buFont typeface="Wingdings" panose="05000000000000000000" pitchFamily="2" charset="2"/>
              <a:buChar char="p"/>
            </a:pPr>
            <a:r>
              <a:rPr lang="en-US" altLang="zh-CN" sz="2400" dirty="0"/>
              <a:t>1.</a:t>
            </a:r>
            <a:r>
              <a:rPr lang="zh-CN" altLang="en-US" sz="2400" dirty="0"/>
              <a:t>普赖斯曲线 </a:t>
            </a:r>
            <a:endParaRPr lang="zh-CN" altLang="en-US" sz="2400" dirty="0"/>
          </a:p>
          <a:p>
            <a:pPr lvl="1" eaLnBrk="1" hangingPunct="1">
              <a:lnSpc>
                <a:spcPct val="80000"/>
              </a:lnSpc>
              <a:buClr>
                <a:srgbClr val="58267E"/>
              </a:buClr>
              <a:buFont typeface="Wingdings" panose="05000000000000000000" pitchFamily="2" charset="2"/>
              <a:buChar char="p"/>
            </a:pPr>
            <a:r>
              <a:rPr lang="en-US" altLang="zh-CN" sz="2400" dirty="0"/>
              <a:t>2.</a:t>
            </a:r>
            <a:r>
              <a:rPr lang="zh-CN" altLang="en-US" sz="2400" dirty="0"/>
              <a:t>生长曲线 </a:t>
            </a:r>
            <a:endParaRPr lang="zh-CN" altLang="en-US" sz="2400" dirty="0"/>
          </a:p>
          <a:p>
            <a:pPr eaLnBrk="1" hangingPunct="1">
              <a:lnSpc>
                <a:spcPct val="80000"/>
              </a:lnSpc>
              <a:buClr>
                <a:srgbClr val="58267E"/>
              </a:buClr>
              <a:buFont typeface="Wingdings" panose="05000000000000000000" pitchFamily="2" charset="2"/>
              <a:buChar char="n"/>
            </a:pPr>
            <a:r>
              <a:rPr lang="zh-CN" altLang="en-US" sz="2800" b="1" dirty="0"/>
              <a:t>逐渐过时律</a:t>
            </a:r>
            <a:r>
              <a:rPr lang="zh-CN" altLang="en-US" sz="2800" dirty="0"/>
              <a:t> </a:t>
            </a:r>
            <a:endParaRPr lang="zh-CN" altLang="en-US" sz="2800" dirty="0"/>
          </a:p>
          <a:p>
            <a:pPr lvl="1" eaLnBrk="1" hangingPunct="1">
              <a:lnSpc>
                <a:spcPct val="90000"/>
              </a:lnSpc>
              <a:buClr>
                <a:srgbClr val="58267E"/>
              </a:buClr>
              <a:buFont typeface="Wingdings" panose="05000000000000000000" pitchFamily="2" charset="2"/>
              <a:buChar char="p"/>
            </a:pPr>
            <a:r>
              <a:rPr lang="en-US" altLang="zh-CN" sz="2400" dirty="0"/>
              <a:t>1.</a:t>
            </a:r>
            <a:r>
              <a:rPr lang="zh-CN" altLang="en-US" sz="2400" dirty="0"/>
              <a:t>文献老化的表现</a:t>
            </a:r>
            <a:endParaRPr lang="zh-CN" altLang="en-US" sz="2400" dirty="0"/>
          </a:p>
          <a:p>
            <a:pPr lvl="1" eaLnBrk="1" hangingPunct="1">
              <a:lnSpc>
                <a:spcPct val="80000"/>
              </a:lnSpc>
              <a:buClr>
                <a:srgbClr val="58267E"/>
              </a:buClr>
              <a:buFont typeface="Wingdings" panose="05000000000000000000" pitchFamily="2" charset="2"/>
              <a:buChar char="p"/>
            </a:pPr>
            <a:r>
              <a:rPr lang="en-US" altLang="zh-CN" sz="2400" dirty="0"/>
              <a:t>2.</a:t>
            </a:r>
            <a:r>
              <a:rPr lang="zh-CN" altLang="en-US" sz="2400" dirty="0"/>
              <a:t>文献半衰期</a:t>
            </a:r>
            <a:endParaRPr lang="zh-CN" altLang="en-US" sz="2400" dirty="0"/>
          </a:p>
          <a:p>
            <a:pPr lvl="1" eaLnBrk="1" hangingPunct="1">
              <a:lnSpc>
                <a:spcPct val="80000"/>
              </a:lnSpc>
              <a:buClr>
                <a:srgbClr val="58267E"/>
              </a:buClr>
              <a:buFont typeface="Wingdings" panose="05000000000000000000" pitchFamily="2" charset="2"/>
              <a:buChar char="p"/>
            </a:pPr>
            <a:r>
              <a:rPr lang="en-US" altLang="zh-CN" sz="2400" dirty="0"/>
              <a:t>3.</a:t>
            </a:r>
            <a:r>
              <a:rPr lang="zh-CN" altLang="en-US" sz="2400" dirty="0"/>
              <a:t>普赖斯指数 </a:t>
            </a:r>
            <a:endParaRPr lang="zh-CN" altLang="en-US" sz="2400" dirty="0"/>
          </a:p>
        </p:txBody>
      </p:sp>
      <p:sp>
        <p:nvSpPr>
          <p:cNvPr id="5" name="Rectangle 2"/>
          <p:cNvSpPr txBox="1">
            <a:spLocks noRot="1" noChangeArrowheads="1"/>
          </p:cNvSpPr>
          <p:nvPr/>
        </p:nvSpPr>
        <p:spPr>
          <a:xfrm>
            <a:off x="684213" y="332656"/>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200" b="1" dirty="0">
                <a:solidFill>
                  <a:srgbClr val="58267E"/>
                </a:solidFill>
                <a:latin typeface="黑体" panose="02010609060101010101" pitchFamily="49" charset="-122"/>
                <a:ea typeface="黑体" panose="02010609060101010101" pitchFamily="49" charset="-122"/>
              </a:rPr>
              <a:t>3.</a:t>
            </a:r>
            <a:r>
              <a:rPr lang="en-US" altLang="zh-CN" sz="3200" b="1" dirty="0">
                <a:solidFill>
                  <a:srgbClr val="58267E"/>
                </a:solidFill>
                <a:latin typeface="黑体" panose="02010609060101010101" pitchFamily="49" charset="-122"/>
                <a:ea typeface="黑体" panose="02010609060101010101" pitchFamily="49" charset="-122"/>
              </a:rPr>
              <a:t>2</a:t>
            </a:r>
            <a:r>
              <a:rPr lang="zh-CN" altLang="en-US" sz="3200" b="1" dirty="0">
                <a:solidFill>
                  <a:srgbClr val="58267E"/>
                </a:solidFill>
                <a:latin typeface="黑体" panose="02010609060101010101" pitchFamily="49" charset="-122"/>
                <a:ea typeface="黑体" panose="02010609060101010101" pitchFamily="49" charset="-122"/>
              </a:rPr>
              <a:t>信息对时间的分布规律</a:t>
            </a:r>
            <a:endParaRPr lang="zh-CN" altLang="en-US" sz="3200" b="1" dirty="0">
              <a:solidFill>
                <a:srgbClr val="58267E"/>
              </a:solidFill>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5"/>
          <p:cNvSpPr>
            <a:spLocks noGrp="1" noRot="1" noChangeArrowheads="1"/>
          </p:cNvSpPr>
          <p:nvPr>
            <p:ph type="body" idx="1"/>
          </p:nvPr>
        </p:nvSpPr>
        <p:spPr>
          <a:xfrm>
            <a:off x="684213" y="1256392"/>
            <a:ext cx="8142288" cy="4392613"/>
          </a:xfrm>
        </p:spPr>
        <p:txBody>
          <a:bodyPr/>
          <a:lstStyle/>
          <a:p>
            <a:pPr marL="0" indent="0" eaLnBrk="1" hangingPunct="1">
              <a:buNone/>
            </a:pPr>
            <a:r>
              <a:rPr lang="zh-CN" altLang="en-US" sz="2800" dirty="0">
                <a:latin typeface="+mn-ea"/>
              </a:rPr>
              <a:t>（</a:t>
            </a:r>
            <a:r>
              <a:rPr lang="en-US" altLang="zh-CN" sz="2800" dirty="0">
                <a:latin typeface="+mn-ea"/>
              </a:rPr>
              <a:t>1</a:t>
            </a:r>
            <a:r>
              <a:rPr lang="zh-CN" altLang="en-US" sz="2800" dirty="0">
                <a:latin typeface="+mn-ea"/>
              </a:rPr>
              <a:t>）普赖斯曲线 </a:t>
            </a:r>
            <a:endParaRPr lang="zh-CN" altLang="en-US" sz="2800" dirty="0">
              <a:latin typeface="+mn-ea"/>
            </a:endParaRPr>
          </a:p>
          <a:p>
            <a:pPr eaLnBrk="1" hangingPunct="1">
              <a:buFont typeface="Wingdings" panose="05000000000000000000" pitchFamily="2" charset="2"/>
              <a:buNone/>
            </a:pPr>
            <a:r>
              <a:rPr lang="zh-CN" altLang="en-US" sz="2400" dirty="0">
                <a:latin typeface="+mn-ea"/>
              </a:rPr>
              <a:t>      如果我们以文献量为纵轴，以历史年代为横轴，把各不同年代的文献量在坐标图上逐点描绘出来，然后以一光滑曲线连接各点，则可十分近似地表征文献随时间增长的规律。这就是著名的</a:t>
            </a:r>
            <a:r>
              <a:rPr lang="zh-CN" altLang="en-US" sz="2400" dirty="0">
                <a:solidFill>
                  <a:srgbClr val="C00000"/>
                </a:solidFill>
                <a:latin typeface="+mn-ea"/>
              </a:rPr>
              <a:t>普赖斯曲线</a:t>
            </a:r>
            <a:r>
              <a:rPr lang="zh-CN" altLang="en-US" sz="2400" dirty="0">
                <a:latin typeface="+mn-ea"/>
              </a:rPr>
              <a:t>。  </a:t>
            </a:r>
            <a:endParaRPr lang="zh-CN" altLang="en-US" sz="2400" dirty="0">
              <a:latin typeface="+mn-ea"/>
            </a:endParaRPr>
          </a:p>
        </p:txBody>
      </p:sp>
      <p:grpSp>
        <p:nvGrpSpPr>
          <p:cNvPr id="76804" name="组合 3"/>
          <p:cNvGrpSpPr/>
          <p:nvPr/>
        </p:nvGrpSpPr>
        <p:grpSpPr bwMode="auto">
          <a:xfrm>
            <a:off x="1740694" y="4077072"/>
            <a:ext cx="6029325" cy="2354262"/>
            <a:chOff x="990600" y="1905000"/>
            <a:chExt cx="6172200" cy="3733800"/>
          </a:xfrm>
        </p:grpSpPr>
        <p:sp>
          <p:nvSpPr>
            <p:cNvPr id="76805" name="AutoShape 1037"/>
            <p:cNvSpPr>
              <a:spLocks noChangeArrowheads="1"/>
            </p:cNvSpPr>
            <p:nvPr/>
          </p:nvSpPr>
          <p:spPr bwMode="auto">
            <a:xfrm>
              <a:off x="4495800" y="51054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latin typeface="Times New Roman" panose="02020603050405020304" pitchFamily="18" charset="0"/>
                </a:rPr>
                <a:t>1900</a:t>
              </a:r>
              <a:endParaRPr lang="en-US" altLang="zh-CN" sz="1600">
                <a:latin typeface="Times New Roman" panose="02020603050405020304" pitchFamily="18" charset="0"/>
              </a:endParaRPr>
            </a:p>
          </p:txBody>
        </p:sp>
        <p:sp>
          <p:nvSpPr>
            <p:cNvPr id="76806" name="AutoShape 1038"/>
            <p:cNvSpPr>
              <a:spLocks noChangeArrowheads="1"/>
            </p:cNvSpPr>
            <p:nvPr/>
          </p:nvSpPr>
          <p:spPr bwMode="auto">
            <a:xfrm>
              <a:off x="5181600" y="51054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latin typeface="Times New Roman" panose="02020603050405020304" pitchFamily="18" charset="0"/>
                </a:rPr>
                <a:t>1950</a:t>
              </a:r>
              <a:endParaRPr lang="en-US" altLang="zh-CN" sz="1600">
                <a:latin typeface="Times New Roman" panose="02020603050405020304" pitchFamily="18" charset="0"/>
              </a:endParaRPr>
            </a:p>
          </p:txBody>
        </p:sp>
        <p:sp>
          <p:nvSpPr>
            <p:cNvPr id="76807" name="AutoShape 1039"/>
            <p:cNvSpPr>
              <a:spLocks noChangeArrowheads="1"/>
            </p:cNvSpPr>
            <p:nvPr/>
          </p:nvSpPr>
          <p:spPr bwMode="auto">
            <a:xfrm>
              <a:off x="6400800" y="51054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t</a:t>
              </a:r>
              <a:endParaRPr lang="en-US" altLang="zh-CN" sz="2400">
                <a:latin typeface="Times New Roman" panose="02020603050405020304" pitchFamily="18" charset="0"/>
              </a:endParaRPr>
            </a:p>
          </p:txBody>
        </p:sp>
        <p:sp>
          <p:nvSpPr>
            <p:cNvPr id="76808" name="AutoShape 1040"/>
            <p:cNvSpPr>
              <a:spLocks noChangeArrowheads="1"/>
            </p:cNvSpPr>
            <p:nvPr/>
          </p:nvSpPr>
          <p:spPr bwMode="auto">
            <a:xfrm>
              <a:off x="1981200" y="51054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latin typeface="Times New Roman" panose="02020603050405020304" pitchFamily="18" charset="0"/>
                </a:rPr>
                <a:t>1665</a:t>
              </a:r>
              <a:endParaRPr lang="en-US" altLang="zh-CN" sz="1600">
                <a:latin typeface="Times New Roman" panose="02020603050405020304" pitchFamily="18" charset="0"/>
              </a:endParaRPr>
            </a:p>
          </p:txBody>
        </p:sp>
        <p:sp>
          <p:nvSpPr>
            <p:cNvPr id="76809" name="AutoShape 1043"/>
            <p:cNvSpPr>
              <a:spLocks noChangeArrowheads="1"/>
            </p:cNvSpPr>
            <p:nvPr/>
          </p:nvSpPr>
          <p:spPr bwMode="auto">
            <a:xfrm>
              <a:off x="3200400" y="51054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latin typeface="Times New Roman" panose="02020603050405020304" pitchFamily="18" charset="0"/>
                </a:rPr>
                <a:t>1800</a:t>
              </a:r>
              <a:endParaRPr lang="en-US" altLang="zh-CN" sz="1600">
                <a:latin typeface="Times New Roman" panose="02020603050405020304" pitchFamily="18" charset="0"/>
              </a:endParaRPr>
            </a:p>
          </p:txBody>
        </p:sp>
        <p:sp>
          <p:nvSpPr>
            <p:cNvPr id="76810" name="AutoShape 1044"/>
            <p:cNvSpPr>
              <a:spLocks noChangeArrowheads="1"/>
            </p:cNvSpPr>
            <p:nvPr/>
          </p:nvSpPr>
          <p:spPr bwMode="auto">
            <a:xfrm>
              <a:off x="2590800" y="51054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latin typeface="Times New Roman" panose="02020603050405020304" pitchFamily="18" charset="0"/>
                </a:rPr>
                <a:t>1750</a:t>
              </a:r>
              <a:endParaRPr lang="en-US" altLang="zh-CN" sz="1600">
                <a:latin typeface="Times New Roman" panose="02020603050405020304" pitchFamily="18" charset="0"/>
              </a:endParaRPr>
            </a:p>
          </p:txBody>
        </p:sp>
        <p:sp>
          <p:nvSpPr>
            <p:cNvPr id="76811" name="AutoShape 1045"/>
            <p:cNvSpPr>
              <a:spLocks noChangeArrowheads="1"/>
            </p:cNvSpPr>
            <p:nvPr/>
          </p:nvSpPr>
          <p:spPr bwMode="auto">
            <a:xfrm>
              <a:off x="3886200" y="51054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latin typeface="Times New Roman" panose="02020603050405020304" pitchFamily="18" charset="0"/>
                </a:rPr>
                <a:t>1850</a:t>
              </a:r>
              <a:endParaRPr lang="en-US" altLang="zh-CN" sz="1600">
                <a:latin typeface="Times New Roman" panose="02020603050405020304" pitchFamily="18" charset="0"/>
              </a:endParaRPr>
            </a:p>
          </p:txBody>
        </p:sp>
        <p:grpSp>
          <p:nvGrpSpPr>
            <p:cNvPr id="76812" name="组合 11"/>
            <p:cNvGrpSpPr/>
            <p:nvPr/>
          </p:nvGrpSpPr>
          <p:grpSpPr bwMode="auto">
            <a:xfrm>
              <a:off x="990600" y="1905000"/>
              <a:ext cx="5715000" cy="3124200"/>
              <a:chOff x="990600" y="1905000"/>
              <a:chExt cx="5715000" cy="3124200"/>
            </a:xfrm>
          </p:grpSpPr>
          <p:sp>
            <p:nvSpPr>
              <p:cNvPr id="76813" name="Line 1028"/>
              <p:cNvSpPr>
                <a:spLocks noChangeShapeType="1"/>
              </p:cNvSpPr>
              <p:nvPr/>
            </p:nvSpPr>
            <p:spPr bwMode="auto">
              <a:xfrm flipV="1">
                <a:off x="1905000" y="1981200"/>
                <a:ext cx="0" cy="3048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14" name="Line 1029"/>
              <p:cNvSpPr>
                <a:spLocks noChangeShapeType="1"/>
              </p:cNvSpPr>
              <p:nvPr/>
            </p:nvSpPr>
            <p:spPr bwMode="auto">
              <a:xfrm>
                <a:off x="1905000" y="5029200"/>
                <a:ext cx="4800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15" name="AutoShape 1034"/>
              <p:cNvSpPr>
                <a:spLocks noChangeArrowheads="1"/>
              </p:cNvSpPr>
              <p:nvPr/>
            </p:nvSpPr>
            <p:spPr bwMode="auto">
              <a:xfrm>
                <a:off x="990600" y="19050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F(t)</a:t>
                </a:r>
                <a:endParaRPr lang="en-US" altLang="zh-CN" sz="2400">
                  <a:latin typeface="Times New Roman" panose="02020603050405020304" pitchFamily="18" charset="0"/>
                </a:endParaRPr>
              </a:p>
            </p:txBody>
          </p:sp>
          <p:sp>
            <p:nvSpPr>
              <p:cNvPr id="76816" name="AutoShape 1035"/>
              <p:cNvSpPr>
                <a:spLocks noChangeArrowheads="1"/>
              </p:cNvSpPr>
              <p:nvPr/>
            </p:nvSpPr>
            <p:spPr bwMode="auto">
              <a:xfrm>
                <a:off x="1143000" y="39624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latin typeface="Times New Roman" panose="02020603050405020304" pitchFamily="18" charset="0"/>
                  </a:rPr>
                  <a:t>100</a:t>
                </a:r>
                <a:endParaRPr lang="en-US" altLang="zh-CN" sz="1600">
                  <a:latin typeface="Times New Roman" panose="02020603050405020304" pitchFamily="18" charset="0"/>
                </a:endParaRPr>
              </a:p>
            </p:txBody>
          </p:sp>
          <p:sp>
            <p:nvSpPr>
              <p:cNvPr id="76817" name="AutoShape 1036"/>
              <p:cNvSpPr>
                <a:spLocks noChangeArrowheads="1"/>
              </p:cNvSpPr>
              <p:nvPr/>
            </p:nvSpPr>
            <p:spPr bwMode="auto">
              <a:xfrm>
                <a:off x="1143000" y="44196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latin typeface="Times New Roman" panose="02020603050405020304" pitchFamily="18" charset="0"/>
                  </a:rPr>
                  <a:t>10</a:t>
                </a:r>
                <a:endParaRPr lang="en-US" altLang="zh-CN" sz="1600">
                  <a:latin typeface="Times New Roman" panose="02020603050405020304" pitchFamily="18" charset="0"/>
                </a:endParaRPr>
              </a:p>
            </p:txBody>
          </p:sp>
          <p:sp>
            <p:nvSpPr>
              <p:cNvPr id="76818" name="AutoShape 1041"/>
              <p:cNvSpPr>
                <a:spLocks noChangeArrowheads="1"/>
              </p:cNvSpPr>
              <p:nvPr/>
            </p:nvSpPr>
            <p:spPr bwMode="auto">
              <a:xfrm>
                <a:off x="1219200" y="25146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dirty="0">
                    <a:latin typeface="Times New Roman" panose="02020603050405020304" pitchFamily="18" charset="0"/>
                  </a:rPr>
                  <a:t>10000</a:t>
                </a:r>
                <a:endParaRPr lang="en-US" altLang="zh-CN" sz="1600" dirty="0">
                  <a:latin typeface="Times New Roman" panose="02020603050405020304" pitchFamily="18" charset="0"/>
                </a:endParaRPr>
              </a:p>
            </p:txBody>
          </p:sp>
          <p:sp>
            <p:nvSpPr>
              <p:cNvPr id="76819" name="AutoShape 1042"/>
              <p:cNvSpPr>
                <a:spLocks noChangeArrowheads="1"/>
              </p:cNvSpPr>
              <p:nvPr/>
            </p:nvSpPr>
            <p:spPr bwMode="auto">
              <a:xfrm>
                <a:off x="1219200" y="35052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latin typeface="Times New Roman" panose="02020603050405020304" pitchFamily="18" charset="0"/>
                  </a:rPr>
                  <a:t>1000</a:t>
                </a:r>
                <a:endParaRPr lang="en-US" altLang="zh-CN" sz="1600">
                  <a:latin typeface="Times New Roman" panose="02020603050405020304" pitchFamily="18" charset="0"/>
                </a:endParaRPr>
              </a:p>
            </p:txBody>
          </p:sp>
          <p:sp>
            <p:nvSpPr>
              <p:cNvPr id="76820" name="Freeform 1046"/>
              <p:cNvSpPr/>
              <p:nvPr/>
            </p:nvSpPr>
            <p:spPr bwMode="auto">
              <a:xfrm>
                <a:off x="2411413" y="1989138"/>
                <a:ext cx="2133600" cy="2895600"/>
              </a:xfrm>
              <a:custGeom>
                <a:avLst/>
                <a:gdLst>
                  <a:gd name="T0" fmla="*/ 0 w 1344"/>
                  <a:gd name="T1" fmla="*/ 2147483646 h 1824"/>
                  <a:gd name="T2" fmla="*/ 2147483646 w 1344"/>
                  <a:gd name="T3" fmla="*/ 2147483646 h 1824"/>
                  <a:gd name="T4" fmla="*/ 2147483646 w 1344"/>
                  <a:gd name="T5" fmla="*/ 2147483646 h 1824"/>
                  <a:gd name="T6" fmla="*/ 2147483646 w 1344"/>
                  <a:gd name="T7" fmla="*/ 2147483646 h 1824"/>
                  <a:gd name="T8" fmla="*/ 2147483646 w 1344"/>
                  <a:gd name="T9" fmla="*/ 2147483646 h 1824"/>
                  <a:gd name="T10" fmla="*/ 2147483646 w 1344"/>
                  <a:gd name="T11" fmla="*/ 0 h 1824"/>
                  <a:gd name="T12" fmla="*/ 0 60000 65536"/>
                  <a:gd name="T13" fmla="*/ 0 60000 65536"/>
                  <a:gd name="T14" fmla="*/ 0 60000 65536"/>
                  <a:gd name="T15" fmla="*/ 0 60000 65536"/>
                  <a:gd name="T16" fmla="*/ 0 60000 65536"/>
                  <a:gd name="T17" fmla="*/ 0 60000 65536"/>
                  <a:gd name="T18" fmla="*/ 0 w 1344"/>
                  <a:gd name="T19" fmla="*/ 0 h 1824"/>
                  <a:gd name="T20" fmla="*/ 1344 w 1344"/>
                  <a:gd name="T21" fmla="*/ 1824 h 1824"/>
                </a:gdLst>
                <a:ahLst/>
                <a:cxnLst>
                  <a:cxn ang="T12">
                    <a:pos x="T0" y="T1"/>
                  </a:cxn>
                  <a:cxn ang="T13">
                    <a:pos x="T2" y="T3"/>
                  </a:cxn>
                  <a:cxn ang="T14">
                    <a:pos x="T4" y="T5"/>
                  </a:cxn>
                  <a:cxn ang="T15">
                    <a:pos x="T6" y="T7"/>
                  </a:cxn>
                  <a:cxn ang="T16">
                    <a:pos x="T8" y="T9"/>
                  </a:cxn>
                  <a:cxn ang="T17">
                    <a:pos x="T10" y="T11"/>
                  </a:cxn>
                </a:cxnLst>
                <a:rect l="T18" t="T19" r="T20" b="T21"/>
                <a:pathLst>
                  <a:path w="1344" h="1824">
                    <a:moveTo>
                      <a:pt x="0" y="1824"/>
                    </a:moveTo>
                    <a:cubicBezTo>
                      <a:pt x="132" y="1772"/>
                      <a:pt x="264" y="1720"/>
                      <a:pt x="384" y="1632"/>
                    </a:cubicBezTo>
                    <a:cubicBezTo>
                      <a:pt x="504" y="1544"/>
                      <a:pt x="616" y="1408"/>
                      <a:pt x="720" y="1296"/>
                    </a:cubicBezTo>
                    <a:cubicBezTo>
                      <a:pt x="824" y="1184"/>
                      <a:pt x="920" y="1104"/>
                      <a:pt x="1008" y="960"/>
                    </a:cubicBezTo>
                    <a:cubicBezTo>
                      <a:pt x="1096" y="816"/>
                      <a:pt x="1192" y="592"/>
                      <a:pt x="1248" y="432"/>
                    </a:cubicBezTo>
                    <a:cubicBezTo>
                      <a:pt x="1304" y="272"/>
                      <a:pt x="1328" y="72"/>
                      <a:pt x="1344" y="0"/>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21" name="Line 1047"/>
              <p:cNvSpPr>
                <a:spLocks noChangeShapeType="1"/>
              </p:cNvSpPr>
              <p:nvPr/>
            </p:nvSpPr>
            <p:spPr bwMode="auto">
              <a:xfrm>
                <a:off x="2438400" y="4953000"/>
                <a:ext cx="0" cy="76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6822" name="Line 1050"/>
              <p:cNvSpPr>
                <a:spLocks noChangeShapeType="1"/>
              </p:cNvSpPr>
              <p:nvPr/>
            </p:nvSpPr>
            <p:spPr bwMode="auto">
              <a:xfrm>
                <a:off x="3048000" y="4953000"/>
                <a:ext cx="0" cy="76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6823" name="Line 1051"/>
              <p:cNvSpPr>
                <a:spLocks noChangeShapeType="1"/>
              </p:cNvSpPr>
              <p:nvPr/>
            </p:nvSpPr>
            <p:spPr bwMode="auto">
              <a:xfrm>
                <a:off x="3657600" y="4953000"/>
                <a:ext cx="0" cy="76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6824" name="Line 1052"/>
              <p:cNvSpPr>
                <a:spLocks noChangeShapeType="1"/>
              </p:cNvSpPr>
              <p:nvPr/>
            </p:nvSpPr>
            <p:spPr bwMode="auto">
              <a:xfrm>
                <a:off x="4267200" y="4953000"/>
                <a:ext cx="0" cy="76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6825" name="Line 1053"/>
              <p:cNvSpPr>
                <a:spLocks noChangeShapeType="1"/>
              </p:cNvSpPr>
              <p:nvPr/>
            </p:nvSpPr>
            <p:spPr bwMode="auto">
              <a:xfrm>
                <a:off x="4876800" y="4953000"/>
                <a:ext cx="0" cy="76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6826" name="Line 1054"/>
              <p:cNvSpPr>
                <a:spLocks noChangeShapeType="1"/>
              </p:cNvSpPr>
              <p:nvPr/>
            </p:nvSpPr>
            <p:spPr bwMode="auto">
              <a:xfrm>
                <a:off x="5486400" y="4953000"/>
                <a:ext cx="0" cy="76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27" name="Rectangle 2"/>
          <p:cNvSpPr txBox="1">
            <a:spLocks noRot="1" noChangeArrowheads="1"/>
          </p:cNvSpPr>
          <p:nvPr/>
        </p:nvSpPr>
        <p:spPr>
          <a:xfrm>
            <a:off x="684213" y="332656"/>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指数增长率</a:t>
            </a:r>
            <a:endParaRPr lang="zh-CN" altLang="en-US" sz="2800" b="1" dirty="0">
              <a:solidFill>
                <a:srgbClr val="58267E"/>
              </a:solidFill>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Rot="1" noChangeArrowheads="1"/>
          </p:cNvSpPr>
          <p:nvPr/>
        </p:nvSpPr>
        <p:spPr>
          <a:xfrm>
            <a:off x="684213" y="342503"/>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指数增长率</a:t>
            </a:r>
            <a:endParaRPr lang="zh-CN" altLang="en-US" sz="2800" b="1" dirty="0">
              <a:solidFill>
                <a:srgbClr val="58267E"/>
              </a:solidFill>
            </a:endParaRPr>
          </a:p>
        </p:txBody>
      </p:sp>
      <p:sp>
        <p:nvSpPr>
          <p:cNvPr id="7" name="矩形 6"/>
          <p:cNvSpPr/>
          <p:nvPr/>
        </p:nvSpPr>
        <p:spPr>
          <a:xfrm>
            <a:off x="899592" y="1156646"/>
            <a:ext cx="7579360" cy="3608678"/>
          </a:xfrm>
          <a:prstGeom prst="rect">
            <a:avLst/>
          </a:prstGeom>
        </p:spPr>
        <p:txBody>
          <a:bodyPr wrap="square" lIns="68579" tIns="34289" rIns="68579" bIns="34289">
            <a:spAutoFit/>
          </a:bodyPr>
          <a:lstStyle/>
          <a:p>
            <a:pPr marL="342900" indent="-342900" defTabSz="685800">
              <a:lnSpc>
                <a:spcPct val="150000"/>
              </a:lnSpc>
              <a:buClr>
                <a:schemeClr val="accent4"/>
              </a:buClr>
              <a:buFont typeface="Wingdings" panose="05000000000000000000" pitchFamily="2" charset="2"/>
              <a:buChar char="l"/>
              <a:defRPr/>
            </a:pPr>
            <a:r>
              <a:rPr sz="2000" b="1" dirty="0">
                <a:latin typeface="微软雅黑" panose="020B0503020204020204" pitchFamily="34" charset="-122"/>
                <a:ea typeface="微软雅黑" panose="020B0503020204020204" pitchFamily="34" charset="-122"/>
              </a:rPr>
              <a:t>基本内容</a:t>
            </a:r>
            <a:endParaRPr sz="2000" b="1" dirty="0">
              <a:latin typeface="微软雅黑" panose="020B0503020204020204" pitchFamily="34" charset="-122"/>
              <a:ea typeface="微软雅黑" panose="020B0503020204020204" pitchFamily="34" charset="-122"/>
            </a:endParaRPr>
          </a:p>
          <a:p>
            <a:pPr lvl="1" defTabSz="685800">
              <a:lnSpc>
                <a:spcPct val="150000"/>
              </a:lnSpc>
              <a:defRPr/>
            </a:pPr>
            <a:r>
              <a:rPr sz="2000" dirty="0">
                <a:latin typeface="宋体" panose="02010600030101010101" pitchFamily="2" charset="-122"/>
                <a:ea typeface="宋体" panose="02010600030101010101" pitchFamily="2" charset="-122"/>
              </a:rPr>
              <a:t>科学文献增长与时间成指数函数关系</a:t>
            </a:r>
            <a:endParaRPr sz="2000" dirty="0">
              <a:latin typeface="宋体" panose="02010600030101010101" pitchFamily="2" charset="-122"/>
              <a:ea typeface="宋体" panose="02010600030101010101" pitchFamily="2" charset="-122"/>
            </a:endParaRPr>
          </a:p>
          <a:p>
            <a:pPr marL="800100" lvl="1" indent="-342900" defTabSz="685800">
              <a:lnSpc>
                <a:spcPct val="100000"/>
              </a:lnSpc>
              <a:buFont typeface="Wingdings" panose="05000000000000000000" pitchFamily="2" charset="2"/>
              <a:buChar char="l"/>
              <a:defRPr/>
            </a:pPr>
            <a:endParaRPr sz="2000" b="1" dirty="0"/>
          </a:p>
          <a:p>
            <a:pPr marL="342900" indent="-342900" defTabSz="685800">
              <a:lnSpc>
                <a:spcPct val="150000"/>
              </a:lnSpc>
              <a:buClr>
                <a:schemeClr val="accent4"/>
              </a:buClr>
              <a:buFont typeface="Wingdings" panose="05000000000000000000" pitchFamily="2" charset="2"/>
              <a:buChar char="l"/>
              <a:defRPr/>
            </a:pPr>
            <a:r>
              <a:rPr sz="2000" b="1" dirty="0">
                <a:latin typeface="微软雅黑" panose="020B0503020204020204" pitchFamily="34" charset="-122"/>
                <a:ea typeface="微软雅黑" panose="020B0503020204020204" pitchFamily="34" charset="-122"/>
              </a:rPr>
              <a:t>用t表示时间，F（t）表示时刻t的文献量，普</a:t>
            </a:r>
            <a:r>
              <a:rPr lang="zh-CN" sz="2000" b="1" dirty="0">
                <a:latin typeface="微软雅黑" panose="020B0503020204020204" pitchFamily="34" charset="-122"/>
                <a:ea typeface="微软雅黑" panose="020B0503020204020204" pitchFamily="34" charset="-122"/>
              </a:rPr>
              <a:t>赖</a:t>
            </a:r>
            <a:r>
              <a:rPr sz="2000" b="1" dirty="0">
                <a:latin typeface="微软雅黑" panose="020B0503020204020204" pitchFamily="34" charset="-122"/>
                <a:ea typeface="微软雅黑" panose="020B0503020204020204" pitchFamily="34" charset="-122"/>
              </a:rPr>
              <a:t>斯指数公式为：</a:t>
            </a:r>
            <a:endParaRPr sz="2000" b="1" dirty="0">
              <a:latin typeface="微软雅黑" panose="020B0503020204020204" pitchFamily="34" charset="-122"/>
              <a:ea typeface="微软雅黑" panose="020B0503020204020204" pitchFamily="34" charset="-122"/>
            </a:endParaRPr>
          </a:p>
          <a:p>
            <a:pPr lvl="1" algn="ctr" defTabSz="685800">
              <a:lnSpc>
                <a:spcPct val="150000"/>
              </a:lnSpc>
              <a:defRPr/>
            </a:pPr>
            <a:r>
              <a:rPr sz="2000" dirty="0">
                <a:latin typeface="宋体" panose="02010600030101010101" pitchFamily="2" charset="-122"/>
                <a:ea typeface="宋体" panose="02010600030101010101" pitchFamily="2" charset="-122"/>
              </a:rPr>
              <a:t>F（t）=a*e</a:t>
            </a:r>
            <a:r>
              <a:rPr sz="2000" baseline="30000" dirty="0">
                <a:latin typeface="宋体" panose="02010600030101010101" pitchFamily="2" charset="-122"/>
                <a:ea typeface="宋体" panose="02010600030101010101" pitchFamily="2" charset="-122"/>
              </a:rPr>
              <a:t>(k*t)</a:t>
            </a:r>
            <a:endParaRPr sz="2000" dirty="0">
              <a:latin typeface="宋体" panose="02010600030101010101" pitchFamily="2" charset="-122"/>
              <a:ea typeface="宋体" panose="02010600030101010101" pitchFamily="2" charset="-122"/>
            </a:endParaRPr>
          </a:p>
          <a:p>
            <a:pPr lvl="0" algn="l" defTabSz="685800">
              <a:lnSpc>
                <a:spcPct val="150000"/>
              </a:lnSpc>
              <a:defRPr/>
            </a:pPr>
            <a:r>
              <a:rPr sz="2000" b="1" dirty="0"/>
              <a:t>   公式中：</a:t>
            </a:r>
            <a:endParaRPr sz="2000" b="1" dirty="0"/>
          </a:p>
          <a:p>
            <a:pPr marL="800100" lvl="1" indent="-342900" defTabSz="685800">
              <a:lnSpc>
                <a:spcPct val="100000"/>
              </a:lnSpc>
              <a:buClr>
                <a:srgbClr val="58267E"/>
              </a:buClr>
              <a:buFont typeface="Wingdings" panose="05000000000000000000" pitchFamily="2" charset="2"/>
              <a:buChar char="Ø"/>
              <a:defRPr/>
            </a:pPr>
            <a:r>
              <a:rPr sz="2000" dirty="0">
                <a:latin typeface="宋体" panose="02010600030101010101" pitchFamily="2" charset="-122"/>
                <a:ea typeface="宋体" panose="02010600030101010101" pitchFamily="2" charset="-122"/>
              </a:rPr>
              <a:t>            a——统计的初始时刻的文献量</a:t>
            </a:r>
            <a:endParaRPr sz="2000" dirty="0">
              <a:latin typeface="宋体" panose="02010600030101010101" pitchFamily="2" charset="-122"/>
              <a:ea typeface="宋体" panose="02010600030101010101" pitchFamily="2" charset="-122"/>
            </a:endParaRPr>
          </a:p>
          <a:p>
            <a:pPr marL="800100" lvl="1" indent="-342900" defTabSz="685800">
              <a:lnSpc>
                <a:spcPct val="100000"/>
              </a:lnSpc>
              <a:buClr>
                <a:srgbClr val="58267E"/>
              </a:buClr>
              <a:buFont typeface="Wingdings" panose="05000000000000000000" pitchFamily="2" charset="2"/>
              <a:buChar char="Ø"/>
              <a:defRPr/>
            </a:pPr>
            <a:r>
              <a:rPr sz="2000" dirty="0">
                <a:latin typeface="宋体" panose="02010600030101010101" pitchFamily="2" charset="-122"/>
                <a:ea typeface="宋体" panose="02010600030101010101" pitchFamily="2" charset="-122"/>
              </a:rPr>
              <a:t>            k——时间常数。即文献量的持续增长率</a:t>
            </a:r>
            <a:endParaRPr sz="2000" dirty="0">
              <a:latin typeface="宋体" panose="02010600030101010101" pitchFamily="2" charset="-122"/>
              <a:ea typeface="宋体" panose="02010600030101010101" pitchFamily="2" charset="-122"/>
            </a:endParaRPr>
          </a:p>
          <a:p>
            <a:pPr marL="800100" lvl="1" indent="-342900" defTabSz="685800">
              <a:lnSpc>
                <a:spcPct val="100000"/>
              </a:lnSpc>
              <a:buClr>
                <a:srgbClr val="58267E"/>
              </a:buClr>
              <a:buFont typeface="Wingdings" panose="05000000000000000000" pitchFamily="2" charset="2"/>
              <a:buChar char="Ø"/>
              <a:defRPr/>
            </a:pPr>
            <a:r>
              <a:rPr sz="2000" dirty="0">
                <a:latin typeface="宋体" panose="02010600030101010101" pitchFamily="2" charset="-122"/>
                <a:ea typeface="宋体" panose="02010600030101010101" pitchFamily="2" charset="-122"/>
              </a:rPr>
              <a:t>            e——自然对数的底</a:t>
            </a:r>
            <a:endParaRPr sz="2000" dirty="0">
              <a:latin typeface="宋体" panose="02010600030101010101" pitchFamily="2" charset="-122"/>
              <a:ea typeface="宋体" panose="02010600030101010101" pitchFamily="2" charset="-122"/>
            </a:endParaRPr>
          </a:p>
        </p:txBody>
      </p:sp>
      <p:sp>
        <p:nvSpPr>
          <p:cNvPr id="8" name="矩形 7"/>
          <p:cNvSpPr/>
          <p:nvPr/>
        </p:nvSpPr>
        <p:spPr>
          <a:xfrm>
            <a:off x="1164908" y="4941168"/>
            <a:ext cx="7579360" cy="2700737"/>
          </a:xfrm>
          <a:prstGeom prst="rect">
            <a:avLst/>
          </a:prstGeom>
        </p:spPr>
        <p:txBody>
          <a:bodyPr wrap="square" lIns="68579" tIns="34289" rIns="68579" bIns="34289">
            <a:spAutoFit/>
          </a:bodyPr>
          <a:lstStyle/>
          <a:p>
            <a:pPr marL="342900" indent="-342900" defTabSz="685800">
              <a:lnSpc>
                <a:spcPct val="150000"/>
              </a:lnSpc>
              <a:buClr>
                <a:schemeClr val="accent4"/>
              </a:buClr>
              <a:buFont typeface="Wingdings" panose="05000000000000000000" pitchFamily="2" charset="2"/>
              <a:buChar char="l"/>
              <a:defRPr/>
            </a:pPr>
            <a:r>
              <a:rPr sz="2000" b="1" dirty="0">
                <a:latin typeface="微软雅黑" panose="020B0503020204020204" pitchFamily="34" charset="-122"/>
                <a:ea typeface="微软雅黑" panose="020B0503020204020204" pitchFamily="34" charset="-122"/>
              </a:rPr>
              <a:t>局限性</a:t>
            </a:r>
            <a:endParaRPr sz="2000" b="1" dirty="0">
              <a:latin typeface="微软雅黑" panose="020B0503020204020204" pitchFamily="34" charset="-122"/>
              <a:ea typeface="微软雅黑" panose="020B0503020204020204" pitchFamily="34" charset="-122"/>
            </a:endParaRPr>
          </a:p>
          <a:p>
            <a:pPr marL="800100" lvl="1" indent="-342900" defTabSz="685800">
              <a:lnSpc>
                <a:spcPct val="150000"/>
              </a:lnSpc>
              <a:buClr>
                <a:schemeClr val="accent4"/>
              </a:buClr>
              <a:buFont typeface="Wingdings" panose="05000000000000000000" pitchFamily="2" charset="2"/>
              <a:buChar char="Ø"/>
              <a:defRPr/>
            </a:pPr>
            <a:r>
              <a:rPr sz="2000" dirty="0">
                <a:latin typeface="宋体" panose="02010600030101010101" pitchFamily="2" charset="-122"/>
                <a:ea typeface="宋体" panose="02010600030101010101" pitchFamily="2" charset="-122"/>
              </a:rPr>
              <a:t>科学文献并不总是按照指数函数关系增长</a:t>
            </a:r>
            <a:endParaRPr sz="2000" dirty="0">
              <a:latin typeface="宋体" panose="02010600030101010101" pitchFamily="2" charset="-122"/>
              <a:ea typeface="宋体" panose="02010600030101010101" pitchFamily="2" charset="-122"/>
            </a:endParaRPr>
          </a:p>
          <a:p>
            <a:pPr marL="800100" lvl="1" indent="-342900" defTabSz="685800">
              <a:lnSpc>
                <a:spcPct val="150000"/>
              </a:lnSpc>
              <a:buClr>
                <a:schemeClr val="accent4"/>
              </a:buClr>
              <a:buFont typeface="Wingdings" panose="05000000000000000000" pitchFamily="2" charset="2"/>
              <a:buChar char="Ø"/>
              <a:defRPr/>
            </a:pPr>
            <a:r>
              <a:rPr sz="2000" dirty="0">
                <a:latin typeface="宋体" panose="02010600030101010101" pitchFamily="2" charset="-122"/>
                <a:ea typeface="宋体" panose="02010600030101010101" pitchFamily="2" charset="-122"/>
              </a:rPr>
              <a:t>指数规律不能预测文献的未来趋势</a:t>
            </a:r>
            <a:endParaRPr sz="2000" dirty="0">
              <a:latin typeface="宋体" panose="02010600030101010101" pitchFamily="2" charset="-122"/>
              <a:ea typeface="宋体" panose="02010600030101010101" pitchFamily="2" charset="-122"/>
            </a:endParaRPr>
          </a:p>
          <a:p>
            <a:pPr marL="742950" lvl="1" indent="-285750" defTabSz="685800">
              <a:lnSpc>
                <a:spcPct val="150000"/>
              </a:lnSpc>
              <a:buClr>
                <a:schemeClr val="accent4"/>
              </a:buClr>
              <a:buFont typeface="Wingdings" panose="05000000000000000000" pitchFamily="2" charset="2"/>
              <a:buChar char="l"/>
              <a:defRPr/>
            </a:pPr>
            <a:endParaRPr sz="1800" b="1" dirty="0">
              <a:solidFill>
                <a:srgbClr val="C00000"/>
              </a:solidFill>
            </a:endParaRPr>
          </a:p>
          <a:p>
            <a:pPr lvl="0" indent="0" defTabSz="685800">
              <a:lnSpc>
                <a:spcPct val="150000"/>
              </a:lnSpc>
              <a:buFont typeface="Wingdings" panose="05000000000000000000" charset="0"/>
              <a:buNone/>
              <a:defRPr/>
            </a:pPr>
            <a:endParaRPr sz="1800" b="1" dirty="0">
              <a:solidFill>
                <a:srgbClr val="C00000"/>
              </a:solidFill>
            </a:endParaRPr>
          </a:p>
          <a:p>
            <a:pPr marL="285750" indent="-285750" defTabSz="685800">
              <a:lnSpc>
                <a:spcPct val="150000"/>
              </a:lnSpc>
              <a:buFont typeface="Wingdings" panose="05000000000000000000" charset="0"/>
              <a:buChar char="l"/>
              <a:defRPr/>
            </a:pPr>
            <a:endParaRPr sz="1800" b="1" dirty="0">
              <a:solidFill>
                <a:srgbClr val="C00000"/>
              </a:solidFill>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Rot="1" noChangeArrowheads="1"/>
          </p:cNvSpPr>
          <p:nvPr>
            <p:ph type="body" idx="1"/>
          </p:nvPr>
        </p:nvSpPr>
        <p:spPr>
          <a:xfrm>
            <a:off x="755650" y="1268413"/>
            <a:ext cx="7772400" cy="5589587"/>
          </a:xfrm>
        </p:spPr>
        <p:txBody>
          <a:bodyPr/>
          <a:lstStyle/>
          <a:p>
            <a:pPr eaLnBrk="1" hangingPunct="1">
              <a:lnSpc>
                <a:spcPct val="90000"/>
              </a:lnSpc>
              <a:buClr>
                <a:srgbClr val="58267E"/>
              </a:buClr>
              <a:buFont typeface="Wingdings" panose="05000000000000000000" pitchFamily="2" charset="2"/>
              <a:buChar char="n"/>
            </a:pPr>
            <a:r>
              <a:rPr lang="zh-CN" altLang="en-US" sz="2400" dirty="0">
                <a:latin typeface="+mn-ea"/>
              </a:rPr>
              <a:t>    </a:t>
            </a:r>
            <a:r>
              <a:rPr lang="zh-CN" altLang="en-US" sz="2000" dirty="0">
                <a:latin typeface="+mn-ea"/>
              </a:rPr>
              <a:t>实际的统计发现，不同时期、不同级别、不同质量、不同学科领域的文献信息增长态势是不一样的。勒希尔考察了不同质量级别的文献增长状况，发现它们的增长速度差别很大。</a:t>
            </a:r>
            <a:r>
              <a:rPr lang="zh-CN" altLang="en-US" sz="2000" dirty="0">
                <a:solidFill>
                  <a:srgbClr val="FF0000"/>
                </a:solidFill>
                <a:latin typeface="+mn-ea"/>
              </a:rPr>
              <a:t>勒希尔认为，文献的数量与其质量有关，不同质量的出版物有不同的增长速度，质量高的文献增长速度慢。 </a:t>
            </a:r>
            <a:r>
              <a:rPr lang="zh-CN" altLang="en-US" sz="2000" dirty="0">
                <a:latin typeface="+mn-ea"/>
              </a:rPr>
              <a:t>他定义</a:t>
            </a:r>
            <a:r>
              <a:rPr lang="en-US" altLang="zh-CN" sz="2000" dirty="0">
                <a:latin typeface="+mn-ea"/>
              </a:rPr>
              <a:t>λ(0≤λ≤1)</a:t>
            </a:r>
            <a:r>
              <a:rPr lang="zh-CN" altLang="en-US" sz="2000" dirty="0">
                <a:latin typeface="+mn-ea"/>
              </a:rPr>
              <a:t>为文献的质量级别，则不同级别上的文献量为［</a:t>
            </a:r>
            <a:r>
              <a:rPr lang="en-US" altLang="zh-CN" sz="2000" dirty="0">
                <a:latin typeface="+mn-ea"/>
              </a:rPr>
              <a:t>F(t)］λ。</a:t>
            </a:r>
            <a:r>
              <a:rPr lang="zh-CN" altLang="en-US" sz="2000" dirty="0">
                <a:latin typeface="+mn-ea"/>
              </a:rPr>
              <a:t>他给</a:t>
            </a:r>
            <a:r>
              <a:rPr lang="en-US" altLang="zh-CN" sz="2000" dirty="0">
                <a:latin typeface="+mn-ea"/>
              </a:rPr>
              <a:t>λ</a:t>
            </a:r>
            <a:r>
              <a:rPr lang="zh-CN" altLang="en-US" sz="2000" dirty="0">
                <a:latin typeface="+mn-ea"/>
              </a:rPr>
              <a:t>的具体值如下：</a:t>
            </a:r>
            <a:endParaRPr lang="zh-CN" altLang="en-US" sz="2000" dirty="0">
              <a:latin typeface="+mn-ea"/>
            </a:endParaRPr>
          </a:p>
          <a:p>
            <a:pPr marL="457200" lvl="1" indent="0" eaLnBrk="1" hangingPunct="1">
              <a:lnSpc>
                <a:spcPct val="90000"/>
              </a:lnSpc>
              <a:buClr>
                <a:srgbClr val="58267E"/>
              </a:buClr>
              <a:buNone/>
            </a:pPr>
            <a:r>
              <a:rPr lang="en-US" altLang="zh-CN" sz="1800" dirty="0">
                <a:latin typeface="+mn-ea"/>
              </a:rPr>
              <a:t>         λ=1：</a:t>
            </a:r>
            <a:r>
              <a:rPr lang="zh-CN" altLang="en-US" sz="1800" dirty="0">
                <a:latin typeface="+mn-ea"/>
              </a:rPr>
              <a:t>至少是一般文献(实际代表所有文献)</a:t>
            </a:r>
            <a:endParaRPr lang="zh-CN" altLang="en-US" sz="1800" dirty="0">
              <a:latin typeface="+mn-ea"/>
            </a:endParaRPr>
          </a:p>
          <a:p>
            <a:pPr marL="457200" lvl="1" indent="0" eaLnBrk="1" hangingPunct="1">
              <a:lnSpc>
                <a:spcPct val="90000"/>
              </a:lnSpc>
              <a:buClr>
                <a:srgbClr val="58267E"/>
              </a:buClr>
              <a:buNone/>
            </a:pPr>
            <a:r>
              <a:rPr lang="en-US" altLang="zh-CN" sz="1800" dirty="0">
                <a:latin typeface="+mn-ea"/>
              </a:rPr>
              <a:t>         λ=3/4：</a:t>
            </a:r>
            <a:r>
              <a:rPr lang="zh-CN" altLang="en-US" sz="1800" dirty="0">
                <a:latin typeface="+mn-ea"/>
              </a:rPr>
              <a:t>至少是有意义的文献</a:t>
            </a:r>
            <a:endParaRPr lang="zh-CN" altLang="en-US" sz="1800" dirty="0">
              <a:latin typeface="+mn-ea"/>
            </a:endParaRPr>
          </a:p>
          <a:p>
            <a:pPr marL="457200" lvl="1" indent="0" eaLnBrk="1" hangingPunct="1">
              <a:lnSpc>
                <a:spcPct val="90000"/>
              </a:lnSpc>
              <a:buClr>
                <a:srgbClr val="58267E"/>
              </a:buClr>
              <a:buNone/>
            </a:pPr>
            <a:r>
              <a:rPr lang="en-US" altLang="zh-CN" sz="1800" dirty="0">
                <a:latin typeface="+mn-ea"/>
              </a:rPr>
              <a:t>         λ=1/2：</a:t>
            </a:r>
            <a:r>
              <a:rPr lang="zh-CN" altLang="en-US" sz="1800" dirty="0">
                <a:latin typeface="+mn-ea"/>
              </a:rPr>
              <a:t>至少是重要的文献</a:t>
            </a:r>
            <a:endParaRPr lang="zh-CN" altLang="en-US" sz="1800" dirty="0">
              <a:latin typeface="+mn-ea"/>
            </a:endParaRPr>
          </a:p>
          <a:p>
            <a:pPr marL="457200" lvl="1" indent="0" eaLnBrk="1" hangingPunct="1">
              <a:lnSpc>
                <a:spcPct val="90000"/>
              </a:lnSpc>
              <a:buClr>
                <a:srgbClr val="58267E"/>
              </a:buClr>
              <a:buNone/>
            </a:pPr>
            <a:r>
              <a:rPr lang="en-US" altLang="zh-CN" sz="1800" dirty="0">
                <a:latin typeface="+mn-ea"/>
              </a:rPr>
              <a:t>         λ=1/4：</a:t>
            </a:r>
            <a:r>
              <a:rPr lang="zh-CN" altLang="en-US" sz="1800" dirty="0">
                <a:latin typeface="+mn-ea"/>
              </a:rPr>
              <a:t>至少是非常重要的文献</a:t>
            </a:r>
            <a:endParaRPr lang="zh-CN" altLang="en-US" sz="1800" dirty="0">
              <a:latin typeface="+mn-ea"/>
            </a:endParaRPr>
          </a:p>
          <a:p>
            <a:pPr marL="457200" lvl="1" indent="0" eaLnBrk="1" hangingPunct="1">
              <a:lnSpc>
                <a:spcPct val="90000"/>
              </a:lnSpc>
              <a:buClr>
                <a:srgbClr val="58267E"/>
              </a:buClr>
              <a:buNone/>
            </a:pPr>
            <a:r>
              <a:rPr lang="en-US" altLang="zh-CN" sz="1800" dirty="0">
                <a:latin typeface="+mn-ea"/>
              </a:rPr>
              <a:t>         λ=0：</a:t>
            </a:r>
            <a:r>
              <a:rPr lang="zh-CN" altLang="en-US" sz="1800" dirty="0">
                <a:latin typeface="+mn-ea"/>
              </a:rPr>
              <a:t>第一流的文献</a:t>
            </a:r>
            <a:endParaRPr lang="en-US" altLang="zh-CN" sz="1800" dirty="0">
              <a:latin typeface="+mn-ea"/>
            </a:endParaRPr>
          </a:p>
          <a:p>
            <a:pPr marL="457200" lvl="1" indent="0" eaLnBrk="1" hangingPunct="1">
              <a:lnSpc>
                <a:spcPct val="90000"/>
              </a:lnSpc>
              <a:buClr>
                <a:srgbClr val="58267E"/>
              </a:buClr>
              <a:buNone/>
            </a:pPr>
            <a:endParaRPr lang="zh-CN" altLang="en-US" sz="1800" dirty="0">
              <a:latin typeface="+mn-ea"/>
            </a:endParaRPr>
          </a:p>
          <a:p>
            <a:pPr latinLnBrk="1">
              <a:buClr>
                <a:srgbClr val="58267E"/>
              </a:buClr>
              <a:buFont typeface="Wingdings" panose="05000000000000000000" pitchFamily="2" charset="2"/>
              <a:buChar char="n"/>
            </a:pPr>
            <a:r>
              <a:rPr lang="zh-CN" altLang="en-US" sz="2000" dirty="0">
                <a:latin typeface="+mn-ea"/>
              </a:rPr>
              <a:t>   对于第一流的文献(即</a:t>
            </a:r>
            <a:r>
              <a:rPr lang="en-US" altLang="zh-CN" sz="2000" dirty="0">
                <a:latin typeface="+mn-ea"/>
              </a:rPr>
              <a:t>λ=0)，</a:t>
            </a:r>
            <a:r>
              <a:rPr lang="zh-CN" altLang="en-US" sz="2000" dirty="0">
                <a:latin typeface="+mn-ea"/>
              </a:rPr>
              <a:t>文献数量为</a:t>
            </a:r>
            <a:r>
              <a:rPr lang="en-US" altLang="zh-CN" sz="2000" dirty="0" err="1">
                <a:latin typeface="+mn-ea"/>
              </a:rPr>
              <a:t>lnF</a:t>
            </a:r>
            <a:r>
              <a:rPr lang="en-US" altLang="zh-CN" sz="2000" dirty="0">
                <a:latin typeface="+mn-ea"/>
              </a:rPr>
              <a:t>(t)</a:t>
            </a:r>
            <a:r>
              <a:rPr lang="zh-CN" altLang="en-US" sz="2000" dirty="0">
                <a:latin typeface="+mn-ea"/>
              </a:rPr>
              <a:t>。不同质量级别的文献量翻倍时间不同。每</a:t>
            </a:r>
            <a:r>
              <a:rPr lang="en-US" altLang="zh-CN" sz="2000" dirty="0">
                <a:latin typeface="+mn-ea"/>
              </a:rPr>
              <a:t>10</a:t>
            </a:r>
            <a:r>
              <a:rPr lang="zh-CN" altLang="en-US" sz="2000" dirty="0">
                <a:latin typeface="+mn-ea"/>
              </a:rPr>
              <a:t>年才增加一份第一流的文献。</a:t>
            </a:r>
            <a:endParaRPr lang="zh-CN" altLang="en-US" sz="2000" dirty="0">
              <a:latin typeface="+mn-ea"/>
            </a:endParaRPr>
          </a:p>
          <a:p>
            <a:pPr eaLnBrk="1" hangingPunct="1">
              <a:lnSpc>
                <a:spcPct val="90000"/>
              </a:lnSpc>
              <a:buClr>
                <a:srgbClr val="58267E"/>
              </a:buClr>
              <a:buFont typeface="Wingdings" panose="05000000000000000000" pitchFamily="2" charset="2"/>
              <a:buChar char="n"/>
            </a:pPr>
            <a:endParaRPr lang="zh-CN" altLang="en-US" sz="2400" dirty="0">
              <a:ea typeface="黑体" panose="02010609060101010101" pitchFamily="49" charset="-122"/>
            </a:endParaRPr>
          </a:p>
        </p:txBody>
      </p:sp>
      <p:sp>
        <p:nvSpPr>
          <p:cNvPr id="4" name="Rectangle 2"/>
          <p:cNvSpPr txBox="1">
            <a:spLocks noRot="1" noChangeArrowheads="1"/>
          </p:cNvSpPr>
          <p:nvPr/>
        </p:nvSpPr>
        <p:spPr>
          <a:xfrm>
            <a:off x="684213" y="342503"/>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指数增长率</a:t>
            </a:r>
            <a:endParaRPr lang="zh-CN" altLang="en-US" sz="2800" b="1" dirty="0">
              <a:solidFill>
                <a:srgbClr val="58267E"/>
              </a:solidFill>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5"/>
          <p:cNvSpPr>
            <a:spLocks noGrp="1" noRot="1" noChangeArrowheads="1"/>
          </p:cNvSpPr>
          <p:nvPr>
            <p:ph type="body" idx="1"/>
          </p:nvPr>
        </p:nvSpPr>
        <p:spPr>
          <a:xfrm>
            <a:off x="591810" y="1833698"/>
            <a:ext cx="8540750" cy="5040312"/>
          </a:xfrm>
        </p:spPr>
        <p:txBody>
          <a:bodyPr/>
          <a:lstStyle/>
          <a:p>
            <a:pPr eaLnBrk="1" hangingPunct="1">
              <a:buClr>
                <a:srgbClr val="58267E"/>
              </a:buClr>
              <a:buFont typeface="Wingdings" panose="05000000000000000000" pitchFamily="2" charset="2"/>
              <a:buChar char="n"/>
            </a:pPr>
            <a:r>
              <a:rPr lang="zh-CN" altLang="en-US" sz="2400" dirty="0">
                <a:latin typeface="+mn-ea"/>
              </a:rPr>
              <a:t>普赖斯指出，考虑物质的、经济的、智力的及时间的影响和限制，文献信息的增长更趋近于生物的生长曲线(</a:t>
            </a:r>
            <a:r>
              <a:rPr lang="en-US" altLang="zh-CN" sz="2400" dirty="0">
                <a:latin typeface="+mn-ea"/>
              </a:rPr>
              <a:t>Logistic Curve)，</a:t>
            </a:r>
            <a:r>
              <a:rPr lang="zh-CN" altLang="en-US" sz="2400" dirty="0">
                <a:latin typeface="+mn-ea"/>
              </a:rPr>
              <a:t>即最初生长或繁殖很快，随着时间推移，其生长速度越来越慢，以致几乎不增加了。其方程为：</a:t>
            </a:r>
            <a:endParaRPr lang="zh-CN" altLang="en-US" sz="2400" dirty="0">
              <a:latin typeface="+mn-ea"/>
            </a:endParaRPr>
          </a:p>
          <a:p>
            <a:pPr eaLnBrk="1" hangingPunct="1">
              <a:buClr>
                <a:srgbClr val="58267E"/>
              </a:buClr>
              <a:buFont typeface="Wingdings" panose="05000000000000000000" pitchFamily="2" charset="2"/>
              <a:buChar char="n"/>
            </a:pPr>
            <a:endParaRPr lang="en-US" altLang="zh-CN" dirty="0">
              <a:latin typeface="+mn-ea"/>
            </a:endParaRPr>
          </a:p>
          <a:p>
            <a:pPr eaLnBrk="1" hangingPunct="1">
              <a:buClr>
                <a:srgbClr val="58267E"/>
              </a:buClr>
              <a:buFont typeface="Wingdings" panose="05000000000000000000" pitchFamily="2" charset="2"/>
              <a:buChar char="n"/>
            </a:pPr>
            <a:endParaRPr lang="en-US" altLang="zh-CN" dirty="0">
              <a:latin typeface="+mn-ea"/>
            </a:endParaRPr>
          </a:p>
          <a:p>
            <a:pPr eaLnBrk="1" hangingPunct="1">
              <a:buClr>
                <a:srgbClr val="58267E"/>
              </a:buClr>
              <a:buFont typeface="Wingdings" panose="05000000000000000000" pitchFamily="2" charset="2"/>
              <a:buChar char="n"/>
            </a:pPr>
            <a:r>
              <a:rPr lang="zh-CN" altLang="en-US" sz="2800" dirty="0">
                <a:latin typeface="+mn-ea"/>
              </a:rPr>
              <a:t>式中：</a:t>
            </a:r>
            <a:r>
              <a:rPr lang="en-US" altLang="zh-CN" sz="2800" dirty="0">
                <a:latin typeface="+mn-ea"/>
              </a:rPr>
              <a:t>F(t)</a:t>
            </a:r>
            <a:r>
              <a:rPr lang="zh-CN" altLang="en-US" sz="2800" dirty="0">
                <a:latin typeface="+mn-ea"/>
              </a:rPr>
              <a:t>代表时刻</a:t>
            </a:r>
            <a:r>
              <a:rPr lang="en-US" altLang="zh-CN" sz="2800" dirty="0">
                <a:latin typeface="+mn-ea"/>
              </a:rPr>
              <a:t>t</a:t>
            </a:r>
            <a:r>
              <a:rPr lang="zh-CN" altLang="en-US" sz="2800" dirty="0">
                <a:latin typeface="+mn-ea"/>
              </a:rPr>
              <a:t>的文献量，</a:t>
            </a:r>
            <a:r>
              <a:rPr lang="en-US" altLang="zh-CN" sz="2800" dirty="0">
                <a:latin typeface="+mn-ea"/>
              </a:rPr>
              <a:t>k</a:t>
            </a:r>
            <a:r>
              <a:rPr lang="zh-CN" altLang="en-US" sz="2800" dirty="0">
                <a:latin typeface="+mn-ea"/>
              </a:rPr>
              <a:t>为文献增长的最大值。</a:t>
            </a:r>
            <a:endParaRPr lang="zh-CN" altLang="en-US" sz="2800" dirty="0">
              <a:latin typeface="+mn-ea"/>
            </a:endParaRPr>
          </a:p>
        </p:txBody>
      </p:sp>
      <p:sp>
        <p:nvSpPr>
          <p:cNvPr id="79875" name="Rectangle 2"/>
          <p:cNvSpPr>
            <a:spLocks noChangeArrowheads="1"/>
          </p:cNvSpPr>
          <p:nvPr/>
        </p:nvSpPr>
        <p:spPr bwMode="auto">
          <a:xfrm>
            <a:off x="2451100" y="3571875"/>
            <a:ext cx="4140200" cy="865188"/>
          </a:xfrm>
          <a:prstGeom prst="rect">
            <a:avLst/>
          </a:prstGeom>
          <a:noFill/>
          <a:ln w="9525">
            <a:noFill/>
            <a:miter lim="800000"/>
          </a:ln>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600" b="1" dirty="0"/>
              <a:t>F(t)=k/(1+ae</a:t>
            </a:r>
            <a:r>
              <a:rPr lang="en-US" altLang="zh-CN" sz="3600" b="1" baseline="30000" dirty="0"/>
              <a:t>-kbt</a:t>
            </a:r>
            <a:r>
              <a:rPr lang="en-US" altLang="zh-CN" sz="3600" b="1" dirty="0"/>
              <a:t>)</a:t>
            </a:r>
            <a:endParaRPr lang="zh-CN" altLang="en-US" sz="3600" b="1" dirty="0"/>
          </a:p>
        </p:txBody>
      </p:sp>
      <p:sp>
        <p:nvSpPr>
          <p:cNvPr id="6" name="Rectangle 2"/>
          <p:cNvSpPr txBox="1">
            <a:spLocks noRot="1" noChangeArrowheads="1"/>
          </p:cNvSpPr>
          <p:nvPr/>
        </p:nvSpPr>
        <p:spPr>
          <a:xfrm>
            <a:off x="684213" y="342503"/>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指数增长率</a:t>
            </a:r>
            <a:endParaRPr lang="zh-CN" altLang="en-US" sz="2800" b="1" dirty="0">
              <a:solidFill>
                <a:srgbClr val="58267E"/>
              </a:solidFill>
            </a:endParaRPr>
          </a:p>
        </p:txBody>
      </p:sp>
      <p:sp>
        <p:nvSpPr>
          <p:cNvPr id="2" name="矩形 1"/>
          <p:cNvSpPr/>
          <p:nvPr/>
        </p:nvSpPr>
        <p:spPr>
          <a:xfrm>
            <a:off x="539552" y="1222703"/>
            <a:ext cx="2518638" cy="523220"/>
          </a:xfrm>
          <a:prstGeom prst="rect">
            <a:avLst/>
          </a:prstGeom>
        </p:spPr>
        <p:txBody>
          <a:bodyPr wrap="none">
            <a:spAutoFit/>
          </a:bodyPr>
          <a:lstStyle/>
          <a:p>
            <a:r>
              <a:rPr lang="zh-CN" altLang="en-US" sz="2800" dirty="0">
                <a:latin typeface="+mn-ea"/>
              </a:rPr>
              <a:t>（</a:t>
            </a:r>
            <a:r>
              <a:rPr lang="en-US" altLang="zh-CN" sz="2800" dirty="0">
                <a:latin typeface="+mn-ea"/>
              </a:rPr>
              <a:t>2</a:t>
            </a:r>
            <a:r>
              <a:rPr lang="zh-CN" altLang="en-US" sz="2800" dirty="0">
                <a:latin typeface="+mn-ea"/>
              </a:rPr>
              <a:t>）生长曲线</a:t>
            </a:r>
            <a:endParaRPr lang="en-US" altLang="zh-CN" sz="2800" dirty="0">
              <a:latin typeface="+mn-ea"/>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515966" y="1502296"/>
            <a:ext cx="8540750" cy="1143000"/>
          </a:xfrm>
        </p:spPr>
        <p:txBody>
          <a:bodyPr>
            <a:normAutofit/>
          </a:bodyPr>
          <a:lstStyle/>
          <a:p>
            <a:pPr eaLnBrk="1" hangingPunct="1"/>
            <a:r>
              <a:rPr lang="zh-CN" altLang="en-US" sz="2800" dirty="0">
                <a:latin typeface="黑体" panose="02010609060101010101" pitchFamily="49" charset="-122"/>
                <a:ea typeface="黑体" panose="02010609060101010101" pitchFamily="49" charset="-122"/>
              </a:rPr>
              <a:t>生长曲线</a:t>
            </a:r>
            <a:endParaRPr lang="zh-CN" altLang="en-US" sz="2800" dirty="0">
              <a:latin typeface="黑体" panose="02010609060101010101" pitchFamily="49" charset="-122"/>
              <a:ea typeface="黑体" panose="02010609060101010101" pitchFamily="49" charset="-122"/>
            </a:endParaRPr>
          </a:p>
        </p:txBody>
      </p:sp>
      <p:grpSp>
        <p:nvGrpSpPr>
          <p:cNvPr id="2" name="组合 1"/>
          <p:cNvGrpSpPr/>
          <p:nvPr/>
        </p:nvGrpSpPr>
        <p:grpSpPr>
          <a:xfrm>
            <a:off x="1485900" y="2492896"/>
            <a:ext cx="6172200" cy="3733800"/>
            <a:chOff x="990600" y="1905000"/>
            <a:chExt cx="6172200" cy="3733800"/>
          </a:xfrm>
        </p:grpSpPr>
        <p:sp>
          <p:nvSpPr>
            <p:cNvPr id="80899" name="Line 4"/>
            <p:cNvSpPr>
              <a:spLocks noChangeShapeType="1"/>
            </p:cNvSpPr>
            <p:nvPr/>
          </p:nvSpPr>
          <p:spPr bwMode="auto">
            <a:xfrm flipV="1">
              <a:off x="1905000" y="1981200"/>
              <a:ext cx="0" cy="3048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00" name="Line 5"/>
            <p:cNvSpPr>
              <a:spLocks noChangeShapeType="1"/>
            </p:cNvSpPr>
            <p:nvPr/>
          </p:nvSpPr>
          <p:spPr bwMode="auto">
            <a:xfrm>
              <a:off x="1905000" y="5029200"/>
              <a:ext cx="4800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01" name="AutoShape 6"/>
            <p:cNvSpPr>
              <a:spLocks noChangeArrowheads="1"/>
            </p:cNvSpPr>
            <p:nvPr/>
          </p:nvSpPr>
          <p:spPr bwMode="auto">
            <a:xfrm>
              <a:off x="990600" y="19050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F(t)</a:t>
              </a:r>
              <a:endParaRPr lang="en-US" altLang="zh-CN" sz="2400">
                <a:latin typeface="Times New Roman" panose="02020603050405020304" pitchFamily="18" charset="0"/>
              </a:endParaRPr>
            </a:p>
          </p:txBody>
        </p:sp>
        <p:sp>
          <p:nvSpPr>
            <p:cNvPr id="80902" name="AutoShape 11"/>
            <p:cNvSpPr>
              <a:spLocks noChangeArrowheads="1"/>
            </p:cNvSpPr>
            <p:nvPr/>
          </p:nvSpPr>
          <p:spPr bwMode="auto">
            <a:xfrm>
              <a:off x="6400800" y="51054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t</a:t>
              </a:r>
              <a:endParaRPr lang="en-US" altLang="zh-CN" sz="2400">
                <a:latin typeface="Times New Roman" panose="02020603050405020304" pitchFamily="18" charset="0"/>
              </a:endParaRPr>
            </a:p>
          </p:txBody>
        </p:sp>
        <p:sp>
          <p:nvSpPr>
            <p:cNvPr id="80903" name="AutoShape 14"/>
            <p:cNvSpPr>
              <a:spLocks noChangeArrowheads="1"/>
            </p:cNvSpPr>
            <p:nvPr/>
          </p:nvSpPr>
          <p:spPr bwMode="auto">
            <a:xfrm>
              <a:off x="1219200" y="35052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latin typeface="Times New Roman" panose="02020603050405020304" pitchFamily="18" charset="0"/>
                </a:rPr>
                <a:t>K/2</a:t>
              </a:r>
              <a:endParaRPr lang="en-US" altLang="zh-CN" sz="1600">
                <a:latin typeface="Times New Roman" panose="02020603050405020304" pitchFamily="18" charset="0"/>
              </a:endParaRPr>
            </a:p>
          </p:txBody>
        </p:sp>
        <p:sp>
          <p:nvSpPr>
            <p:cNvPr id="80904" name="AutoShape 15"/>
            <p:cNvSpPr>
              <a:spLocks noChangeArrowheads="1"/>
            </p:cNvSpPr>
            <p:nvPr/>
          </p:nvSpPr>
          <p:spPr bwMode="auto">
            <a:xfrm>
              <a:off x="2743200" y="5105400"/>
              <a:ext cx="762000" cy="533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latin typeface="Times New Roman" panose="02020603050405020304" pitchFamily="18" charset="0"/>
                </a:rPr>
                <a:t>Ln a/kb</a:t>
              </a:r>
              <a:endParaRPr lang="en-US" altLang="zh-CN" sz="1600">
                <a:latin typeface="Times New Roman" panose="02020603050405020304" pitchFamily="18" charset="0"/>
              </a:endParaRPr>
            </a:p>
          </p:txBody>
        </p:sp>
        <p:sp>
          <p:nvSpPr>
            <p:cNvPr id="80905" name="Freeform 25"/>
            <p:cNvSpPr/>
            <p:nvPr/>
          </p:nvSpPr>
          <p:spPr bwMode="auto">
            <a:xfrm>
              <a:off x="2133600" y="2819400"/>
              <a:ext cx="2514600" cy="2133600"/>
            </a:xfrm>
            <a:custGeom>
              <a:avLst/>
              <a:gdLst>
                <a:gd name="T0" fmla="*/ 0 w 1200"/>
                <a:gd name="T1" fmla="*/ 2147483646 h 1344"/>
                <a:gd name="T2" fmla="*/ 2147483646 w 1200"/>
                <a:gd name="T3" fmla="*/ 2147483646 h 1344"/>
                <a:gd name="T4" fmla="*/ 2147483646 w 1200"/>
                <a:gd name="T5" fmla="*/ 2147483646 h 1344"/>
                <a:gd name="T6" fmla="*/ 2147483646 w 1200"/>
                <a:gd name="T7" fmla="*/ 2147483646 h 1344"/>
                <a:gd name="T8" fmla="*/ 2147483646 w 1200"/>
                <a:gd name="T9" fmla="*/ 2147483646 h 1344"/>
                <a:gd name="T10" fmla="*/ 2147483646 w 1200"/>
                <a:gd name="T11" fmla="*/ 2147483646 h 1344"/>
                <a:gd name="T12" fmla="*/ 2147483646 w 1200"/>
                <a:gd name="T13" fmla="*/ 2147483646 h 1344"/>
                <a:gd name="T14" fmla="*/ 2147483646 w 1200"/>
                <a:gd name="T15" fmla="*/ 2147483646 h 1344"/>
                <a:gd name="T16" fmla="*/ 2147483646 w 1200"/>
                <a:gd name="T17" fmla="*/ 0 h 13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0"/>
                <a:gd name="T28" fmla="*/ 0 h 1344"/>
                <a:gd name="T29" fmla="*/ 1200 w 1200"/>
                <a:gd name="T30" fmla="*/ 1344 h 13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0" h="1344">
                  <a:moveTo>
                    <a:pt x="0" y="1344"/>
                  </a:moveTo>
                  <a:cubicBezTo>
                    <a:pt x="48" y="1336"/>
                    <a:pt x="96" y="1328"/>
                    <a:pt x="144" y="1296"/>
                  </a:cubicBezTo>
                  <a:cubicBezTo>
                    <a:pt x="192" y="1264"/>
                    <a:pt x="248" y="1216"/>
                    <a:pt x="288" y="1152"/>
                  </a:cubicBezTo>
                  <a:cubicBezTo>
                    <a:pt x="328" y="1088"/>
                    <a:pt x="360" y="1000"/>
                    <a:pt x="384" y="912"/>
                  </a:cubicBezTo>
                  <a:cubicBezTo>
                    <a:pt x="408" y="824"/>
                    <a:pt x="408" y="720"/>
                    <a:pt x="432" y="624"/>
                  </a:cubicBezTo>
                  <a:cubicBezTo>
                    <a:pt x="456" y="528"/>
                    <a:pt x="472" y="416"/>
                    <a:pt x="528" y="336"/>
                  </a:cubicBezTo>
                  <a:cubicBezTo>
                    <a:pt x="584" y="256"/>
                    <a:pt x="704" y="192"/>
                    <a:pt x="768" y="144"/>
                  </a:cubicBezTo>
                  <a:cubicBezTo>
                    <a:pt x="832" y="96"/>
                    <a:pt x="840" y="72"/>
                    <a:pt x="912" y="48"/>
                  </a:cubicBezTo>
                  <a:cubicBezTo>
                    <a:pt x="984" y="24"/>
                    <a:pt x="1152" y="8"/>
                    <a:pt x="1200" y="0"/>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06" name="Line 27"/>
            <p:cNvSpPr>
              <a:spLocks noChangeShapeType="1"/>
            </p:cNvSpPr>
            <p:nvPr/>
          </p:nvSpPr>
          <p:spPr bwMode="auto">
            <a:xfrm>
              <a:off x="1905000" y="3886200"/>
              <a:ext cx="114300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80907" name="Line 28"/>
            <p:cNvSpPr>
              <a:spLocks noChangeShapeType="1"/>
            </p:cNvSpPr>
            <p:nvPr/>
          </p:nvSpPr>
          <p:spPr bwMode="auto">
            <a:xfrm>
              <a:off x="3048000" y="3886200"/>
              <a:ext cx="0" cy="11430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sp>
        <p:nvSpPr>
          <p:cNvPr id="14" name="Rectangle 2"/>
          <p:cNvSpPr txBox="1">
            <a:spLocks noRot="1" noChangeArrowheads="1"/>
          </p:cNvSpPr>
          <p:nvPr/>
        </p:nvSpPr>
        <p:spPr>
          <a:xfrm>
            <a:off x="684213" y="342503"/>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指数增长率</a:t>
            </a:r>
            <a:endParaRPr lang="zh-CN" altLang="en-US" sz="2800" b="1" dirty="0">
              <a:solidFill>
                <a:srgbClr val="58267E"/>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711770" y="332457"/>
            <a:ext cx="7028582" cy="576263"/>
          </a:xfrm>
        </p:spPr>
        <p:txBody>
          <a:bodyPr>
            <a:noAutofit/>
          </a:bodyPr>
          <a:lstStyle/>
          <a:p>
            <a:pPr algn="l" eaLnBrk="1" hangingPunct="1"/>
            <a:r>
              <a:rPr lang="en-US" altLang="zh-CN" sz="3200" b="1" dirty="0">
                <a:solidFill>
                  <a:srgbClr val="58267E"/>
                </a:solidFill>
              </a:rPr>
              <a:t>2.1</a:t>
            </a:r>
            <a:r>
              <a:rPr lang="zh-CN" altLang="en-US" sz="3200" b="1" dirty="0">
                <a:solidFill>
                  <a:srgbClr val="58267E"/>
                </a:solidFill>
              </a:rPr>
              <a:t>信息生产者分布规律 </a:t>
            </a:r>
            <a:endParaRPr lang="zh-CN" altLang="en-US" sz="3200" b="1" dirty="0">
              <a:solidFill>
                <a:srgbClr val="58267E"/>
              </a:solidFill>
            </a:endParaRPr>
          </a:p>
        </p:txBody>
      </p:sp>
      <p:sp>
        <p:nvSpPr>
          <p:cNvPr id="33795" name="Rectangle 3"/>
          <p:cNvSpPr>
            <a:spLocks noGrp="1" noRot="1" noChangeArrowheads="1"/>
          </p:cNvSpPr>
          <p:nvPr>
            <p:ph type="body" idx="1"/>
          </p:nvPr>
        </p:nvSpPr>
        <p:spPr>
          <a:xfrm>
            <a:off x="539552" y="1484784"/>
            <a:ext cx="8234363" cy="3886200"/>
          </a:xfrm>
        </p:spPr>
        <p:txBody>
          <a:bodyPr/>
          <a:lstStyle/>
          <a:p>
            <a:pPr marL="0" indent="0" eaLnBrk="1" hangingPunct="1">
              <a:buNone/>
            </a:pPr>
            <a:r>
              <a:rPr lang="en-US" altLang="zh-CN" dirty="0"/>
              <a:t>	</a:t>
            </a:r>
            <a:r>
              <a:rPr lang="zh-CN" altLang="en-US" dirty="0"/>
              <a:t>通过对信息生产者在信息生产过程和生产结构中呈现规律的研究，研究其对信息分布的影响。</a:t>
            </a:r>
            <a:endParaRPr lang="en-US" altLang="zh-CN" dirty="0"/>
          </a:p>
          <a:p>
            <a:pPr marL="0" indent="0" eaLnBrk="1" hangingPunct="1">
              <a:buNone/>
            </a:pPr>
            <a:endParaRPr lang="zh-CN" altLang="en-US" dirty="0"/>
          </a:p>
          <a:p>
            <a:pPr eaLnBrk="1" hangingPunct="1">
              <a:buFont typeface="Wingdings" panose="05000000000000000000" pitchFamily="2" charset="2"/>
              <a:buChar char="Ø"/>
            </a:pPr>
            <a:r>
              <a:rPr lang="zh-CN" altLang="en-US" dirty="0"/>
              <a:t>洛特卡定律 </a:t>
            </a:r>
            <a:endParaRPr lang="zh-CN" altLang="en-US" dirty="0"/>
          </a:p>
          <a:p>
            <a:pPr eaLnBrk="1" hangingPunct="1">
              <a:buFont typeface="Wingdings" panose="05000000000000000000" pitchFamily="2" charset="2"/>
              <a:buChar char="Ø"/>
            </a:pPr>
            <a:r>
              <a:rPr lang="zh-CN" altLang="en-US" dirty="0"/>
              <a:t>普赖斯定律 </a:t>
            </a:r>
            <a:endParaRPr lang="zh-CN" altLang="en-US" dirty="0"/>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Rot="1" noChangeArrowheads="1"/>
          </p:cNvSpPr>
          <p:nvPr>
            <p:ph type="title"/>
          </p:nvPr>
        </p:nvSpPr>
        <p:spPr>
          <a:xfrm>
            <a:off x="581011" y="1170335"/>
            <a:ext cx="8540750" cy="647353"/>
          </a:xfrm>
        </p:spPr>
        <p:txBody>
          <a:bodyPr>
            <a:normAutofit/>
          </a:bodyPr>
          <a:lstStyle/>
          <a:p>
            <a:pPr marL="457200" indent="-457200" algn="l" eaLnBrk="1" hangingPunct="1">
              <a:buClr>
                <a:srgbClr val="58267E"/>
              </a:buClr>
              <a:buFont typeface="Wingdings" panose="05000000000000000000" pitchFamily="2" charset="2"/>
              <a:buChar char="n"/>
            </a:pPr>
            <a:r>
              <a:rPr lang="zh-CN" altLang="en-US" sz="2800" dirty="0"/>
              <a:t>增长率的描述</a:t>
            </a:r>
            <a:endParaRPr lang="zh-CN" altLang="en-US" sz="2800" dirty="0"/>
          </a:p>
        </p:txBody>
      </p:sp>
      <p:sp>
        <p:nvSpPr>
          <p:cNvPr id="82947" name="Rectangle 5"/>
          <p:cNvSpPr>
            <a:spLocks noGrp="1" noRot="1" noChangeArrowheads="1"/>
          </p:cNvSpPr>
          <p:nvPr>
            <p:ph type="body" idx="1"/>
          </p:nvPr>
        </p:nvSpPr>
        <p:spPr>
          <a:xfrm>
            <a:off x="916782" y="1817688"/>
            <a:ext cx="8075612" cy="5040312"/>
          </a:xfrm>
        </p:spPr>
        <p:txBody>
          <a:bodyPr>
            <a:normAutofit/>
          </a:bodyPr>
          <a:lstStyle/>
          <a:p>
            <a:pPr eaLnBrk="1" hangingPunct="1">
              <a:lnSpc>
                <a:spcPct val="80000"/>
              </a:lnSpc>
              <a:buClr>
                <a:srgbClr val="58267E"/>
              </a:buClr>
              <a:buFont typeface="Wingdings" panose="05000000000000000000" pitchFamily="2" charset="2"/>
              <a:buChar char="n"/>
            </a:pPr>
            <a:r>
              <a:rPr lang="zh-CN" altLang="en-US" sz="2400" b="1" dirty="0">
                <a:latin typeface="+mn-ea"/>
              </a:rPr>
              <a:t>一般来说，在不同的阶段科学文献增长的态势是不同的。</a:t>
            </a:r>
            <a:endParaRPr lang="zh-CN" altLang="en-US" sz="2400" b="1" dirty="0">
              <a:latin typeface="+mn-ea"/>
            </a:endParaRPr>
          </a:p>
          <a:p>
            <a:pPr lvl="1" eaLnBrk="1" hangingPunct="1">
              <a:lnSpc>
                <a:spcPct val="80000"/>
              </a:lnSpc>
              <a:buClr>
                <a:srgbClr val="58267E"/>
              </a:buClr>
              <a:buFont typeface="Wingdings" panose="05000000000000000000" pitchFamily="2" charset="2"/>
              <a:buChar char="Ø"/>
            </a:pPr>
            <a:r>
              <a:rPr lang="zh-CN" altLang="en-US" sz="2400" dirty="0">
                <a:latin typeface="+mn-ea"/>
              </a:rPr>
              <a:t>学科处于</a:t>
            </a:r>
            <a:r>
              <a:rPr lang="zh-CN" altLang="en-US" sz="2400" dirty="0">
                <a:solidFill>
                  <a:srgbClr val="DA0000"/>
                </a:solidFill>
                <a:latin typeface="+mn-ea"/>
              </a:rPr>
              <a:t>诞生和发展阶段</a:t>
            </a:r>
            <a:r>
              <a:rPr lang="zh-CN" altLang="en-US" sz="2400" dirty="0">
                <a:latin typeface="+mn-ea"/>
              </a:rPr>
              <a:t>，文献量指数增长，文献的寿命较短。</a:t>
            </a:r>
            <a:endParaRPr lang="zh-CN" altLang="en-US" sz="2400" dirty="0">
              <a:latin typeface="+mn-ea"/>
            </a:endParaRPr>
          </a:p>
          <a:p>
            <a:pPr lvl="1" eaLnBrk="1" hangingPunct="1">
              <a:lnSpc>
                <a:spcPct val="80000"/>
              </a:lnSpc>
              <a:buClr>
                <a:srgbClr val="58267E"/>
              </a:buClr>
              <a:buFont typeface="Wingdings" panose="05000000000000000000" pitchFamily="2" charset="2"/>
              <a:buChar char="Ø"/>
            </a:pPr>
            <a:r>
              <a:rPr lang="zh-CN" altLang="en-US" sz="2400" dirty="0">
                <a:latin typeface="+mn-ea"/>
              </a:rPr>
              <a:t>学科进入</a:t>
            </a:r>
            <a:r>
              <a:rPr lang="zh-CN" altLang="en-US" sz="2400" dirty="0">
                <a:solidFill>
                  <a:srgbClr val="DA0000"/>
                </a:solidFill>
                <a:latin typeface="+mn-ea"/>
              </a:rPr>
              <a:t>相对成熟</a:t>
            </a:r>
            <a:r>
              <a:rPr lang="zh-CN" altLang="en-US" sz="2400" dirty="0">
                <a:latin typeface="+mn-ea"/>
              </a:rPr>
              <a:t>阶段，文献增长就不能总保持原有的指数速率，增长率变小，曲线变得平缓，文献寿命相对变长。某一知识领域的研究取得重大进展后进入相对成熟的阶段。内容上更新的文献又将进入一个新的急剧增长时期(如指数增长)。然后又进入一个稳定时期。</a:t>
            </a:r>
            <a:endParaRPr lang="zh-CN" altLang="en-US" sz="2400" dirty="0">
              <a:latin typeface="+mn-ea"/>
            </a:endParaRPr>
          </a:p>
          <a:p>
            <a:pPr lvl="1" eaLnBrk="1" hangingPunct="1">
              <a:lnSpc>
                <a:spcPct val="80000"/>
              </a:lnSpc>
              <a:buClr>
                <a:srgbClr val="58267E"/>
              </a:buClr>
              <a:buFont typeface="Wingdings" panose="05000000000000000000" pitchFamily="2" charset="2"/>
              <a:buChar char="Ø"/>
            </a:pPr>
            <a:r>
              <a:rPr lang="zh-CN" altLang="en-US" sz="2400" dirty="0">
                <a:latin typeface="+mn-ea"/>
              </a:rPr>
              <a:t>文献的增长往往会出现几个急剧增长时期和几个相对稳定时期，呈现出错综复杂的格局。</a:t>
            </a:r>
            <a:endParaRPr lang="zh-CN" altLang="en-US" sz="2400" dirty="0">
              <a:latin typeface="+mn-ea"/>
            </a:endParaRPr>
          </a:p>
          <a:p>
            <a:pPr eaLnBrk="1" hangingPunct="1">
              <a:lnSpc>
                <a:spcPct val="80000"/>
              </a:lnSpc>
              <a:buClr>
                <a:srgbClr val="58267E"/>
              </a:buClr>
              <a:buFont typeface="Wingdings" panose="05000000000000000000" pitchFamily="2" charset="2"/>
              <a:buChar char="n"/>
            </a:pPr>
            <a:r>
              <a:rPr lang="zh-CN" altLang="en-US" sz="2400" b="1" dirty="0">
                <a:latin typeface="+mn-ea"/>
              </a:rPr>
              <a:t>一般说来，对不同的领域，描述其文献增长的生长曲线中各个常数(</a:t>
            </a:r>
            <a:r>
              <a:rPr lang="en-US" altLang="zh-CN" sz="2400" b="1" dirty="0" err="1">
                <a:latin typeface="+mn-ea"/>
              </a:rPr>
              <a:t>a,b</a:t>
            </a:r>
            <a:r>
              <a:rPr lang="zh-CN" altLang="en-US" sz="2400" b="1" dirty="0">
                <a:latin typeface="+mn-ea"/>
              </a:rPr>
              <a:t>和</a:t>
            </a:r>
            <a:r>
              <a:rPr lang="en-US" altLang="zh-CN" sz="2400" b="1" dirty="0">
                <a:latin typeface="+mn-ea"/>
              </a:rPr>
              <a:t>k)</a:t>
            </a:r>
            <a:r>
              <a:rPr lang="zh-CN" altLang="en-US" sz="2400" b="1" dirty="0">
                <a:latin typeface="+mn-ea"/>
              </a:rPr>
              <a:t>也是不相同的。</a:t>
            </a:r>
            <a:endParaRPr lang="zh-CN" altLang="en-US" sz="2400" b="1" dirty="0">
              <a:latin typeface="+mn-ea"/>
            </a:endParaRPr>
          </a:p>
        </p:txBody>
      </p:sp>
      <p:sp>
        <p:nvSpPr>
          <p:cNvPr id="4" name="Rectangle 2"/>
          <p:cNvSpPr txBox="1">
            <a:spLocks noRot="1" noChangeArrowheads="1"/>
          </p:cNvSpPr>
          <p:nvPr/>
        </p:nvSpPr>
        <p:spPr>
          <a:xfrm>
            <a:off x="684213" y="342503"/>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指数增长率</a:t>
            </a:r>
            <a:endParaRPr lang="zh-CN" altLang="en-US" sz="2800" b="1" dirty="0">
              <a:solidFill>
                <a:srgbClr val="58267E"/>
              </a:solidFill>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5"/>
          <p:cNvSpPr>
            <a:spLocks noGrp="1" noRot="1" noChangeArrowheads="1"/>
          </p:cNvSpPr>
          <p:nvPr>
            <p:ph type="body" idx="1"/>
          </p:nvPr>
        </p:nvSpPr>
        <p:spPr>
          <a:xfrm>
            <a:off x="684213" y="1052736"/>
            <a:ext cx="8208267" cy="5544616"/>
          </a:xfrm>
        </p:spPr>
        <p:txBody>
          <a:bodyPr>
            <a:normAutofit/>
          </a:bodyPr>
          <a:lstStyle/>
          <a:p>
            <a:pPr eaLnBrk="1" hangingPunct="1">
              <a:lnSpc>
                <a:spcPct val="120000"/>
              </a:lnSpc>
              <a:buClr>
                <a:srgbClr val="58267E"/>
              </a:buClr>
              <a:buFont typeface="Wingdings" panose="05000000000000000000" pitchFamily="2" charset="2"/>
              <a:buChar char="n"/>
            </a:pPr>
            <a:r>
              <a:rPr lang="zh-CN" altLang="en-US" sz="3000" b="1" dirty="0">
                <a:solidFill>
                  <a:srgbClr val="58267E"/>
                </a:solidFill>
                <a:ea typeface="黑体" panose="02010609060101010101" pitchFamily="49" charset="-122"/>
              </a:rPr>
              <a:t>文献老化的表现</a:t>
            </a:r>
            <a:endParaRPr lang="zh-CN" altLang="en-US" sz="3000" b="1" dirty="0">
              <a:solidFill>
                <a:srgbClr val="58267E"/>
              </a:solidFill>
              <a:ea typeface="黑体" panose="02010609060101010101" pitchFamily="49" charset="-122"/>
            </a:endParaRPr>
          </a:p>
          <a:p>
            <a:pPr marL="447675" lvl="1" indent="0" eaLnBrk="1" hangingPunct="1">
              <a:buFont typeface="Wingdings" panose="05000000000000000000" pitchFamily="2" charset="2"/>
              <a:buNone/>
            </a:pPr>
            <a:r>
              <a:rPr lang="zh-CN" altLang="en-US" dirty="0">
                <a:ea typeface="黑体" panose="02010609060101010101" pitchFamily="49" charset="-122"/>
              </a:rPr>
              <a:t>         </a:t>
            </a:r>
            <a:r>
              <a:rPr lang="zh-CN" altLang="en-US" sz="2600" dirty="0">
                <a:latin typeface="+mn-ea"/>
              </a:rPr>
              <a:t>文献信息的老化一般指这样四种情形：文献中所含信息仍然有用，但现在已被包含在更新的其他论著中；文献中信息仍旧有用，但现在正处于一个人们对其兴趣下降的学科；文献中的信息仍旧有用，但为后来的著作所超越；信息不再有用。</a:t>
            </a:r>
            <a:endParaRPr lang="zh-CN" altLang="en-US" sz="2600" dirty="0">
              <a:latin typeface="+mn-ea"/>
            </a:endParaRPr>
          </a:p>
          <a:p>
            <a:pPr>
              <a:lnSpc>
                <a:spcPct val="120000"/>
              </a:lnSpc>
              <a:buFont typeface="Wingdings" panose="05000000000000000000" pitchFamily="2" charset="2"/>
              <a:buChar char="n"/>
            </a:pPr>
            <a:r>
              <a:rPr lang="zh-CN" altLang="en-US" sz="3000" b="1" dirty="0">
                <a:solidFill>
                  <a:srgbClr val="58267E"/>
                </a:solidFill>
                <a:ea typeface="黑体" panose="02010609060101010101" pitchFamily="49" charset="-122"/>
              </a:rPr>
              <a:t>文献半衰期</a:t>
            </a:r>
            <a:endParaRPr lang="zh-CN" altLang="en-US" sz="3000" b="1" dirty="0">
              <a:solidFill>
                <a:srgbClr val="58267E"/>
              </a:solidFill>
              <a:ea typeface="黑体" panose="02010609060101010101" pitchFamily="49" charset="-122"/>
            </a:endParaRPr>
          </a:p>
          <a:p>
            <a:pPr marL="447675" lvl="1" indent="0" eaLnBrk="1" hangingPunct="1">
              <a:lnSpc>
                <a:spcPct val="120000"/>
              </a:lnSpc>
              <a:buFont typeface="Wingdings" panose="05000000000000000000" pitchFamily="2" charset="2"/>
              <a:buNone/>
            </a:pPr>
            <a:r>
              <a:rPr lang="zh-CN" altLang="en-US" sz="2600" dirty="0">
                <a:ea typeface="黑体" panose="02010609060101010101" pitchFamily="49" charset="-122"/>
              </a:rPr>
              <a:t>         </a:t>
            </a:r>
            <a:r>
              <a:rPr lang="zh-CN" altLang="en-US" sz="2600" dirty="0">
                <a:latin typeface="+mn-ea"/>
              </a:rPr>
              <a:t>所谓文献的半衰期，是指某学科领域现时尚在利用的全部文献中的一半是在多长一段时间内发表的。</a:t>
            </a:r>
            <a:endParaRPr lang="zh-CN" altLang="en-US" sz="2600" dirty="0">
              <a:latin typeface="+mn-ea"/>
            </a:endParaRPr>
          </a:p>
        </p:txBody>
      </p:sp>
      <p:sp>
        <p:nvSpPr>
          <p:cNvPr id="4" name="Rectangle 2"/>
          <p:cNvSpPr txBox="1">
            <a:spLocks noRot="1" noChangeArrowheads="1"/>
          </p:cNvSpPr>
          <p:nvPr/>
        </p:nvSpPr>
        <p:spPr>
          <a:xfrm>
            <a:off x="684213" y="342503"/>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逐渐过时率</a:t>
            </a:r>
            <a:endParaRPr lang="zh-CN" altLang="en-US" sz="2800" b="1" dirty="0">
              <a:solidFill>
                <a:srgbClr val="58267E"/>
              </a:solidFill>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rrowheads="1"/>
          </p:cNvSpPr>
          <p:nvPr>
            <p:ph type="title"/>
          </p:nvPr>
        </p:nvSpPr>
        <p:spPr>
          <a:xfrm>
            <a:off x="467544" y="1196976"/>
            <a:ext cx="5616575" cy="576262"/>
          </a:xfrm>
        </p:spPr>
        <p:txBody>
          <a:bodyPr/>
          <a:lstStyle/>
          <a:p>
            <a:pPr algn="l" eaLnBrk="1" hangingPunct="1"/>
            <a:r>
              <a:rPr lang="zh-CN" altLang="en-US" sz="2800" dirty="0"/>
              <a:t>（</a:t>
            </a:r>
            <a:r>
              <a:rPr lang="en-US" altLang="zh-CN" sz="2800" dirty="0"/>
              <a:t>3</a:t>
            </a:r>
            <a:r>
              <a:rPr lang="zh-CN" altLang="en-US" sz="2800" dirty="0"/>
              <a:t>）普赖斯指数 </a:t>
            </a:r>
            <a:endParaRPr lang="zh-CN" altLang="en-US" sz="2800" dirty="0"/>
          </a:p>
        </p:txBody>
      </p:sp>
      <p:sp>
        <p:nvSpPr>
          <p:cNvPr id="4" name="Rectangle 2"/>
          <p:cNvSpPr txBox="1">
            <a:spLocks noRot="1" noChangeArrowheads="1"/>
          </p:cNvSpPr>
          <p:nvPr/>
        </p:nvSpPr>
        <p:spPr>
          <a:xfrm>
            <a:off x="684213" y="342503"/>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逐渐过时率</a:t>
            </a:r>
            <a:endParaRPr lang="zh-CN" altLang="en-US" sz="2800" b="1" dirty="0">
              <a:solidFill>
                <a:srgbClr val="58267E"/>
              </a:solidFill>
            </a:endParaRPr>
          </a:p>
        </p:txBody>
      </p:sp>
      <p:sp>
        <p:nvSpPr>
          <p:cNvPr id="6" name="矩形 5"/>
          <p:cNvSpPr/>
          <p:nvPr/>
        </p:nvSpPr>
        <p:spPr>
          <a:xfrm>
            <a:off x="684213" y="1485107"/>
            <a:ext cx="7579360" cy="4593563"/>
          </a:xfrm>
          <a:prstGeom prst="rect">
            <a:avLst/>
          </a:prstGeom>
        </p:spPr>
        <p:txBody>
          <a:bodyPr wrap="square" lIns="68579" tIns="34289" rIns="68579" bIns="34289">
            <a:spAutoFit/>
          </a:bodyPr>
          <a:lstStyle/>
          <a:p>
            <a:pPr lvl="0" defTabSz="685800">
              <a:lnSpc>
                <a:spcPct val="150000"/>
              </a:lnSpc>
              <a:defRPr/>
            </a:pPr>
            <a:endParaRPr sz="2000" dirty="0">
              <a:solidFill>
                <a:srgbClr val="C00000"/>
              </a:solidFill>
              <a:latin typeface="宋体" panose="02010600030101010101" pitchFamily="2" charset="-122"/>
              <a:ea typeface="宋体" panose="02010600030101010101" pitchFamily="2" charset="-122"/>
            </a:endParaRPr>
          </a:p>
          <a:p>
            <a:pPr marL="800100" lvl="1" indent="-342900" defTabSz="685800">
              <a:lnSpc>
                <a:spcPct val="150000"/>
              </a:lnSpc>
              <a:buClr>
                <a:srgbClr val="58267E"/>
              </a:buClr>
              <a:buFont typeface="Wingdings" panose="05000000000000000000" pitchFamily="2" charset="2"/>
              <a:buChar char="l"/>
              <a:defRPr/>
            </a:pPr>
            <a:r>
              <a:rPr sz="2000" b="1" dirty="0">
                <a:latin typeface="宋体" panose="02010600030101010101" pitchFamily="2" charset="-122"/>
                <a:ea typeface="宋体" panose="02010600030101010101" pitchFamily="2" charset="-122"/>
              </a:rPr>
              <a:t>提出背景</a:t>
            </a:r>
            <a:endParaRPr sz="2000" b="1" dirty="0">
              <a:latin typeface="宋体" panose="02010600030101010101" pitchFamily="2" charset="-122"/>
              <a:ea typeface="宋体" panose="02010600030101010101" pitchFamily="2" charset="-122"/>
            </a:endParaRPr>
          </a:p>
          <a:p>
            <a:pPr marL="1257300" lvl="2" indent="-342900" defTabSz="685800">
              <a:lnSpc>
                <a:spcPct val="150000"/>
              </a:lnSpc>
              <a:buClr>
                <a:srgbClr val="58267E"/>
              </a:buClr>
              <a:buFont typeface="Wingdings" panose="05000000000000000000" pitchFamily="2" charset="2"/>
              <a:buChar char="Ø"/>
              <a:defRPr/>
            </a:pPr>
            <a:r>
              <a:rPr sz="2000" dirty="0">
                <a:latin typeface="宋体" panose="02010600030101010101" pitchFamily="2" charset="-122"/>
                <a:ea typeface="宋体" panose="02010600030101010101" pitchFamily="2" charset="-122"/>
              </a:rPr>
              <a:t>普赖斯对《科学引文索引》做统计分析统计分析</a:t>
            </a:r>
            <a:endParaRPr sz="2000" dirty="0">
              <a:latin typeface="宋体" panose="02010600030101010101" pitchFamily="2" charset="-122"/>
              <a:ea typeface="宋体" panose="02010600030101010101" pitchFamily="2" charset="-122"/>
            </a:endParaRPr>
          </a:p>
          <a:p>
            <a:pPr marL="1257300" lvl="2" indent="-342900" defTabSz="685800">
              <a:lnSpc>
                <a:spcPct val="150000"/>
              </a:lnSpc>
              <a:buClr>
                <a:srgbClr val="58267E"/>
              </a:buClr>
              <a:buFont typeface="Wingdings" panose="05000000000000000000" pitchFamily="2" charset="2"/>
              <a:buChar char="Ø"/>
              <a:defRPr/>
            </a:pPr>
            <a:r>
              <a:rPr sz="2000" dirty="0" err="1">
                <a:latin typeface="宋体" panose="02010600030101010101" pitchFamily="2" charset="-122"/>
                <a:ea typeface="宋体" panose="02010600030101010101" pitchFamily="2" charset="-122"/>
              </a:rPr>
              <a:t>被调查的一年内所发表的文献的全部参考文献中有一半文献都是在近五年内发表的</a:t>
            </a:r>
            <a:endParaRPr lang="en-US" sz="2000" dirty="0">
              <a:latin typeface="宋体" panose="02010600030101010101" pitchFamily="2" charset="-122"/>
              <a:ea typeface="宋体" panose="02010600030101010101" pitchFamily="2" charset="-122"/>
            </a:endParaRPr>
          </a:p>
          <a:p>
            <a:pPr marL="1257300" lvl="2" indent="-342900" defTabSz="685800">
              <a:lnSpc>
                <a:spcPct val="150000"/>
              </a:lnSpc>
              <a:buClr>
                <a:srgbClr val="58267E"/>
              </a:buClr>
              <a:buFont typeface="Wingdings" panose="05000000000000000000" pitchFamily="2" charset="2"/>
              <a:buChar char="Ø"/>
              <a:defRPr/>
            </a:pPr>
            <a:endParaRPr sz="2000" dirty="0">
              <a:latin typeface="宋体" panose="02010600030101010101" pitchFamily="2" charset="-122"/>
              <a:ea typeface="宋体" panose="02010600030101010101" pitchFamily="2" charset="-122"/>
            </a:endParaRPr>
          </a:p>
          <a:p>
            <a:pPr marL="800100" lvl="1" indent="-342900" defTabSz="685800">
              <a:lnSpc>
                <a:spcPct val="150000"/>
              </a:lnSpc>
              <a:buClr>
                <a:srgbClr val="58267E"/>
              </a:buClr>
              <a:buFont typeface="Wingdings" panose="05000000000000000000" pitchFamily="2" charset="2"/>
              <a:buChar char="l"/>
              <a:defRPr/>
            </a:pPr>
            <a:r>
              <a:rPr sz="2000" b="1" dirty="0">
                <a:latin typeface="宋体" panose="02010600030101010101" pitchFamily="2" charset="-122"/>
                <a:ea typeface="宋体" panose="02010600030101010101" pitchFamily="2" charset="-122"/>
              </a:rPr>
              <a:t>计算公式（Pr为普赖斯指数）</a:t>
            </a:r>
            <a:endParaRPr sz="2000" b="1" dirty="0">
              <a:latin typeface="宋体" panose="02010600030101010101" pitchFamily="2" charset="-122"/>
              <a:ea typeface="宋体" panose="02010600030101010101" pitchFamily="2" charset="-122"/>
            </a:endParaRPr>
          </a:p>
          <a:p>
            <a:pPr marL="0" lvl="0" indent="0" algn="ctr" defTabSz="685800">
              <a:lnSpc>
                <a:spcPct val="150000"/>
              </a:lnSpc>
              <a:buFont typeface="Wingdings" panose="05000000000000000000" charset="0"/>
              <a:buNone/>
              <a:defRPr/>
            </a:pPr>
            <a:r>
              <a:rPr sz="2000" dirty="0">
                <a:latin typeface="宋体" panose="02010600030101010101" pitchFamily="2" charset="-122"/>
                <a:ea typeface="宋体" panose="02010600030101010101" pitchFamily="2" charset="-122"/>
              </a:rPr>
              <a:t>Pr=出版年限不超过5年的被引文献数量/被引文献总量</a:t>
            </a:r>
            <a:endParaRPr sz="2000" dirty="0">
              <a:latin typeface="宋体" panose="02010600030101010101" pitchFamily="2" charset="-122"/>
              <a:ea typeface="宋体" panose="02010600030101010101" pitchFamily="2" charset="-122"/>
            </a:endParaRPr>
          </a:p>
          <a:p>
            <a:pPr lvl="0" indent="0" defTabSz="685800">
              <a:lnSpc>
                <a:spcPct val="150000"/>
              </a:lnSpc>
              <a:buFont typeface="Wingdings" panose="05000000000000000000" charset="0"/>
              <a:buNone/>
              <a:defRPr/>
            </a:pPr>
            <a:r>
              <a:rPr lang="zh-CN" sz="1800" b="1" dirty="0">
                <a:solidFill>
                  <a:srgbClr val="C00000"/>
                </a:solidFill>
              </a:rPr>
              <a:t>         </a:t>
            </a:r>
            <a:endParaRPr sz="1800" b="1" dirty="0">
              <a:solidFill>
                <a:srgbClr val="C00000"/>
              </a:solidFill>
            </a:endParaRPr>
          </a:p>
          <a:p>
            <a:pPr marL="285750" indent="-285750" defTabSz="685800">
              <a:lnSpc>
                <a:spcPct val="150000"/>
              </a:lnSpc>
              <a:buFont typeface="Wingdings" panose="05000000000000000000" charset="0"/>
              <a:buChar char="l"/>
              <a:defRPr/>
            </a:pPr>
            <a:endParaRPr sz="1800" b="1" dirty="0">
              <a:solidFill>
                <a:srgbClr val="C00000"/>
              </a:solidFill>
            </a:endParaRPr>
          </a:p>
        </p:txBody>
      </p:sp>
    </p:spTree>
  </p:cSld>
  <p:clrMapOvr>
    <a:masterClrMapping/>
  </p:clrMapOvr>
  <p:transition spd="slow">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内容占位符 2"/>
          <p:cNvSpPr>
            <a:spLocks noGrp="1"/>
          </p:cNvSpPr>
          <p:nvPr>
            <p:ph idx="1"/>
          </p:nvPr>
        </p:nvSpPr>
        <p:spPr>
          <a:xfrm>
            <a:off x="605493" y="1539878"/>
            <a:ext cx="8388672" cy="4391025"/>
          </a:xfrm>
        </p:spPr>
        <p:txBody>
          <a:bodyPr/>
          <a:lstStyle/>
          <a:p>
            <a:pPr>
              <a:buFont typeface="Wingdings" panose="05000000000000000000" pitchFamily="2" charset="2"/>
              <a:buChar char="Ø"/>
            </a:pPr>
            <a:r>
              <a:rPr lang="zh-CN" altLang="en-US" sz="2400" dirty="0"/>
              <a:t>普赖斯把受引的文献分成两个部分：</a:t>
            </a:r>
            <a:endParaRPr lang="en-US" altLang="zh-CN" sz="2400" dirty="0"/>
          </a:p>
        </p:txBody>
      </p:sp>
      <p:sp>
        <p:nvSpPr>
          <p:cNvPr id="4" name="Rectangle 2"/>
          <p:cNvSpPr txBox="1">
            <a:spLocks noRot="1" noChangeArrowheads="1"/>
          </p:cNvSpPr>
          <p:nvPr/>
        </p:nvSpPr>
        <p:spPr>
          <a:xfrm>
            <a:off x="684213" y="342503"/>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逐渐过时率</a:t>
            </a:r>
            <a:endParaRPr lang="zh-CN" altLang="en-US" sz="2800" b="1" dirty="0">
              <a:solidFill>
                <a:srgbClr val="58267E"/>
              </a:solidFill>
            </a:endParaRPr>
          </a:p>
        </p:txBody>
      </p:sp>
      <p:grpSp>
        <p:nvGrpSpPr>
          <p:cNvPr id="5" name="组合 4"/>
          <p:cNvGrpSpPr/>
          <p:nvPr/>
        </p:nvGrpSpPr>
        <p:grpSpPr>
          <a:xfrm>
            <a:off x="1102896" y="2276872"/>
            <a:ext cx="7138096" cy="3602169"/>
            <a:chOff x="1294644" y="1154916"/>
            <a:chExt cx="7138096" cy="3602169"/>
          </a:xfrm>
        </p:grpSpPr>
        <p:sp>
          <p:nvSpPr>
            <p:cNvPr id="6" name="圆角矩形 5"/>
            <p:cNvSpPr/>
            <p:nvPr/>
          </p:nvSpPr>
          <p:spPr>
            <a:xfrm>
              <a:off x="1797960" y="1545103"/>
              <a:ext cx="1860245" cy="339072"/>
            </a:xfrm>
            <a:prstGeom prst="roundRect">
              <a:avLst/>
            </a:prstGeom>
            <a:solidFill>
              <a:srgbClr val="7030A0"/>
            </a:solidFill>
            <a:ln>
              <a:noFill/>
            </a:ln>
            <a:effectLst>
              <a:outerShdw blurRad="152400" dist="152400" dir="5400000" sx="94000" sy="94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1109" tIns="30555" rIns="61109" bIns="30555" rtlCol="0" anchor="ctr"/>
            <a:lstStyle/>
            <a:p>
              <a:pPr algn="ctr"/>
              <a:endParaRPr lang="zh-CN" altLang="en-US"/>
            </a:p>
          </p:txBody>
        </p:sp>
        <p:sp>
          <p:nvSpPr>
            <p:cNvPr id="7" name="圆角矩形 6"/>
            <p:cNvSpPr/>
            <p:nvPr/>
          </p:nvSpPr>
          <p:spPr>
            <a:xfrm>
              <a:off x="5391110" y="1533052"/>
              <a:ext cx="1860245" cy="339072"/>
            </a:xfrm>
            <a:prstGeom prst="roundRect">
              <a:avLst/>
            </a:prstGeom>
            <a:solidFill>
              <a:srgbClr val="9954CC"/>
            </a:solidFill>
            <a:ln>
              <a:noFill/>
            </a:ln>
            <a:effectLst>
              <a:outerShdw blurRad="152400" dist="152400" dir="5400000" sx="94000" sy="94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1109" tIns="30555" rIns="61109" bIns="30555" rtlCol="0" anchor="ctr"/>
            <a:lstStyle/>
            <a:p>
              <a:pPr algn="ctr"/>
              <a:endParaRPr lang="zh-CN" altLang="en-US"/>
            </a:p>
          </p:txBody>
        </p:sp>
        <p:cxnSp>
          <p:nvCxnSpPr>
            <p:cNvPr id="8" name="直接连接符 7"/>
            <p:cNvCxnSpPr/>
            <p:nvPr/>
          </p:nvCxnSpPr>
          <p:spPr bwMode="auto">
            <a:xfrm>
              <a:off x="4582020" y="1154916"/>
              <a:ext cx="0" cy="1458519"/>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4582020" y="3298566"/>
              <a:ext cx="0" cy="1458519"/>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椭圆 9"/>
            <p:cNvSpPr/>
            <p:nvPr/>
          </p:nvSpPr>
          <p:spPr bwMode="auto">
            <a:xfrm>
              <a:off x="4172463" y="2479215"/>
              <a:ext cx="819114" cy="819351"/>
            </a:xfrm>
            <a:prstGeom prst="ellipse">
              <a:avLst/>
            </a:prstGeom>
            <a:solidFill>
              <a:srgbClr val="9954CC"/>
            </a:solidFill>
            <a:ln w="9525" cap="flat" cmpd="sng" algn="ctr">
              <a:solidFill>
                <a:srgbClr val="F8F8F8"/>
              </a:solidFill>
              <a:prstDash val="solid"/>
              <a:round/>
              <a:headEnd type="none" w="med" len="med"/>
              <a:tailEnd type="none" w="med" len="med"/>
            </a:ln>
            <a:effectLst/>
          </p:spPr>
          <p:txBody>
            <a:bodyPr vert="horz" wrap="square" lIns="91438" tIns="45719" rIns="91438" bIns="45719" numCol="1" rtlCol="0" anchor="t" anchorCtr="0" compatLnSpc="1"/>
            <a:lstStyle/>
            <a:p>
              <a:pPr defTabSz="914400"/>
              <a:endParaRPr lang="zh-CN" altLang="en-US" sz="1200"/>
            </a:p>
          </p:txBody>
        </p:sp>
        <p:sp>
          <p:nvSpPr>
            <p:cNvPr id="11" name="TextBox 26"/>
            <p:cNvSpPr txBox="1"/>
            <p:nvPr/>
          </p:nvSpPr>
          <p:spPr>
            <a:xfrm>
              <a:off x="1829872" y="1541604"/>
              <a:ext cx="1838961" cy="338552"/>
            </a:xfrm>
            <a:prstGeom prst="rect">
              <a:avLst/>
            </a:prstGeom>
            <a:noFill/>
          </p:spPr>
          <p:txBody>
            <a:bodyPr wrap="none" lIns="91438" tIns="45719" rIns="91438" bIns="45719" rtlCol="0">
              <a:spAutoFit/>
            </a:bodyPr>
            <a:lstStyle/>
            <a:p>
              <a:pPr algn="r"/>
              <a:r>
                <a:rPr lang="zh-CN" altLang="en-US" sz="1600" b="1" dirty="0">
                  <a:solidFill>
                    <a:schemeClr val="bg1"/>
                  </a:solidFill>
                  <a:latin typeface="+mn-ea"/>
                  <a:ea typeface="+mn-ea"/>
                </a:rPr>
                <a:t>有现时作用的文献</a:t>
              </a:r>
              <a:endParaRPr lang="zh-CN" altLang="en-US" sz="1600" b="1" dirty="0">
                <a:solidFill>
                  <a:schemeClr val="bg1"/>
                </a:solidFill>
                <a:latin typeface="+mn-ea"/>
                <a:ea typeface="+mn-ea"/>
              </a:endParaRPr>
            </a:p>
          </p:txBody>
        </p:sp>
        <p:sp>
          <p:nvSpPr>
            <p:cNvPr id="12" name="TextBox 27"/>
            <p:cNvSpPr txBox="1"/>
            <p:nvPr/>
          </p:nvSpPr>
          <p:spPr>
            <a:xfrm>
              <a:off x="5392020" y="1531197"/>
              <a:ext cx="1632174" cy="338552"/>
            </a:xfrm>
            <a:prstGeom prst="rect">
              <a:avLst/>
            </a:prstGeom>
            <a:noFill/>
          </p:spPr>
          <p:txBody>
            <a:bodyPr wrap="none" lIns="91438" tIns="45719" rIns="91438" bIns="45719" rtlCol="0">
              <a:spAutoFit/>
            </a:bodyPr>
            <a:lstStyle/>
            <a:p>
              <a:r>
                <a:rPr lang="zh-CN" altLang="en-US" sz="1600" b="1" dirty="0">
                  <a:solidFill>
                    <a:schemeClr val="bg1"/>
                  </a:solidFill>
                  <a:latin typeface="+mn-ea"/>
                  <a:ea typeface="+mn-ea"/>
                </a:rPr>
                <a:t>“档案性”文献</a:t>
              </a:r>
              <a:endParaRPr lang="zh-CN" altLang="en-US" sz="1600" b="1" dirty="0">
                <a:solidFill>
                  <a:schemeClr val="bg1"/>
                </a:solidFill>
                <a:latin typeface="+mn-ea"/>
                <a:ea typeface="+mn-ea"/>
              </a:endParaRPr>
            </a:p>
          </p:txBody>
        </p:sp>
        <p:sp>
          <p:nvSpPr>
            <p:cNvPr id="13" name="TextBox 28"/>
            <p:cNvSpPr txBox="1"/>
            <p:nvPr/>
          </p:nvSpPr>
          <p:spPr>
            <a:xfrm>
              <a:off x="1294644" y="2390236"/>
              <a:ext cx="2728459" cy="707884"/>
            </a:xfrm>
            <a:prstGeom prst="rect">
              <a:avLst/>
            </a:prstGeom>
            <a:noFill/>
          </p:spPr>
          <p:txBody>
            <a:bodyPr wrap="square" lIns="91438" tIns="45719" rIns="91438" bIns="45719" rtlCol="0">
              <a:spAutoFit/>
            </a:bodyPr>
            <a:lstStyle/>
            <a:p>
              <a:r>
                <a:rPr lang="zh-CN" altLang="en-US" sz="2000" dirty="0">
                  <a:latin typeface="宋体" panose="02010600030101010101" pitchFamily="2" charset="-122"/>
                  <a:ea typeface="宋体" panose="02010600030101010101" pitchFamily="2" charset="-122"/>
                </a:rPr>
                <a:t>在其出版</a:t>
              </a: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年内被引用的文献</a:t>
              </a:r>
              <a:endParaRPr lang="zh-CN" altLang="en-US" sz="2000" dirty="0">
                <a:solidFill>
                  <a:srgbClr val="58267E"/>
                </a:solidFill>
                <a:latin typeface="宋体" panose="02010600030101010101" pitchFamily="2" charset="-122"/>
                <a:ea typeface="宋体" panose="02010600030101010101" pitchFamily="2" charset="-122"/>
              </a:endParaRPr>
            </a:p>
          </p:txBody>
        </p:sp>
        <p:sp>
          <p:nvSpPr>
            <p:cNvPr id="14" name="TextBox 29"/>
            <p:cNvSpPr txBox="1"/>
            <p:nvPr/>
          </p:nvSpPr>
          <p:spPr>
            <a:xfrm>
              <a:off x="5167434" y="2264413"/>
              <a:ext cx="3265306" cy="1938990"/>
            </a:xfrm>
            <a:prstGeom prst="rect">
              <a:avLst/>
            </a:prstGeom>
            <a:noFill/>
          </p:spPr>
          <p:txBody>
            <a:bodyPr wrap="square" lIns="91438" tIns="45719" rIns="91438" bIns="45719" rtlCol="0">
              <a:spAutoFit/>
            </a:bodyPr>
            <a:lstStyle/>
            <a:p>
              <a:r>
                <a:rPr lang="zh-CN" altLang="en-US" sz="2000" dirty="0"/>
                <a:t>出版</a:t>
              </a:r>
              <a:r>
                <a:rPr lang="en-US" altLang="zh-CN" sz="2000" dirty="0"/>
                <a:t>5</a:t>
              </a:r>
              <a:r>
                <a:rPr lang="zh-CN" altLang="en-US" sz="2000" dirty="0"/>
                <a:t>年后仍被引用的文献</a:t>
              </a:r>
              <a:endParaRPr lang="en-US" altLang="zh-CN" sz="2000" dirty="0"/>
            </a:p>
            <a:p>
              <a:r>
                <a:rPr lang="zh-CN" altLang="en-US" sz="2000" dirty="0"/>
                <a:t>出版</a:t>
              </a:r>
              <a:r>
                <a:rPr lang="en-US" altLang="zh-CN" sz="2000" dirty="0"/>
                <a:t>5</a:t>
              </a:r>
              <a:r>
                <a:rPr lang="zh-CN" altLang="en-US" sz="2000" dirty="0"/>
                <a:t>年后仍被引用，说明“有现时作用”的文献已转变成“档案性”文献了。</a:t>
              </a:r>
              <a:endParaRPr lang="en-US" altLang="zh-CN" sz="2000" dirty="0"/>
            </a:p>
            <a:p>
              <a:r>
                <a:rPr lang="zh-CN" altLang="en-US" sz="2000" dirty="0"/>
                <a:t>档案性文献数量多寡，是受学科自身性质决定的。</a:t>
              </a:r>
              <a:endParaRPr lang="en-US" altLang="zh-CN" sz="2000" dirty="0"/>
            </a:p>
          </p:txBody>
        </p:sp>
        <p:sp>
          <p:nvSpPr>
            <p:cNvPr id="23" name="TextBox 38"/>
            <p:cNvSpPr txBox="1"/>
            <p:nvPr/>
          </p:nvSpPr>
          <p:spPr>
            <a:xfrm>
              <a:off x="4332113" y="2665019"/>
              <a:ext cx="499030" cy="462455"/>
            </a:xfrm>
            <a:prstGeom prst="rect">
              <a:avLst/>
            </a:prstGeom>
            <a:noFill/>
          </p:spPr>
          <p:txBody>
            <a:bodyPr wrap="none" lIns="91438" tIns="45719" rIns="91438" bIns="45719" rtlCol="0">
              <a:spAutoFit/>
            </a:bodyPr>
            <a:lstStyle/>
            <a:p>
              <a:r>
                <a:rPr lang="en-US" altLang="zh-CN" sz="2400" dirty="0">
                  <a:solidFill>
                    <a:srgbClr val="F8F8F8"/>
                  </a:solidFill>
                </a:rPr>
                <a:t>VS</a:t>
              </a:r>
              <a:endParaRPr lang="zh-CN" altLang="en-US" sz="2400" dirty="0">
                <a:solidFill>
                  <a:srgbClr val="F8F8F8"/>
                </a:solidFill>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内容占位符 2"/>
          <p:cNvSpPr>
            <a:spLocks noGrp="1"/>
          </p:cNvSpPr>
          <p:nvPr>
            <p:ph idx="1"/>
          </p:nvPr>
        </p:nvSpPr>
        <p:spPr>
          <a:xfrm>
            <a:off x="684213" y="1556792"/>
            <a:ext cx="8388672" cy="4391025"/>
          </a:xfrm>
        </p:spPr>
        <p:txBody>
          <a:bodyPr/>
          <a:lstStyle/>
          <a:p>
            <a:pPr>
              <a:buClr>
                <a:srgbClr val="58267E"/>
              </a:buClr>
              <a:buFont typeface="Wingdings" panose="05000000000000000000" pitchFamily="2" charset="2"/>
              <a:buChar char="l"/>
            </a:pPr>
            <a:r>
              <a:rPr lang="zh-CN" altLang="en-US" sz="2400" dirty="0"/>
              <a:t>普赖斯指数的数值范围大概是这样划分：</a:t>
            </a:r>
            <a:endParaRPr lang="en-US" altLang="zh-CN" sz="2400" dirty="0"/>
          </a:p>
          <a:p>
            <a:pPr>
              <a:buClr>
                <a:srgbClr val="58267E"/>
              </a:buClr>
              <a:buFont typeface="Wingdings" panose="05000000000000000000" pitchFamily="2" charset="2"/>
              <a:buChar char="l"/>
            </a:pPr>
            <a:endParaRPr lang="en-US" altLang="zh-CN" sz="2400" dirty="0"/>
          </a:p>
          <a:p>
            <a:pPr>
              <a:lnSpc>
                <a:spcPct val="150000"/>
              </a:lnSpc>
              <a:buClr>
                <a:srgbClr val="58267E"/>
              </a:buClr>
              <a:buFont typeface="Wingdings" panose="05000000000000000000" pitchFamily="2" charset="2"/>
              <a:buChar char="Ø"/>
            </a:pPr>
            <a:r>
              <a:rPr lang="en-US" altLang="zh-CN" sz="2400" dirty="0">
                <a:latin typeface="宋体" panose="02010600030101010101" pitchFamily="2" charset="-122"/>
                <a:ea typeface="宋体" panose="02010600030101010101" pitchFamily="2" charset="-122"/>
              </a:rPr>
              <a:t>22%-39%</a:t>
            </a:r>
            <a:r>
              <a:rPr lang="zh-CN" altLang="en-US" sz="2400" dirty="0">
                <a:latin typeface="宋体" panose="02010600030101010101" pitchFamily="2" charset="-122"/>
                <a:ea typeface="宋体" panose="02010600030101010101" pitchFamily="2" charset="-122"/>
              </a:rPr>
              <a:t>为档案性文献区间</a:t>
            </a:r>
            <a:endParaRPr lang="en-US" altLang="zh-CN" sz="2400" dirty="0">
              <a:latin typeface="宋体" panose="02010600030101010101" pitchFamily="2" charset="-122"/>
              <a:ea typeface="宋体" panose="02010600030101010101" pitchFamily="2" charset="-122"/>
            </a:endParaRPr>
          </a:p>
          <a:p>
            <a:pPr>
              <a:lnSpc>
                <a:spcPct val="150000"/>
              </a:lnSpc>
              <a:buClr>
                <a:srgbClr val="58267E"/>
              </a:buClr>
              <a:buFont typeface="Wingdings" panose="05000000000000000000" pitchFamily="2" charset="2"/>
              <a:buChar char="Ø"/>
            </a:pPr>
            <a:r>
              <a:rPr lang="en-US" altLang="zh-CN" sz="2400" dirty="0">
                <a:latin typeface="宋体" panose="02010600030101010101" pitchFamily="2" charset="-122"/>
                <a:ea typeface="宋体" panose="02010600030101010101" pitchFamily="2" charset="-122"/>
              </a:rPr>
              <a:t>75%-80%</a:t>
            </a:r>
            <a:r>
              <a:rPr lang="zh-CN" altLang="en-US" sz="2400" dirty="0">
                <a:latin typeface="宋体" panose="02010600030101010101" pitchFamily="2" charset="-122"/>
                <a:ea typeface="宋体" panose="02010600030101010101" pitchFamily="2" charset="-122"/>
              </a:rPr>
              <a:t>为有现时性作用的文献区间。</a:t>
            </a:r>
            <a:endParaRPr lang="en-US" altLang="zh-CN" sz="2400" dirty="0">
              <a:latin typeface="宋体" panose="02010600030101010101" pitchFamily="2" charset="-122"/>
              <a:ea typeface="宋体" panose="02010600030101010101" pitchFamily="2" charset="-122"/>
            </a:endParaRPr>
          </a:p>
          <a:p>
            <a:pPr>
              <a:lnSpc>
                <a:spcPct val="150000"/>
              </a:lnSpc>
              <a:buClr>
                <a:srgbClr val="58267E"/>
              </a:buClr>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一般而言，物理和生物化学方面的期刊的指数为</a:t>
            </a:r>
            <a:r>
              <a:rPr lang="en-US" altLang="zh-CN" sz="2400" dirty="0">
                <a:latin typeface="宋体" panose="02010600030101010101" pitchFamily="2" charset="-122"/>
                <a:ea typeface="宋体" panose="02010600030101010101" pitchFamily="2" charset="-122"/>
              </a:rPr>
              <a:t>60%-70%</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射线学和放射学为</a:t>
            </a:r>
            <a:r>
              <a:rPr lang="en-US" altLang="zh-CN" sz="2400" dirty="0">
                <a:latin typeface="宋体" panose="02010600030101010101" pitchFamily="2" charset="-122"/>
                <a:ea typeface="宋体" panose="02010600030101010101" pitchFamily="2" charset="-122"/>
              </a:rPr>
              <a:t>55%-60%</a:t>
            </a:r>
            <a:r>
              <a:rPr lang="zh-CN" altLang="en-US" sz="2400" dirty="0">
                <a:latin typeface="宋体" panose="02010600030101010101" pitchFamily="2" charset="-122"/>
                <a:ea typeface="宋体" panose="02010600030101010101" pitchFamily="2" charset="-122"/>
              </a:rPr>
              <a:t>，社会科学为</a:t>
            </a:r>
            <a:r>
              <a:rPr lang="en-US" altLang="zh-CN" sz="2400" dirty="0">
                <a:latin typeface="宋体" panose="02010600030101010101" pitchFamily="2" charset="-122"/>
                <a:ea typeface="宋体" panose="02010600030101010101" pitchFamily="2" charset="-122"/>
              </a:rPr>
              <a:t>40%-45%</a:t>
            </a:r>
            <a:r>
              <a:rPr lang="zh-CN" altLang="en-US" sz="2400" dirty="0">
                <a:latin typeface="宋体" panose="02010600030101010101" pitchFamily="2" charset="-122"/>
                <a:ea typeface="宋体" panose="02010600030101010101" pitchFamily="2" charset="-122"/>
              </a:rPr>
              <a:t>，植物学</a:t>
            </a:r>
            <a:r>
              <a:rPr lang="en-US" altLang="zh-CN" sz="2400" dirty="0">
                <a:latin typeface="宋体" panose="02010600030101010101" pitchFamily="2" charset="-122"/>
                <a:ea typeface="宋体" panose="02010600030101010101" pitchFamily="2" charset="-122"/>
              </a:rPr>
              <a:t>20%</a:t>
            </a:r>
            <a:r>
              <a:rPr lang="zh-CN" altLang="en-US" sz="2400" dirty="0">
                <a:latin typeface="宋体" panose="02010600030101010101" pitchFamily="2" charset="-122"/>
                <a:ea typeface="宋体" panose="02010600030101010101" pitchFamily="2" charset="-122"/>
              </a:rPr>
              <a:t>左右，语言学和历史学少于</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4" name="Rectangle 2"/>
          <p:cNvSpPr txBox="1">
            <a:spLocks noRot="1" noChangeArrowheads="1"/>
          </p:cNvSpPr>
          <p:nvPr/>
        </p:nvSpPr>
        <p:spPr>
          <a:xfrm>
            <a:off x="684213" y="342503"/>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逐渐过时率</a:t>
            </a:r>
            <a:endParaRPr lang="zh-CN" altLang="en-US" sz="2800" b="1" dirty="0">
              <a:solidFill>
                <a:srgbClr val="58267E"/>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rrowheads="1"/>
          </p:cNvSpPr>
          <p:nvPr>
            <p:ph type="title"/>
          </p:nvPr>
        </p:nvSpPr>
        <p:spPr>
          <a:xfrm>
            <a:off x="537925" y="1052736"/>
            <a:ext cx="8540750" cy="1143000"/>
          </a:xfrm>
        </p:spPr>
        <p:txBody>
          <a:bodyPr>
            <a:normAutofit/>
          </a:bodyPr>
          <a:lstStyle/>
          <a:p>
            <a:pPr marL="457200" indent="-457200" algn="l" eaLnBrk="1" hangingPunct="1">
              <a:buClr>
                <a:srgbClr val="58267E"/>
              </a:buClr>
              <a:buFont typeface="Wingdings" panose="05000000000000000000" pitchFamily="2" charset="2"/>
              <a:buChar char="n"/>
            </a:pPr>
            <a:r>
              <a:rPr lang="zh-CN" altLang="en-US" sz="3200" dirty="0"/>
              <a:t>普赖斯指数与半衰期比较</a:t>
            </a:r>
            <a:endParaRPr lang="zh-CN" altLang="en-US" sz="3200" dirty="0"/>
          </a:p>
        </p:txBody>
      </p:sp>
      <p:sp>
        <p:nvSpPr>
          <p:cNvPr id="4" name="Rectangle 2"/>
          <p:cNvSpPr txBox="1">
            <a:spLocks noRot="1" noChangeArrowheads="1"/>
          </p:cNvSpPr>
          <p:nvPr/>
        </p:nvSpPr>
        <p:spPr>
          <a:xfrm>
            <a:off x="684213" y="342503"/>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逐渐过时率</a:t>
            </a:r>
            <a:endParaRPr lang="zh-CN" altLang="en-US" sz="2800" b="1" dirty="0">
              <a:solidFill>
                <a:srgbClr val="58267E"/>
              </a:solidFill>
            </a:endParaRPr>
          </a:p>
        </p:txBody>
      </p:sp>
      <p:grpSp>
        <p:nvGrpSpPr>
          <p:cNvPr id="5" name="组合 4"/>
          <p:cNvGrpSpPr/>
          <p:nvPr/>
        </p:nvGrpSpPr>
        <p:grpSpPr>
          <a:xfrm>
            <a:off x="755576" y="1988840"/>
            <a:ext cx="8002839" cy="4261342"/>
            <a:chOff x="601609" y="1080397"/>
            <a:chExt cx="8002839" cy="4261342"/>
          </a:xfrm>
        </p:grpSpPr>
        <p:sp>
          <p:nvSpPr>
            <p:cNvPr id="6" name="圆角矩形 5"/>
            <p:cNvSpPr/>
            <p:nvPr/>
          </p:nvSpPr>
          <p:spPr>
            <a:xfrm>
              <a:off x="704217" y="2212281"/>
              <a:ext cx="2448272" cy="3116588"/>
            </a:xfrm>
            <a:prstGeom prst="roundRect">
              <a:avLst>
                <a:gd name="adj" fmla="val 945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183983" y="1080397"/>
              <a:ext cx="1447442" cy="1447442"/>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椭圆 2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椭圆 7"/>
            <p:cNvSpPr/>
            <p:nvPr/>
          </p:nvSpPr>
          <p:spPr>
            <a:xfrm>
              <a:off x="2288070" y="2025625"/>
              <a:ext cx="373310" cy="373310"/>
            </a:xfrm>
            <a:prstGeom prst="ellipse">
              <a:avLst/>
            </a:prstGeom>
            <a:solidFill>
              <a:srgbClr val="7030A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9" name="矩形 8"/>
            <p:cNvSpPr/>
            <p:nvPr/>
          </p:nvSpPr>
          <p:spPr>
            <a:xfrm>
              <a:off x="1366729" y="1601897"/>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功能相同</a:t>
              </a:r>
              <a:endParaRPr lang="zh-CN" altLang="en-US" dirty="0">
                <a:latin typeface="微软雅黑" panose="020B0503020204020204" pitchFamily="34" charset="-122"/>
                <a:ea typeface="微软雅黑" panose="020B0503020204020204" pitchFamily="34" charset="-122"/>
              </a:endParaRPr>
            </a:p>
          </p:txBody>
        </p:sp>
        <p:sp>
          <p:nvSpPr>
            <p:cNvPr id="10" name="圆角矩形 9"/>
            <p:cNvSpPr/>
            <p:nvPr/>
          </p:nvSpPr>
          <p:spPr>
            <a:xfrm>
              <a:off x="3422037" y="2212280"/>
              <a:ext cx="2448272" cy="3116589"/>
            </a:xfrm>
            <a:prstGeom prst="roundRect">
              <a:avLst>
                <a:gd name="adj" fmla="val 784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6156176" y="2212279"/>
              <a:ext cx="2448272" cy="3116590"/>
            </a:xfrm>
            <a:prstGeom prst="roundRect">
              <a:avLst>
                <a:gd name="adj" fmla="val 744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3922452" y="1124308"/>
              <a:ext cx="1447442" cy="1447442"/>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6656591" y="1080397"/>
              <a:ext cx="1447442" cy="1447442"/>
              <a:chOff x="304800" y="673100"/>
              <a:chExt cx="4000500" cy="4000500"/>
            </a:xfrm>
            <a:effectLst>
              <a:outerShdw blurRad="444500" dist="2540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椭圆 2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椭圆 13"/>
            <p:cNvSpPr/>
            <p:nvPr/>
          </p:nvSpPr>
          <p:spPr>
            <a:xfrm>
              <a:off x="5079697" y="2025625"/>
              <a:ext cx="373310" cy="373310"/>
            </a:xfrm>
            <a:prstGeom prst="ellipse">
              <a:avLst/>
            </a:prstGeom>
            <a:solidFill>
              <a:srgbClr val="7030A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5" name="椭圆 14"/>
            <p:cNvSpPr/>
            <p:nvPr/>
          </p:nvSpPr>
          <p:spPr>
            <a:xfrm>
              <a:off x="7816001" y="2025625"/>
              <a:ext cx="373310" cy="373310"/>
            </a:xfrm>
            <a:prstGeom prst="ellipse">
              <a:avLst/>
            </a:prstGeom>
            <a:solidFill>
              <a:srgbClr val="7030A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6" name="矩形 15"/>
            <p:cNvSpPr/>
            <p:nvPr/>
          </p:nvSpPr>
          <p:spPr>
            <a:xfrm>
              <a:off x="4055721" y="1537820"/>
              <a:ext cx="1338828"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数值上正好</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相反</a:t>
              </a:r>
              <a:endParaRPr lang="zh-CN" altLang="en-US" dirty="0">
                <a:latin typeface="微软雅黑" panose="020B0503020204020204" pitchFamily="34" charset="-122"/>
                <a:ea typeface="微软雅黑" panose="020B0503020204020204" pitchFamily="34" charset="-122"/>
              </a:endParaRPr>
            </a:p>
          </p:txBody>
        </p:sp>
        <p:sp>
          <p:nvSpPr>
            <p:cNvPr id="17" name="矩形 16"/>
            <p:cNvSpPr/>
            <p:nvPr/>
          </p:nvSpPr>
          <p:spPr>
            <a:xfrm>
              <a:off x="6826314" y="1626354"/>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适用面</a:t>
              </a:r>
              <a:endParaRPr lang="zh-CN" altLang="en-US" dirty="0">
                <a:latin typeface="微软雅黑" panose="020B0503020204020204" pitchFamily="34" charset="-122"/>
                <a:ea typeface="微软雅黑" panose="020B0503020204020204" pitchFamily="34" charset="-122"/>
              </a:endParaRPr>
            </a:p>
          </p:txBody>
        </p:sp>
        <p:sp>
          <p:nvSpPr>
            <p:cNvPr id="18" name="TextBox 20"/>
            <p:cNvSpPr txBox="1"/>
            <p:nvPr/>
          </p:nvSpPr>
          <p:spPr>
            <a:xfrm>
              <a:off x="601609" y="3064193"/>
              <a:ext cx="2293289" cy="1138773"/>
            </a:xfrm>
            <a:prstGeom prst="rect">
              <a:avLst/>
            </a:prstGeom>
            <a:noFill/>
          </p:spPr>
          <p:txBody>
            <a:bodyPr wrap="square" lIns="0" tIns="0" rIns="0" bIns="0" rtlCol="0">
              <a:spAutoFit/>
            </a:bodyPr>
            <a:lstStyle/>
            <a:p>
              <a:pPr lvl="1">
                <a:buClr>
                  <a:srgbClr val="58267E"/>
                </a:buClr>
              </a:pPr>
              <a:r>
                <a:rPr lang="zh-CN" altLang="en-US" dirty="0">
                  <a:latin typeface="+mn-ea"/>
                </a:rPr>
                <a:t>它们都是从文献被利用的角度出发来反映文献老化的情况</a:t>
              </a:r>
              <a:r>
                <a:rPr lang="zh-CN" altLang="en-US" sz="2000" dirty="0">
                  <a:latin typeface="+mn-ea"/>
                </a:rPr>
                <a:t>。</a:t>
              </a:r>
              <a:endParaRPr lang="zh-CN" altLang="en-US" sz="2000" dirty="0">
                <a:solidFill>
                  <a:srgbClr val="000000"/>
                </a:solidFill>
                <a:latin typeface="+mn-ea"/>
              </a:endParaRPr>
            </a:p>
          </p:txBody>
        </p:sp>
        <p:sp>
          <p:nvSpPr>
            <p:cNvPr id="19" name="TextBox 21"/>
            <p:cNvSpPr txBox="1"/>
            <p:nvPr/>
          </p:nvSpPr>
          <p:spPr>
            <a:xfrm>
              <a:off x="3674065" y="2752116"/>
              <a:ext cx="1968104" cy="2160591"/>
            </a:xfrm>
            <a:prstGeom prst="rect">
              <a:avLst/>
            </a:prstGeom>
            <a:noFill/>
          </p:spPr>
          <p:txBody>
            <a:bodyPr wrap="square" lIns="0" tIns="0" rIns="0" bIns="0" rtlCol="0">
              <a:spAutoFit/>
            </a:bodyPr>
            <a:lstStyle/>
            <a:p>
              <a:pPr>
                <a:lnSpc>
                  <a:spcPct val="130000"/>
                </a:lnSpc>
              </a:pPr>
              <a:r>
                <a:rPr lang="zh-CN" altLang="en-US" dirty="0">
                  <a:latin typeface="+mn-ea"/>
                </a:rPr>
                <a:t>一般来说、某一学科或领域文献的“普赖斯指数”越大，半衰期就越短，说明其文献的老化速度就越快。</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TextBox 22"/>
            <p:cNvSpPr txBox="1"/>
            <p:nvPr/>
          </p:nvSpPr>
          <p:spPr>
            <a:xfrm>
              <a:off x="5870309" y="2571750"/>
              <a:ext cx="2734139" cy="2769989"/>
            </a:xfrm>
            <a:prstGeom prst="rect">
              <a:avLst/>
            </a:prstGeom>
            <a:noFill/>
          </p:spPr>
          <p:txBody>
            <a:bodyPr wrap="square" lIns="0" tIns="0" rIns="0" bIns="0" rtlCol="0">
              <a:spAutoFit/>
            </a:bodyPr>
            <a:lstStyle/>
            <a:p>
              <a:pPr lvl="1">
                <a:buClr>
                  <a:srgbClr val="58267E"/>
                </a:buClr>
              </a:pPr>
              <a:r>
                <a:rPr lang="zh-CN" altLang="en-US" dirty="0">
                  <a:latin typeface="+mn-ea"/>
                </a:rPr>
                <a:t>文献的“半衰期”只能笼统地衡量某一学科领域全部文献的老化情况，而“普赖斯指数”既可用于某一领域的全部文献，也可用于评价某种期刊、某一机构，甚至某一作者或某篇文章的老化特点。</a:t>
              </a:r>
              <a:endParaRPr lang="zh-CN" altLang="en-US" dirty="0">
                <a:latin typeface="+mn-ea"/>
              </a:endParaRPr>
            </a:p>
          </p:txBody>
        </p:sp>
      </p:grpSp>
    </p:spTree>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Rot="1" noChangeArrowheads="1"/>
          </p:cNvSpPr>
          <p:nvPr>
            <p:ph type="title"/>
          </p:nvPr>
        </p:nvSpPr>
        <p:spPr>
          <a:xfrm>
            <a:off x="395536" y="1224161"/>
            <a:ext cx="5616575" cy="576263"/>
          </a:xfrm>
        </p:spPr>
        <p:txBody>
          <a:bodyPr/>
          <a:lstStyle/>
          <a:p>
            <a:pPr algn="l" eaLnBrk="1" hangingPunct="1"/>
            <a:r>
              <a:rPr lang="zh-CN" altLang="en-US" sz="2800" dirty="0"/>
              <a:t>（</a:t>
            </a:r>
            <a:r>
              <a:rPr lang="en-US" altLang="zh-CN" sz="2800" dirty="0"/>
              <a:t>4</a:t>
            </a:r>
            <a:r>
              <a:rPr lang="zh-CN" altLang="en-US" sz="2800" dirty="0"/>
              <a:t>）文献信息老化的影响因素</a:t>
            </a:r>
            <a:endParaRPr lang="zh-CN" altLang="en-US" sz="2800" dirty="0"/>
          </a:p>
        </p:txBody>
      </p:sp>
      <p:pic>
        <p:nvPicPr>
          <p:cNvPr id="92164" name="Picture 6" descr="book">
            <a:hlinkClick r:id="" action="ppaction://noaction"/>
          </p:cNvPr>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8388350" y="6186488"/>
            <a:ext cx="7556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Rot="1" noChangeArrowheads="1"/>
          </p:cNvSpPr>
          <p:nvPr/>
        </p:nvSpPr>
        <p:spPr>
          <a:xfrm>
            <a:off x="684213" y="342503"/>
            <a:ext cx="8540750" cy="4222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逐渐过时率</a:t>
            </a:r>
            <a:endParaRPr lang="zh-CN" altLang="en-US" sz="2800" b="1" dirty="0">
              <a:solidFill>
                <a:srgbClr val="58267E"/>
              </a:solidFill>
            </a:endParaRPr>
          </a:p>
        </p:txBody>
      </p:sp>
      <p:grpSp>
        <p:nvGrpSpPr>
          <p:cNvPr id="7" name="组合 6"/>
          <p:cNvGrpSpPr/>
          <p:nvPr/>
        </p:nvGrpSpPr>
        <p:grpSpPr>
          <a:xfrm>
            <a:off x="492250" y="2060848"/>
            <a:ext cx="8184205" cy="4157294"/>
            <a:chOff x="809582" y="1089450"/>
            <a:chExt cx="7469081" cy="4003751"/>
          </a:xfrm>
        </p:grpSpPr>
        <p:cxnSp>
          <p:nvCxnSpPr>
            <p:cNvPr id="8" name="直接连接符 7"/>
            <p:cNvCxnSpPr/>
            <p:nvPr/>
          </p:nvCxnSpPr>
          <p:spPr>
            <a:xfrm>
              <a:off x="4517993" y="1524514"/>
              <a:ext cx="0" cy="288032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4211959" y="1168009"/>
              <a:ext cx="612068" cy="612068"/>
              <a:chOff x="3714631" y="870654"/>
              <a:chExt cx="612068" cy="612068"/>
            </a:xfrm>
            <a:scene3d>
              <a:camera prst="orthographicFront">
                <a:rot lat="0" lon="0" rev="0"/>
              </a:camera>
              <a:lightRig rig="glow" dir="t">
                <a:rot lat="0" lon="0" rev="4800000"/>
              </a:lightRig>
            </a:scene3d>
          </p:grpSpPr>
          <p:sp>
            <p:nvSpPr>
              <p:cNvPr id="27" name="椭圆 26"/>
              <p:cNvSpPr/>
              <p:nvPr/>
            </p:nvSpPr>
            <p:spPr>
              <a:xfrm>
                <a:off x="3714631" y="870654"/>
                <a:ext cx="612068" cy="612068"/>
              </a:xfrm>
              <a:prstGeom prst="ellipse">
                <a:avLst/>
              </a:prstGeom>
              <a:solidFill>
                <a:srgbClr val="58267E"/>
              </a:solid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50"/>
              <p:cNvSpPr txBox="1"/>
              <p:nvPr/>
            </p:nvSpPr>
            <p:spPr>
              <a:xfrm>
                <a:off x="3873029" y="1022799"/>
                <a:ext cx="295273" cy="307777"/>
              </a:xfrm>
              <a:prstGeom prst="rect">
                <a:avLst/>
              </a:prstGeom>
              <a:noFill/>
              <a:ln>
                <a:noFill/>
              </a:ln>
              <a:effectLst>
                <a:outerShdw blurRad="190500" dist="228600" dir="2700000" algn="ctr">
                  <a:srgbClr val="000000">
                    <a:alpha val="30000"/>
                  </a:srgbClr>
                </a:outerShdw>
              </a:effectLst>
              <a:sp3d prstMaterial="matte">
                <a:bevelT w="127000" h="63500"/>
              </a:sp3d>
            </p:spPr>
            <p:txBody>
              <a:bodyPr wrap="none" rtlCol="0">
                <a:sp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1</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4211959" y="2128116"/>
              <a:ext cx="612068" cy="612068"/>
              <a:chOff x="3707904" y="1851670"/>
              <a:chExt cx="612068" cy="612068"/>
            </a:xfrm>
            <a:scene3d>
              <a:camera prst="orthographicFront">
                <a:rot lat="0" lon="0" rev="0"/>
              </a:camera>
              <a:lightRig rig="glow" dir="t">
                <a:rot lat="0" lon="0" rev="4800000"/>
              </a:lightRig>
            </a:scene3d>
          </p:grpSpPr>
          <p:sp>
            <p:nvSpPr>
              <p:cNvPr id="25" name="椭圆 24"/>
              <p:cNvSpPr/>
              <p:nvPr/>
            </p:nvSpPr>
            <p:spPr>
              <a:xfrm>
                <a:off x="3707904" y="1851670"/>
                <a:ext cx="612068" cy="612068"/>
              </a:xfrm>
              <a:prstGeom prst="ellipse">
                <a:avLst/>
              </a:prstGeom>
              <a:solidFill>
                <a:srgbClr val="B3A2C7"/>
              </a:solid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53"/>
              <p:cNvSpPr txBox="1"/>
              <p:nvPr/>
            </p:nvSpPr>
            <p:spPr>
              <a:xfrm>
                <a:off x="3866300" y="2003815"/>
                <a:ext cx="295273" cy="307777"/>
              </a:xfrm>
              <a:prstGeom prst="rect">
                <a:avLst/>
              </a:prstGeom>
              <a:noFill/>
              <a:ln>
                <a:noFill/>
              </a:ln>
              <a:effectLst>
                <a:outerShdw blurRad="190500" dist="228600" dir="2700000" algn="ctr">
                  <a:srgbClr val="000000">
                    <a:alpha val="30000"/>
                  </a:srgbClr>
                </a:outerShdw>
              </a:effectLst>
              <a:sp3d prstMaterial="matte">
                <a:bevelT w="127000" h="63500"/>
              </a:sp3d>
            </p:spPr>
            <p:txBody>
              <a:bodyPr wrap="none" rtlCol="0">
                <a:sp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2</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211959" y="3088223"/>
              <a:ext cx="612068" cy="612068"/>
              <a:chOff x="3701177" y="2832686"/>
              <a:chExt cx="612068" cy="612068"/>
            </a:xfrm>
            <a:scene3d>
              <a:camera prst="orthographicFront">
                <a:rot lat="0" lon="0" rev="0"/>
              </a:camera>
              <a:lightRig rig="glow" dir="t">
                <a:rot lat="0" lon="0" rev="4800000"/>
              </a:lightRig>
            </a:scene3d>
          </p:grpSpPr>
          <p:sp>
            <p:nvSpPr>
              <p:cNvPr id="23" name="椭圆 22"/>
              <p:cNvSpPr/>
              <p:nvPr/>
            </p:nvSpPr>
            <p:spPr>
              <a:xfrm>
                <a:off x="3701177" y="2832686"/>
                <a:ext cx="612068" cy="612068"/>
              </a:xfrm>
              <a:prstGeom prst="ellipse">
                <a:avLst/>
              </a:prstGeom>
              <a:solidFill>
                <a:srgbClr val="58267E"/>
              </a:solid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56"/>
              <p:cNvSpPr txBox="1"/>
              <p:nvPr/>
            </p:nvSpPr>
            <p:spPr>
              <a:xfrm>
                <a:off x="3859573" y="2984831"/>
                <a:ext cx="295273" cy="307777"/>
              </a:xfrm>
              <a:prstGeom prst="rect">
                <a:avLst/>
              </a:prstGeom>
              <a:noFill/>
              <a:ln>
                <a:noFill/>
              </a:ln>
              <a:effectLst>
                <a:outerShdw blurRad="190500" dist="228600" dir="2700000" algn="ctr">
                  <a:srgbClr val="000000">
                    <a:alpha val="30000"/>
                  </a:srgbClr>
                </a:outerShdw>
              </a:effectLst>
              <a:sp3d prstMaterial="matte">
                <a:bevelT w="127000" h="63500"/>
              </a:sp3d>
            </p:spPr>
            <p:txBody>
              <a:bodyPr wrap="none" rtlCol="0">
                <a:sp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3</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4211959" y="4048329"/>
              <a:ext cx="612068" cy="612068"/>
              <a:chOff x="3694450" y="3813702"/>
              <a:chExt cx="612068" cy="612068"/>
            </a:xfrm>
            <a:scene3d>
              <a:camera prst="orthographicFront">
                <a:rot lat="0" lon="0" rev="0"/>
              </a:camera>
              <a:lightRig rig="glow" dir="t">
                <a:rot lat="0" lon="0" rev="4800000"/>
              </a:lightRig>
            </a:scene3d>
          </p:grpSpPr>
          <p:sp>
            <p:nvSpPr>
              <p:cNvPr id="21" name="椭圆 20"/>
              <p:cNvSpPr/>
              <p:nvPr/>
            </p:nvSpPr>
            <p:spPr>
              <a:xfrm>
                <a:off x="3694450" y="3813702"/>
                <a:ext cx="612068" cy="612068"/>
              </a:xfrm>
              <a:prstGeom prst="ellipse">
                <a:avLst/>
              </a:prstGeom>
              <a:solidFill>
                <a:srgbClr val="B3A2C7"/>
              </a:solid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59"/>
              <p:cNvSpPr txBox="1"/>
              <p:nvPr/>
            </p:nvSpPr>
            <p:spPr>
              <a:xfrm>
                <a:off x="3852846" y="3965847"/>
                <a:ext cx="295274" cy="307777"/>
              </a:xfrm>
              <a:prstGeom prst="rect">
                <a:avLst/>
              </a:prstGeom>
              <a:noFill/>
              <a:ln>
                <a:noFill/>
              </a:ln>
              <a:effectLst>
                <a:outerShdw blurRad="190500" dist="228600" dir="2700000" algn="ctr">
                  <a:srgbClr val="000000">
                    <a:alpha val="30000"/>
                  </a:srgbClr>
                </a:outerShdw>
              </a:effectLst>
              <a:sp3d prstMaterial="matte">
                <a:bevelT w="127000" h="63500"/>
              </a:sp3d>
            </p:spPr>
            <p:txBody>
              <a:bodyPr wrap="none" rtlCol="0">
                <a:sp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4</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sp>
          <p:nvSpPr>
            <p:cNvPr id="13" name="矩形 12"/>
            <p:cNvSpPr/>
            <p:nvPr/>
          </p:nvSpPr>
          <p:spPr>
            <a:xfrm>
              <a:off x="4968043" y="1089450"/>
              <a:ext cx="2916325" cy="338554"/>
            </a:xfrm>
            <a:prstGeom prst="rect">
              <a:avLst/>
            </a:prstGeom>
          </p:spPr>
          <p:txBody>
            <a:bodyPr wrap="square">
              <a:spAutoFit/>
            </a:bodyPr>
            <a:lstStyle/>
            <a:p>
              <a:r>
                <a:rPr lang="zh-CN" altLang="en-US" sz="1600" b="1" dirty="0">
                  <a:solidFill>
                    <a:srgbClr val="58267E"/>
                  </a:solidFill>
                  <a:latin typeface="微软雅黑" panose="020B0503020204020204" pitchFamily="34" charset="-122"/>
                  <a:ea typeface="微软雅黑" panose="020B0503020204020204" pitchFamily="34" charset="-122"/>
                </a:rPr>
                <a:t>文献增长</a:t>
              </a:r>
              <a:endParaRPr lang="en-US" altLang="zh-CN" sz="1600" b="1" dirty="0">
                <a:solidFill>
                  <a:srgbClr val="58267E"/>
                </a:solidFill>
                <a:latin typeface="微软雅黑" panose="020B0503020204020204" pitchFamily="34" charset="-122"/>
                <a:ea typeface="微软雅黑" panose="020B0503020204020204" pitchFamily="34" charset="-122"/>
              </a:endParaRPr>
            </a:p>
          </p:txBody>
        </p:sp>
        <p:sp>
          <p:nvSpPr>
            <p:cNvPr id="14" name="TextBox 62"/>
            <p:cNvSpPr txBox="1"/>
            <p:nvPr/>
          </p:nvSpPr>
          <p:spPr>
            <a:xfrm>
              <a:off x="4968043" y="1411743"/>
              <a:ext cx="3310620" cy="800306"/>
            </a:xfrm>
            <a:prstGeom prst="rect">
              <a:avLst/>
            </a:prstGeom>
            <a:noFill/>
          </p:spPr>
          <p:txBody>
            <a:bodyPr wrap="square" rtlCol="0">
              <a:spAutoFit/>
            </a:bodyPr>
            <a:lstStyle/>
            <a:p>
              <a:pPr>
                <a:buClr>
                  <a:srgbClr val="58267E"/>
                </a:buClr>
              </a:pPr>
              <a:r>
                <a:rPr lang="zh-CN" altLang="en-US" sz="1600" dirty="0">
                  <a:latin typeface="+mn-ea"/>
                </a:rPr>
                <a:t>文献的增长和老化是一个事物的两个方面，它们从不同的侧面来描述科学的发展，阐明科学知识的修正率。  </a:t>
              </a:r>
              <a:endParaRPr lang="zh-CN" altLang="en-US" sz="1600" dirty="0">
                <a:latin typeface="+mn-ea"/>
              </a:endParaRPr>
            </a:p>
          </p:txBody>
        </p:sp>
        <p:sp>
          <p:nvSpPr>
            <p:cNvPr id="15" name="矩形 14"/>
            <p:cNvSpPr/>
            <p:nvPr/>
          </p:nvSpPr>
          <p:spPr>
            <a:xfrm>
              <a:off x="4968043" y="2962866"/>
              <a:ext cx="2916325" cy="338554"/>
            </a:xfrm>
            <a:prstGeom prst="rect">
              <a:avLst/>
            </a:prstGeom>
          </p:spPr>
          <p:txBody>
            <a:bodyPr wrap="square">
              <a:spAutoFit/>
            </a:bodyPr>
            <a:lstStyle/>
            <a:p>
              <a:r>
                <a:rPr lang="zh-CN" altLang="en-US" sz="1600" b="1" dirty="0">
                  <a:solidFill>
                    <a:srgbClr val="58267E"/>
                  </a:solidFill>
                  <a:latin typeface="微软雅黑" panose="020B0503020204020204" pitchFamily="34" charset="-122"/>
                  <a:ea typeface="微软雅黑" panose="020B0503020204020204" pitchFamily="34" charset="-122"/>
                </a:rPr>
                <a:t>学科发展阶段的差异</a:t>
              </a:r>
              <a:endParaRPr lang="en-US" altLang="zh-CN" sz="1600" b="1" dirty="0">
                <a:solidFill>
                  <a:srgbClr val="58267E"/>
                </a:solidFill>
                <a:latin typeface="微软雅黑" panose="020B0503020204020204" pitchFamily="34" charset="-122"/>
                <a:ea typeface="微软雅黑" panose="020B0503020204020204" pitchFamily="34" charset="-122"/>
              </a:endParaRPr>
            </a:p>
          </p:txBody>
        </p:sp>
        <p:sp>
          <p:nvSpPr>
            <p:cNvPr id="16" name="TextBox 64"/>
            <p:cNvSpPr txBox="1"/>
            <p:nvPr/>
          </p:nvSpPr>
          <p:spPr>
            <a:xfrm>
              <a:off x="4968042" y="3285159"/>
              <a:ext cx="3310621" cy="563177"/>
            </a:xfrm>
            <a:prstGeom prst="rect">
              <a:avLst/>
            </a:prstGeom>
            <a:noFill/>
          </p:spPr>
          <p:txBody>
            <a:bodyPr wrap="square" rtlCol="0">
              <a:spAutoFit/>
            </a:bodyPr>
            <a:lstStyle/>
            <a:p>
              <a:pPr>
                <a:buClr>
                  <a:srgbClr val="58267E"/>
                </a:buClr>
              </a:pPr>
              <a:r>
                <a:rPr lang="zh-CN" altLang="en-US" sz="1600" dirty="0">
                  <a:latin typeface="+mn-ea"/>
                </a:rPr>
                <a:t>即使是同一学科，不同的时期或阶段，文献的半衰期不尽完全相同。 </a:t>
              </a:r>
              <a:endParaRPr lang="zh-CN" altLang="en-US" sz="1600" dirty="0">
                <a:latin typeface="+mn-ea"/>
              </a:endParaRPr>
            </a:p>
          </p:txBody>
        </p:sp>
        <p:sp>
          <p:nvSpPr>
            <p:cNvPr id="17" name="矩形 16"/>
            <p:cNvSpPr/>
            <p:nvPr/>
          </p:nvSpPr>
          <p:spPr>
            <a:xfrm>
              <a:off x="1115615" y="2067733"/>
              <a:ext cx="2916325" cy="338554"/>
            </a:xfrm>
            <a:prstGeom prst="rect">
              <a:avLst/>
            </a:prstGeom>
          </p:spPr>
          <p:txBody>
            <a:bodyPr wrap="square">
              <a:spAutoFit/>
            </a:bodyPr>
            <a:lstStyle/>
            <a:p>
              <a:pPr algn="r"/>
              <a:r>
                <a:rPr lang="zh-CN" altLang="en-US" sz="1600" b="1" dirty="0">
                  <a:solidFill>
                    <a:srgbClr val="58267E"/>
                  </a:solidFill>
                  <a:latin typeface="微软雅黑" panose="020B0503020204020204" pitchFamily="34" charset="-122"/>
                  <a:ea typeface="微软雅黑" panose="020B0503020204020204" pitchFamily="34" charset="-122"/>
                </a:rPr>
                <a:t>学科差异</a:t>
              </a:r>
              <a:endParaRPr lang="en-US" altLang="zh-CN" sz="1600" b="1" dirty="0">
                <a:solidFill>
                  <a:srgbClr val="58267E"/>
                </a:solidFill>
                <a:latin typeface="微软雅黑" panose="020B0503020204020204" pitchFamily="34" charset="-122"/>
                <a:ea typeface="微软雅黑" panose="020B0503020204020204" pitchFamily="34" charset="-122"/>
              </a:endParaRPr>
            </a:p>
          </p:txBody>
        </p:sp>
        <p:sp>
          <p:nvSpPr>
            <p:cNvPr id="18" name="TextBox 66"/>
            <p:cNvSpPr txBox="1"/>
            <p:nvPr/>
          </p:nvSpPr>
          <p:spPr>
            <a:xfrm>
              <a:off x="809582" y="2390026"/>
              <a:ext cx="3222357" cy="1037433"/>
            </a:xfrm>
            <a:prstGeom prst="rect">
              <a:avLst/>
            </a:prstGeom>
            <a:noFill/>
          </p:spPr>
          <p:txBody>
            <a:bodyPr wrap="square" rtlCol="0">
              <a:spAutoFit/>
            </a:bodyPr>
            <a:lstStyle/>
            <a:p>
              <a:pPr>
                <a:spcBef>
                  <a:spcPts val="600"/>
                </a:spcBef>
              </a:pPr>
              <a:r>
                <a:rPr lang="zh-CN" altLang="en-US" sz="1600" dirty="0">
                  <a:latin typeface="+mn-ea"/>
                </a:rPr>
                <a:t>世界上93%～98%的科学杂志引用寿命为20年左右，但并不是所有这些学科的文献老化速率都大体一致，相反，彼此之间差异甚大。</a:t>
              </a:r>
              <a:endParaRPr lang="zh-CN" altLang="en-US" sz="1600" dirty="0">
                <a:solidFill>
                  <a:schemeClr val="tx1">
                    <a:lumMod val="65000"/>
                    <a:lumOff val="35000"/>
                  </a:schemeClr>
                </a:solidFill>
              </a:endParaRPr>
            </a:p>
          </p:txBody>
        </p:sp>
        <p:sp>
          <p:nvSpPr>
            <p:cNvPr id="19" name="矩形 18"/>
            <p:cNvSpPr/>
            <p:nvPr/>
          </p:nvSpPr>
          <p:spPr>
            <a:xfrm>
              <a:off x="1115615" y="3970602"/>
              <a:ext cx="2916325" cy="338554"/>
            </a:xfrm>
            <a:prstGeom prst="rect">
              <a:avLst/>
            </a:prstGeom>
          </p:spPr>
          <p:txBody>
            <a:bodyPr wrap="square">
              <a:spAutoFit/>
            </a:bodyPr>
            <a:lstStyle/>
            <a:p>
              <a:pPr algn="r"/>
              <a:r>
                <a:rPr lang="zh-CN" altLang="en-US" sz="1600" b="1" dirty="0">
                  <a:solidFill>
                    <a:srgbClr val="58267E"/>
                  </a:solidFill>
                  <a:latin typeface="微软雅黑" panose="020B0503020204020204" pitchFamily="34" charset="-122"/>
                  <a:ea typeface="微软雅黑" panose="020B0503020204020204" pitchFamily="34" charset="-122"/>
                </a:rPr>
                <a:t>信息环境和需求</a:t>
              </a:r>
              <a:endParaRPr lang="en-US" altLang="zh-CN" sz="1600" b="1" dirty="0">
                <a:solidFill>
                  <a:srgbClr val="58267E"/>
                </a:solidFill>
                <a:latin typeface="微软雅黑" panose="020B0503020204020204" pitchFamily="34" charset="-122"/>
                <a:ea typeface="微软雅黑" panose="020B0503020204020204" pitchFamily="34" charset="-122"/>
              </a:endParaRPr>
            </a:p>
          </p:txBody>
        </p:sp>
        <p:sp>
          <p:nvSpPr>
            <p:cNvPr id="20" name="TextBox 68"/>
            <p:cNvSpPr txBox="1"/>
            <p:nvPr/>
          </p:nvSpPr>
          <p:spPr>
            <a:xfrm>
              <a:off x="809582" y="4292895"/>
              <a:ext cx="3222357" cy="800306"/>
            </a:xfrm>
            <a:prstGeom prst="rect">
              <a:avLst/>
            </a:prstGeom>
            <a:noFill/>
          </p:spPr>
          <p:txBody>
            <a:bodyPr wrap="square" rtlCol="0">
              <a:spAutoFit/>
            </a:bodyPr>
            <a:lstStyle/>
            <a:p>
              <a:pPr>
                <a:buClr>
                  <a:srgbClr val="58267E"/>
                </a:buClr>
              </a:pPr>
              <a:r>
                <a:rPr lang="zh-CN" altLang="en-US" sz="1600" dirty="0">
                  <a:latin typeface="+mn-ea"/>
                </a:rPr>
                <a:t>不同信息用户对文献的需求是不同的 ，因而信息利用者的需求及所处的信息环境 的研究十分必要。</a:t>
              </a:r>
              <a:endParaRPr lang="zh-CN" altLang="en-US" sz="1600" dirty="0">
                <a:latin typeface="+mn-ea"/>
              </a:endParaRPr>
            </a:p>
          </p:txBody>
        </p:sp>
      </p:gr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xfrm>
            <a:off x="914400" y="1427383"/>
            <a:ext cx="8229600" cy="4525963"/>
          </a:xfrm>
        </p:spPr>
        <p:txBody>
          <a:bodyPr/>
          <a:lstStyle/>
          <a:p>
            <a:pPr eaLnBrk="1" hangingPunct="1">
              <a:buClr>
                <a:srgbClr val="58267E"/>
              </a:buClr>
              <a:buFont typeface="Wingdings" panose="05000000000000000000" pitchFamily="2" charset="2"/>
              <a:buChar char="n"/>
            </a:pPr>
            <a:r>
              <a:rPr lang="zh-CN" altLang="en-US" sz="2400" dirty="0">
                <a:latin typeface="宋体" panose="02010600030101010101" pitchFamily="2" charset="-122"/>
              </a:rPr>
              <a:t>马太效应</a:t>
            </a:r>
            <a:endParaRPr lang="zh-CN" altLang="en-US" sz="2400" dirty="0">
              <a:latin typeface="宋体" panose="02010600030101010101" pitchFamily="2" charset="-122"/>
            </a:endParaRPr>
          </a:p>
          <a:p>
            <a:pPr eaLnBrk="1" hangingPunct="1">
              <a:lnSpc>
                <a:spcPct val="120000"/>
              </a:lnSpc>
              <a:buClr>
                <a:srgbClr val="58267E"/>
              </a:buClr>
              <a:buFont typeface="Wingdings" panose="05000000000000000000" pitchFamily="2" charset="2"/>
              <a:buChar char="n"/>
            </a:pPr>
            <a:r>
              <a:rPr lang="zh-CN" altLang="en-US" sz="2400" dirty="0">
                <a:latin typeface="宋体" panose="02010600030101010101" pitchFamily="2" charset="-122"/>
              </a:rPr>
              <a:t>信息离散分布规律</a:t>
            </a:r>
            <a:endParaRPr lang="zh-CN" altLang="en-US" sz="2400" dirty="0">
              <a:latin typeface="宋体" panose="02010600030101010101" pitchFamily="2" charset="-122"/>
            </a:endParaRPr>
          </a:p>
          <a:p>
            <a:pPr lvl="1" eaLnBrk="1" hangingPunct="1">
              <a:buClr>
                <a:srgbClr val="58267E"/>
              </a:buClr>
              <a:buFont typeface="Wingdings" panose="05000000000000000000" pitchFamily="2" charset="2"/>
              <a:buChar char="Ø"/>
            </a:pPr>
            <a:r>
              <a:rPr lang="zh-CN" altLang="en-US" sz="2200" dirty="0">
                <a:solidFill>
                  <a:srgbClr val="FF0000"/>
                </a:solidFill>
                <a:latin typeface="宋体" panose="02010600030101010101" pitchFamily="2" charset="-122"/>
              </a:rPr>
              <a:t>布拉德福定律（</a:t>
            </a:r>
            <a:r>
              <a:rPr lang="zh-CN" altLang="en-US" sz="2200" dirty="0">
                <a:latin typeface="宋体" panose="02010600030101010101" pitchFamily="2" charset="-122"/>
              </a:rPr>
              <a:t>相等载文量的期刊分区）</a:t>
            </a:r>
            <a:endParaRPr lang="zh-CN" altLang="en-US" sz="2200" dirty="0">
              <a:latin typeface="宋体" panose="02010600030101010101" pitchFamily="2" charset="-122"/>
            </a:endParaRPr>
          </a:p>
          <a:p>
            <a:pPr lvl="1" eaLnBrk="1" hangingPunct="1">
              <a:buClr>
                <a:srgbClr val="58267E"/>
              </a:buClr>
              <a:buFont typeface="Wingdings" panose="05000000000000000000" pitchFamily="2" charset="2"/>
              <a:buChar char="Ø"/>
            </a:pPr>
            <a:r>
              <a:rPr lang="zh-CN" altLang="en-US" sz="2200" dirty="0">
                <a:latin typeface="宋体" panose="02010600030101010101" pitchFamily="2" charset="-122"/>
              </a:rPr>
              <a:t>齐夫定律（词频分布）</a:t>
            </a:r>
            <a:endParaRPr lang="zh-CN" altLang="en-US" sz="2200" dirty="0">
              <a:latin typeface="宋体" panose="02010600030101010101" pitchFamily="2" charset="-122"/>
            </a:endParaRPr>
          </a:p>
          <a:p>
            <a:pPr eaLnBrk="1" hangingPunct="1">
              <a:lnSpc>
                <a:spcPct val="120000"/>
              </a:lnSpc>
              <a:buClr>
                <a:srgbClr val="58267E"/>
              </a:buClr>
              <a:buFont typeface="Wingdings" panose="05000000000000000000" pitchFamily="2" charset="2"/>
              <a:buChar char="n"/>
            </a:pPr>
            <a:r>
              <a:rPr lang="zh-CN" altLang="en-US" sz="2400" dirty="0">
                <a:latin typeface="宋体" panose="02010600030101010101" pitchFamily="2" charset="-122"/>
              </a:rPr>
              <a:t>信息生产者分布规律</a:t>
            </a:r>
            <a:endParaRPr lang="zh-CN" altLang="en-US" sz="2400" dirty="0">
              <a:latin typeface="宋体" panose="02010600030101010101" pitchFamily="2" charset="-122"/>
            </a:endParaRPr>
          </a:p>
          <a:p>
            <a:pPr lvl="1" eaLnBrk="1" hangingPunct="1">
              <a:buClr>
                <a:srgbClr val="58267E"/>
              </a:buClr>
              <a:buFont typeface="Wingdings" panose="05000000000000000000" pitchFamily="2" charset="2"/>
              <a:buChar char="Ø"/>
            </a:pPr>
            <a:r>
              <a:rPr lang="zh-CN" altLang="en-US" sz="2200" dirty="0">
                <a:latin typeface="宋体" panose="02010600030101010101" pitchFamily="2" charset="-122"/>
              </a:rPr>
              <a:t>洛特卡定律</a:t>
            </a:r>
            <a:endParaRPr lang="zh-CN" altLang="en-US" sz="2200" dirty="0">
              <a:latin typeface="宋体" panose="02010600030101010101" pitchFamily="2" charset="-122"/>
            </a:endParaRPr>
          </a:p>
          <a:p>
            <a:pPr lvl="1" eaLnBrk="1" hangingPunct="1">
              <a:buClr>
                <a:srgbClr val="58267E"/>
              </a:buClr>
              <a:buFont typeface="Wingdings" panose="05000000000000000000" pitchFamily="2" charset="2"/>
              <a:buChar char="Ø"/>
            </a:pPr>
            <a:r>
              <a:rPr lang="zh-CN" altLang="en-US" sz="2200" dirty="0">
                <a:solidFill>
                  <a:srgbClr val="FF0000"/>
                </a:solidFill>
                <a:latin typeface="宋体" panose="02010600030101010101" pitchFamily="2" charset="-122"/>
              </a:rPr>
              <a:t>普赖斯定律</a:t>
            </a:r>
            <a:r>
              <a:rPr lang="zh-CN" altLang="en-US" sz="2200" dirty="0">
                <a:latin typeface="宋体" panose="02010600030101010101" pitchFamily="2" charset="-122"/>
              </a:rPr>
              <a:t>（平方根定律）</a:t>
            </a:r>
            <a:endParaRPr lang="zh-CN" altLang="en-US" sz="2200" dirty="0">
              <a:latin typeface="宋体" panose="02010600030101010101" pitchFamily="2" charset="-122"/>
            </a:endParaRPr>
          </a:p>
          <a:p>
            <a:pPr eaLnBrk="1" hangingPunct="1">
              <a:lnSpc>
                <a:spcPct val="120000"/>
              </a:lnSpc>
              <a:buClr>
                <a:srgbClr val="58267E"/>
              </a:buClr>
              <a:buFont typeface="Wingdings" panose="05000000000000000000" pitchFamily="2" charset="2"/>
              <a:buChar char="n"/>
            </a:pPr>
            <a:r>
              <a:rPr lang="zh-CN" altLang="en-US" sz="2400" dirty="0">
                <a:latin typeface="宋体" panose="02010600030101010101" pitchFamily="2" charset="-122"/>
              </a:rPr>
              <a:t>信息在时间上的分布规律</a:t>
            </a:r>
            <a:endParaRPr lang="zh-CN" altLang="en-US" sz="2400" dirty="0">
              <a:latin typeface="宋体" panose="02010600030101010101" pitchFamily="2" charset="-122"/>
            </a:endParaRPr>
          </a:p>
          <a:p>
            <a:pPr lvl="1" eaLnBrk="1" hangingPunct="1">
              <a:buClr>
                <a:srgbClr val="58267E"/>
              </a:buClr>
              <a:buFont typeface="Wingdings" panose="05000000000000000000" pitchFamily="2" charset="2"/>
              <a:buChar char="Ø"/>
            </a:pPr>
            <a:r>
              <a:rPr lang="zh-CN" altLang="en-US" sz="2200" dirty="0">
                <a:solidFill>
                  <a:srgbClr val="FF0000"/>
                </a:solidFill>
                <a:latin typeface="宋体" panose="02010600030101010101" pitchFamily="2" charset="-122"/>
              </a:rPr>
              <a:t>指数增长律</a:t>
            </a:r>
            <a:r>
              <a:rPr lang="zh-CN" altLang="en-US" sz="2200" dirty="0">
                <a:latin typeface="宋体" panose="02010600030101010101" pitchFamily="2" charset="-122"/>
              </a:rPr>
              <a:t>（普赖斯曲线、生长曲线）</a:t>
            </a:r>
            <a:endParaRPr lang="zh-CN" altLang="en-US" sz="2200" dirty="0">
              <a:latin typeface="宋体" panose="02010600030101010101" pitchFamily="2" charset="-122"/>
            </a:endParaRPr>
          </a:p>
          <a:p>
            <a:pPr lvl="1" eaLnBrk="1" hangingPunct="1">
              <a:buClr>
                <a:srgbClr val="58267E"/>
              </a:buClr>
              <a:buFont typeface="Wingdings" panose="05000000000000000000" pitchFamily="2" charset="2"/>
              <a:buChar char="Ø"/>
            </a:pPr>
            <a:r>
              <a:rPr lang="zh-CN" altLang="en-US" sz="2200" dirty="0">
                <a:latin typeface="宋体" panose="02010600030101010101" pitchFamily="2" charset="-122"/>
              </a:rPr>
              <a:t>逐渐过时律（半衰期、普赖斯指数）</a:t>
            </a:r>
            <a:endParaRPr lang="zh-CN" altLang="en-US" sz="2200" dirty="0">
              <a:latin typeface="宋体" panose="02010600030101010101" pitchFamily="2" charset="-122"/>
            </a:endParaRPr>
          </a:p>
        </p:txBody>
      </p:sp>
      <p:sp>
        <p:nvSpPr>
          <p:cNvPr id="93187" name="Rectangle 3"/>
          <p:cNvSpPr>
            <a:spLocks noChangeArrowheads="1"/>
          </p:cNvSpPr>
          <p:nvPr/>
        </p:nvSpPr>
        <p:spPr bwMode="auto">
          <a:xfrm>
            <a:off x="683568" y="26064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zh-CN" altLang="en-US" sz="4000" b="1" dirty="0">
                <a:solidFill>
                  <a:srgbClr val="58267E"/>
                </a:solidFill>
                <a:latin typeface="黑体" panose="02010609060101010101" pitchFamily="49" charset="-122"/>
                <a:ea typeface="黑体" panose="02010609060101010101" pitchFamily="49" charset="-122"/>
              </a:rPr>
              <a:t>小 结</a:t>
            </a:r>
            <a:endParaRPr lang="zh-CN" altLang="en-US" sz="4000" b="1" dirty="0">
              <a:solidFill>
                <a:srgbClr val="58267E"/>
              </a:solidFill>
              <a:latin typeface="黑体" panose="02010609060101010101" pitchFamily="49" charset="-122"/>
              <a:ea typeface="黑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612471" y="332656"/>
            <a:ext cx="5616575" cy="576263"/>
          </a:xfrm>
        </p:spPr>
        <p:txBody>
          <a:bodyPr>
            <a:normAutofit/>
          </a:bodyPr>
          <a:lstStyle/>
          <a:p>
            <a:pPr algn="l" eaLnBrk="1" hangingPunct="1"/>
            <a:r>
              <a:rPr lang="zh-CN" altLang="en-US" sz="2800" b="1" dirty="0">
                <a:solidFill>
                  <a:srgbClr val="58267E"/>
                </a:solidFill>
              </a:rPr>
              <a:t>洛特卡定律</a:t>
            </a:r>
            <a:endParaRPr lang="zh-CN" altLang="en-US" sz="2800" b="1" dirty="0">
              <a:solidFill>
                <a:srgbClr val="58267E"/>
              </a:solidFill>
            </a:endParaRPr>
          </a:p>
        </p:txBody>
      </p:sp>
      <p:sp>
        <p:nvSpPr>
          <p:cNvPr id="34819" name="Rectangle 3"/>
          <p:cNvSpPr>
            <a:spLocks noGrp="1" noRot="1" noChangeArrowheads="1"/>
          </p:cNvSpPr>
          <p:nvPr>
            <p:ph type="body" idx="1"/>
          </p:nvPr>
        </p:nvSpPr>
        <p:spPr>
          <a:xfrm>
            <a:off x="456895" y="1412776"/>
            <a:ext cx="5927725" cy="4897437"/>
          </a:xfrm>
        </p:spPr>
        <p:txBody>
          <a:bodyPr>
            <a:normAutofit/>
          </a:bodyPr>
          <a:lstStyle/>
          <a:p>
            <a:pPr eaLnBrk="1" hangingPunct="1">
              <a:buClr>
                <a:srgbClr val="58267E"/>
              </a:buClr>
              <a:buFont typeface="Wingdings" panose="05000000000000000000" pitchFamily="2" charset="2"/>
              <a:buChar char="l"/>
            </a:pPr>
            <a:r>
              <a:rPr lang="zh-CN" altLang="en-US" sz="2400" dirty="0"/>
              <a:t>洛特卡定律是由美国学者</a:t>
            </a:r>
            <a:r>
              <a:rPr lang="en-US" altLang="zh-CN" sz="2400" dirty="0"/>
              <a:t>A.J.</a:t>
            </a:r>
            <a:r>
              <a:rPr lang="zh-CN" altLang="en-US" sz="2400" dirty="0"/>
              <a:t>洛特卡在</a:t>
            </a:r>
            <a:r>
              <a:rPr lang="en-US" altLang="zh-CN" sz="2400" dirty="0"/>
              <a:t>20</a:t>
            </a:r>
            <a:r>
              <a:rPr lang="zh-CN" altLang="en-US" sz="2400" dirty="0"/>
              <a:t>世纪</a:t>
            </a:r>
            <a:r>
              <a:rPr lang="en-US" altLang="zh-CN" sz="2400" dirty="0"/>
              <a:t>20</a:t>
            </a:r>
            <a:r>
              <a:rPr lang="zh-CN" altLang="en-US" sz="2400" dirty="0"/>
              <a:t>年代率先提出的描述</a:t>
            </a:r>
            <a:r>
              <a:rPr lang="zh-CN" altLang="en-US" sz="2400" dirty="0">
                <a:solidFill>
                  <a:srgbClr val="FF0000"/>
                </a:solidFill>
              </a:rPr>
              <a:t>科学生产率的经验规律</a:t>
            </a:r>
            <a:r>
              <a:rPr lang="zh-CN" altLang="en-US" sz="2400" dirty="0"/>
              <a:t>。</a:t>
            </a:r>
            <a:endParaRPr lang="en-US" altLang="zh-CN" sz="2400" b="1" dirty="0"/>
          </a:p>
          <a:p>
            <a:pPr eaLnBrk="1" hangingPunct="1">
              <a:buClr>
                <a:srgbClr val="58267E"/>
              </a:buClr>
              <a:buFont typeface="Wingdings" panose="05000000000000000000" pitchFamily="2" charset="2"/>
              <a:buChar char="l"/>
            </a:pPr>
            <a:r>
              <a:rPr lang="en-US" altLang="zh-CN" sz="2400" dirty="0"/>
              <a:t>1926</a:t>
            </a:r>
            <a:r>
              <a:rPr lang="zh-CN" altLang="en-US" sz="2400" dirty="0"/>
              <a:t>年，洛特卡美国著名的学术刊物</a:t>
            </a:r>
            <a:r>
              <a:rPr lang="en-US" altLang="zh-CN" sz="2400" dirty="0"/>
              <a:t>《</a:t>
            </a:r>
            <a:r>
              <a:rPr lang="zh-CN" altLang="en-US" sz="2400" dirty="0"/>
              <a:t>华盛顿科学院报</a:t>
            </a:r>
            <a:r>
              <a:rPr lang="en-US" altLang="zh-CN" sz="2400" dirty="0"/>
              <a:t>》</a:t>
            </a:r>
            <a:r>
              <a:rPr lang="zh-CN" altLang="en-US" sz="2400" dirty="0"/>
              <a:t>上发表了一篇题名为“</a:t>
            </a:r>
            <a:r>
              <a:rPr lang="zh-CN" altLang="en-US" sz="2400" dirty="0">
                <a:solidFill>
                  <a:srgbClr val="FF0000"/>
                </a:solidFill>
              </a:rPr>
              <a:t>科学生产率的频率分布</a:t>
            </a:r>
            <a:r>
              <a:rPr lang="zh-CN" altLang="en-US" sz="2400" dirty="0"/>
              <a:t>”的论文，旨在通过对发表论著的统计来探明科技工作者的生产能力及对科技进步和社会发展所作的贡献。</a:t>
            </a:r>
            <a:endParaRPr lang="en-US" altLang="zh-CN" sz="2400" dirty="0"/>
          </a:p>
          <a:p>
            <a:pPr eaLnBrk="1" hangingPunct="1">
              <a:buClr>
                <a:srgbClr val="58267E"/>
              </a:buClr>
              <a:buFont typeface="Wingdings" panose="05000000000000000000" pitchFamily="2" charset="2"/>
              <a:buChar char="l"/>
            </a:pPr>
            <a:r>
              <a:rPr lang="zh-CN" altLang="en-US" sz="2400" dirty="0"/>
              <a:t>这篇论文发表后并未引起多大反响，直到</a:t>
            </a:r>
            <a:r>
              <a:rPr lang="en-US" altLang="zh-CN" sz="2400" dirty="0"/>
              <a:t>1949</a:t>
            </a:r>
            <a:r>
              <a:rPr lang="zh-CN" altLang="en-US" sz="2400" dirty="0"/>
              <a:t>年这一成果才引起学术界关注，并誉之为“洛特卡定律”。</a:t>
            </a:r>
            <a:endParaRPr lang="zh-CN" altLang="en-US" sz="2000" b="1" dirty="0">
              <a:solidFill>
                <a:schemeClr val="hlink"/>
              </a:solidFill>
            </a:endParaRPr>
          </a:p>
        </p:txBody>
      </p:sp>
      <p:pic>
        <p:nvPicPr>
          <p:cNvPr id="34820" name="Picture 4" descr="lotk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26200" y="1773238"/>
            <a:ext cx="2447925"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Grp="1" noRot="1" noChangeArrowheads="1"/>
          </p:cNvSpPr>
          <p:nvPr>
            <p:ph type="title"/>
          </p:nvPr>
        </p:nvSpPr>
        <p:spPr/>
        <p:txBody>
          <a:bodyPr/>
          <a:lstStyle/>
          <a:p>
            <a:pPr eaLnBrk="1" hangingPunct="1"/>
            <a:r>
              <a:rPr lang="zh-CN" altLang="en-US"/>
              <a:t> </a:t>
            </a:r>
            <a:endParaRPr lang="zh-CN" altLang="en-US"/>
          </a:p>
        </p:txBody>
      </p:sp>
      <p:sp>
        <p:nvSpPr>
          <p:cNvPr id="35843" name="Rectangle 1027"/>
          <p:cNvSpPr>
            <a:spLocks noGrp="1" noRot="1" noChangeArrowheads="1"/>
          </p:cNvSpPr>
          <p:nvPr>
            <p:ph type="body" idx="1"/>
          </p:nvPr>
        </p:nvSpPr>
        <p:spPr>
          <a:xfrm>
            <a:off x="627279" y="1417638"/>
            <a:ext cx="7772400" cy="5330825"/>
          </a:xfrm>
        </p:spPr>
        <p:txBody>
          <a:bodyPr/>
          <a:lstStyle/>
          <a:p>
            <a:pPr eaLnBrk="1" hangingPunct="1">
              <a:buClr>
                <a:srgbClr val="58267E"/>
              </a:buClr>
              <a:buFont typeface="Wingdings" panose="05000000000000000000" pitchFamily="2" charset="2"/>
              <a:buChar char="l"/>
            </a:pPr>
            <a:r>
              <a:rPr lang="zh-CN" altLang="en-US" sz="2800" dirty="0">
                <a:latin typeface="宋体" panose="02010600030101010101" pitchFamily="2" charset="-122"/>
                <a:ea typeface="宋体" panose="02010600030101010101" pitchFamily="2" charset="-122"/>
              </a:rPr>
              <a:t>洛特卡选择美国《化学文摘》和德国奥尔巴赫《物理学史一览表》为数据源研究科技工作的论著数量分布。</a:t>
            </a:r>
            <a:endParaRPr lang="en-US" altLang="zh-CN" sz="2800" dirty="0">
              <a:latin typeface="宋体" panose="02010600030101010101" pitchFamily="2" charset="-122"/>
              <a:ea typeface="宋体" panose="02010600030101010101" pitchFamily="2" charset="-122"/>
            </a:endParaRPr>
          </a:p>
          <a:p>
            <a:pPr eaLnBrk="1" hangingPunct="1">
              <a:buClr>
                <a:srgbClr val="58267E"/>
              </a:buClr>
              <a:buFont typeface="Wingdings" panose="05000000000000000000" pitchFamily="2" charset="2"/>
              <a:buChar char="l"/>
            </a:pPr>
            <a:endParaRPr lang="zh-CN" altLang="en-US" sz="2800" dirty="0">
              <a:latin typeface="宋体" panose="02010600030101010101" pitchFamily="2" charset="-122"/>
              <a:ea typeface="宋体" panose="02010600030101010101" pitchFamily="2" charset="-122"/>
            </a:endParaRPr>
          </a:p>
          <a:p>
            <a:pPr lvl="1" eaLnBrk="1" hangingPunct="1">
              <a:buClr>
                <a:srgbClr val="58267E"/>
              </a:buClr>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他统计分析了《化学文摘》1907～1916年10年累积索引中的部分作者，即姓氏以字母</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开头的6891位作者。分别列出发表过1篇、2篇，一直到346篇论文的人数。</a:t>
            </a:r>
            <a:endParaRPr lang="zh-CN" altLang="en-US" sz="2400" dirty="0">
              <a:latin typeface="宋体" panose="02010600030101010101" pitchFamily="2" charset="-122"/>
              <a:ea typeface="宋体" panose="02010600030101010101" pitchFamily="2" charset="-122"/>
            </a:endParaRPr>
          </a:p>
          <a:p>
            <a:pPr lvl="1" eaLnBrk="1" hangingPunct="1">
              <a:buClr>
                <a:srgbClr val="58267E"/>
              </a:buClr>
              <a:buFont typeface="Wingdings" panose="05000000000000000000" pitchFamily="2" charset="2"/>
              <a:buChar char="Ø"/>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物理学史一览表》包括了1900年前物理学领域内出现的1325位物理学家及其论著，取其全部数据进行统计。 </a:t>
            </a:r>
            <a:endParaRPr lang="zh-CN" altLang="en-US" sz="2400" dirty="0">
              <a:latin typeface="宋体" panose="02010600030101010101" pitchFamily="2" charset="-122"/>
              <a:ea typeface="宋体" panose="02010600030101010101" pitchFamily="2" charset="-122"/>
            </a:endParaRPr>
          </a:p>
        </p:txBody>
      </p:sp>
      <p:sp>
        <p:nvSpPr>
          <p:cNvPr id="4" name="Rectangle 2"/>
          <p:cNvSpPr txBox="1">
            <a:spLocks noRot="1" noChangeArrowheads="1"/>
          </p:cNvSpPr>
          <p:nvPr/>
        </p:nvSpPr>
        <p:spPr>
          <a:xfrm>
            <a:off x="612471" y="332656"/>
            <a:ext cx="5616575" cy="5762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洛特卡定律</a:t>
            </a:r>
            <a:endParaRPr lang="zh-CN" altLang="en-US" sz="2800" b="1" dirty="0">
              <a:solidFill>
                <a:srgbClr val="58267E"/>
              </a:solidFill>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3"/>
          <p:cNvSpPr>
            <a:spLocks noGrp="1" noRot="1" noChangeArrowheads="1"/>
          </p:cNvSpPr>
          <p:nvPr>
            <p:ph type="body" sz="half" idx="1"/>
          </p:nvPr>
        </p:nvSpPr>
        <p:spPr>
          <a:xfrm>
            <a:off x="525140" y="1330323"/>
            <a:ext cx="4140200" cy="5084763"/>
          </a:xfrm>
        </p:spPr>
        <p:txBody>
          <a:bodyPr/>
          <a:lstStyle/>
          <a:p>
            <a:pPr eaLnBrk="1" hangingPunct="1">
              <a:lnSpc>
                <a:spcPct val="90000"/>
              </a:lnSpc>
              <a:buClr>
                <a:srgbClr val="58267E"/>
              </a:buClr>
              <a:buFont typeface="Wingdings" panose="05000000000000000000" pitchFamily="2" charset="2"/>
              <a:buChar char="l"/>
            </a:pPr>
            <a:r>
              <a:rPr lang="zh-CN" altLang="en-US" sz="2800" b="1" dirty="0">
                <a:latin typeface="宋体" panose="02010600030101010101" pitchFamily="2" charset="-122"/>
                <a:ea typeface="宋体" panose="02010600030101010101" pitchFamily="2" charset="-122"/>
              </a:rPr>
              <a:t>洛特卡定律的图形描述</a:t>
            </a:r>
            <a:endParaRPr lang="en-US" altLang="zh-CN" sz="2800" b="1" dirty="0">
              <a:latin typeface="宋体" panose="02010600030101010101" pitchFamily="2" charset="-122"/>
              <a:ea typeface="宋体" panose="02010600030101010101" pitchFamily="2" charset="-122"/>
            </a:endParaRPr>
          </a:p>
          <a:p>
            <a:pPr eaLnBrk="1" hangingPunct="1">
              <a:lnSpc>
                <a:spcPct val="90000"/>
              </a:lnSpc>
              <a:buClr>
                <a:srgbClr val="58267E"/>
              </a:buClr>
              <a:buFont typeface="Wingdings" panose="05000000000000000000" pitchFamily="2" charset="2"/>
              <a:buChar char="n"/>
            </a:pPr>
            <a:endParaRPr lang="en-US" altLang="zh-CN" sz="2800" b="1" dirty="0">
              <a:latin typeface="宋体" panose="02010600030101010101" pitchFamily="2" charset="-122"/>
              <a:ea typeface="宋体" panose="02010600030101010101" pitchFamily="2" charset="-122"/>
            </a:endParaRPr>
          </a:p>
          <a:p>
            <a:pPr eaLnBrk="1" hangingPunct="1">
              <a:lnSpc>
                <a:spcPct val="90000"/>
              </a:lnSpc>
              <a:buClr>
                <a:srgbClr val="58267E"/>
              </a:buClr>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洛特卡以</a:t>
            </a:r>
            <a:r>
              <a:rPr lang="zh-CN" altLang="en-US" sz="2400" dirty="0">
                <a:solidFill>
                  <a:schemeClr val="hlink"/>
                </a:solidFill>
                <a:latin typeface="宋体" panose="02010600030101010101" pitchFamily="2" charset="-122"/>
                <a:ea typeface="宋体" panose="02010600030101010101" pitchFamily="2" charset="-122"/>
              </a:rPr>
              <a:t>论文数(</a:t>
            </a:r>
            <a:r>
              <a:rPr lang="en-US" altLang="zh-CN" sz="2400" dirty="0">
                <a:solidFill>
                  <a:schemeClr val="hlink"/>
                </a:solidFill>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和</a:t>
            </a:r>
            <a:r>
              <a:rPr lang="zh-CN" altLang="en-US" sz="2400" dirty="0">
                <a:solidFill>
                  <a:schemeClr val="hlink"/>
                </a:solidFill>
                <a:latin typeface="宋体" panose="02010600030101010101" pitchFamily="2" charset="-122"/>
                <a:ea typeface="宋体" panose="02010600030101010101" pitchFamily="2" charset="-122"/>
              </a:rPr>
              <a:t>作者数(</a:t>
            </a:r>
            <a:r>
              <a:rPr lang="en-US" altLang="zh-CN" sz="2400" dirty="0" err="1">
                <a:solidFill>
                  <a:schemeClr val="hlink"/>
                </a:solidFill>
                <a:latin typeface="宋体" panose="02010600030101010101" pitchFamily="2" charset="-122"/>
                <a:ea typeface="宋体" panose="02010600030101010101" pitchFamily="2" charset="-122"/>
              </a:rPr>
              <a:t>y</a:t>
            </a:r>
            <a:r>
              <a:rPr lang="en-US" altLang="zh-CN" sz="2400" baseline="-25000" dirty="0" err="1">
                <a:solidFill>
                  <a:schemeClr val="hlink"/>
                </a:solidFill>
                <a:latin typeface="宋体" panose="02010600030101010101" pitchFamily="2" charset="-122"/>
                <a:ea typeface="宋体" panose="02010600030101010101" pitchFamily="2" charset="-122"/>
              </a:rPr>
              <a:t>x</a:t>
            </a:r>
            <a:r>
              <a:rPr lang="en-US" altLang="zh-CN" sz="2400" dirty="0">
                <a:solidFill>
                  <a:schemeClr val="hlink"/>
                </a:solidFill>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的对数为横坐标和纵坐标(即</a:t>
            </a:r>
            <a:r>
              <a:rPr lang="en-US" altLang="zh-CN" sz="2400" dirty="0" err="1">
                <a:latin typeface="宋体" panose="02010600030101010101" pitchFamily="2" charset="-122"/>
                <a:ea typeface="宋体" panose="02010600030101010101" pitchFamily="2" charset="-122"/>
              </a:rPr>
              <a:t>logx</a:t>
            </a:r>
            <a:r>
              <a:rPr lang="zh-CN" altLang="en-US" sz="2400" dirty="0">
                <a:latin typeface="宋体" panose="02010600030101010101" pitchFamily="2" charset="-122"/>
                <a:ea typeface="宋体" panose="02010600030101010101" pitchFamily="2" charset="-122"/>
              </a:rPr>
              <a:t>和</a:t>
            </a:r>
            <a:r>
              <a:rPr lang="en-US" altLang="zh-CN" sz="2400" dirty="0" err="1">
                <a:latin typeface="宋体" panose="02010600030101010101" pitchFamily="2" charset="-122"/>
                <a:ea typeface="宋体" panose="02010600030101010101" pitchFamily="2" charset="-122"/>
              </a:rPr>
              <a:t>logy</a:t>
            </a:r>
            <a:r>
              <a:rPr lang="en-US" altLang="zh-CN" sz="2400" baseline="-25000" dirty="0" err="1">
                <a:latin typeface="宋体" panose="02010600030101010101" pitchFamily="2" charset="-122"/>
                <a:ea typeface="宋体" panose="02010600030101010101" pitchFamily="2" charset="-122"/>
              </a:rPr>
              <a:t>x</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作图，两组数据都是直线(如图所示)。</a:t>
            </a:r>
            <a:endParaRPr lang="zh-CN" altLang="en-US" sz="2400" dirty="0">
              <a:latin typeface="宋体" panose="02010600030101010101" pitchFamily="2" charset="-122"/>
              <a:ea typeface="宋体" panose="02010600030101010101" pitchFamily="2" charset="-122"/>
            </a:endParaRPr>
          </a:p>
          <a:p>
            <a:pPr eaLnBrk="1" hangingPunct="1">
              <a:lnSpc>
                <a:spcPct val="90000"/>
              </a:lnSpc>
              <a:buClr>
                <a:srgbClr val="58267E"/>
              </a:buClr>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图中虚线表示《化学文摘》数据，实线代表《物理学史一览表》的数据。</a:t>
            </a:r>
            <a:endParaRPr lang="zh-CN" altLang="en-US" sz="2400" dirty="0">
              <a:latin typeface="宋体" panose="02010600030101010101" pitchFamily="2" charset="-122"/>
              <a:ea typeface="宋体" panose="02010600030101010101" pitchFamily="2" charset="-122"/>
            </a:endParaRPr>
          </a:p>
          <a:p>
            <a:pPr eaLnBrk="1" hangingPunct="1">
              <a:lnSpc>
                <a:spcPct val="90000"/>
              </a:lnSpc>
              <a:buClr>
                <a:srgbClr val="58267E"/>
              </a:buClr>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用最小二乘法计算拟合直线的斜率，近似为-2。</a:t>
            </a:r>
            <a:endParaRPr lang="zh-CN" altLang="en-US" sz="2400" dirty="0">
              <a:latin typeface="宋体" panose="02010600030101010101" pitchFamily="2" charset="-122"/>
              <a:ea typeface="宋体" panose="02010600030101010101" pitchFamily="2" charset="-122"/>
            </a:endParaRPr>
          </a:p>
        </p:txBody>
      </p:sp>
      <p:grpSp>
        <p:nvGrpSpPr>
          <p:cNvPr id="2" name="组合 1"/>
          <p:cNvGrpSpPr/>
          <p:nvPr/>
        </p:nvGrpSpPr>
        <p:grpSpPr>
          <a:xfrm>
            <a:off x="4932040" y="1599405"/>
            <a:ext cx="3886200" cy="4191000"/>
            <a:chOff x="4419600" y="1524000"/>
            <a:chExt cx="3886200" cy="4191000"/>
          </a:xfrm>
        </p:grpSpPr>
        <p:sp>
          <p:nvSpPr>
            <p:cNvPr id="36867" name="Line 15"/>
            <p:cNvSpPr>
              <a:spLocks noChangeShapeType="1"/>
            </p:cNvSpPr>
            <p:nvPr/>
          </p:nvSpPr>
          <p:spPr bwMode="auto">
            <a:xfrm>
              <a:off x="5029200" y="1905000"/>
              <a:ext cx="0" cy="3352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68" name="Line 16"/>
            <p:cNvSpPr>
              <a:spLocks noChangeShapeType="1"/>
            </p:cNvSpPr>
            <p:nvPr/>
          </p:nvSpPr>
          <p:spPr bwMode="auto">
            <a:xfrm>
              <a:off x="5029200" y="5257800"/>
              <a:ext cx="2819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69" name="Line 17"/>
            <p:cNvSpPr>
              <a:spLocks noChangeShapeType="1"/>
            </p:cNvSpPr>
            <p:nvPr/>
          </p:nvSpPr>
          <p:spPr bwMode="auto">
            <a:xfrm>
              <a:off x="5076825" y="2349500"/>
              <a:ext cx="1600200" cy="2895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70" name="Line 18"/>
            <p:cNvSpPr>
              <a:spLocks noChangeShapeType="1"/>
            </p:cNvSpPr>
            <p:nvPr/>
          </p:nvSpPr>
          <p:spPr bwMode="auto">
            <a:xfrm>
              <a:off x="5029200" y="2590800"/>
              <a:ext cx="1752600" cy="26670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6871" name="AutoShape 19"/>
            <p:cNvSpPr>
              <a:spLocks noChangeArrowheads="1"/>
            </p:cNvSpPr>
            <p:nvPr/>
          </p:nvSpPr>
          <p:spPr bwMode="auto">
            <a:xfrm>
              <a:off x="4495800" y="15240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dirty="0">
                  <a:latin typeface="Times New Roman" panose="02020603050405020304" pitchFamily="18" charset="0"/>
                </a:rPr>
                <a:t>Log </a:t>
              </a:r>
              <a:r>
                <a:rPr lang="en-US" altLang="zh-CN" sz="2400" b="1" dirty="0" err="1">
                  <a:latin typeface="Times New Roman" panose="02020603050405020304" pitchFamily="18" charset="0"/>
                </a:rPr>
                <a:t>y</a:t>
              </a:r>
              <a:r>
                <a:rPr lang="en-US" altLang="zh-CN" sz="2400" b="1" baseline="-25000" dirty="0" err="1">
                  <a:latin typeface="Times New Roman" panose="02020603050405020304" pitchFamily="18" charset="0"/>
                </a:rPr>
                <a:t>x</a:t>
              </a:r>
              <a:endParaRPr lang="en-US" altLang="zh-CN" sz="2400" b="1" baseline="-25000" dirty="0">
                <a:latin typeface="Times New Roman" panose="02020603050405020304" pitchFamily="18" charset="0"/>
              </a:endParaRPr>
            </a:p>
          </p:txBody>
        </p:sp>
        <p:sp>
          <p:nvSpPr>
            <p:cNvPr id="36872" name="AutoShape 20"/>
            <p:cNvSpPr>
              <a:spLocks noChangeArrowheads="1"/>
            </p:cNvSpPr>
            <p:nvPr/>
          </p:nvSpPr>
          <p:spPr bwMode="auto">
            <a:xfrm>
              <a:off x="7696200" y="52578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Log x</a:t>
              </a:r>
              <a:endParaRPr lang="en-US" altLang="zh-CN" sz="2400" b="1" baseline="-25000">
                <a:latin typeface="Times New Roman" panose="02020603050405020304" pitchFamily="18" charset="0"/>
              </a:endParaRPr>
            </a:p>
          </p:txBody>
        </p:sp>
        <p:sp>
          <p:nvSpPr>
            <p:cNvPr id="36873" name="AutoShape 21"/>
            <p:cNvSpPr>
              <a:spLocks noChangeArrowheads="1"/>
            </p:cNvSpPr>
            <p:nvPr/>
          </p:nvSpPr>
          <p:spPr bwMode="auto">
            <a:xfrm>
              <a:off x="4419600" y="33528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10</a:t>
              </a:r>
              <a:endParaRPr lang="en-US" altLang="zh-CN" sz="2400" b="1" baseline="-25000">
                <a:latin typeface="Times New Roman" panose="02020603050405020304" pitchFamily="18" charset="0"/>
              </a:endParaRPr>
            </a:p>
          </p:txBody>
        </p:sp>
        <p:sp>
          <p:nvSpPr>
            <p:cNvPr id="36874" name="AutoShape 22"/>
            <p:cNvSpPr>
              <a:spLocks noChangeArrowheads="1"/>
            </p:cNvSpPr>
            <p:nvPr/>
          </p:nvSpPr>
          <p:spPr bwMode="auto">
            <a:xfrm>
              <a:off x="5638800" y="53340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5</a:t>
              </a:r>
              <a:endParaRPr lang="en-US" altLang="zh-CN" sz="2400" baseline="-25000">
                <a:latin typeface="Times New Roman" panose="02020603050405020304" pitchFamily="18" charset="0"/>
              </a:endParaRPr>
            </a:p>
          </p:txBody>
        </p:sp>
        <p:sp>
          <p:nvSpPr>
            <p:cNvPr id="36875" name="AutoShape 23"/>
            <p:cNvSpPr>
              <a:spLocks noChangeArrowheads="1"/>
            </p:cNvSpPr>
            <p:nvPr/>
          </p:nvSpPr>
          <p:spPr bwMode="auto">
            <a:xfrm>
              <a:off x="5410200" y="53340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3</a:t>
              </a:r>
              <a:endParaRPr lang="en-US" altLang="zh-CN" sz="2400" baseline="-25000">
                <a:latin typeface="Times New Roman" panose="02020603050405020304" pitchFamily="18" charset="0"/>
              </a:endParaRPr>
            </a:p>
          </p:txBody>
        </p:sp>
        <p:sp>
          <p:nvSpPr>
            <p:cNvPr id="36876" name="AutoShape 24"/>
            <p:cNvSpPr>
              <a:spLocks noChangeArrowheads="1"/>
            </p:cNvSpPr>
            <p:nvPr/>
          </p:nvSpPr>
          <p:spPr bwMode="auto">
            <a:xfrm>
              <a:off x="5105400" y="53340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2</a:t>
              </a:r>
              <a:endParaRPr lang="en-US" altLang="zh-CN" sz="2400" baseline="-25000">
                <a:latin typeface="Times New Roman" panose="02020603050405020304" pitchFamily="18" charset="0"/>
              </a:endParaRPr>
            </a:p>
          </p:txBody>
        </p:sp>
        <p:sp>
          <p:nvSpPr>
            <p:cNvPr id="36877" name="AutoShape 25"/>
            <p:cNvSpPr>
              <a:spLocks noChangeArrowheads="1"/>
            </p:cNvSpPr>
            <p:nvPr/>
          </p:nvSpPr>
          <p:spPr bwMode="auto">
            <a:xfrm>
              <a:off x="4724400" y="53340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1</a:t>
              </a:r>
              <a:endParaRPr lang="en-US" altLang="zh-CN" sz="2400" baseline="-25000">
                <a:latin typeface="Times New Roman" panose="02020603050405020304" pitchFamily="18" charset="0"/>
              </a:endParaRPr>
            </a:p>
          </p:txBody>
        </p:sp>
        <p:sp>
          <p:nvSpPr>
            <p:cNvPr id="36878" name="Line 26"/>
            <p:cNvSpPr>
              <a:spLocks noChangeShapeType="1"/>
            </p:cNvSpPr>
            <p:nvPr/>
          </p:nvSpPr>
          <p:spPr bwMode="auto">
            <a:xfrm flipV="1">
              <a:off x="5410200" y="5181600"/>
              <a:ext cx="0" cy="76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79" name="Line 27"/>
            <p:cNvSpPr>
              <a:spLocks noChangeShapeType="1"/>
            </p:cNvSpPr>
            <p:nvPr/>
          </p:nvSpPr>
          <p:spPr bwMode="auto">
            <a:xfrm flipV="1">
              <a:off x="5715000" y="5181600"/>
              <a:ext cx="0" cy="76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80" name="Line 28"/>
            <p:cNvSpPr>
              <a:spLocks noChangeShapeType="1"/>
            </p:cNvSpPr>
            <p:nvPr/>
          </p:nvSpPr>
          <p:spPr bwMode="auto">
            <a:xfrm flipV="1">
              <a:off x="5943600" y="5181600"/>
              <a:ext cx="0" cy="76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81" name="AutoShape 29"/>
            <p:cNvSpPr>
              <a:spLocks noChangeArrowheads="1"/>
            </p:cNvSpPr>
            <p:nvPr/>
          </p:nvSpPr>
          <p:spPr bwMode="auto">
            <a:xfrm>
              <a:off x="4419600" y="38100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5</a:t>
              </a:r>
              <a:endParaRPr lang="en-US" altLang="zh-CN" sz="2400" baseline="-25000">
                <a:latin typeface="Times New Roman" panose="02020603050405020304" pitchFamily="18" charset="0"/>
              </a:endParaRPr>
            </a:p>
          </p:txBody>
        </p:sp>
        <p:sp>
          <p:nvSpPr>
            <p:cNvPr id="36882" name="AutoShape 30"/>
            <p:cNvSpPr>
              <a:spLocks noChangeArrowheads="1"/>
            </p:cNvSpPr>
            <p:nvPr/>
          </p:nvSpPr>
          <p:spPr bwMode="auto">
            <a:xfrm>
              <a:off x="4419600" y="43434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1</a:t>
              </a:r>
              <a:endParaRPr lang="en-US" altLang="zh-CN" sz="2400" baseline="-25000">
                <a:latin typeface="Times New Roman" panose="02020603050405020304" pitchFamily="18" charset="0"/>
              </a:endParaRPr>
            </a:p>
          </p:txBody>
        </p:sp>
        <p:sp>
          <p:nvSpPr>
            <p:cNvPr id="36883" name="AutoShape 31"/>
            <p:cNvSpPr>
              <a:spLocks noChangeArrowheads="1"/>
            </p:cNvSpPr>
            <p:nvPr/>
          </p:nvSpPr>
          <p:spPr bwMode="auto">
            <a:xfrm>
              <a:off x="6248400" y="53340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Times New Roman" panose="02020603050405020304" pitchFamily="18" charset="0"/>
                </a:rPr>
                <a:t>25</a:t>
              </a:r>
              <a:endParaRPr lang="en-US" altLang="zh-CN" sz="2400" baseline="-25000" dirty="0">
                <a:latin typeface="Times New Roman" panose="02020603050405020304" pitchFamily="18" charset="0"/>
              </a:endParaRPr>
            </a:p>
          </p:txBody>
        </p:sp>
        <p:sp>
          <p:nvSpPr>
            <p:cNvPr id="36884" name="AutoShape 32"/>
            <p:cNvSpPr>
              <a:spLocks noChangeArrowheads="1"/>
            </p:cNvSpPr>
            <p:nvPr/>
          </p:nvSpPr>
          <p:spPr bwMode="auto">
            <a:xfrm>
              <a:off x="6629400" y="53340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30</a:t>
              </a:r>
              <a:endParaRPr lang="en-US" altLang="zh-CN" sz="2400" baseline="-25000">
                <a:latin typeface="Times New Roman" panose="02020603050405020304" pitchFamily="18" charset="0"/>
              </a:endParaRPr>
            </a:p>
          </p:txBody>
        </p:sp>
        <p:sp>
          <p:nvSpPr>
            <p:cNvPr id="36885" name="Line 33"/>
            <p:cNvSpPr>
              <a:spLocks noChangeShapeType="1"/>
            </p:cNvSpPr>
            <p:nvPr/>
          </p:nvSpPr>
          <p:spPr bwMode="auto">
            <a:xfrm>
              <a:off x="5029200" y="4572000"/>
              <a:ext cx="76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86" name="Line 34"/>
            <p:cNvSpPr>
              <a:spLocks noChangeShapeType="1"/>
            </p:cNvSpPr>
            <p:nvPr/>
          </p:nvSpPr>
          <p:spPr bwMode="auto">
            <a:xfrm>
              <a:off x="5029200" y="3962400"/>
              <a:ext cx="76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87" name="Line 35"/>
            <p:cNvSpPr>
              <a:spLocks noChangeShapeType="1"/>
            </p:cNvSpPr>
            <p:nvPr/>
          </p:nvSpPr>
          <p:spPr bwMode="auto">
            <a:xfrm>
              <a:off x="5029200" y="3581400"/>
              <a:ext cx="76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88" name="Line 36"/>
            <p:cNvSpPr>
              <a:spLocks noChangeShapeType="1"/>
            </p:cNvSpPr>
            <p:nvPr/>
          </p:nvSpPr>
          <p:spPr bwMode="auto">
            <a:xfrm>
              <a:off x="5029200" y="3276600"/>
              <a:ext cx="76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89" name="AutoShape 38"/>
            <p:cNvSpPr>
              <a:spLocks noChangeArrowheads="1"/>
            </p:cNvSpPr>
            <p:nvPr/>
          </p:nvSpPr>
          <p:spPr bwMode="auto">
            <a:xfrm>
              <a:off x="4419600" y="1981200"/>
              <a:ext cx="6096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100</a:t>
              </a:r>
              <a:endParaRPr lang="en-US" altLang="zh-CN" sz="2400" b="1" baseline="-25000">
                <a:latin typeface="Times New Roman" panose="02020603050405020304" pitchFamily="18" charset="0"/>
              </a:endParaRPr>
            </a:p>
          </p:txBody>
        </p:sp>
        <p:sp>
          <p:nvSpPr>
            <p:cNvPr id="36890" name="AutoShape 39"/>
            <p:cNvSpPr>
              <a:spLocks noChangeArrowheads="1"/>
            </p:cNvSpPr>
            <p:nvPr/>
          </p:nvSpPr>
          <p:spPr bwMode="auto">
            <a:xfrm>
              <a:off x="4495800" y="3048000"/>
              <a:ext cx="5334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20</a:t>
              </a:r>
              <a:endParaRPr lang="en-US" altLang="zh-CN" sz="2400" b="1" baseline="-25000">
                <a:latin typeface="Times New Roman" panose="02020603050405020304" pitchFamily="18" charset="0"/>
              </a:endParaRPr>
            </a:p>
          </p:txBody>
        </p:sp>
      </p:grpSp>
      <p:sp>
        <p:nvSpPr>
          <p:cNvPr id="27" name="Rectangle 2"/>
          <p:cNvSpPr>
            <a:spLocks noGrp="1" noRot="1" noChangeArrowheads="1"/>
          </p:cNvSpPr>
          <p:nvPr>
            <p:ph type="title"/>
          </p:nvPr>
        </p:nvSpPr>
        <p:spPr>
          <a:xfrm>
            <a:off x="612471" y="332656"/>
            <a:ext cx="5616575" cy="576263"/>
          </a:xfrm>
        </p:spPr>
        <p:txBody>
          <a:bodyPr>
            <a:normAutofit/>
          </a:bodyPr>
          <a:lstStyle/>
          <a:p>
            <a:pPr algn="l" eaLnBrk="1" hangingPunct="1"/>
            <a:r>
              <a:rPr lang="zh-CN" altLang="en-US" sz="2800" b="1" dirty="0">
                <a:solidFill>
                  <a:srgbClr val="58267E"/>
                </a:solidFill>
              </a:rPr>
              <a:t>洛特卡定律</a:t>
            </a:r>
            <a:endParaRPr lang="zh-CN" altLang="en-US" sz="2800" b="1" dirty="0">
              <a:solidFill>
                <a:srgbClr val="58267E"/>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7"/>
          <p:cNvSpPr>
            <a:spLocks noGrp="1" noRot="1" noChangeArrowheads="1"/>
          </p:cNvSpPr>
          <p:nvPr>
            <p:ph type="body" idx="1"/>
          </p:nvPr>
        </p:nvSpPr>
        <p:spPr>
          <a:xfrm>
            <a:off x="764389" y="1674116"/>
            <a:ext cx="7984075" cy="2783426"/>
          </a:xfrm>
        </p:spPr>
        <p:txBody>
          <a:bodyPr>
            <a:normAutofit fontScale="92500" lnSpcReduction="10000"/>
          </a:bodyPr>
          <a:lstStyle/>
          <a:p>
            <a:pPr eaLnBrk="1" hangingPunct="1">
              <a:lnSpc>
                <a:spcPct val="80000"/>
              </a:lnSpc>
              <a:buClr>
                <a:srgbClr val="58267E"/>
              </a:buClr>
              <a:buFont typeface="Wingdings" panose="05000000000000000000" pitchFamily="2" charset="2"/>
              <a:buChar char="l"/>
              <a:defRPr/>
            </a:pPr>
            <a:r>
              <a:rPr lang="zh-CN" altLang="en-US" sz="2800" b="1" dirty="0"/>
              <a:t>洛特卡定律的数学描述</a:t>
            </a:r>
            <a:endParaRPr lang="en-US" altLang="zh-CN" sz="2800" b="1" dirty="0"/>
          </a:p>
          <a:p>
            <a:pPr eaLnBrk="1" hangingPunct="1">
              <a:lnSpc>
                <a:spcPct val="80000"/>
              </a:lnSpc>
              <a:buClr>
                <a:srgbClr val="58267E"/>
              </a:buClr>
              <a:buFont typeface="Wingdings" panose="05000000000000000000" pitchFamily="2" charset="2"/>
              <a:buChar char="l"/>
              <a:defRPr/>
            </a:pPr>
            <a:endParaRPr lang="en-US" altLang="zh-CN" sz="2800" b="1" dirty="0">
              <a:ea typeface="黑体" panose="02010609060101010101" pitchFamily="49" charset="-122"/>
            </a:endParaRPr>
          </a:p>
          <a:p>
            <a:pPr eaLnBrk="1" hangingPunct="1">
              <a:lnSpc>
                <a:spcPct val="80000"/>
              </a:lnSpc>
              <a:buClr>
                <a:srgbClr val="58267E"/>
              </a:buClr>
              <a:buFont typeface="Wingdings" panose="05000000000000000000" pitchFamily="2" charset="2"/>
              <a:buChar char="Ø"/>
              <a:defRPr/>
            </a:pPr>
            <a:r>
              <a:rPr lang="zh-CN" altLang="en-US" sz="2400" dirty="0">
                <a:ea typeface="黑体" panose="02010609060101010101" pitchFamily="49" charset="-122"/>
              </a:rPr>
              <a:t>根据洛特卡分析，在论文数</a:t>
            </a:r>
            <a:r>
              <a:rPr lang="en-US" altLang="zh-CN" sz="2400" dirty="0">
                <a:ea typeface="黑体" panose="02010609060101010101" pitchFamily="49" charset="-122"/>
              </a:rPr>
              <a:t>x</a:t>
            </a:r>
            <a:r>
              <a:rPr lang="zh-CN" altLang="en-US" sz="2400" dirty="0">
                <a:ea typeface="黑体" panose="02010609060101010101" pitchFamily="49" charset="-122"/>
              </a:rPr>
              <a:t>和作者数</a:t>
            </a:r>
            <a:r>
              <a:rPr lang="en-US" altLang="zh-CN" sz="2400" dirty="0" err="1">
                <a:ea typeface="黑体" panose="02010609060101010101" pitchFamily="49" charset="-122"/>
              </a:rPr>
              <a:t>y</a:t>
            </a:r>
            <a:r>
              <a:rPr lang="en-US" altLang="zh-CN" sz="2400" baseline="-25000" dirty="0" err="1">
                <a:ea typeface="黑体" panose="02010609060101010101" pitchFamily="49" charset="-122"/>
              </a:rPr>
              <a:t>x</a:t>
            </a:r>
            <a:r>
              <a:rPr lang="zh-CN" altLang="en-US" sz="2400" dirty="0">
                <a:ea typeface="黑体" panose="02010609060101010101" pitchFamily="49" charset="-122"/>
              </a:rPr>
              <a:t>之间存在下列关系：</a:t>
            </a:r>
            <a:endParaRPr lang="zh-CN" altLang="en-US" sz="2400" dirty="0">
              <a:ea typeface="黑体" panose="02010609060101010101" pitchFamily="49" charset="-122"/>
            </a:endParaRPr>
          </a:p>
          <a:p>
            <a:pPr marL="0" indent="0" algn="ctr" eaLnBrk="1" hangingPunct="1">
              <a:lnSpc>
                <a:spcPct val="80000"/>
              </a:lnSpc>
              <a:buFont typeface="Wingdings" panose="05000000000000000000" pitchFamily="2" charset="2"/>
              <a:buNone/>
              <a:defRPr/>
            </a:pPr>
            <a:r>
              <a:rPr lang="en-US" altLang="zh-CN" sz="3000" dirty="0" err="1">
                <a:solidFill>
                  <a:srgbClr val="C00000"/>
                </a:solidFill>
              </a:rPr>
              <a:t>X</a:t>
            </a:r>
            <a:r>
              <a:rPr lang="en-US" altLang="zh-CN" sz="3000" baseline="30000" dirty="0" err="1">
                <a:solidFill>
                  <a:srgbClr val="C00000"/>
                </a:solidFill>
              </a:rPr>
              <a:t>n</a:t>
            </a:r>
            <a:r>
              <a:rPr lang="en-US" altLang="zh-CN" sz="3500" dirty="0" err="1">
                <a:solidFill>
                  <a:srgbClr val="C00000"/>
                </a:solidFill>
                <a:ea typeface="黑体" panose="02010609060101010101" pitchFamily="49" charset="-122"/>
              </a:rPr>
              <a:t>y</a:t>
            </a:r>
            <a:r>
              <a:rPr lang="en-US" altLang="zh-CN" sz="3500" baseline="-25000" dirty="0" err="1">
                <a:solidFill>
                  <a:srgbClr val="C00000"/>
                </a:solidFill>
                <a:ea typeface="黑体" panose="02010609060101010101" pitchFamily="49" charset="-122"/>
              </a:rPr>
              <a:t>x</a:t>
            </a:r>
            <a:r>
              <a:rPr lang="en-US" altLang="zh-CN" sz="3500" dirty="0" err="1">
                <a:solidFill>
                  <a:srgbClr val="C00000"/>
                </a:solidFill>
                <a:ea typeface="黑体" panose="02010609060101010101" pitchFamily="49" charset="-122"/>
              </a:rPr>
              <a:t>＝c</a:t>
            </a:r>
            <a:endParaRPr lang="en-US" altLang="zh-CN" sz="3500" dirty="0">
              <a:solidFill>
                <a:srgbClr val="C00000"/>
              </a:solidFill>
              <a:ea typeface="黑体" panose="02010609060101010101" pitchFamily="49" charset="-122"/>
            </a:endParaRPr>
          </a:p>
          <a:p>
            <a:pPr marL="0" indent="0" eaLnBrk="1" hangingPunct="1">
              <a:lnSpc>
                <a:spcPct val="80000"/>
              </a:lnSpc>
              <a:buFont typeface="Wingdings" panose="05000000000000000000" pitchFamily="2" charset="2"/>
              <a:buNone/>
              <a:defRPr/>
            </a:pPr>
            <a:r>
              <a:rPr lang="zh-CN" altLang="en-US" sz="2400" dirty="0">
                <a:ea typeface="黑体" panose="02010609060101010101" pitchFamily="49" charset="-122"/>
              </a:rPr>
              <a:t>  </a:t>
            </a:r>
            <a:r>
              <a:rPr lang="zh-CN" altLang="en-US" sz="2000" dirty="0">
                <a:ea typeface="黑体" panose="02010609060101010101" pitchFamily="49" charset="-122"/>
              </a:rPr>
              <a:t>式中，</a:t>
            </a:r>
            <a:r>
              <a:rPr lang="en-US" altLang="zh-CN" sz="2000" dirty="0" err="1">
                <a:solidFill>
                  <a:srgbClr val="C00000"/>
                </a:solidFill>
                <a:ea typeface="黑体" panose="02010609060101010101" pitchFamily="49" charset="-122"/>
              </a:rPr>
              <a:t>y</a:t>
            </a:r>
            <a:r>
              <a:rPr lang="en-US" altLang="zh-CN" sz="2000" baseline="-25000" dirty="0" err="1">
                <a:solidFill>
                  <a:srgbClr val="C00000"/>
                </a:solidFill>
                <a:ea typeface="黑体" panose="02010609060101010101" pitchFamily="49" charset="-122"/>
              </a:rPr>
              <a:t>x</a:t>
            </a:r>
            <a:r>
              <a:rPr lang="en-US" altLang="zh-CN" sz="2000" dirty="0">
                <a:solidFill>
                  <a:srgbClr val="C00000"/>
                </a:solidFill>
                <a:ea typeface="黑体" panose="02010609060101010101" pitchFamily="49" charset="-122"/>
              </a:rPr>
              <a:t> </a:t>
            </a:r>
            <a:r>
              <a:rPr lang="zh-CN" altLang="en-US" sz="2000" dirty="0">
                <a:solidFill>
                  <a:srgbClr val="C00000"/>
                </a:solidFill>
                <a:ea typeface="黑体" panose="02010609060101010101" pitchFamily="49" charset="-122"/>
              </a:rPr>
              <a:t>是发表了论文</a:t>
            </a:r>
            <a:r>
              <a:rPr lang="en-US" altLang="zh-CN" sz="2000" dirty="0">
                <a:solidFill>
                  <a:srgbClr val="C00000"/>
                </a:solidFill>
                <a:ea typeface="黑体" panose="02010609060101010101" pitchFamily="49" charset="-122"/>
              </a:rPr>
              <a:t>x</a:t>
            </a:r>
            <a:r>
              <a:rPr lang="zh-CN" altLang="en-US" sz="2000" dirty="0">
                <a:solidFill>
                  <a:srgbClr val="C00000"/>
                </a:solidFill>
                <a:ea typeface="黑体" panose="02010609060101010101" pitchFamily="49" charset="-122"/>
              </a:rPr>
              <a:t>篇的作者数</a:t>
            </a:r>
            <a:r>
              <a:rPr lang="zh-CN" altLang="en-US" sz="2000" dirty="0">
                <a:solidFill>
                  <a:srgbClr val="58267E"/>
                </a:solidFill>
                <a:ea typeface="黑体" panose="02010609060101010101" pitchFamily="49" charset="-122"/>
              </a:rPr>
              <a:t>，</a:t>
            </a:r>
            <a:r>
              <a:rPr lang="en-US" altLang="zh-CN" sz="2000" dirty="0">
                <a:ea typeface="黑体" panose="02010609060101010101" pitchFamily="49" charset="-122"/>
              </a:rPr>
              <a:t>n</a:t>
            </a:r>
            <a:r>
              <a:rPr lang="zh-CN" altLang="en-US" sz="2000" dirty="0">
                <a:ea typeface="黑体" panose="02010609060101010101" pitchFamily="49" charset="-122"/>
              </a:rPr>
              <a:t>和</a:t>
            </a:r>
            <a:r>
              <a:rPr lang="en-US" altLang="zh-CN" sz="2000" dirty="0">
                <a:ea typeface="黑体" panose="02010609060101010101" pitchFamily="49" charset="-122"/>
              </a:rPr>
              <a:t>c</a:t>
            </a:r>
            <a:r>
              <a:rPr lang="zh-CN" altLang="en-US" sz="2000" dirty="0">
                <a:ea typeface="黑体" panose="02010609060101010101" pitchFamily="49" charset="-122"/>
              </a:rPr>
              <a:t>是对应于这一典型数据集合而</a:t>
            </a:r>
            <a:endParaRPr lang="zh-CN" altLang="en-US" sz="2000" dirty="0">
              <a:ea typeface="黑体" panose="02010609060101010101" pitchFamily="49" charset="-122"/>
            </a:endParaRPr>
          </a:p>
          <a:p>
            <a:pPr marL="0" indent="0" eaLnBrk="1" hangingPunct="1">
              <a:lnSpc>
                <a:spcPct val="80000"/>
              </a:lnSpc>
              <a:buFont typeface="Wingdings" panose="05000000000000000000" pitchFamily="2" charset="2"/>
              <a:buNone/>
              <a:defRPr/>
            </a:pPr>
            <a:r>
              <a:rPr lang="zh-CN" altLang="en-US" sz="2000" dirty="0">
                <a:ea typeface="黑体" panose="02010609060101010101" pitchFamily="49" charset="-122"/>
              </a:rPr>
              <a:t>估计出来的两个常数，</a:t>
            </a:r>
            <a:r>
              <a:rPr lang="en-US" altLang="zh-CN" sz="2000" dirty="0">
                <a:solidFill>
                  <a:srgbClr val="C00000"/>
                </a:solidFill>
                <a:ea typeface="黑体" panose="02010609060101010101" pitchFamily="49" charset="-122"/>
              </a:rPr>
              <a:t>n</a:t>
            </a:r>
            <a:r>
              <a:rPr lang="zh-CN" altLang="en-US" sz="2000" dirty="0">
                <a:solidFill>
                  <a:srgbClr val="C00000"/>
                </a:solidFill>
                <a:ea typeface="黑体" panose="02010609060101010101" pitchFamily="49" charset="-122"/>
              </a:rPr>
              <a:t>的数值在2上下波动。</a:t>
            </a:r>
            <a:endParaRPr lang="en-US" altLang="zh-CN" sz="2000" dirty="0">
              <a:solidFill>
                <a:srgbClr val="C00000"/>
              </a:solidFill>
              <a:ea typeface="黑体" panose="02010609060101010101" pitchFamily="49" charset="-122"/>
            </a:endParaRPr>
          </a:p>
          <a:p>
            <a:pPr marL="0" indent="0" eaLnBrk="1" hangingPunct="1">
              <a:lnSpc>
                <a:spcPct val="80000"/>
              </a:lnSpc>
              <a:buFont typeface="Wingdings" panose="05000000000000000000" pitchFamily="2" charset="2"/>
              <a:buNone/>
              <a:defRPr/>
            </a:pPr>
            <a:endParaRPr lang="zh-CN" altLang="en-US" sz="2000" dirty="0">
              <a:solidFill>
                <a:schemeClr val="hlink"/>
              </a:solidFill>
              <a:ea typeface="黑体" panose="02010609060101010101" pitchFamily="49" charset="-122"/>
            </a:endParaRPr>
          </a:p>
          <a:p>
            <a:pPr eaLnBrk="1" hangingPunct="1">
              <a:lnSpc>
                <a:spcPct val="80000"/>
              </a:lnSpc>
              <a:buClr>
                <a:srgbClr val="58267E"/>
              </a:buClr>
              <a:buFont typeface="Wingdings" panose="05000000000000000000" pitchFamily="2" charset="2"/>
              <a:buChar char="Ø"/>
              <a:defRPr/>
            </a:pPr>
            <a:r>
              <a:rPr lang="zh-CN" altLang="en-US" sz="2400" dirty="0">
                <a:ea typeface="黑体" panose="02010609060101010101" pitchFamily="49" charset="-122"/>
              </a:rPr>
              <a:t>通过变换可以得到下面的公式：</a:t>
            </a:r>
            <a:endParaRPr lang="zh-CN" altLang="en-US" sz="2400" dirty="0">
              <a:ea typeface="黑体" panose="02010609060101010101" pitchFamily="49" charset="-122"/>
            </a:endParaRPr>
          </a:p>
          <a:p>
            <a:pPr eaLnBrk="1" hangingPunct="1">
              <a:lnSpc>
                <a:spcPct val="80000"/>
              </a:lnSpc>
              <a:buFont typeface="Wingdings" panose="05000000000000000000" pitchFamily="2" charset="2"/>
              <a:buChar char="Ø"/>
              <a:defRPr/>
            </a:pPr>
            <a:endParaRPr lang="zh-CN" altLang="en-US" sz="2400" dirty="0">
              <a:ea typeface="黑体" panose="02010609060101010101" pitchFamily="49" charset="-122"/>
            </a:endParaRPr>
          </a:p>
        </p:txBody>
      </p:sp>
      <p:sp>
        <p:nvSpPr>
          <p:cNvPr id="6" name="Rectangle 2"/>
          <p:cNvSpPr txBox="1">
            <a:spLocks noRot="1" noChangeArrowheads="1"/>
          </p:cNvSpPr>
          <p:nvPr/>
        </p:nvSpPr>
        <p:spPr>
          <a:xfrm>
            <a:off x="612471" y="332656"/>
            <a:ext cx="5616575" cy="5762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洛特卡定律</a:t>
            </a:r>
            <a:endParaRPr lang="zh-CN" altLang="en-US" sz="2800" b="1" dirty="0">
              <a:solidFill>
                <a:srgbClr val="58267E"/>
              </a:solidFill>
            </a:endParaRPr>
          </a:p>
        </p:txBody>
      </p:sp>
      <p:grpSp>
        <p:nvGrpSpPr>
          <p:cNvPr id="3" name="组合 2"/>
          <p:cNvGrpSpPr/>
          <p:nvPr/>
        </p:nvGrpSpPr>
        <p:grpSpPr>
          <a:xfrm>
            <a:off x="2843808" y="4395630"/>
            <a:ext cx="3657927" cy="1003300"/>
            <a:chOff x="2555776" y="3789040"/>
            <a:chExt cx="3657927" cy="1003300"/>
          </a:xfrm>
        </p:grpSpPr>
        <p:graphicFrame>
          <p:nvGraphicFramePr>
            <p:cNvPr id="38916" name="Object 16"/>
            <p:cNvGraphicFramePr>
              <a:graphicFrameLocks noChangeAspect="1"/>
            </p:cNvGraphicFramePr>
            <p:nvPr/>
          </p:nvGraphicFramePr>
          <p:xfrm>
            <a:off x="2555776" y="3850952"/>
            <a:ext cx="1468438" cy="941388"/>
          </p:xfrm>
          <a:graphic>
            <a:graphicData uri="http://schemas.openxmlformats.org/presentationml/2006/ole">
              <mc:AlternateContent xmlns:mc="http://schemas.openxmlformats.org/markup-compatibility/2006">
                <mc:Choice xmlns:v="urn:schemas-microsoft-com:vml" Requires="v">
                  <p:oleObj spid="_x0000_s5192" name="公式" r:id="rId1" imgW="444500" imgH="457200" progId="Equation.3">
                    <p:embed/>
                  </p:oleObj>
                </mc:Choice>
                <mc:Fallback>
                  <p:oleObj name="公式" r:id="rId1" imgW="444500" imgH="457200" progId="Equation.3">
                    <p:embed/>
                    <p:pic>
                      <p:nvPicPr>
                        <p:cNvPr id="0" name="图片 51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850952"/>
                          <a:ext cx="1468438"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7" name="Object 17"/>
            <p:cNvGraphicFramePr>
              <a:graphicFrameLocks noChangeAspect="1"/>
            </p:cNvGraphicFramePr>
            <p:nvPr/>
          </p:nvGraphicFramePr>
          <p:xfrm>
            <a:off x="4689703" y="3789040"/>
            <a:ext cx="1524000" cy="1003300"/>
          </p:xfrm>
          <a:graphic>
            <a:graphicData uri="http://schemas.openxmlformats.org/presentationml/2006/ole">
              <mc:AlternateContent xmlns:mc="http://schemas.openxmlformats.org/markup-compatibility/2006">
                <mc:Choice xmlns:v="urn:schemas-microsoft-com:vml" Requires="v">
                  <p:oleObj spid="_x0000_s5193" name="Equation" r:id="rId3" imgW="647700" imgH="444500" progId="Equation.3">
                    <p:embed/>
                  </p:oleObj>
                </mc:Choice>
                <mc:Fallback>
                  <p:oleObj name="Equation" r:id="rId3" imgW="647700" imgH="444500" progId="Equation.3">
                    <p:embed/>
                    <p:pic>
                      <p:nvPicPr>
                        <p:cNvPr id="0" name="图片 51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703" y="3789040"/>
                          <a:ext cx="15240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4122759" y="4136980"/>
              <a:ext cx="468398" cy="369332"/>
            </a:xfrm>
            <a:prstGeom prst="rect">
              <a:avLst/>
            </a:prstGeom>
          </p:spPr>
          <p:txBody>
            <a:bodyPr wrap="none">
              <a:spAutoFit/>
            </a:bodyPr>
            <a:lstStyle/>
            <a:p>
              <a:r>
                <a:rPr lang="zh-CN" altLang="en-US" dirty="0">
                  <a:ea typeface="黑体" panose="02010609060101010101" pitchFamily="49" charset="-122"/>
                </a:rPr>
                <a:t> ＝</a:t>
              </a:r>
              <a:endParaRPr lang="zh-CN" altLang="en-US" dirty="0"/>
            </a:p>
          </p:txBody>
        </p:sp>
      </p:gr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7"/>
          <p:cNvSpPr>
            <a:spLocks noChangeArrowheads="1"/>
          </p:cNvSpPr>
          <p:nvPr/>
        </p:nvSpPr>
        <p:spPr bwMode="auto">
          <a:xfrm>
            <a:off x="3203575" y="2924175"/>
            <a:ext cx="2714625" cy="1346200"/>
          </a:xfrm>
          <a:prstGeom prst="rect">
            <a:avLst/>
          </a:prstGeom>
          <a:solidFill>
            <a:srgbClr val="FFCC66"/>
          </a:solidFill>
          <a:ln w="9525">
            <a:solidFill>
              <a:schemeClr val="tx1"/>
            </a:solidFill>
            <a:miter lim="800000"/>
          </a:ln>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9939" name="Rectangle 1027"/>
          <p:cNvSpPr>
            <a:spLocks noGrp="1" noRot="1" noChangeArrowheads="1"/>
          </p:cNvSpPr>
          <p:nvPr>
            <p:ph type="body" idx="1"/>
          </p:nvPr>
        </p:nvSpPr>
        <p:spPr>
          <a:xfrm>
            <a:off x="895046" y="1389931"/>
            <a:ext cx="7772400" cy="5410200"/>
          </a:xfrm>
          <a:solidFill>
            <a:schemeClr val="bg1"/>
          </a:solidFill>
        </p:spPr>
        <p:txBody>
          <a:bodyPr/>
          <a:lstStyle/>
          <a:p>
            <a:pPr eaLnBrk="1" hangingPunct="1">
              <a:lnSpc>
                <a:spcPct val="90000"/>
              </a:lnSpc>
            </a:pPr>
            <a:r>
              <a:rPr lang="zh-CN" altLang="en-US" sz="2400" dirty="0">
                <a:ea typeface="黑体" panose="02010609060101010101" pitchFamily="49" charset="-122"/>
              </a:rPr>
              <a:t>令</a:t>
            </a:r>
            <a:r>
              <a:rPr lang="en-US" altLang="zh-CN" sz="2400" dirty="0">
                <a:solidFill>
                  <a:srgbClr val="C00000"/>
                </a:solidFill>
                <a:ea typeface="黑体" panose="02010609060101010101" pitchFamily="49" charset="-122"/>
              </a:rPr>
              <a:t>f(</a:t>
            </a:r>
            <a:r>
              <a:rPr lang="en-US" altLang="zh-CN" sz="2400" dirty="0" err="1">
                <a:solidFill>
                  <a:srgbClr val="C00000"/>
                </a:solidFill>
                <a:ea typeface="黑体" panose="02010609060101010101" pitchFamily="49" charset="-122"/>
              </a:rPr>
              <a:t>y</a:t>
            </a:r>
            <a:r>
              <a:rPr lang="en-US" altLang="zh-CN" sz="2400" baseline="-25000" dirty="0" err="1">
                <a:solidFill>
                  <a:srgbClr val="C00000"/>
                </a:solidFill>
                <a:ea typeface="黑体" panose="02010609060101010101" pitchFamily="49" charset="-122"/>
              </a:rPr>
              <a:t>x</a:t>
            </a:r>
            <a:r>
              <a:rPr lang="en-US" altLang="zh-CN" sz="2400" dirty="0">
                <a:solidFill>
                  <a:srgbClr val="C00000"/>
                </a:solidFill>
                <a:ea typeface="黑体" panose="02010609060101010101" pitchFamily="49" charset="-122"/>
              </a:rPr>
              <a:t>)=                   </a:t>
            </a:r>
            <a:r>
              <a:rPr lang="zh-CN" altLang="en-US" sz="2400" dirty="0">
                <a:solidFill>
                  <a:srgbClr val="C00000"/>
                </a:solidFill>
                <a:ea typeface="黑体" panose="02010609060101010101" pitchFamily="49" charset="-122"/>
              </a:rPr>
              <a:t>，实际表示写</a:t>
            </a:r>
            <a:r>
              <a:rPr lang="en-US" altLang="zh-CN" sz="2400" dirty="0">
                <a:solidFill>
                  <a:srgbClr val="C00000"/>
                </a:solidFill>
                <a:ea typeface="黑体" panose="02010609060101010101" pitchFamily="49" charset="-122"/>
              </a:rPr>
              <a:t>x</a:t>
            </a:r>
            <a:r>
              <a:rPr lang="zh-CN" altLang="en-US" sz="2400" dirty="0">
                <a:solidFill>
                  <a:srgbClr val="C00000"/>
                </a:solidFill>
                <a:ea typeface="黑体" panose="02010609060101010101" pitchFamily="49" charset="-122"/>
              </a:rPr>
              <a:t>篇论文的作</a:t>
            </a:r>
            <a:endParaRPr lang="zh-CN" altLang="en-US" sz="2400" dirty="0">
              <a:solidFill>
                <a:srgbClr val="C00000"/>
              </a:solidFill>
              <a:ea typeface="黑体" panose="02010609060101010101" pitchFamily="49" charset="-122"/>
            </a:endParaRPr>
          </a:p>
          <a:p>
            <a:pPr eaLnBrk="1" hangingPunct="1">
              <a:lnSpc>
                <a:spcPct val="90000"/>
              </a:lnSpc>
              <a:buFont typeface="Wingdings" panose="05000000000000000000" pitchFamily="2" charset="2"/>
              <a:buNone/>
            </a:pPr>
            <a:endParaRPr lang="zh-CN" altLang="en-US" sz="2400" dirty="0">
              <a:solidFill>
                <a:schemeClr val="hlink"/>
              </a:solidFill>
              <a:ea typeface="黑体" panose="02010609060101010101" pitchFamily="49" charset="-122"/>
            </a:endParaRPr>
          </a:p>
          <a:p>
            <a:pPr eaLnBrk="1" hangingPunct="1">
              <a:lnSpc>
                <a:spcPct val="90000"/>
              </a:lnSpc>
              <a:buFont typeface="Wingdings" panose="05000000000000000000" pitchFamily="2" charset="2"/>
              <a:buNone/>
            </a:pPr>
            <a:r>
              <a:rPr lang="zh-CN" altLang="en-US" sz="2400" dirty="0">
                <a:solidFill>
                  <a:srgbClr val="C00000"/>
                </a:solidFill>
                <a:ea typeface="黑体" panose="02010609060101010101" pitchFamily="49" charset="-122"/>
              </a:rPr>
              <a:t>者出现的频率（百分比），</a:t>
            </a:r>
            <a:r>
              <a:rPr lang="en-US" altLang="zh-CN" sz="2400" dirty="0">
                <a:ea typeface="黑体" panose="02010609060101010101" pitchFamily="49" charset="-122"/>
              </a:rPr>
              <a:t>C=           ，</a:t>
            </a:r>
            <a:r>
              <a:rPr lang="zh-CN" altLang="en-US" sz="2400" dirty="0">
                <a:ea typeface="黑体" panose="02010609060101010101" pitchFamily="49" charset="-122"/>
              </a:rPr>
              <a:t>表示作者取样</a:t>
            </a:r>
            <a:endParaRPr lang="zh-CN" altLang="en-US" sz="2400" dirty="0">
              <a:ea typeface="黑体" panose="02010609060101010101" pitchFamily="49" charset="-122"/>
            </a:endParaRPr>
          </a:p>
          <a:p>
            <a:pPr eaLnBrk="1" hangingPunct="1">
              <a:lnSpc>
                <a:spcPct val="90000"/>
              </a:lnSpc>
              <a:buFont typeface="Wingdings" panose="05000000000000000000" pitchFamily="2" charset="2"/>
              <a:buNone/>
            </a:pPr>
            <a:endParaRPr lang="zh-CN" altLang="en-US" dirty="0">
              <a:ea typeface="黑体" panose="02010609060101010101" pitchFamily="49" charset="-122"/>
            </a:endParaRPr>
          </a:p>
          <a:p>
            <a:pPr eaLnBrk="1" hangingPunct="1">
              <a:lnSpc>
                <a:spcPct val="90000"/>
              </a:lnSpc>
              <a:buFont typeface="Wingdings" panose="05000000000000000000" pitchFamily="2" charset="2"/>
              <a:buNone/>
            </a:pPr>
            <a:r>
              <a:rPr lang="zh-CN" altLang="en-US" sz="2400" dirty="0">
                <a:ea typeface="黑体" panose="02010609060101010101" pitchFamily="49" charset="-122"/>
              </a:rPr>
              <a:t>总数的比例，这样可以写成：</a:t>
            </a:r>
            <a:endParaRPr lang="zh-CN" altLang="en-US" sz="2400" dirty="0">
              <a:ea typeface="黑体" panose="02010609060101010101" pitchFamily="49" charset="-122"/>
            </a:endParaRPr>
          </a:p>
          <a:p>
            <a:pPr eaLnBrk="1" hangingPunct="1">
              <a:lnSpc>
                <a:spcPct val="90000"/>
              </a:lnSpc>
              <a:buFont typeface="Wingdings" panose="05000000000000000000" pitchFamily="2" charset="2"/>
              <a:buNone/>
            </a:pPr>
            <a:endParaRPr lang="zh-CN" altLang="en-US" dirty="0">
              <a:ea typeface="黑体" panose="02010609060101010101" pitchFamily="49" charset="-122"/>
            </a:endParaRPr>
          </a:p>
          <a:p>
            <a:pPr algn="ctr" eaLnBrk="1" hangingPunct="1">
              <a:lnSpc>
                <a:spcPct val="90000"/>
              </a:lnSpc>
              <a:buFont typeface="Wingdings" panose="05000000000000000000" pitchFamily="2" charset="2"/>
              <a:buNone/>
            </a:pPr>
            <a:endParaRPr lang="en-US" altLang="zh-CN" dirty="0">
              <a:solidFill>
                <a:srgbClr val="006666"/>
              </a:solidFill>
              <a:ea typeface="黑体" panose="02010609060101010101" pitchFamily="49" charset="-122"/>
            </a:endParaRPr>
          </a:p>
          <a:p>
            <a:pPr eaLnBrk="1" hangingPunct="1">
              <a:lnSpc>
                <a:spcPct val="90000"/>
              </a:lnSpc>
              <a:buFont typeface="Wingdings" panose="05000000000000000000" pitchFamily="2" charset="2"/>
              <a:buNone/>
            </a:pPr>
            <a:endParaRPr lang="zh-CN" altLang="en-US" dirty="0">
              <a:solidFill>
                <a:schemeClr val="hlink"/>
              </a:solidFill>
              <a:ea typeface="黑体" panose="02010609060101010101" pitchFamily="49" charset="-122"/>
            </a:endParaRPr>
          </a:p>
          <a:p>
            <a:pPr eaLnBrk="1" hangingPunct="1">
              <a:lnSpc>
                <a:spcPct val="90000"/>
              </a:lnSpc>
              <a:buFont typeface="Wingdings" panose="05000000000000000000" pitchFamily="2" charset="2"/>
              <a:buNone/>
            </a:pPr>
            <a:r>
              <a:rPr lang="zh-CN" altLang="en-US" sz="2400" dirty="0">
                <a:ea typeface="黑体" panose="02010609060101010101" pitchFamily="49" charset="-122"/>
              </a:rPr>
              <a:t>两边积分得：1＝                  ＝                     ，</a:t>
            </a:r>
            <a:endParaRPr lang="zh-CN" altLang="en-US" sz="2400" dirty="0">
              <a:ea typeface="黑体" panose="02010609060101010101" pitchFamily="49" charset="-122"/>
            </a:endParaRPr>
          </a:p>
          <a:p>
            <a:pPr eaLnBrk="1" hangingPunct="1">
              <a:lnSpc>
                <a:spcPct val="90000"/>
              </a:lnSpc>
              <a:buFont typeface="Wingdings" panose="05000000000000000000" pitchFamily="2" charset="2"/>
              <a:buNone/>
            </a:pPr>
            <a:endParaRPr lang="en-US" altLang="zh-CN" sz="2400" dirty="0">
              <a:ea typeface="黑体" panose="02010609060101010101" pitchFamily="49" charset="-122"/>
            </a:endParaRPr>
          </a:p>
          <a:p>
            <a:pPr eaLnBrk="1" hangingPunct="1">
              <a:lnSpc>
                <a:spcPct val="90000"/>
              </a:lnSpc>
              <a:buFont typeface="Wingdings" panose="05000000000000000000" pitchFamily="2" charset="2"/>
              <a:buNone/>
            </a:pPr>
            <a:r>
              <a:rPr lang="en-US" altLang="zh-CN" sz="2400" dirty="0">
                <a:ea typeface="黑体" panose="02010609060101010101" pitchFamily="49" charset="-122"/>
              </a:rPr>
              <a:t>      </a:t>
            </a:r>
            <a:r>
              <a:rPr lang="zh-CN" altLang="en-US" sz="2400" dirty="0">
                <a:ea typeface="黑体" panose="02010609060101010101" pitchFamily="49" charset="-122"/>
              </a:rPr>
              <a:t>于是，</a:t>
            </a:r>
            <a:r>
              <a:rPr lang="en-US" altLang="zh-CN" sz="2400" dirty="0">
                <a:solidFill>
                  <a:schemeClr val="hlink"/>
                </a:solidFill>
                <a:ea typeface="黑体" panose="02010609060101010101" pitchFamily="49" charset="-122"/>
              </a:rPr>
              <a:t>C＝0.6079</a:t>
            </a:r>
            <a:endParaRPr lang="en-US" altLang="zh-CN" sz="2400" dirty="0">
              <a:solidFill>
                <a:schemeClr val="hlink"/>
              </a:solidFill>
              <a:ea typeface="黑体" panose="02010609060101010101" pitchFamily="49" charset="-122"/>
            </a:endParaRPr>
          </a:p>
        </p:txBody>
      </p:sp>
      <p:grpSp>
        <p:nvGrpSpPr>
          <p:cNvPr id="2" name="组合 1"/>
          <p:cNvGrpSpPr/>
          <p:nvPr/>
        </p:nvGrpSpPr>
        <p:grpSpPr>
          <a:xfrm>
            <a:off x="2265896" y="1106685"/>
            <a:ext cx="3963150" cy="4842595"/>
            <a:chOff x="2265896" y="932731"/>
            <a:chExt cx="3963150" cy="4842595"/>
          </a:xfrm>
        </p:grpSpPr>
        <p:graphicFrame>
          <p:nvGraphicFramePr>
            <p:cNvPr id="39940" name="Object 9"/>
            <p:cNvGraphicFramePr>
              <a:graphicFrameLocks noChangeAspect="1"/>
            </p:cNvGraphicFramePr>
            <p:nvPr/>
          </p:nvGraphicFramePr>
          <p:xfrm>
            <a:off x="2265896" y="932731"/>
            <a:ext cx="1343025" cy="914400"/>
          </p:xfrm>
          <a:graphic>
            <a:graphicData uri="http://schemas.openxmlformats.org/presentationml/2006/ole">
              <mc:AlternateContent xmlns:mc="http://schemas.openxmlformats.org/markup-compatibility/2006">
                <mc:Choice xmlns:v="urn:schemas-microsoft-com:vml" Requires="v">
                  <p:oleObj spid="_x0000_s6316" name="Equation" r:id="rId1" imgW="405765" imgH="443865" progId="Equation.3">
                    <p:embed/>
                  </p:oleObj>
                </mc:Choice>
                <mc:Fallback>
                  <p:oleObj name="Equation" r:id="rId1" imgW="405765" imgH="443865" progId="Equation.3">
                    <p:embed/>
                    <p:pic>
                      <p:nvPicPr>
                        <p:cNvPr id="0" name="图片 63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896" y="932731"/>
                          <a:ext cx="13430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1" name="Object 10"/>
            <p:cNvGraphicFramePr>
              <a:graphicFrameLocks noChangeAspect="1"/>
            </p:cNvGraphicFramePr>
            <p:nvPr/>
          </p:nvGraphicFramePr>
          <p:xfrm>
            <a:off x="5006008" y="1833362"/>
            <a:ext cx="804863" cy="881062"/>
          </p:xfrm>
          <a:graphic>
            <a:graphicData uri="http://schemas.openxmlformats.org/presentationml/2006/ole">
              <mc:AlternateContent xmlns:mc="http://schemas.openxmlformats.org/markup-compatibility/2006">
                <mc:Choice xmlns:v="urn:schemas-microsoft-com:vml" Requires="v">
                  <p:oleObj spid="_x0000_s6317" name="Equation" r:id="rId3" imgW="405765" imgH="443865" progId="Equation.3">
                    <p:embed/>
                  </p:oleObj>
                </mc:Choice>
                <mc:Fallback>
                  <p:oleObj name="Equation" r:id="rId3" imgW="405765" imgH="443865" progId="Equation.3">
                    <p:embed/>
                    <p:pic>
                      <p:nvPicPr>
                        <p:cNvPr id="0" name="图片 63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6008" y="1833362"/>
                          <a:ext cx="804863"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2" name="Object 11"/>
            <p:cNvGraphicFramePr>
              <a:graphicFrameLocks noChangeAspect="1"/>
            </p:cNvGraphicFramePr>
            <p:nvPr/>
          </p:nvGraphicFramePr>
          <p:xfrm>
            <a:off x="5076825" y="3357563"/>
            <a:ext cx="471488" cy="858837"/>
          </p:xfrm>
          <a:graphic>
            <a:graphicData uri="http://schemas.openxmlformats.org/presentationml/2006/ole">
              <mc:AlternateContent xmlns:mc="http://schemas.openxmlformats.org/markup-compatibility/2006">
                <mc:Choice xmlns:v="urn:schemas-microsoft-com:vml" Requires="v">
                  <p:oleObj spid="_x0000_s6318" name="Equation" r:id="rId5" imgW="215900" imgH="393065" progId="Equation.3">
                    <p:embed/>
                  </p:oleObj>
                </mc:Choice>
                <mc:Fallback>
                  <p:oleObj name="Equation" r:id="rId5" imgW="215900" imgH="393065" progId="Equation.3">
                    <p:embed/>
                    <p:pic>
                      <p:nvPicPr>
                        <p:cNvPr id="0" name="图片 63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3357563"/>
                          <a:ext cx="471488" cy="858837"/>
                        </a:xfrm>
                        <a:prstGeom prst="rect">
                          <a:avLst/>
                        </a:prstGeom>
                        <a:solidFill>
                          <a:srgbClr val="D4C7F5"/>
                        </a:solidFill>
                        <a:ln>
                          <a:noFill/>
                        </a:ln>
                      </p:spPr>
                    </p:pic>
                  </p:oleObj>
                </mc:Fallback>
              </mc:AlternateContent>
            </a:graphicData>
          </a:graphic>
        </p:graphicFrame>
        <p:graphicFrame>
          <p:nvGraphicFramePr>
            <p:cNvPr id="39943" name="Object 12"/>
            <p:cNvGraphicFramePr>
              <a:graphicFrameLocks noChangeAspect="1"/>
            </p:cNvGraphicFramePr>
            <p:nvPr/>
          </p:nvGraphicFramePr>
          <p:xfrm>
            <a:off x="3203575" y="4685058"/>
            <a:ext cx="1295400" cy="1049337"/>
          </p:xfrm>
          <a:graphic>
            <a:graphicData uri="http://schemas.openxmlformats.org/presentationml/2006/ole">
              <mc:AlternateContent xmlns:mc="http://schemas.openxmlformats.org/markup-compatibility/2006">
                <mc:Choice xmlns:v="urn:schemas-microsoft-com:vml" Requires="v">
                  <p:oleObj spid="_x0000_s6319" name="Equation" r:id="rId7" imgW="533400" imgH="431800" progId="Equation.3">
                    <p:embed/>
                  </p:oleObj>
                </mc:Choice>
                <mc:Fallback>
                  <p:oleObj name="Equation" r:id="rId7" imgW="533400" imgH="431800" progId="Equation.3">
                    <p:embed/>
                    <p:pic>
                      <p:nvPicPr>
                        <p:cNvPr id="0" name="图片 63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4685058"/>
                          <a:ext cx="1295400" cy="10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4" name="Object 13"/>
            <p:cNvGraphicFramePr>
              <a:graphicFrameLocks noChangeAspect="1"/>
            </p:cNvGraphicFramePr>
            <p:nvPr/>
          </p:nvGraphicFramePr>
          <p:xfrm>
            <a:off x="4781246" y="4703763"/>
            <a:ext cx="1447800" cy="1071563"/>
          </p:xfrm>
          <a:graphic>
            <a:graphicData uri="http://schemas.openxmlformats.org/presentationml/2006/ole">
              <mc:AlternateContent xmlns:mc="http://schemas.openxmlformats.org/markup-compatibility/2006">
                <mc:Choice xmlns:v="urn:schemas-microsoft-com:vml" Requires="v">
                  <p:oleObj spid="_x0000_s6320" name="Equation" r:id="rId9" imgW="584200" imgH="431800" progId="Equation.3">
                    <p:embed/>
                  </p:oleObj>
                </mc:Choice>
                <mc:Fallback>
                  <p:oleObj name="Equation" r:id="rId9" imgW="584200" imgH="431800" progId="Equation.3">
                    <p:embed/>
                    <p:pic>
                      <p:nvPicPr>
                        <p:cNvPr id="0" name="图片 63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1246" y="4703763"/>
                          <a:ext cx="1447800" cy="107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9945" name="Rectangle 1038"/>
          <p:cNvSpPr>
            <a:spLocks noChangeArrowheads="1"/>
          </p:cNvSpPr>
          <p:nvPr/>
        </p:nvSpPr>
        <p:spPr bwMode="auto">
          <a:xfrm>
            <a:off x="3492500" y="3668835"/>
            <a:ext cx="1584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b="1" dirty="0"/>
              <a:t>f (</a:t>
            </a:r>
            <a:r>
              <a:rPr lang="en-US" altLang="zh-CN" sz="3200" b="1" dirty="0" err="1"/>
              <a:t>y</a:t>
            </a:r>
            <a:r>
              <a:rPr lang="en-US" altLang="zh-CN" sz="3200" b="1" baseline="-25000" dirty="0" err="1"/>
              <a:t>x</a:t>
            </a:r>
            <a:r>
              <a:rPr lang="en-US" altLang="zh-CN" sz="3200" b="1" dirty="0"/>
              <a:t>)＝</a:t>
            </a:r>
            <a:endParaRPr lang="zh-CN" altLang="en-US" sz="3200" b="1" dirty="0"/>
          </a:p>
        </p:txBody>
      </p:sp>
      <p:sp>
        <p:nvSpPr>
          <p:cNvPr id="10" name="Rectangle 2"/>
          <p:cNvSpPr txBox="1">
            <a:spLocks noRot="1" noChangeArrowheads="1"/>
          </p:cNvSpPr>
          <p:nvPr/>
        </p:nvSpPr>
        <p:spPr>
          <a:xfrm>
            <a:off x="612471" y="332656"/>
            <a:ext cx="5616575" cy="5762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58267E"/>
                </a:solidFill>
              </a:rPr>
              <a:t>洛特卡定律</a:t>
            </a:r>
            <a:endParaRPr lang="zh-CN" altLang="en-US" sz="2800" b="1" dirty="0">
              <a:solidFill>
                <a:srgbClr val="58267E"/>
              </a:solidFill>
            </a:endParaRPr>
          </a:p>
        </p:txBody>
      </p:sp>
    </p:spTree>
  </p:cSld>
  <p:clrMapOvr>
    <a:masterClrMapping/>
  </p:clrMapOvr>
  <p:transition spd="slow"/>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8224</Words>
  <Application>WPS 演示</Application>
  <PresentationFormat>全屏显示(4:3)</PresentationFormat>
  <Paragraphs>743</Paragraphs>
  <Slides>47</Slides>
  <Notes>16</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7</vt:i4>
      </vt:variant>
      <vt:variant>
        <vt:lpstr>幻灯片标题</vt:lpstr>
      </vt:variant>
      <vt:variant>
        <vt:i4>47</vt:i4>
      </vt:variant>
    </vt:vector>
  </HeadingPairs>
  <TitlesOfParts>
    <vt:vector size="70" baseType="lpstr">
      <vt:lpstr>Arial</vt:lpstr>
      <vt:lpstr>宋体</vt:lpstr>
      <vt:lpstr>Wingdings</vt:lpstr>
      <vt:lpstr>黑体</vt:lpstr>
      <vt:lpstr>微软雅黑</vt:lpstr>
      <vt:lpstr>华文新魏</vt:lpstr>
      <vt:lpstr>Times New Roman</vt:lpstr>
      <vt:lpstr>Calibri</vt:lpstr>
      <vt:lpstr>Arial Unicode MS</vt:lpstr>
      <vt:lpstr>楷体_GB2312</vt:lpstr>
      <vt:lpstr>新宋体</vt:lpstr>
      <vt:lpstr>楷体_GB2312</vt:lpstr>
      <vt:lpstr>Wingdings</vt:lpstr>
      <vt:lpstr>微软雅黑 Light</vt:lpstr>
      <vt:lpstr>Microsoft YaHei UI</vt:lpstr>
      <vt:lpstr>Office 主题</vt:lpstr>
      <vt:lpstr>Equation.3</vt:lpstr>
      <vt:lpstr>Equation.3</vt:lpstr>
      <vt:lpstr>Equation.3</vt:lpstr>
      <vt:lpstr>Equation.3</vt:lpstr>
      <vt:lpstr>Equation.3</vt:lpstr>
      <vt:lpstr>Equation.3</vt:lpstr>
      <vt:lpstr>Equation.3</vt:lpstr>
      <vt:lpstr>PowerPoint 演示文稿</vt:lpstr>
      <vt:lpstr>信息资源的分布</vt:lpstr>
      <vt:lpstr>PowerPoint 演示文稿</vt:lpstr>
      <vt:lpstr>2.1信息生产者分布规律 </vt:lpstr>
      <vt:lpstr>洛特卡定律</vt:lpstr>
      <vt:lpstr> </vt:lpstr>
      <vt:lpstr>洛特卡定律</vt:lpstr>
      <vt:lpstr>PowerPoint 演示文稿</vt:lpstr>
      <vt:lpstr>PowerPoint 演示文稿</vt:lpstr>
      <vt:lpstr>PowerPoint 演示文稿</vt:lpstr>
      <vt:lpstr>PowerPoint 演示文稿</vt:lpstr>
      <vt:lpstr>PowerPoint 演示文稿</vt:lpstr>
      <vt:lpstr>普赖斯定律</vt:lpstr>
      <vt:lpstr>PowerPoint 演示文稿</vt:lpstr>
      <vt:lpstr>布拉德福定律</vt:lpstr>
      <vt:lpstr>布拉德福定律产生的背景</vt:lpstr>
      <vt:lpstr>布拉德福定律</vt:lpstr>
      <vt:lpstr>PowerPoint 演示文稿</vt:lpstr>
      <vt:lpstr>PowerPoint 演示文稿</vt:lpstr>
      <vt:lpstr>PowerPoint 演示文稿</vt:lpstr>
      <vt:lpstr>布氏定律的后续发展</vt:lpstr>
      <vt:lpstr>布拉德福定律</vt:lpstr>
      <vt:lpstr>布拉德福定律</vt:lpstr>
      <vt:lpstr>   布拉德福定律的理论解释</vt:lpstr>
      <vt:lpstr>PowerPoint 演示文稿</vt:lpstr>
      <vt:lpstr>PowerPoint 演示文稿</vt:lpstr>
      <vt:lpstr>（1）齐普夫定律的表述</vt:lpstr>
      <vt:lpstr> </vt:lpstr>
      <vt:lpstr> </vt:lpstr>
      <vt:lpstr>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生长曲线</vt:lpstr>
      <vt:lpstr>增长率的描述</vt:lpstr>
      <vt:lpstr>PowerPoint 演示文稿</vt:lpstr>
      <vt:lpstr>（3）普赖斯指数 </vt:lpstr>
      <vt:lpstr>PowerPoint 演示文稿</vt:lpstr>
      <vt:lpstr>PowerPoint 演示文稿</vt:lpstr>
      <vt:lpstr>普赖斯指数与半衰期比较</vt:lpstr>
      <vt:lpstr>（4）文献信息老化的影响因素</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虞井</cp:lastModifiedBy>
  <cp:revision>560</cp:revision>
  <dcterms:created xsi:type="dcterms:W3CDTF">2017-03-25T15:42:00Z</dcterms:created>
  <dcterms:modified xsi:type="dcterms:W3CDTF">2020-12-03T13:12:24Z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