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83"/>
  </p:notesMasterIdLst>
  <p:sldIdLst>
    <p:sldId id="715" r:id="rId2"/>
    <p:sldId id="739" r:id="rId3"/>
    <p:sldId id="741" r:id="rId4"/>
    <p:sldId id="742" r:id="rId5"/>
    <p:sldId id="716" r:id="rId6"/>
    <p:sldId id="717" r:id="rId7"/>
    <p:sldId id="738" r:id="rId8"/>
    <p:sldId id="719" r:id="rId9"/>
    <p:sldId id="720" r:id="rId10"/>
    <p:sldId id="721" r:id="rId11"/>
    <p:sldId id="744" r:id="rId12"/>
    <p:sldId id="745" r:id="rId13"/>
    <p:sldId id="746" r:id="rId14"/>
    <p:sldId id="747" r:id="rId15"/>
    <p:sldId id="748" r:id="rId16"/>
    <p:sldId id="724" r:id="rId17"/>
    <p:sldId id="726" r:id="rId18"/>
    <p:sldId id="727" r:id="rId19"/>
    <p:sldId id="728" r:id="rId20"/>
    <p:sldId id="729" r:id="rId21"/>
    <p:sldId id="730" r:id="rId22"/>
    <p:sldId id="731" r:id="rId23"/>
    <p:sldId id="732" r:id="rId24"/>
    <p:sldId id="734" r:id="rId25"/>
    <p:sldId id="735" r:id="rId26"/>
    <p:sldId id="736" r:id="rId27"/>
    <p:sldId id="737" r:id="rId28"/>
    <p:sldId id="749" r:id="rId29"/>
    <p:sldId id="750" r:id="rId30"/>
    <p:sldId id="752" r:id="rId31"/>
    <p:sldId id="753" r:id="rId32"/>
    <p:sldId id="754" r:id="rId33"/>
    <p:sldId id="755" r:id="rId34"/>
    <p:sldId id="756" r:id="rId35"/>
    <p:sldId id="757" r:id="rId36"/>
    <p:sldId id="758" r:id="rId37"/>
    <p:sldId id="759" r:id="rId38"/>
    <p:sldId id="760" r:id="rId39"/>
    <p:sldId id="777" r:id="rId40"/>
    <p:sldId id="778" r:id="rId41"/>
    <p:sldId id="779" r:id="rId42"/>
    <p:sldId id="780" r:id="rId43"/>
    <p:sldId id="781" r:id="rId44"/>
    <p:sldId id="782" r:id="rId45"/>
    <p:sldId id="761" r:id="rId46"/>
    <p:sldId id="762" r:id="rId47"/>
    <p:sldId id="764" r:id="rId48"/>
    <p:sldId id="765" r:id="rId49"/>
    <p:sldId id="767" r:id="rId50"/>
    <p:sldId id="766" r:id="rId51"/>
    <p:sldId id="768" r:id="rId52"/>
    <p:sldId id="769" r:id="rId53"/>
    <p:sldId id="770" r:id="rId54"/>
    <p:sldId id="772" r:id="rId55"/>
    <p:sldId id="771" r:id="rId56"/>
    <p:sldId id="773" r:id="rId57"/>
    <p:sldId id="774" r:id="rId58"/>
    <p:sldId id="775" r:id="rId59"/>
    <p:sldId id="776" r:id="rId60"/>
    <p:sldId id="783" r:id="rId61"/>
    <p:sldId id="808" r:id="rId62"/>
    <p:sldId id="809" r:id="rId63"/>
    <p:sldId id="821" r:id="rId64"/>
    <p:sldId id="811" r:id="rId65"/>
    <p:sldId id="812" r:id="rId66"/>
    <p:sldId id="813" r:id="rId67"/>
    <p:sldId id="814" r:id="rId68"/>
    <p:sldId id="815" r:id="rId69"/>
    <p:sldId id="816" r:id="rId70"/>
    <p:sldId id="817" r:id="rId71"/>
    <p:sldId id="822" r:id="rId72"/>
    <p:sldId id="823" r:id="rId73"/>
    <p:sldId id="824" r:id="rId74"/>
    <p:sldId id="825" r:id="rId75"/>
    <p:sldId id="826" r:id="rId76"/>
    <p:sldId id="828" r:id="rId77"/>
    <p:sldId id="829" r:id="rId78"/>
    <p:sldId id="830" r:id="rId79"/>
    <p:sldId id="831" r:id="rId80"/>
    <p:sldId id="832" r:id="rId81"/>
    <p:sldId id="833"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8267E"/>
    <a:srgbClr val="D4C7F5"/>
    <a:srgbClr val="B3A2C7"/>
    <a:srgbClr val="552579"/>
    <a:srgbClr val="C4C5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251" autoAdjust="0"/>
    <p:restoredTop sz="93273" autoAdjust="0"/>
  </p:normalViewPr>
  <p:slideViewPr>
    <p:cSldViewPr>
      <p:cViewPr varScale="1">
        <p:scale>
          <a:sx n="88" d="100"/>
          <a:sy n="88" d="100"/>
        </p:scale>
        <p:origin x="-1338" y="-102"/>
      </p:cViewPr>
      <p:guideLst>
        <p:guide orient="horz" pos="2186"/>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EE1ED-16DC-4929-B78A-654A95C4A488}" type="datetimeFigureOut">
              <a:rPr lang="zh-CN" altLang="en-US" smtClean="0"/>
              <a:t>2018/10/25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0B5619-6AE2-4F2F-BB73-232214131719}" type="slidenum">
              <a:rPr lang="zh-CN" altLang="en-US" smtClean="0"/>
              <a:t>‹#›</a:t>
            </a:fld>
            <a:endParaRPr lang="zh-CN" altLang="en-US"/>
          </a:p>
        </p:txBody>
      </p:sp>
    </p:spTree>
    <p:extLst>
      <p:ext uri="{BB962C8B-B14F-4D97-AF65-F5344CB8AC3E}">
        <p14:creationId xmlns:p14="http://schemas.microsoft.com/office/powerpoint/2010/main" val="3163473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6C843DE-C7E3-4445-BDF2-ACABFBDBB115}" type="slidenum">
              <a:rPr lang="en-US" altLang="zh-CN" smtClean="0">
                <a:solidFill>
                  <a:prstClr val="black"/>
                </a:solidFill>
                <a:latin typeface="Arial" panose="020B0604020202020204" pitchFamily="34" charset="0"/>
              </a:rPr>
              <a:pPr/>
              <a:t>5</a:t>
            </a:fld>
            <a:endParaRPr lang="en-US" altLang="zh-CN" smtClean="0">
              <a:solidFill>
                <a:prstClr val="black"/>
              </a:solidFill>
              <a:latin typeface="Arial" panose="020B0604020202020204" pitchFamily="34" charset="0"/>
            </a:endParaRPr>
          </a:p>
        </p:txBody>
      </p:sp>
      <p:sp>
        <p:nvSpPr>
          <p:cNvPr id="24579" name="Rectangle 2"/>
          <p:cNvSpPr>
            <a:spLocks noGrp="1" noRot="1" noChangeAspect="1" noChangeArrowheads="1" noTextEdit="1"/>
          </p:cNvSpPr>
          <p:nvPr>
            <p:ph type="sldImg"/>
          </p:nvPr>
        </p:nvSpPr>
        <p:spPr/>
      </p:sp>
      <p:sp>
        <p:nvSpPr>
          <p:cNvPr id="24580" name="Rectangle 4"/>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98338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37</a:t>
            </a:fld>
            <a:endParaRPr lang="zh-CN" altLang="en-US"/>
          </a:p>
        </p:txBody>
      </p:sp>
    </p:spTree>
    <p:extLst>
      <p:ext uri="{BB962C8B-B14F-4D97-AF65-F5344CB8AC3E}">
        <p14:creationId xmlns:p14="http://schemas.microsoft.com/office/powerpoint/2010/main" val="292231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38</a:t>
            </a:fld>
            <a:endParaRPr lang="zh-CN" altLang="en-US"/>
          </a:p>
        </p:txBody>
      </p:sp>
    </p:spTree>
    <p:extLst>
      <p:ext uri="{BB962C8B-B14F-4D97-AF65-F5344CB8AC3E}">
        <p14:creationId xmlns:p14="http://schemas.microsoft.com/office/powerpoint/2010/main" val="2922310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39</a:t>
            </a:fld>
            <a:endParaRPr lang="zh-CN" altLang="en-US"/>
          </a:p>
        </p:txBody>
      </p:sp>
    </p:spTree>
    <p:extLst>
      <p:ext uri="{BB962C8B-B14F-4D97-AF65-F5344CB8AC3E}">
        <p14:creationId xmlns:p14="http://schemas.microsoft.com/office/powerpoint/2010/main" val="292231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40</a:t>
            </a:fld>
            <a:endParaRPr lang="zh-CN" altLang="en-US"/>
          </a:p>
        </p:txBody>
      </p:sp>
    </p:spTree>
    <p:extLst>
      <p:ext uri="{BB962C8B-B14F-4D97-AF65-F5344CB8AC3E}">
        <p14:creationId xmlns:p14="http://schemas.microsoft.com/office/powerpoint/2010/main" val="292231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41</a:t>
            </a:fld>
            <a:endParaRPr lang="zh-CN" altLang="en-US"/>
          </a:p>
        </p:txBody>
      </p:sp>
    </p:spTree>
    <p:extLst>
      <p:ext uri="{BB962C8B-B14F-4D97-AF65-F5344CB8AC3E}">
        <p14:creationId xmlns:p14="http://schemas.microsoft.com/office/powerpoint/2010/main" val="292231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42</a:t>
            </a:fld>
            <a:endParaRPr lang="zh-CN" altLang="en-US"/>
          </a:p>
        </p:txBody>
      </p:sp>
    </p:spTree>
    <p:extLst>
      <p:ext uri="{BB962C8B-B14F-4D97-AF65-F5344CB8AC3E}">
        <p14:creationId xmlns:p14="http://schemas.microsoft.com/office/powerpoint/2010/main" val="2922310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43</a:t>
            </a:fld>
            <a:endParaRPr lang="zh-CN" altLang="en-US"/>
          </a:p>
        </p:txBody>
      </p:sp>
    </p:spTree>
    <p:extLst>
      <p:ext uri="{BB962C8B-B14F-4D97-AF65-F5344CB8AC3E}">
        <p14:creationId xmlns:p14="http://schemas.microsoft.com/office/powerpoint/2010/main" val="292231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44</a:t>
            </a:fld>
            <a:endParaRPr lang="zh-CN" altLang="en-US"/>
          </a:p>
        </p:txBody>
      </p:sp>
    </p:spTree>
    <p:extLst>
      <p:ext uri="{BB962C8B-B14F-4D97-AF65-F5344CB8AC3E}">
        <p14:creationId xmlns:p14="http://schemas.microsoft.com/office/powerpoint/2010/main" val="2922310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15096-3F47-4E5C-A7DC-D8FF13F311AC}" type="slidenum">
              <a:rPr lang="en-US" altLang="zh-CN"/>
              <a:pPr/>
              <a:t>63</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lIns="90004" tIns="45002" rIns="90004" bIns="45002"/>
          <a:lstStyle/>
          <a:p>
            <a:endParaRPr lang="zh-CN" altLang="zh-CN"/>
          </a:p>
        </p:txBody>
      </p:sp>
    </p:spTree>
    <p:extLst>
      <p:ext uri="{BB962C8B-B14F-4D97-AF65-F5344CB8AC3E}">
        <p14:creationId xmlns:p14="http://schemas.microsoft.com/office/powerpoint/2010/main" val="4236571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本文以</a:t>
            </a:r>
            <a:r>
              <a:rPr lang="en-US" altLang="zh-CN" dirty="0" err="1" smtClean="0"/>
              <a:t>WebofScience</a:t>
            </a:r>
            <a:r>
              <a:rPr lang="zh-CN" altLang="en-US" dirty="0" smtClean="0"/>
              <a:t>数据库为文献来源，应用</a:t>
            </a:r>
            <a:r>
              <a:rPr lang="en-US" altLang="zh-CN" dirty="0" err="1" smtClean="0"/>
              <a:t>WebofScience</a:t>
            </a:r>
            <a:r>
              <a:rPr lang="zh-CN" altLang="en-US" dirty="0" smtClean="0"/>
              <a:t>平台自带的分析工具和</a:t>
            </a:r>
            <a:r>
              <a:rPr lang="en-US" altLang="zh-CN" dirty="0" err="1" smtClean="0"/>
              <a:t>Histcite</a:t>
            </a:r>
            <a:r>
              <a:rPr lang="zh-CN" altLang="en-US" dirty="0" smtClean="0"/>
              <a:t>引文分析工具，通过文献检索、结果分析等引文分析方式，</a:t>
            </a:r>
            <a:endParaRPr lang="en-US" altLang="zh-CN" dirty="0" smtClean="0"/>
          </a:p>
          <a:p>
            <a:r>
              <a:rPr lang="zh-CN" altLang="en-US" dirty="0" smtClean="0"/>
              <a:t>以探索“雾霾”这一研究课题的当前的研究态势为例，得出“雾霾”这一研究课题的发展脉络及发展态势。</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itchFamily="34" charset="-122"/>
                <a:ea typeface="微软雅黑" pitchFamily="34" charset="-122"/>
              </a:rPr>
              <a:t>选取统计对象</a:t>
            </a:r>
          </a:p>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70</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14</a:t>
            </a:fld>
            <a:endParaRPr lang="zh-CN" altLang="en-US"/>
          </a:p>
        </p:txBody>
      </p:sp>
    </p:spTree>
    <p:extLst>
      <p:ext uri="{BB962C8B-B14F-4D97-AF65-F5344CB8AC3E}">
        <p14:creationId xmlns:p14="http://schemas.microsoft.com/office/powerpoint/2010/main" val="4081634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本文以</a:t>
            </a:r>
            <a:r>
              <a:rPr lang="en-US" altLang="zh-CN" dirty="0" err="1" smtClean="0"/>
              <a:t>WebofScience</a:t>
            </a:r>
            <a:r>
              <a:rPr lang="zh-CN" altLang="en-US" dirty="0" smtClean="0"/>
              <a:t>数据库为文献来源，应用</a:t>
            </a:r>
            <a:r>
              <a:rPr lang="en-US" altLang="zh-CN" dirty="0" err="1" smtClean="0"/>
              <a:t>WebofScience</a:t>
            </a:r>
            <a:r>
              <a:rPr lang="zh-CN" altLang="en-US" dirty="0" smtClean="0"/>
              <a:t>平台自带的分析工具和</a:t>
            </a:r>
            <a:r>
              <a:rPr lang="en-US" altLang="zh-CN" dirty="0" err="1" smtClean="0"/>
              <a:t>Histcite</a:t>
            </a:r>
            <a:r>
              <a:rPr lang="zh-CN" altLang="en-US" dirty="0" smtClean="0"/>
              <a:t>引文分析工具，通过文献检索、结果分析等引文分析方式，</a:t>
            </a:r>
            <a:endParaRPr lang="en-US" altLang="zh-CN" dirty="0" smtClean="0"/>
          </a:p>
          <a:p>
            <a:r>
              <a:rPr lang="zh-CN" altLang="en-US" dirty="0" smtClean="0"/>
              <a:t>以探索“雾霾”这一研究课题的当前的研究态势为例，得出“雾霾”这一研究课题的发展脉络及发展态势。</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itchFamily="34" charset="-122"/>
                <a:ea typeface="微软雅黑" pitchFamily="34" charset="-122"/>
              </a:rPr>
              <a:t>选取统计对象</a:t>
            </a:r>
          </a:p>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71</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本文以</a:t>
            </a:r>
            <a:r>
              <a:rPr lang="en-US" altLang="zh-CN" dirty="0" err="1" smtClean="0"/>
              <a:t>WebofScience</a:t>
            </a:r>
            <a:r>
              <a:rPr lang="zh-CN" altLang="en-US" dirty="0" smtClean="0"/>
              <a:t>数据库为文献来源，应用</a:t>
            </a:r>
            <a:r>
              <a:rPr lang="en-US" altLang="zh-CN" dirty="0" err="1" smtClean="0"/>
              <a:t>WebofScience</a:t>
            </a:r>
            <a:r>
              <a:rPr lang="zh-CN" altLang="en-US" dirty="0" smtClean="0"/>
              <a:t>平台自带的分析工具和</a:t>
            </a:r>
            <a:r>
              <a:rPr lang="en-US" altLang="zh-CN" dirty="0" err="1" smtClean="0"/>
              <a:t>Histcite</a:t>
            </a:r>
            <a:r>
              <a:rPr lang="zh-CN" altLang="en-US" dirty="0" smtClean="0"/>
              <a:t>引文分析工具，通过文献检索、结果分析等引文分析方式，</a:t>
            </a:r>
            <a:endParaRPr lang="en-US" altLang="zh-CN" dirty="0" smtClean="0"/>
          </a:p>
          <a:p>
            <a:r>
              <a:rPr lang="zh-CN" altLang="en-US" dirty="0" smtClean="0"/>
              <a:t>以探索“雾霾”这一研究课题的当前的研究态势为例，得出“雾霾”这一研究课题的发展脉络及发展态势。</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itchFamily="34" charset="-122"/>
                <a:ea typeface="微软雅黑" pitchFamily="34" charset="-122"/>
              </a:rPr>
              <a:t>选取统计对象</a:t>
            </a:r>
          </a:p>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72</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本文以</a:t>
            </a:r>
            <a:r>
              <a:rPr lang="en-US" altLang="zh-CN" dirty="0" err="1" smtClean="0"/>
              <a:t>WebofScience</a:t>
            </a:r>
            <a:r>
              <a:rPr lang="zh-CN" altLang="en-US" dirty="0" smtClean="0"/>
              <a:t>数据库为文献来源，应用</a:t>
            </a:r>
            <a:r>
              <a:rPr lang="en-US" altLang="zh-CN" dirty="0" err="1" smtClean="0"/>
              <a:t>WebofScience</a:t>
            </a:r>
            <a:r>
              <a:rPr lang="zh-CN" altLang="en-US" dirty="0" smtClean="0"/>
              <a:t>平台自带的分析工具和</a:t>
            </a:r>
            <a:r>
              <a:rPr lang="en-US" altLang="zh-CN" dirty="0" err="1" smtClean="0"/>
              <a:t>Histcite</a:t>
            </a:r>
            <a:r>
              <a:rPr lang="zh-CN" altLang="en-US" dirty="0" smtClean="0"/>
              <a:t>引文分析工具，通过文献检索、结果分析等引文分析方式，</a:t>
            </a:r>
            <a:endParaRPr lang="en-US" altLang="zh-CN" dirty="0" smtClean="0"/>
          </a:p>
          <a:p>
            <a:r>
              <a:rPr lang="zh-CN" altLang="en-US" dirty="0" smtClean="0"/>
              <a:t>以探索“雾霾”这一研究课题的当前的研究态势为例，得出“雾霾”这一研究课题的发展脉络及发展态势。</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itchFamily="34" charset="-122"/>
                <a:ea typeface="微软雅黑" pitchFamily="34" charset="-122"/>
              </a:rPr>
              <a:t>选取统计对象</a:t>
            </a:r>
          </a:p>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73</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本文以</a:t>
            </a:r>
            <a:r>
              <a:rPr lang="en-US" altLang="zh-CN" dirty="0" err="1" smtClean="0"/>
              <a:t>WebofScience</a:t>
            </a:r>
            <a:r>
              <a:rPr lang="zh-CN" altLang="en-US" dirty="0" smtClean="0"/>
              <a:t>数据库为文献来源，应用</a:t>
            </a:r>
            <a:r>
              <a:rPr lang="en-US" altLang="zh-CN" dirty="0" err="1" smtClean="0"/>
              <a:t>WebofScience</a:t>
            </a:r>
            <a:r>
              <a:rPr lang="zh-CN" altLang="en-US" dirty="0" smtClean="0"/>
              <a:t>平台自带的分析工具和</a:t>
            </a:r>
            <a:r>
              <a:rPr lang="en-US" altLang="zh-CN" dirty="0" err="1" smtClean="0"/>
              <a:t>Histcite</a:t>
            </a:r>
            <a:r>
              <a:rPr lang="zh-CN" altLang="en-US" dirty="0" smtClean="0"/>
              <a:t>引文分析工具，通过文献检索、结果分析等引文分析方式，</a:t>
            </a:r>
            <a:endParaRPr lang="en-US" altLang="zh-CN" dirty="0" smtClean="0"/>
          </a:p>
          <a:p>
            <a:r>
              <a:rPr lang="zh-CN" altLang="en-US" dirty="0" smtClean="0"/>
              <a:t>以探索“雾霾”这一研究课题的当前的研究态势为例，得出“雾霾”这一研究课题的发展脉络及发展态势。</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itchFamily="34" charset="-122"/>
                <a:ea typeface="微软雅黑" pitchFamily="34" charset="-122"/>
              </a:rPr>
              <a:t>选取统计对象</a:t>
            </a:r>
          </a:p>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74</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75</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76</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77</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78</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79</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80</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30</a:t>
            </a:fld>
            <a:endParaRPr lang="zh-CN" altLang="en-US"/>
          </a:p>
        </p:txBody>
      </p:sp>
    </p:spTree>
    <p:extLst>
      <p:ext uri="{BB962C8B-B14F-4D97-AF65-F5344CB8AC3E}">
        <p14:creationId xmlns:p14="http://schemas.microsoft.com/office/powerpoint/2010/main" val="2788194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0B5619-6AE2-4F2F-BB73-232214131719}" type="slidenum">
              <a:rPr lang="zh-CN" altLang="en-US" smtClean="0"/>
              <a:t>81</a:t>
            </a:fld>
            <a:endParaRPr lang="zh-CN" altLang="en-US"/>
          </a:p>
        </p:txBody>
      </p:sp>
    </p:spTree>
    <p:extLst>
      <p:ext uri="{BB962C8B-B14F-4D97-AF65-F5344CB8AC3E}">
        <p14:creationId xmlns:p14="http://schemas.microsoft.com/office/powerpoint/2010/main" val="116949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31</a:t>
            </a:fld>
            <a:endParaRPr lang="zh-CN" altLang="en-US"/>
          </a:p>
        </p:txBody>
      </p:sp>
    </p:spTree>
    <p:extLst>
      <p:ext uri="{BB962C8B-B14F-4D97-AF65-F5344CB8AC3E}">
        <p14:creationId xmlns:p14="http://schemas.microsoft.com/office/powerpoint/2010/main" val="257368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32</a:t>
            </a:fld>
            <a:endParaRPr lang="zh-CN" altLang="en-US"/>
          </a:p>
        </p:txBody>
      </p:sp>
    </p:spTree>
    <p:extLst>
      <p:ext uri="{BB962C8B-B14F-4D97-AF65-F5344CB8AC3E}">
        <p14:creationId xmlns:p14="http://schemas.microsoft.com/office/powerpoint/2010/main" val="199697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33</a:t>
            </a:fld>
            <a:endParaRPr lang="zh-CN" altLang="en-US"/>
          </a:p>
        </p:txBody>
      </p:sp>
    </p:spTree>
    <p:extLst>
      <p:ext uri="{BB962C8B-B14F-4D97-AF65-F5344CB8AC3E}">
        <p14:creationId xmlns:p14="http://schemas.microsoft.com/office/powerpoint/2010/main" val="333551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34</a:t>
            </a:fld>
            <a:endParaRPr lang="zh-CN" altLang="en-US"/>
          </a:p>
        </p:txBody>
      </p:sp>
    </p:spTree>
    <p:extLst>
      <p:ext uri="{BB962C8B-B14F-4D97-AF65-F5344CB8AC3E}">
        <p14:creationId xmlns:p14="http://schemas.microsoft.com/office/powerpoint/2010/main" val="4207530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35</a:t>
            </a:fld>
            <a:endParaRPr lang="zh-CN" altLang="en-US"/>
          </a:p>
        </p:txBody>
      </p:sp>
    </p:spTree>
    <p:extLst>
      <p:ext uri="{BB962C8B-B14F-4D97-AF65-F5344CB8AC3E}">
        <p14:creationId xmlns:p14="http://schemas.microsoft.com/office/powerpoint/2010/main" val="225313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26CD8-4DB3-435E-B36E-14ED64F05F7A}" type="slidenum">
              <a:rPr lang="zh-CN" altLang="en-US" smtClean="0"/>
              <a:t>36</a:t>
            </a:fld>
            <a:endParaRPr lang="zh-CN" altLang="en-US"/>
          </a:p>
        </p:txBody>
      </p:sp>
    </p:spTree>
    <p:extLst>
      <p:ext uri="{BB962C8B-B14F-4D97-AF65-F5344CB8AC3E}">
        <p14:creationId xmlns:p14="http://schemas.microsoft.com/office/powerpoint/2010/main" val="266543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6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5964533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F6C5C2-E130-4A59-84CF-2673E8AD28A0}"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A935B-9D3E-4035-90CF-FE7D48D2F16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6C5C2-E130-4A59-84CF-2673E8AD28A0}" type="datetimeFigureOut">
              <a:rPr lang="zh-CN" altLang="en-US" smtClean="0"/>
              <a:t>2018/10/25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A935B-9D3E-4035-90CF-FE7D48D2F16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7.tmp"/><Relationship Id="rId4" Type="http://schemas.openxmlformats.org/officeDocument/2006/relationships/image" Target="../media/image6.tmp"/></Relationships>
</file>

<file path=ppt/slides/_rels/slide4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2.tm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9.bin"/><Relationship Id="rId18" Type="http://schemas.openxmlformats.org/officeDocument/2006/relationships/image" Target="../media/image26.wmf"/><Relationship Id="rId26" Type="http://schemas.openxmlformats.org/officeDocument/2006/relationships/oleObject" Target="../embeddings/oleObject16.bin"/><Relationship Id="rId3" Type="http://schemas.openxmlformats.org/officeDocument/2006/relationships/oleObject" Target="../embeddings/oleObject4.bin"/><Relationship Id="rId21" Type="http://schemas.openxmlformats.org/officeDocument/2006/relationships/image" Target="../media/image27.wmf"/><Relationship Id="rId7" Type="http://schemas.openxmlformats.org/officeDocument/2006/relationships/oleObject" Target="../embeddings/oleObject6.bin"/><Relationship Id="rId12" Type="http://schemas.openxmlformats.org/officeDocument/2006/relationships/image" Target="../media/image23.wmf"/><Relationship Id="rId17" Type="http://schemas.openxmlformats.org/officeDocument/2006/relationships/oleObject" Target="../embeddings/oleObject11.bin"/><Relationship Id="rId25"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image" Target="../media/image25.wmf"/><Relationship Id="rId20" Type="http://schemas.openxmlformats.org/officeDocument/2006/relationships/oleObject" Target="../embeddings/oleObject13.bin"/><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8.bin"/><Relationship Id="rId24" Type="http://schemas.openxmlformats.org/officeDocument/2006/relationships/oleObject" Target="../embeddings/oleObject15.bin"/><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image" Target="../media/image28.wmf"/><Relationship Id="rId10" Type="http://schemas.openxmlformats.org/officeDocument/2006/relationships/image" Target="../media/image22.wmf"/><Relationship Id="rId19" Type="http://schemas.openxmlformats.org/officeDocument/2006/relationships/oleObject" Target="../embeddings/oleObject12.bin"/><Relationship Id="rId4" Type="http://schemas.openxmlformats.org/officeDocument/2006/relationships/image" Target="../media/image19.wmf"/><Relationship Id="rId9" Type="http://schemas.openxmlformats.org/officeDocument/2006/relationships/oleObject" Target="../embeddings/oleObject7.bin"/><Relationship Id="rId14" Type="http://schemas.openxmlformats.org/officeDocument/2006/relationships/image" Target="../media/image24.wmf"/><Relationship Id="rId22" Type="http://schemas.openxmlformats.org/officeDocument/2006/relationships/oleObject" Target="../embeddings/oleObject14.bin"/><Relationship Id="rId27" Type="http://schemas.openxmlformats.org/officeDocument/2006/relationships/image" Target="../media/image30.wmf"/></Relationships>
</file>

<file path=ppt/slides/_rels/slide55.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2.bin"/><Relationship Id="rId18" Type="http://schemas.openxmlformats.org/officeDocument/2006/relationships/image" Target="../media/image38.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35.wmf"/><Relationship Id="rId17" Type="http://schemas.openxmlformats.org/officeDocument/2006/relationships/oleObject" Target="../embeddings/oleObject24.bin"/><Relationship Id="rId2" Type="http://schemas.openxmlformats.org/officeDocument/2006/relationships/slideLayout" Target="../slideLayouts/slideLayout7.xml"/><Relationship Id="rId16" Type="http://schemas.openxmlformats.org/officeDocument/2006/relationships/image" Target="../media/image37.wmf"/><Relationship Id="rId20" Type="http://schemas.openxmlformats.org/officeDocument/2006/relationships/image" Target="../media/image39.wmf"/><Relationship Id="rId1" Type="http://schemas.openxmlformats.org/officeDocument/2006/relationships/vmlDrawing" Target="../drawings/vmlDrawing3.vml"/><Relationship Id="rId6" Type="http://schemas.openxmlformats.org/officeDocument/2006/relationships/image" Target="../media/image32.wmf"/><Relationship Id="rId11" Type="http://schemas.openxmlformats.org/officeDocument/2006/relationships/oleObject" Target="../embeddings/oleObject21.bin"/><Relationship Id="rId24" Type="http://schemas.openxmlformats.org/officeDocument/2006/relationships/image" Target="../media/image41.wmf"/><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10" Type="http://schemas.openxmlformats.org/officeDocument/2006/relationships/image" Target="../media/image34.wmf"/><Relationship Id="rId19" Type="http://schemas.openxmlformats.org/officeDocument/2006/relationships/oleObject" Target="../embeddings/oleObject25.bin"/><Relationship Id="rId4" Type="http://schemas.openxmlformats.org/officeDocument/2006/relationships/image" Target="../media/image31.wmf"/><Relationship Id="rId9" Type="http://schemas.openxmlformats.org/officeDocument/2006/relationships/oleObject" Target="../embeddings/oleObject20.bin"/><Relationship Id="rId14" Type="http://schemas.openxmlformats.org/officeDocument/2006/relationships/image" Target="../media/image36.wmf"/><Relationship Id="rId22" Type="http://schemas.openxmlformats.org/officeDocument/2006/relationships/image" Target="../media/image40.wmf"/></Relationships>
</file>

<file path=ppt/slides/_rels/slide56.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7.xml"/><Relationship Id="rId4" Type="http://schemas.openxmlformats.org/officeDocument/2006/relationships/image" Target="../media/image46.tmp"/></Relationships>
</file>

<file path=ppt/slides/_rels/slide59.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500034" y="142852"/>
            <a:ext cx="6143668" cy="857256"/>
          </a:xfrm>
          <a:prstGeom prst="rect">
            <a:avLst/>
          </a:prstGeom>
        </p:spPr>
        <p:txBody>
          <a:bodyPr vert="horz" lIns="91440" tIns="45720" rIns="91440" bIns="45720" rtlCol="0" anchor="t">
            <a:normAutofit/>
          </a:bodyPr>
          <a:lstStyle/>
          <a:p>
            <a:pPr eaLnBrk="0" fontAlgn="base" hangingPunct="0">
              <a:spcBef>
                <a:spcPct val="0"/>
              </a:spcBef>
              <a:spcAft>
                <a:spcPct val="0"/>
              </a:spcAft>
              <a:defRPr/>
            </a:pPr>
            <a:endParaRPr lang="zh-CN" altLang="en-US" sz="3600" b="1" dirty="0" smtClean="0">
              <a:solidFill>
                <a:srgbClr val="660066"/>
              </a:solidFill>
              <a:latin typeface="黑体" panose="02010609060101010101" pitchFamily="49" charset="-122"/>
              <a:ea typeface="黑体" panose="02010609060101010101" pitchFamily="49" charset="-122"/>
              <a:cs typeface="华文新魏" panose="02010800040101010101" pitchFamily="2" charset="-122"/>
            </a:endParaRPr>
          </a:p>
          <a:p>
            <a:pPr eaLnBrk="0" fontAlgn="base" hangingPunct="0">
              <a:spcBef>
                <a:spcPct val="0"/>
              </a:spcBef>
              <a:spcAft>
                <a:spcPct val="0"/>
              </a:spcAft>
              <a:defRPr/>
            </a:pPr>
            <a:endParaRPr lang="zh-CN" altLang="en-US" sz="3600" b="1" dirty="0">
              <a:solidFill>
                <a:srgbClr val="660066"/>
              </a:solidFill>
              <a:latin typeface="黑体" panose="02010609060101010101" pitchFamily="49" charset="-122"/>
              <a:ea typeface="黑体" panose="02010609060101010101" pitchFamily="49" charset="-122"/>
              <a:cs typeface="华文新魏" panose="02010800040101010101" pitchFamily="2" charset="-122"/>
            </a:endParaRPr>
          </a:p>
        </p:txBody>
      </p:sp>
      <p:sp>
        <p:nvSpPr>
          <p:cNvPr id="9" name="矩形 8"/>
          <p:cNvSpPr/>
          <p:nvPr/>
        </p:nvSpPr>
        <p:spPr>
          <a:xfrm>
            <a:off x="0" y="1071546"/>
            <a:ext cx="357158" cy="5786454"/>
          </a:xfrm>
          <a:prstGeom prst="rect">
            <a:avLst/>
          </a:prstGeom>
          <a:solidFill>
            <a:srgbClr val="D4D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0" y="285728"/>
            <a:ext cx="571472" cy="571504"/>
          </a:xfrm>
          <a:prstGeom prst="rect">
            <a:avLst/>
          </a:prstGeom>
          <a:solidFill>
            <a:srgbClr val="5826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2529" name="Picture 1" descr="C:\Users\user\AppData\Roaming\Tencent\Users\837722370\QQ\WinTemp\RichOle\BFT22Q[%T0`SABDTI%FRHDW.png"/>
          <p:cNvPicPr>
            <a:picLocks noChangeAspect="1" noChangeArrowheads="1"/>
          </p:cNvPicPr>
          <p:nvPr/>
        </p:nvPicPr>
        <p:blipFill>
          <a:blip r:embed="rId2"/>
          <a:srcRect/>
          <a:stretch>
            <a:fillRect/>
          </a:stretch>
        </p:blipFill>
        <p:spPr bwMode="auto">
          <a:xfrm>
            <a:off x="0" y="928670"/>
            <a:ext cx="9144000" cy="236907"/>
          </a:xfrm>
          <a:prstGeom prst="rect">
            <a:avLst/>
          </a:prstGeom>
          <a:noFill/>
        </p:spPr>
      </p:pic>
      <p:sp>
        <p:nvSpPr>
          <p:cNvPr id="7" name="标题 7"/>
          <p:cNvSpPr txBox="1">
            <a:spLocks/>
          </p:cNvSpPr>
          <p:nvPr/>
        </p:nvSpPr>
        <p:spPr>
          <a:xfrm>
            <a:off x="685800" y="2348880"/>
            <a:ext cx="7772400" cy="1362075"/>
          </a:xfrm>
          <a:prstGeom prst="rect">
            <a:avLst/>
          </a:prstGeom>
        </p:spPr>
        <p:txBody>
          <a:bodyPr vert="horz" lIns="91440" tIns="45720" rIns="91440" bIns="45720" rtlCol="0" anchor="ctr">
            <a:normAutofit/>
          </a:bodyPr>
          <a:lstStyle>
            <a:lvl1pPr algn="l" defTabSz="914400" rtl="0" eaLnBrk="0" fontAlgn="base" latinLnBrk="0" hangingPunct="0">
              <a:spcBef>
                <a:spcPct val="0"/>
              </a:spcBef>
              <a:spcAft>
                <a:spcPct val="0"/>
              </a:spcAft>
              <a:buNone/>
              <a:defRPr lang="en-US" altLang="en-US" sz="3600" b="1" kern="1200" dirty="0">
                <a:solidFill>
                  <a:srgbClr val="660066"/>
                </a:solidFill>
                <a:latin typeface="华文新魏" panose="02010800040101010101" pitchFamily="2" charset="-122"/>
                <a:ea typeface="华文新魏" panose="02010800040101010101" pitchFamily="2" charset="-122"/>
                <a:cs typeface="华文新魏" panose="02010800040101010101" pitchFamily="2" charset="-122"/>
              </a:defRPr>
            </a:lvl1pPr>
          </a:lstStyle>
          <a:p>
            <a:r>
              <a:rPr lang="en-US" altLang="zh-CN" dirty="0" smtClean="0">
                <a:latin typeface="微软雅黑" panose="020B0503020204020204" pitchFamily="34" charset="-122"/>
                <a:ea typeface="微软雅黑" panose="020B0503020204020204" pitchFamily="34" charset="-122"/>
              </a:rPr>
              <a:t>4</a:t>
            </a:r>
            <a:r>
              <a:rPr altLang="zh-CN" dirty="0" smtClean="0">
                <a:latin typeface="微软雅黑" panose="020B0503020204020204" pitchFamily="34" charset="-122"/>
                <a:ea typeface="微软雅黑" panose="020B0503020204020204" pitchFamily="34" charset="-122"/>
              </a:rPr>
              <a:t>.1 </a:t>
            </a:r>
            <a:r>
              <a:rPr lang="zh-CN" dirty="0" smtClean="0">
                <a:latin typeface="微软雅黑" panose="020B0503020204020204" pitchFamily="34" charset="-122"/>
                <a:ea typeface="微软雅黑" panose="020B0503020204020204" pitchFamily="34" charset="-122"/>
              </a:rPr>
              <a:t>信息</a:t>
            </a:r>
            <a:r>
              <a:rPr lang="zh-CN" altLang="en-US" dirty="0" smtClean="0">
                <a:latin typeface="微软雅黑" panose="020B0503020204020204" pitchFamily="34" charset="-122"/>
                <a:ea typeface="微软雅黑" panose="020B0503020204020204" pitchFamily="34" charset="-122"/>
              </a:rPr>
              <a:t>分析</a:t>
            </a:r>
            <a:endParaRPr lang="zh-CN" dirty="0"/>
          </a:p>
        </p:txBody>
      </p:sp>
      <p:sp>
        <p:nvSpPr>
          <p:cNvPr id="3" name="文本框 2"/>
          <p:cNvSpPr txBox="1"/>
          <p:nvPr/>
        </p:nvSpPr>
        <p:spPr>
          <a:xfrm>
            <a:off x="1691680" y="3453660"/>
            <a:ext cx="6552728" cy="128990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solidFill>
                  <a:prstClr val="black"/>
                </a:solidFill>
                <a:latin typeface="微软雅黑" panose="020B0503020204020204" pitchFamily="34" charset="-122"/>
                <a:ea typeface="微软雅黑" panose="020B0503020204020204" pitchFamily="34" charset="-122"/>
              </a:rPr>
              <a:t>概述</a:t>
            </a:r>
            <a:endParaRPr lang="en-US" altLang="zh-CN"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solidFill>
                  <a:prstClr val="black"/>
                </a:solidFill>
                <a:latin typeface="微软雅黑" panose="020B0503020204020204" pitchFamily="34" charset="-122"/>
                <a:ea typeface="微软雅黑" panose="020B0503020204020204" pitchFamily="34" charset="-122"/>
              </a:rPr>
              <a:t>方法</a:t>
            </a:r>
            <a:endParaRPr lang="en-US" altLang="zh-CN"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prstClr val="black"/>
                </a:solidFill>
                <a:latin typeface="微软雅黑" panose="020B0503020204020204" pitchFamily="34" charset="-122"/>
                <a:ea typeface="微软雅黑" panose="020B0503020204020204" pitchFamily="34" charset="-122"/>
              </a:rPr>
              <a:t>案例</a:t>
            </a:r>
          </a:p>
        </p:txBody>
      </p:sp>
    </p:spTree>
    <p:extLst>
      <p:ext uri="{BB962C8B-B14F-4D97-AF65-F5344CB8AC3E}">
        <p14:creationId xmlns:p14="http://schemas.microsoft.com/office/powerpoint/2010/main" val="81876880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01655EA7-A587-462F-87CE-347DD01AC4EF}" type="datetime1">
              <a:rPr lang="zh-CN" altLang="en-US"/>
              <a:pPr/>
              <a:t>2018/10/25</a:t>
            </a:fld>
            <a:endParaRPr lang="en-US" altLang="zh-CN" sz="1800">
              <a:solidFill>
                <a:srgbClr val="000000"/>
              </a:solidFill>
            </a:endParaRPr>
          </a:p>
        </p:txBody>
      </p:sp>
      <p:sp>
        <p:nvSpPr>
          <p:cNvPr id="8195" name="Rectangle 3"/>
          <p:cNvSpPr>
            <a:spLocks noGrp="1" noChangeArrowheads="1"/>
          </p:cNvSpPr>
          <p:nvPr>
            <p:ph idx="4294967295"/>
          </p:nvPr>
        </p:nvSpPr>
        <p:spPr>
          <a:xfrm>
            <a:off x="610663" y="1700808"/>
            <a:ext cx="7427818" cy="4218484"/>
          </a:xfrm>
        </p:spPr>
        <p:txBody>
          <a:bodyPr>
            <a:normAutofit/>
          </a:bodyPr>
          <a:lstStyle/>
          <a:p>
            <a:pPr lvl="2">
              <a:lnSpc>
                <a:spcPct val="150000"/>
              </a:lnSpc>
              <a:buClr>
                <a:schemeClr val="accent4">
                  <a:lumMod val="75000"/>
                </a:schemeClr>
              </a:buClr>
              <a:buFont typeface="Wingdings" pitchFamily="2" charset="2"/>
              <a:buChar char="Ø"/>
            </a:pPr>
            <a:r>
              <a:rPr lang="zh-CN" altLang="en-US" dirty="0">
                <a:latin typeface="+mj-ea"/>
                <a:ea typeface="+mj-ea"/>
                <a:cs typeface="+mj-cs"/>
              </a:rPr>
              <a:t>在科学管理中发挥参谋和智囊</a:t>
            </a:r>
            <a:r>
              <a:rPr lang="zh-CN" altLang="en-US" dirty="0" smtClean="0">
                <a:latin typeface="+mj-ea"/>
                <a:ea typeface="+mj-ea"/>
                <a:cs typeface="+mj-cs"/>
              </a:rPr>
              <a:t>作用</a:t>
            </a:r>
            <a:endParaRPr lang="en-US" altLang="zh-CN" dirty="0" smtClean="0">
              <a:latin typeface="+mj-ea"/>
              <a:ea typeface="+mj-ea"/>
              <a:cs typeface="+mj-cs"/>
            </a:endParaRPr>
          </a:p>
          <a:p>
            <a:pPr lvl="2">
              <a:lnSpc>
                <a:spcPct val="150000"/>
              </a:lnSpc>
              <a:buClr>
                <a:schemeClr val="accent4">
                  <a:lumMod val="75000"/>
                </a:schemeClr>
              </a:buClr>
              <a:buFont typeface="Wingdings" pitchFamily="2" charset="2"/>
              <a:buChar char="Ø"/>
            </a:pPr>
            <a:r>
              <a:rPr lang="zh-CN" altLang="en-US" dirty="0" smtClean="0">
                <a:latin typeface="+mj-ea"/>
                <a:ea typeface="+mj-ea"/>
                <a:cs typeface="+mj-cs"/>
              </a:rPr>
              <a:t>在</a:t>
            </a:r>
            <a:r>
              <a:rPr lang="zh-CN" altLang="en-US" dirty="0">
                <a:latin typeface="+mj-ea"/>
                <a:ea typeface="+mj-ea"/>
                <a:cs typeface="+mj-cs"/>
              </a:rPr>
              <a:t>研究开发中担负助手</a:t>
            </a:r>
            <a:r>
              <a:rPr lang="zh-CN" altLang="en-US" dirty="0" smtClean="0">
                <a:latin typeface="+mj-ea"/>
                <a:ea typeface="+mj-ea"/>
                <a:cs typeface="+mj-cs"/>
              </a:rPr>
              <a:t>作用</a:t>
            </a:r>
            <a:endParaRPr lang="en-US" altLang="zh-CN" dirty="0" smtClean="0">
              <a:latin typeface="+mj-ea"/>
              <a:ea typeface="+mj-ea"/>
              <a:cs typeface="+mj-cs"/>
            </a:endParaRPr>
          </a:p>
          <a:p>
            <a:pPr lvl="2">
              <a:lnSpc>
                <a:spcPct val="150000"/>
              </a:lnSpc>
              <a:buClr>
                <a:schemeClr val="accent4">
                  <a:lumMod val="75000"/>
                </a:schemeClr>
              </a:buClr>
              <a:buFont typeface="Wingdings" pitchFamily="2" charset="2"/>
              <a:buChar char="Ø"/>
            </a:pPr>
            <a:r>
              <a:rPr lang="zh-CN" altLang="en-US" dirty="0" smtClean="0">
                <a:latin typeface="+mj-ea"/>
                <a:ea typeface="+mj-ea"/>
                <a:cs typeface="+mj-cs"/>
              </a:rPr>
              <a:t>在</a:t>
            </a:r>
            <a:r>
              <a:rPr lang="zh-CN" altLang="en-US" dirty="0">
                <a:latin typeface="+mj-ea"/>
                <a:ea typeface="+mj-ea"/>
                <a:cs typeface="+mj-cs"/>
              </a:rPr>
              <a:t>市场开拓中起保障和导航</a:t>
            </a:r>
            <a:r>
              <a:rPr lang="zh-CN" altLang="en-US" dirty="0" smtClean="0">
                <a:latin typeface="+mj-ea"/>
                <a:ea typeface="+mj-ea"/>
                <a:cs typeface="+mj-cs"/>
              </a:rPr>
              <a:t>作用</a:t>
            </a:r>
            <a:endParaRPr lang="en-US" altLang="zh-CN" dirty="0" smtClean="0">
              <a:latin typeface="+mj-ea"/>
              <a:ea typeface="+mj-ea"/>
              <a:cs typeface="+mj-cs"/>
            </a:endParaRPr>
          </a:p>
          <a:p>
            <a:pPr lvl="2">
              <a:lnSpc>
                <a:spcPct val="150000"/>
              </a:lnSpc>
              <a:buClr>
                <a:schemeClr val="accent4">
                  <a:lumMod val="75000"/>
                </a:schemeClr>
              </a:buClr>
              <a:buFont typeface="Wingdings" pitchFamily="2" charset="2"/>
              <a:buChar char="Ø"/>
            </a:pPr>
            <a:r>
              <a:rPr lang="zh-CN" altLang="en-US" dirty="0" smtClean="0">
                <a:latin typeface="+mj-ea"/>
                <a:ea typeface="+mj-ea"/>
                <a:cs typeface="+mj-cs"/>
              </a:rPr>
              <a:t>在</a:t>
            </a:r>
            <a:r>
              <a:rPr lang="zh-CN" altLang="en-US" dirty="0">
                <a:latin typeface="+mj-ea"/>
                <a:ea typeface="+mj-ea"/>
                <a:cs typeface="+mj-cs"/>
              </a:rPr>
              <a:t>动态跟踪与监视中起耳目和预警作用</a:t>
            </a:r>
            <a:endParaRPr lang="en-US" altLang="zh-CN" sz="3600" dirty="0" smtClean="0">
              <a:latin typeface="+mj-ea"/>
              <a:ea typeface="+mj-ea"/>
              <a:cs typeface="+mj-cs"/>
            </a:endParaRPr>
          </a:p>
        </p:txBody>
      </p:sp>
      <p:sp>
        <p:nvSpPr>
          <p:cNvPr id="5"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4.1.2.4 </a:t>
            </a:r>
            <a:r>
              <a:rPr lang="zh-CN" altLang="en-US" sz="2800" b="1" dirty="0" smtClean="0">
                <a:solidFill>
                  <a:srgbClr val="58267E"/>
                </a:solidFill>
              </a:rPr>
              <a:t>信息分析的作用</a:t>
            </a:r>
            <a:endParaRPr lang="zh-CN" altLang="en-US" sz="2800" b="1" dirty="0">
              <a:solidFill>
                <a:srgbClr val="58267E"/>
              </a:solidFill>
            </a:endParaRPr>
          </a:p>
        </p:txBody>
      </p:sp>
    </p:spTree>
    <p:extLst>
      <p:ext uri="{BB962C8B-B14F-4D97-AF65-F5344CB8AC3E}">
        <p14:creationId xmlns:p14="http://schemas.microsoft.com/office/powerpoint/2010/main" val="3197588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640074" y="1556792"/>
            <a:ext cx="7782099" cy="3600450"/>
          </a:xfrm>
        </p:spPr>
        <p:txBody>
          <a:bodyPr>
            <a:normAutofit fontScale="85000" lnSpcReduction="10000"/>
          </a:bodyPr>
          <a:lstStyle/>
          <a:p>
            <a:pPr marL="0" lvl="2" indent="0">
              <a:lnSpc>
                <a:spcPct val="150000"/>
              </a:lnSpc>
              <a:buNone/>
            </a:pPr>
            <a:r>
              <a:rPr lang="zh-CN" altLang="en-US" b="1" dirty="0">
                <a:cs typeface="+mj-cs"/>
              </a:rPr>
              <a:t>不考虑信息分析的具体研究对象，从抽象层面上可以将信息分析的工作目标划分为</a:t>
            </a:r>
            <a:r>
              <a:rPr lang="en-US" altLang="zh-CN" b="1" dirty="0">
                <a:cs typeface="+mj-cs"/>
              </a:rPr>
              <a:t>5</a:t>
            </a:r>
            <a:r>
              <a:rPr lang="zh-CN" altLang="en-US" b="1" dirty="0">
                <a:cs typeface="+mj-cs"/>
              </a:rPr>
              <a:t>种：</a:t>
            </a:r>
            <a:endParaRPr lang="en-US" altLang="zh-CN" b="1" dirty="0">
              <a:cs typeface="+mj-cs"/>
            </a:endParaRPr>
          </a:p>
          <a:p>
            <a:pPr marL="36000" lvl="2" indent="-457189">
              <a:lnSpc>
                <a:spcPct val="150000"/>
              </a:lnSpc>
              <a:buFont typeface="+mj-ea"/>
              <a:buAutoNum type="circleNumDbPlain"/>
            </a:pPr>
            <a:r>
              <a:rPr lang="zh-CN" altLang="en-US" b="1" dirty="0">
                <a:cs typeface="+mj-cs"/>
              </a:rPr>
              <a:t>从混沌信息中萃取有用信息</a:t>
            </a:r>
            <a:endParaRPr lang="en-US" altLang="zh-CN" b="1" dirty="0">
              <a:cs typeface="+mj-cs"/>
            </a:endParaRPr>
          </a:p>
          <a:p>
            <a:pPr marL="36000" lvl="2" indent="0">
              <a:lnSpc>
                <a:spcPct val="150000"/>
              </a:lnSpc>
              <a:buNone/>
            </a:pPr>
            <a:r>
              <a:rPr lang="zh-CN" altLang="en-US" dirty="0">
                <a:latin typeface="楷体" panose="02010609060101010101" pitchFamily="49" charset="-122"/>
                <a:ea typeface="楷体" panose="02010609060101010101" pitchFamily="49" charset="-122"/>
                <a:cs typeface="+mj-cs"/>
              </a:rPr>
              <a:t>    </a:t>
            </a:r>
            <a:r>
              <a:rPr lang="zh-CN" altLang="en-US" dirty="0">
                <a:cs typeface="+mj-cs"/>
              </a:rPr>
              <a:t>利用信息分析方法对杂乱无章的信息海洋中挖掘出具有针对性的、用于解决面临的实际问题的有用信息。“信息分析就是将信息碎片转化为可供决策和军事指挥者使用。”实现这一信息分析目标常用的方法有：比较、判别、信息检索、相关分析、网络分析。</a:t>
            </a:r>
            <a:endParaRPr lang="en-US" altLang="zh-CN" dirty="0">
              <a:cs typeface="+mj-cs"/>
            </a:endParaRPr>
          </a:p>
          <a:p>
            <a:pPr marL="36000" lvl="2" indent="0">
              <a:lnSpc>
                <a:spcPct val="150000"/>
              </a:lnSpc>
              <a:buNone/>
            </a:pPr>
            <a:endParaRPr lang="en-US" altLang="zh-CN" dirty="0">
              <a:solidFill>
                <a:srgbClr val="402000"/>
              </a:solidFill>
              <a:latin typeface="楷体" panose="02010609060101010101" pitchFamily="49" charset="-122"/>
              <a:ea typeface="楷体" panose="02010609060101010101" pitchFamily="49" charset="-122"/>
              <a:cs typeface="+mj-cs"/>
            </a:endParaRPr>
          </a:p>
        </p:txBody>
      </p:sp>
      <p:sp>
        <p:nvSpPr>
          <p:cNvPr id="4"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4.1.2.5 </a:t>
            </a:r>
            <a:r>
              <a:rPr lang="zh-CN" altLang="en-US" sz="2800" b="1" dirty="0" smtClean="0">
                <a:solidFill>
                  <a:srgbClr val="58267E"/>
                </a:solidFill>
              </a:rPr>
              <a:t>信息分析</a:t>
            </a:r>
            <a:r>
              <a:rPr lang="zh-CN" altLang="en-US" sz="2800" b="1" dirty="0">
                <a:solidFill>
                  <a:srgbClr val="58267E"/>
                </a:solidFill>
              </a:rPr>
              <a:t>的抽象工作目标</a:t>
            </a:r>
          </a:p>
        </p:txBody>
      </p:sp>
    </p:spTree>
    <p:extLst>
      <p:ext uri="{BB962C8B-B14F-4D97-AF65-F5344CB8AC3E}">
        <p14:creationId xmlns:p14="http://schemas.microsoft.com/office/powerpoint/2010/main" val="1607377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466193" y="1700808"/>
            <a:ext cx="8409296" cy="3600450"/>
          </a:xfrm>
        </p:spPr>
        <p:txBody>
          <a:bodyPr>
            <a:normAutofit fontScale="85000" lnSpcReduction="10000"/>
          </a:bodyPr>
          <a:lstStyle/>
          <a:p>
            <a:pPr marL="36000" lvl="2" indent="-457189">
              <a:lnSpc>
                <a:spcPct val="150000"/>
              </a:lnSpc>
              <a:buFont typeface="+mj-ea"/>
              <a:buAutoNum type="circleNumDbPlain" startAt="2"/>
            </a:pPr>
            <a:r>
              <a:rPr lang="zh-CN" altLang="en-US" b="1" dirty="0">
                <a:cs typeface="+mj-cs"/>
              </a:rPr>
              <a:t>从表层信息中挖掘隐蔽信息</a:t>
            </a:r>
            <a:endParaRPr lang="en-US" altLang="zh-CN" b="1" dirty="0">
              <a:cs typeface="+mj-cs"/>
            </a:endParaRPr>
          </a:p>
          <a:p>
            <a:pPr marL="36000" lvl="2" indent="0">
              <a:lnSpc>
                <a:spcPct val="150000"/>
              </a:lnSpc>
              <a:buNone/>
            </a:pPr>
            <a:r>
              <a:rPr lang="en-US" altLang="zh-CN" dirty="0">
                <a:cs typeface="+mj-cs"/>
              </a:rPr>
              <a:t>   </a:t>
            </a:r>
            <a:r>
              <a:rPr lang="zh-CN" altLang="en-US" dirty="0">
                <a:cs typeface="+mj-cs"/>
              </a:rPr>
              <a:t>从易获取的表层信息中挖掘出隐蔽的深层次的有用信息，是信息分析的广义目标。无论是在军事竞争、政治竞争还是在商业竞争中，这一抽象目标都是信息分析者的终极追求。在公开传播的各种表层信息中，如报刊信息、企业宣传册等，都蕴含着大量隐蔽的机密信息。“美国</a:t>
            </a:r>
            <a:r>
              <a:rPr lang="en-US" altLang="zh-CN" dirty="0">
                <a:cs typeface="+mj-cs"/>
              </a:rPr>
              <a:t>95%</a:t>
            </a:r>
            <a:r>
              <a:rPr lang="zh-CN" altLang="en-US" dirty="0">
                <a:cs typeface="+mj-cs"/>
              </a:rPr>
              <a:t>的机密情报都可以从报纸和刊物中找到。（美国总统杜鲁门）”实现这一信息分析目标常用的方法有：内容分析、聚类分析、数据挖掘、知识发现。</a:t>
            </a:r>
          </a:p>
          <a:p>
            <a:pPr marL="36000" lvl="2" indent="0">
              <a:lnSpc>
                <a:spcPct val="150000"/>
              </a:lnSpc>
              <a:buNone/>
            </a:pPr>
            <a:endParaRPr lang="en-US" altLang="zh-CN"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4.1.2.5 </a:t>
            </a:r>
            <a:r>
              <a:rPr lang="zh-CN" altLang="en-US" sz="2800" b="1" dirty="0" smtClean="0">
                <a:solidFill>
                  <a:srgbClr val="58267E"/>
                </a:solidFill>
              </a:rPr>
              <a:t>信息分析</a:t>
            </a:r>
            <a:r>
              <a:rPr lang="zh-CN" altLang="en-US" sz="2800" b="1" dirty="0">
                <a:solidFill>
                  <a:srgbClr val="58267E"/>
                </a:solidFill>
              </a:rPr>
              <a:t>的抽象工作目标</a:t>
            </a:r>
          </a:p>
        </p:txBody>
      </p:sp>
    </p:spTree>
    <p:extLst>
      <p:ext uri="{BB962C8B-B14F-4D97-AF65-F5344CB8AC3E}">
        <p14:creationId xmlns:p14="http://schemas.microsoft.com/office/powerpoint/2010/main" val="363203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832954" y="1772816"/>
            <a:ext cx="8004740" cy="3600450"/>
          </a:xfrm>
        </p:spPr>
        <p:txBody>
          <a:bodyPr>
            <a:normAutofit fontScale="92500" lnSpcReduction="10000"/>
          </a:bodyPr>
          <a:lstStyle/>
          <a:p>
            <a:pPr marL="0" lvl="2" indent="-457189">
              <a:lnSpc>
                <a:spcPct val="200000"/>
              </a:lnSpc>
              <a:spcBef>
                <a:spcPts val="0"/>
              </a:spcBef>
              <a:buFont typeface="+mj-ea"/>
              <a:buAutoNum type="circleNumDbPlain" startAt="3"/>
            </a:pPr>
            <a:r>
              <a:rPr lang="zh-CN" altLang="en-US" b="1" dirty="0">
                <a:cs typeface="+mj-cs"/>
              </a:rPr>
              <a:t>从现有信息中推演预测出未来的信息</a:t>
            </a:r>
            <a:endParaRPr lang="en-US" altLang="zh-CN" b="1" dirty="0">
              <a:cs typeface="+mj-cs"/>
            </a:endParaRPr>
          </a:p>
          <a:p>
            <a:pPr marL="0" lvl="2" indent="0">
              <a:lnSpc>
                <a:spcPct val="150000"/>
              </a:lnSpc>
              <a:spcBef>
                <a:spcPts val="0"/>
              </a:spcBef>
              <a:buNone/>
            </a:pPr>
            <a:r>
              <a:rPr lang="zh-CN" altLang="en-US" dirty="0">
                <a:cs typeface="+mj-cs"/>
              </a:rPr>
              <a:t>在二战后，科学的发展经历了从“小科学”到“大科学”的转变，预测分析开始了科学预测和技术评估的新征程。这其中的重要转变就是在预测分析中大量技术方法的应用。 预测分析是信息分析的重要组成，在科技、经济、社会等领域存在大量的需求。实现这一信息分析目标常用的方法有</a:t>
            </a:r>
            <a:r>
              <a:rPr lang="zh-CN" altLang="en-US" dirty="0" smtClean="0">
                <a:cs typeface="+mj-cs"/>
              </a:rPr>
              <a:t>：德尔菲法</a:t>
            </a:r>
            <a:r>
              <a:rPr lang="zh-CN" altLang="en-US" dirty="0">
                <a:cs typeface="+mj-cs"/>
              </a:rPr>
              <a:t>、情景分析法、回归分析法、对策分析法。</a:t>
            </a:r>
          </a:p>
          <a:p>
            <a:pPr marL="0" lvl="2" indent="0">
              <a:lnSpc>
                <a:spcPct val="150000"/>
              </a:lnSpc>
              <a:spcBef>
                <a:spcPts val="0"/>
              </a:spcBef>
              <a:buNone/>
            </a:pPr>
            <a:endParaRPr lang="en-US" altLang="zh-CN"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4.1.2.5 </a:t>
            </a:r>
            <a:r>
              <a:rPr lang="zh-CN" altLang="en-US" sz="2800" b="1" dirty="0" smtClean="0">
                <a:solidFill>
                  <a:srgbClr val="58267E"/>
                </a:solidFill>
              </a:rPr>
              <a:t>信息分析</a:t>
            </a:r>
            <a:r>
              <a:rPr lang="zh-CN" altLang="en-US" sz="2800" b="1" dirty="0">
                <a:solidFill>
                  <a:srgbClr val="58267E"/>
                </a:solidFill>
              </a:rPr>
              <a:t>的抽象工作目标</a:t>
            </a:r>
          </a:p>
        </p:txBody>
      </p:sp>
    </p:spTree>
    <p:extLst>
      <p:ext uri="{BB962C8B-B14F-4D97-AF65-F5344CB8AC3E}">
        <p14:creationId xmlns:p14="http://schemas.microsoft.com/office/powerpoint/2010/main" val="2440800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948794" y="1844824"/>
            <a:ext cx="7891469" cy="3600450"/>
          </a:xfrm>
        </p:spPr>
        <p:txBody>
          <a:bodyPr>
            <a:normAutofit/>
          </a:bodyPr>
          <a:lstStyle/>
          <a:p>
            <a:pPr marL="0" lvl="2" indent="-457189">
              <a:lnSpc>
                <a:spcPct val="200000"/>
              </a:lnSpc>
              <a:buFont typeface="+mj-ea"/>
              <a:buAutoNum type="circleNumDbPlain" startAt="4"/>
            </a:pPr>
            <a:r>
              <a:rPr lang="zh-CN" altLang="en-US" sz="2200" b="1" dirty="0">
                <a:cs typeface="+mj-cs"/>
              </a:rPr>
              <a:t>从部分信息中推演总体信息</a:t>
            </a:r>
            <a:endParaRPr lang="en-US" altLang="zh-CN" sz="2200" b="1" dirty="0">
              <a:cs typeface="+mj-cs"/>
            </a:endParaRPr>
          </a:p>
          <a:p>
            <a:pPr marL="0" lvl="2" indent="0">
              <a:lnSpc>
                <a:spcPct val="150000"/>
              </a:lnSpc>
              <a:buNone/>
            </a:pPr>
            <a:r>
              <a:rPr lang="zh-CN" altLang="en-US" sz="2200" dirty="0">
                <a:cs typeface="+mj-cs"/>
              </a:rPr>
              <a:t>从部分信息中推演出事物的总体信息即指从不完整和不充分的信息资源中挖掘推知事物的全貌。钱学森曾指出，信息分析之所以重要就在于它可以通过对点滴资料的分析研究推算出全貌，八九不离十。</a:t>
            </a:r>
            <a:r>
              <a:rPr lang="zh-CN" altLang="en-US" sz="2200" dirty="0"/>
              <a:t>实现这一信息分析目标常用的方法有：统计学方法、系统辨识方法、内容分析方法、群体智慧方法。</a:t>
            </a:r>
          </a:p>
          <a:p>
            <a:pPr marL="0" lvl="2" indent="0">
              <a:lnSpc>
                <a:spcPct val="150000"/>
              </a:lnSpc>
              <a:buNone/>
            </a:pPr>
            <a:endParaRPr lang="en-US" altLang="zh-CN" sz="2200"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4.1.2.5 </a:t>
            </a:r>
            <a:r>
              <a:rPr lang="zh-CN" altLang="en-US" sz="2800" b="1" dirty="0" smtClean="0">
                <a:solidFill>
                  <a:srgbClr val="58267E"/>
                </a:solidFill>
              </a:rPr>
              <a:t>信息分析</a:t>
            </a:r>
            <a:r>
              <a:rPr lang="zh-CN" altLang="en-US" sz="2800" b="1" dirty="0">
                <a:solidFill>
                  <a:srgbClr val="58267E"/>
                </a:solidFill>
              </a:rPr>
              <a:t>的抽象工作目标</a:t>
            </a:r>
          </a:p>
        </p:txBody>
      </p:sp>
    </p:spTree>
    <p:extLst>
      <p:ext uri="{BB962C8B-B14F-4D97-AF65-F5344CB8AC3E}">
        <p14:creationId xmlns:p14="http://schemas.microsoft.com/office/powerpoint/2010/main" val="2037518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755576" y="1844824"/>
            <a:ext cx="7761622" cy="3600450"/>
          </a:xfrm>
        </p:spPr>
        <p:txBody>
          <a:bodyPr>
            <a:normAutofit fontScale="92500"/>
          </a:bodyPr>
          <a:lstStyle/>
          <a:p>
            <a:pPr marL="36000" lvl="2" indent="-457189">
              <a:lnSpc>
                <a:spcPct val="200000"/>
              </a:lnSpc>
              <a:buFont typeface="+mj-ea"/>
              <a:buAutoNum type="circleNumDbPlain" startAt="5"/>
            </a:pPr>
            <a:r>
              <a:rPr lang="zh-CN" altLang="en-US" b="1" dirty="0">
                <a:cs typeface="+mj-cs"/>
              </a:rPr>
              <a:t>通过相关信息来评价事物的状态、性能和效果</a:t>
            </a:r>
            <a:endParaRPr lang="en-US" altLang="zh-CN" b="1" dirty="0">
              <a:cs typeface="+mj-cs"/>
            </a:endParaRPr>
          </a:p>
          <a:p>
            <a:pPr marL="36000" lvl="2" indent="0">
              <a:lnSpc>
                <a:spcPct val="150000"/>
              </a:lnSpc>
              <a:buNone/>
            </a:pPr>
            <a:r>
              <a:rPr lang="zh-CN" altLang="en-US" dirty="0">
                <a:cs typeface="+mj-cs"/>
              </a:rPr>
              <a:t>通过相关信息对事物的状态、性能和效果加以评价，这是信息分析常见工作目标，尤其是在管理决策领域，信息评价非常普遍，它是信息分析的基本工作目标。实现这一抽象目标需要综合利用各种评价方法，水平比较、方法优选、优劣评估等都是以评价为核心的信息分析工作。</a:t>
            </a:r>
            <a:endParaRPr lang="en-US" altLang="zh-CN"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4.1.2.5 </a:t>
            </a:r>
            <a:r>
              <a:rPr lang="zh-CN" altLang="en-US" sz="2800" b="1" dirty="0" smtClean="0">
                <a:solidFill>
                  <a:srgbClr val="58267E"/>
                </a:solidFill>
              </a:rPr>
              <a:t>信息分析</a:t>
            </a:r>
            <a:r>
              <a:rPr lang="zh-CN" altLang="en-US" sz="2800" b="1" dirty="0">
                <a:solidFill>
                  <a:srgbClr val="58267E"/>
                </a:solidFill>
              </a:rPr>
              <a:t>的抽象工作目标</a:t>
            </a:r>
          </a:p>
        </p:txBody>
      </p:sp>
    </p:spTree>
    <p:extLst>
      <p:ext uri="{BB962C8B-B14F-4D97-AF65-F5344CB8AC3E}">
        <p14:creationId xmlns:p14="http://schemas.microsoft.com/office/powerpoint/2010/main" val="1672138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4.1.3 </a:t>
            </a:r>
            <a:r>
              <a:rPr lang="zh-CN" altLang="en-US" sz="3200" b="1" dirty="0" smtClean="0">
                <a:solidFill>
                  <a:srgbClr val="58267E"/>
                </a:solidFill>
                <a:latin typeface="黑体" pitchFamily="49" charset="-122"/>
                <a:ea typeface="黑体" pitchFamily="49" charset="-122"/>
              </a:rPr>
              <a:t>信息分析方法论</a:t>
            </a:r>
            <a:endParaRPr lang="zh-CN" altLang="en-US" sz="3200" b="1" dirty="0">
              <a:solidFill>
                <a:srgbClr val="58267E"/>
              </a:solidFill>
              <a:latin typeface="黑体" pitchFamily="49" charset="-122"/>
              <a:ea typeface="黑体" pitchFamily="49" charset="-122"/>
            </a:endParaRPr>
          </a:p>
        </p:txBody>
      </p:sp>
      <p:sp>
        <p:nvSpPr>
          <p:cNvPr id="5" name="Rectangle 3"/>
          <p:cNvSpPr txBox="1">
            <a:spLocks noChangeArrowheads="1"/>
          </p:cNvSpPr>
          <p:nvPr/>
        </p:nvSpPr>
        <p:spPr>
          <a:xfrm>
            <a:off x="633431" y="1844824"/>
            <a:ext cx="8184064" cy="413687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2" indent="-342900">
              <a:lnSpc>
                <a:spcPct val="200000"/>
              </a:lnSpc>
              <a:buClr>
                <a:srgbClr val="58267E"/>
              </a:buClr>
              <a:buFont typeface="Wingdings" panose="05000000000000000000" pitchFamily="2" charset="2"/>
              <a:buChar char="u"/>
            </a:pPr>
            <a:r>
              <a:rPr lang="zh-CN" altLang="en-US" b="1" dirty="0" smtClean="0">
                <a:cs typeface="+mj-cs"/>
              </a:rPr>
              <a:t>信息分析在方法体系的构建</a:t>
            </a:r>
            <a:r>
              <a:rPr lang="zh-CN" altLang="en-US" dirty="0" smtClean="0">
                <a:cs typeface="+mj-cs"/>
              </a:rPr>
              <a:t>过程中广泛吸收了自然科学、社会科学、系统工程、管理科学、科学学等领域的大量方法。通过对信息方法来源的分析可以帮助更深刻地理解和掌握这些方法，并结合信息分析的特点来补充、丰富和发展出新的方法。</a:t>
            </a:r>
            <a:endParaRPr lang="en-US" altLang="zh-CN" dirty="0" smtClean="0">
              <a:cs typeface="+mj-cs"/>
            </a:endParaRPr>
          </a:p>
          <a:p>
            <a:pPr marL="342900" lvl="2" indent="-342900">
              <a:lnSpc>
                <a:spcPct val="200000"/>
              </a:lnSpc>
              <a:buClr>
                <a:srgbClr val="58267E"/>
              </a:buClr>
              <a:buFont typeface="Wingdings" panose="05000000000000000000" pitchFamily="2" charset="2"/>
              <a:buChar char="u"/>
            </a:pPr>
            <a:r>
              <a:rPr lang="zh-CN" altLang="en-US" dirty="0" smtClean="0">
                <a:cs typeface="+mj-cs"/>
              </a:rPr>
              <a:t>信息分析方法的来源基本可以归纳为以下</a:t>
            </a:r>
            <a:r>
              <a:rPr lang="en-US" altLang="zh-CN" b="1" dirty="0" smtClean="0">
                <a:cs typeface="+mj-cs"/>
              </a:rPr>
              <a:t>6</a:t>
            </a:r>
            <a:r>
              <a:rPr lang="zh-CN" altLang="en-US" b="1" dirty="0" smtClean="0">
                <a:cs typeface="+mj-cs"/>
              </a:rPr>
              <a:t>个领域的方法</a:t>
            </a:r>
            <a:r>
              <a:rPr lang="zh-CN" altLang="en-US" dirty="0" smtClean="0">
                <a:cs typeface="+mj-cs"/>
              </a:rPr>
              <a:t>。</a:t>
            </a:r>
            <a:endParaRPr lang="en-US" altLang="zh-CN" dirty="0" smtClean="0">
              <a:cs typeface="+mj-cs"/>
            </a:endParaRPr>
          </a:p>
          <a:p>
            <a:pPr marL="0" lvl="2" indent="0">
              <a:lnSpc>
                <a:spcPct val="200000"/>
              </a:lnSpc>
              <a:buFont typeface="Arial" panose="020B0604020202020204" pitchFamily="34" charset="0"/>
              <a:buNone/>
            </a:pPr>
            <a:endParaRPr lang="en-US" altLang="zh-CN" dirty="0" smtClean="0">
              <a:cs typeface="+mj-cs"/>
            </a:endParaRPr>
          </a:p>
          <a:p>
            <a:pPr marL="0" lvl="2" indent="0">
              <a:lnSpc>
                <a:spcPct val="200000"/>
              </a:lnSpc>
              <a:buFont typeface="Arial" panose="020B0604020202020204" pitchFamily="34" charset="0"/>
              <a:buNone/>
            </a:pPr>
            <a:endParaRPr lang="zh-CN" altLang="en-US" dirty="0">
              <a:cs typeface="+mj-cs"/>
            </a:endParaRPr>
          </a:p>
        </p:txBody>
      </p:sp>
      <p:sp>
        <p:nvSpPr>
          <p:cNvPr id="6" name="标题 2"/>
          <p:cNvSpPr txBox="1">
            <a:spLocks/>
          </p:cNvSpPr>
          <p:nvPr/>
        </p:nvSpPr>
        <p:spPr>
          <a:xfrm>
            <a:off x="755576" y="1273324"/>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latin typeface="+mn-ea"/>
                <a:ea typeface="+mn-ea"/>
              </a:rPr>
              <a:t>4.1.3.1 </a:t>
            </a:r>
            <a:r>
              <a:rPr lang="zh-CN" altLang="en-US" sz="2800" b="1" dirty="0" smtClean="0">
                <a:latin typeface="+mn-ea"/>
                <a:ea typeface="+mn-ea"/>
              </a:rPr>
              <a:t>信息分析方法来源</a:t>
            </a:r>
            <a:endParaRPr lang="zh-CN" altLang="en-US" sz="2800" b="1" dirty="0">
              <a:latin typeface="+mn-ea"/>
              <a:ea typeface="+mn-ea"/>
            </a:endParaRPr>
          </a:p>
        </p:txBody>
      </p:sp>
    </p:spTree>
    <p:extLst>
      <p:ext uri="{BB962C8B-B14F-4D97-AF65-F5344CB8AC3E}">
        <p14:creationId xmlns:p14="http://schemas.microsoft.com/office/powerpoint/2010/main" val="2000132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783279" y="1412776"/>
            <a:ext cx="7884367" cy="4104456"/>
          </a:xfrm>
        </p:spPr>
        <p:txBody>
          <a:bodyPr>
            <a:normAutofit fontScale="92500" lnSpcReduction="20000"/>
          </a:bodyPr>
          <a:lstStyle/>
          <a:p>
            <a:pPr marL="36000" lvl="2" indent="-457189">
              <a:lnSpc>
                <a:spcPct val="150000"/>
              </a:lnSpc>
              <a:spcBef>
                <a:spcPts val="600"/>
              </a:spcBef>
              <a:spcAft>
                <a:spcPts val="600"/>
              </a:spcAft>
              <a:buFont typeface="+mj-ea"/>
              <a:buAutoNum type="circleNumDbPlain"/>
            </a:pPr>
            <a:r>
              <a:rPr lang="zh-CN" altLang="en-US" b="1" dirty="0">
                <a:cs typeface="+mj-cs"/>
              </a:rPr>
              <a:t>逻辑学的方法</a:t>
            </a:r>
            <a:endParaRPr lang="en-US" altLang="zh-CN" b="1" dirty="0">
              <a:cs typeface="+mj-cs"/>
            </a:endParaRPr>
          </a:p>
          <a:p>
            <a:pPr marL="378900" lvl="2" indent="-342900">
              <a:lnSpc>
                <a:spcPct val="150000"/>
              </a:lnSpc>
              <a:spcBef>
                <a:spcPts val="600"/>
              </a:spcBef>
              <a:spcAft>
                <a:spcPts val="600"/>
              </a:spcAft>
              <a:buClr>
                <a:srgbClr val="58267E"/>
              </a:buClr>
              <a:buFont typeface="Wingdings" pitchFamily="2" charset="2"/>
              <a:buChar char="Ø"/>
            </a:pPr>
            <a:r>
              <a:rPr lang="zh-CN" altLang="en-US" dirty="0">
                <a:cs typeface="+mj-cs"/>
              </a:rPr>
              <a:t>逻辑学提供正确思维的途径和基础。信息分析运用的一般思维方法离不开逻辑学领域。信息分析中的定性思维活动如分解与综合、归纳与演绎、比较与分类、联想与反驳等都要借助于逻辑工具，主要用到了形式逻辑和辩证逻辑。</a:t>
            </a:r>
            <a:endParaRPr lang="en-US" altLang="zh-CN" dirty="0">
              <a:cs typeface="+mj-cs"/>
            </a:endParaRPr>
          </a:p>
          <a:p>
            <a:pPr marL="378900" lvl="2" indent="-342900">
              <a:lnSpc>
                <a:spcPct val="150000"/>
              </a:lnSpc>
              <a:spcBef>
                <a:spcPts val="600"/>
              </a:spcBef>
              <a:spcAft>
                <a:spcPts val="600"/>
              </a:spcAft>
              <a:buClr>
                <a:srgbClr val="58267E"/>
              </a:buClr>
              <a:buFont typeface="Wingdings" pitchFamily="2" charset="2"/>
              <a:buChar char="Ø"/>
            </a:pPr>
            <a:r>
              <a:rPr lang="zh-CN" altLang="en-US" dirty="0">
                <a:cs typeface="+mj-cs"/>
              </a:rPr>
              <a:t>逻辑学在一般方法上为信息分析提供了方法的来源和基础，促成了信息分析中逆向思维方法、综合比较方法等常用方法的出现。</a:t>
            </a:r>
            <a:endParaRPr lang="en-US" altLang="zh-CN"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4.1.3.1 </a:t>
            </a:r>
            <a:r>
              <a:rPr lang="zh-CN" altLang="en-US" sz="2800" b="1" dirty="0" smtClean="0">
                <a:solidFill>
                  <a:srgbClr val="58267E"/>
                </a:solidFill>
                <a:latin typeface="+mn-ea"/>
                <a:ea typeface="+mn-ea"/>
              </a:rPr>
              <a:t>信息分析方法的来源</a:t>
            </a:r>
            <a:endParaRPr lang="zh-CN" altLang="en-US" sz="2800" b="1" dirty="0">
              <a:solidFill>
                <a:srgbClr val="58267E"/>
              </a:solidFill>
              <a:latin typeface="+mn-ea"/>
              <a:ea typeface="+mn-ea"/>
            </a:endParaRPr>
          </a:p>
        </p:txBody>
      </p:sp>
    </p:spTree>
    <p:extLst>
      <p:ext uri="{BB962C8B-B14F-4D97-AF65-F5344CB8AC3E}">
        <p14:creationId xmlns:p14="http://schemas.microsoft.com/office/powerpoint/2010/main" val="3157713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803572" y="1700808"/>
            <a:ext cx="7843782" cy="3888432"/>
          </a:xfrm>
        </p:spPr>
        <p:txBody>
          <a:bodyPr>
            <a:normAutofit fontScale="92500" lnSpcReduction="20000"/>
          </a:bodyPr>
          <a:lstStyle/>
          <a:p>
            <a:pPr marL="36000" lvl="2" indent="-457189">
              <a:lnSpc>
                <a:spcPct val="150000"/>
              </a:lnSpc>
              <a:spcAft>
                <a:spcPts val="600"/>
              </a:spcAft>
              <a:buFont typeface="+mj-ea"/>
              <a:buAutoNum type="circleNumDbPlain" startAt="2"/>
            </a:pPr>
            <a:r>
              <a:rPr lang="zh-CN" altLang="en-US" b="1" dirty="0">
                <a:cs typeface="+mj-cs"/>
              </a:rPr>
              <a:t>系统分析的方法</a:t>
            </a:r>
            <a:endParaRPr lang="en-US" altLang="zh-CN" b="1" dirty="0">
              <a:cs typeface="+mj-cs"/>
            </a:endParaRPr>
          </a:p>
          <a:p>
            <a:pPr marL="378900" lvl="2" indent="-342900">
              <a:lnSpc>
                <a:spcPct val="150000"/>
              </a:lnSpc>
              <a:spcAft>
                <a:spcPts val="600"/>
              </a:spcAft>
              <a:buClr>
                <a:srgbClr val="58267E"/>
              </a:buClr>
              <a:buFont typeface="Wingdings" pitchFamily="2" charset="2"/>
              <a:buChar char="Ø"/>
            </a:pPr>
            <a:r>
              <a:rPr lang="zh-CN" altLang="en-US" dirty="0">
                <a:cs typeface="+mj-cs"/>
              </a:rPr>
              <a:t>系统分析方法是对整个信息分析流程起支配、指导作用的方法，尤其是在分析复杂的信息系统或对象时，系统分析方法作用更大。在信息分析的课题目标选择、目标分解、研究框架构建、结论的综合等环节都有系统分析方法的身影。信息分析方法中的关联树法、环境扫描法、层次分析法等都是系统分析方法的体现。</a:t>
            </a:r>
            <a:endParaRPr lang="en-US" altLang="zh-CN" dirty="0">
              <a:cs typeface="+mj-cs"/>
            </a:endParaRPr>
          </a:p>
          <a:p>
            <a:pPr marL="36000" lvl="2" indent="0">
              <a:lnSpc>
                <a:spcPct val="150000"/>
              </a:lnSpc>
              <a:buNone/>
            </a:pPr>
            <a:r>
              <a:rPr lang="en-US" altLang="zh-CN" dirty="0">
                <a:solidFill>
                  <a:srgbClr val="402000"/>
                </a:solidFill>
                <a:latin typeface="楷体" panose="02010609060101010101" pitchFamily="49" charset="-122"/>
                <a:ea typeface="楷体" panose="02010609060101010101" pitchFamily="49" charset="-122"/>
                <a:cs typeface="+mj-cs"/>
              </a:rPr>
              <a:t> </a:t>
            </a:r>
            <a:r>
              <a:rPr lang="en-US" altLang="zh-CN" dirty="0" smtClean="0">
                <a:solidFill>
                  <a:srgbClr val="402000"/>
                </a:solidFill>
                <a:latin typeface="楷体" panose="02010609060101010101" pitchFamily="49" charset="-122"/>
                <a:ea typeface="楷体" panose="02010609060101010101" pitchFamily="49" charset="-122"/>
                <a:cs typeface="+mj-cs"/>
              </a:rPr>
              <a:t>   </a:t>
            </a: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4.1.3.1 </a:t>
            </a:r>
            <a:r>
              <a:rPr lang="zh-CN" altLang="en-US" sz="2800" b="1" dirty="0" smtClean="0">
                <a:solidFill>
                  <a:srgbClr val="58267E"/>
                </a:solidFill>
                <a:latin typeface="+mn-ea"/>
                <a:ea typeface="+mn-ea"/>
              </a:rPr>
              <a:t>信息分析方法的来源</a:t>
            </a:r>
            <a:endParaRPr lang="zh-CN" altLang="en-US" sz="2800" b="1" dirty="0">
              <a:solidFill>
                <a:srgbClr val="58267E"/>
              </a:solidFill>
              <a:latin typeface="+mn-ea"/>
              <a:ea typeface="+mn-ea"/>
            </a:endParaRPr>
          </a:p>
        </p:txBody>
      </p:sp>
    </p:spTree>
    <p:extLst>
      <p:ext uri="{BB962C8B-B14F-4D97-AF65-F5344CB8AC3E}">
        <p14:creationId xmlns:p14="http://schemas.microsoft.com/office/powerpoint/2010/main" val="365564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942291" y="1700808"/>
            <a:ext cx="7566343" cy="4032448"/>
          </a:xfrm>
        </p:spPr>
        <p:txBody>
          <a:bodyPr>
            <a:normAutofit fontScale="92500"/>
          </a:bodyPr>
          <a:lstStyle/>
          <a:p>
            <a:pPr marL="36000" lvl="2" indent="-457189">
              <a:lnSpc>
                <a:spcPct val="150000"/>
              </a:lnSpc>
              <a:spcAft>
                <a:spcPts val="600"/>
              </a:spcAft>
              <a:buFont typeface="+mj-ea"/>
              <a:buAutoNum type="circleNumDbPlain" startAt="3"/>
            </a:pPr>
            <a:r>
              <a:rPr lang="zh-CN" altLang="en-US" b="1" dirty="0">
                <a:cs typeface="+mj-cs"/>
              </a:rPr>
              <a:t>图书情报学的方法</a:t>
            </a:r>
            <a:endParaRPr lang="en-US" altLang="zh-CN" b="1" dirty="0">
              <a:cs typeface="+mj-cs"/>
            </a:endParaRPr>
          </a:p>
          <a:p>
            <a:pPr marL="378900" lvl="2" indent="-342900">
              <a:lnSpc>
                <a:spcPct val="150000"/>
              </a:lnSpc>
              <a:spcAft>
                <a:spcPts val="600"/>
              </a:spcAft>
              <a:buClr>
                <a:srgbClr val="58267E"/>
              </a:buClr>
              <a:buFont typeface="Wingdings" pitchFamily="2" charset="2"/>
              <a:buChar char="Ø"/>
            </a:pPr>
            <a:r>
              <a:rPr lang="zh-CN" altLang="en-US" dirty="0">
                <a:cs typeface="+mj-cs"/>
              </a:rPr>
              <a:t>进行文献调研和文献分析时，图书情报学方法是最基本和主要的信息分析方法。在文献收集、整理、浓缩、比较和分析过程中，文献计量学和网络计量学方法是非常具有代表性的方法，受到了广泛的重视，其中，引文分析法、内容分析法、链接分析、</a:t>
            </a:r>
            <a:r>
              <a:rPr lang="zh-CN" altLang="en-US" dirty="0" smtClean="0">
                <a:cs typeface="+mj-cs"/>
              </a:rPr>
              <a:t>知识</a:t>
            </a:r>
            <a:r>
              <a:rPr lang="zh-CN" altLang="en-US" dirty="0">
                <a:cs typeface="+mj-cs"/>
              </a:rPr>
              <a:t>图谱</a:t>
            </a:r>
            <a:r>
              <a:rPr lang="zh-CN" altLang="en-US" dirty="0" smtClean="0">
                <a:cs typeface="+mj-cs"/>
              </a:rPr>
              <a:t>等</a:t>
            </a:r>
            <a:r>
              <a:rPr lang="zh-CN" altLang="en-US" dirty="0">
                <a:cs typeface="+mj-cs"/>
              </a:rPr>
              <a:t>已经成为信息分析中有独特功能的、行之有效的专门方法。</a:t>
            </a:r>
            <a:r>
              <a:rPr lang="en-US" altLang="zh-CN" dirty="0">
                <a:cs typeface="+mj-cs"/>
              </a:rPr>
              <a:t>    </a:t>
            </a: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4.1.3.1 </a:t>
            </a:r>
            <a:r>
              <a:rPr lang="zh-CN" altLang="en-US" sz="2800" b="1" dirty="0" smtClean="0">
                <a:solidFill>
                  <a:srgbClr val="58267E"/>
                </a:solidFill>
                <a:latin typeface="+mn-ea"/>
                <a:ea typeface="+mn-ea"/>
              </a:rPr>
              <a:t>信息分析方法的来源</a:t>
            </a:r>
            <a:endParaRPr lang="zh-CN" altLang="en-US" sz="2800" b="1" dirty="0">
              <a:solidFill>
                <a:srgbClr val="58267E"/>
              </a:solidFill>
              <a:latin typeface="+mn-ea"/>
              <a:ea typeface="+mn-ea"/>
            </a:endParaRPr>
          </a:p>
        </p:txBody>
      </p:sp>
    </p:spTree>
    <p:extLst>
      <p:ext uri="{BB962C8B-B14F-4D97-AF65-F5344CB8AC3E}">
        <p14:creationId xmlns:p14="http://schemas.microsoft.com/office/powerpoint/2010/main" val="3724037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3" name="Rectangle 2"/>
          <p:cNvSpPr txBox="1">
            <a:spLocks noChangeArrowheads="1"/>
          </p:cNvSpPr>
          <p:nvPr/>
        </p:nvSpPr>
        <p:spPr bwMode="auto">
          <a:xfrm>
            <a:off x="611560" y="253817"/>
            <a:ext cx="4536281"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lnSpc>
                <a:spcPct val="80000"/>
              </a:lnSpc>
              <a:buFont typeface="Arial" panose="020B0604020202020204" pitchFamily="34" charset="0"/>
              <a:buNone/>
            </a:pPr>
            <a:r>
              <a:rPr lang="en-US" altLang="zh-CN" sz="3200" b="1" dirty="0" smtClean="0">
                <a:solidFill>
                  <a:srgbClr val="58267E"/>
                </a:solidFill>
                <a:latin typeface="黑体" pitchFamily="49" charset="-122"/>
                <a:ea typeface="黑体" pitchFamily="49" charset="-122"/>
                <a:cs typeface="Times New Roman" panose="02020603050405020304" pitchFamily="18" charset="0"/>
              </a:rPr>
              <a:t>4.</a:t>
            </a:r>
            <a:r>
              <a:rPr lang="zh-CN" altLang="en-US" sz="3200" b="1" dirty="0">
                <a:solidFill>
                  <a:srgbClr val="58267E"/>
                </a:solidFill>
                <a:latin typeface="黑体" pitchFamily="49" charset="-122"/>
                <a:ea typeface="黑体" pitchFamily="49" charset="-122"/>
                <a:cs typeface="Times New Roman" panose="02020603050405020304" pitchFamily="18" charset="0"/>
              </a:rPr>
              <a:t>1.1</a:t>
            </a:r>
            <a:r>
              <a:rPr lang="zh-CN" altLang="en-US" sz="3200" b="1" dirty="0" smtClean="0">
                <a:solidFill>
                  <a:srgbClr val="58267E"/>
                </a:solidFill>
                <a:latin typeface="黑体" pitchFamily="49" charset="-122"/>
                <a:ea typeface="黑体" pitchFamily="49" charset="-122"/>
                <a:cs typeface="Times New Roman" panose="02020603050405020304" pitchFamily="18" charset="0"/>
              </a:rPr>
              <a:t>信息</a:t>
            </a:r>
            <a:r>
              <a:rPr lang="zh-CN" altLang="en-US" sz="3200" b="1" dirty="0">
                <a:solidFill>
                  <a:srgbClr val="58267E"/>
                </a:solidFill>
                <a:latin typeface="黑体" pitchFamily="49" charset="-122"/>
                <a:ea typeface="黑体" pitchFamily="49" charset="-122"/>
                <a:cs typeface="Times New Roman" panose="02020603050405020304" pitchFamily="18" charset="0"/>
              </a:rPr>
              <a:t>分析</a:t>
            </a:r>
            <a:r>
              <a:rPr lang="zh-CN" altLang="en-US" sz="3200" b="1" dirty="0" smtClean="0">
                <a:solidFill>
                  <a:srgbClr val="58267E"/>
                </a:solidFill>
                <a:latin typeface="黑体" pitchFamily="49" charset="-122"/>
                <a:ea typeface="黑体" pitchFamily="49" charset="-122"/>
                <a:cs typeface="Times New Roman" panose="02020603050405020304" pitchFamily="18" charset="0"/>
              </a:rPr>
              <a:t>的</a:t>
            </a:r>
            <a:r>
              <a:rPr lang="zh-CN" altLang="en-US" sz="3200" b="1" dirty="0">
                <a:solidFill>
                  <a:srgbClr val="58267E"/>
                </a:solidFill>
                <a:latin typeface="黑体" pitchFamily="49" charset="-122"/>
                <a:ea typeface="黑体" pitchFamily="49" charset="-122"/>
                <a:cs typeface="Times New Roman" panose="02020603050405020304" pitchFamily="18" charset="0"/>
              </a:rPr>
              <a:t>涵义</a:t>
            </a:r>
          </a:p>
        </p:txBody>
      </p:sp>
      <p:sp>
        <p:nvSpPr>
          <p:cNvPr id="4" name="Rectangle 2"/>
          <p:cNvSpPr txBox="1">
            <a:spLocks noChangeArrowheads="1"/>
          </p:cNvSpPr>
          <p:nvPr/>
        </p:nvSpPr>
        <p:spPr bwMode="auto">
          <a:xfrm>
            <a:off x="682746" y="1140294"/>
            <a:ext cx="4536281" cy="709612"/>
          </a:xfrm>
          <a:prstGeom prst="rect">
            <a:avLst/>
          </a:pr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400" b="1" dirty="0" smtClean="0">
                <a:latin typeface="+mn-ea"/>
                <a:ea typeface="+mn-ea"/>
              </a:rPr>
              <a:t>1.</a:t>
            </a:r>
            <a:r>
              <a:rPr lang="zh-CN" altLang="en-US" sz="2400" b="1" dirty="0" smtClean="0">
                <a:latin typeface="+mn-ea"/>
                <a:ea typeface="+mn-ea"/>
              </a:rPr>
              <a:t>相关</a:t>
            </a:r>
            <a:r>
              <a:rPr lang="zh-CN" altLang="en-US" sz="2400" b="1" dirty="0">
                <a:latin typeface="+mn-ea"/>
                <a:ea typeface="+mn-ea"/>
              </a:rPr>
              <a:t>概念</a:t>
            </a:r>
            <a:r>
              <a:rPr lang="zh-CN" altLang="en-US" sz="2400" b="1" dirty="0" smtClean="0">
                <a:latin typeface="+mn-ea"/>
                <a:ea typeface="+mn-ea"/>
              </a:rPr>
              <a:t>阐述</a:t>
            </a:r>
            <a:endParaRPr lang="zh-CN" altLang="en-US" sz="2400" b="1" dirty="0">
              <a:latin typeface="+mn-ea"/>
              <a:ea typeface="+mn-ea"/>
            </a:endParaRPr>
          </a:p>
        </p:txBody>
      </p:sp>
      <p:sp>
        <p:nvSpPr>
          <p:cNvPr id="5" name="文本框 1"/>
          <p:cNvSpPr txBox="1"/>
          <p:nvPr/>
        </p:nvSpPr>
        <p:spPr>
          <a:xfrm>
            <a:off x="1043608" y="1849906"/>
            <a:ext cx="8016215" cy="4708981"/>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）情报研究：</a:t>
            </a:r>
            <a:endParaRPr lang="en-US" altLang="zh-CN" sz="2000" b="1"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1992</a:t>
            </a:r>
            <a:r>
              <a:rPr lang="zh-CN" altLang="en-US" sz="2000" dirty="0">
                <a:latin typeface="宋体" panose="02010600030101010101" pitchFamily="2" charset="-122"/>
                <a:ea typeface="宋体" panose="02010600030101010101" pitchFamily="2" charset="-122"/>
              </a:rPr>
              <a:t>年以前国内普遍使用“情报研究”代指“信息分析”。</a:t>
            </a:r>
            <a:endParaRPr lang="en-US" altLang="zh-CN" sz="2000" dirty="0">
              <a:latin typeface="宋体" panose="02010600030101010101" pitchFamily="2" charset="-122"/>
              <a:ea typeface="宋体" panose="02010600030101010101" pitchFamily="2" charset="-122"/>
            </a:endParaRPr>
          </a:p>
          <a:p>
            <a:r>
              <a:rPr lang="zh-CN" altLang="en-US" sz="2000" dirty="0">
                <a:latin typeface="楷体" panose="02010609060101010101" pitchFamily="49" charset="-122"/>
                <a:ea typeface="楷体" panose="02010609060101010101" pitchFamily="49" charset="-122"/>
              </a:rPr>
              <a:t>    有关情报研究概念的代表性观点有六种：重新组合论、分析综合论、软科学论、选择使用论、再生情报论和竞争情报论</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endParaRPr lang="en-US" altLang="zh-CN" sz="2000" dirty="0" smtClean="0">
              <a:latin typeface="楷体" panose="02010609060101010101" pitchFamily="49" charset="-122"/>
              <a:ea typeface="楷体" panose="02010609060101010101" pitchFamily="49" charset="-122"/>
            </a:endParaRPr>
          </a:p>
          <a:p>
            <a:r>
              <a:rPr lang="zh-CN" altLang="en-US" sz="2000" dirty="0">
                <a:latin typeface="宋体" panose="02010600030101010101" pitchFamily="2" charset="-122"/>
                <a:ea typeface="宋体" panose="02010600030101010101" pitchFamily="2" charset="-122"/>
              </a:rPr>
              <a:t>其中：</a:t>
            </a:r>
            <a:endParaRPr lang="en-US" altLang="zh-CN" sz="2000" dirty="0">
              <a:latin typeface="宋体" panose="02010600030101010101" pitchFamily="2" charset="-122"/>
              <a:ea typeface="宋体" panose="02010600030101010101" pitchFamily="2" charset="-122"/>
            </a:endParaRPr>
          </a:p>
          <a:p>
            <a:pPr marL="457189" indent="-457189">
              <a:buFont typeface="+mj-ea"/>
              <a:buAutoNum type="circleNumDbPlain"/>
            </a:pPr>
            <a:r>
              <a:rPr lang="zh-CN" altLang="en-US" sz="2000" dirty="0">
                <a:latin typeface="宋体" panose="02010600030101010101" pitchFamily="2" charset="-122"/>
                <a:ea typeface="宋体" panose="02010600030101010101" pitchFamily="2" charset="-122"/>
              </a:rPr>
              <a:t>软科学论认为，</a:t>
            </a:r>
            <a:r>
              <a:rPr lang="zh-CN" altLang="en-US" sz="2000" b="1" dirty="0">
                <a:latin typeface="宋体" panose="02010600030101010101" pitchFamily="2" charset="-122"/>
                <a:ea typeface="宋体" panose="02010600030101010101" pitchFamily="2" charset="-122"/>
              </a:rPr>
              <a:t>情报研究</a:t>
            </a:r>
            <a:r>
              <a:rPr lang="zh-CN" altLang="en-US" sz="2000" dirty="0">
                <a:latin typeface="宋体" panose="02010600030101010101" pitchFamily="2" charset="-122"/>
                <a:ea typeface="宋体" panose="02010600030101010101" pitchFamily="2" charset="-122"/>
              </a:rPr>
              <a:t>是一种高层次的情报服务工作，它是指针对特定的研究课题，通过从大量的文献资料和其他相关情报中经过分析、综合、研究，系统地提出有情况、有对比、有分析、有观点的情报研究成果，以供用户参考和使用。</a:t>
            </a:r>
            <a:endParaRPr lang="en-US" altLang="zh-CN" sz="2000" dirty="0">
              <a:latin typeface="宋体" panose="02010600030101010101" pitchFamily="2" charset="-122"/>
              <a:ea typeface="宋体" panose="02010600030101010101" pitchFamily="2" charset="-122"/>
            </a:endParaRPr>
          </a:p>
          <a:p>
            <a:pPr marL="457189" indent="-457189">
              <a:buFont typeface="+mj-ea"/>
              <a:buAutoNum type="circleNumDbPlain"/>
            </a:pPr>
            <a:r>
              <a:rPr lang="zh-CN" altLang="en-US" sz="2000" dirty="0">
                <a:latin typeface="宋体" panose="02010600030101010101" pitchFamily="2" charset="-122"/>
                <a:ea typeface="宋体" panose="02010600030101010101" pitchFamily="2" charset="-122"/>
              </a:rPr>
              <a:t>再生情报论认为，</a:t>
            </a:r>
            <a:r>
              <a:rPr lang="zh-CN" altLang="en-US" sz="2000" b="1" dirty="0">
                <a:latin typeface="宋体" panose="02010600030101010101" pitchFamily="2" charset="-122"/>
                <a:ea typeface="宋体" panose="02010600030101010101" pitchFamily="2" charset="-122"/>
              </a:rPr>
              <a:t>情报研究</a:t>
            </a:r>
            <a:r>
              <a:rPr lang="zh-CN" altLang="en-US" sz="2000" dirty="0">
                <a:latin typeface="宋体" panose="02010600030101010101" pitchFamily="2" charset="-122"/>
                <a:ea typeface="宋体" panose="02010600030101010101" pitchFamily="2" charset="-122"/>
              </a:rPr>
              <a:t>是一种创造性的劳动，其基本任务是对与给定任务有关的、已占有的情报资料进行分析综合，从中得出对完成这一任务有参考价值的结论。</a:t>
            </a:r>
            <a:endParaRPr lang="en-US" altLang="zh-CN" sz="2000" dirty="0">
              <a:latin typeface="宋体" panose="02010600030101010101" pitchFamily="2" charset="-122"/>
              <a:ea typeface="宋体" panose="02010600030101010101" pitchFamily="2" charset="-122"/>
            </a:endParaRPr>
          </a:p>
          <a:p>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63251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945043" y="1772816"/>
            <a:ext cx="7560840" cy="3600450"/>
          </a:xfrm>
        </p:spPr>
        <p:txBody>
          <a:bodyPr>
            <a:normAutofit fontScale="92500" lnSpcReduction="20000"/>
          </a:bodyPr>
          <a:lstStyle/>
          <a:p>
            <a:pPr marL="36000" lvl="2" indent="-457189">
              <a:lnSpc>
                <a:spcPct val="250000"/>
              </a:lnSpc>
              <a:buFont typeface="+mj-ea"/>
              <a:buAutoNum type="circleNumDbPlain" startAt="4"/>
            </a:pPr>
            <a:r>
              <a:rPr lang="zh-CN" altLang="en-US" b="1" dirty="0">
                <a:cs typeface="+mj-cs"/>
              </a:rPr>
              <a:t>社会学的方法</a:t>
            </a:r>
            <a:endParaRPr lang="en-US" altLang="zh-CN" b="1" dirty="0">
              <a:cs typeface="+mj-cs"/>
            </a:endParaRPr>
          </a:p>
          <a:p>
            <a:pPr marL="378900" lvl="2" indent="-342900">
              <a:lnSpc>
                <a:spcPct val="150000"/>
              </a:lnSpc>
              <a:buClr>
                <a:srgbClr val="58267E"/>
              </a:buClr>
              <a:buFont typeface="Wingdings" pitchFamily="2" charset="2"/>
              <a:buChar char="Ø"/>
            </a:pPr>
            <a:r>
              <a:rPr lang="zh-CN" altLang="en-US" dirty="0">
                <a:cs typeface="+mj-cs"/>
              </a:rPr>
              <a:t>在实地调查分析环节，社会学方法是非常必要的。它为信息分析提供搜集实地信息的某些比较成熟的方法，为分析概念之间的关系和形成正确的概念框架、理论架构等贡献有效的方法手段。其中，社会学方法中的社会调查方法是与信息分析最为相关的一种方法，是实地情报调研的主要方法来源。</a:t>
            </a:r>
            <a:r>
              <a:rPr lang="en-US" altLang="zh-CN" dirty="0">
                <a:cs typeface="+mj-cs"/>
              </a:rPr>
              <a:t>    </a:t>
            </a: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4.1.3.1 </a:t>
            </a:r>
            <a:r>
              <a:rPr lang="zh-CN" altLang="en-US" sz="2800" b="1" dirty="0">
                <a:solidFill>
                  <a:srgbClr val="58267E"/>
                </a:solidFill>
                <a:latin typeface="+mn-ea"/>
                <a:ea typeface="+mn-ea"/>
              </a:rPr>
              <a:t>信息分析方法的来源</a:t>
            </a:r>
          </a:p>
        </p:txBody>
      </p:sp>
    </p:spTree>
    <p:extLst>
      <p:ext uri="{BB962C8B-B14F-4D97-AF65-F5344CB8AC3E}">
        <p14:creationId xmlns:p14="http://schemas.microsoft.com/office/powerpoint/2010/main" val="180148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1043608" y="1772816"/>
            <a:ext cx="7560839" cy="3600450"/>
          </a:xfrm>
        </p:spPr>
        <p:txBody>
          <a:bodyPr>
            <a:normAutofit/>
          </a:bodyPr>
          <a:lstStyle/>
          <a:p>
            <a:pPr marL="36000" lvl="2" indent="-457189">
              <a:lnSpc>
                <a:spcPct val="200000"/>
              </a:lnSpc>
              <a:buFont typeface="+mj-ea"/>
              <a:buAutoNum type="circleNumDbPlain" startAt="5"/>
            </a:pPr>
            <a:r>
              <a:rPr lang="zh-CN" altLang="en-US" sz="2200" b="1" dirty="0">
                <a:cs typeface="+mj-cs"/>
              </a:rPr>
              <a:t>数学统计学的方法</a:t>
            </a:r>
            <a:endParaRPr lang="en-US" altLang="zh-CN" sz="2200" b="1" dirty="0">
              <a:cs typeface="+mj-cs"/>
            </a:endParaRPr>
          </a:p>
          <a:p>
            <a:pPr marL="342900" lvl="2" indent="-342900">
              <a:lnSpc>
                <a:spcPct val="150000"/>
              </a:lnSpc>
              <a:buClr>
                <a:srgbClr val="58267E"/>
              </a:buClr>
              <a:buFont typeface="Wingdings" pitchFamily="2" charset="2"/>
              <a:buChar char="Ø"/>
            </a:pPr>
            <a:r>
              <a:rPr lang="zh-CN" altLang="en-US" sz="2200" dirty="0">
                <a:cs typeface="+mj-cs"/>
              </a:rPr>
              <a:t>在信息分析中进行多因素间关系的定量研究和预测研究时采用的诸如相关分析、回归分析、聚类分析等具体的专门方法都是来自数学统计学方法。信息分析的定量研究就是数学统计学方法的应用，数学统计学是信息分析定量研究的最重要的方法来源。</a:t>
            </a:r>
            <a:endParaRPr lang="en-US" altLang="zh-CN" sz="2200"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4.1.3.1 </a:t>
            </a:r>
            <a:r>
              <a:rPr lang="zh-CN" altLang="en-US" sz="2800" b="1" dirty="0">
                <a:solidFill>
                  <a:srgbClr val="58267E"/>
                </a:solidFill>
                <a:latin typeface="+mn-ea"/>
                <a:ea typeface="+mn-ea"/>
              </a:rPr>
              <a:t>信息分析方法的来源</a:t>
            </a:r>
          </a:p>
        </p:txBody>
      </p:sp>
    </p:spTree>
    <p:extLst>
      <p:ext uri="{BB962C8B-B14F-4D97-AF65-F5344CB8AC3E}">
        <p14:creationId xmlns:p14="http://schemas.microsoft.com/office/powerpoint/2010/main" val="133967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1043608" y="1628800"/>
            <a:ext cx="7521631" cy="4104456"/>
          </a:xfrm>
        </p:spPr>
        <p:txBody>
          <a:bodyPr>
            <a:normAutofit fontScale="92500" lnSpcReduction="10000"/>
          </a:bodyPr>
          <a:lstStyle/>
          <a:p>
            <a:pPr marL="36000" lvl="2" indent="-457189">
              <a:lnSpc>
                <a:spcPct val="250000"/>
              </a:lnSpc>
              <a:buFont typeface="+mj-ea"/>
              <a:buAutoNum type="circleNumDbPlain" startAt="6"/>
            </a:pPr>
            <a:r>
              <a:rPr lang="zh-CN" altLang="en-US" b="1" dirty="0">
                <a:cs typeface="+mj-cs"/>
              </a:rPr>
              <a:t>经济管理学的方法</a:t>
            </a:r>
            <a:endParaRPr lang="en-US" altLang="zh-CN" b="1" dirty="0">
              <a:cs typeface="+mj-cs"/>
            </a:endParaRPr>
          </a:p>
          <a:p>
            <a:pPr marL="342900" lvl="2" indent="-342900">
              <a:lnSpc>
                <a:spcPct val="150000"/>
              </a:lnSpc>
              <a:spcAft>
                <a:spcPts val="600"/>
              </a:spcAft>
              <a:buClr>
                <a:srgbClr val="58267E"/>
              </a:buClr>
              <a:buFont typeface="Wingdings" pitchFamily="2" charset="2"/>
              <a:buChar char="Ø"/>
            </a:pPr>
            <a:r>
              <a:rPr lang="zh-CN" altLang="en-US" dirty="0">
                <a:cs typeface="+mj-cs"/>
              </a:rPr>
              <a:t>经济信息分析和管理咨询中大量运用了经济管理学的方法，如投入产出分析法、成本收益分析法呢、系统工程法、运筹学、博弈论方法等。</a:t>
            </a:r>
            <a:endParaRPr lang="en-US" altLang="zh-CN" dirty="0">
              <a:cs typeface="+mj-cs"/>
            </a:endParaRPr>
          </a:p>
          <a:p>
            <a:pPr marL="342900" lvl="2" indent="-342900">
              <a:lnSpc>
                <a:spcPct val="150000"/>
              </a:lnSpc>
              <a:spcAft>
                <a:spcPts val="600"/>
              </a:spcAft>
              <a:buClr>
                <a:srgbClr val="58267E"/>
              </a:buClr>
              <a:buFont typeface="Wingdings" pitchFamily="2" charset="2"/>
              <a:buChar char="Ø"/>
            </a:pPr>
            <a:r>
              <a:rPr lang="zh-CN" altLang="en-US" dirty="0">
                <a:cs typeface="+mj-cs"/>
              </a:rPr>
              <a:t>目前多因素的复杂系统和全面的组织诊断日益成为信息分析的对象，对于综合性的信息分析而言，经济管理学的方法越来越成为重要的方法来源。</a:t>
            </a:r>
            <a:endParaRPr lang="en-US" altLang="zh-CN"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4.1.3.1 </a:t>
            </a:r>
            <a:r>
              <a:rPr lang="zh-CN" altLang="en-US" sz="2800" b="1" dirty="0">
                <a:solidFill>
                  <a:srgbClr val="58267E"/>
                </a:solidFill>
                <a:latin typeface="+mn-ea"/>
                <a:ea typeface="+mn-ea"/>
              </a:rPr>
              <a:t>信息分析方法的来源</a:t>
            </a:r>
          </a:p>
        </p:txBody>
      </p:sp>
    </p:spTree>
    <p:extLst>
      <p:ext uri="{BB962C8B-B14F-4D97-AF65-F5344CB8AC3E}">
        <p14:creationId xmlns:p14="http://schemas.microsoft.com/office/powerpoint/2010/main" val="322921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1043608" y="1670700"/>
            <a:ext cx="7560840" cy="3600450"/>
          </a:xfrm>
        </p:spPr>
        <p:txBody>
          <a:bodyPr>
            <a:normAutofit fontScale="92500"/>
          </a:bodyPr>
          <a:lstStyle/>
          <a:p>
            <a:pPr marL="0" lvl="2" indent="0">
              <a:lnSpc>
                <a:spcPct val="250000"/>
              </a:lnSpc>
              <a:buNone/>
            </a:pPr>
            <a:r>
              <a:rPr lang="zh-CN" altLang="en-US" sz="2800" b="1" dirty="0">
                <a:cs typeface="+mj-cs"/>
              </a:rPr>
              <a:t>总结：</a:t>
            </a:r>
            <a:endParaRPr lang="en-US" altLang="zh-CN" sz="2800" b="1" dirty="0">
              <a:cs typeface="+mj-cs"/>
            </a:endParaRPr>
          </a:p>
          <a:p>
            <a:pPr marL="0" lvl="2" indent="0">
              <a:lnSpc>
                <a:spcPct val="150000"/>
              </a:lnSpc>
              <a:buNone/>
            </a:pPr>
            <a:r>
              <a:rPr lang="zh-CN" altLang="en-US" dirty="0" smtClean="0">
                <a:cs typeface="+mj-cs"/>
              </a:rPr>
              <a:t>         以上</a:t>
            </a:r>
            <a:r>
              <a:rPr lang="zh-CN" altLang="en-US" dirty="0">
                <a:cs typeface="+mj-cs"/>
              </a:rPr>
              <a:t>六个领域是信息分析方法的主要来源，对信息分析方法体系影响最大、也最为相关。从原则上来说，信息分析方法的来源不受限制，这样才能及时移植和吸收其他学科领域行之有效的研究方法，服务于信息分析的工作要求。</a:t>
            </a:r>
            <a:endParaRPr lang="en-US" altLang="zh-CN"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4.1.3.1 </a:t>
            </a:r>
            <a:r>
              <a:rPr lang="zh-CN" altLang="en-US" sz="2800" b="1" dirty="0">
                <a:solidFill>
                  <a:srgbClr val="58267E"/>
                </a:solidFill>
                <a:latin typeface="+mn-ea"/>
                <a:ea typeface="+mn-ea"/>
              </a:rPr>
              <a:t>信息分析方法的来源</a:t>
            </a:r>
          </a:p>
        </p:txBody>
      </p:sp>
    </p:spTree>
    <p:extLst>
      <p:ext uri="{BB962C8B-B14F-4D97-AF65-F5344CB8AC3E}">
        <p14:creationId xmlns:p14="http://schemas.microsoft.com/office/powerpoint/2010/main" val="137888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610663" y="1124744"/>
            <a:ext cx="7937333" cy="4684712"/>
          </a:xfrm>
        </p:spPr>
        <p:txBody>
          <a:bodyPr>
            <a:normAutofit fontScale="92500" lnSpcReduction="20000"/>
          </a:bodyPr>
          <a:lstStyle/>
          <a:p>
            <a:pPr marL="0" lvl="2" indent="0">
              <a:lnSpc>
                <a:spcPct val="200000"/>
              </a:lnSpc>
              <a:buNone/>
            </a:pPr>
            <a:endParaRPr lang="en-US" altLang="zh-CN" sz="2800" dirty="0">
              <a:latin typeface="+mj-ea"/>
              <a:ea typeface="+mj-ea"/>
              <a:cs typeface="+mj-cs"/>
            </a:endParaRPr>
          </a:p>
          <a:p>
            <a:pPr marL="0" lvl="2" indent="0">
              <a:lnSpc>
                <a:spcPct val="200000"/>
              </a:lnSpc>
              <a:buNone/>
            </a:pPr>
            <a:r>
              <a:rPr lang="zh-CN" altLang="en-US" sz="2800" dirty="0" smtClean="0">
                <a:cs typeface="+mj-cs"/>
              </a:rPr>
              <a:t>    信息分析</a:t>
            </a:r>
            <a:r>
              <a:rPr lang="zh-CN" altLang="en-US" sz="2800" dirty="0">
                <a:cs typeface="+mj-cs"/>
              </a:rPr>
              <a:t>方法的体系结构是根据信息分析的理论追求和职业需要，对信息分析领域积累的研究方法按照某种标准进行系统化和结构化，从而比较完整的反映信息分析方法的全貌，反映信息分析的具体分析方法及方法之间的关系。</a:t>
            </a:r>
            <a:endParaRPr lang="en-US" altLang="zh-CN" sz="2800" dirty="0">
              <a:cs typeface="+mj-cs"/>
            </a:endParaRPr>
          </a:p>
          <a:p>
            <a:pPr marL="0" lvl="2" indent="0">
              <a:lnSpc>
                <a:spcPct val="200000"/>
              </a:lnSpc>
              <a:buNone/>
            </a:pPr>
            <a:endParaRPr lang="zh-CN" altLang="en-US" sz="2800"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4.1.3.2 </a:t>
            </a:r>
            <a:r>
              <a:rPr lang="zh-CN" altLang="en-US" sz="2800" b="1" dirty="0" smtClean="0">
                <a:solidFill>
                  <a:srgbClr val="58267E"/>
                </a:solidFill>
                <a:latin typeface="+mn-ea"/>
                <a:ea typeface="+mn-ea"/>
              </a:rPr>
              <a:t>信息分析方法的体系结构</a:t>
            </a:r>
            <a:endParaRPr lang="zh-CN" altLang="en-US" sz="2800" b="1" dirty="0">
              <a:solidFill>
                <a:srgbClr val="58267E"/>
              </a:solidFill>
              <a:latin typeface="+mn-ea"/>
              <a:ea typeface="+mn-ea"/>
            </a:endParaRPr>
          </a:p>
        </p:txBody>
      </p:sp>
    </p:spTree>
    <p:extLst>
      <p:ext uri="{BB962C8B-B14F-4D97-AF65-F5344CB8AC3E}">
        <p14:creationId xmlns:p14="http://schemas.microsoft.com/office/powerpoint/2010/main" val="659978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610663" y="1268760"/>
            <a:ext cx="8304737" cy="4602496"/>
          </a:xfrm>
        </p:spPr>
        <p:txBody>
          <a:bodyPr>
            <a:normAutofit fontScale="85000" lnSpcReduction="20000"/>
          </a:bodyPr>
          <a:lstStyle/>
          <a:p>
            <a:pPr marL="457200" lvl="2" indent="-457200">
              <a:lnSpc>
                <a:spcPct val="150000"/>
              </a:lnSpc>
              <a:buClr>
                <a:srgbClr val="58267E"/>
              </a:buClr>
              <a:buFont typeface="Wingdings" panose="05000000000000000000" pitchFamily="2" charset="2"/>
              <a:buChar char="u"/>
            </a:pPr>
            <a:r>
              <a:rPr lang="zh-CN" altLang="en-US" sz="2800" b="1" dirty="0" smtClean="0">
                <a:cs typeface="+mj-cs"/>
              </a:rPr>
              <a:t>按照</a:t>
            </a:r>
            <a:r>
              <a:rPr lang="zh-CN" altLang="en-US" sz="2800" b="1" dirty="0">
                <a:cs typeface="+mj-cs"/>
              </a:rPr>
              <a:t>信息分析的功能，信息分析方法体系包括四大类方法：</a:t>
            </a:r>
            <a:endParaRPr lang="en-US" altLang="zh-CN" sz="2800" b="1" dirty="0">
              <a:cs typeface="+mj-cs"/>
            </a:endParaRPr>
          </a:p>
          <a:p>
            <a:pPr marL="36000" lvl="2" indent="-457189">
              <a:lnSpc>
                <a:spcPct val="150000"/>
              </a:lnSpc>
              <a:buFont typeface="+mj-ea"/>
              <a:buAutoNum type="circleNumDbPlain"/>
            </a:pPr>
            <a:r>
              <a:rPr lang="zh-CN" altLang="en-US" sz="2600" b="1" dirty="0">
                <a:cs typeface="+mj-cs"/>
              </a:rPr>
              <a:t>相关分析方法：</a:t>
            </a:r>
            <a:endParaRPr lang="en-US" altLang="zh-CN" sz="2600" b="1" dirty="0">
              <a:cs typeface="+mj-cs"/>
            </a:endParaRPr>
          </a:p>
          <a:p>
            <a:pPr marL="36000" lvl="2" indent="0">
              <a:lnSpc>
                <a:spcPct val="150000"/>
              </a:lnSpc>
              <a:buNone/>
            </a:pPr>
            <a:r>
              <a:rPr lang="zh-CN" altLang="en-US" sz="2600" dirty="0" smtClean="0">
                <a:cs typeface="+mj-cs"/>
              </a:rPr>
              <a:t>        由</a:t>
            </a:r>
            <a:r>
              <a:rPr lang="zh-CN" altLang="en-US" sz="2600" dirty="0">
                <a:cs typeface="+mj-cs"/>
              </a:rPr>
              <a:t>各种进行相关分析的具体方法集合而成，包括：内容分析法、扎根理论、引文分析法、链接分析法、因子分析法、聚类分析法、社会网络分析法、关联树法等</a:t>
            </a:r>
            <a:r>
              <a:rPr lang="zh-CN" altLang="en-US" sz="2600" dirty="0" smtClean="0">
                <a:cs typeface="+mj-cs"/>
              </a:rPr>
              <a:t>。</a:t>
            </a:r>
            <a:endParaRPr lang="en-US" altLang="zh-CN" sz="2600" dirty="0" smtClean="0">
              <a:cs typeface="+mj-cs"/>
            </a:endParaRPr>
          </a:p>
          <a:p>
            <a:pPr marL="36000" lvl="2" indent="-457189">
              <a:lnSpc>
                <a:spcPct val="150000"/>
              </a:lnSpc>
              <a:buFont typeface="+mj-ea"/>
              <a:buAutoNum type="circleNumDbPlain" startAt="2"/>
            </a:pPr>
            <a:r>
              <a:rPr lang="zh-CN" altLang="en-US" sz="2600" b="1" dirty="0"/>
              <a:t>预测分析方法：</a:t>
            </a:r>
            <a:endParaRPr lang="en-US" altLang="zh-CN" sz="2600" b="1" dirty="0"/>
          </a:p>
          <a:p>
            <a:pPr marL="36000" lvl="2" indent="0">
              <a:lnSpc>
                <a:spcPct val="150000"/>
              </a:lnSpc>
              <a:buNone/>
            </a:pPr>
            <a:r>
              <a:rPr lang="zh-CN" altLang="en-US" sz="2600" dirty="0" smtClean="0"/>
              <a:t>         由</a:t>
            </a:r>
            <a:r>
              <a:rPr lang="zh-CN" altLang="en-US" sz="2600" dirty="0"/>
              <a:t>各种进行信息预测的具体方法集合而成，包括：时间序列分析方法、回归分析法、德尔菲法、情景分析方法、人工神经网络分析方法、马尔科夫链分析方法等。</a:t>
            </a:r>
            <a:endParaRPr lang="en-US" altLang="zh-CN" sz="2600" dirty="0"/>
          </a:p>
          <a:p>
            <a:pPr marL="36000" lvl="2" indent="0">
              <a:lnSpc>
                <a:spcPct val="150000"/>
              </a:lnSpc>
              <a:buNone/>
            </a:pPr>
            <a:endParaRPr lang="en-US" altLang="zh-CN"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4.1.3.2 </a:t>
            </a:r>
            <a:r>
              <a:rPr lang="zh-CN" altLang="en-US" sz="2800" b="1" dirty="0" smtClean="0">
                <a:solidFill>
                  <a:srgbClr val="58267E"/>
                </a:solidFill>
                <a:latin typeface="+mn-ea"/>
                <a:ea typeface="+mn-ea"/>
              </a:rPr>
              <a:t>信息分析方法的体系结构</a:t>
            </a:r>
            <a:endParaRPr lang="zh-CN" altLang="en-US" sz="2800" b="1" dirty="0">
              <a:solidFill>
                <a:srgbClr val="58267E"/>
              </a:solidFill>
              <a:latin typeface="+mn-ea"/>
              <a:ea typeface="+mn-ea"/>
            </a:endParaRPr>
          </a:p>
        </p:txBody>
      </p:sp>
    </p:spTree>
    <p:extLst>
      <p:ext uri="{BB962C8B-B14F-4D97-AF65-F5344CB8AC3E}">
        <p14:creationId xmlns:p14="http://schemas.microsoft.com/office/powerpoint/2010/main" val="38080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797871" y="1484784"/>
            <a:ext cx="8026368" cy="4684712"/>
          </a:xfrm>
        </p:spPr>
        <p:txBody>
          <a:bodyPr>
            <a:normAutofit fontScale="92500" lnSpcReduction="10000"/>
          </a:bodyPr>
          <a:lstStyle/>
          <a:p>
            <a:pPr marL="36000" lvl="2" indent="-457189">
              <a:lnSpc>
                <a:spcPct val="150000"/>
              </a:lnSpc>
              <a:buFont typeface="+mj-ea"/>
              <a:buAutoNum type="circleNumDbPlain" startAt="3"/>
            </a:pPr>
            <a:r>
              <a:rPr lang="zh-CN" altLang="en-US" b="1" dirty="0">
                <a:cs typeface="+mj-cs"/>
              </a:rPr>
              <a:t>评估分析方法：</a:t>
            </a:r>
            <a:endParaRPr lang="en-US" altLang="zh-CN" b="1" dirty="0">
              <a:cs typeface="+mj-cs"/>
            </a:endParaRPr>
          </a:p>
          <a:p>
            <a:pPr marL="36000" lvl="2" indent="0">
              <a:lnSpc>
                <a:spcPct val="150000"/>
              </a:lnSpc>
              <a:buNone/>
            </a:pPr>
            <a:r>
              <a:rPr lang="zh-CN" altLang="en-US" dirty="0">
                <a:cs typeface="+mj-cs"/>
              </a:rPr>
              <a:t>由各种进行评估的具体方法集合而成，包括：模糊综合评估法、层次分析法、</a:t>
            </a:r>
            <a:r>
              <a:rPr lang="en-US" altLang="zh-CN" dirty="0">
                <a:cs typeface="+mj-cs"/>
              </a:rPr>
              <a:t>SWOT</a:t>
            </a:r>
            <a:r>
              <a:rPr lang="zh-CN" altLang="en-US" dirty="0">
                <a:cs typeface="+mj-cs"/>
              </a:rPr>
              <a:t>分析方法、网络层次分析方法、数据包络分析方法、系统动力学分析方法、指数评估方法等</a:t>
            </a:r>
            <a:r>
              <a:rPr lang="zh-CN" altLang="en-US" dirty="0" smtClean="0">
                <a:cs typeface="+mj-cs"/>
              </a:rPr>
              <a:t>。</a:t>
            </a:r>
            <a:endParaRPr lang="en-US" altLang="zh-CN" dirty="0" smtClean="0">
              <a:cs typeface="+mj-cs"/>
            </a:endParaRPr>
          </a:p>
          <a:p>
            <a:pPr marL="36000" lvl="2" indent="-457189">
              <a:lnSpc>
                <a:spcPct val="150000"/>
              </a:lnSpc>
              <a:buFont typeface="+mj-ea"/>
              <a:buAutoNum type="circleNumDbPlain" startAt="4"/>
            </a:pPr>
            <a:r>
              <a:rPr lang="zh-CN" altLang="en-US" b="1" dirty="0"/>
              <a:t>其他分析方法：</a:t>
            </a:r>
            <a:endParaRPr lang="en-US" altLang="zh-CN" b="1" dirty="0"/>
          </a:p>
          <a:p>
            <a:pPr marL="36000" lvl="2" indent="0">
              <a:lnSpc>
                <a:spcPct val="150000"/>
              </a:lnSpc>
              <a:buNone/>
            </a:pPr>
            <a:r>
              <a:rPr lang="zh-CN" altLang="en-US" dirty="0"/>
              <a:t>由除了上述三大类方法外信息分析中广泛应用的其他方法集合而成，包括：仿真模型、动态规划法、博弈论方法、社会调查方法、文本分析方法、数据挖掘方法、机器学习、知识图谱、信息可视化等。</a:t>
            </a:r>
            <a:endParaRPr lang="en-US" altLang="zh-CN" dirty="0"/>
          </a:p>
          <a:p>
            <a:pPr marL="36000" lvl="2" indent="0">
              <a:lnSpc>
                <a:spcPct val="150000"/>
              </a:lnSpc>
              <a:buNone/>
            </a:pPr>
            <a:endParaRPr lang="en-US" altLang="zh-CN" dirty="0" smtClean="0">
              <a:cs typeface="+mj-cs"/>
            </a:endParaRPr>
          </a:p>
          <a:p>
            <a:pPr marL="36000" lvl="2" indent="0">
              <a:lnSpc>
                <a:spcPct val="150000"/>
              </a:lnSpc>
              <a:buNone/>
            </a:pPr>
            <a:endParaRPr lang="en-US" altLang="zh-CN" dirty="0">
              <a:cs typeface="+mj-cs"/>
            </a:endParaRPr>
          </a:p>
        </p:txBody>
      </p:sp>
      <p:sp>
        <p:nvSpPr>
          <p:cNvPr id="3"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4.1.3.2 </a:t>
            </a:r>
            <a:r>
              <a:rPr lang="zh-CN" altLang="en-US" sz="2800" b="1" dirty="0" smtClean="0">
                <a:solidFill>
                  <a:srgbClr val="58267E"/>
                </a:solidFill>
                <a:latin typeface="+mn-ea"/>
                <a:ea typeface="+mn-ea"/>
              </a:rPr>
              <a:t>信息分析方法的体系结构</a:t>
            </a:r>
            <a:endParaRPr lang="zh-CN" altLang="en-US" sz="2800" b="1" dirty="0">
              <a:solidFill>
                <a:srgbClr val="58267E"/>
              </a:solidFill>
              <a:latin typeface="+mn-ea"/>
              <a:ea typeface="+mn-ea"/>
            </a:endParaRPr>
          </a:p>
        </p:txBody>
      </p:sp>
    </p:spTree>
    <p:extLst>
      <p:ext uri="{BB962C8B-B14F-4D97-AF65-F5344CB8AC3E}">
        <p14:creationId xmlns:p14="http://schemas.microsoft.com/office/powerpoint/2010/main" val="3841941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95549" y="1196752"/>
            <a:ext cx="825982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189" indent="-457189" algn="l">
              <a:lnSpc>
                <a:spcPct val="90000"/>
              </a:lnSpc>
              <a:buFont typeface="Wingdings" panose="05000000000000000000" pitchFamily="2" charset="2"/>
              <a:buChar char="u"/>
            </a:pPr>
            <a:endParaRPr lang="en-US" altLang="zh-CN" sz="2400" b="1" dirty="0">
              <a:latin typeface="宋体" panose="02010600030101010101" pitchFamily="2" charset="-122"/>
              <a:ea typeface="宋体" panose="02010600030101010101" pitchFamily="2" charset="-122"/>
            </a:endParaRPr>
          </a:p>
          <a:p>
            <a:pPr marL="457189" indent="-457189" algn="l">
              <a:lnSpc>
                <a:spcPct val="90000"/>
              </a:lnSpc>
              <a:buClr>
                <a:srgbClr val="58267E"/>
              </a:buClr>
              <a:buFont typeface="Wingdings" panose="05000000000000000000" pitchFamily="2" charset="2"/>
              <a:buChar char="u"/>
            </a:pPr>
            <a:r>
              <a:rPr lang="zh-CN" altLang="en-US" sz="2400" b="1" dirty="0">
                <a:latin typeface="宋体" panose="02010600030101010101" pitchFamily="2" charset="-122"/>
                <a:ea typeface="宋体" panose="02010600030101010101" pitchFamily="2" charset="-122"/>
              </a:rPr>
              <a:t>按照研究方法的性质，信息分析方法可以分为：</a:t>
            </a:r>
          </a:p>
          <a:p>
            <a:pPr marL="457189" indent="-457189" algn="l">
              <a:lnSpc>
                <a:spcPct val="90000"/>
              </a:lnSpc>
              <a:buFont typeface="Wingdings" panose="05000000000000000000" pitchFamily="2" charset="2"/>
              <a:buChar char="u"/>
            </a:pPr>
            <a:endParaRPr lang="zh-CN" altLang="en-US" sz="2400" b="1" dirty="0">
              <a:latin typeface="宋体" panose="02010600030101010101" pitchFamily="2" charset="-122"/>
              <a:ea typeface="宋体" panose="02010600030101010101" pitchFamily="2" charset="-122"/>
            </a:endParaRPr>
          </a:p>
        </p:txBody>
      </p:sp>
      <p:sp>
        <p:nvSpPr>
          <p:cNvPr id="5" name="Text Box 4"/>
          <p:cNvSpPr txBox="1">
            <a:spLocks noChangeArrowheads="1"/>
          </p:cNvSpPr>
          <p:nvPr/>
        </p:nvSpPr>
        <p:spPr bwMode="auto">
          <a:xfrm>
            <a:off x="1259632" y="1906365"/>
            <a:ext cx="7285807" cy="457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lr>
                <a:schemeClr val="tx2"/>
              </a:buClr>
              <a:buFont typeface="Wingdings" panose="05000000000000000000" pitchFamily="2" charset="2"/>
              <a:buChar char="w"/>
              <a:defRPr kumimoji="1" sz="2800">
                <a:solidFill>
                  <a:schemeClr val="tx1"/>
                </a:solidFill>
                <a:latin typeface="Times New Roman" panose="02020603050405020304" pitchFamily="18" charset="0"/>
                <a:ea typeface="华文中宋" panose="02010600040101010101" pitchFamily="2" charset="-122"/>
              </a:defRPr>
            </a:lvl1pPr>
            <a:lvl2pPr marL="742950" indent="-285750">
              <a:lnSpc>
                <a:spcPct val="115000"/>
              </a:lnSpc>
              <a:spcBef>
                <a:spcPct val="20000"/>
              </a:spcBef>
              <a:buSzPct val="95000"/>
              <a:buChar char="–"/>
              <a:defRPr kumimoji="1" sz="2400">
                <a:solidFill>
                  <a:schemeClr val="tx1"/>
                </a:solidFill>
                <a:latin typeface="Times New Roman" panose="02020603050405020304" pitchFamily="18" charset="0"/>
                <a:ea typeface="华文中宋" panose="02010600040101010101" pitchFamily="2" charset="-122"/>
              </a:defRPr>
            </a:lvl2pPr>
            <a:lvl3pPr marL="1143000" indent="-228600">
              <a:lnSpc>
                <a:spcPct val="115000"/>
              </a:lnSpc>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3pPr>
            <a:lvl4pPr marL="1600200" indent="-228600">
              <a:lnSpc>
                <a:spcPct val="115000"/>
              </a:lnSpc>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4pPr>
            <a:lvl5pPr marL="2057400" indent="-228600">
              <a:lnSpc>
                <a:spcPct val="115000"/>
              </a:lnSpc>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115000"/>
              </a:lnSpc>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115000"/>
              </a:lnSpc>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115000"/>
              </a:lnSpc>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115000"/>
              </a:lnSpc>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9pPr>
          </a:lstStyle>
          <a:p>
            <a:pPr marL="457189" indent="-457189" eaLnBrk="0" fontAlgn="base" hangingPunct="0">
              <a:lnSpc>
                <a:spcPct val="100000"/>
              </a:lnSpc>
              <a:spcAft>
                <a:spcPct val="0"/>
              </a:spcAft>
              <a:buClr>
                <a:schemeClr val="tx1"/>
              </a:buClr>
              <a:buFont typeface="+mj-ea"/>
              <a:buAutoNum type="circleNumDbPlain"/>
            </a:pPr>
            <a:r>
              <a:rPr lang="zh-CN" altLang="en-US" sz="2400" b="1" dirty="0">
                <a:latin typeface="宋体" panose="02010600030101010101" pitchFamily="2" charset="-122"/>
                <a:ea typeface="宋体" panose="02010600030101010101" pitchFamily="2" charset="-122"/>
                <a:cs typeface="+mj-cs"/>
              </a:rPr>
              <a:t>定性识别方法</a:t>
            </a:r>
          </a:p>
          <a:p>
            <a:pPr marL="457189" indent="-457189" eaLnBrk="0" fontAlgn="base" hangingPunct="0">
              <a:lnSpc>
                <a:spcPct val="100000"/>
              </a:lnSpc>
              <a:spcAft>
                <a:spcPct val="0"/>
              </a:spcAft>
              <a:buClr>
                <a:schemeClr val="tx1"/>
              </a:buClr>
              <a:buFont typeface="+mj-ea"/>
              <a:buAutoNum type="circleNumDbPlain"/>
            </a:pPr>
            <a:r>
              <a:rPr lang="zh-CN" altLang="en-US" sz="2400" b="1" dirty="0">
                <a:latin typeface="宋体" panose="02010600030101010101" pitchFamily="2" charset="-122"/>
                <a:ea typeface="宋体" panose="02010600030101010101" pitchFamily="2" charset="-122"/>
                <a:cs typeface="+mj-cs"/>
              </a:rPr>
              <a:t>定性和定量相结合的识别方法</a:t>
            </a:r>
          </a:p>
          <a:p>
            <a:pPr marL="457189" indent="-457189" eaLnBrk="0" fontAlgn="base" hangingPunct="0">
              <a:lnSpc>
                <a:spcPct val="100000"/>
              </a:lnSpc>
              <a:spcAft>
                <a:spcPct val="0"/>
              </a:spcAft>
              <a:buClr>
                <a:schemeClr val="tx1"/>
              </a:buClr>
              <a:buFont typeface="+mj-ea"/>
              <a:buAutoNum type="circleNumDbPlain"/>
            </a:pPr>
            <a:r>
              <a:rPr lang="zh-CN" altLang="en-US" sz="2400" b="1" dirty="0">
                <a:latin typeface="宋体" panose="02010600030101010101" pitchFamily="2" charset="-122"/>
                <a:ea typeface="宋体" panose="02010600030101010101" pitchFamily="2" charset="-122"/>
                <a:cs typeface="+mj-cs"/>
              </a:rPr>
              <a:t>定量识别方法</a:t>
            </a:r>
            <a:endParaRPr lang="en-US" altLang="zh-CN" sz="2400" b="1" dirty="0">
              <a:latin typeface="宋体" panose="02010600030101010101" pitchFamily="2" charset="-122"/>
              <a:ea typeface="宋体" panose="02010600030101010101" pitchFamily="2" charset="-122"/>
              <a:cs typeface="+mj-cs"/>
            </a:endParaRPr>
          </a:p>
          <a:p>
            <a:pPr marL="457189" indent="-457189" eaLnBrk="0" fontAlgn="base" hangingPunct="0">
              <a:lnSpc>
                <a:spcPct val="100000"/>
              </a:lnSpc>
              <a:spcAft>
                <a:spcPct val="0"/>
              </a:spcAft>
              <a:buClr>
                <a:schemeClr val="accent1"/>
              </a:buClr>
              <a:buFont typeface="+mj-ea"/>
              <a:buAutoNum type="circleNumDbPlain"/>
            </a:pPr>
            <a:endParaRPr lang="en-US" altLang="zh-CN" sz="2400" dirty="0">
              <a:latin typeface="宋体" panose="02010600030101010101" pitchFamily="2" charset="-122"/>
              <a:ea typeface="宋体" panose="02010600030101010101" pitchFamily="2" charset="-122"/>
              <a:cs typeface="+mj-cs"/>
            </a:endParaRPr>
          </a:p>
          <a:p>
            <a:pPr marL="114297">
              <a:buNone/>
            </a:pPr>
            <a:r>
              <a:rPr lang="zh-CN" altLang="en-US" sz="2400" dirty="0">
                <a:latin typeface="黑体" panose="02010609060101010101" pitchFamily="49" charset="-122"/>
                <a:ea typeface="黑体" panose="02010609060101010101" pitchFamily="49" charset="-122"/>
              </a:rPr>
              <a:t>其中：</a:t>
            </a:r>
            <a:endParaRPr lang="en-US" altLang="zh-CN" sz="2400" dirty="0">
              <a:latin typeface="黑体" panose="02010609060101010101" pitchFamily="49" charset="-122"/>
              <a:ea typeface="黑体" panose="02010609060101010101" pitchFamily="49" charset="-122"/>
            </a:endParaRPr>
          </a:p>
          <a:p>
            <a:pPr marL="114297">
              <a:buNone/>
            </a:pPr>
            <a:r>
              <a:rPr lang="zh-CN" altLang="en-US" sz="2400" dirty="0">
                <a:latin typeface="黑体" panose="02010609060101010101" pitchFamily="49" charset="-122"/>
                <a:ea typeface="黑体" panose="02010609060101010101" pitchFamily="49" charset="-122"/>
              </a:rPr>
              <a:t>定性分析法一般不涉及变量关系，主要依靠人类逻辑思维功能来分析问题。 </a:t>
            </a:r>
            <a:endParaRPr lang="en-US" altLang="zh-CN" sz="2400" dirty="0">
              <a:latin typeface="黑体" panose="02010609060101010101" pitchFamily="49" charset="-122"/>
              <a:ea typeface="黑体" panose="02010609060101010101" pitchFamily="49" charset="-122"/>
            </a:endParaRPr>
          </a:p>
          <a:p>
            <a:pPr marL="114297">
              <a:buNone/>
            </a:pPr>
            <a:r>
              <a:rPr lang="zh-CN" altLang="en-US" sz="2400" dirty="0">
                <a:latin typeface="黑体" panose="02010609060101010101" pitchFamily="49" charset="-122"/>
                <a:ea typeface="黑体" panose="02010609060101010101" pitchFamily="49" charset="-122"/>
              </a:rPr>
              <a:t>定量分析法涉及变量关系，主要是依靠数学函数形式来进行计算求解。</a:t>
            </a:r>
          </a:p>
          <a:p>
            <a:pPr eaLnBrk="0" fontAlgn="base" hangingPunct="0">
              <a:lnSpc>
                <a:spcPct val="100000"/>
              </a:lnSpc>
              <a:spcAft>
                <a:spcPct val="0"/>
              </a:spcAft>
              <a:buClr>
                <a:schemeClr val="accent1"/>
              </a:buClr>
              <a:buFontTx/>
              <a:buNone/>
            </a:pPr>
            <a:endParaRPr lang="zh-CN" altLang="en-US" sz="2400" dirty="0">
              <a:latin typeface="宋体" panose="02010600030101010101" pitchFamily="2" charset="-122"/>
              <a:ea typeface="宋体" panose="02010600030101010101" pitchFamily="2" charset="-122"/>
              <a:cs typeface="+mj-cs"/>
            </a:endParaRPr>
          </a:p>
        </p:txBody>
      </p:sp>
      <p:sp>
        <p:nvSpPr>
          <p:cNvPr id="4"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4.1.3.2 </a:t>
            </a:r>
            <a:r>
              <a:rPr lang="zh-CN" altLang="en-US" sz="2800" b="1" dirty="0" smtClean="0">
                <a:solidFill>
                  <a:srgbClr val="58267E"/>
                </a:solidFill>
                <a:latin typeface="+mn-ea"/>
                <a:ea typeface="+mn-ea"/>
              </a:rPr>
              <a:t>信息分析方法的体系结构</a:t>
            </a:r>
            <a:endParaRPr lang="zh-CN" altLang="en-US" sz="2800" b="1" dirty="0">
              <a:solidFill>
                <a:srgbClr val="58267E"/>
              </a:solidFill>
              <a:latin typeface="+mn-ea"/>
              <a:ea typeface="+mn-ea"/>
            </a:endParaRPr>
          </a:p>
        </p:txBody>
      </p:sp>
    </p:spTree>
    <p:extLst>
      <p:ext uri="{BB962C8B-B14F-4D97-AF65-F5344CB8AC3E}">
        <p14:creationId xmlns:p14="http://schemas.microsoft.com/office/powerpoint/2010/main" val="1930296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95549" y="1196752"/>
            <a:ext cx="825982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189" indent="-457189" algn="l">
              <a:lnSpc>
                <a:spcPct val="90000"/>
              </a:lnSpc>
              <a:buFont typeface="Wingdings" panose="05000000000000000000" pitchFamily="2" charset="2"/>
              <a:buChar char="u"/>
            </a:pPr>
            <a:endParaRPr lang="en-US" altLang="zh-CN" sz="2400" b="1" dirty="0">
              <a:latin typeface="宋体" panose="02010600030101010101" pitchFamily="2" charset="-122"/>
              <a:ea typeface="宋体" panose="02010600030101010101" pitchFamily="2" charset="-122"/>
            </a:endParaRPr>
          </a:p>
          <a:p>
            <a:pPr marL="457189" indent="-457189" algn="l">
              <a:lnSpc>
                <a:spcPct val="90000"/>
              </a:lnSpc>
              <a:buClr>
                <a:srgbClr val="58267E"/>
              </a:buClr>
              <a:buFont typeface="Wingdings" panose="05000000000000000000" pitchFamily="2" charset="2"/>
              <a:buChar char="u"/>
            </a:pPr>
            <a:r>
              <a:rPr lang="zh-CN" altLang="en-US" sz="2400" b="1" dirty="0">
                <a:latin typeface="宋体" panose="02010600030101010101" pitchFamily="2" charset="-122"/>
                <a:ea typeface="宋体" panose="02010600030101010101" pitchFamily="2" charset="-122"/>
              </a:rPr>
              <a:t>按照研究方法的性质，信息分析方法可以分为：</a:t>
            </a:r>
          </a:p>
          <a:p>
            <a:pPr marL="457189" indent="-457189" algn="l">
              <a:lnSpc>
                <a:spcPct val="90000"/>
              </a:lnSpc>
              <a:buFont typeface="Wingdings" panose="05000000000000000000" pitchFamily="2" charset="2"/>
              <a:buChar char="u"/>
            </a:pPr>
            <a:endParaRPr lang="zh-CN" altLang="en-US" sz="2400" b="1" dirty="0">
              <a:latin typeface="宋体" panose="02010600030101010101" pitchFamily="2" charset="-122"/>
              <a:ea typeface="宋体" panose="02010600030101010101" pitchFamily="2" charset="-122"/>
            </a:endParaRPr>
          </a:p>
        </p:txBody>
      </p:sp>
      <p:sp>
        <p:nvSpPr>
          <p:cNvPr id="5" name="Text Box 4"/>
          <p:cNvSpPr txBox="1">
            <a:spLocks noChangeArrowheads="1"/>
          </p:cNvSpPr>
          <p:nvPr/>
        </p:nvSpPr>
        <p:spPr bwMode="auto">
          <a:xfrm>
            <a:off x="1259632" y="1906365"/>
            <a:ext cx="7285807" cy="457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lr>
                <a:schemeClr val="tx2"/>
              </a:buClr>
              <a:buFont typeface="Wingdings" panose="05000000000000000000" pitchFamily="2" charset="2"/>
              <a:buChar char="w"/>
              <a:defRPr kumimoji="1" sz="2800">
                <a:solidFill>
                  <a:schemeClr val="tx1"/>
                </a:solidFill>
                <a:latin typeface="Times New Roman" panose="02020603050405020304" pitchFamily="18" charset="0"/>
                <a:ea typeface="华文中宋" panose="02010600040101010101" pitchFamily="2" charset="-122"/>
              </a:defRPr>
            </a:lvl1pPr>
            <a:lvl2pPr marL="742950" indent="-285750">
              <a:lnSpc>
                <a:spcPct val="115000"/>
              </a:lnSpc>
              <a:spcBef>
                <a:spcPct val="20000"/>
              </a:spcBef>
              <a:buSzPct val="95000"/>
              <a:buChar char="–"/>
              <a:defRPr kumimoji="1" sz="2400">
                <a:solidFill>
                  <a:schemeClr val="tx1"/>
                </a:solidFill>
                <a:latin typeface="Times New Roman" panose="02020603050405020304" pitchFamily="18" charset="0"/>
                <a:ea typeface="华文中宋" panose="02010600040101010101" pitchFamily="2" charset="-122"/>
              </a:defRPr>
            </a:lvl2pPr>
            <a:lvl3pPr marL="1143000" indent="-228600">
              <a:lnSpc>
                <a:spcPct val="115000"/>
              </a:lnSpc>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3pPr>
            <a:lvl4pPr marL="1600200" indent="-228600">
              <a:lnSpc>
                <a:spcPct val="115000"/>
              </a:lnSpc>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4pPr>
            <a:lvl5pPr marL="2057400" indent="-228600">
              <a:lnSpc>
                <a:spcPct val="115000"/>
              </a:lnSpc>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lnSpc>
                <a:spcPct val="115000"/>
              </a:lnSpc>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lnSpc>
                <a:spcPct val="115000"/>
              </a:lnSpc>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lnSpc>
                <a:spcPct val="115000"/>
              </a:lnSpc>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lnSpc>
                <a:spcPct val="115000"/>
              </a:lnSpc>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9pPr>
          </a:lstStyle>
          <a:p>
            <a:pPr marL="457189" indent="-457189" eaLnBrk="0" fontAlgn="base" hangingPunct="0">
              <a:lnSpc>
                <a:spcPct val="100000"/>
              </a:lnSpc>
              <a:spcAft>
                <a:spcPct val="0"/>
              </a:spcAft>
              <a:buClr>
                <a:schemeClr val="tx1"/>
              </a:buClr>
              <a:buFont typeface="+mj-ea"/>
              <a:buAutoNum type="circleNumDbPlain"/>
            </a:pPr>
            <a:r>
              <a:rPr lang="zh-CN" altLang="en-US" sz="2400" b="1" dirty="0">
                <a:latin typeface="宋体" panose="02010600030101010101" pitchFamily="2" charset="-122"/>
                <a:ea typeface="宋体" panose="02010600030101010101" pitchFamily="2" charset="-122"/>
                <a:cs typeface="+mj-cs"/>
              </a:rPr>
              <a:t>定性识别方法</a:t>
            </a:r>
          </a:p>
          <a:p>
            <a:pPr marL="457189" indent="-457189" eaLnBrk="0" fontAlgn="base" hangingPunct="0">
              <a:lnSpc>
                <a:spcPct val="100000"/>
              </a:lnSpc>
              <a:spcAft>
                <a:spcPct val="0"/>
              </a:spcAft>
              <a:buClr>
                <a:schemeClr val="tx1"/>
              </a:buClr>
              <a:buFont typeface="+mj-ea"/>
              <a:buAutoNum type="circleNumDbPlain"/>
            </a:pPr>
            <a:r>
              <a:rPr lang="zh-CN" altLang="en-US" sz="2400" b="1" dirty="0">
                <a:latin typeface="宋体" panose="02010600030101010101" pitchFamily="2" charset="-122"/>
                <a:ea typeface="宋体" panose="02010600030101010101" pitchFamily="2" charset="-122"/>
                <a:cs typeface="+mj-cs"/>
              </a:rPr>
              <a:t>定性和定量相结合的识别方法</a:t>
            </a:r>
          </a:p>
          <a:p>
            <a:pPr marL="457189" indent="-457189" eaLnBrk="0" fontAlgn="base" hangingPunct="0">
              <a:lnSpc>
                <a:spcPct val="100000"/>
              </a:lnSpc>
              <a:spcAft>
                <a:spcPct val="0"/>
              </a:spcAft>
              <a:buClr>
                <a:schemeClr val="tx1"/>
              </a:buClr>
              <a:buFont typeface="+mj-ea"/>
              <a:buAutoNum type="circleNumDbPlain"/>
            </a:pPr>
            <a:r>
              <a:rPr lang="zh-CN" altLang="en-US" sz="2400" b="1" dirty="0">
                <a:latin typeface="宋体" panose="02010600030101010101" pitchFamily="2" charset="-122"/>
                <a:ea typeface="宋体" panose="02010600030101010101" pitchFamily="2" charset="-122"/>
                <a:cs typeface="+mj-cs"/>
              </a:rPr>
              <a:t>定量识别方法</a:t>
            </a:r>
            <a:endParaRPr lang="en-US" altLang="zh-CN" sz="2400" b="1" dirty="0">
              <a:latin typeface="宋体" panose="02010600030101010101" pitchFamily="2" charset="-122"/>
              <a:ea typeface="宋体" panose="02010600030101010101" pitchFamily="2" charset="-122"/>
              <a:cs typeface="+mj-cs"/>
            </a:endParaRPr>
          </a:p>
          <a:p>
            <a:pPr marL="457189" indent="-457189" eaLnBrk="0" fontAlgn="base" hangingPunct="0">
              <a:lnSpc>
                <a:spcPct val="100000"/>
              </a:lnSpc>
              <a:spcAft>
                <a:spcPct val="0"/>
              </a:spcAft>
              <a:buClr>
                <a:schemeClr val="accent1"/>
              </a:buClr>
              <a:buFont typeface="+mj-ea"/>
              <a:buAutoNum type="circleNumDbPlain"/>
            </a:pPr>
            <a:endParaRPr lang="en-US" altLang="zh-CN" sz="2400" dirty="0">
              <a:latin typeface="宋体" panose="02010600030101010101" pitchFamily="2" charset="-122"/>
              <a:ea typeface="宋体" panose="02010600030101010101" pitchFamily="2" charset="-122"/>
              <a:cs typeface="+mj-cs"/>
            </a:endParaRPr>
          </a:p>
          <a:p>
            <a:pPr marL="114297">
              <a:buNone/>
            </a:pPr>
            <a:r>
              <a:rPr lang="zh-CN" altLang="en-US" sz="2400" dirty="0">
                <a:latin typeface="黑体" panose="02010609060101010101" pitchFamily="49" charset="-122"/>
                <a:ea typeface="黑体" panose="02010609060101010101" pitchFamily="49" charset="-122"/>
              </a:rPr>
              <a:t>其中：</a:t>
            </a:r>
            <a:endParaRPr lang="en-US" altLang="zh-CN" sz="2400" dirty="0">
              <a:latin typeface="黑体" panose="02010609060101010101" pitchFamily="49" charset="-122"/>
              <a:ea typeface="黑体" panose="02010609060101010101" pitchFamily="49" charset="-122"/>
            </a:endParaRPr>
          </a:p>
          <a:p>
            <a:pPr marL="114297">
              <a:buNone/>
            </a:pPr>
            <a:r>
              <a:rPr lang="zh-CN" altLang="en-US" sz="2400" dirty="0">
                <a:latin typeface="黑体" panose="02010609060101010101" pitchFamily="49" charset="-122"/>
                <a:ea typeface="黑体" panose="02010609060101010101" pitchFamily="49" charset="-122"/>
              </a:rPr>
              <a:t>定性分析法一般不涉及变量关系，主要依靠人类逻辑思维功能来分析问题。 </a:t>
            </a:r>
            <a:endParaRPr lang="en-US" altLang="zh-CN" sz="2400" dirty="0">
              <a:latin typeface="黑体" panose="02010609060101010101" pitchFamily="49" charset="-122"/>
              <a:ea typeface="黑体" panose="02010609060101010101" pitchFamily="49" charset="-122"/>
            </a:endParaRPr>
          </a:p>
          <a:p>
            <a:pPr marL="114297">
              <a:buNone/>
            </a:pPr>
            <a:r>
              <a:rPr lang="zh-CN" altLang="en-US" sz="2400" dirty="0">
                <a:latin typeface="黑体" panose="02010609060101010101" pitchFamily="49" charset="-122"/>
                <a:ea typeface="黑体" panose="02010609060101010101" pitchFamily="49" charset="-122"/>
              </a:rPr>
              <a:t>定量分析法涉及变量关系，主要是依靠数学函数形式来进行计算求解。</a:t>
            </a:r>
          </a:p>
          <a:p>
            <a:pPr eaLnBrk="0" fontAlgn="base" hangingPunct="0">
              <a:lnSpc>
                <a:spcPct val="100000"/>
              </a:lnSpc>
              <a:spcAft>
                <a:spcPct val="0"/>
              </a:spcAft>
              <a:buClr>
                <a:schemeClr val="accent1"/>
              </a:buClr>
              <a:buFontTx/>
              <a:buNone/>
            </a:pPr>
            <a:endParaRPr lang="zh-CN" altLang="en-US" sz="2400" dirty="0">
              <a:latin typeface="宋体" panose="02010600030101010101" pitchFamily="2" charset="-122"/>
              <a:ea typeface="宋体" panose="02010600030101010101" pitchFamily="2" charset="-122"/>
              <a:cs typeface="+mj-cs"/>
            </a:endParaRPr>
          </a:p>
        </p:txBody>
      </p:sp>
      <p:sp>
        <p:nvSpPr>
          <p:cNvPr id="4"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4.1.3.2 </a:t>
            </a:r>
            <a:r>
              <a:rPr lang="zh-CN" altLang="en-US" sz="2800" b="1" dirty="0" smtClean="0">
                <a:solidFill>
                  <a:srgbClr val="58267E"/>
                </a:solidFill>
                <a:latin typeface="+mn-ea"/>
                <a:ea typeface="+mn-ea"/>
              </a:rPr>
              <a:t>信息分析方法的体系结构</a:t>
            </a:r>
            <a:endParaRPr lang="zh-CN" altLang="en-US" sz="2800" b="1" dirty="0">
              <a:solidFill>
                <a:srgbClr val="58267E"/>
              </a:solidFill>
              <a:latin typeface="+mn-ea"/>
              <a:ea typeface="+mn-ea"/>
            </a:endParaRPr>
          </a:p>
        </p:txBody>
      </p:sp>
    </p:spTree>
    <p:extLst>
      <p:ext uri="{BB962C8B-B14F-4D97-AF65-F5344CB8AC3E}">
        <p14:creationId xmlns:p14="http://schemas.microsoft.com/office/powerpoint/2010/main" val="452597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
        <p:nvSpPr>
          <p:cNvPr id="7" name="Rectangle 2"/>
          <p:cNvSpPr txBox="1">
            <a:spLocks noChangeArrowheads="1"/>
          </p:cNvSpPr>
          <p:nvPr/>
        </p:nvSpPr>
        <p:spPr bwMode="auto">
          <a:xfrm>
            <a:off x="787192" y="1075939"/>
            <a:ext cx="60483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概念</a:t>
            </a:r>
            <a:endParaRPr lang="zh-CN" altLang="en-US" sz="2800" b="1" dirty="0">
              <a:latin typeface="Times New Roman" panose="02020603050405020304" pitchFamily="18" charset="0"/>
              <a:cs typeface="Times New Roman" panose="02020603050405020304" pitchFamily="18" charset="0"/>
            </a:endParaRPr>
          </a:p>
        </p:txBody>
      </p:sp>
      <p:sp>
        <p:nvSpPr>
          <p:cNvPr id="9" name="Rectangle 3"/>
          <p:cNvSpPr txBox="1">
            <a:spLocks noChangeArrowheads="1"/>
          </p:cNvSpPr>
          <p:nvPr/>
        </p:nvSpPr>
        <p:spPr>
          <a:xfrm>
            <a:off x="830263" y="1785552"/>
            <a:ext cx="8065793" cy="4745401"/>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a:lnSpc>
                <a:spcPct val="150000"/>
              </a:lnSpc>
              <a:buClr>
                <a:srgbClr val="58267E"/>
              </a:buClr>
              <a:buFont typeface="Wingdings" pitchFamily="2" charset="2"/>
              <a:buChar char="Ø"/>
            </a:pP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内容分析法最早萌发于</a:t>
            </a:r>
            <a:r>
              <a:rPr lang="zh-CN" altLang="en-US" sz="2000" b="1" dirty="0" smtClean="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rPr>
              <a:t>新闻界</a:t>
            </a:r>
            <a:endParaRPr lang="en-US" altLang="zh-CN" sz="2000" b="1" dirty="0" smtClean="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50000"/>
              </a:lnSpc>
              <a:buClr>
                <a:srgbClr val="58267E"/>
              </a:buClr>
              <a:buFont typeface="Wingdings" pitchFamily="2" charset="2"/>
              <a:buChar char="Ø"/>
            </a:pPr>
            <a:r>
              <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20</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世纪</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60</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年代初内容分析法开始在</a:t>
            </a:r>
            <a:r>
              <a:rPr lang="zh-CN" altLang="en-US" sz="2000" b="1" dirty="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rPr>
              <a:t>美国情报部门</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中</a:t>
            </a: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推广</a:t>
            </a:r>
            <a:endPar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50000"/>
              </a:lnSpc>
              <a:buClr>
                <a:srgbClr val="58267E"/>
              </a:buClr>
              <a:buFont typeface="Wingdings" pitchFamily="2" charset="2"/>
              <a:buChar char="Ø"/>
            </a:pP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20</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世纪</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80</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年代以来，内容分析法不断吸收着</a:t>
            </a: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各学科</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000" b="1" dirty="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rPr>
              <a:t>系统论、信息论、符号学、语义学、统计学等</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）的成果同时得到了更加深入和广泛的应用</a:t>
            </a: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endPar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50000"/>
              </a:lnSpc>
              <a:buClr>
                <a:srgbClr val="58267E"/>
              </a:buClr>
              <a:buFont typeface="Wingdings" pitchFamily="2" charset="2"/>
              <a:buChar char="Ø"/>
            </a:pPr>
            <a:r>
              <a:rPr lang="zh-CN" altLang="en-US" sz="2000" b="1" dirty="0" smtClean="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rPr>
              <a:t>定义：</a:t>
            </a:r>
            <a:r>
              <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1952</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年，美国传播学家伯纳德</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贝雷尔森</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(Bernard </a:t>
            </a:r>
            <a:r>
              <a:rPr lang="en-US" altLang="zh-CN" sz="2000" b="1" dirty="0" err="1">
                <a:latin typeface="Times New Roman" panose="02020603050405020304" pitchFamily="18" charset="0"/>
                <a:ea typeface="+mj-ea"/>
                <a:cs typeface="Times New Roman" panose="02020603050405020304" pitchFamily="18" charset="0"/>
                <a:sym typeface="Calibri" panose="020F0502020204030204" pitchFamily="34" charset="0"/>
              </a:rPr>
              <a:t>Berelson</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将内容分析法定义为“一种对具有明确特性的传播内容进行的客观、系统和定量描述的研究技术”。 </a:t>
            </a:r>
          </a:p>
          <a:p>
            <a:pPr>
              <a:lnSpc>
                <a:spcPct val="150000"/>
              </a:lnSpc>
              <a:buClr>
                <a:srgbClr val="58267E"/>
              </a:buClr>
              <a:buFont typeface="Wingdings" pitchFamily="2" charset="2"/>
              <a:buChar char="Ø"/>
            </a:pPr>
            <a:endPar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Tree>
    <p:extLst>
      <p:ext uri="{BB962C8B-B14F-4D97-AF65-F5344CB8AC3E}">
        <p14:creationId xmlns:p14="http://schemas.microsoft.com/office/powerpoint/2010/main" val="2261562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585394" y="2492896"/>
            <a:ext cx="8328674" cy="29523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b="1" dirty="0" smtClean="0">
                <a:latin typeface="宋体" panose="02010600030101010101" pitchFamily="2" charset="-122"/>
                <a:ea typeface="宋体" panose="02010600030101010101" pitchFamily="2" charset="-122"/>
                <a:cs typeface="+mn-cs"/>
              </a:rPr>
              <a:t>（</a:t>
            </a:r>
            <a:r>
              <a:rPr lang="en-US" altLang="zh-CN" sz="2000" b="1" dirty="0">
                <a:latin typeface="宋体" panose="02010600030101010101" pitchFamily="2" charset="-122"/>
                <a:ea typeface="宋体" panose="02010600030101010101" pitchFamily="2" charset="-122"/>
                <a:cs typeface="+mn-cs"/>
              </a:rPr>
              <a:t>2</a:t>
            </a:r>
            <a:r>
              <a:rPr lang="zh-CN" altLang="en-US" sz="2000" b="1" dirty="0">
                <a:latin typeface="宋体" panose="02010600030101010101" pitchFamily="2" charset="-122"/>
                <a:ea typeface="宋体" panose="02010600030101010101" pitchFamily="2" charset="-122"/>
                <a:cs typeface="+mn-cs"/>
              </a:rPr>
              <a:t>）数据分析：</a:t>
            </a:r>
            <a:endParaRPr lang="en-US" altLang="zh-CN" sz="2000" b="1" dirty="0">
              <a:latin typeface="宋体" panose="02010600030101010101" pitchFamily="2" charset="-122"/>
              <a:ea typeface="宋体" panose="02010600030101010101" pitchFamily="2" charset="-122"/>
              <a:cs typeface="+mn-cs"/>
            </a:endParaRPr>
          </a:p>
          <a:p>
            <a:r>
              <a:rPr lang="zh-CN" altLang="en-US" sz="2400" dirty="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是</a:t>
            </a:r>
            <a:r>
              <a:rPr lang="zh-CN" altLang="en-US" sz="2000" dirty="0">
                <a:latin typeface="宋体" panose="02010600030101010101" pitchFamily="2" charset="-122"/>
                <a:ea typeface="宋体" panose="02010600030101010101" pitchFamily="2" charset="-122"/>
              </a:rPr>
              <a:t>指为他人从事来自图书馆、计算机文档或其他数据库的信息进行分析和评价，由此提供的信息产品比一般文摘或计算机输出具有更好的加工深度。</a:t>
            </a:r>
            <a:endParaRPr lang="en-US" altLang="zh-CN" sz="2000"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cs typeface="+mn-cs"/>
              </a:rPr>
              <a:t>（</a:t>
            </a:r>
            <a:r>
              <a:rPr lang="en-US" altLang="zh-CN" sz="2000" b="1" dirty="0">
                <a:latin typeface="宋体" panose="02010600030101010101" pitchFamily="2" charset="-122"/>
                <a:ea typeface="宋体" panose="02010600030101010101" pitchFamily="2" charset="-122"/>
                <a:cs typeface="+mn-cs"/>
              </a:rPr>
              <a:t>3</a:t>
            </a:r>
            <a:r>
              <a:rPr lang="zh-CN" altLang="en-US" sz="2000" b="1" dirty="0">
                <a:latin typeface="宋体" panose="02010600030101010101" pitchFamily="2" charset="-122"/>
                <a:ea typeface="宋体" panose="02010600030101010101" pitchFamily="2" charset="-122"/>
                <a:cs typeface="+mn-cs"/>
              </a:rPr>
              <a:t>）信息预测：</a:t>
            </a:r>
            <a:endParaRPr lang="en-US" altLang="zh-CN" sz="2000" b="1" dirty="0">
              <a:latin typeface="宋体" panose="02010600030101010101" pitchFamily="2" charset="-122"/>
              <a:ea typeface="宋体" panose="02010600030101010101" pitchFamily="2" charset="-122"/>
              <a:cs typeface="+mn-cs"/>
            </a:endParaRPr>
          </a:p>
          <a:p>
            <a:r>
              <a:rPr lang="zh-CN" altLang="en-US"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对事物的未来状态进行科学的预计和推测；</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    对已发生或存在的事物的未知状态进行估计和推断。</a:t>
            </a:r>
            <a:endParaRPr lang="en-US" altLang="zh-CN" sz="2000" dirty="0">
              <a:latin typeface="宋体" panose="02010600030101010101" pitchFamily="2" charset="-122"/>
              <a:ea typeface="宋体" panose="02010600030101010101" pitchFamily="2" charset="-122"/>
            </a:endParaRPr>
          </a:p>
          <a:p>
            <a:pPr marL="457189" indent="-457189">
              <a:buFont typeface="Wingdings" panose="05000000000000000000" pitchFamily="2" charset="2"/>
              <a:buChar char="u"/>
            </a:pPr>
            <a:endParaRPr lang="zh-CN" altLang="en-US" sz="2000" dirty="0">
              <a:latin typeface="宋体" panose="02010600030101010101" pitchFamily="2" charset="-122"/>
              <a:ea typeface="宋体" panose="02010600030101010101" pitchFamily="2" charset="-122"/>
            </a:endParaRPr>
          </a:p>
        </p:txBody>
      </p:sp>
      <p:sp>
        <p:nvSpPr>
          <p:cNvPr id="5" name="Rectangle 2"/>
          <p:cNvSpPr txBox="1">
            <a:spLocks noRot="1" noChangeArrowheads="1"/>
          </p:cNvSpPr>
          <p:nvPr/>
        </p:nvSpPr>
        <p:spPr>
          <a:xfrm>
            <a:off x="1105774" y="355295"/>
            <a:ext cx="58293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3200" b="1" dirty="0">
              <a:solidFill>
                <a:srgbClr val="402000"/>
              </a:solidFill>
            </a:endParaRPr>
          </a:p>
        </p:txBody>
      </p:sp>
      <p:sp>
        <p:nvSpPr>
          <p:cNvPr id="6" name="Rectangle 2"/>
          <p:cNvSpPr txBox="1">
            <a:spLocks noChangeArrowheads="1"/>
          </p:cNvSpPr>
          <p:nvPr/>
        </p:nvSpPr>
        <p:spPr bwMode="auto">
          <a:xfrm>
            <a:off x="611560" y="253817"/>
            <a:ext cx="4536281"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lnSpc>
                <a:spcPct val="80000"/>
              </a:lnSpc>
              <a:buFont typeface="Arial" panose="020B0604020202020204" pitchFamily="34" charset="0"/>
              <a:buNone/>
            </a:pPr>
            <a:r>
              <a:rPr lang="en-US" altLang="zh-CN" sz="3200" b="1" dirty="0" smtClean="0">
                <a:solidFill>
                  <a:srgbClr val="58267E"/>
                </a:solidFill>
                <a:latin typeface="黑体" pitchFamily="49" charset="-122"/>
                <a:ea typeface="黑体" pitchFamily="49" charset="-122"/>
                <a:cs typeface="Times New Roman" panose="02020603050405020304" pitchFamily="18" charset="0"/>
              </a:rPr>
              <a:t>4.</a:t>
            </a:r>
            <a:r>
              <a:rPr lang="zh-CN" altLang="en-US" sz="3200" b="1" dirty="0">
                <a:solidFill>
                  <a:srgbClr val="58267E"/>
                </a:solidFill>
                <a:latin typeface="黑体" pitchFamily="49" charset="-122"/>
                <a:ea typeface="黑体" pitchFamily="49" charset="-122"/>
                <a:cs typeface="Times New Roman" panose="02020603050405020304" pitchFamily="18" charset="0"/>
              </a:rPr>
              <a:t>1.1</a:t>
            </a:r>
            <a:r>
              <a:rPr lang="zh-CN" altLang="en-US" sz="3200" b="1" dirty="0" smtClean="0">
                <a:solidFill>
                  <a:srgbClr val="58267E"/>
                </a:solidFill>
                <a:latin typeface="黑体" pitchFamily="49" charset="-122"/>
                <a:ea typeface="黑体" pitchFamily="49" charset="-122"/>
                <a:cs typeface="Times New Roman" panose="02020603050405020304" pitchFamily="18" charset="0"/>
              </a:rPr>
              <a:t>信息</a:t>
            </a:r>
            <a:r>
              <a:rPr lang="zh-CN" altLang="en-US" sz="3200" b="1" dirty="0">
                <a:solidFill>
                  <a:srgbClr val="58267E"/>
                </a:solidFill>
                <a:latin typeface="黑体" pitchFamily="49" charset="-122"/>
                <a:ea typeface="黑体" pitchFamily="49" charset="-122"/>
                <a:cs typeface="Times New Roman" panose="02020603050405020304" pitchFamily="18" charset="0"/>
              </a:rPr>
              <a:t>分析</a:t>
            </a:r>
            <a:r>
              <a:rPr lang="zh-CN" altLang="en-US" sz="3200" b="1" dirty="0" smtClean="0">
                <a:solidFill>
                  <a:srgbClr val="58267E"/>
                </a:solidFill>
                <a:latin typeface="黑体" pitchFamily="49" charset="-122"/>
                <a:ea typeface="黑体" pitchFamily="49" charset="-122"/>
                <a:cs typeface="Times New Roman" panose="02020603050405020304" pitchFamily="18" charset="0"/>
              </a:rPr>
              <a:t>的</a:t>
            </a:r>
            <a:r>
              <a:rPr lang="zh-CN" altLang="en-US" sz="3200" b="1" dirty="0">
                <a:solidFill>
                  <a:srgbClr val="58267E"/>
                </a:solidFill>
                <a:latin typeface="黑体" pitchFamily="49" charset="-122"/>
                <a:ea typeface="黑体" pitchFamily="49" charset="-122"/>
                <a:cs typeface="Times New Roman" panose="02020603050405020304" pitchFamily="18" charset="0"/>
              </a:rPr>
              <a:t>涵义</a:t>
            </a:r>
          </a:p>
        </p:txBody>
      </p:sp>
      <p:sp>
        <p:nvSpPr>
          <p:cNvPr id="4" name="矩形 3"/>
          <p:cNvSpPr/>
          <p:nvPr/>
        </p:nvSpPr>
        <p:spPr>
          <a:xfrm>
            <a:off x="827584" y="1268760"/>
            <a:ext cx="6833845" cy="830997"/>
          </a:xfrm>
          <a:prstGeom prst="rect">
            <a:avLst/>
          </a:prstGeom>
        </p:spPr>
        <p:txBody>
          <a:bodyPr wrap="square">
            <a:spAutoFit/>
          </a:bodyPr>
          <a:lstStyle/>
          <a:p>
            <a:pPr>
              <a:lnSpc>
                <a:spcPct val="120000"/>
              </a:lnSpc>
            </a:pPr>
            <a:r>
              <a:rPr lang="zh-CN" altLang="en-US" sz="2000" b="1" dirty="0">
                <a:latin typeface="宋体" panose="02010600030101010101" pitchFamily="2" charset="-122"/>
                <a:ea typeface="宋体" panose="02010600030101010101" pitchFamily="2" charset="-122"/>
              </a:rPr>
              <a:t>在国外，数据分析、信息预测也是与信息分析相关的概念，它们的内涵和所描述的性质都与信息分析有相似之处。</a:t>
            </a:r>
            <a:endParaRPr lang="en-US" altLang="zh-CN"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4207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66807" y="1822376"/>
            <a:ext cx="7773456" cy="4745401"/>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a:lnSpc>
                <a:spcPct val="150000"/>
              </a:lnSpc>
              <a:spcBef>
                <a:spcPts val="0"/>
              </a:spcBef>
              <a:buClr>
                <a:srgbClr val="58267E"/>
              </a:buClr>
              <a:buFont typeface="Wingdings" pitchFamily="2" charset="2"/>
              <a:buChar char="Ø"/>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描述</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传播内容的倾向或</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特征：</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400050" lvl="1" indent="0">
              <a:lnSpc>
                <a:spcPct val="100000"/>
              </a:lnSpc>
              <a:spcBef>
                <a:spcPts val="0"/>
              </a:spcBef>
              <a:buClr>
                <a:srgbClr val="58267E"/>
              </a:buClr>
              <a:buNone/>
            </a:pPr>
            <a:r>
              <a:rPr lang="zh-CN" altLang="en-US" sz="2000" dirty="0" smtClean="0">
                <a:latin typeface="Times New Roman" panose="02020603050405020304" pitchFamily="18" charset="0"/>
                <a:ea typeface="+mj-ea"/>
                <a:cs typeface="Times New Roman" panose="02020603050405020304" pitchFamily="18" charset="0"/>
                <a:sym typeface="Calibri" panose="020F0502020204030204" pitchFamily="34" charset="0"/>
              </a:rPr>
              <a:t>        这</a:t>
            </a:r>
            <a:r>
              <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rPr>
              <a:t>是最常见的内容分析形式，如媒介报道中是否存在着对爱滋病的偏见以及达到何种程度</a:t>
            </a:r>
            <a:r>
              <a:rPr lang="zh-CN" altLang="en-US" sz="2000" dirty="0" smtClean="0">
                <a:latin typeface="Times New Roman" panose="02020603050405020304" pitchFamily="18" charset="0"/>
                <a:ea typeface="+mj-ea"/>
                <a:cs typeface="Times New Roman" panose="02020603050405020304" pitchFamily="18" charset="0"/>
                <a:sym typeface="Calibri" panose="020F0502020204030204" pitchFamily="34" charset="0"/>
              </a:rPr>
              <a:t>等。</a:t>
            </a:r>
            <a:endPar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50000"/>
              </a:lnSpc>
              <a:spcBef>
                <a:spcPts val="0"/>
              </a:spcBef>
              <a:buClr>
                <a:srgbClr val="58267E"/>
              </a:buClr>
              <a:buFont typeface="Wingdings" pitchFamily="2" charset="2"/>
              <a:buChar char="Ø"/>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描述</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传播内容的变化</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趋势：</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400050" lvl="1" indent="0">
              <a:lnSpc>
                <a:spcPct val="100000"/>
              </a:lnSpc>
              <a:spcBef>
                <a:spcPts val="0"/>
              </a:spcBef>
              <a:buClr>
                <a:srgbClr val="58267E"/>
              </a:buClr>
              <a:buNone/>
            </a:pPr>
            <a:r>
              <a:rPr lang="zh-CN" altLang="en-US" b="1" dirty="0" smtClean="0">
                <a:latin typeface="Times New Roman" panose="02020603050405020304" pitchFamily="18" charset="0"/>
                <a:ea typeface="+mj-ea"/>
                <a:cs typeface="Times New Roman" panose="02020603050405020304" pitchFamily="18" charset="0"/>
                <a:sym typeface="Calibri" panose="020F0502020204030204" pitchFamily="34" charset="0"/>
              </a:rPr>
              <a:t>       </a:t>
            </a:r>
            <a:r>
              <a:rPr lang="zh-CN" altLang="en-US" sz="2000" dirty="0" smtClean="0">
                <a:latin typeface="Times New Roman" panose="02020603050405020304" pitchFamily="18" charset="0"/>
                <a:ea typeface="+mj-ea"/>
                <a:cs typeface="Times New Roman" panose="02020603050405020304" pitchFamily="18" charset="0"/>
                <a:sym typeface="Calibri" panose="020F0502020204030204" pitchFamily="34" charset="0"/>
              </a:rPr>
              <a:t>这</a:t>
            </a:r>
            <a:r>
              <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rPr>
              <a:t>类研究常常需要分析</a:t>
            </a:r>
            <a:r>
              <a:rPr lang="en-US" altLang="zh-CN" sz="2000" dirty="0">
                <a:latin typeface="Times New Roman" panose="02020603050405020304" pitchFamily="18" charset="0"/>
                <a:ea typeface="+mj-ea"/>
                <a:cs typeface="Times New Roman" panose="02020603050405020304" pitchFamily="18" charset="0"/>
                <a:sym typeface="Calibri" panose="020F0502020204030204" pitchFamily="34" charset="0"/>
              </a:rPr>
              <a:t>5</a:t>
            </a:r>
            <a:r>
              <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rPr>
              <a:t>年、</a:t>
            </a:r>
            <a:r>
              <a:rPr lang="en-US" altLang="zh-CN" sz="2000" dirty="0">
                <a:latin typeface="Times New Roman" panose="02020603050405020304" pitchFamily="18" charset="0"/>
                <a:ea typeface="+mj-ea"/>
                <a:cs typeface="Times New Roman" panose="02020603050405020304" pitchFamily="18" charset="0"/>
                <a:sym typeface="Calibri" panose="020F0502020204030204" pitchFamily="34" charset="0"/>
              </a:rPr>
              <a:t>10</a:t>
            </a:r>
            <a:r>
              <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rPr>
              <a:t>年或更长时间的样本，以发现对某一主题（如环境保护）的报道量或其观点是否有变化</a:t>
            </a:r>
            <a:r>
              <a:rPr lang="zh-CN" altLang="en-US" sz="2000" dirty="0" smtClean="0">
                <a:latin typeface="Times New Roman" panose="02020603050405020304" pitchFamily="18" charset="0"/>
                <a:ea typeface="+mj-ea"/>
                <a:cs typeface="Times New Roman" panose="02020603050405020304" pitchFamily="18" charset="0"/>
                <a:sym typeface="Calibri" panose="020F0502020204030204" pitchFamily="34" charset="0"/>
              </a:rPr>
              <a:t>等。</a:t>
            </a:r>
            <a:endPar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50000"/>
              </a:lnSpc>
              <a:spcBef>
                <a:spcPts val="0"/>
              </a:spcBef>
              <a:buClr>
                <a:srgbClr val="58267E"/>
              </a:buClr>
              <a:buFont typeface="Wingdings" pitchFamily="2" charset="2"/>
              <a:buChar char="Ø"/>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比较</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不同样本的内容</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特征：</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400050" lvl="1" indent="0">
              <a:lnSpc>
                <a:spcPct val="100000"/>
              </a:lnSpc>
              <a:spcBef>
                <a:spcPts val="0"/>
              </a:spcBef>
              <a:buClr>
                <a:srgbClr val="58267E"/>
              </a:buClr>
              <a:buNone/>
            </a:pPr>
            <a:r>
              <a:rPr lang="zh-CN" altLang="en-US" b="1" dirty="0" smtClean="0">
                <a:latin typeface="Times New Roman" panose="02020603050405020304" pitchFamily="18" charset="0"/>
                <a:ea typeface="+mj-ea"/>
                <a:cs typeface="Times New Roman" panose="02020603050405020304" pitchFamily="18" charset="0"/>
                <a:sym typeface="Calibri" panose="020F0502020204030204" pitchFamily="34" charset="0"/>
              </a:rPr>
              <a:t>       </a:t>
            </a:r>
            <a:r>
              <a:rPr lang="zh-CN" altLang="en-US" sz="2000" dirty="0" smtClean="0">
                <a:latin typeface="Times New Roman" panose="02020603050405020304" pitchFamily="18" charset="0"/>
                <a:ea typeface="+mj-ea"/>
                <a:cs typeface="Times New Roman" panose="02020603050405020304" pitchFamily="18" charset="0"/>
                <a:sym typeface="Calibri" panose="020F0502020204030204" pitchFamily="34" charset="0"/>
              </a:rPr>
              <a:t>即</a:t>
            </a:r>
            <a:r>
              <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rPr>
              <a:t>采用同一评价标准，对两种以上的同类媒介内容进行分析，以比较它们之间的内容特征和</a:t>
            </a:r>
            <a:r>
              <a:rPr lang="zh-CN" altLang="en-US" sz="2000" dirty="0" smtClean="0">
                <a:latin typeface="Times New Roman" panose="02020603050405020304" pitchFamily="18" charset="0"/>
                <a:ea typeface="+mj-ea"/>
                <a:cs typeface="Times New Roman" panose="02020603050405020304" pitchFamily="18" charset="0"/>
                <a:sym typeface="Calibri" panose="020F0502020204030204" pitchFamily="34" charset="0"/>
              </a:rPr>
              <a:t>风格。</a:t>
            </a:r>
            <a:endPar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10000"/>
              </a:lnSpc>
              <a:spcBef>
                <a:spcPts val="0"/>
              </a:spcBef>
              <a:buClr>
                <a:srgbClr val="58267E"/>
              </a:buClr>
              <a:buFont typeface="Wingdings" pitchFamily="2" charset="2"/>
              <a:buChar char="Ø"/>
            </a:pP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10000"/>
              </a:lnSpc>
              <a:spcBef>
                <a:spcPts val="0"/>
              </a:spcBef>
              <a:buClr>
                <a:srgbClr val="58267E"/>
              </a:buClr>
              <a:buFont typeface="Wingdings" pitchFamily="2" charset="2"/>
              <a:buChar char="Ø"/>
            </a:pPr>
            <a:endPar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
        <p:nvSpPr>
          <p:cNvPr id="5" name="Rectangle 2"/>
          <p:cNvSpPr txBox="1">
            <a:spLocks noChangeArrowheads="1"/>
          </p:cNvSpPr>
          <p:nvPr/>
        </p:nvSpPr>
        <p:spPr bwMode="auto">
          <a:xfrm>
            <a:off x="610661" y="1112763"/>
            <a:ext cx="4536281"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内容分析法的形式</a:t>
            </a:r>
            <a:endParaRPr lang="zh-CN" altLang="en-US" sz="2800" b="1" dirty="0">
              <a:latin typeface="Times New Roman" panose="02020603050405020304" pitchFamily="18" charset="0"/>
              <a:cs typeface="Times New Roman" panose="02020603050405020304" pitchFamily="18" charset="0"/>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243236024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71600" y="1922035"/>
            <a:ext cx="7704856" cy="4243270"/>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marL="0" indent="0">
              <a:lnSpc>
                <a:spcPct val="100000"/>
              </a:lnSpc>
              <a:spcBef>
                <a:spcPts val="600"/>
              </a:spcBef>
              <a:buClr>
                <a:srgbClr val="C0C25E"/>
              </a:buClr>
              <a:buNone/>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内容分析</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对象的内涵极为多元和广泛，一般如下四类</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00000"/>
              </a:lnSpc>
              <a:spcBef>
                <a:spcPts val="600"/>
              </a:spcBef>
              <a:buClr>
                <a:srgbClr val="C0C25E"/>
              </a:buClr>
              <a:buNone/>
            </a:pPr>
            <a:endPar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00000"/>
              </a:lnSpc>
              <a:spcBef>
                <a:spcPts val="600"/>
              </a:spcBef>
              <a:buClr>
                <a:srgbClr val="58267E"/>
              </a:buClr>
              <a:buFont typeface="Wingdings" pitchFamily="2" charset="2"/>
              <a:buChar char="Ø"/>
            </a:pP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正式</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文件：如法规、档案、记录、条约、报告书、宣言、判决书、公报、教科书、作业簿、考卷、报纸、杂志、传单、印刷文件等。</a:t>
            </a:r>
          </a:p>
          <a:p>
            <a:pPr>
              <a:lnSpc>
                <a:spcPct val="100000"/>
              </a:lnSpc>
              <a:spcBef>
                <a:spcPts val="600"/>
              </a:spcBef>
              <a:buClr>
                <a:srgbClr val="58267E"/>
              </a:buClr>
              <a:buFont typeface="Wingdings" pitchFamily="2" charset="2"/>
              <a:buChar char="Ø"/>
            </a:pP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私人</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文件：如个人自传、信函、日记、回忆录、遗嘱、契约、游记、著述等。</a:t>
            </a:r>
          </a:p>
          <a:p>
            <a:pPr>
              <a:lnSpc>
                <a:spcPct val="100000"/>
              </a:lnSpc>
              <a:spcBef>
                <a:spcPts val="600"/>
              </a:spcBef>
              <a:buClr>
                <a:srgbClr val="58267E"/>
              </a:buClr>
              <a:buFont typeface="Wingdings" pitchFamily="2" charset="2"/>
              <a:buChar char="Ø"/>
            </a:pP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数量</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记录：如统计调查数据、学校预算、出缺席记录、成绩、升学率、次数分配等。</a:t>
            </a:r>
          </a:p>
          <a:p>
            <a:pPr>
              <a:lnSpc>
                <a:spcPct val="100000"/>
              </a:lnSpc>
              <a:spcBef>
                <a:spcPts val="600"/>
              </a:spcBef>
              <a:buClr>
                <a:srgbClr val="58267E"/>
              </a:buClr>
              <a:buFont typeface="Wingdings" pitchFamily="2" charset="2"/>
              <a:buChar char="Ø"/>
            </a:pP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其它</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：问卷、照片、视听媒介、如录像</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音</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带、电视等。</a:t>
            </a:r>
          </a:p>
          <a:p>
            <a:pPr marL="0" indent="0">
              <a:lnSpc>
                <a:spcPct val="110000"/>
              </a:lnSpc>
              <a:spcBef>
                <a:spcPts val="0"/>
              </a:spcBef>
              <a:buClr>
                <a:srgbClr val="C0C25E"/>
              </a:buClr>
              <a:buNone/>
            </a:pP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
        <p:nvSpPr>
          <p:cNvPr id="5" name="Rectangle 2"/>
          <p:cNvSpPr txBox="1">
            <a:spLocks noChangeArrowheads="1"/>
          </p:cNvSpPr>
          <p:nvPr/>
        </p:nvSpPr>
        <p:spPr bwMode="auto">
          <a:xfrm>
            <a:off x="610663" y="1165804"/>
            <a:ext cx="7354224"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、内容分析法的研究对象</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&amp;</a:t>
            </a:r>
            <a:r>
              <a:rPr lang="zh-CN" altLang="en-US" sz="2800" b="1" dirty="0">
                <a:latin typeface="Times New Roman" panose="02020603050405020304" pitchFamily="18" charset="0"/>
                <a:cs typeface="Times New Roman" panose="02020603050405020304" pitchFamily="18" charset="0"/>
              </a:rPr>
              <a:t>文献计量</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12031782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26102" y="1792034"/>
            <a:ext cx="7598721" cy="4745401"/>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marL="216000">
              <a:lnSpc>
                <a:spcPct val="125000"/>
              </a:lnSpc>
              <a:spcBef>
                <a:spcPts val="600"/>
              </a:spcBef>
              <a:buClr>
                <a:srgbClr val="58267E"/>
              </a:buClr>
              <a:buFont typeface="Wingdings" pitchFamily="2" charset="2"/>
              <a:buChar char="Ø"/>
            </a:pP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内容分析法的实质在于对内容所含信息量以及变化的分析，即由表征信息的有意义的词句推断出准确意义的过程</a:t>
            </a: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endPar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216000">
              <a:lnSpc>
                <a:spcPct val="125000"/>
              </a:lnSpc>
              <a:spcBef>
                <a:spcPts val="600"/>
              </a:spcBef>
              <a:buClr>
                <a:srgbClr val="58267E"/>
              </a:buClr>
              <a:buFont typeface="Wingdings" pitchFamily="2" charset="2"/>
              <a:buChar char="Ø"/>
            </a:pPr>
            <a:r>
              <a:rPr lang="zh-CN" altLang="en-US" sz="2000" b="1" dirty="0" smtClean="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rPr>
              <a:t>内容分析</a:t>
            </a:r>
            <a:r>
              <a:rPr lang="zh-CN" altLang="en-US" sz="2000" b="1" dirty="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rPr>
              <a:t>的过程就是层层推理的过程，所以推理方法是内容分析法的方法论基础</a:t>
            </a:r>
            <a:r>
              <a:rPr lang="zh-CN" altLang="en-US" sz="2000" b="1" dirty="0" smtClean="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最</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基本的推理有：趋势推理，共变推理和因果推理</a:t>
            </a: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endPar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216000">
              <a:lnSpc>
                <a:spcPct val="125000"/>
              </a:lnSpc>
              <a:spcBef>
                <a:spcPts val="600"/>
              </a:spcBef>
              <a:buClr>
                <a:srgbClr val="58267E"/>
              </a:buClr>
              <a:buFont typeface="Wingdings" pitchFamily="2" charset="2"/>
              <a:buChar char="Ø"/>
            </a:pP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同时</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，内容分析不是对单一文献的分析，它往往是对一定时间内或各种文献中的有关信息的分析，</a:t>
            </a:r>
            <a:r>
              <a:rPr lang="zh-CN" altLang="en-US" sz="2000" b="1" dirty="0">
                <a:solidFill>
                  <a:srgbClr val="C00000"/>
                </a:solidFill>
                <a:latin typeface="Times New Roman" panose="02020603050405020304" pitchFamily="18" charset="0"/>
                <a:ea typeface="+mj-ea"/>
                <a:cs typeface="Times New Roman" panose="02020603050405020304" pitchFamily="18" charset="0"/>
                <a:sym typeface="Calibri" panose="020F0502020204030204" pitchFamily="34" charset="0"/>
              </a:rPr>
              <a:t>故推理的过程又是比较的过程。</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对文献内容的分析就是对文献内容中的有关信息单元作各种比较，主要有：趋势比较、不同内容群比较、有标准的内容比较等。</a:t>
            </a:r>
          </a:p>
          <a:p>
            <a:pPr marL="0" indent="0">
              <a:lnSpc>
                <a:spcPct val="100000"/>
              </a:lnSpc>
              <a:spcBef>
                <a:spcPts val="600"/>
              </a:spcBef>
              <a:buClr>
                <a:srgbClr val="C0C25E"/>
              </a:buClr>
              <a:buNone/>
            </a:pPr>
            <a:endPar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
        <p:nvSpPr>
          <p:cNvPr id="5" name="Rectangle 2"/>
          <p:cNvSpPr txBox="1">
            <a:spLocks noChangeArrowheads="1"/>
          </p:cNvSpPr>
          <p:nvPr/>
        </p:nvSpPr>
        <p:spPr bwMode="auto">
          <a:xfrm>
            <a:off x="627783" y="1080229"/>
            <a:ext cx="6152836"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4</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内容分析法的方法论</a:t>
            </a:r>
            <a:r>
              <a:rPr lang="zh-CN" altLang="en-US" sz="2800" b="1" dirty="0" smtClean="0">
                <a:latin typeface="Times New Roman" panose="02020603050405020304" pitchFamily="18" charset="0"/>
                <a:cs typeface="Times New Roman" panose="02020603050405020304" pitchFamily="18" charset="0"/>
              </a:rPr>
              <a:t>基础</a:t>
            </a:r>
            <a:endParaRPr lang="zh-CN" altLang="en-US" sz="2800" b="1" dirty="0">
              <a:latin typeface="Times New Roman" panose="02020603050405020304" pitchFamily="18" charset="0"/>
              <a:cs typeface="Times New Roman" panose="02020603050405020304" pitchFamily="18" charset="0"/>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76243174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66807" y="1711264"/>
            <a:ext cx="7773456" cy="4745401"/>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marL="0" indent="0">
              <a:lnSpc>
                <a:spcPct val="125000"/>
              </a:lnSpc>
              <a:spcBef>
                <a:spcPts val="600"/>
              </a:spcBef>
              <a:buClr>
                <a:srgbClr val="C0C25E"/>
              </a:buClr>
              <a:buNone/>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从分析</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的层次角度</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出发，可分为：</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25000"/>
              </a:lnSpc>
              <a:spcBef>
                <a:spcPts val="600"/>
              </a:spcBef>
              <a:buClr>
                <a:srgbClr val="58267E"/>
              </a:buClr>
              <a:buFont typeface="Wingdings" pitchFamily="2" charset="2"/>
              <a:buChar char="Ø"/>
            </a:pP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概念分析</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Conceptual Analysis</a:t>
            </a: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endPar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457200" lvl="1" indent="0">
              <a:lnSpc>
                <a:spcPct val="125000"/>
              </a:lnSpc>
              <a:spcBef>
                <a:spcPts val="600"/>
              </a:spcBef>
              <a:buClr>
                <a:srgbClr val="C0C25E"/>
              </a:buClr>
              <a:buNone/>
            </a:pPr>
            <a:r>
              <a:rPr lang="zh-CN" altLang="en-US" sz="2000" dirty="0" smtClean="0">
                <a:latin typeface="Times New Roman" panose="02020603050405020304" pitchFamily="18" charset="0"/>
                <a:ea typeface="+mj-ea"/>
                <a:cs typeface="Times New Roman" panose="02020603050405020304" pitchFamily="18" charset="0"/>
                <a:sym typeface="Calibri" panose="020F0502020204030204" pitchFamily="34" charset="0"/>
              </a:rPr>
              <a:t>        主要</a:t>
            </a:r>
            <a:r>
              <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rPr>
              <a:t>是对由单个词语或词组表达出来的预定概念在特定“文件”中的出现频率进行统计，来推断“文件”的内容特征。	</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	</a:t>
            </a:r>
          </a:p>
          <a:p>
            <a:pPr>
              <a:lnSpc>
                <a:spcPct val="125000"/>
              </a:lnSpc>
              <a:spcBef>
                <a:spcPts val="600"/>
              </a:spcBef>
              <a:buClr>
                <a:srgbClr val="58267E"/>
              </a:buClr>
              <a:buFont typeface="Wingdings" pitchFamily="2" charset="2"/>
              <a:buChar char="Ø"/>
            </a:pP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关系</a:t>
            </a:r>
            <a:r>
              <a:rPr lang="zh-CN" altLang="en-US" sz="2000" b="1" dirty="0">
                <a:latin typeface="Times New Roman" panose="02020603050405020304" pitchFamily="18" charset="0"/>
                <a:ea typeface="+mj-ea"/>
                <a:cs typeface="Times New Roman" panose="02020603050405020304" pitchFamily="18" charset="0"/>
                <a:sym typeface="Calibri" panose="020F0502020204030204" pitchFamily="34" charset="0"/>
              </a:rPr>
              <a:t>分析法（</a:t>
            </a:r>
            <a:r>
              <a:rPr lang="en-US" altLang="zh-CN" sz="2000" b="1" dirty="0">
                <a:latin typeface="Times New Roman" panose="02020603050405020304" pitchFamily="18" charset="0"/>
                <a:ea typeface="+mj-ea"/>
                <a:cs typeface="Times New Roman" panose="02020603050405020304" pitchFamily="18" charset="0"/>
                <a:sym typeface="Calibri" panose="020F0502020204030204" pitchFamily="34" charset="0"/>
              </a:rPr>
              <a:t>Relational content analysis</a:t>
            </a:r>
            <a:r>
              <a:rPr lang="zh-CN" altLang="en-US" sz="20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endParaRPr lang="en-US" altLang="zh-CN" sz="20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400050" lvl="1" indent="0">
              <a:lnSpc>
                <a:spcPct val="125000"/>
              </a:lnSpc>
              <a:spcBef>
                <a:spcPts val="600"/>
              </a:spcBef>
              <a:buClr>
                <a:srgbClr val="C0C25E"/>
              </a:buClr>
              <a:buNone/>
            </a:pPr>
            <a:r>
              <a:rPr lang="zh-CN" altLang="en-US" sz="2000" dirty="0" smtClean="0">
                <a:latin typeface="Times New Roman" panose="02020603050405020304" pitchFamily="18" charset="0"/>
                <a:ea typeface="+mj-ea"/>
                <a:cs typeface="Times New Roman" panose="02020603050405020304" pitchFamily="18" charset="0"/>
                <a:sym typeface="Calibri" panose="020F0502020204030204" pitchFamily="34" charset="0"/>
              </a:rPr>
              <a:t>        是</a:t>
            </a:r>
            <a:r>
              <a:rPr lang="zh-CN" altLang="en-US" sz="2000" dirty="0">
                <a:latin typeface="Times New Roman" panose="02020603050405020304" pitchFamily="18" charset="0"/>
                <a:ea typeface="+mj-ea"/>
                <a:cs typeface="Times New Roman" panose="02020603050405020304" pitchFamily="18" charset="0"/>
                <a:sym typeface="Calibri" panose="020F0502020204030204" pitchFamily="34" charset="0"/>
              </a:rPr>
              <a:t>较概念分析更深一层的分析方法，它在统计预定概念的出现频次的同时，还要分析预定概念之间的关系，与上下文的关系、概念组合及其含义等。该方法可以通过对上下文的语境进行分析，分辨出各种词语的真正含义，从而推断出信息源的内容重点和其隐含的信息和含义。</a:t>
            </a:r>
          </a:p>
          <a:p>
            <a:pPr marL="0" indent="0">
              <a:lnSpc>
                <a:spcPct val="110000"/>
              </a:lnSpc>
              <a:spcBef>
                <a:spcPts val="0"/>
              </a:spcBef>
              <a:buClr>
                <a:srgbClr val="C0C25E"/>
              </a:buClr>
              <a:buNone/>
            </a:pPr>
            <a:endParaRPr lang="en-US" altLang="zh-CN"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zh-CN" altLang="en-US" sz="32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
        <p:nvSpPr>
          <p:cNvPr id="5" name="Rectangle 2"/>
          <p:cNvSpPr txBox="1">
            <a:spLocks noChangeArrowheads="1"/>
          </p:cNvSpPr>
          <p:nvPr/>
        </p:nvSpPr>
        <p:spPr bwMode="auto">
          <a:xfrm>
            <a:off x="590839" y="1146016"/>
            <a:ext cx="6152836"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5</a:t>
            </a: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内容分析</a:t>
            </a:r>
            <a:r>
              <a:rPr lang="zh-CN" altLang="en-US" sz="2800" b="1" dirty="0">
                <a:latin typeface="Times New Roman" panose="02020603050405020304" pitchFamily="18" charset="0"/>
                <a:cs typeface="Times New Roman" panose="02020603050405020304" pitchFamily="18" charset="0"/>
              </a:rPr>
              <a:t>法</a:t>
            </a:r>
            <a:r>
              <a:rPr lang="zh-CN" altLang="en-US" sz="2800" b="1" dirty="0" smtClean="0">
                <a:latin typeface="Times New Roman" panose="02020603050405020304" pitchFamily="18" charset="0"/>
                <a:cs typeface="Times New Roman" panose="02020603050405020304" pitchFamily="18" charset="0"/>
              </a:rPr>
              <a:t>的类型</a:t>
            </a:r>
            <a:endParaRPr lang="zh-CN" altLang="en-US" sz="2800" b="1" dirty="0">
              <a:latin typeface="Times New Roman" panose="02020603050405020304" pitchFamily="18" charset="0"/>
              <a:cs typeface="Times New Roman" panose="02020603050405020304" pitchFamily="18" charset="0"/>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24443774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231424" y="2112599"/>
            <a:ext cx="7272808" cy="3836681"/>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a:lnSpc>
                <a:spcPct val="125000"/>
              </a:lnSpc>
              <a:spcBef>
                <a:spcPts val="600"/>
              </a:spcBef>
              <a:buClr>
                <a:srgbClr val="58267E"/>
              </a:buClr>
              <a:buFont typeface="Wingdings" pitchFamily="2" charset="2"/>
              <a:buChar char="Ø"/>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系统分析</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模型：利用文字表达系统的内在联系，推究它所反映的社会现象。</a:t>
            </a:r>
          </a:p>
          <a:p>
            <a:pPr>
              <a:lnSpc>
                <a:spcPct val="125000"/>
              </a:lnSpc>
              <a:spcBef>
                <a:spcPts val="600"/>
              </a:spcBef>
              <a:buClr>
                <a:srgbClr val="58267E"/>
              </a:buClr>
              <a:buFont typeface="Wingdings" pitchFamily="2" charset="2"/>
              <a:buChar char="Ø"/>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指标</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分析模型：用两个或多个指标加权成一定的指标项，简要阐明信息所表明的事物状态。</a:t>
            </a:r>
          </a:p>
          <a:p>
            <a:pPr>
              <a:lnSpc>
                <a:spcPct val="125000"/>
              </a:lnSpc>
              <a:spcBef>
                <a:spcPts val="600"/>
              </a:spcBef>
              <a:buClr>
                <a:srgbClr val="58267E"/>
              </a:buClr>
              <a:buFont typeface="Wingdings" pitchFamily="2" charset="2"/>
              <a:buChar char="Ø"/>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语言</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分析模型：利用语言计量指标探求语言文字所含含义。</a:t>
            </a:r>
          </a:p>
          <a:p>
            <a:pPr>
              <a:lnSpc>
                <a:spcPct val="125000"/>
              </a:lnSpc>
              <a:spcBef>
                <a:spcPts val="600"/>
              </a:spcBef>
              <a:buClr>
                <a:srgbClr val="58267E"/>
              </a:buClr>
              <a:buFont typeface="Wingdings" pitchFamily="2" charset="2"/>
              <a:buChar char="Ø"/>
            </a:pP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10000"/>
              </a:lnSpc>
              <a:spcBef>
                <a:spcPts val="0"/>
              </a:spcBef>
              <a:buClr>
                <a:srgbClr val="58267E"/>
              </a:buClr>
              <a:buFont typeface="Wingdings" pitchFamily="2" charset="2"/>
              <a:buChar char="Ø"/>
            </a:pP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10000"/>
              </a:lnSpc>
              <a:spcBef>
                <a:spcPts val="0"/>
              </a:spcBef>
              <a:buClr>
                <a:srgbClr val="58267E"/>
              </a:buClr>
              <a:buFont typeface="Wingdings" pitchFamily="2" charset="2"/>
              <a:buChar char="Ø"/>
            </a:pPr>
            <a:endPar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
        <p:nvSpPr>
          <p:cNvPr id="5" name="Rectangle 2"/>
          <p:cNvSpPr txBox="1">
            <a:spLocks noChangeArrowheads="1"/>
          </p:cNvSpPr>
          <p:nvPr/>
        </p:nvSpPr>
        <p:spPr bwMode="auto">
          <a:xfrm>
            <a:off x="610663" y="1268760"/>
            <a:ext cx="6152836"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6</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内容分析法</a:t>
            </a:r>
            <a:r>
              <a:rPr lang="zh-CN" altLang="en-US" sz="2800" b="1" dirty="0" smtClean="0">
                <a:latin typeface="Times New Roman" panose="02020603050405020304" pitchFamily="18" charset="0"/>
                <a:cs typeface="Times New Roman" panose="02020603050405020304" pitchFamily="18" charset="0"/>
              </a:rPr>
              <a:t>的应用</a:t>
            </a:r>
            <a:r>
              <a:rPr lang="zh-CN" altLang="en-US" sz="2800" b="1" dirty="0">
                <a:latin typeface="Times New Roman" panose="02020603050405020304" pitchFamily="18" charset="0"/>
                <a:cs typeface="Times New Roman" panose="02020603050405020304" pitchFamily="18" charset="0"/>
              </a:rPr>
              <a:t>模型</a:t>
            </a: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267370477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8735" y="1556792"/>
            <a:ext cx="7773456" cy="4745401"/>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marL="0" indent="0">
              <a:lnSpc>
                <a:spcPct val="125000"/>
              </a:lnSpc>
              <a:spcBef>
                <a:spcPts val="600"/>
              </a:spcBef>
              <a:buClr>
                <a:srgbClr val="C0C25E"/>
              </a:buClr>
              <a:buNone/>
            </a:pPr>
            <a:r>
              <a:rPr lang="en-US" altLang="zh-CN" sz="3200" b="1" dirty="0" smtClean="0">
                <a:latin typeface="Times New Roman" panose="02020603050405020304" pitchFamily="18" charset="0"/>
                <a:ea typeface="+mj-ea"/>
                <a:cs typeface="Times New Roman" panose="02020603050405020304" pitchFamily="18" charset="0"/>
                <a:sym typeface="Calibri" panose="020F0502020204030204" pitchFamily="34" charset="0"/>
              </a:rPr>
              <a:t>1</a:t>
            </a:r>
            <a:r>
              <a:rPr lang="zh-CN" altLang="en-US" sz="3200" b="1" dirty="0" smtClean="0">
                <a:latin typeface="Times New Roman" panose="02020603050405020304" pitchFamily="18" charset="0"/>
                <a:ea typeface="+mj-ea"/>
                <a:cs typeface="Times New Roman" panose="02020603050405020304" pitchFamily="18" charset="0"/>
                <a:sym typeface="Calibri" panose="020F0502020204030204" pitchFamily="34" charset="0"/>
              </a:rPr>
              <a:t>）系统分析模型</a:t>
            </a:r>
            <a:endParaRPr lang="en-US" altLang="zh-CN" sz="32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25000"/>
              </a:lnSpc>
              <a:spcBef>
                <a:spcPts val="600"/>
              </a:spcBef>
              <a:buClr>
                <a:srgbClr val="C0C25E"/>
              </a:buClr>
              <a:buNone/>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它</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有四个分析要素</a:t>
            </a:r>
            <a:r>
              <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endPar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分析</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对象的出现频率</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即信息内容</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分析</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对象的次序和权值</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即重要程度</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分析</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对象的价值判断</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即对</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错判定；</a:t>
            </a: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分析</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对象之间的逻辑关系。</a:t>
            </a:r>
          </a:p>
          <a:p>
            <a:pPr marL="0" indent="0">
              <a:lnSpc>
                <a:spcPct val="125000"/>
              </a:lnSpc>
              <a:spcBef>
                <a:spcPts val="600"/>
              </a:spcBef>
              <a:buClr>
                <a:srgbClr val="C0C25E"/>
              </a:buClr>
              <a:buNone/>
            </a:pPr>
            <a:endParaRPr lang="en-US" altLang="zh-CN"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en-US" altLang="zh-CN"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zh-CN" altLang="en-US" sz="32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48438701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8735" y="1556792"/>
            <a:ext cx="7773456" cy="4745401"/>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marL="0" indent="0">
              <a:lnSpc>
                <a:spcPct val="125000"/>
              </a:lnSpc>
              <a:spcBef>
                <a:spcPts val="600"/>
              </a:spcBef>
              <a:buClr>
                <a:srgbClr val="C0C25E"/>
              </a:buClr>
              <a:buNone/>
            </a:pPr>
            <a:r>
              <a:rPr lang="en-US" altLang="zh-CN" sz="3200" b="1" dirty="0" smtClean="0">
                <a:latin typeface="Times New Roman" panose="02020603050405020304" pitchFamily="18" charset="0"/>
                <a:ea typeface="+mj-ea"/>
                <a:cs typeface="Times New Roman" panose="02020603050405020304" pitchFamily="18" charset="0"/>
                <a:sym typeface="Calibri" panose="020F0502020204030204" pitchFamily="34" charset="0"/>
              </a:rPr>
              <a:t>2</a:t>
            </a:r>
            <a:r>
              <a:rPr lang="zh-CN" altLang="en-US" sz="32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3200" b="1" dirty="0">
                <a:latin typeface="Times New Roman" panose="02020603050405020304" pitchFamily="18" charset="0"/>
                <a:ea typeface="+mj-ea"/>
                <a:cs typeface="Times New Roman" panose="02020603050405020304" pitchFamily="18" charset="0"/>
                <a:sym typeface="Calibri" panose="020F0502020204030204" pitchFamily="34" charset="0"/>
              </a:rPr>
              <a:t>指标</a:t>
            </a:r>
            <a:r>
              <a:rPr lang="zh-CN" altLang="en-US" sz="3200" b="1" dirty="0" smtClean="0">
                <a:latin typeface="Times New Roman" panose="02020603050405020304" pitchFamily="18" charset="0"/>
                <a:ea typeface="+mj-ea"/>
                <a:cs typeface="Times New Roman" panose="02020603050405020304" pitchFamily="18" charset="0"/>
                <a:sym typeface="Calibri" panose="020F0502020204030204" pitchFamily="34" charset="0"/>
              </a:rPr>
              <a:t>分析模型</a:t>
            </a:r>
            <a:endParaRPr lang="en-US" altLang="zh-CN" sz="32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25000"/>
              </a:lnSpc>
              <a:spcBef>
                <a:spcPts val="600"/>
              </a:spcBef>
              <a:buClr>
                <a:srgbClr val="C0C25E"/>
              </a:buClr>
              <a:buNone/>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常用</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的指标有以下几种</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频度指标：计算</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字符、概念、主题等在文献中出现的次数</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以衡量其重要性和受重视的程度。</a:t>
            </a: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倾向指标：计算</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对一定的字符、概念及主题等有利或不利的信息数目</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以衡量两方面的力量对比和倾向。</a:t>
            </a: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强度指标：计算</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对字符、概念或主题等的认识和反应程度</a:t>
            </a:r>
            <a:r>
              <a:rPr lang="en-US" altLang="zh-CN" sz="2400" b="1" dirty="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以衡量决心、信念或动机的强度。</a:t>
            </a:r>
          </a:p>
          <a:p>
            <a:pPr marL="0" indent="0">
              <a:lnSpc>
                <a:spcPct val="125000"/>
              </a:lnSpc>
              <a:spcBef>
                <a:spcPts val="600"/>
              </a:spcBef>
              <a:buClr>
                <a:srgbClr val="C0C25E"/>
              </a:buClr>
              <a:buNone/>
            </a:pPr>
            <a:endParaRPr lang="en-US" altLang="zh-CN"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en-US" altLang="zh-CN"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zh-CN" altLang="en-US" sz="32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405171730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8735" y="1628800"/>
            <a:ext cx="7773456" cy="4745401"/>
          </a:xfrm>
          <a:prstGeom prst="rect">
            <a:avLst/>
          </a:prstGeom>
        </p:spPr>
        <p:txBody>
          <a:bodyPr/>
          <a:lstStyle>
            <a:lvl1pPr marL="342900" indent="-342900" algn="l" rtl="0" eaLnBrk="0" fontAlgn="base" hangingPunct="0">
              <a:lnSpc>
                <a:spcPct val="115000"/>
              </a:lnSpc>
              <a:spcBef>
                <a:spcPct val="20000"/>
              </a:spcBef>
              <a:spcAft>
                <a:spcPct val="0"/>
              </a:spcAft>
              <a:buClr>
                <a:schemeClr val="tx2"/>
              </a:buClr>
              <a:buFont typeface="Wingdings" pitchFamily="2" charset="2"/>
              <a:buChar char="w"/>
              <a:defRPr kumimoji="1" sz="2800">
                <a:solidFill>
                  <a:schemeClr val="tx1"/>
                </a:solidFill>
                <a:latin typeface="+mn-lt"/>
                <a:ea typeface="+mn-ea"/>
                <a:cs typeface="华文中宋" charset="0"/>
              </a:defRPr>
            </a:lvl1pPr>
            <a:lvl2pPr marL="742950" indent="-285750" algn="l" rtl="0" eaLnBrk="0" fontAlgn="base" hangingPunct="0">
              <a:lnSpc>
                <a:spcPct val="115000"/>
              </a:lnSpc>
              <a:spcBef>
                <a:spcPct val="20000"/>
              </a:spcBef>
              <a:spcAft>
                <a:spcPct val="0"/>
              </a:spcAft>
              <a:buSzPct val="95000"/>
              <a:buChar char="–"/>
              <a:defRPr kumimoji="1" sz="2400">
                <a:solidFill>
                  <a:schemeClr val="tx1"/>
                </a:solidFill>
                <a:latin typeface="+mn-lt"/>
                <a:ea typeface="+mn-ea"/>
                <a:cs typeface="华文中宋" charset="0"/>
              </a:defRPr>
            </a:lvl2pPr>
            <a:lvl3pPr marL="11430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3pPr>
            <a:lvl4pPr marL="16002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4pPr>
            <a:lvl5pPr marL="2057400" indent="-228600" algn="l" rtl="0" eaLnBrk="0" fontAlgn="base" hangingPunct="0">
              <a:lnSpc>
                <a:spcPct val="115000"/>
              </a:lnSpc>
              <a:spcBef>
                <a:spcPct val="20000"/>
              </a:spcBef>
              <a:spcAft>
                <a:spcPct val="0"/>
              </a:spcAft>
              <a:buChar char="•"/>
              <a:defRPr kumimoji="1" sz="2000">
                <a:solidFill>
                  <a:schemeClr val="tx1"/>
                </a:solidFill>
                <a:latin typeface="+mn-lt"/>
                <a:ea typeface="+mn-ea"/>
                <a:cs typeface="华文中宋" charset="0"/>
              </a:defRPr>
            </a:lvl5pPr>
            <a:lvl6pPr marL="2514600" indent="-228600" algn="l" rtl="0" fontAlgn="base">
              <a:lnSpc>
                <a:spcPct val="115000"/>
              </a:lnSpc>
              <a:spcBef>
                <a:spcPct val="20000"/>
              </a:spcBef>
              <a:spcAft>
                <a:spcPct val="0"/>
              </a:spcAft>
              <a:buChar char="•"/>
              <a:defRPr kumimoji="1">
                <a:solidFill>
                  <a:schemeClr val="tx1"/>
                </a:solidFill>
                <a:latin typeface="+mn-lt"/>
                <a:ea typeface="+mn-ea"/>
              </a:defRPr>
            </a:lvl6pPr>
            <a:lvl7pPr marL="2971800" indent="-228600" algn="l" rtl="0" fontAlgn="base">
              <a:lnSpc>
                <a:spcPct val="115000"/>
              </a:lnSpc>
              <a:spcBef>
                <a:spcPct val="20000"/>
              </a:spcBef>
              <a:spcAft>
                <a:spcPct val="0"/>
              </a:spcAft>
              <a:buChar char="•"/>
              <a:defRPr kumimoji="1">
                <a:solidFill>
                  <a:schemeClr val="tx1"/>
                </a:solidFill>
                <a:latin typeface="+mn-lt"/>
                <a:ea typeface="+mn-ea"/>
              </a:defRPr>
            </a:lvl7pPr>
            <a:lvl8pPr marL="3429000" indent="-228600" algn="l" rtl="0" fontAlgn="base">
              <a:lnSpc>
                <a:spcPct val="115000"/>
              </a:lnSpc>
              <a:spcBef>
                <a:spcPct val="20000"/>
              </a:spcBef>
              <a:spcAft>
                <a:spcPct val="0"/>
              </a:spcAft>
              <a:buChar char="•"/>
              <a:defRPr kumimoji="1">
                <a:solidFill>
                  <a:schemeClr val="tx1"/>
                </a:solidFill>
                <a:latin typeface="+mn-lt"/>
                <a:ea typeface="+mn-ea"/>
              </a:defRPr>
            </a:lvl8pPr>
            <a:lvl9pPr marL="3886200" indent="-228600" algn="l" rtl="0" fontAlgn="base">
              <a:lnSpc>
                <a:spcPct val="115000"/>
              </a:lnSpc>
              <a:spcBef>
                <a:spcPct val="20000"/>
              </a:spcBef>
              <a:spcAft>
                <a:spcPct val="0"/>
              </a:spcAft>
              <a:buChar char="•"/>
              <a:defRPr kumimoji="1">
                <a:solidFill>
                  <a:schemeClr val="tx1"/>
                </a:solidFill>
                <a:latin typeface="+mn-lt"/>
                <a:ea typeface="+mn-ea"/>
              </a:defRPr>
            </a:lvl9pPr>
          </a:lstStyle>
          <a:p>
            <a:pPr marL="0" indent="0">
              <a:lnSpc>
                <a:spcPct val="125000"/>
              </a:lnSpc>
              <a:spcBef>
                <a:spcPts val="600"/>
              </a:spcBef>
              <a:buClr>
                <a:srgbClr val="C0C25E"/>
              </a:buClr>
              <a:buNone/>
            </a:pPr>
            <a:r>
              <a:rPr lang="en-US" altLang="zh-CN" sz="3200" b="1" dirty="0" smtClean="0">
                <a:latin typeface="Times New Roman" panose="02020603050405020304" pitchFamily="18" charset="0"/>
                <a:ea typeface="+mj-ea"/>
                <a:cs typeface="Times New Roman" panose="02020603050405020304" pitchFamily="18" charset="0"/>
                <a:sym typeface="Calibri" panose="020F0502020204030204" pitchFamily="34" charset="0"/>
              </a:rPr>
              <a:t>3</a:t>
            </a:r>
            <a:r>
              <a:rPr lang="zh-CN" altLang="en-US" sz="32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r>
              <a:rPr lang="zh-CN" altLang="en-US" sz="3200" b="1" dirty="0">
                <a:latin typeface="Times New Roman" panose="02020603050405020304" pitchFamily="18" charset="0"/>
                <a:ea typeface="+mj-ea"/>
                <a:cs typeface="Times New Roman" panose="02020603050405020304" pitchFamily="18" charset="0"/>
                <a:sym typeface="Calibri" panose="020F0502020204030204" pitchFamily="34" charset="0"/>
              </a:rPr>
              <a:t>语言分析模型</a:t>
            </a:r>
            <a:endParaRPr lang="en-US" altLang="zh-CN" sz="32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25000"/>
              </a:lnSpc>
              <a:spcBef>
                <a:spcPts val="600"/>
              </a:spcBef>
              <a:buClr>
                <a:srgbClr val="C0C25E"/>
              </a:buClr>
              <a:buNone/>
            </a:pP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计算机辅助语言内容分析的方法目前有三</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种：</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使用</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普通字典和专用词表进行</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内容分析；</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利用</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关联字群进行</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内容分析；</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a:lnSpc>
                <a:spcPct val="125000"/>
              </a:lnSpc>
              <a:spcBef>
                <a:spcPts val="600"/>
              </a:spcBef>
              <a:buClr>
                <a:srgbClr val="58267E"/>
              </a:buClr>
              <a:buFont typeface="Arial" panose="020B0604020202020204" pitchFamily="34" charset="0"/>
              <a:buChar char="•"/>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依靠</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控制即时情景进行内容分析</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a:t>
            </a:r>
            <a:endParaRPr lang="en-US" altLang="zh-CN" sz="2400"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25000"/>
              </a:lnSpc>
              <a:spcBef>
                <a:spcPts val="600"/>
              </a:spcBef>
              <a:buClr>
                <a:srgbClr val="C0C25E"/>
              </a:buClr>
              <a:buNone/>
            </a:pP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计算机</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用于内容分析是一种划时代的</a:t>
            </a:r>
            <a:r>
              <a:rPr lang="zh-CN" altLang="en-US" sz="2400" b="1" dirty="0" smtClean="0">
                <a:latin typeface="Times New Roman" panose="02020603050405020304" pitchFamily="18" charset="0"/>
                <a:ea typeface="+mj-ea"/>
                <a:cs typeface="Times New Roman" panose="02020603050405020304" pitchFamily="18" charset="0"/>
                <a:sym typeface="Calibri" panose="020F0502020204030204" pitchFamily="34" charset="0"/>
              </a:rPr>
              <a:t>进步，且</a:t>
            </a:r>
            <a:r>
              <a:rPr lang="zh-CN" altLang="en-US" sz="2400" b="1" dirty="0">
                <a:latin typeface="Times New Roman" panose="02020603050405020304" pitchFamily="18" charset="0"/>
                <a:ea typeface="+mj-ea"/>
                <a:cs typeface="Times New Roman" panose="02020603050405020304" pitchFamily="18" charset="0"/>
                <a:sym typeface="Calibri" panose="020F0502020204030204" pitchFamily="34" charset="0"/>
              </a:rPr>
              <a:t>在很大程度上代表着以后的发展方向。</a:t>
            </a:r>
          </a:p>
          <a:p>
            <a:pPr marL="0" indent="0">
              <a:lnSpc>
                <a:spcPct val="125000"/>
              </a:lnSpc>
              <a:spcBef>
                <a:spcPts val="600"/>
              </a:spcBef>
              <a:buClr>
                <a:srgbClr val="C0C25E"/>
              </a:buClr>
              <a:buNone/>
            </a:pPr>
            <a:endParaRPr lang="en-US" altLang="zh-CN"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en-US" altLang="zh-CN" b="1" dirty="0" smtClean="0">
              <a:latin typeface="Times New Roman" panose="02020603050405020304" pitchFamily="18" charset="0"/>
              <a:ea typeface="+mj-ea"/>
              <a:cs typeface="Times New Roman" panose="02020603050405020304" pitchFamily="18" charset="0"/>
              <a:sym typeface="Calibri" panose="020F0502020204030204" pitchFamily="34" charset="0"/>
            </a:endParaRPr>
          </a:p>
          <a:p>
            <a:pPr marL="0" indent="0">
              <a:lnSpc>
                <a:spcPct val="110000"/>
              </a:lnSpc>
              <a:spcBef>
                <a:spcPts val="0"/>
              </a:spcBef>
              <a:buClr>
                <a:srgbClr val="C0C25E"/>
              </a:buClr>
              <a:buNone/>
            </a:pPr>
            <a:endParaRPr lang="zh-CN" altLang="en-US" sz="3200" b="1" dirty="0">
              <a:latin typeface="Times New Roman" panose="02020603050405020304" pitchFamily="18" charset="0"/>
              <a:ea typeface="+mj-ea"/>
              <a:cs typeface="Times New Roman" panose="02020603050405020304" pitchFamily="18" charset="0"/>
              <a:sym typeface="Calibri" panose="020F0502020204030204" pitchFamily="34" charset="0"/>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4.1.4 </a:t>
            </a:r>
            <a:r>
              <a:rPr lang="zh-CN" altLang="en-US" sz="3200" b="1" dirty="0" smtClean="0">
                <a:solidFill>
                  <a:srgbClr val="58267E"/>
                </a:solidFill>
                <a:latin typeface="黑体" pitchFamily="49" charset="-122"/>
                <a:ea typeface="黑体" pitchFamily="49" charset="-122"/>
              </a:rPr>
              <a:t>内容分析法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7011592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j-ea"/>
              </a:rPr>
              <a:t>内容分析法案例</a:t>
            </a:r>
            <a:r>
              <a:rPr lang="en-US" altLang="zh-CN" sz="2800" b="1" dirty="0" smtClean="0">
                <a:solidFill>
                  <a:srgbClr val="58267E"/>
                </a:solidFill>
                <a:latin typeface="+mj-ea"/>
              </a:rPr>
              <a:t>1</a:t>
            </a:r>
            <a:r>
              <a:rPr lang="zh-CN" altLang="en-US" sz="2800" b="1" dirty="0" smtClean="0">
                <a:solidFill>
                  <a:srgbClr val="58267E"/>
                </a:solidFill>
                <a:latin typeface="+mj-ea"/>
              </a:rPr>
              <a:t>：创业</a:t>
            </a:r>
            <a:r>
              <a:rPr lang="zh-CN" altLang="en-US" sz="2800" b="1" dirty="0">
                <a:solidFill>
                  <a:srgbClr val="58267E"/>
                </a:solidFill>
                <a:latin typeface="+mj-ea"/>
              </a:rPr>
              <a:t>人才政策比较研究</a:t>
            </a:r>
          </a:p>
        </p:txBody>
      </p:sp>
      <p:sp>
        <p:nvSpPr>
          <p:cNvPr id="2" name="矩形 1"/>
          <p:cNvSpPr/>
          <p:nvPr/>
        </p:nvSpPr>
        <p:spPr>
          <a:xfrm>
            <a:off x="395536" y="6581000"/>
            <a:ext cx="8568952" cy="276999"/>
          </a:xfrm>
          <a:prstGeom prst="rect">
            <a:avLst/>
          </a:prstGeom>
        </p:spPr>
        <p:txBody>
          <a:bodyPr wrap="square">
            <a:spAutoFit/>
          </a:bodyPr>
          <a:lstStyle/>
          <a:p>
            <a:r>
              <a:rPr lang="zh-CN" altLang="en-US" sz="1200" dirty="0">
                <a:latin typeface="黑体" pitchFamily="49" charset="-122"/>
                <a:ea typeface="黑体" pitchFamily="49" charset="-122"/>
              </a:rPr>
              <a:t>郭俊华</a:t>
            </a:r>
            <a:r>
              <a:rPr lang="en-US" altLang="zh-CN" sz="1200" dirty="0">
                <a:latin typeface="黑体" pitchFamily="49" charset="-122"/>
                <a:ea typeface="黑体" pitchFamily="49" charset="-122"/>
              </a:rPr>
              <a:t>, </a:t>
            </a:r>
            <a:r>
              <a:rPr lang="zh-CN" altLang="en-US" sz="1200" dirty="0">
                <a:latin typeface="黑体" pitchFamily="49" charset="-122"/>
                <a:ea typeface="黑体" pitchFamily="49" charset="-122"/>
              </a:rPr>
              <a:t>徐倪妮</a:t>
            </a:r>
            <a:r>
              <a:rPr lang="en-US" altLang="zh-CN" sz="1200" dirty="0">
                <a:latin typeface="黑体" pitchFamily="49" charset="-122"/>
                <a:ea typeface="黑体" pitchFamily="49" charset="-122"/>
              </a:rPr>
              <a:t>. </a:t>
            </a:r>
            <a:r>
              <a:rPr lang="zh-CN" altLang="en-US" sz="1200" dirty="0">
                <a:latin typeface="黑体" pitchFamily="49" charset="-122"/>
                <a:ea typeface="黑体" pitchFamily="49" charset="-122"/>
              </a:rPr>
              <a:t>基于内容分析法的创业人才政策比较研究 </a:t>
            </a:r>
            <a:r>
              <a:rPr lang="en-US" altLang="zh-CN" sz="1200" dirty="0">
                <a:latin typeface="黑体" pitchFamily="49" charset="-122"/>
                <a:ea typeface="黑体" pitchFamily="49" charset="-122"/>
              </a:rPr>
              <a:t>——</a:t>
            </a:r>
            <a:r>
              <a:rPr lang="zh-CN" altLang="en-US" sz="1200" dirty="0">
                <a:latin typeface="黑体" pitchFamily="49" charset="-122"/>
                <a:ea typeface="黑体" pitchFamily="49" charset="-122"/>
              </a:rPr>
              <a:t>以京沪深三市为例</a:t>
            </a:r>
            <a:r>
              <a:rPr lang="en-US" altLang="zh-CN" sz="1200" dirty="0">
                <a:latin typeface="黑体" pitchFamily="49" charset="-122"/>
                <a:ea typeface="黑体" pitchFamily="49" charset="-122"/>
              </a:rPr>
              <a:t>[J]. </a:t>
            </a:r>
            <a:r>
              <a:rPr lang="zh-CN" altLang="en-US" sz="1200" dirty="0">
                <a:latin typeface="黑体" pitchFamily="49" charset="-122"/>
                <a:ea typeface="黑体" pitchFamily="49" charset="-122"/>
              </a:rPr>
              <a:t>情报杂志</a:t>
            </a:r>
            <a:r>
              <a:rPr lang="en-US" altLang="zh-CN" sz="1200" dirty="0">
                <a:latin typeface="黑体" pitchFamily="49" charset="-122"/>
                <a:ea typeface="黑体" pitchFamily="49" charset="-122"/>
              </a:rPr>
              <a:t>, 2017, 36(5):54-61.</a:t>
            </a:r>
            <a:endParaRPr lang="zh-CN" altLang="en-US" sz="1200" dirty="0">
              <a:latin typeface="黑体" pitchFamily="49" charset="-122"/>
              <a:ea typeface="黑体" pitchFamily="49" charset="-122"/>
            </a:endParaRPr>
          </a:p>
        </p:txBody>
      </p:sp>
      <p:sp>
        <p:nvSpPr>
          <p:cNvPr id="5" name="TextBox 4"/>
          <p:cNvSpPr txBox="1"/>
          <p:nvPr/>
        </p:nvSpPr>
        <p:spPr>
          <a:xfrm>
            <a:off x="827584" y="1228110"/>
            <a:ext cx="4320480" cy="461665"/>
          </a:xfrm>
          <a:prstGeom prst="rect">
            <a:avLst/>
          </a:prstGeom>
          <a:noFill/>
        </p:spPr>
        <p:txBody>
          <a:bodyPr wrap="square" rtlCol="0">
            <a:spAutoFit/>
          </a:bodyPr>
          <a:lstStyle/>
          <a:p>
            <a:r>
              <a:rPr lang="en-US" altLang="zh-CN" sz="2400" b="1" dirty="0" smtClean="0"/>
              <a:t>1.</a:t>
            </a:r>
            <a:r>
              <a:rPr lang="zh-CN" altLang="en-US" sz="2400" b="1" dirty="0" smtClean="0"/>
              <a:t>数据来源</a:t>
            </a:r>
            <a:endParaRPr lang="zh-CN" altLang="en-US" sz="2400" b="1" dirty="0"/>
          </a:p>
        </p:txBody>
      </p:sp>
      <p:sp>
        <p:nvSpPr>
          <p:cNvPr id="6" name="矩形 5"/>
          <p:cNvSpPr/>
          <p:nvPr/>
        </p:nvSpPr>
        <p:spPr>
          <a:xfrm>
            <a:off x="1208903" y="1749822"/>
            <a:ext cx="7033120" cy="1477328"/>
          </a:xfrm>
          <a:prstGeom prst="rect">
            <a:avLst/>
          </a:prstGeom>
        </p:spPr>
        <p:txBody>
          <a:bodyPr wrap="square">
            <a:spAutoFit/>
          </a:bodyPr>
          <a:lstStyle/>
          <a:p>
            <a:r>
              <a:rPr lang="zh-CN" altLang="en-US" dirty="0" smtClean="0">
                <a:latin typeface="+mn-ea"/>
              </a:rPr>
              <a:t>     文</a:t>
            </a:r>
            <a:r>
              <a:rPr lang="zh-CN" altLang="en-US" dirty="0">
                <a:latin typeface="+mn-ea"/>
              </a:rPr>
              <a:t>以京沪深三市迄 今出台的创业人才政策为研究对象，以三市政府、各委 办、各区县等网站为核心检索平台，依托“信息公开” 模块中的“政策法规”“通知公告”等子模块进行</a:t>
            </a:r>
            <a:r>
              <a:rPr lang="zh-CN" altLang="en-US" dirty="0" smtClean="0">
                <a:latin typeface="+mn-ea"/>
              </a:rPr>
              <a:t>政策检索</a:t>
            </a:r>
            <a:r>
              <a:rPr lang="zh-CN" altLang="en-US" dirty="0">
                <a:latin typeface="+mn-ea"/>
              </a:rPr>
              <a:t>，最终梳理出有效样本 </a:t>
            </a:r>
            <a:r>
              <a:rPr lang="en-US" altLang="zh-CN" dirty="0">
                <a:latin typeface="+mn-ea"/>
              </a:rPr>
              <a:t>56 </a:t>
            </a:r>
            <a:r>
              <a:rPr lang="zh-CN" altLang="en-US" dirty="0" smtClean="0">
                <a:latin typeface="+mn-ea"/>
              </a:rPr>
              <a:t>项，</a:t>
            </a:r>
            <a:r>
              <a:rPr lang="zh-CN" altLang="en-US" dirty="0">
                <a:latin typeface="+mn-ea"/>
              </a:rPr>
              <a:t>其中北京 市 </a:t>
            </a:r>
            <a:r>
              <a:rPr lang="en-US" altLang="zh-CN" dirty="0">
                <a:latin typeface="+mn-ea"/>
              </a:rPr>
              <a:t>18 </a:t>
            </a:r>
            <a:r>
              <a:rPr lang="zh-CN" altLang="en-US" dirty="0">
                <a:latin typeface="+mn-ea"/>
              </a:rPr>
              <a:t>项，上海市 </a:t>
            </a:r>
            <a:r>
              <a:rPr lang="en-US" altLang="zh-CN" dirty="0">
                <a:latin typeface="+mn-ea"/>
              </a:rPr>
              <a:t>22 </a:t>
            </a:r>
            <a:r>
              <a:rPr lang="zh-CN" altLang="en-US" dirty="0">
                <a:latin typeface="+mn-ea"/>
              </a:rPr>
              <a:t>项，深圳市 </a:t>
            </a:r>
            <a:r>
              <a:rPr lang="en-US" altLang="zh-CN" dirty="0">
                <a:latin typeface="+mn-ea"/>
              </a:rPr>
              <a:t>16 </a:t>
            </a:r>
            <a:r>
              <a:rPr lang="zh-CN" altLang="en-US" dirty="0">
                <a:latin typeface="+mn-ea"/>
              </a:rPr>
              <a:t>项。 </a:t>
            </a:r>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210" y="2968475"/>
            <a:ext cx="4536505" cy="3264233"/>
          </a:xfrm>
          <a:prstGeom prst="rect">
            <a:avLst/>
          </a:prstGeom>
        </p:spPr>
      </p:pic>
    </p:spTree>
    <p:extLst>
      <p:ext uri="{BB962C8B-B14F-4D97-AF65-F5344CB8AC3E}">
        <p14:creationId xmlns:p14="http://schemas.microsoft.com/office/powerpoint/2010/main" val="28353503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j-ea"/>
              </a:rPr>
              <a:t>内容分析法案例</a:t>
            </a:r>
            <a:r>
              <a:rPr lang="en-US" altLang="zh-CN" sz="2800" b="1" dirty="0" smtClean="0">
                <a:solidFill>
                  <a:srgbClr val="58267E"/>
                </a:solidFill>
                <a:latin typeface="+mj-ea"/>
              </a:rPr>
              <a:t>1</a:t>
            </a:r>
            <a:r>
              <a:rPr lang="zh-CN" altLang="en-US" sz="2800" b="1" dirty="0" smtClean="0">
                <a:solidFill>
                  <a:srgbClr val="58267E"/>
                </a:solidFill>
                <a:latin typeface="+mj-ea"/>
              </a:rPr>
              <a:t>：创业</a:t>
            </a:r>
            <a:r>
              <a:rPr lang="zh-CN" altLang="en-US" sz="2800" b="1" dirty="0">
                <a:solidFill>
                  <a:srgbClr val="58267E"/>
                </a:solidFill>
                <a:latin typeface="+mj-ea"/>
              </a:rPr>
              <a:t>人才政策比较研究</a:t>
            </a:r>
          </a:p>
        </p:txBody>
      </p:sp>
      <p:sp>
        <p:nvSpPr>
          <p:cNvPr id="5" name="TextBox 4"/>
          <p:cNvSpPr txBox="1"/>
          <p:nvPr/>
        </p:nvSpPr>
        <p:spPr>
          <a:xfrm>
            <a:off x="827584" y="1228110"/>
            <a:ext cx="4320480" cy="461665"/>
          </a:xfrm>
          <a:prstGeom prst="rect">
            <a:avLst/>
          </a:prstGeom>
          <a:noFill/>
        </p:spPr>
        <p:txBody>
          <a:bodyPr wrap="square" rtlCol="0">
            <a:spAutoFit/>
          </a:bodyPr>
          <a:lstStyle/>
          <a:p>
            <a:r>
              <a:rPr lang="en-US" altLang="zh-CN" sz="2400" b="1" dirty="0" smtClean="0"/>
              <a:t>2.</a:t>
            </a:r>
            <a:r>
              <a:rPr lang="zh-CN" altLang="en-US" sz="2400" b="1" dirty="0" smtClean="0"/>
              <a:t>样本编码与可靠性检验</a:t>
            </a:r>
            <a:endParaRPr lang="zh-CN" altLang="en-US" sz="2400" b="1" dirty="0"/>
          </a:p>
        </p:txBody>
      </p:sp>
      <p:sp>
        <p:nvSpPr>
          <p:cNvPr id="6" name="矩形 5"/>
          <p:cNvSpPr/>
          <p:nvPr/>
        </p:nvSpPr>
        <p:spPr>
          <a:xfrm>
            <a:off x="1208903" y="1749822"/>
            <a:ext cx="7033120" cy="646331"/>
          </a:xfrm>
          <a:prstGeom prst="rect">
            <a:avLst/>
          </a:prstGeom>
        </p:spPr>
        <p:txBody>
          <a:bodyPr wrap="square">
            <a:spAutoFit/>
          </a:bodyPr>
          <a:lstStyle/>
          <a:p>
            <a:r>
              <a:rPr lang="zh-CN" altLang="en-US" dirty="0" smtClean="0">
                <a:latin typeface="+mn-ea"/>
              </a:rPr>
              <a:t>    按照</a:t>
            </a:r>
            <a:r>
              <a:rPr lang="zh-CN" altLang="en-US" dirty="0">
                <a:latin typeface="+mn-ea"/>
              </a:rPr>
              <a:t>“政策编号 －序列号”的规则对梳理出的 </a:t>
            </a:r>
            <a:r>
              <a:rPr lang="en-US" altLang="zh-CN" dirty="0">
                <a:latin typeface="+mn-ea"/>
              </a:rPr>
              <a:t>56 </a:t>
            </a:r>
            <a:r>
              <a:rPr lang="zh-CN" altLang="en-US" dirty="0">
                <a:latin typeface="+mn-ea"/>
              </a:rPr>
              <a:t>项创业人才政策进行 编码。</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273" y="2396153"/>
            <a:ext cx="7173326" cy="3708029"/>
          </a:xfrm>
          <a:prstGeom prst="rect">
            <a:avLst/>
          </a:prstGeom>
        </p:spPr>
      </p:pic>
      <p:sp>
        <p:nvSpPr>
          <p:cNvPr id="7" name="矩形 6"/>
          <p:cNvSpPr/>
          <p:nvPr/>
        </p:nvSpPr>
        <p:spPr>
          <a:xfrm>
            <a:off x="395536" y="6581000"/>
            <a:ext cx="8568952" cy="276999"/>
          </a:xfrm>
          <a:prstGeom prst="rect">
            <a:avLst/>
          </a:prstGeom>
        </p:spPr>
        <p:txBody>
          <a:bodyPr wrap="square">
            <a:spAutoFit/>
          </a:bodyPr>
          <a:lstStyle/>
          <a:p>
            <a:r>
              <a:rPr lang="zh-CN" altLang="en-US" sz="1200" dirty="0">
                <a:latin typeface="黑体" pitchFamily="49" charset="-122"/>
                <a:ea typeface="黑体" pitchFamily="49" charset="-122"/>
              </a:rPr>
              <a:t>郭俊华</a:t>
            </a:r>
            <a:r>
              <a:rPr lang="en-US" altLang="zh-CN" sz="1200" dirty="0">
                <a:latin typeface="黑体" pitchFamily="49" charset="-122"/>
                <a:ea typeface="黑体" pitchFamily="49" charset="-122"/>
              </a:rPr>
              <a:t>, </a:t>
            </a:r>
            <a:r>
              <a:rPr lang="zh-CN" altLang="en-US" sz="1200" dirty="0">
                <a:latin typeface="黑体" pitchFamily="49" charset="-122"/>
                <a:ea typeface="黑体" pitchFamily="49" charset="-122"/>
              </a:rPr>
              <a:t>徐倪妮</a:t>
            </a:r>
            <a:r>
              <a:rPr lang="en-US" altLang="zh-CN" sz="1200" dirty="0">
                <a:latin typeface="黑体" pitchFamily="49" charset="-122"/>
                <a:ea typeface="黑体" pitchFamily="49" charset="-122"/>
              </a:rPr>
              <a:t>. </a:t>
            </a:r>
            <a:r>
              <a:rPr lang="zh-CN" altLang="en-US" sz="1200" dirty="0">
                <a:latin typeface="黑体" pitchFamily="49" charset="-122"/>
                <a:ea typeface="黑体" pitchFamily="49" charset="-122"/>
              </a:rPr>
              <a:t>基于内容分析法的创业人才政策比较研究 </a:t>
            </a:r>
            <a:r>
              <a:rPr lang="en-US" altLang="zh-CN" sz="1200" dirty="0">
                <a:latin typeface="黑体" pitchFamily="49" charset="-122"/>
                <a:ea typeface="黑体" pitchFamily="49" charset="-122"/>
              </a:rPr>
              <a:t>——</a:t>
            </a:r>
            <a:r>
              <a:rPr lang="zh-CN" altLang="en-US" sz="1200" dirty="0">
                <a:latin typeface="黑体" pitchFamily="49" charset="-122"/>
                <a:ea typeface="黑体" pitchFamily="49" charset="-122"/>
              </a:rPr>
              <a:t>以京沪深三市为例</a:t>
            </a:r>
            <a:r>
              <a:rPr lang="en-US" altLang="zh-CN" sz="1200" dirty="0">
                <a:latin typeface="黑体" pitchFamily="49" charset="-122"/>
                <a:ea typeface="黑体" pitchFamily="49" charset="-122"/>
              </a:rPr>
              <a:t>[J]. </a:t>
            </a:r>
            <a:r>
              <a:rPr lang="zh-CN" altLang="en-US" sz="1200" dirty="0">
                <a:latin typeface="黑体" pitchFamily="49" charset="-122"/>
                <a:ea typeface="黑体" pitchFamily="49" charset="-122"/>
              </a:rPr>
              <a:t>情报杂志</a:t>
            </a:r>
            <a:r>
              <a:rPr lang="en-US" altLang="zh-CN" sz="1200" dirty="0">
                <a:latin typeface="黑体" pitchFamily="49" charset="-122"/>
                <a:ea typeface="黑体" pitchFamily="49" charset="-122"/>
              </a:rPr>
              <a:t>, 2017, 36(5):54-61.</a:t>
            </a:r>
            <a:endParaRPr lang="zh-CN" altLang="en-US" sz="1200" dirty="0">
              <a:latin typeface="黑体" pitchFamily="49" charset="-122"/>
              <a:ea typeface="黑体" pitchFamily="49" charset="-122"/>
            </a:endParaRPr>
          </a:p>
        </p:txBody>
      </p:sp>
    </p:spTree>
    <p:extLst>
      <p:ext uri="{BB962C8B-B14F-4D97-AF65-F5344CB8AC3E}">
        <p14:creationId xmlns:p14="http://schemas.microsoft.com/office/powerpoint/2010/main" val="6618639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a:xfrm>
            <a:off x="998360" y="1630501"/>
            <a:ext cx="5829300" cy="3580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b="1" dirty="0">
              <a:solidFill>
                <a:srgbClr val="402000"/>
              </a:solidFill>
            </a:endParaRPr>
          </a:p>
        </p:txBody>
      </p:sp>
      <p:sp>
        <p:nvSpPr>
          <p:cNvPr id="5" name="Rectangle 2"/>
          <p:cNvSpPr txBox="1">
            <a:spLocks noRot="1" noChangeArrowheads="1"/>
          </p:cNvSpPr>
          <p:nvPr/>
        </p:nvSpPr>
        <p:spPr>
          <a:xfrm>
            <a:off x="611560" y="1140779"/>
            <a:ext cx="5472608" cy="7138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信息分析</a:t>
            </a:r>
            <a:r>
              <a:rPr lang="zh-CN" altLang="en-US" sz="2400" b="1" dirty="0">
                <a:latin typeface="宋体" panose="02010600030101010101" pitchFamily="2" charset="-122"/>
                <a:ea typeface="宋体" panose="02010600030101010101" pitchFamily="2" charset="-122"/>
              </a:rPr>
              <a:t>的</a:t>
            </a:r>
            <a:r>
              <a:rPr lang="zh-CN" altLang="en-US" sz="2400" b="1" dirty="0" smtClean="0">
                <a:latin typeface="宋体" panose="02010600030101010101" pitchFamily="2" charset="-122"/>
                <a:ea typeface="宋体" panose="02010600030101010101" pitchFamily="2" charset="-122"/>
              </a:rPr>
              <a:t>定义</a:t>
            </a:r>
            <a:endParaRPr lang="zh-CN" altLang="en-US" sz="2400" b="1" dirty="0">
              <a:latin typeface="宋体" panose="02010600030101010101" pitchFamily="2" charset="-122"/>
              <a:ea typeface="宋体" panose="02010600030101010101" pitchFamily="2" charset="-122"/>
            </a:endParaRPr>
          </a:p>
        </p:txBody>
      </p:sp>
      <p:sp>
        <p:nvSpPr>
          <p:cNvPr id="7" name="Rectangle 3"/>
          <p:cNvSpPr txBox="1">
            <a:spLocks noChangeArrowheads="1"/>
          </p:cNvSpPr>
          <p:nvPr/>
        </p:nvSpPr>
        <p:spPr bwMode="auto">
          <a:xfrm>
            <a:off x="827583" y="1862234"/>
            <a:ext cx="7992889" cy="383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a:buClr>
                <a:srgbClr val="58267E"/>
              </a:buClr>
              <a:buFont typeface="+mj-ea"/>
              <a:buAutoNum type="circleNumDbPlain"/>
            </a:pPr>
            <a:r>
              <a:rPr lang="zh-CN" altLang="en-US" sz="1800" kern="0" dirty="0">
                <a:latin typeface="宋体" panose="02010600030101010101" pitchFamily="2" charset="-122"/>
                <a:ea typeface="宋体" panose="02010600030101010101" pitchFamily="2" charset="-122"/>
              </a:rPr>
              <a:t>信息分析旨在通过已知信息揭示客观事物的运动规律，其任务就是要运用科学的理论、方法和手段，在对大量的（通常是零散、杂乱无章的）信息进行搜集、加工整理与价值评价的基础上，透过由各种关系交织而成的错综复杂的表面现象，把握其内容本质，从而获取对客观事物运动规律的认识</a:t>
            </a:r>
            <a:r>
              <a:rPr lang="zh-CN" altLang="en-US" sz="1800" kern="0" dirty="0" smtClean="0">
                <a:latin typeface="宋体" panose="02010600030101010101" pitchFamily="2" charset="-122"/>
                <a:ea typeface="宋体" panose="02010600030101010101" pitchFamily="2" charset="-122"/>
              </a:rPr>
              <a:t>。</a:t>
            </a:r>
            <a:endParaRPr lang="en-US" altLang="zh-CN" sz="1800" kern="0" dirty="0" smtClean="0">
              <a:latin typeface="宋体" panose="02010600030101010101" pitchFamily="2" charset="-122"/>
              <a:ea typeface="宋体" panose="02010600030101010101" pitchFamily="2" charset="-122"/>
            </a:endParaRPr>
          </a:p>
          <a:p>
            <a:pPr>
              <a:buClr>
                <a:srgbClr val="58267E"/>
              </a:buClr>
              <a:buFont typeface="+mj-ea"/>
              <a:buAutoNum type="circleNumDbPlain"/>
            </a:pPr>
            <a:r>
              <a:rPr lang="zh-CN" altLang="en-US" sz="1800" dirty="0">
                <a:latin typeface="宋体" panose="02010600030101010101" pitchFamily="2" charset="-122"/>
                <a:ea typeface="宋体" panose="02010600030101010101" pitchFamily="2" charset="-122"/>
              </a:rPr>
              <a:t>信息分析是通过系统化过程将信息转化为知识、情报和谋略的一类科学活动的统称。</a:t>
            </a:r>
            <a:endParaRPr lang="en-US" altLang="zh-CN" sz="1800" dirty="0">
              <a:latin typeface="宋体" panose="02010600030101010101" pitchFamily="2" charset="-122"/>
              <a:ea typeface="宋体" panose="02010600030101010101" pitchFamily="2" charset="-122"/>
            </a:endParaRPr>
          </a:p>
          <a:p>
            <a:pPr>
              <a:buClr>
                <a:srgbClr val="58267E"/>
              </a:buClr>
              <a:buFont typeface="+mj-ea"/>
              <a:buAutoNum type="circleNumDbPlain"/>
            </a:pPr>
            <a:endParaRPr lang="zh-CN" altLang="en-US" sz="1800" kern="0" dirty="0">
              <a:latin typeface="宋体" panose="02010600030101010101" pitchFamily="2" charset="-122"/>
              <a:ea typeface="宋体" panose="02010600030101010101" pitchFamily="2" charset="-122"/>
            </a:endParaRPr>
          </a:p>
        </p:txBody>
      </p:sp>
      <p:sp>
        <p:nvSpPr>
          <p:cNvPr id="6" name="Rectangle 2"/>
          <p:cNvSpPr txBox="1">
            <a:spLocks noChangeArrowheads="1"/>
          </p:cNvSpPr>
          <p:nvPr/>
        </p:nvSpPr>
        <p:spPr bwMode="auto">
          <a:xfrm>
            <a:off x="611560" y="253817"/>
            <a:ext cx="4536281"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lnSpc>
                <a:spcPct val="80000"/>
              </a:lnSpc>
              <a:buFont typeface="Arial" panose="020B0604020202020204" pitchFamily="34" charset="0"/>
              <a:buNone/>
            </a:pPr>
            <a:r>
              <a:rPr lang="en-US" altLang="zh-CN" sz="3200" b="1" dirty="0" smtClean="0">
                <a:solidFill>
                  <a:srgbClr val="58267E"/>
                </a:solidFill>
                <a:latin typeface="黑体" pitchFamily="49" charset="-122"/>
                <a:ea typeface="黑体" pitchFamily="49" charset="-122"/>
                <a:cs typeface="Times New Roman" panose="02020603050405020304" pitchFamily="18" charset="0"/>
              </a:rPr>
              <a:t>4.</a:t>
            </a:r>
            <a:r>
              <a:rPr lang="zh-CN" altLang="en-US" sz="3200" b="1" dirty="0">
                <a:solidFill>
                  <a:srgbClr val="58267E"/>
                </a:solidFill>
                <a:latin typeface="黑体" pitchFamily="49" charset="-122"/>
                <a:ea typeface="黑体" pitchFamily="49" charset="-122"/>
                <a:cs typeface="Times New Roman" panose="02020603050405020304" pitchFamily="18" charset="0"/>
              </a:rPr>
              <a:t>1.1</a:t>
            </a:r>
            <a:r>
              <a:rPr lang="zh-CN" altLang="en-US" sz="3200" b="1" dirty="0" smtClean="0">
                <a:solidFill>
                  <a:srgbClr val="58267E"/>
                </a:solidFill>
                <a:latin typeface="黑体" pitchFamily="49" charset="-122"/>
                <a:ea typeface="黑体" pitchFamily="49" charset="-122"/>
                <a:cs typeface="Times New Roman" panose="02020603050405020304" pitchFamily="18" charset="0"/>
              </a:rPr>
              <a:t>信息</a:t>
            </a:r>
            <a:r>
              <a:rPr lang="zh-CN" altLang="en-US" sz="3200" b="1" dirty="0">
                <a:solidFill>
                  <a:srgbClr val="58267E"/>
                </a:solidFill>
                <a:latin typeface="黑体" pitchFamily="49" charset="-122"/>
                <a:ea typeface="黑体" pitchFamily="49" charset="-122"/>
                <a:cs typeface="Times New Roman" panose="02020603050405020304" pitchFamily="18" charset="0"/>
              </a:rPr>
              <a:t>分析</a:t>
            </a:r>
            <a:r>
              <a:rPr lang="zh-CN" altLang="en-US" sz="3200" b="1" dirty="0" smtClean="0">
                <a:solidFill>
                  <a:srgbClr val="58267E"/>
                </a:solidFill>
                <a:latin typeface="黑体" pitchFamily="49" charset="-122"/>
                <a:ea typeface="黑体" pitchFamily="49" charset="-122"/>
                <a:cs typeface="Times New Roman" panose="02020603050405020304" pitchFamily="18" charset="0"/>
              </a:rPr>
              <a:t>的</a:t>
            </a:r>
            <a:r>
              <a:rPr lang="zh-CN" altLang="en-US" sz="3200" b="1" dirty="0">
                <a:solidFill>
                  <a:srgbClr val="58267E"/>
                </a:solidFill>
                <a:latin typeface="黑体" pitchFamily="49" charset="-122"/>
                <a:ea typeface="黑体" pitchFamily="49" charset="-122"/>
                <a:cs typeface="Times New Roman" panose="02020603050405020304" pitchFamily="18" charset="0"/>
              </a:rPr>
              <a:t>涵义</a:t>
            </a:r>
          </a:p>
        </p:txBody>
      </p:sp>
      <p:sp>
        <p:nvSpPr>
          <p:cNvPr id="8" name="Rectangle 3"/>
          <p:cNvSpPr txBox="1">
            <a:spLocks noChangeArrowheads="1"/>
          </p:cNvSpPr>
          <p:nvPr/>
        </p:nvSpPr>
        <p:spPr bwMode="auto">
          <a:xfrm>
            <a:off x="838751" y="4005064"/>
            <a:ext cx="7981721"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a:lstStyle>
          <a:p>
            <a:pPr>
              <a:buClr>
                <a:srgbClr val="58267E"/>
              </a:buClr>
              <a:buFont typeface="+mj-ea"/>
              <a:buAutoNum type="circleNumDbPlain" startAt="3"/>
            </a:pPr>
            <a:r>
              <a:rPr lang="zh-CN" altLang="en-US" sz="1800" kern="0" dirty="0" smtClean="0">
                <a:latin typeface="宋体" panose="02010600030101010101" pitchFamily="2" charset="-122"/>
                <a:ea typeface="宋体" panose="02010600030101010101" pitchFamily="2" charset="-122"/>
              </a:rPr>
              <a:t>信息分析</a:t>
            </a:r>
            <a:r>
              <a:rPr lang="zh-CN" altLang="en-US" sz="1800" kern="0" dirty="0">
                <a:latin typeface="宋体" panose="02010600030101010101" pitchFamily="2" charset="-122"/>
                <a:ea typeface="宋体" panose="02010600030101010101" pitchFamily="2" charset="-122"/>
              </a:rPr>
              <a:t>研究是一种以信息为研究对象，根据拟解决的特定问题的需要，收集与之有关的信息进行分析研究，旨在得出有助于解决问题的新信息的科学劳动过程。 </a:t>
            </a:r>
            <a:endParaRPr lang="en-US" altLang="zh-CN" sz="1800" kern="0" dirty="0" smtClean="0">
              <a:latin typeface="宋体" panose="02010600030101010101" pitchFamily="2" charset="-122"/>
              <a:ea typeface="宋体" panose="02010600030101010101" pitchFamily="2" charset="-122"/>
            </a:endParaRPr>
          </a:p>
          <a:p>
            <a:pPr>
              <a:buClr>
                <a:srgbClr val="58267E"/>
              </a:buClr>
              <a:buFont typeface="+mj-ea"/>
              <a:buAutoNum type="circleNumDbPlain" startAt="3"/>
            </a:pPr>
            <a:r>
              <a:rPr lang="zh-CN" altLang="en-US" sz="1800" kern="0" dirty="0">
                <a:latin typeface="宋体" panose="02010600030101010101" pitchFamily="2" charset="-122"/>
                <a:ea typeface="宋体" panose="02010600030101010101" pitchFamily="2" charset="-122"/>
              </a:rPr>
              <a:t>信息分析以用户的特定需求为依托，以定性和定量方法为手段，通过对信息的收集、整理、鉴别、分析、评价、综合等系列化加工过程，形成新的、增值的信息产品，最终为不同层次的科学决策服务的一项具有科研性质的智能活动。</a:t>
            </a:r>
          </a:p>
          <a:p>
            <a:pPr>
              <a:buClr>
                <a:srgbClr val="58267E"/>
              </a:buClr>
              <a:buFont typeface="+mj-ea"/>
              <a:buAutoNum type="circleNumDbPlain" startAt="3"/>
            </a:pPr>
            <a:endParaRPr lang="en-US" altLang="zh-CN" sz="1800" kern="0" dirty="0" smtClean="0">
              <a:latin typeface="宋体" panose="02010600030101010101" pitchFamily="2" charset="-122"/>
              <a:ea typeface="宋体" panose="02010600030101010101" pitchFamily="2" charset="-122"/>
            </a:endParaRPr>
          </a:p>
          <a:p>
            <a:pPr>
              <a:buClr>
                <a:srgbClr val="58267E"/>
              </a:buClr>
              <a:buFont typeface="Wingdings" panose="05000000000000000000" pitchFamily="2" charset="2"/>
              <a:buChar char="u"/>
            </a:pPr>
            <a:endParaRPr lang="zh-CN" altLang="en-US" sz="1800" kern="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05660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j-ea"/>
              </a:rPr>
              <a:t>内容分析法案例</a:t>
            </a:r>
            <a:r>
              <a:rPr lang="en-US" altLang="zh-CN" sz="2800" b="1" dirty="0" smtClean="0">
                <a:solidFill>
                  <a:srgbClr val="58267E"/>
                </a:solidFill>
                <a:latin typeface="+mj-ea"/>
              </a:rPr>
              <a:t>1</a:t>
            </a:r>
            <a:r>
              <a:rPr lang="zh-CN" altLang="en-US" sz="2800" b="1" dirty="0" smtClean="0">
                <a:solidFill>
                  <a:srgbClr val="58267E"/>
                </a:solidFill>
                <a:latin typeface="+mj-ea"/>
              </a:rPr>
              <a:t>：创业</a:t>
            </a:r>
            <a:r>
              <a:rPr lang="zh-CN" altLang="en-US" sz="2800" b="1" dirty="0">
                <a:solidFill>
                  <a:srgbClr val="58267E"/>
                </a:solidFill>
                <a:latin typeface="+mj-ea"/>
              </a:rPr>
              <a:t>人才政策比较研究</a:t>
            </a:r>
          </a:p>
        </p:txBody>
      </p:sp>
      <p:sp>
        <p:nvSpPr>
          <p:cNvPr id="5" name="TextBox 4"/>
          <p:cNvSpPr txBox="1"/>
          <p:nvPr/>
        </p:nvSpPr>
        <p:spPr>
          <a:xfrm>
            <a:off x="827584" y="1228110"/>
            <a:ext cx="4320480" cy="461665"/>
          </a:xfrm>
          <a:prstGeom prst="rect">
            <a:avLst/>
          </a:prstGeom>
          <a:noFill/>
        </p:spPr>
        <p:txBody>
          <a:bodyPr wrap="square" rtlCol="0">
            <a:spAutoFit/>
          </a:bodyPr>
          <a:lstStyle/>
          <a:p>
            <a:r>
              <a:rPr lang="en-US" altLang="zh-CN" sz="2400" b="1" dirty="0" smtClean="0"/>
              <a:t>3.</a:t>
            </a:r>
            <a:r>
              <a:rPr lang="zh-CN" altLang="en-US" sz="2400" b="1" dirty="0" smtClean="0"/>
              <a:t>编码后的实证分析</a:t>
            </a:r>
            <a:endParaRPr lang="zh-CN" altLang="en-US" sz="2400" b="1"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844824"/>
            <a:ext cx="3255938" cy="2376264"/>
          </a:xfrm>
          <a:prstGeom prst="rect">
            <a:avLst/>
          </a:prstGeom>
        </p:spPr>
      </p:pic>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4503" y="4005064"/>
            <a:ext cx="2686425" cy="1924319"/>
          </a:xfrm>
          <a:prstGeom prst="rect">
            <a:avLst/>
          </a:prstGeom>
        </p:spPr>
      </p:pic>
      <p:pic>
        <p:nvPicPr>
          <p:cNvPr id="10" name="图片 9"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1554" y="1703774"/>
            <a:ext cx="2648320" cy="1905266"/>
          </a:xfrm>
          <a:prstGeom prst="rect">
            <a:avLst/>
          </a:prstGeom>
        </p:spPr>
      </p:pic>
      <p:sp>
        <p:nvSpPr>
          <p:cNvPr id="8" name="矩形 7"/>
          <p:cNvSpPr/>
          <p:nvPr/>
        </p:nvSpPr>
        <p:spPr>
          <a:xfrm>
            <a:off x="395536" y="6581000"/>
            <a:ext cx="8568952" cy="276999"/>
          </a:xfrm>
          <a:prstGeom prst="rect">
            <a:avLst/>
          </a:prstGeom>
        </p:spPr>
        <p:txBody>
          <a:bodyPr wrap="square">
            <a:spAutoFit/>
          </a:bodyPr>
          <a:lstStyle/>
          <a:p>
            <a:r>
              <a:rPr lang="zh-CN" altLang="en-US" sz="1200" dirty="0">
                <a:latin typeface="黑体" pitchFamily="49" charset="-122"/>
                <a:ea typeface="黑体" pitchFamily="49" charset="-122"/>
              </a:rPr>
              <a:t>郭俊华</a:t>
            </a:r>
            <a:r>
              <a:rPr lang="en-US" altLang="zh-CN" sz="1200" dirty="0">
                <a:latin typeface="黑体" pitchFamily="49" charset="-122"/>
                <a:ea typeface="黑体" pitchFamily="49" charset="-122"/>
              </a:rPr>
              <a:t>, </a:t>
            </a:r>
            <a:r>
              <a:rPr lang="zh-CN" altLang="en-US" sz="1200" dirty="0">
                <a:latin typeface="黑体" pitchFamily="49" charset="-122"/>
                <a:ea typeface="黑体" pitchFamily="49" charset="-122"/>
              </a:rPr>
              <a:t>徐倪妮</a:t>
            </a:r>
            <a:r>
              <a:rPr lang="en-US" altLang="zh-CN" sz="1200" dirty="0">
                <a:latin typeface="黑体" pitchFamily="49" charset="-122"/>
                <a:ea typeface="黑体" pitchFamily="49" charset="-122"/>
              </a:rPr>
              <a:t>. </a:t>
            </a:r>
            <a:r>
              <a:rPr lang="zh-CN" altLang="en-US" sz="1200" dirty="0">
                <a:latin typeface="黑体" pitchFamily="49" charset="-122"/>
                <a:ea typeface="黑体" pitchFamily="49" charset="-122"/>
              </a:rPr>
              <a:t>基于内容分析法的创业人才政策比较研究 </a:t>
            </a:r>
            <a:r>
              <a:rPr lang="en-US" altLang="zh-CN" sz="1200" dirty="0">
                <a:latin typeface="黑体" pitchFamily="49" charset="-122"/>
                <a:ea typeface="黑体" pitchFamily="49" charset="-122"/>
              </a:rPr>
              <a:t>——</a:t>
            </a:r>
            <a:r>
              <a:rPr lang="zh-CN" altLang="en-US" sz="1200" dirty="0">
                <a:latin typeface="黑体" pitchFamily="49" charset="-122"/>
                <a:ea typeface="黑体" pitchFamily="49" charset="-122"/>
              </a:rPr>
              <a:t>以京沪深三市为例</a:t>
            </a:r>
            <a:r>
              <a:rPr lang="en-US" altLang="zh-CN" sz="1200" dirty="0">
                <a:latin typeface="黑体" pitchFamily="49" charset="-122"/>
                <a:ea typeface="黑体" pitchFamily="49" charset="-122"/>
              </a:rPr>
              <a:t>[J]. </a:t>
            </a:r>
            <a:r>
              <a:rPr lang="zh-CN" altLang="en-US" sz="1200" dirty="0">
                <a:latin typeface="黑体" pitchFamily="49" charset="-122"/>
                <a:ea typeface="黑体" pitchFamily="49" charset="-122"/>
              </a:rPr>
              <a:t>情报杂志</a:t>
            </a:r>
            <a:r>
              <a:rPr lang="en-US" altLang="zh-CN" sz="1200" dirty="0">
                <a:latin typeface="黑体" pitchFamily="49" charset="-122"/>
                <a:ea typeface="黑体" pitchFamily="49" charset="-122"/>
              </a:rPr>
              <a:t>, 2017, 36(5):54-61.</a:t>
            </a:r>
            <a:endParaRPr lang="zh-CN" altLang="en-US" sz="1200" dirty="0">
              <a:latin typeface="黑体" pitchFamily="49" charset="-122"/>
              <a:ea typeface="黑体" pitchFamily="49" charset="-122"/>
            </a:endParaRPr>
          </a:p>
        </p:txBody>
      </p:sp>
    </p:spTree>
    <p:extLst>
      <p:ext uri="{BB962C8B-B14F-4D97-AF65-F5344CB8AC3E}">
        <p14:creationId xmlns:p14="http://schemas.microsoft.com/office/powerpoint/2010/main" val="327801802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j-ea"/>
              </a:rPr>
              <a:t>内容分析法案例</a:t>
            </a:r>
            <a:r>
              <a:rPr lang="en-US" altLang="zh-CN" sz="2800" b="1" dirty="0" smtClean="0">
                <a:solidFill>
                  <a:srgbClr val="58267E"/>
                </a:solidFill>
                <a:latin typeface="+mj-ea"/>
              </a:rPr>
              <a:t>2</a:t>
            </a:r>
            <a:r>
              <a:rPr lang="zh-CN" altLang="en-US" sz="2800" b="1" dirty="0" smtClean="0">
                <a:solidFill>
                  <a:srgbClr val="58267E"/>
                </a:solidFill>
                <a:latin typeface="+mj-ea"/>
              </a:rPr>
              <a:t>：</a:t>
            </a:r>
            <a:r>
              <a:rPr lang="zh-CN" altLang="en-US" sz="2800" b="1" dirty="0">
                <a:solidFill>
                  <a:srgbClr val="58267E"/>
                </a:solidFill>
                <a:latin typeface="+mj-ea"/>
              </a:rPr>
              <a:t>我国图书馆去职业化研究</a:t>
            </a:r>
          </a:p>
          <a:p>
            <a:endParaRPr lang="zh-CN" altLang="en-US" sz="2800" b="1" dirty="0">
              <a:solidFill>
                <a:srgbClr val="58267E"/>
              </a:solidFill>
              <a:latin typeface="+mj-ea"/>
            </a:endParaRPr>
          </a:p>
        </p:txBody>
      </p:sp>
      <p:sp>
        <p:nvSpPr>
          <p:cNvPr id="2" name="矩形 1"/>
          <p:cNvSpPr/>
          <p:nvPr/>
        </p:nvSpPr>
        <p:spPr>
          <a:xfrm>
            <a:off x="467679" y="6361092"/>
            <a:ext cx="8208911" cy="307777"/>
          </a:xfrm>
          <a:prstGeom prst="rect">
            <a:avLst/>
          </a:prstGeom>
        </p:spPr>
        <p:txBody>
          <a:bodyPr wrap="square">
            <a:spAutoFit/>
          </a:bodyPr>
          <a:lstStyle/>
          <a:p>
            <a:r>
              <a:rPr lang="zh-CN" altLang="en-US" sz="1400" dirty="0">
                <a:latin typeface="黑体" pitchFamily="49" charset="-122"/>
                <a:ea typeface="黑体" pitchFamily="49" charset="-122"/>
              </a:rPr>
              <a:t>黄永勤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姚欣林</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基于招聘数据的我国图书馆去职业化研究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图书情报工作</a:t>
            </a:r>
            <a:r>
              <a:rPr lang="en-US" altLang="zh-CN" sz="1400" dirty="0">
                <a:latin typeface="黑体" pitchFamily="49" charset="-122"/>
                <a:ea typeface="黑体" pitchFamily="49" charset="-122"/>
              </a:rPr>
              <a:t>, 2013, 57(14):82-86.</a:t>
            </a:r>
            <a:endParaRPr lang="zh-CN" altLang="en-US" sz="1400" dirty="0">
              <a:latin typeface="黑体" pitchFamily="49" charset="-122"/>
              <a:ea typeface="黑体" pitchFamily="49" charset="-122"/>
            </a:endParaRPr>
          </a:p>
        </p:txBody>
      </p:sp>
      <p:sp>
        <p:nvSpPr>
          <p:cNvPr id="5" name="TextBox 4"/>
          <p:cNvSpPr txBox="1"/>
          <p:nvPr/>
        </p:nvSpPr>
        <p:spPr>
          <a:xfrm>
            <a:off x="827584" y="1228110"/>
            <a:ext cx="4320480" cy="461665"/>
          </a:xfrm>
          <a:prstGeom prst="rect">
            <a:avLst/>
          </a:prstGeom>
          <a:noFill/>
        </p:spPr>
        <p:txBody>
          <a:bodyPr wrap="square" rtlCol="0">
            <a:spAutoFit/>
          </a:bodyPr>
          <a:lstStyle/>
          <a:p>
            <a:r>
              <a:rPr lang="en-US" altLang="zh-CN" sz="2400" b="1" dirty="0" smtClean="0"/>
              <a:t>1.</a:t>
            </a:r>
            <a:r>
              <a:rPr lang="zh-CN" altLang="en-US" sz="2400" b="1" dirty="0" smtClean="0"/>
              <a:t>数据来源</a:t>
            </a:r>
            <a:endParaRPr lang="zh-CN" altLang="en-US" sz="2400" b="1" dirty="0"/>
          </a:p>
        </p:txBody>
      </p:sp>
      <p:sp>
        <p:nvSpPr>
          <p:cNvPr id="6" name="矩形 5"/>
          <p:cNvSpPr/>
          <p:nvPr/>
        </p:nvSpPr>
        <p:spPr>
          <a:xfrm>
            <a:off x="1208903" y="1749822"/>
            <a:ext cx="7033120" cy="1477328"/>
          </a:xfrm>
          <a:prstGeom prst="rect">
            <a:avLst/>
          </a:prstGeom>
        </p:spPr>
        <p:txBody>
          <a:bodyPr wrap="square">
            <a:spAutoFit/>
          </a:bodyPr>
          <a:lstStyle/>
          <a:p>
            <a:r>
              <a:rPr lang="zh-CN" altLang="en-US" dirty="0" smtClean="0">
                <a:latin typeface="+mn-ea"/>
              </a:rPr>
              <a:t>    借助搜索引擎</a:t>
            </a:r>
            <a:r>
              <a:rPr lang="en-US" altLang="zh-CN" dirty="0" smtClean="0">
                <a:latin typeface="+mn-ea"/>
              </a:rPr>
              <a:t>,</a:t>
            </a:r>
            <a:r>
              <a:rPr lang="zh-CN" altLang="en-US" dirty="0">
                <a:latin typeface="+mn-ea"/>
              </a:rPr>
              <a:t>对应届生</a:t>
            </a:r>
            <a:r>
              <a:rPr lang="zh-CN" altLang="en-US" dirty="0" smtClean="0">
                <a:latin typeface="+mn-ea"/>
              </a:rPr>
              <a:t>求职网 </a:t>
            </a:r>
            <a:r>
              <a:rPr lang="zh-CN" altLang="en-US" dirty="0">
                <a:latin typeface="+mn-ea"/>
              </a:rPr>
              <a:t>、数字英才</a:t>
            </a:r>
            <a:r>
              <a:rPr lang="zh-CN" altLang="en-US" dirty="0" smtClean="0">
                <a:latin typeface="+mn-ea"/>
              </a:rPr>
              <a:t>网、中华</a:t>
            </a:r>
            <a:r>
              <a:rPr lang="zh-CN" altLang="en-US" dirty="0">
                <a:latin typeface="+mn-ea"/>
              </a:rPr>
              <a:t>英才</a:t>
            </a:r>
            <a:r>
              <a:rPr lang="zh-CN" altLang="en-US" dirty="0" smtClean="0">
                <a:latin typeface="+mn-ea"/>
              </a:rPr>
              <a:t>网、</a:t>
            </a:r>
            <a:r>
              <a:rPr lang="zh-CN" altLang="en-US" dirty="0">
                <a:latin typeface="+mn-ea"/>
              </a:rPr>
              <a:t>前程无</a:t>
            </a:r>
            <a:r>
              <a:rPr lang="zh-CN" altLang="en-US" dirty="0" smtClean="0">
                <a:latin typeface="+mn-ea"/>
              </a:rPr>
              <a:t>忧、</a:t>
            </a:r>
            <a:r>
              <a:rPr lang="zh-CN" altLang="en-US" dirty="0">
                <a:latin typeface="+mn-ea"/>
              </a:rPr>
              <a:t>智联招聘等招聘</a:t>
            </a:r>
            <a:r>
              <a:rPr lang="zh-CN" altLang="en-US" dirty="0" smtClean="0">
                <a:latin typeface="+mn-ea"/>
              </a:rPr>
              <a:t>网站和</a:t>
            </a:r>
            <a:r>
              <a:rPr lang="zh-CN" altLang="en-US" dirty="0">
                <a:latin typeface="+mn-ea"/>
              </a:rPr>
              <a:t>各</a:t>
            </a:r>
            <a:r>
              <a:rPr lang="zh-CN" altLang="en-US" dirty="0" smtClean="0">
                <a:latin typeface="+mn-ea"/>
              </a:rPr>
              <a:t>高校、公共</a:t>
            </a:r>
            <a:r>
              <a:rPr lang="zh-CN" altLang="en-US" dirty="0">
                <a:latin typeface="+mn-ea"/>
              </a:rPr>
              <a:t>图书馆主页的招聘信息进行</a:t>
            </a:r>
            <a:r>
              <a:rPr lang="zh-CN" altLang="en-US" dirty="0" smtClean="0">
                <a:latin typeface="+mn-ea"/>
              </a:rPr>
              <a:t>采集</a:t>
            </a:r>
            <a:r>
              <a:rPr lang="en-US" altLang="zh-CN" dirty="0" smtClean="0">
                <a:latin typeface="+mn-ea"/>
              </a:rPr>
              <a:t>,</a:t>
            </a:r>
            <a:r>
              <a:rPr lang="zh-CN" altLang="en-US" dirty="0">
                <a:latin typeface="+mn-ea"/>
              </a:rPr>
              <a:t>策略为“</a:t>
            </a:r>
            <a:r>
              <a:rPr lang="zh-CN" altLang="en-US" dirty="0" smtClean="0">
                <a:latin typeface="+mn-ea"/>
              </a:rPr>
              <a:t>图书馆招聘一临时兼职”</a:t>
            </a:r>
            <a:r>
              <a:rPr lang="en-US" altLang="zh-CN" dirty="0">
                <a:latin typeface="+mn-ea"/>
              </a:rPr>
              <a:t>,</a:t>
            </a:r>
            <a:r>
              <a:rPr lang="zh-CN" altLang="en-US" dirty="0">
                <a:latin typeface="+mn-ea"/>
              </a:rPr>
              <a:t>时间</a:t>
            </a:r>
            <a:r>
              <a:rPr lang="zh-CN" altLang="en-US" dirty="0" smtClean="0">
                <a:latin typeface="+mn-ea"/>
              </a:rPr>
              <a:t>为一年</a:t>
            </a:r>
            <a:r>
              <a:rPr lang="en-US" altLang="zh-CN" dirty="0">
                <a:latin typeface="+mn-ea"/>
              </a:rPr>
              <a:t>.</a:t>
            </a:r>
            <a:r>
              <a:rPr lang="zh-CN" altLang="en-US" dirty="0" smtClean="0">
                <a:latin typeface="+mn-ea"/>
              </a:rPr>
              <a:t>经</a:t>
            </a:r>
            <a:r>
              <a:rPr lang="zh-CN" altLang="en-US" dirty="0">
                <a:latin typeface="+mn-ea"/>
              </a:rPr>
              <a:t>数据剔</a:t>
            </a:r>
            <a:r>
              <a:rPr lang="zh-CN" altLang="en-US" dirty="0" smtClean="0">
                <a:latin typeface="+mn-ea"/>
              </a:rPr>
              <a:t>重、</a:t>
            </a:r>
            <a:r>
              <a:rPr lang="zh-CN" altLang="en-US" dirty="0">
                <a:latin typeface="+mn-ea"/>
              </a:rPr>
              <a:t>清洗等</a:t>
            </a:r>
            <a:r>
              <a:rPr lang="zh-CN" altLang="en-US" dirty="0" smtClean="0">
                <a:latin typeface="+mn-ea"/>
              </a:rPr>
              <a:t>处理</a:t>
            </a:r>
            <a:r>
              <a:rPr lang="en-US" altLang="zh-CN" dirty="0" smtClean="0">
                <a:latin typeface="+mn-ea"/>
              </a:rPr>
              <a:t>,</a:t>
            </a:r>
            <a:r>
              <a:rPr lang="zh-CN" altLang="en-US" dirty="0" smtClean="0">
                <a:latin typeface="+mn-ea"/>
              </a:rPr>
              <a:t>后</a:t>
            </a:r>
            <a:r>
              <a:rPr lang="zh-CN" altLang="en-US" dirty="0">
                <a:latin typeface="+mn-ea"/>
              </a:rPr>
              <a:t>获得图书馆正式</a:t>
            </a:r>
            <a:r>
              <a:rPr lang="zh-CN" altLang="en-US" dirty="0" smtClean="0">
                <a:latin typeface="+mn-ea"/>
              </a:rPr>
              <a:t>工作人员</a:t>
            </a:r>
            <a:r>
              <a:rPr lang="zh-CN" altLang="en-US" dirty="0">
                <a:latin typeface="+mn-ea"/>
              </a:rPr>
              <a:t>的招聘</a:t>
            </a:r>
            <a:r>
              <a:rPr lang="zh-CN" altLang="en-US" dirty="0" smtClean="0">
                <a:latin typeface="+mn-ea"/>
              </a:rPr>
              <a:t>启事</a:t>
            </a:r>
            <a:r>
              <a:rPr lang="en-US" altLang="zh-CN" dirty="0" smtClean="0">
                <a:latin typeface="+mn-ea"/>
              </a:rPr>
              <a:t>168</a:t>
            </a:r>
            <a:r>
              <a:rPr lang="zh-CN" altLang="en-US" dirty="0" smtClean="0">
                <a:latin typeface="+mn-ea"/>
              </a:rPr>
              <a:t>条</a:t>
            </a:r>
            <a:r>
              <a:rPr lang="zh-CN" altLang="en-US" dirty="0">
                <a:latin typeface="+mn-ea"/>
              </a:rPr>
              <a:t>记录 </a:t>
            </a:r>
            <a:r>
              <a:rPr lang="en-US" altLang="zh-CN" dirty="0">
                <a:latin typeface="+mn-ea"/>
              </a:rPr>
              <a:t>,</a:t>
            </a:r>
            <a:r>
              <a:rPr lang="zh-CN" altLang="en-US" dirty="0" smtClean="0">
                <a:latin typeface="+mn-ea"/>
              </a:rPr>
              <a:t>其中</a:t>
            </a:r>
            <a:r>
              <a:rPr lang="zh-CN" altLang="en-US" dirty="0">
                <a:latin typeface="+mn-ea"/>
              </a:rPr>
              <a:t>公共</a:t>
            </a:r>
            <a:r>
              <a:rPr lang="zh-CN" altLang="en-US" dirty="0" smtClean="0">
                <a:latin typeface="+mn-ea"/>
              </a:rPr>
              <a:t>图书馆</a:t>
            </a:r>
            <a:r>
              <a:rPr lang="en-US" altLang="zh-CN" dirty="0" smtClean="0">
                <a:latin typeface="+mn-ea"/>
              </a:rPr>
              <a:t>69</a:t>
            </a:r>
            <a:r>
              <a:rPr lang="zh-CN" altLang="en-US" dirty="0" smtClean="0">
                <a:latin typeface="+mn-ea"/>
              </a:rPr>
              <a:t>条 </a:t>
            </a:r>
            <a:r>
              <a:rPr lang="en-US" altLang="zh-CN" dirty="0">
                <a:latin typeface="+mn-ea"/>
              </a:rPr>
              <a:t>,</a:t>
            </a:r>
            <a:r>
              <a:rPr lang="zh-CN" altLang="en-US" dirty="0" smtClean="0">
                <a:latin typeface="+mn-ea"/>
              </a:rPr>
              <a:t>高校图书馆</a:t>
            </a:r>
            <a:r>
              <a:rPr lang="en-US" altLang="zh-CN" dirty="0" smtClean="0">
                <a:latin typeface="+mn-ea"/>
              </a:rPr>
              <a:t>99</a:t>
            </a:r>
            <a:r>
              <a:rPr lang="zh-CN" altLang="en-US" dirty="0" smtClean="0">
                <a:latin typeface="+mn-ea"/>
              </a:rPr>
              <a:t>条</a:t>
            </a:r>
            <a:r>
              <a:rPr lang="zh-CN" altLang="en-US" dirty="0">
                <a:latin typeface="+mn-ea"/>
              </a:rPr>
              <a:t>。</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428999"/>
            <a:ext cx="5066953" cy="2160241"/>
          </a:xfrm>
          <a:prstGeom prst="rect">
            <a:avLst/>
          </a:prstGeom>
        </p:spPr>
      </p:pic>
    </p:spTree>
    <p:extLst>
      <p:ext uri="{BB962C8B-B14F-4D97-AF65-F5344CB8AC3E}">
        <p14:creationId xmlns:p14="http://schemas.microsoft.com/office/powerpoint/2010/main" val="233879772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9261" y="1124744"/>
            <a:ext cx="4320480" cy="461665"/>
          </a:xfrm>
          <a:prstGeom prst="rect">
            <a:avLst/>
          </a:prstGeom>
          <a:noFill/>
        </p:spPr>
        <p:txBody>
          <a:bodyPr wrap="square" rtlCol="0">
            <a:spAutoFit/>
          </a:bodyPr>
          <a:lstStyle/>
          <a:p>
            <a:r>
              <a:rPr lang="en-US" altLang="zh-CN" sz="2400" b="1" dirty="0" smtClean="0"/>
              <a:t>2.</a:t>
            </a:r>
            <a:r>
              <a:rPr lang="zh-CN" altLang="en-US" sz="2400" b="1" dirty="0" smtClean="0"/>
              <a:t>样本编码与可靠性检验</a:t>
            </a:r>
            <a:endParaRPr lang="zh-CN" altLang="en-US" sz="2400" b="1" dirty="0"/>
          </a:p>
        </p:txBody>
      </p:sp>
      <p:sp>
        <p:nvSpPr>
          <p:cNvPr id="6" name="矩形 5"/>
          <p:cNvSpPr/>
          <p:nvPr/>
        </p:nvSpPr>
        <p:spPr>
          <a:xfrm>
            <a:off x="1176313" y="1586409"/>
            <a:ext cx="7033120" cy="646331"/>
          </a:xfrm>
          <a:prstGeom prst="rect">
            <a:avLst/>
          </a:prstGeom>
        </p:spPr>
        <p:txBody>
          <a:bodyPr wrap="square">
            <a:spAutoFit/>
          </a:bodyPr>
          <a:lstStyle/>
          <a:p>
            <a:r>
              <a:rPr lang="zh-CN" altLang="en-US" dirty="0" smtClean="0">
                <a:latin typeface="+mn-ea"/>
              </a:rPr>
              <a:t>    综合</a:t>
            </a:r>
            <a:r>
              <a:rPr lang="zh-CN" altLang="en-US" dirty="0">
                <a:latin typeface="+mn-ea"/>
              </a:rPr>
              <a:t>考虑原始数据以及其他行业招聘</a:t>
            </a:r>
            <a:r>
              <a:rPr lang="zh-CN" altLang="en-US" dirty="0" smtClean="0">
                <a:latin typeface="+mn-ea"/>
              </a:rPr>
              <a:t>启事的格式 </a:t>
            </a:r>
            <a:r>
              <a:rPr lang="zh-CN" altLang="en-US" dirty="0">
                <a:latin typeface="+mn-ea"/>
              </a:rPr>
              <a:t>、能力要求</a:t>
            </a:r>
            <a:r>
              <a:rPr lang="zh-CN" altLang="en-US" dirty="0" smtClean="0">
                <a:latin typeface="+mn-ea"/>
              </a:rPr>
              <a:t>等 进行编码。</a:t>
            </a:r>
            <a:endParaRPr lang="zh-CN" altLang="en-US" dirty="0">
              <a:latin typeface="+mn-ea"/>
            </a:endParaRPr>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699" y="2072987"/>
            <a:ext cx="4759528" cy="5078733"/>
          </a:xfrm>
          <a:prstGeom prst="rect">
            <a:avLst/>
          </a:prstGeom>
        </p:spPr>
      </p:pic>
      <p:sp>
        <p:nvSpPr>
          <p:cNvPr id="8" name="标题 2"/>
          <p:cNvSpPr txBox="1">
            <a:spLocks/>
          </p:cNvSpPr>
          <p:nvPr/>
        </p:nvSpPr>
        <p:spPr>
          <a:xfrm>
            <a:off x="625510" y="332656"/>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j-ea"/>
              </a:rPr>
              <a:t>内容分析法案例</a:t>
            </a:r>
            <a:r>
              <a:rPr lang="en-US" altLang="zh-CN" sz="2800" b="1" dirty="0" smtClean="0">
                <a:solidFill>
                  <a:srgbClr val="58267E"/>
                </a:solidFill>
                <a:latin typeface="+mj-ea"/>
              </a:rPr>
              <a:t>2</a:t>
            </a:r>
            <a:r>
              <a:rPr lang="zh-CN" altLang="en-US" sz="2800" b="1" dirty="0" smtClean="0">
                <a:solidFill>
                  <a:srgbClr val="58267E"/>
                </a:solidFill>
                <a:latin typeface="+mj-ea"/>
              </a:rPr>
              <a:t>：</a:t>
            </a:r>
            <a:r>
              <a:rPr lang="zh-CN" altLang="en-US" sz="2800" b="1" dirty="0">
                <a:solidFill>
                  <a:srgbClr val="58267E"/>
                </a:solidFill>
                <a:latin typeface="+mj-ea"/>
              </a:rPr>
              <a:t>我国图书馆去职业化研究</a:t>
            </a:r>
          </a:p>
          <a:p>
            <a:endParaRPr lang="zh-CN" altLang="en-US" sz="2800" b="1" dirty="0">
              <a:solidFill>
                <a:srgbClr val="58267E"/>
              </a:solidFill>
              <a:latin typeface="+mj-ea"/>
            </a:endParaRPr>
          </a:p>
        </p:txBody>
      </p:sp>
    </p:spTree>
    <p:extLst>
      <p:ext uri="{BB962C8B-B14F-4D97-AF65-F5344CB8AC3E}">
        <p14:creationId xmlns:p14="http://schemas.microsoft.com/office/powerpoint/2010/main" val="313413974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1228110"/>
            <a:ext cx="4320480" cy="461665"/>
          </a:xfrm>
          <a:prstGeom prst="rect">
            <a:avLst/>
          </a:prstGeom>
          <a:noFill/>
        </p:spPr>
        <p:txBody>
          <a:bodyPr wrap="square" rtlCol="0">
            <a:spAutoFit/>
          </a:bodyPr>
          <a:lstStyle/>
          <a:p>
            <a:r>
              <a:rPr lang="en-US" altLang="zh-CN" sz="2400" b="1" dirty="0" smtClean="0"/>
              <a:t>3.</a:t>
            </a:r>
            <a:r>
              <a:rPr lang="zh-CN" altLang="en-US" sz="2400" b="1" dirty="0" smtClean="0"/>
              <a:t>数据分析</a:t>
            </a:r>
            <a:endParaRPr lang="zh-CN" altLang="en-US" sz="2400" b="1"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737" y="2057208"/>
            <a:ext cx="6563641" cy="2743583"/>
          </a:xfrm>
          <a:prstGeom prst="rect">
            <a:avLst/>
          </a:prstGeom>
        </p:spPr>
      </p:pic>
      <p:sp>
        <p:nvSpPr>
          <p:cNvPr id="6" name="矩形 5"/>
          <p:cNvSpPr/>
          <p:nvPr/>
        </p:nvSpPr>
        <p:spPr>
          <a:xfrm>
            <a:off x="3419872" y="4814245"/>
            <a:ext cx="1569660" cy="369332"/>
          </a:xfrm>
          <a:prstGeom prst="rect">
            <a:avLst/>
          </a:prstGeom>
        </p:spPr>
        <p:txBody>
          <a:bodyPr wrap="none">
            <a:spAutoFit/>
          </a:bodyPr>
          <a:lstStyle/>
          <a:p>
            <a:r>
              <a:rPr lang="zh-CN" altLang="en-US" dirty="0"/>
              <a:t>招聘职位分布</a:t>
            </a:r>
          </a:p>
        </p:txBody>
      </p:sp>
      <p:sp>
        <p:nvSpPr>
          <p:cNvPr id="11"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j-ea"/>
              </a:rPr>
              <a:t>内容分析法案例</a:t>
            </a:r>
            <a:r>
              <a:rPr lang="en-US" altLang="zh-CN" sz="2800" b="1" dirty="0" smtClean="0">
                <a:solidFill>
                  <a:srgbClr val="58267E"/>
                </a:solidFill>
                <a:latin typeface="+mj-ea"/>
              </a:rPr>
              <a:t>2</a:t>
            </a:r>
            <a:r>
              <a:rPr lang="zh-CN" altLang="en-US" sz="2800" b="1" dirty="0" smtClean="0">
                <a:solidFill>
                  <a:srgbClr val="58267E"/>
                </a:solidFill>
                <a:latin typeface="+mj-ea"/>
              </a:rPr>
              <a:t>：</a:t>
            </a:r>
            <a:r>
              <a:rPr lang="zh-CN" altLang="en-US" sz="2800" b="1" dirty="0">
                <a:solidFill>
                  <a:srgbClr val="58267E"/>
                </a:solidFill>
                <a:latin typeface="+mj-ea"/>
              </a:rPr>
              <a:t>我国图书馆去职业化研究</a:t>
            </a:r>
          </a:p>
          <a:p>
            <a:endParaRPr lang="zh-CN" altLang="en-US" sz="2800" b="1" dirty="0">
              <a:solidFill>
                <a:srgbClr val="58267E"/>
              </a:solidFill>
              <a:latin typeface="+mj-ea"/>
            </a:endParaRPr>
          </a:p>
        </p:txBody>
      </p:sp>
      <p:sp>
        <p:nvSpPr>
          <p:cNvPr id="7" name="矩形 6"/>
          <p:cNvSpPr/>
          <p:nvPr/>
        </p:nvSpPr>
        <p:spPr>
          <a:xfrm>
            <a:off x="467679" y="6361092"/>
            <a:ext cx="8208911" cy="307777"/>
          </a:xfrm>
          <a:prstGeom prst="rect">
            <a:avLst/>
          </a:prstGeom>
        </p:spPr>
        <p:txBody>
          <a:bodyPr wrap="square">
            <a:spAutoFit/>
          </a:bodyPr>
          <a:lstStyle/>
          <a:p>
            <a:r>
              <a:rPr lang="zh-CN" altLang="en-US" sz="1400" dirty="0">
                <a:latin typeface="黑体" pitchFamily="49" charset="-122"/>
                <a:ea typeface="黑体" pitchFamily="49" charset="-122"/>
              </a:rPr>
              <a:t>黄永勤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姚欣林</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基于招聘数据的我国图书馆去职业化研究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图书情报工作</a:t>
            </a:r>
            <a:r>
              <a:rPr lang="en-US" altLang="zh-CN" sz="1400" dirty="0">
                <a:latin typeface="黑体" pitchFamily="49" charset="-122"/>
                <a:ea typeface="黑体" pitchFamily="49" charset="-122"/>
              </a:rPr>
              <a:t>, 2013, 57(14):82-86.</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331267746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1228110"/>
            <a:ext cx="4320480" cy="461665"/>
          </a:xfrm>
          <a:prstGeom prst="rect">
            <a:avLst/>
          </a:prstGeom>
          <a:noFill/>
        </p:spPr>
        <p:txBody>
          <a:bodyPr wrap="square" rtlCol="0">
            <a:spAutoFit/>
          </a:bodyPr>
          <a:lstStyle/>
          <a:p>
            <a:r>
              <a:rPr lang="en-US" altLang="zh-CN" sz="2400" b="1" dirty="0" smtClean="0"/>
              <a:t>3.</a:t>
            </a:r>
            <a:r>
              <a:rPr lang="zh-CN" altLang="en-US" sz="2400" b="1" dirty="0" smtClean="0"/>
              <a:t>数据分析</a:t>
            </a:r>
            <a:endParaRPr lang="zh-CN" altLang="en-US" sz="2400" b="1"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16" y="2132856"/>
            <a:ext cx="4082263" cy="3537153"/>
          </a:xfrm>
          <a:prstGeom prst="rect">
            <a:avLst/>
          </a:prstGeom>
        </p:spPr>
      </p:pic>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079" y="1695495"/>
            <a:ext cx="4261185" cy="4291088"/>
          </a:xfrm>
          <a:prstGeom prst="rect">
            <a:avLst/>
          </a:prstGeom>
        </p:spPr>
      </p:pic>
      <p:sp>
        <p:nvSpPr>
          <p:cNvPr id="10"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j-ea"/>
              </a:rPr>
              <a:t>内容分析法案例</a:t>
            </a:r>
            <a:r>
              <a:rPr lang="en-US" altLang="zh-CN" sz="2800" b="1" dirty="0" smtClean="0">
                <a:solidFill>
                  <a:srgbClr val="58267E"/>
                </a:solidFill>
                <a:latin typeface="+mj-ea"/>
              </a:rPr>
              <a:t>2</a:t>
            </a:r>
            <a:r>
              <a:rPr lang="zh-CN" altLang="en-US" sz="2800" b="1" dirty="0" smtClean="0">
                <a:solidFill>
                  <a:srgbClr val="58267E"/>
                </a:solidFill>
                <a:latin typeface="+mj-ea"/>
              </a:rPr>
              <a:t>：</a:t>
            </a:r>
            <a:r>
              <a:rPr lang="zh-CN" altLang="en-US" sz="2800" b="1" dirty="0">
                <a:solidFill>
                  <a:srgbClr val="58267E"/>
                </a:solidFill>
                <a:latin typeface="+mj-ea"/>
              </a:rPr>
              <a:t>我国图书馆去职业化研究</a:t>
            </a:r>
          </a:p>
          <a:p>
            <a:endParaRPr lang="zh-CN" altLang="en-US" sz="2800" b="1" dirty="0">
              <a:solidFill>
                <a:srgbClr val="58267E"/>
              </a:solidFill>
              <a:latin typeface="+mj-ea"/>
            </a:endParaRPr>
          </a:p>
        </p:txBody>
      </p:sp>
      <p:sp>
        <p:nvSpPr>
          <p:cNvPr id="8" name="矩形 7"/>
          <p:cNvSpPr/>
          <p:nvPr/>
        </p:nvSpPr>
        <p:spPr>
          <a:xfrm>
            <a:off x="467679" y="6361092"/>
            <a:ext cx="8208911" cy="307777"/>
          </a:xfrm>
          <a:prstGeom prst="rect">
            <a:avLst/>
          </a:prstGeom>
        </p:spPr>
        <p:txBody>
          <a:bodyPr wrap="square">
            <a:spAutoFit/>
          </a:bodyPr>
          <a:lstStyle/>
          <a:p>
            <a:r>
              <a:rPr lang="zh-CN" altLang="en-US" sz="1400" dirty="0">
                <a:latin typeface="黑体" pitchFamily="49" charset="-122"/>
                <a:ea typeface="黑体" pitchFamily="49" charset="-122"/>
              </a:rPr>
              <a:t>黄永勤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姚欣林</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基于招聘数据的我国图书馆去职业化研究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图书情报工作</a:t>
            </a:r>
            <a:r>
              <a:rPr lang="en-US" altLang="zh-CN" sz="1400" dirty="0">
                <a:latin typeface="黑体" pitchFamily="49" charset="-122"/>
                <a:ea typeface="黑体" pitchFamily="49" charset="-122"/>
              </a:rPr>
              <a:t>, 2013, 57(14):82-86.</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183152814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
        <p:nvSpPr>
          <p:cNvPr id="7" name="Rectangle 2"/>
          <p:cNvSpPr txBox="1">
            <a:spLocks noChangeArrowheads="1"/>
          </p:cNvSpPr>
          <p:nvPr/>
        </p:nvSpPr>
        <p:spPr bwMode="auto">
          <a:xfrm>
            <a:off x="971640" y="2027749"/>
            <a:ext cx="60483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zh-CN" altLang="en-US" sz="2800" b="1" dirty="0" smtClean="0">
                <a:latin typeface="Times New Roman" panose="02020603050405020304" pitchFamily="18" charset="0"/>
                <a:cs typeface="Times New Roman" panose="02020603050405020304" pitchFamily="18" charset="0"/>
              </a:rPr>
              <a:t>讨论</a:t>
            </a:r>
            <a:endParaRPr lang="zh-CN" altLang="en-US" sz="2800" b="1" dirty="0">
              <a:latin typeface="Times New Roman" panose="02020603050405020304" pitchFamily="18" charset="0"/>
              <a:cs typeface="Times New Roman" panose="02020603050405020304" pitchFamily="18" charset="0"/>
            </a:endParaRPr>
          </a:p>
        </p:txBody>
      </p:sp>
      <p:sp>
        <p:nvSpPr>
          <p:cNvPr id="3" name="矩形 2"/>
          <p:cNvSpPr/>
          <p:nvPr/>
        </p:nvSpPr>
        <p:spPr>
          <a:xfrm>
            <a:off x="873035" y="1196752"/>
            <a:ext cx="7704856" cy="830997"/>
          </a:xfrm>
          <a:prstGeom prst="rect">
            <a:avLst/>
          </a:prstGeom>
        </p:spPr>
        <p:txBody>
          <a:bodyPr wrap="square">
            <a:spAutoFit/>
          </a:bodyPr>
          <a:lstStyle/>
          <a:p>
            <a:r>
              <a:rPr lang="zh-CN" altLang="en-US" sz="2400" dirty="0">
                <a:latin typeface="华文中宋" pitchFamily="2" charset="-122"/>
                <a:ea typeface="华文中宋" pitchFamily="2" charset="-122"/>
              </a:rPr>
              <a:t>日常生活中有许多决策问题。决策是指在面临多种方案时需要依据一定的标准选择某一种方案。</a:t>
            </a:r>
            <a:endParaRPr lang="zh-CN" altLang="en-US" sz="2400" dirty="0"/>
          </a:p>
        </p:txBody>
      </p:sp>
      <p:sp>
        <p:nvSpPr>
          <p:cNvPr id="5" name="矩形 4"/>
          <p:cNvSpPr/>
          <p:nvPr/>
        </p:nvSpPr>
        <p:spPr>
          <a:xfrm>
            <a:off x="1470706" y="2924944"/>
            <a:ext cx="6509513" cy="1421928"/>
          </a:xfrm>
          <a:prstGeom prst="rect">
            <a:avLst/>
          </a:prstGeom>
        </p:spPr>
        <p:txBody>
          <a:bodyPr wrap="square">
            <a:spAutoFit/>
          </a:bodyPr>
          <a:lstStyle/>
          <a:p>
            <a:pPr marL="342900" indent="-342900" eaLnBrk="0" hangingPunct="0">
              <a:lnSpc>
                <a:spcPct val="90000"/>
              </a:lnSpc>
              <a:buClr>
                <a:srgbClr val="58267E"/>
              </a:buClr>
              <a:buFont typeface="Wingdings" pitchFamily="2" charset="2"/>
              <a:buChar char="Ø"/>
            </a:pPr>
            <a:r>
              <a:rPr lang="zh-CN" altLang="en-US" sz="2400" dirty="0">
                <a:latin typeface="华文中宋" pitchFamily="2" charset="-122"/>
                <a:ea typeface="华文中宋" pitchFamily="2" charset="-122"/>
              </a:rPr>
              <a:t>假期旅游，是去风光秀丽的苏州，还是去凉爽宜人的北戴河</a:t>
            </a:r>
            <a:r>
              <a:rPr lang="zh-CN" altLang="en-US" sz="2400" dirty="0" smtClean="0">
                <a:latin typeface="华文中宋" pitchFamily="2" charset="-122"/>
                <a:ea typeface="华文中宋" pitchFamily="2" charset="-122"/>
              </a:rPr>
              <a:t>，或者</a:t>
            </a:r>
            <a:r>
              <a:rPr lang="zh-CN" altLang="en-US" sz="2400" dirty="0">
                <a:latin typeface="华文中宋" pitchFamily="2" charset="-122"/>
                <a:ea typeface="华文中宋" pitchFamily="2" charset="-122"/>
              </a:rPr>
              <a:t>是去山水甲天下的桂林？通常会依据景色、费用、食宿条件</a:t>
            </a:r>
            <a:r>
              <a:rPr lang="zh-CN" altLang="en-US" sz="2400" dirty="0" smtClean="0">
                <a:latin typeface="华文中宋" pitchFamily="2" charset="-122"/>
                <a:ea typeface="华文中宋" pitchFamily="2" charset="-122"/>
              </a:rPr>
              <a:t>、旅途</a:t>
            </a:r>
            <a:r>
              <a:rPr lang="zh-CN" altLang="en-US" sz="2400" dirty="0">
                <a:latin typeface="华文中宋" pitchFamily="2" charset="-122"/>
                <a:ea typeface="华文中宋" pitchFamily="2" charset="-122"/>
              </a:rPr>
              <a:t>等因素选择去哪个地方。</a:t>
            </a:r>
          </a:p>
        </p:txBody>
      </p:sp>
      <p:sp>
        <p:nvSpPr>
          <p:cNvPr id="6" name="矩形 5"/>
          <p:cNvSpPr/>
          <p:nvPr/>
        </p:nvSpPr>
        <p:spPr>
          <a:xfrm>
            <a:off x="1470706" y="4509120"/>
            <a:ext cx="6509513" cy="1089529"/>
          </a:xfrm>
          <a:prstGeom prst="rect">
            <a:avLst/>
          </a:prstGeom>
        </p:spPr>
        <p:txBody>
          <a:bodyPr wrap="square">
            <a:spAutoFit/>
          </a:bodyPr>
          <a:lstStyle/>
          <a:p>
            <a:pPr marL="342900" indent="-342900">
              <a:lnSpc>
                <a:spcPct val="90000"/>
              </a:lnSpc>
              <a:spcBef>
                <a:spcPct val="50000"/>
              </a:spcBef>
              <a:buClr>
                <a:srgbClr val="58267E"/>
              </a:buClr>
              <a:buFont typeface="Wingdings" pitchFamily="2" charset="2"/>
              <a:buChar char="Ø"/>
            </a:pPr>
            <a:r>
              <a:rPr lang="zh-CN" altLang="en-US" sz="2400" dirty="0">
                <a:latin typeface="华文中宋" pitchFamily="2" charset="-122"/>
                <a:ea typeface="华文中宋" pitchFamily="2" charset="-122"/>
              </a:rPr>
              <a:t>面临毕业，可能有高校、科研单位、企业等单位可以</a:t>
            </a:r>
            <a:r>
              <a:rPr lang="zh-CN" altLang="en-US" sz="2400" dirty="0" smtClean="0">
                <a:latin typeface="华文中宋" pitchFamily="2" charset="-122"/>
                <a:ea typeface="华文中宋" pitchFamily="2" charset="-122"/>
              </a:rPr>
              <a:t>去选择</a:t>
            </a:r>
            <a:r>
              <a:rPr lang="zh-CN" altLang="en-US" sz="2400" dirty="0">
                <a:latin typeface="华文中宋" pitchFamily="2" charset="-122"/>
                <a:ea typeface="华文中宋" pitchFamily="2" charset="-122"/>
              </a:rPr>
              <a:t>，一般依据工作环境、工资待遇、发展前途、住房</a:t>
            </a:r>
            <a:r>
              <a:rPr lang="zh-CN" altLang="en-US" sz="2400" dirty="0" smtClean="0">
                <a:latin typeface="华文中宋" pitchFamily="2" charset="-122"/>
                <a:ea typeface="华文中宋" pitchFamily="2" charset="-122"/>
              </a:rPr>
              <a:t>条件</a:t>
            </a:r>
            <a:r>
              <a:rPr lang="zh-CN" altLang="en-US" sz="2400" dirty="0">
                <a:latin typeface="华文中宋" pitchFamily="2" charset="-122"/>
                <a:ea typeface="华文中宋" pitchFamily="2" charset="-122"/>
              </a:rPr>
              <a:t>等因素择业。</a:t>
            </a:r>
          </a:p>
        </p:txBody>
      </p:sp>
    </p:spTree>
    <p:extLst>
      <p:ext uri="{BB962C8B-B14F-4D97-AF65-F5344CB8AC3E}">
        <p14:creationId xmlns:p14="http://schemas.microsoft.com/office/powerpoint/2010/main" val="1923468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
        <p:nvSpPr>
          <p:cNvPr id="7" name="Rectangle 2"/>
          <p:cNvSpPr txBox="1">
            <a:spLocks noChangeArrowheads="1"/>
          </p:cNvSpPr>
          <p:nvPr/>
        </p:nvSpPr>
        <p:spPr bwMode="auto">
          <a:xfrm>
            <a:off x="907706" y="2374633"/>
            <a:ext cx="60483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层次分析法（</a:t>
            </a:r>
            <a:r>
              <a:rPr lang="en-US" altLang="zh-CN" sz="2800" b="1" dirty="0" smtClean="0">
                <a:latin typeface="Times New Roman" panose="02020603050405020304" pitchFamily="18" charset="0"/>
                <a:cs typeface="Times New Roman" panose="02020603050405020304" pitchFamily="18" charset="0"/>
              </a:rPr>
              <a:t>AHP</a:t>
            </a:r>
            <a:r>
              <a:rPr lang="zh-CN" altLang="en-US" sz="2800" b="1" dirty="0" smtClean="0">
                <a:latin typeface="Times New Roman" panose="02020603050405020304" pitchFamily="18" charset="0"/>
                <a:cs typeface="Times New Roman" panose="02020603050405020304" pitchFamily="18" charset="0"/>
              </a:rPr>
              <a:t>）概念</a:t>
            </a:r>
            <a:endParaRPr lang="zh-CN" altLang="en-US" sz="2800" b="1" dirty="0">
              <a:latin typeface="Times New Roman" panose="02020603050405020304" pitchFamily="18" charset="0"/>
              <a:cs typeface="Times New Roman" panose="02020603050405020304" pitchFamily="18" charset="0"/>
            </a:endParaRPr>
          </a:p>
        </p:txBody>
      </p:sp>
      <p:sp>
        <p:nvSpPr>
          <p:cNvPr id="3" name="矩形 2"/>
          <p:cNvSpPr/>
          <p:nvPr/>
        </p:nvSpPr>
        <p:spPr>
          <a:xfrm>
            <a:off x="615400" y="1174304"/>
            <a:ext cx="7704856" cy="1200329"/>
          </a:xfrm>
          <a:prstGeom prst="rect">
            <a:avLst/>
          </a:prstGeom>
        </p:spPr>
        <p:txBody>
          <a:bodyPr wrap="square">
            <a:spAutoFit/>
          </a:bodyPr>
          <a:lstStyle/>
          <a:p>
            <a:r>
              <a:rPr lang="zh-CN" altLang="en-US" sz="2400" dirty="0">
                <a:latin typeface="华文中宋" pitchFamily="2" charset="-122"/>
                <a:ea typeface="华文中宋" pitchFamily="2" charset="-122"/>
              </a:rPr>
              <a:t>此类决策问题的困难主要在于：</a:t>
            </a:r>
          </a:p>
          <a:p>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1</a:t>
            </a:r>
            <a:r>
              <a:rPr lang="zh-CN" altLang="en-US" sz="2400" dirty="0">
                <a:latin typeface="华文中宋" pitchFamily="2" charset="-122"/>
                <a:ea typeface="华文中宋" pitchFamily="2" charset="-122"/>
              </a:rPr>
              <a:t>）有的指标</a:t>
            </a:r>
            <a:r>
              <a:rPr lang="zh-CN" altLang="en-US" sz="2400" dirty="0">
                <a:solidFill>
                  <a:srgbClr val="C00000"/>
                </a:solidFill>
                <a:latin typeface="华文中宋" pitchFamily="2" charset="-122"/>
                <a:ea typeface="华文中宋" pitchFamily="2" charset="-122"/>
              </a:rPr>
              <a:t>不易量化</a:t>
            </a:r>
            <a:r>
              <a:rPr lang="zh-CN" altLang="en-US" sz="2400" dirty="0">
                <a:latin typeface="华文中宋" pitchFamily="2" charset="-122"/>
                <a:ea typeface="华文中宋" pitchFamily="2" charset="-122"/>
              </a:rPr>
              <a:t>；</a:t>
            </a:r>
          </a:p>
          <a:p>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2</a:t>
            </a:r>
            <a:r>
              <a:rPr lang="zh-CN" altLang="en-US" sz="2400" dirty="0">
                <a:latin typeface="华文中宋" pitchFamily="2" charset="-122"/>
                <a:ea typeface="华文中宋" pitchFamily="2" charset="-122"/>
              </a:rPr>
              <a:t>）有些指标相互关联，甚至</a:t>
            </a:r>
            <a:r>
              <a:rPr lang="zh-CN" altLang="en-US" sz="2400" dirty="0">
                <a:solidFill>
                  <a:srgbClr val="C00000"/>
                </a:solidFill>
                <a:latin typeface="华文中宋" pitchFamily="2" charset="-122"/>
                <a:ea typeface="华文中宋" pitchFamily="2" charset="-122"/>
              </a:rPr>
              <a:t>矛盾</a:t>
            </a:r>
            <a:r>
              <a:rPr lang="zh-CN" altLang="en-US" sz="2400" dirty="0">
                <a:latin typeface="华文中宋" pitchFamily="2" charset="-122"/>
                <a:ea typeface="华文中宋" pitchFamily="2" charset="-122"/>
              </a:rPr>
              <a:t>，导致决策复杂化。</a:t>
            </a:r>
          </a:p>
        </p:txBody>
      </p:sp>
      <p:sp>
        <p:nvSpPr>
          <p:cNvPr id="8" name="矩形 7"/>
          <p:cNvSpPr/>
          <p:nvPr/>
        </p:nvSpPr>
        <p:spPr>
          <a:xfrm>
            <a:off x="1390202" y="3084246"/>
            <a:ext cx="6670522" cy="3083921"/>
          </a:xfrm>
          <a:prstGeom prst="rect">
            <a:avLst/>
          </a:prstGeom>
        </p:spPr>
        <p:txBody>
          <a:bodyPr wrap="square">
            <a:spAutoFit/>
          </a:bodyPr>
          <a:lstStyle/>
          <a:p>
            <a:pPr marL="342900" indent="-342900">
              <a:lnSpc>
                <a:spcPct val="90000"/>
              </a:lnSpc>
              <a:buClr>
                <a:srgbClr val="58267E"/>
              </a:buClr>
              <a:buFont typeface="Wingdings" pitchFamily="2" charset="2"/>
              <a:buChar char="Ø"/>
            </a:pPr>
            <a:r>
              <a:rPr lang="zh-CN" altLang="en-US" sz="2400" dirty="0">
                <a:latin typeface="华文中宋" pitchFamily="2" charset="-122"/>
                <a:ea typeface="华文中宋" pitchFamily="2" charset="-122"/>
              </a:rPr>
              <a:t>层次分析法</a:t>
            </a:r>
            <a:r>
              <a:rPr lang="zh-CN" altLang="en-US" sz="2400" dirty="0" smtClean="0">
                <a:latin typeface="华文中宋" pitchFamily="2" charset="-122"/>
                <a:ea typeface="华文中宋" pitchFamily="2" charset="-122"/>
              </a:rPr>
              <a:t>是美国皮茨堡大学教授</a:t>
            </a:r>
            <a:r>
              <a:rPr lang="en-US" altLang="zh-CN" sz="2400" dirty="0" err="1" smtClean="0">
                <a:latin typeface="华文中宋" pitchFamily="2" charset="-122"/>
                <a:ea typeface="华文中宋" pitchFamily="2" charset="-122"/>
              </a:rPr>
              <a:t>A.L.Saaty</a:t>
            </a:r>
            <a:r>
              <a:rPr lang="en-US" altLang="zh-CN" sz="2400" dirty="0" smtClean="0">
                <a:latin typeface="华文中宋" pitchFamily="2" charset="-122"/>
                <a:ea typeface="华文中宋" pitchFamily="2" charset="-122"/>
              </a:rPr>
              <a:t> </a:t>
            </a:r>
            <a:r>
              <a:rPr lang="zh-CN" altLang="en-US" sz="2400" dirty="0">
                <a:latin typeface="华文中宋" pitchFamily="2" charset="-122"/>
                <a:ea typeface="华文中宋" pitchFamily="2" charset="-122"/>
              </a:rPr>
              <a:t>等人20世纪70年代提出的一</a:t>
            </a:r>
            <a:r>
              <a:rPr lang="zh-CN" altLang="en-US" sz="2400" dirty="0" smtClean="0">
                <a:latin typeface="华文中宋" pitchFamily="2" charset="-122"/>
                <a:ea typeface="华文中宋" pitchFamily="2" charset="-122"/>
              </a:rPr>
              <a:t>种</a:t>
            </a:r>
            <a:r>
              <a:rPr lang="zh-CN" altLang="en-US" sz="2400" dirty="0" smtClean="0">
                <a:solidFill>
                  <a:srgbClr val="C00000"/>
                </a:solidFill>
                <a:latin typeface="华文中宋" pitchFamily="2" charset="-122"/>
                <a:ea typeface="华文中宋" pitchFamily="2" charset="-122"/>
              </a:rPr>
              <a:t>定性与定量</a:t>
            </a:r>
            <a:r>
              <a:rPr lang="zh-CN" altLang="en-US" sz="2400" dirty="0" smtClean="0">
                <a:latin typeface="华文中宋" pitchFamily="2" charset="-122"/>
                <a:ea typeface="华文中宋" pitchFamily="2" charset="-122"/>
              </a:rPr>
              <a:t>分析相结合的决策分析方法。</a:t>
            </a:r>
            <a:endParaRPr lang="en-US" altLang="zh-CN" sz="2400" dirty="0" smtClean="0">
              <a:latin typeface="华文中宋" pitchFamily="2" charset="-122"/>
              <a:ea typeface="华文中宋" pitchFamily="2" charset="-122"/>
            </a:endParaRPr>
          </a:p>
          <a:p>
            <a:pPr marL="342900" indent="-342900">
              <a:lnSpc>
                <a:spcPct val="90000"/>
              </a:lnSpc>
              <a:buClr>
                <a:srgbClr val="58267E"/>
              </a:buClr>
              <a:buFont typeface="Wingdings" pitchFamily="2" charset="2"/>
              <a:buChar char="Ø"/>
            </a:pPr>
            <a:r>
              <a:rPr lang="zh-CN" altLang="en-US" sz="2400" dirty="0" smtClean="0">
                <a:latin typeface="华文中宋" pitchFamily="2" charset="-122"/>
                <a:ea typeface="华文中宋" pitchFamily="2" charset="-122"/>
              </a:rPr>
              <a:t>它</a:t>
            </a:r>
            <a:r>
              <a:rPr lang="zh-CN" altLang="en-US" sz="2400" dirty="0">
                <a:latin typeface="华文中宋" pitchFamily="2" charset="-122"/>
                <a:ea typeface="华文中宋" pitchFamily="2" charset="-122"/>
              </a:rPr>
              <a:t>将各种因素</a:t>
            </a:r>
            <a:r>
              <a:rPr lang="zh-CN" altLang="en-US" sz="2400" dirty="0">
                <a:solidFill>
                  <a:srgbClr val="C00000"/>
                </a:solidFill>
                <a:latin typeface="华文中宋" pitchFamily="2" charset="-122"/>
                <a:ea typeface="华文中宋" pitchFamily="2" charset="-122"/>
              </a:rPr>
              <a:t>层次化</a:t>
            </a:r>
            <a:r>
              <a:rPr lang="zh-CN" altLang="en-US" sz="2400" dirty="0">
                <a:latin typeface="华文中宋" pitchFamily="2" charset="-122"/>
                <a:ea typeface="华文中宋" pitchFamily="2" charset="-122"/>
              </a:rPr>
              <a:t>，并逐层比较多种关联因素，为分析和预测事物的发展提供</a:t>
            </a:r>
            <a:r>
              <a:rPr lang="zh-CN" altLang="en-US" sz="2400" dirty="0" smtClean="0">
                <a:latin typeface="华文中宋" pitchFamily="2" charset="-122"/>
                <a:ea typeface="华文中宋" pitchFamily="2" charset="-122"/>
              </a:rPr>
              <a:t>可定量</a:t>
            </a:r>
            <a:r>
              <a:rPr lang="zh-CN" altLang="en-US" sz="2400" dirty="0">
                <a:latin typeface="华文中宋" pitchFamily="2" charset="-122"/>
                <a:ea typeface="华文中宋" pitchFamily="2" charset="-122"/>
              </a:rPr>
              <a:t>依据</a:t>
            </a:r>
            <a:r>
              <a:rPr lang="zh-CN" altLang="en-US"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a:p>
            <a:pPr marL="342900" indent="-342900">
              <a:lnSpc>
                <a:spcPct val="90000"/>
              </a:lnSpc>
              <a:buClr>
                <a:srgbClr val="58267E"/>
              </a:buClr>
              <a:buFont typeface="Wingdings" pitchFamily="2" charset="2"/>
              <a:buChar char="Ø"/>
            </a:pPr>
            <a:r>
              <a:rPr lang="zh-CN" altLang="en-US" sz="2400" dirty="0" smtClean="0">
                <a:latin typeface="华文中宋" pitchFamily="2" charset="-122"/>
                <a:ea typeface="华文中宋" pitchFamily="2" charset="-122"/>
              </a:rPr>
              <a:t>由于它再处理复杂的决策问题上的实用性和有效性，已在经济、管理、能源、行为科学、军事指挥等领域广泛运用。</a:t>
            </a:r>
            <a:endParaRPr lang="en-US" altLang="zh-CN" sz="2400" dirty="0" smtClean="0">
              <a:latin typeface="华文中宋" pitchFamily="2" charset="-122"/>
              <a:ea typeface="华文中宋" pitchFamily="2" charset="-122"/>
            </a:endParaRPr>
          </a:p>
          <a:p>
            <a:pPr marL="342900" indent="-342900">
              <a:lnSpc>
                <a:spcPct val="90000"/>
              </a:lnSpc>
              <a:buClr>
                <a:srgbClr val="58267E"/>
              </a:buClr>
              <a:buFont typeface="Wingdings" pitchFamily="2" charset="2"/>
              <a:buChar char="Ø"/>
            </a:pPr>
            <a:r>
              <a:rPr lang="zh-CN" altLang="en-US" sz="2400" dirty="0" smtClean="0">
                <a:latin typeface="华文中宋" pitchFamily="2" charset="-122"/>
                <a:ea typeface="华文中宋" pitchFamily="2" charset="-122"/>
              </a:rPr>
              <a:t>主要用于处理决策、评价、分析和预测等问题</a:t>
            </a:r>
            <a:endParaRPr lang="zh-CN" altLang="en-US" sz="2400" dirty="0">
              <a:latin typeface="华文中宋" pitchFamily="2" charset="-122"/>
              <a:ea typeface="华文中宋" pitchFamily="2" charset="-122"/>
            </a:endParaRPr>
          </a:p>
        </p:txBody>
      </p:sp>
    </p:spTree>
    <p:extLst>
      <p:ext uri="{BB962C8B-B14F-4D97-AF65-F5344CB8AC3E}">
        <p14:creationId xmlns:p14="http://schemas.microsoft.com/office/powerpoint/2010/main" val="2482074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
        <p:nvSpPr>
          <p:cNvPr id="7" name="Rectangle 2"/>
          <p:cNvSpPr txBox="1">
            <a:spLocks noChangeArrowheads="1"/>
          </p:cNvSpPr>
          <p:nvPr/>
        </p:nvSpPr>
        <p:spPr bwMode="auto">
          <a:xfrm>
            <a:off x="618303" y="1196752"/>
            <a:ext cx="60483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层次分析法基本原理</a:t>
            </a:r>
            <a:endParaRPr lang="zh-CN" altLang="en-US" sz="2800" b="1" dirty="0">
              <a:latin typeface="Times New Roman" panose="02020603050405020304" pitchFamily="18" charset="0"/>
              <a:cs typeface="Times New Roman" panose="02020603050405020304" pitchFamily="18" charset="0"/>
            </a:endParaRPr>
          </a:p>
        </p:txBody>
      </p:sp>
      <p:sp>
        <p:nvSpPr>
          <p:cNvPr id="5" name="矩形 4"/>
          <p:cNvSpPr/>
          <p:nvPr/>
        </p:nvSpPr>
        <p:spPr>
          <a:xfrm>
            <a:off x="929641" y="1907730"/>
            <a:ext cx="7796655" cy="2169825"/>
          </a:xfrm>
          <a:prstGeom prst="rect">
            <a:avLst/>
          </a:prstGeom>
        </p:spPr>
        <p:txBody>
          <a:bodyPr wrap="square">
            <a:spAutoFit/>
          </a:bodyPr>
          <a:lstStyle/>
          <a:p>
            <a:pPr>
              <a:lnSpc>
                <a:spcPct val="150000"/>
              </a:lnSpc>
            </a:pPr>
            <a:r>
              <a:rPr lang="zh-CN" altLang="en-US" dirty="0" smtClean="0">
                <a:latin typeface="+mn-ea"/>
              </a:rPr>
              <a:t>    层次分析法</a:t>
            </a:r>
            <a:r>
              <a:rPr lang="zh-CN" altLang="en-US" dirty="0">
                <a:latin typeface="+mn-ea"/>
              </a:rPr>
              <a:t>根据问题的性质和要达到的总目标，将问题</a:t>
            </a:r>
            <a:r>
              <a:rPr lang="zh-CN" altLang="en-US" b="1" u="sng" dirty="0">
                <a:latin typeface="+mn-ea"/>
              </a:rPr>
              <a:t>分解为不同的组成因素</a:t>
            </a:r>
            <a:r>
              <a:rPr lang="zh-CN" altLang="en-US" dirty="0">
                <a:latin typeface="+mn-ea"/>
              </a:rPr>
              <a:t>，并按照因素间的相互关联影响以及隶属关系将因素按不同层次聚集组合，形成一个</a:t>
            </a:r>
            <a:r>
              <a:rPr lang="zh-CN" altLang="en-US" b="1" u="sng" dirty="0">
                <a:solidFill>
                  <a:srgbClr val="FF0000"/>
                </a:solidFill>
                <a:latin typeface="+mn-ea"/>
              </a:rPr>
              <a:t>多层次</a:t>
            </a:r>
            <a:r>
              <a:rPr lang="zh-CN" altLang="en-US" b="1" u="sng" dirty="0">
                <a:latin typeface="+mn-ea"/>
              </a:rPr>
              <a:t>的分析结构模型</a:t>
            </a:r>
            <a:r>
              <a:rPr lang="zh-CN" altLang="en-US" dirty="0">
                <a:latin typeface="+mn-ea"/>
              </a:rPr>
              <a:t>，从而最终使问题归结为最低层</a:t>
            </a:r>
            <a:r>
              <a:rPr lang="en-US" altLang="zh-CN" dirty="0">
                <a:latin typeface="+mn-ea"/>
              </a:rPr>
              <a:t>(</a:t>
            </a:r>
            <a:r>
              <a:rPr lang="zh-CN" altLang="en-US" dirty="0">
                <a:latin typeface="+mn-ea"/>
              </a:rPr>
              <a:t>供决策的方案、措施等</a:t>
            </a:r>
            <a:r>
              <a:rPr lang="en-US" altLang="zh-CN" dirty="0">
                <a:latin typeface="+mn-ea"/>
              </a:rPr>
              <a:t>)</a:t>
            </a:r>
            <a:r>
              <a:rPr lang="zh-CN" altLang="en-US" dirty="0">
                <a:latin typeface="+mn-ea"/>
              </a:rPr>
              <a:t>相对于最高层</a:t>
            </a:r>
            <a:r>
              <a:rPr lang="en-US" altLang="zh-CN" dirty="0">
                <a:latin typeface="+mn-ea"/>
              </a:rPr>
              <a:t>(</a:t>
            </a:r>
            <a:r>
              <a:rPr lang="zh-CN" altLang="en-US" dirty="0">
                <a:latin typeface="+mn-ea"/>
              </a:rPr>
              <a:t>总目标</a:t>
            </a:r>
            <a:r>
              <a:rPr lang="en-US" altLang="zh-CN" dirty="0">
                <a:latin typeface="+mn-ea"/>
              </a:rPr>
              <a:t>)</a:t>
            </a:r>
            <a:r>
              <a:rPr lang="zh-CN" altLang="en-US" b="1" u="sng" dirty="0">
                <a:latin typeface="+mn-ea"/>
              </a:rPr>
              <a:t>的</a:t>
            </a:r>
            <a:r>
              <a:rPr lang="zh-CN" altLang="en-US" b="1" u="sng" dirty="0">
                <a:solidFill>
                  <a:srgbClr val="FF0000"/>
                </a:solidFill>
                <a:latin typeface="+mn-ea"/>
              </a:rPr>
              <a:t>相对重要权值</a:t>
            </a:r>
            <a:r>
              <a:rPr lang="zh-CN" altLang="en-US" b="1" u="sng" dirty="0">
                <a:latin typeface="+mn-ea"/>
              </a:rPr>
              <a:t>的确定或相对优劣次序的排定</a:t>
            </a:r>
            <a:r>
              <a:rPr lang="zh-CN" altLang="en-US" dirty="0">
                <a:latin typeface="+mn-ea"/>
              </a:rPr>
              <a:t>。 </a:t>
            </a:r>
          </a:p>
        </p:txBody>
      </p:sp>
      <p:grpSp>
        <p:nvGrpSpPr>
          <p:cNvPr id="6" name="组合 5"/>
          <p:cNvGrpSpPr/>
          <p:nvPr/>
        </p:nvGrpSpPr>
        <p:grpSpPr>
          <a:xfrm>
            <a:off x="1012639" y="4004522"/>
            <a:ext cx="7406607" cy="2403786"/>
            <a:chOff x="693784" y="4121558"/>
            <a:chExt cx="8207375" cy="2665413"/>
          </a:xfrm>
        </p:grpSpPr>
        <p:sp>
          <p:nvSpPr>
            <p:cNvPr id="9" name="Text Box 6"/>
            <p:cNvSpPr txBox="1">
              <a:spLocks noChangeArrowheads="1"/>
            </p:cNvSpPr>
            <p:nvPr/>
          </p:nvSpPr>
          <p:spPr bwMode="auto">
            <a:xfrm>
              <a:off x="3213146" y="4194583"/>
              <a:ext cx="936625"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dirty="0"/>
                <a:t>分解</a:t>
              </a:r>
            </a:p>
          </p:txBody>
        </p:sp>
        <p:sp>
          <p:nvSpPr>
            <p:cNvPr id="10" name="Text Box 10"/>
            <p:cNvSpPr txBox="1">
              <a:spLocks noChangeArrowheads="1"/>
            </p:cNvSpPr>
            <p:nvPr/>
          </p:nvSpPr>
          <p:spPr bwMode="auto">
            <a:xfrm>
              <a:off x="5949996" y="4121558"/>
              <a:ext cx="1079500"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建立 </a:t>
              </a:r>
            </a:p>
          </p:txBody>
        </p:sp>
        <p:sp>
          <p:nvSpPr>
            <p:cNvPr id="11" name="Text Box 11"/>
            <p:cNvSpPr txBox="1">
              <a:spLocks noChangeArrowheads="1"/>
            </p:cNvSpPr>
            <p:nvPr/>
          </p:nvSpPr>
          <p:spPr bwMode="auto">
            <a:xfrm>
              <a:off x="981121" y="5778908"/>
              <a:ext cx="1081088"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确定</a:t>
              </a:r>
            </a:p>
          </p:txBody>
        </p:sp>
        <p:sp>
          <p:nvSpPr>
            <p:cNvPr id="12" name="Line 16"/>
            <p:cNvSpPr>
              <a:spLocks noChangeShapeType="1"/>
            </p:cNvSpPr>
            <p:nvPr/>
          </p:nvSpPr>
          <p:spPr bwMode="auto">
            <a:xfrm>
              <a:off x="6237334" y="6355171"/>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13" name="Text Box 18"/>
            <p:cNvSpPr txBox="1">
              <a:spLocks noChangeArrowheads="1"/>
            </p:cNvSpPr>
            <p:nvPr/>
          </p:nvSpPr>
          <p:spPr bwMode="auto">
            <a:xfrm>
              <a:off x="3860846" y="5778908"/>
              <a:ext cx="935038"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计算</a:t>
              </a:r>
            </a:p>
          </p:txBody>
        </p:sp>
        <p:sp>
          <p:nvSpPr>
            <p:cNvPr id="14" name="Text Box 19"/>
            <p:cNvSpPr txBox="1">
              <a:spLocks noChangeArrowheads="1"/>
            </p:cNvSpPr>
            <p:nvPr/>
          </p:nvSpPr>
          <p:spPr bwMode="auto">
            <a:xfrm>
              <a:off x="6453234" y="5705883"/>
              <a:ext cx="863600"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判断</a:t>
              </a:r>
            </a:p>
          </p:txBody>
        </p:sp>
        <p:sp>
          <p:nvSpPr>
            <p:cNvPr id="15" name="AutoShape 20"/>
            <p:cNvSpPr>
              <a:spLocks noChangeArrowheads="1"/>
            </p:cNvSpPr>
            <p:nvPr/>
          </p:nvSpPr>
          <p:spPr bwMode="auto">
            <a:xfrm>
              <a:off x="1628821" y="4481921"/>
              <a:ext cx="1512888" cy="576262"/>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zh-CN" altLang="en-US" b="1"/>
                <a:t>实际问题</a:t>
              </a:r>
              <a:endParaRPr lang="zh-CN" altLang="en-US"/>
            </a:p>
          </p:txBody>
        </p:sp>
        <p:sp>
          <p:nvSpPr>
            <p:cNvPr id="16" name="AutoShape 21"/>
            <p:cNvSpPr>
              <a:spLocks noChangeArrowheads="1"/>
            </p:cNvSpPr>
            <p:nvPr/>
          </p:nvSpPr>
          <p:spPr bwMode="auto">
            <a:xfrm>
              <a:off x="6958059" y="4481921"/>
              <a:ext cx="1584325" cy="576262"/>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层次结构</a:t>
              </a:r>
            </a:p>
          </p:txBody>
        </p:sp>
        <p:sp>
          <p:nvSpPr>
            <p:cNvPr id="17" name="AutoShape 22"/>
            <p:cNvSpPr>
              <a:spLocks noChangeArrowheads="1"/>
            </p:cNvSpPr>
            <p:nvPr/>
          </p:nvSpPr>
          <p:spPr bwMode="auto">
            <a:xfrm>
              <a:off x="4292646" y="4481921"/>
              <a:ext cx="1511300" cy="576262"/>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zh-CN" altLang="en-US" b="1" dirty="0"/>
                <a:t>多个因素</a:t>
              </a:r>
              <a:endParaRPr lang="zh-CN" altLang="en-US" dirty="0"/>
            </a:p>
          </p:txBody>
        </p:sp>
        <p:cxnSp>
          <p:nvCxnSpPr>
            <p:cNvPr id="18" name="AutoShape 23"/>
            <p:cNvCxnSpPr>
              <a:cxnSpLocks noChangeShapeType="1"/>
              <a:stCxn id="15" idx="3"/>
              <a:endCxn id="17" idx="1"/>
            </p:cNvCxnSpPr>
            <p:nvPr/>
          </p:nvCxnSpPr>
          <p:spPr bwMode="auto">
            <a:xfrm>
              <a:off x="3141709" y="4770846"/>
              <a:ext cx="11509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4"/>
            <p:cNvCxnSpPr>
              <a:cxnSpLocks noChangeShapeType="1"/>
              <a:endCxn id="16" idx="1"/>
            </p:cNvCxnSpPr>
            <p:nvPr/>
          </p:nvCxnSpPr>
          <p:spPr bwMode="auto">
            <a:xfrm>
              <a:off x="5805534" y="4769258"/>
              <a:ext cx="1152525"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AutoShape 25"/>
            <p:cNvSpPr>
              <a:spLocks noChangeArrowheads="1"/>
            </p:cNvSpPr>
            <p:nvPr/>
          </p:nvSpPr>
          <p:spPr bwMode="auto">
            <a:xfrm>
              <a:off x="1989184" y="5921783"/>
              <a:ext cx="1727200" cy="86518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诸因素的相</a:t>
              </a:r>
            </a:p>
            <a:p>
              <a:pPr algn="ctr"/>
              <a:r>
                <a:rPr lang="zh-CN" altLang="en-US" b="1"/>
                <a:t>  对重要性</a:t>
              </a:r>
              <a:endParaRPr lang="zh-CN" altLang="en-US"/>
            </a:p>
          </p:txBody>
        </p:sp>
        <p:sp>
          <p:nvSpPr>
            <p:cNvPr id="21" name="AutoShape 27"/>
            <p:cNvSpPr>
              <a:spLocks noChangeArrowheads="1"/>
            </p:cNvSpPr>
            <p:nvPr/>
          </p:nvSpPr>
          <p:spPr bwMode="auto">
            <a:xfrm>
              <a:off x="4941934" y="6066246"/>
              <a:ext cx="1295400" cy="576262"/>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权向量</a:t>
              </a:r>
            </a:p>
          </p:txBody>
        </p:sp>
        <p:sp>
          <p:nvSpPr>
            <p:cNvPr id="22" name="AutoShape 29"/>
            <p:cNvSpPr>
              <a:spLocks noChangeArrowheads="1"/>
            </p:cNvSpPr>
            <p:nvPr/>
          </p:nvSpPr>
          <p:spPr bwMode="auto">
            <a:xfrm>
              <a:off x="7389859" y="6066246"/>
              <a:ext cx="1511300" cy="576262"/>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综合决策</a:t>
              </a:r>
            </a:p>
          </p:txBody>
        </p:sp>
        <p:sp>
          <p:nvSpPr>
            <p:cNvPr id="23" name="Line 32"/>
            <p:cNvSpPr>
              <a:spLocks noChangeShapeType="1"/>
            </p:cNvSpPr>
            <p:nvPr/>
          </p:nvSpPr>
          <p:spPr bwMode="auto">
            <a:xfrm>
              <a:off x="3717971" y="6355171"/>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sp>
          <p:nvSpPr>
            <p:cNvPr id="24" name="Line 33"/>
            <p:cNvSpPr>
              <a:spLocks noChangeShapeType="1"/>
            </p:cNvSpPr>
            <p:nvPr/>
          </p:nvSpPr>
          <p:spPr bwMode="auto">
            <a:xfrm>
              <a:off x="693784" y="6355171"/>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p>
          </p:txBody>
        </p:sp>
      </p:grpSp>
    </p:spTree>
    <p:extLst>
      <p:ext uri="{BB962C8B-B14F-4D97-AF65-F5344CB8AC3E}">
        <p14:creationId xmlns:p14="http://schemas.microsoft.com/office/powerpoint/2010/main" val="24773549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
        <p:nvSpPr>
          <p:cNvPr id="7" name="Rectangle 2"/>
          <p:cNvSpPr txBox="1">
            <a:spLocks noChangeArrowheads="1"/>
          </p:cNvSpPr>
          <p:nvPr/>
        </p:nvSpPr>
        <p:spPr bwMode="auto">
          <a:xfrm>
            <a:off x="618303" y="1196752"/>
            <a:ext cx="604837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lnSpc>
                <a:spcPct val="90000"/>
              </a:lnSpc>
            </a:pP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层次分析法基本步骤</a:t>
            </a:r>
            <a:endParaRPr lang="zh-CN" altLang="en-US" sz="2800" b="1" dirty="0">
              <a:latin typeface="Times New Roman" panose="02020603050405020304" pitchFamily="18" charset="0"/>
              <a:cs typeface="Times New Roman" panose="02020603050405020304" pitchFamily="18" charset="0"/>
            </a:endParaRPr>
          </a:p>
        </p:txBody>
      </p:sp>
      <p:sp>
        <p:nvSpPr>
          <p:cNvPr id="26" name="文本框 3"/>
          <p:cNvSpPr txBox="1">
            <a:spLocks noChangeArrowheads="1"/>
          </p:cNvSpPr>
          <p:nvPr/>
        </p:nvSpPr>
        <p:spPr bwMode="auto">
          <a:xfrm>
            <a:off x="1147624" y="1772816"/>
            <a:ext cx="7594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eaLnBrk="0" hangingPunct="0">
              <a:lnSpc>
                <a:spcPct val="200000"/>
              </a:lnSpc>
            </a:pPr>
            <a:r>
              <a:rPr lang="zh-CN" altLang="en-US" sz="2400" dirty="0" smtClean="0">
                <a:latin typeface="华文宋体" pitchFamily="2" charset="-122"/>
                <a:ea typeface="华文宋体" pitchFamily="2" charset="-122"/>
              </a:rPr>
              <a:t>（</a:t>
            </a:r>
            <a:r>
              <a:rPr lang="en-US" altLang="zh-CN" sz="2400" dirty="0" smtClean="0">
                <a:latin typeface="华文宋体" pitchFamily="2" charset="-122"/>
                <a:ea typeface="华文宋体" pitchFamily="2" charset="-122"/>
              </a:rPr>
              <a:t>1</a:t>
            </a:r>
            <a:r>
              <a:rPr lang="zh-CN" altLang="en-US" sz="2400" dirty="0" smtClean="0">
                <a:latin typeface="华文宋体" pitchFamily="2" charset="-122"/>
                <a:ea typeface="华文宋体" pitchFamily="2" charset="-122"/>
              </a:rPr>
              <a:t>）建立</a:t>
            </a:r>
            <a:r>
              <a:rPr lang="zh-CN" altLang="en-US" sz="2400" dirty="0">
                <a:latin typeface="华文宋体" pitchFamily="2" charset="-122"/>
                <a:ea typeface="华文宋体" pitchFamily="2" charset="-122"/>
              </a:rPr>
              <a:t>层次</a:t>
            </a:r>
            <a:r>
              <a:rPr lang="zh-CN" altLang="en-US" sz="2400" dirty="0" smtClean="0">
                <a:latin typeface="华文宋体" pitchFamily="2" charset="-122"/>
                <a:ea typeface="华文宋体" pitchFamily="2" charset="-122"/>
              </a:rPr>
              <a:t>分析模型</a:t>
            </a:r>
            <a:endParaRPr lang="zh-CN" altLang="en-US" sz="2400" dirty="0">
              <a:latin typeface="华文宋体" pitchFamily="2" charset="-122"/>
              <a:ea typeface="华文宋体" pitchFamily="2" charset="-122"/>
            </a:endParaRPr>
          </a:p>
        </p:txBody>
      </p:sp>
      <p:sp>
        <p:nvSpPr>
          <p:cNvPr id="3" name="矩形 2"/>
          <p:cNvSpPr/>
          <p:nvPr/>
        </p:nvSpPr>
        <p:spPr>
          <a:xfrm>
            <a:off x="1835696" y="2459504"/>
            <a:ext cx="6906528" cy="646331"/>
          </a:xfrm>
          <a:prstGeom prst="rect">
            <a:avLst/>
          </a:prstGeom>
        </p:spPr>
        <p:txBody>
          <a:bodyPr wrap="square">
            <a:spAutoFit/>
          </a:bodyPr>
          <a:lstStyle/>
          <a:p>
            <a:pPr>
              <a:spcBef>
                <a:spcPct val="50000"/>
              </a:spcBef>
            </a:pPr>
            <a:r>
              <a:rPr lang="zh-CN" altLang="en-US" dirty="0">
                <a:latin typeface="黑体" pitchFamily="49" charset="-122"/>
                <a:ea typeface="黑体" pitchFamily="49" charset="-122"/>
              </a:rPr>
              <a:t>将决策问题分为三层，最上面为</a:t>
            </a:r>
            <a:r>
              <a:rPr lang="zh-CN" altLang="en-US" b="1" dirty="0">
                <a:latin typeface="黑体" pitchFamily="49" charset="-122"/>
                <a:ea typeface="黑体" pitchFamily="49" charset="-122"/>
              </a:rPr>
              <a:t>目标层</a:t>
            </a:r>
            <a:r>
              <a:rPr lang="zh-CN" altLang="en-US" dirty="0">
                <a:latin typeface="黑体" pitchFamily="49" charset="-122"/>
                <a:ea typeface="黑体" pitchFamily="49" charset="-122"/>
              </a:rPr>
              <a:t>，最下面为</a:t>
            </a:r>
            <a:r>
              <a:rPr lang="zh-CN" altLang="en-US" b="1" dirty="0">
                <a:latin typeface="黑体" pitchFamily="49" charset="-122"/>
                <a:ea typeface="黑体" pitchFamily="49" charset="-122"/>
              </a:rPr>
              <a:t>方案层</a:t>
            </a:r>
            <a:r>
              <a:rPr lang="zh-CN" altLang="en-US" dirty="0">
                <a:latin typeface="黑体" pitchFamily="49" charset="-122"/>
                <a:ea typeface="黑体" pitchFamily="49" charset="-122"/>
              </a:rPr>
              <a:t>，中间是</a:t>
            </a:r>
            <a:r>
              <a:rPr lang="zh-CN" altLang="en-US" b="1" dirty="0">
                <a:latin typeface="黑体" pitchFamily="49" charset="-122"/>
                <a:ea typeface="黑体" pitchFamily="49" charset="-122"/>
              </a:rPr>
              <a:t>准则层或指标层</a:t>
            </a:r>
            <a:r>
              <a:rPr lang="zh-CN" altLang="en-US" dirty="0">
                <a:latin typeface="黑体" pitchFamily="49" charset="-122"/>
                <a:ea typeface="黑体" pitchFamily="49" charset="-122"/>
              </a:rPr>
              <a:t>；</a:t>
            </a:r>
          </a:p>
        </p:txBody>
      </p:sp>
      <p:grpSp>
        <p:nvGrpSpPr>
          <p:cNvPr id="8" name="组合 7"/>
          <p:cNvGrpSpPr/>
          <p:nvPr/>
        </p:nvGrpSpPr>
        <p:grpSpPr>
          <a:xfrm>
            <a:off x="1118207" y="2794853"/>
            <a:ext cx="4325937" cy="3681413"/>
            <a:chOff x="1252170" y="2924944"/>
            <a:chExt cx="4325937" cy="3681413"/>
          </a:xfrm>
        </p:grpSpPr>
        <p:grpSp>
          <p:nvGrpSpPr>
            <p:cNvPr id="42" name="组合 41"/>
            <p:cNvGrpSpPr/>
            <p:nvPr/>
          </p:nvGrpSpPr>
          <p:grpSpPr>
            <a:xfrm>
              <a:off x="1252170" y="2924944"/>
              <a:ext cx="4325937" cy="3681413"/>
              <a:chOff x="1712913" y="2730500"/>
              <a:chExt cx="4325937" cy="3681413"/>
            </a:xfrm>
          </p:grpSpPr>
          <p:grpSp>
            <p:nvGrpSpPr>
              <p:cNvPr id="43" name="组合 42"/>
              <p:cNvGrpSpPr>
                <a:grpSpLocks noChangeAspect="1"/>
              </p:cNvGrpSpPr>
              <p:nvPr/>
            </p:nvGrpSpPr>
            <p:grpSpPr bwMode="auto">
              <a:xfrm>
                <a:off x="1712913" y="2730500"/>
                <a:ext cx="4325937" cy="3681413"/>
                <a:chOff x="2194" y="2215"/>
                <a:chExt cx="4860" cy="2628"/>
              </a:xfrm>
            </p:grpSpPr>
            <p:sp>
              <p:nvSpPr>
                <p:cNvPr id="47" name="矩形 179204"/>
                <p:cNvSpPr>
                  <a:spLocks noChangeAspect="1" noChangeArrowheads="1" noTextEdit="1"/>
                </p:cNvSpPr>
                <p:nvPr/>
              </p:nvSpPr>
              <p:spPr bwMode="auto">
                <a:xfrm>
                  <a:off x="2194" y="2215"/>
                  <a:ext cx="4860" cy="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a:p>
              </p:txBody>
            </p:sp>
            <p:cxnSp>
              <p:nvCxnSpPr>
                <p:cNvPr id="48" name="_s179206"/>
                <p:cNvCxnSpPr>
                  <a:cxnSpLocks noChangeShapeType="1"/>
                  <a:stCxn id="60" idx="0"/>
                  <a:endCxn id="57" idx="2"/>
                </p:cNvCxnSpPr>
                <p:nvPr/>
              </p:nvCxnSpPr>
              <p:spPr bwMode="auto">
                <a:xfrm rot="-5400000">
                  <a:off x="4571" y="3899"/>
                  <a:ext cx="107"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 name="_s179207"/>
                <p:cNvCxnSpPr>
                  <a:cxnSpLocks noChangeShapeType="1"/>
                  <a:stCxn id="59" idx="0"/>
                  <a:endCxn id="54" idx="2"/>
                </p:cNvCxnSpPr>
                <p:nvPr/>
              </p:nvCxnSpPr>
              <p:spPr bwMode="auto">
                <a:xfrm rot="5400000" flipH="1">
                  <a:off x="5567" y="2153"/>
                  <a:ext cx="107" cy="200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 name="_s179208"/>
                <p:cNvCxnSpPr>
                  <a:cxnSpLocks noChangeShapeType="1"/>
                  <a:stCxn id="58" idx="0"/>
                  <a:endCxn id="54" idx="2"/>
                </p:cNvCxnSpPr>
                <p:nvPr/>
              </p:nvCxnSpPr>
              <p:spPr bwMode="auto">
                <a:xfrm rot="5400000" flipH="1">
                  <a:off x="5071" y="2657"/>
                  <a:ext cx="107" cy="100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 name="_s179209"/>
                <p:cNvCxnSpPr>
                  <a:cxnSpLocks noChangeShapeType="1"/>
                  <a:stCxn id="57" idx="0"/>
                  <a:endCxn id="54" idx="2"/>
                </p:cNvCxnSpPr>
                <p:nvPr/>
              </p:nvCxnSpPr>
              <p:spPr bwMode="auto">
                <a:xfrm rot="-5400000">
                  <a:off x="4571" y="3157"/>
                  <a:ext cx="107"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2" name="_s179210"/>
                <p:cNvCxnSpPr>
                  <a:cxnSpLocks noChangeShapeType="1"/>
                  <a:stCxn id="56" idx="0"/>
                  <a:endCxn id="54" idx="2"/>
                </p:cNvCxnSpPr>
                <p:nvPr/>
              </p:nvCxnSpPr>
              <p:spPr bwMode="auto">
                <a:xfrm rot="-5400000">
                  <a:off x="4070" y="2657"/>
                  <a:ext cx="107" cy="100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3" name="_s179211"/>
                <p:cNvCxnSpPr>
                  <a:cxnSpLocks noChangeShapeType="1"/>
                  <a:stCxn id="55" idx="0"/>
                  <a:endCxn id="54" idx="2"/>
                </p:cNvCxnSpPr>
                <p:nvPr/>
              </p:nvCxnSpPr>
              <p:spPr bwMode="auto">
                <a:xfrm rot="-5400000">
                  <a:off x="3565" y="2153"/>
                  <a:ext cx="107" cy="200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4" name="_s179212"/>
                <p:cNvSpPr>
                  <a:spLocks noChangeArrowheads="1"/>
                </p:cNvSpPr>
                <p:nvPr/>
              </p:nvSpPr>
              <p:spPr bwMode="auto">
                <a:xfrm>
                  <a:off x="4110" y="2653"/>
                  <a:ext cx="1028" cy="451"/>
                </a:xfrm>
                <a:prstGeom prst="roundRect">
                  <a:avLst>
                    <a:gd name="adj" fmla="val 16667"/>
                  </a:avLst>
                </a:prstGeom>
                <a:solidFill>
                  <a:schemeClr val="accent1"/>
                </a:solidFill>
                <a:ln w="9525">
                  <a:solidFill>
                    <a:schemeClr val="tx1"/>
                  </a:solidFill>
                  <a:round/>
                  <a:headEnd/>
                  <a:tailEnd/>
                </a:ln>
              </p:spPr>
              <p:txBody>
                <a:bodyPr wrap="none" lIns="38855" tIns="27975" rIns="38855" bIns="27975" anchor="ctr"/>
                <a:lstStyle/>
                <a:p>
                  <a:pPr algn="ctr">
                    <a:spcBef>
                      <a:spcPct val="50000"/>
                    </a:spcBef>
                  </a:pPr>
                  <a:r>
                    <a:rPr lang="zh-CN" altLang="en-US" sz="2000" b="0" dirty="0"/>
                    <a:t>买钢笔</a:t>
                  </a:r>
                </a:p>
              </p:txBody>
            </p:sp>
            <p:sp>
              <p:nvSpPr>
                <p:cNvPr id="55" name="_s179213"/>
                <p:cNvSpPr>
                  <a:spLocks noChangeArrowheads="1"/>
                </p:cNvSpPr>
                <p:nvPr/>
              </p:nvSpPr>
              <p:spPr bwMode="auto">
                <a:xfrm>
                  <a:off x="2194" y="3211"/>
                  <a:ext cx="856" cy="635"/>
                </a:xfrm>
                <a:prstGeom prst="roundRect">
                  <a:avLst>
                    <a:gd name="adj" fmla="val 16667"/>
                  </a:avLst>
                </a:prstGeom>
                <a:solidFill>
                  <a:schemeClr val="accent1"/>
                </a:solidFill>
                <a:ln w="9525">
                  <a:solidFill>
                    <a:schemeClr val="tx1"/>
                  </a:solidFill>
                  <a:round/>
                  <a:headEnd/>
                  <a:tailEnd/>
                </a:ln>
              </p:spPr>
              <p:txBody>
                <a:bodyPr vert="eaVert" wrap="none" lIns="7770" tIns="11811" rIns="7770" bIns="11811" anchor="ctr"/>
                <a:lstStyle/>
                <a:p>
                  <a:pPr algn="ctr">
                    <a:spcBef>
                      <a:spcPct val="50000"/>
                    </a:spcBef>
                  </a:pPr>
                  <a:r>
                    <a:rPr lang="zh-CN" altLang="en-US" sz="2000" b="0"/>
                    <a:t>质量</a:t>
                  </a:r>
                </a:p>
              </p:txBody>
            </p:sp>
            <p:sp>
              <p:nvSpPr>
                <p:cNvPr id="56" name="_s179214"/>
                <p:cNvSpPr>
                  <a:spLocks noChangeArrowheads="1"/>
                </p:cNvSpPr>
                <p:nvPr/>
              </p:nvSpPr>
              <p:spPr bwMode="auto">
                <a:xfrm>
                  <a:off x="3195" y="3211"/>
                  <a:ext cx="856" cy="635"/>
                </a:xfrm>
                <a:prstGeom prst="roundRect">
                  <a:avLst>
                    <a:gd name="adj" fmla="val 16667"/>
                  </a:avLst>
                </a:prstGeom>
                <a:solidFill>
                  <a:schemeClr val="accent1"/>
                </a:solidFill>
                <a:ln w="9525">
                  <a:solidFill>
                    <a:schemeClr val="tx1"/>
                  </a:solidFill>
                  <a:round/>
                  <a:headEnd/>
                  <a:tailEnd/>
                </a:ln>
              </p:spPr>
              <p:txBody>
                <a:bodyPr vert="eaVert" wrap="none" lIns="22715" tIns="11811" rIns="22715" bIns="11811" anchor="ctr"/>
                <a:lstStyle/>
                <a:p>
                  <a:pPr algn="ctr">
                    <a:spcBef>
                      <a:spcPct val="50000"/>
                    </a:spcBef>
                  </a:pPr>
                  <a:r>
                    <a:rPr lang="zh-CN" altLang="en-US" sz="2000" b="0"/>
                    <a:t>颜色</a:t>
                  </a:r>
                </a:p>
              </p:txBody>
            </p:sp>
            <p:sp>
              <p:nvSpPr>
                <p:cNvPr id="57" name="_s179215"/>
                <p:cNvSpPr>
                  <a:spLocks noChangeArrowheads="1"/>
                </p:cNvSpPr>
                <p:nvPr/>
              </p:nvSpPr>
              <p:spPr bwMode="auto">
                <a:xfrm>
                  <a:off x="4196" y="3211"/>
                  <a:ext cx="856" cy="635"/>
                </a:xfrm>
                <a:prstGeom prst="roundRect">
                  <a:avLst>
                    <a:gd name="adj" fmla="val 16667"/>
                  </a:avLst>
                </a:prstGeom>
                <a:solidFill>
                  <a:schemeClr val="accent1"/>
                </a:solidFill>
                <a:ln w="9525">
                  <a:solidFill>
                    <a:schemeClr val="tx1"/>
                  </a:solidFill>
                  <a:round/>
                  <a:headEnd/>
                  <a:tailEnd/>
                </a:ln>
              </p:spPr>
              <p:txBody>
                <a:bodyPr vert="eaVert" wrap="none" lIns="22715" tIns="11811" rIns="22715" bIns="11811" anchor="ctr"/>
                <a:lstStyle/>
                <a:p>
                  <a:pPr algn="ctr">
                    <a:spcBef>
                      <a:spcPct val="50000"/>
                    </a:spcBef>
                  </a:pPr>
                  <a:r>
                    <a:rPr lang="zh-CN" altLang="en-US" sz="2000" b="0"/>
                    <a:t>价格</a:t>
                  </a:r>
                </a:p>
              </p:txBody>
            </p:sp>
            <p:sp>
              <p:nvSpPr>
                <p:cNvPr id="58" name="_s179216"/>
                <p:cNvSpPr>
                  <a:spLocks noChangeArrowheads="1"/>
                </p:cNvSpPr>
                <p:nvPr/>
              </p:nvSpPr>
              <p:spPr bwMode="auto">
                <a:xfrm>
                  <a:off x="5197" y="3211"/>
                  <a:ext cx="856" cy="635"/>
                </a:xfrm>
                <a:prstGeom prst="roundRect">
                  <a:avLst>
                    <a:gd name="adj" fmla="val 16667"/>
                  </a:avLst>
                </a:prstGeom>
                <a:solidFill>
                  <a:schemeClr val="accent1"/>
                </a:solidFill>
                <a:ln w="9525">
                  <a:solidFill>
                    <a:schemeClr val="tx1"/>
                  </a:solidFill>
                  <a:round/>
                  <a:headEnd/>
                  <a:tailEnd/>
                </a:ln>
              </p:spPr>
              <p:txBody>
                <a:bodyPr vert="eaVert" wrap="none" lIns="22715" tIns="11811" rIns="22715" bIns="11811" anchor="ctr"/>
                <a:lstStyle/>
                <a:p>
                  <a:pPr algn="ctr">
                    <a:spcBef>
                      <a:spcPct val="50000"/>
                    </a:spcBef>
                  </a:pPr>
                  <a:r>
                    <a:rPr lang="zh-CN" altLang="en-US" sz="2000" b="0"/>
                    <a:t>外形</a:t>
                  </a:r>
                </a:p>
              </p:txBody>
            </p:sp>
            <p:sp>
              <p:nvSpPr>
                <p:cNvPr id="59" name="_s179217"/>
                <p:cNvSpPr>
                  <a:spLocks noChangeArrowheads="1"/>
                </p:cNvSpPr>
                <p:nvPr/>
              </p:nvSpPr>
              <p:spPr bwMode="auto">
                <a:xfrm>
                  <a:off x="6198" y="3211"/>
                  <a:ext cx="856" cy="635"/>
                </a:xfrm>
                <a:prstGeom prst="roundRect">
                  <a:avLst>
                    <a:gd name="adj" fmla="val 16667"/>
                  </a:avLst>
                </a:prstGeom>
                <a:solidFill>
                  <a:schemeClr val="accent1"/>
                </a:solidFill>
                <a:ln w="9525">
                  <a:solidFill>
                    <a:schemeClr val="tx1"/>
                  </a:solidFill>
                  <a:round/>
                  <a:headEnd/>
                  <a:tailEnd/>
                </a:ln>
              </p:spPr>
              <p:txBody>
                <a:bodyPr vert="eaVert" wrap="none" lIns="30696" tIns="15962" rIns="30696" bIns="15962" anchor="ctr"/>
                <a:lstStyle/>
                <a:p>
                  <a:pPr algn="ctr">
                    <a:spcBef>
                      <a:spcPct val="50000"/>
                    </a:spcBef>
                  </a:pPr>
                  <a:r>
                    <a:rPr lang="zh-CN" altLang="en-US" sz="2000" b="0"/>
                    <a:t>实用</a:t>
                  </a:r>
                </a:p>
              </p:txBody>
            </p:sp>
            <p:sp>
              <p:nvSpPr>
                <p:cNvPr id="60" name="_s179218"/>
                <p:cNvSpPr>
                  <a:spLocks noChangeArrowheads="1"/>
                </p:cNvSpPr>
                <p:nvPr/>
              </p:nvSpPr>
              <p:spPr bwMode="auto">
                <a:xfrm>
                  <a:off x="3657" y="3953"/>
                  <a:ext cx="1934" cy="451"/>
                </a:xfrm>
                <a:prstGeom prst="roundRect">
                  <a:avLst>
                    <a:gd name="adj" fmla="val 16667"/>
                  </a:avLst>
                </a:prstGeom>
                <a:solidFill>
                  <a:schemeClr val="accent1"/>
                </a:solidFill>
                <a:ln w="9525">
                  <a:solidFill>
                    <a:schemeClr val="tx1"/>
                  </a:solidFill>
                  <a:round/>
                  <a:headEnd/>
                  <a:tailEnd/>
                </a:ln>
              </p:spPr>
              <p:txBody>
                <a:bodyPr wrap="none" lIns="74700" tIns="38844" rIns="74700" bIns="38844" anchor="ctr"/>
                <a:lstStyle/>
                <a:p>
                  <a:pPr algn="ctr">
                    <a:spcBef>
                      <a:spcPct val="50000"/>
                    </a:spcBef>
                  </a:pPr>
                  <a:r>
                    <a:rPr lang="zh-CN" altLang="en-US" sz="2000" b="0"/>
                    <a:t>可供选择的笔</a:t>
                  </a:r>
                </a:p>
              </p:txBody>
            </p:sp>
          </p:grpSp>
          <p:sp>
            <p:nvSpPr>
              <p:cNvPr id="44" name="直接连接符 43"/>
              <p:cNvSpPr>
                <a:spLocks noChangeShapeType="1"/>
              </p:cNvSpPr>
              <p:nvPr/>
            </p:nvSpPr>
            <p:spPr bwMode="auto">
              <a:xfrm>
                <a:off x="3016250" y="5014913"/>
                <a:ext cx="914400" cy="1524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直接连接符 44"/>
              <p:cNvSpPr>
                <a:spLocks noChangeShapeType="1"/>
              </p:cNvSpPr>
              <p:nvPr/>
            </p:nvSpPr>
            <p:spPr bwMode="auto">
              <a:xfrm>
                <a:off x="1743075" y="5014913"/>
                <a:ext cx="2133600" cy="1524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直接连接符 45"/>
              <p:cNvSpPr>
                <a:spLocks noChangeShapeType="1"/>
              </p:cNvSpPr>
              <p:nvPr/>
            </p:nvSpPr>
            <p:spPr bwMode="auto">
              <a:xfrm flipH="1">
                <a:off x="3733800" y="5014913"/>
                <a:ext cx="2286000" cy="1524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 name="直接连接符 60"/>
            <p:cNvSpPr>
              <a:spLocks noChangeShapeType="1"/>
            </p:cNvSpPr>
            <p:nvPr/>
          </p:nvSpPr>
          <p:spPr bwMode="auto">
            <a:xfrm flipH="1">
              <a:off x="3365376" y="5220816"/>
              <a:ext cx="990600" cy="1524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 name="矩形 61"/>
          <p:cNvSpPr/>
          <p:nvPr/>
        </p:nvSpPr>
        <p:spPr>
          <a:xfrm>
            <a:off x="6595506" y="3493479"/>
            <a:ext cx="1107996" cy="461665"/>
          </a:xfrm>
          <a:prstGeom prst="rect">
            <a:avLst/>
          </a:prstGeom>
        </p:spPr>
        <p:txBody>
          <a:bodyPr wrap="none">
            <a:spAutoFit/>
          </a:bodyPr>
          <a:lstStyle/>
          <a:p>
            <a:pPr algn="ctr">
              <a:spcBef>
                <a:spcPct val="50000"/>
              </a:spcBef>
            </a:pPr>
            <a:r>
              <a:rPr lang="zh-CN" altLang="en-US" sz="2400" dirty="0">
                <a:latin typeface="华文中宋" pitchFamily="2" charset="-122"/>
                <a:ea typeface="华文中宋" pitchFamily="2" charset="-122"/>
              </a:rPr>
              <a:t>目标层</a:t>
            </a:r>
            <a:endParaRPr lang="zh-CN" altLang="en-US" sz="2400" dirty="0">
              <a:solidFill>
                <a:schemeClr val="tx2"/>
              </a:solidFill>
              <a:latin typeface="华文中宋" pitchFamily="2" charset="-122"/>
              <a:ea typeface="华文中宋" pitchFamily="2" charset="-122"/>
            </a:endParaRPr>
          </a:p>
        </p:txBody>
      </p:sp>
      <p:sp>
        <p:nvSpPr>
          <p:cNvPr id="63" name="文本框 179219"/>
          <p:cNvSpPr txBox="1">
            <a:spLocks noChangeArrowheads="1"/>
          </p:cNvSpPr>
          <p:nvPr/>
        </p:nvSpPr>
        <p:spPr bwMode="auto">
          <a:xfrm>
            <a:off x="6300192" y="4406165"/>
            <a:ext cx="169862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ctr">
              <a:spcBef>
                <a:spcPct val="50000"/>
              </a:spcBef>
            </a:pPr>
            <a:r>
              <a:rPr lang="en-US" altLang="zh-CN" sz="2400" b="0" dirty="0">
                <a:latin typeface="华文中宋" pitchFamily="2" charset="-122"/>
                <a:ea typeface="华文中宋" pitchFamily="2" charset="-122"/>
              </a:rPr>
              <a:t> </a:t>
            </a:r>
            <a:r>
              <a:rPr lang="zh-CN" altLang="en-US" sz="2400" b="0" dirty="0">
                <a:latin typeface="华文中宋" pitchFamily="2" charset="-122"/>
                <a:ea typeface="华文中宋" pitchFamily="2" charset="-122"/>
              </a:rPr>
              <a:t>准则层</a:t>
            </a:r>
          </a:p>
        </p:txBody>
      </p:sp>
      <p:sp>
        <p:nvSpPr>
          <p:cNvPr id="64" name="文本框 179220"/>
          <p:cNvSpPr txBox="1">
            <a:spLocks noChangeArrowheads="1"/>
          </p:cNvSpPr>
          <p:nvPr/>
        </p:nvSpPr>
        <p:spPr bwMode="auto">
          <a:xfrm>
            <a:off x="6069210" y="5316013"/>
            <a:ext cx="216058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ctr">
              <a:spcBef>
                <a:spcPct val="50000"/>
              </a:spcBef>
            </a:pPr>
            <a:r>
              <a:rPr lang="zh-CN" altLang="en-US" sz="2400" b="0" dirty="0">
                <a:latin typeface="华文中宋" pitchFamily="2" charset="-122"/>
                <a:ea typeface="华文中宋" pitchFamily="2" charset="-122"/>
              </a:rPr>
              <a:t>方案层</a:t>
            </a:r>
          </a:p>
        </p:txBody>
      </p:sp>
    </p:spTree>
    <p:extLst>
      <p:ext uri="{BB962C8B-B14F-4D97-AF65-F5344CB8AC3E}">
        <p14:creationId xmlns:p14="http://schemas.microsoft.com/office/powerpoint/2010/main" val="696544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
        <p:nvSpPr>
          <p:cNvPr id="25" name="Rectangle 3"/>
          <p:cNvSpPr txBox="1">
            <a:spLocks noChangeArrowheads="1"/>
          </p:cNvSpPr>
          <p:nvPr/>
        </p:nvSpPr>
        <p:spPr>
          <a:xfrm>
            <a:off x="908590" y="1484784"/>
            <a:ext cx="7633745"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50000"/>
              </a:spcBef>
              <a:buNone/>
            </a:pPr>
            <a:r>
              <a:rPr lang="en-US" altLang="zh-CN" sz="2800" dirty="0" smtClean="0"/>
              <a:t>(2)</a:t>
            </a:r>
            <a:r>
              <a:rPr lang="zh-CN" altLang="en-US" sz="2800" dirty="0">
                <a:solidFill>
                  <a:srgbClr val="000000"/>
                </a:solidFill>
                <a:latin typeface="华文中宋" pitchFamily="2" charset="-122"/>
                <a:ea typeface="华文中宋" pitchFamily="2" charset="-122"/>
              </a:rPr>
              <a:t>构造成对比较矩阵（判断矩阵）</a:t>
            </a:r>
            <a:endParaRPr lang="zh-CN" altLang="en-US" sz="2800" dirty="0"/>
          </a:p>
          <a:p>
            <a:pPr marL="0" indent="0" eaLnBrk="0" hangingPunct="0">
              <a:buNone/>
            </a:pPr>
            <a:r>
              <a:rPr lang="zh-CN" altLang="en-US" sz="2000" dirty="0" smtClean="0">
                <a:latin typeface="+mn-ea"/>
              </a:rPr>
              <a:t>    </a:t>
            </a:r>
            <a:r>
              <a:rPr lang="zh-CN" altLang="en-US" sz="2400" dirty="0" smtClean="0">
                <a:latin typeface="+mn-ea"/>
              </a:rPr>
              <a:t>人们</a:t>
            </a:r>
            <a:r>
              <a:rPr lang="zh-CN" altLang="en-US" sz="2400" dirty="0">
                <a:latin typeface="+mn-ea"/>
              </a:rPr>
              <a:t>在决策的时候凭自己的经验和知识进行判断，当因素较多时给出的结果往往是不全面和不准确的，如果只是定性的结果，则常常不被别人接受</a:t>
            </a:r>
            <a:r>
              <a:rPr lang="zh-CN" altLang="en-US" sz="2400" dirty="0" smtClean="0">
                <a:latin typeface="+mn-ea"/>
              </a:rPr>
              <a:t>。</a:t>
            </a:r>
            <a:endParaRPr lang="en-US" altLang="zh-CN" sz="2400" dirty="0" smtClean="0">
              <a:latin typeface="+mn-ea"/>
            </a:endParaRPr>
          </a:p>
          <a:p>
            <a:pPr marL="0" indent="0" eaLnBrk="0" hangingPunct="0">
              <a:buNone/>
            </a:pPr>
            <a:r>
              <a:rPr lang="en-US" altLang="zh-CN" sz="2400" dirty="0">
                <a:latin typeface="+mn-ea"/>
              </a:rPr>
              <a:t> </a:t>
            </a:r>
            <a:r>
              <a:rPr lang="en-US" altLang="zh-CN" sz="2400" dirty="0" smtClean="0">
                <a:latin typeface="+mn-ea"/>
              </a:rPr>
              <a:t>    </a:t>
            </a:r>
            <a:r>
              <a:rPr lang="zh-CN" altLang="en-US" sz="2400" dirty="0" smtClean="0">
                <a:latin typeface="+mn-ea"/>
              </a:rPr>
              <a:t>Saaty </a:t>
            </a:r>
            <a:r>
              <a:rPr lang="zh-CN" altLang="en-US" sz="2400" dirty="0">
                <a:latin typeface="+mn-ea"/>
              </a:rPr>
              <a:t>等人的做法，一是不把所有因素放在一起比较，而是</a:t>
            </a:r>
            <a:r>
              <a:rPr lang="zh-CN" altLang="en-US" sz="2400" b="1" dirty="0">
                <a:solidFill>
                  <a:srgbClr val="C00000"/>
                </a:solidFill>
                <a:latin typeface="+mn-ea"/>
              </a:rPr>
              <a:t>两两相互对比</a:t>
            </a:r>
            <a:r>
              <a:rPr lang="zh-CN" altLang="en-US" sz="2400" dirty="0">
                <a:latin typeface="+mn-ea"/>
              </a:rPr>
              <a:t>；二是对比时采用</a:t>
            </a:r>
            <a:r>
              <a:rPr lang="zh-CN" altLang="en-US" sz="2400" b="1" dirty="0">
                <a:solidFill>
                  <a:srgbClr val="C00000"/>
                </a:solidFill>
                <a:latin typeface="+mn-ea"/>
              </a:rPr>
              <a:t>相对尺度</a:t>
            </a:r>
            <a:r>
              <a:rPr lang="zh-CN" altLang="en-US" sz="2400" dirty="0">
                <a:latin typeface="+mn-ea"/>
              </a:rPr>
              <a:t>，以尽可能地减少性质不同的诸因素相互比较的困难，提高准确度</a:t>
            </a:r>
            <a:r>
              <a:rPr lang="zh-CN" altLang="en-US" sz="2400" dirty="0">
                <a:latin typeface="华文宋体" pitchFamily="2" charset="-122"/>
                <a:ea typeface="华文宋体" pitchFamily="2" charset="-122"/>
              </a:rPr>
              <a:t>。</a:t>
            </a:r>
          </a:p>
        </p:txBody>
      </p:sp>
    </p:spTree>
    <p:extLst>
      <p:ext uri="{BB962C8B-B14F-4D97-AF65-F5344CB8AC3E}">
        <p14:creationId xmlns:p14="http://schemas.microsoft.com/office/powerpoint/2010/main" val="1360663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DDE1EB5-13DF-4E2D-9BB6-2A997270C264}" type="slidenum">
              <a:rPr lang="en-US" altLang="zh-CN" smtClean="0">
                <a:solidFill>
                  <a:prstClr val="black"/>
                </a:solidFill>
                <a:latin typeface="Arial" panose="020B0604020202020204" pitchFamily="34" charset="0"/>
              </a:rPr>
              <a:pPr/>
              <a:t>5</a:t>
            </a:fld>
            <a:endParaRPr lang="en-US" altLang="zh-CN" smtClean="0">
              <a:solidFill>
                <a:prstClr val="black"/>
              </a:solidFill>
              <a:latin typeface="Arial" panose="020B0604020202020204" pitchFamily="34" charset="0"/>
            </a:endParaRPr>
          </a:p>
        </p:txBody>
      </p:sp>
      <p:sp>
        <p:nvSpPr>
          <p:cNvPr id="3" name="标题 2"/>
          <p:cNvSpPr>
            <a:spLocks noGrp="1"/>
          </p:cNvSpPr>
          <p:nvPr>
            <p:ph type="title"/>
          </p:nvPr>
        </p:nvSpPr>
        <p:spPr>
          <a:xfrm>
            <a:off x="611560" y="0"/>
            <a:ext cx="8229600" cy="1143000"/>
          </a:xfrm>
        </p:spPr>
        <p:txBody>
          <a:bodyPr>
            <a:normAutofit/>
          </a:bodyPr>
          <a:lstStyle/>
          <a:p>
            <a:pPr algn="l"/>
            <a:r>
              <a:rPr lang="en-US" altLang="zh-CN" sz="3200" b="1" dirty="0" smtClean="0">
                <a:solidFill>
                  <a:srgbClr val="58267E"/>
                </a:solidFill>
                <a:latin typeface="黑体" pitchFamily="49" charset="-122"/>
                <a:ea typeface="黑体" pitchFamily="49" charset="-122"/>
              </a:rPr>
              <a:t>4.1.2 </a:t>
            </a:r>
            <a:r>
              <a:rPr lang="zh-CN" altLang="en-US" sz="3200" b="1" dirty="0" smtClean="0">
                <a:solidFill>
                  <a:srgbClr val="58267E"/>
                </a:solidFill>
                <a:latin typeface="黑体" pitchFamily="49" charset="-122"/>
                <a:ea typeface="黑体" pitchFamily="49" charset="-122"/>
              </a:rPr>
              <a:t>信息分析的类型与特性</a:t>
            </a:r>
            <a:endParaRPr lang="zh-CN" altLang="en-US" sz="3200" b="1" dirty="0">
              <a:solidFill>
                <a:srgbClr val="58267E"/>
              </a:solidFill>
              <a:latin typeface="黑体" pitchFamily="49" charset="-122"/>
              <a:ea typeface="黑体" pitchFamily="49" charset="-122"/>
            </a:endParaRPr>
          </a:p>
        </p:txBody>
      </p:sp>
      <p:sp>
        <p:nvSpPr>
          <p:cNvPr id="6" name="Rectangle 3"/>
          <p:cNvSpPr>
            <a:spLocks noGrp="1" noChangeArrowheads="1"/>
          </p:cNvSpPr>
          <p:nvPr>
            <p:ph idx="4294967295"/>
          </p:nvPr>
        </p:nvSpPr>
        <p:spPr>
          <a:xfrm>
            <a:off x="1259632" y="2060848"/>
            <a:ext cx="6172200" cy="3600450"/>
          </a:xfrm>
        </p:spPr>
        <p:txBody>
          <a:bodyPr>
            <a:normAutofit lnSpcReduction="10000"/>
          </a:bodyPr>
          <a:lstStyle/>
          <a:p>
            <a:pPr marL="0" indent="0">
              <a:lnSpc>
                <a:spcPct val="150000"/>
              </a:lnSpc>
              <a:buNone/>
            </a:pPr>
            <a:r>
              <a:rPr lang="zh-CN" altLang="en-US" sz="2400" b="1" dirty="0" smtClean="0">
                <a:latin typeface="+mj-ea"/>
                <a:ea typeface="+mj-ea"/>
                <a:cs typeface="+mj-cs"/>
              </a:rPr>
              <a:t>（</a:t>
            </a:r>
            <a:r>
              <a:rPr lang="en-US" altLang="zh-CN" sz="2400" b="1" dirty="0" smtClean="0">
                <a:latin typeface="+mj-ea"/>
                <a:ea typeface="+mj-ea"/>
                <a:cs typeface="+mj-cs"/>
              </a:rPr>
              <a:t>1</a:t>
            </a:r>
            <a:r>
              <a:rPr lang="zh-CN" altLang="en-US" sz="2400" b="1" dirty="0" smtClean="0">
                <a:latin typeface="+mj-ea"/>
                <a:ea typeface="+mj-ea"/>
                <a:cs typeface="+mj-cs"/>
              </a:rPr>
              <a:t>）</a:t>
            </a:r>
            <a:r>
              <a:rPr lang="zh-CN" altLang="en-US" sz="2400" b="1" dirty="0">
                <a:latin typeface="+mj-ea"/>
                <a:ea typeface="+mj-ea"/>
                <a:cs typeface="+mj-cs"/>
              </a:rPr>
              <a:t>按照</a:t>
            </a:r>
            <a:r>
              <a:rPr lang="zh-CN" altLang="en-US" sz="2400" b="1" dirty="0" smtClean="0">
                <a:latin typeface="+mj-ea"/>
                <a:ea typeface="+mj-ea"/>
                <a:cs typeface="+mj-cs"/>
              </a:rPr>
              <a:t>领域</a:t>
            </a:r>
            <a:r>
              <a:rPr lang="zh-CN" altLang="en-US" sz="2400" b="1" dirty="0">
                <a:latin typeface="+mj-ea"/>
                <a:ea typeface="+mj-ea"/>
                <a:cs typeface="+mj-cs"/>
              </a:rPr>
              <a:t>划分</a:t>
            </a:r>
            <a:r>
              <a:rPr lang="zh-CN" altLang="en-US" sz="2400" b="1" dirty="0" smtClean="0">
                <a:latin typeface="+mj-ea"/>
                <a:ea typeface="+mj-ea"/>
                <a:cs typeface="+mj-cs"/>
              </a:rPr>
              <a:t>：</a:t>
            </a:r>
            <a:endParaRPr lang="en-US" altLang="zh-CN" sz="2400" b="1" dirty="0" smtClean="0">
              <a:latin typeface="+mj-ea"/>
              <a:ea typeface="+mj-ea"/>
              <a:cs typeface="+mj-cs"/>
            </a:endParaRPr>
          </a:p>
          <a:p>
            <a:pPr lvl="2"/>
            <a:r>
              <a:rPr lang="zh-CN" altLang="en-US" dirty="0" smtClean="0">
                <a:latin typeface="+mj-ea"/>
                <a:ea typeface="+mj-ea"/>
                <a:cs typeface="+mj-cs"/>
              </a:rPr>
              <a:t>政治</a:t>
            </a:r>
            <a:r>
              <a:rPr lang="zh-CN" altLang="en-US" dirty="0">
                <a:latin typeface="+mj-ea"/>
                <a:ea typeface="+mj-ea"/>
                <a:cs typeface="+mj-cs"/>
              </a:rPr>
              <a:t>信息分析</a:t>
            </a:r>
            <a:r>
              <a:rPr lang="zh-CN" altLang="en-US" dirty="0" smtClean="0">
                <a:latin typeface="+mj-ea"/>
                <a:ea typeface="+mj-ea"/>
                <a:cs typeface="+mj-cs"/>
              </a:rPr>
              <a:t>要素</a:t>
            </a:r>
            <a:endParaRPr lang="en-US" altLang="zh-CN" dirty="0" smtClean="0">
              <a:latin typeface="+mj-ea"/>
              <a:ea typeface="+mj-ea"/>
              <a:cs typeface="+mj-cs"/>
            </a:endParaRPr>
          </a:p>
          <a:p>
            <a:pPr lvl="2"/>
            <a:r>
              <a:rPr lang="zh-CN" altLang="en-US" dirty="0" smtClean="0">
                <a:latin typeface="+mj-ea"/>
                <a:ea typeface="+mj-ea"/>
                <a:cs typeface="+mj-cs"/>
              </a:rPr>
              <a:t>经济</a:t>
            </a:r>
            <a:r>
              <a:rPr lang="zh-CN" altLang="en-US" dirty="0">
                <a:latin typeface="+mj-ea"/>
                <a:ea typeface="+mj-ea"/>
                <a:cs typeface="+mj-cs"/>
              </a:rPr>
              <a:t>信息分析</a:t>
            </a:r>
            <a:r>
              <a:rPr lang="zh-CN" altLang="en-US" dirty="0" smtClean="0">
                <a:latin typeface="+mj-ea"/>
                <a:ea typeface="+mj-ea"/>
                <a:cs typeface="+mj-cs"/>
              </a:rPr>
              <a:t>要素</a:t>
            </a:r>
            <a:endParaRPr lang="en-US" altLang="zh-CN" dirty="0" smtClean="0">
              <a:latin typeface="+mj-ea"/>
              <a:ea typeface="+mj-ea"/>
              <a:cs typeface="+mj-cs"/>
            </a:endParaRPr>
          </a:p>
          <a:p>
            <a:pPr lvl="2"/>
            <a:r>
              <a:rPr lang="zh-CN" altLang="en-US" dirty="0" smtClean="0">
                <a:latin typeface="+mj-ea"/>
                <a:ea typeface="+mj-ea"/>
                <a:cs typeface="+mj-cs"/>
              </a:rPr>
              <a:t>社会</a:t>
            </a:r>
            <a:r>
              <a:rPr lang="zh-CN" altLang="en-US" dirty="0">
                <a:latin typeface="+mj-ea"/>
                <a:ea typeface="+mj-ea"/>
                <a:cs typeface="+mj-cs"/>
              </a:rPr>
              <a:t>信息分析</a:t>
            </a:r>
            <a:r>
              <a:rPr lang="zh-CN" altLang="en-US" dirty="0" smtClean="0">
                <a:latin typeface="+mj-ea"/>
                <a:ea typeface="+mj-ea"/>
                <a:cs typeface="+mj-cs"/>
              </a:rPr>
              <a:t>要素</a:t>
            </a:r>
            <a:endParaRPr lang="en-US" altLang="zh-CN" dirty="0" smtClean="0">
              <a:latin typeface="+mj-ea"/>
              <a:ea typeface="+mj-ea"/>
              <a:cs typeface="+mj-cs"/>
            </a:endParaRPr>
          </a:p>
          <a:p>
            <a:pPr lvl="2"/>
            <a:r>
              <a:rPr lang="zh-CN" altLang="en-US" dirty="0" smtClean="0">
                <a:latin typeface="+mj-ea"/>
                <a:ea typeface="+mj-ea"/>
                <a:cs typeface="+mj-cs"/>
              </a:rPr>
              <a:t>科学技术</a:t>
            </a:r>
            <a:r>
              <a:rPr lang="zh-CN" altLang="en-US" dirty="0">
                <a:latin typeface="+mj-ea"/>
                <a:ea typeface="+mj-ea"/>
                <a:cs typeface="+mj-cs"/>
              </a:rPr>
              <a:t>信息分析</a:t>
            </a:r>
            <a:r>
              <a:rPr lang="zh-CN" altLang="en-US" dirty="0" smtClean="0">
                <a:latin typeface="+mj-ea"/>
                <a:ea typeface="+mj-ea"/>
                <a:cs typeface="+mj-cs"/>
              </a:rPr>
              <a:t>要素</a:t>
            </a:r>
            <a:endParaRPr lang="en-US" altLang="zh-CN" dirty="0" smtClean="0">
              <a:latin typeface="+mj-ea"/>
              <a:ea typeface="+mj-ea"/>
              <a:cs typeface="+mj-cs"/>
            </a:endParaRPr>
          </a:p>
          <a:p>
            <a:pPr lvl="2"/>
            <a:r>
              <a:rPr lang="zh-CN" altLang="en-US" dirty="0" smtClean="0">
                <a:latin typeface="+mj-ea"/>
                <a:ea typeface="+mj-ea"/>
                <a:cs typeface="+mj-cs"/>
              </a:rPr>
              <a:t>交通</a:t>
            </a:r>
            <a:r>
              <a:rPr lang="zh-CN" altLang="en-US" dirty="0">
                <a:latin typeface="+mj-ea"/>
                <a:ea typeface="+mj-ea"/>
                <a:cs typeface="+mj-cs"/>
              </a:rPr>
              <a:t>通信信息分析</a:t>
            </a:r>
            <a:r>
              <a:rPr lang="zh-CN" altLang="en-US" dirty="0" smtClean="0">
                <a:latin typeface="+mj-ea"/>
                <a:ea typeface="+mj-ea"/>
                <a:cs typeface="+mj-cs"/>
              </a:rPr>
              <a:t>要素</a:t>
            </a:r>
            <a:endParaRPr lang="en-US" altLang="zh-CN" dirty="0" smtClean="0">
              <a:latin typeface="+mj-ea"/>
              <a:ea typeface="+mj-ea"/>
              <a:cs typeface="+mj-cs"/>
            </a:endParaRPr>
          </a:p>
          <a:p>
            <a:pPr lvl="2"/>
            <a:r>
              <a:rPr lang="zh-CN" altLang="en-US" dirty="0" smtClean="0">
                <a:latin typeface="+mj-ea"/>
                <a:ea typeface="+mj-ea"/>
                <a:cs typeface="+mj-cs"/>
              </a:rPr>
              <a:t>人物</a:t>
            </a:r>
            <a:r>
              <a:rPr lang="zh-CN" altLang="en-US" dirty="0">
                <a:latin typeface="+mj-ea"/>
                <a:ea typeface="+mj-ea"/>
                <a:cs typeface="+mj-cs"/>
              </a:rPr>
              <a:t>信息分析</a:t>
            </a:r>
            <a:r>
              <a:rPr lang="zh-CN" altLang="en-US" dirty="0" smtClean="0">
                <a:latin typeface="+mj-ea"/>
                <a:ea typeface="+mj-ea"/>
                <a:cs typeface="+mj-cs"/>
              </a:rPr>
              <a:t>要素</a:t>
            </a:r>
            <a:endParaRPr lang="en-US" altLang="zh-CN" dirty="0" smtClean="0">
              <a:latin typeface="+mj-ea"/>
              <a:ea typeface="+mj-ea"/>
              <a:cs typeface="+mj-cs"/>
            </a:endParaRPr>
          </a:p>
          <a:p>
            <a:pPr lvl="2"/>
            <a:r>
              <a:rPr lang="zh-CN" altLang="en-US" dirty="0" smtClean="0">
                <a:latin typeface="+mj-ea"/>
                <a:ea typeface="+mj-ea"/>
                <a:cs typeface="+mj-cs"/>
              </a:rPr>
              <a:t>军事</a:t>
            </a:r>
            <a:r>
              <a:rPr lang="zh-CN" altLang="en-US" dirty="0">
                <a:latin typeface="+mj-ea"/>
                <a:ea typeface="+mj-ea"/>
                <a:cs typeface="+mj-cs"/>
              </a:rPr>
              <a:t>信息分析要素</a:t>
            </a:r>
            <a:endParaRPr lang="zh-CN" altLang="en-US" sz="3600" dirty="0">
              <a:latin typeface="+mj-ea"/>
              <a:ea typeface="+mj-ea"/>
              <a:cs typeface="+mj-cs"/>
            </a:endParaRPr>
          </a:p>
        </p:txBody>
      </p:sp>
      <p:sp>
        <p:nvSpPr>
          <p:cNvPr id="7" name="标题 2"/>
          <p:cNvSpPr txBox="1">
            <a:spLocks/>
          </p:cNvSpPr>
          <p:nvPr/>
        </p:nvSpPr>
        <p:spPr>
          <a:xfrm>
            <a:off x="611560" y="1196752"/>
            <a:ext cx="464062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smtClean="0"/>
              <a:t>4.1.2.1 </a:t>
            </a:r>
            <a:r>
              <a:rPr lang="zh-CN" altLang="en-US" sz="2800" dirty="0" smtClean="0"/>
              <a:t>信息分析的类型</a:t>
            </a:r>
            <a:endParaRPr lang="zh-CN" altLang="en-US" sz="2800" dirty="0"/>
          </a:p>
        </p:txBody>
      </p:sp>
    </p:spTree>
    <p:extLst>
      <p:ext uri="{BB962C8B-B14F-4D97-AF65-F5344CB8AC3E}">
        <p14:creationId xmlns:p14="http://schemas.microsoft.com/office/powerpoint/2010/main" val="3338599215"/>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
        <p:nvSpPr>
          <p:cNvPr id="3" name="矩形 2"/>
          <p:cNvSpPr/>
          <p:nvPr/>
        </p:nvSpPr>
        <p:spPr>
          <a:xfrm>
            <a:off x="899592" y="1180265"/>
            <a:ext cx="7848872" cy="1495794"/>
          </a:xfrm>
          <a:prstGeom prst="rect">
            <a:avLst/>
          </a:prstGeom>
        </p:spPr>
        <p:txBody>
          <a:bodyPr wrap="square">
            <a:spAutoFit/>
          </a:bodyPr>
          <a:lstStyle/>
          <a:p>
            <a:pPr marL="342900" indent="-342900">
              <a:lnSpc>
                <a:spcPct val="90000"/>
              </a:lnSpc>
              <a:buClr>
                <a:srgbClr val="58267E"/>
              </a:buClr>
              <a:buFont typeface="Wingdings" pitchFamily="2" charset="2"/>
              <a:buChar char="Ø"/>
            </a:pPr>
            <a:r>
              <a:rPr lang="zh-CN" altLang="en-US" sz="2800" b="1" dirty="0" smtClean="0">
                <a:latin typeface="+mn-ea"/>
              </a:rPr>
              <a:t>成对比较</a:t>
            </a:r>
            <a:endParaRPr lang="zh-CN" altLang="en-US" sz="2800" b="1" dirty="0">
              <a:latin typeface="+mn-ea"/>
            </a:endParaRPr>
          </a:p>
          <a:p>
            <a:pPr>
              <a:lnSpc>
                <a:spcPct val="150000"/>
              </a:lnSpc>
              <a:buFontTx/>
              <a:buNone/>
            </a:pPr>
            <a:r>
              <a:rPr lang="zh-CN" altLang="en-US" sz="2400" b="1" dirty="0">
                <a:latin typeface="+mn-ea"/>
              </a:rPr>
              <a:t>　　</a:t>
            </a:r>
            <a:r>
              <a:rPr lang="zh-CN" altLang="en-US" sz="2000" b="1" dirty="0">
                <a:latin typeface="+mn-ea"/>
              </a:rPr>
              <a:t>从</a:t>
            </a:r>
            <a:r>
              <a:rPr lang="en-US" altLang="zh-CN" sz="2000" b="1" dirty="0">
                <a:latin typeface="+mn-ea"/>
              </a:rPr>
              <a:t> x</a:t>
            </a:r>
            <a:r>
              <a:rPr lang="en-US" altLang="zh-CN" sz="2000" b="1" baseline="-25000" dirty="0">
                <a:latin typeface="+mn-ea"/>
              </a:rPr>
              <a:t>1</a:t>
            </a:r>
            <a:r>
              <a:rPr lang="en-US" altLang="zh-CN" sz="2000" b="1" dirty="0">
                <a:latin typeface="+mn-ea"/>
              </a:rPr>
              <a:t>,x</a:t>
            </a:r>
            <a:r>
              <a:rPr lang="en-US" altLang="zh-CN" sz="2000" b="1" baseline="-25000" dirty="0">
                <a:latin typeface="+mn-ea"/>
              </a:rPr>
              <a:t>2</a:t>
            </a:r>
            <a:r>
              <a:rPr lang="en-US" altLang="zh-CN" sz="2000" b="1" dirty="0">
                <a:latin typeface="+mn-ea"/>
              </a:rPr>
              <a:t>,</a:t>
            </a:r>
            <a:r>
              <a:rPr lang="en-US" altLang="zh-CN" sz="2000" b="1" dirty="0">
                <a:latin typeface="+mn-ea"/>
                <a:cs typeface="Times New Roman" charset="0"/>
              </a:rPr>
              <a:t>…</a:t>
            </a:r>
            <a:r>
              <a:rPr lang="en-US" altLang="zh-CN" sz="2000" b="1" dirty="0" err="1">
                <a:latin typeface="+mn-ea"/>
              </a:rPr>
              <a:t>x</a:t>
            </a:r>
            <a:r>
              <a:rPr lang="en-US" altLang="zh-CN" sz="2000" b="1" baseline="-25000" dirty="0" err="1">
                <a:latin typeface="+mn-ea"/>
              </a:rPr>
              <a:t>n</a:t>
            </a:r>
            <a:r>
              <a:rPr lang="zh-CN" altLang="en-US" sz="2000" b="1" dirty="0">
                <a:latin typeface="+mn-ea"/>
              </a:rPr>
              <a:t>中任取</a:t>
            </a:r>
            <a:r>
              <a:rPr lang="en-US" altLang="zh-CN" sz="2000" b="1" dirty="0">
                <a:latin typeface="+mn-ea"/>
              </a:rPr>
              <a:t>x</a:t>
            </a:r>
            <a:r>
              <a:rPr lang="en-US" altLang="zh-CN" sz="2000" b="1" baseline="-25000" dirty="0">
                <a:latin typeface="+mn-ea"/>
              </a:rPr>
              <a:t>i</a:t>
            </a:r>
            <a:r>
              <a:rPr lang="zh-CN" altLang="en-US" sz="2000" b="1" dirty="0">
                <a:latin typeface="+mn-ea"/>
              </a:rPr>
              <a:t>与</a:t>
            </a:r>
            <a:r>
              <a:rPr lang="en-US" altLang="zh-CN" sz="2000" b="1" dirty="0" err="1">
                <a:latin typeface="+mn-ea"/>
              </a:rPr>
              <a:t>x</a:t>
            </a:r>
            <a:r>
              <a:rPr lang="en-US" altLang="zh-CN" sz="2000" b="1" baseline="-25000" dirty="0" err="1">
                <a:latin typeface="+mn-ea"/>
              </a:rPr>
              <a:t>j</a:t>
            </a:r>
            <a:r>
              <a:rPr lang="zh-CN" altLang="en-US" sz="2000" b="1" dirty="0">
                <a:latin typeface="+mn-ea"/>
              </a:rPr>
              <a:t>比较它们对于</a:t>
            </a:r>
            <a:r>
              <a:rPr lang="en-US" altLang="zh-CN" sz="2000" b="1" dirty="0">
                <a:latin typeface="+mn-ea"/>
              </a:rPr>
              <a:t>y</a:t>
            </a:r>
            <a:r>
              <a:rPr lang="zh-CN" altLang="en-US" sz="2000" b="1" dirty="0">
                <a:latin typeface="+mn-ea"/>
              </a:rPr>
              <a:t>贡献（重要程度）的大小，按照以下标度给</a:t>
            </a:r>
            <a:r>
              <a:rPr lang="en-US" altLang="zh-CN" sz="2000" b="1" dirty="0">
                <a:latin typeface="+mn-ea"/>
              </a:rPr>
              <a:t>x</a:t>
            </a:r>
            <a:r>
              <a:rPr lang="en-US" altLang="zh-CN" sz="2000" b="1" baseline="-25000" dirty="0">
                <a:latin typeface="+mn-ea"/>
              </a:rPr>
              <a:t>i</a:t>
            </a:r>
            <a:r>
              <a:rPr lang="en-US" altLang="zh-CN" sz="2000" b="1" dirty="0">
                <a:latin typeface="+mn-ea"/>
              </a:rPr>
              <a:t>/</a:t>
            </a:r>
            <a:r>
              <a:rPr lang="en-US" altLang="zh-CN" sz="2000" b="1" dirty="0" err="1">
                <a:latin typeface="+mn-ea"/>
              </a:rPr>
              <a:t>x</a:t>
            </a:r>
            <a:r>
              <a:rPr lang="en-US" altLang="zh-CN" sz="2000" b="1" baseline="-25000" dirty="0" err="1">
                <a:latin typeface="+mn-ea"/>
              </a:rPr>
              <a:t>j</a:t>
            </a:r>
            <a:r>
              <a:rPr lang="zh-CN" altLang="en-US" sz="2000" b="1" dirty="0">
                <a:latin typeface="+mn-ea"/>
              </a:rPr>
              <a:t>赋值： </a:t>
            </a:r>
          </a:p>
        </p:txBody>
      </p:sp>
      <p:grpSp>
        <p:nvGrpSpPr>
          <p:cNvPr id="8" name="Group 132"/>
          <p:cNvGrpSpPr>
            <a:grpSpLocks/>
          </p:cNvGrpSpPr>
          <p:nvPr/>
        </p:nvGrpSpPr>
        <p:grpSpPr bwMode="auto">
          <a:xfrm>
            <a:off x="1103064" y="2749634"/>
            <a:ext cx="7431360" cy="4056465"/>
            <a:chOff x="-2" y="2821"/>
            <a:chExt cx="3585" cy="3313"/>
          </a:xfrm>
        </p:grpSpPr>
        <p:grpSp>
          <p:nvGrpSpPr>
            <p:cNvPr id="9" name="Group 130"/>
            <p:cNvGrpSpPr>
              <a:grpSpLocks/>
            </p:cNvGrpSpPr>
            <p:nvPr/>
          </p:nvGrpSpPr>
          <p:grpSpPr bwMode="auto">
            <a:xfrm>
              <a:off x="0" y="2823"/>
              <a:ext cx="3581" cy="3311"/>
              <a:chOff x="0" y="2823"/>
              <a:chExt cx="3581" cy="3311"/>
            </a:xfrm>
          </p:grpSpPr>
          <p:grpSp>
            <p:nvGrpSpPr>
              <p:cNvPr id="11" name="Group 99"/>
              <p:cNvGrpSpPr>
                <a:grpSpLocks/>
              </p:cNvGrpSpPr>
              <p:nvPr/>
            </p:nvGrpSpPr>
            <p:grpSpPr bwMode="auto">
              <a:xfrm>
                <a:off x="0" y="2823"/>
                <a:ext cx="777" cy="279"/>
                <a:chOff x="0" y="2823"/>
                <a:chExt cx="777" cy="279"/>
              </a:xfrm>
            </p:grpSpPr>
            <p:sp>
              <p:nvSpPr>
                <p:cNvPr id="58" name="Rectangle 82"/>
                <p:cNvSpPr>
                  <a:spLocks noChangeArrowheads="1"/>
                </p:cNvSpPr>
                <p:nvPr/>
              </p:nvSpPr>
              <p:spPr bwMode="auto">
                <a:xfrm>
                  <a:off x="43" y="2823"/>
                  <a:ext cx="691" cy="279"/>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标度</a:t>
                  </a:r>
                </a:p>
              </p:txBody>
            </p:sp>
            <p:sp>
              <p:nvSpPr>
                <p:cNvPr id="59" name="Rectangle 98"/>
                <p:cNvSpPr>
                  <a:spLocks noChangeArrowheads="1"/>
                </p:cNvSpPr>
                <p:nvPr/>
              </p:nvSpPr>
              <p:spPr bwMode="auto">
                <a:xfrm>
                  <a:off x="0" y="2823"/>
                  <a:ext cx="777"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12" name="Group 101"/>
              <p:cNvGrpSpPr>
                <a:grpSpLocks/>
              </p:cNvGrpSpPr>
              <p:nvPr/>
            </p:nvGrpSpPr>
            <p:grpSpPr bwMode="auto">
              <a:xfrm>
                <a:off x="777" y="2823"/>
                <a:ext cx="2804" cy="489"/>
                <a:chOff x="777" y="2823"/>
                <a:chExt cx="2804" cy="489"/>
              </a:xfrm>
            </p:grpSpPr>
            <p:sp>
              <p:nvSpPr>
                <p:cNvPr id="56" name="Rectangle 83"/>
                <p:cNvSpPr>
                  <a:spLocks noChangeArrowheads="1"/>
                </p:cNvSpPr>
                <p:nvPr/>
              </p:nvSpPr>
              <p:spPr bwMode="auto">
                <a:xfrm>
                  <a:off x="820" y="2823"/>
                  <a:ext cx="2718" cy="489"/>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含义</a:t>
                  </a:r>
                </a:p>
                <a:p>
                  <a:pPr algn="ctr" eaLnBrk="0" hangingPunct="0"/>
                  <a:endParaRPr kumimoji="1" lang="en-US" altLang="zh-CN">
                    <a:latin typeface="微软雅黑" pitchFamily="34" charset="-122"/>
                    <a:ea typeface="微软雅黑" pitchFamily="34" charset="-122"/>
                  </a:endParaRPr>
                </a:p>
              </p:txBody>
            </p:sp>
            <p:sp>
              <p:nvSpPr>
                <p:cNvPr id="57" name="Rectangle 100"/>
                <p:cNvSpPr>
                  <a:spLocks noChangeArrowheads="1"/>
                </p:cNvSpPr>
                <p:nvPr/>
              </p:nvSpPr>
              <p:spPr bwMode="auto">
                <a:xfrm>
                  <a:off x="777" y="2823"/>
                  <a:ext cx="2804"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13" name="Group 103"/>
              <p:cNvGrpSpPr>
                <a:grpSpLocks/>
              </p:cNvGrpSpPr>
              <p:nvPr/>
            </p:nvGrpSpPr>
            <p:grpSpPr bwMode="auto">
              <a:xfrm>
                <a:off x="0" y="3226"/>
                <a:ext cx="777" cy="490"/>
                <a:chOff x="0" y="3226"/>
                <a:chExt cx="777" cy="490"/>
              </a:xfrm>
            </p:grpSpPr>
            <p:sp>
              <p:nvSpPr>
                <p:cNvPr id="54" name="Rectangle 84"/>
                <p:cNvSpPr>
                  <a:spLocks noChangeArrowheads="1"/>
                </p:cNvSpPr>
                <p:nvPr/>
              </p:nvSpPr>
              <p:spPr bwMode="auto">
                <a:xfrm>
                  <a:off x="43" y="3227"/>
                  <a:ext cx="691" cy="489"/>
                </a:xfrm>
                <a:prstGeom prst="rect">
                  <a:avLst/>
                </a:prstGeom>
                <a:noFill/>
                <a:ln w="9525">
                  <a:noFill/>
                  <a:miter lim="800000"/>
                  <a:headEnd/>
                  <a:tailEnd/>
                </a:ln>
              </p:spPr>
              <p:txBody>
                <a:bodyPr>
                  <a:spAutoFit/>
                </a:bodyPr>
                <a:lstStyle/>
                <a:p>
                  <a:pPr algn="ctr"/>
                  <a:r>
                    <a:rPr kumimoji="1" lang="en-US" altLang="zh-CN">
                      <a:latin typeface="微软雅黑" pitchFamily="34" charset="-122"/>
                      <a:ea typeface="微软雅黑" pitchFamily="34" charset="-122"/>
                    </a:rPr>
                    <a:t>1</a:t>
                  </a:r>
                </a:p>
                <a:p>
                  <a:pPr algn="ctr" eaLnBrk="0" hangingPunct="0"/>
                  <a:endParaRPr kumimoji="1" lang="en-US" altLang="zh-CN">
                    <a:latin typeface="微软雅黑" pitchFamily="34" charset="-122"/>
                    <a:ea typeface="微软雅黑" pitchFamily="34" charset="-122"/>
                  </a:endParaRPr>
                </a:p>
              </p:txBody>
            </p:sp>
            <p:sp>
              <p:nvSpPr>
                <p:cNvPr id="55" name="Rectangle 102"/>
                <p:cNvSpPr>
                  <a:spLocks noChangeArrowheads="1"/>
                </p:cNvSpPr>
                <p:nvPr/>
              </p:nvSpPr>
              <p:spPr bwMode="auto">
                <a:xfrm>
                  <a:off x="0" y="3226"/>
                  <a:ext cx="777"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14" name="Group 105"/>
              <p:cNvGrpSpPr>
                <a:grpSpLocks/>
              </p:cNvGrpSpPr>
              <p:nvPr/>
            </p:nvGrpSpPr>
            <p:grpSpPr bwMode="auto">
              <a:xfrm>
                <a:off x="777" y="3226"/>
                <a:ext cx="2804" cy="490"/>
                <a:chOff x="777" y="3226"/>
                <a:chExt cx="2804" cy="490"/>
              </a:xfrm>
            </p:grpSpPr>
            <p:sp>
              <p:nvSpPr>
                <p:cNvPr id="52" name="Rectangle 85"/>
                <p:cNvSpPr>
                  <a:spLocks noChangeArrowheads="1"/>
                </p:cNvSpPr>
                <p:nvPr/>
              </p:nvSpPr>
              <p:spPr bwMode="auto">
                <a:xfrm>
                  <a:off x="820" y="3227"/>
                  <a:ext cx="2718" cy="489"/>
                </a:xfrm>
                <a:prstGeom prst="rect">
                  <a:avLst/>
                </a:prstGeom>
                <a:noFill/>
                <a:ln w="9525">
                  <a:noFill/>
                  <a:miter lim="800000"/>
                  <a:headEnd/>
                  <a:tailEnd/>
                </a:ln>
              </p:spPr>
              <p:txBody>
                <a:bodyPr>
                  <a:spAutoFit/>
                </a:bodyPr>
                <a:lstStyle/>
                <a:p>
                  <a:pPr algn="ctr"/>
                  <a:r>
                    <a:rPr kumimoji="1" lang="zh-CN" altLang="en-US" dirty="0">
                      <a:latin typeface="微软雅黑" pitchFamily="34" charset="-122"/>
                      <a:ea typeface="微软雅黑" pitchFamily="34" charset="-122"/>
                    </a:rPr>
                    <a:t>表示两个因素相比，具有同样重要性</a:t>
                  </a:r>
                </a:p>
                <a:p>
                  <a:pPr algn="ctr" eaLnBrk="0" hangingPunct="0"/>
                  <a:endParaRPr kumimoji="1" lang="en-US" altLang="zh-CN" dirty="0">
                    <a:latin typeface="微软雅黑" pitchFamily="34" charset="-122"/>
                    <a:ea typeface="微软雅黑" pitchFamily="34" charset="-122"/>
                  </a:endParaRPr>
                </a:p>
              </p:txBody>
            </p:sp>
            <p:sp>
              <p:nvSpPr>
                <p:cNvPr id="53" name="Rectangle 104"/>
                <p:cNvSpPr>
                  <a:spLocks noChangeArrowheads="1"/>
                </p:cNvSpPr>
                <p:nvPr/>
              </p:nvSpPr>
              <p:spPr bwMode="auto">
                <a:xfrm>
                  <a:off x="777" y="3226"/>
                  <a:ext cx="2804"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15" name="Group 107"/>
              <p:cNvGrpSpPr>
                <a:grpSpLocks/>
              </p:cNvGrpSpPr>
              <p:nvPr/>
            </p:nvGrpSpPr>
            <p:grpSpPr bwMode="auto">
              <a:xfrm>
                <a:off x="0" y="3629"/>
                <a:ext cx="777" cy="489"/>
                <a:chOff x="0" y="3629"/>
                <a:chExt cx="777" cy="489"/>
              </a:xfrm>
            </p:grpSpPr>
            <p:sp>
              <p:nvSpPr>
                <p:cNvPr id="50" name="Rectangle 86"/>
                <p:cNvSpPr>
                  <a:spLocks noChangeArrowheads="1"/>
                </p:cNvSpPr>
                <p:nvPr/>
              </p:nvSpPr>
              <p:spPr bwMode="auto">
                <a:xfrm>
                  <a:off x="43" y="3629"/>
                  <a:ext cx="691" cy="489"/>
                </a:xfrm>
                <a:prstGeom prst="rect">
                  <a:avLst/>
                </a:prstGeom>
                <a:noFill/>
                <a:ln w="9525">
                  <a:noFill/>
                  <a:miter lim="800000"/>
                  <a:headEnd/>
                  <a:tailEnd/>
                </a:ln>
              </p:spPr>
              <p:txBody>
                <a:bodyPr>
                  <a:spAutoFit/>
                </a:bodyPr>
                <a:lstStyle/>
                <a:p>
                  <a:pPr algn="ctr"/>
                  <a:r>
                    <a:rPr kumimoji="1" lang="en-US" altLang="zh-CN">
                      <a:latin typeface="微软雅黑" pitchFamily="34" charset="-122"/>
                      <a:ea typeface="微软雅黑" pitchFamily="34" charset="-122"/>
                    </a:rPr>
                    <a:t>3</a:t>
                  </a:r>
                </a:p>
                <a:p>
                  <a:pPr algn="ctr" eaLnBrk="0" hangingPunct="0"/>
                  <a:endParaRPr kumimoji="1" lang="en-US" altLang="zh-CN">
                    <a:latin typeface="微软雅黑" pitchFamily="34" charset="-122"/>
                    <a:ea typeface="微软雅黑" pitchFamily="34" charset="-122"/>
                  </a:endParaRPr>
                </a:p>
              </p:txBody>
            </p:sp>
            <p:sp>
              <p:nvSpPr>
                <p:cNvPr id="51" name="Rectangle 106"/>
                <p:cNvSpPr>
                  <a:spLocks noChangeArrowheads="1"/>
                </p:cNvSpPr>
                <p:nvPr/>
              </p:nvSpPr>
              <p:spPr bwMode="auto">
                <a:xfrm>
                  <a:off x="0" y="3629"/>
                  <a:ext cx="777"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16" name="Group 109"/>
              <p:cNvGrpSpPr>
                <a:grpSpLocks/>
              </p:cNvGrpSpPr>
              <p:nvPr/>
            </p:nvGrpSpPr>
            <p:grpSpPr bwMode="auto">
              <a:xfrm>
                <a:off x="777" y="3629"/>
                <a:ext cx="2804" cy="489"/>
                <a:chOff x="777" y="3629"/>
                <a:chExt cx="2804" cy="489"/>
              </a:xfrm>
            </p:grpSpPr>
            <p:sp>
              <p:nvSpPr>
                <p:cNvPr id="48" name="Rectangle 87"/>
                <p:cNvSpPr>
                  <a:spLocks noChangeArrowheads="1"/>
                </p:cNvSpPr>
                <p:nvPr/>
              </p:nvSpPr>
              <p:spPr bwMode="auto">
                <a:xfrm>
                  <a:off x="820" y="3629"/>
                  <a:ext cx="2718" cy="489"/>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表示两个因素相比，一个因素比另一个因素稍微重要</a:t>
                  </a:r>
                </a:p>
                <a:p>
                  <a:pPr algn="ctr" eaLnBrk="0" hangingPunct="0"/>
                  <a:endParaRPr kumimoji="1" lang="en-US" altLang="zh-CN">
                    <a:latin typeface="微软雅黑" pitchFamily="34" charset="-122"/>
                    <a:ea typeface="微软雅黑" pitchFamily="34" charset="-122"/>
                  </a:endParaRPr>
                </a:p>
              </p:txBody>
            </p:sp>
            <p:sp>
              <p:nvSpPr>
                <p:cNvPr id="49" name="Rectangle 108"/>
                <p:cNvSpPr>
                  <a:spLocks noChangeArrowheads="1"/>
                </p:cNvSpPr>
                <p:nvPr/>
              </p:nvSpPr>
              <p:spPr bwMode="auto">
                <a:xfrm>
                  <a:off x="777" y="3629"/>
                  <a:ext cx="2804"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17" name="Group 111"/>
              <p:cNvGrpSpPr>
                <a:grpSpLocks/>
              </p:cNvGrpSpPr>
              <p:nvPr/>
            </p:nvGrpSpPr>
            <p:grpSpPr bwMode="auto">
              <a:xfrm>
                <a:off x="0" y="4032"/>
                <a:ext cx="777" cy="490"/>
                <a:chOff x="0" y="4032"/>
                <a:chExt cx="777" cy="490"/>
              </a:xfrm>
            </p:grpSpPr>
            <p:sp>
              <p:nvSpPr>
                <p:cNvPr id="46" name="Rectangle 88"/>
                <p:cNvSpPr>
                  <a:spLocks noChangeArrowheads="1"/>
                </p:cNvSpPr>
                <p:nvPr/>
              </p:nvSpPr>
              <p:spPr bwMode="auto">
                <a:xfrm>
                  <a:off x="43" y="4033"/>
                  <a:ext cx="691" cy="489"/>
                </a:xfrm>
                <a:prstGeom prst="rect">
                  <a:avLst/>
                </a:prstGeom>
                <a:noFill/>
                <a:ln w="9525">
                  <a:noFill/>
                  <a:miter lim="800000"/>
                  <a:headEnd/>
                  <a:tailEnd/>
                </a:ln>
              </p:spPr>
              <p:txBody>
                <a:bodyPr>
                  <a:spAutoFit/>
                </a:bodyPr>
                <a:lstStyle/>
                <a:p>
                  <a:pPr algn="ctr"/>
                  <a:r>
                    <a:rPr kumimoji="1" lang="en-US" altLang="zh-CN">
                      <a:latin typeface="微软雅黑" pitchFamily="34" charset="-122"/>
                      <a:ea typeface="微软雅黑" pitchFamily="34" charset="-122"/>
                    </a:rPr>
                    <a:t>5</a:t>
                  </a:r>
                </a:p>
                <a:p>
                  <a:pPr algn="ctr" eaLnBrk="0" hangingPunct="0"/>
                  <a:endParaRPr kumimoji="1" lang="en-US" altLang="zh-CN">
                    <a:latin typeface="微软雅黑" pitchFamily="34" charset="-122"/>
                    <a:ea typeface="微软雅黑" pitchFamily="34" charset="-122"/>
                  </a:endParaRPr>
                </a:p>
              </p:txBody>
            </p:sp>
            <p:sp>
              <p:nvSpPr>
                <p:cNvPr id="47" name="Rectangle 110"/>
                <p:cNvSpPr>
                  <a:spLocks noChangeArrowheads="1"/>
                </p:cNvSpPr>
                <p:nvPr/>
              </p:nvSpPr>
              <p:spPr bwMode="auto">
                <a:xfrm>
                  <a:off x="0" y="4032"/>
                  <a:ext cx="777"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18" name="Group 113"/>
              <p:cNvGrpSpPr>
                <a:grpSpLocks/>
              </p:cNvGrpSpPr>
              <p:nvPr/>
            </p:nvGrpSpPr>
            <p:grpSpPr bwMode="auto">
              <a:xfrm>
                <a:off x="777" y="4032"/>
                <a:ext cx="2804" cy="490"/>
                <a:chOff x="777" y="4032"/>
                <a:chExt cx="2804" cy="490"/>
              </a:xfrm>
            </p:grpSpPr>
            <p:sp>
              <p:nvSpPr>
                <p:cNvPr id="44" name="Rectangle 89"/>
                <p:cNvSpPr>
                  <a:spLocks noChangeArrowheads="1"/>
                </p:cNvSpPr>
                <p:nvPr/>
              </p:nvSpPr>
              <p:spPr bwMode="auto">
                <a:xfrm>
                  <a:off x="820" y="4033"/>
                  <a:ext cx="2718" cy="489"/>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表示两个因素相比，一个因素比另一个因素明显重要</a:t>
                  </a:r>
                </a:p>
                <a:p>
                  <a:pPr algn="ctr" eaLnBrk="0" hangingPunct="0"/>
                  <a:endParaRPr kumimoji="1" lang="en-US" altLang="zh-CN">
                    <a:latin typeface="微软雅黑" pitchFamily="34" charset="-122"/>
                    <a:ea typeface="微软雅黑" pitchFamily="34" charset="-122"/>
                  </a:endParaRPr>
                </a:p>
              </p:txBody>
            </p:sp>
            <p:sp>
              <p:nvSpPr>
                <p:cNvPr id="45" name="Rectangle 112"/>
                <p:cNvSpPr>
                  <a:spLocks noChangeArrowheads="1"/>
                </p:cNvSpPr>
                <p:nvPr/>
              </p:nvSpPr>
              <p:spPr bwMode="auto">
                <a:xfrm>
                  <a:off x="777" y="4032"/>
                  <a:ext cx="2804"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19" name="Group 115"/>
              <p:cNvGrpSpPr>
                <a:grpSpLocks/>
              </p:cNvGrpSpPr>
              <p:nvPr/>
            </p:nvGrpSpPr>
            <p:grpSpPr bwMode="auto">
              <a:xfrm>
                <a:off x="0" y="4435"/>
                <a:ext cx="777" cy="528"/>
                <a:chOff x="0" y="4435"/>
                <a:chExt cx="777" cy="528"/>
              </a:xfrm>
            </p:grpSpPr>
            <p:sp>
              <p:nvSpPr>
                <p:cNvPr id="42" name="Rectangle 90"/>
                <p:cNvSpPr>
                  <a:spLocks noChangeArrowheads="1"/>
                </p:cNvSpPr>
                <p:nvPr/>
              </p:nvSpPr>
              <p:spPr bwMode="auto">
                <a:xfrm>
                  <a:off x="43" y="4435"/>
                  <a:ext cx="691" cy="528"/>
                </a:xfrm>
                <a:prstGeom prst="rect">
                  <a:avLst/>
                </a:prstGeom>
                <a:noFill/>
                <a:ln w="9525">
                  <a:noFill/>
                  <a:miter lim="800000"/>
                  <a:headEnd/>
                  <a:tailEnd/>
                </a:ln>
              </p:spPr>
              <p:txBody>
                <a:bodyPr>
                  <a:spAutoFit/>
                </a:bodyPr>
                <a:lstStyle/>
                <a:p>
                  <a:pPr algn="ctr"/>
                  <a:r>
                    <a:rPr kumimoji="1" lang="en-US" altLang="zh-CN" dirty="0" smtClean="0">
                      <a:latin typeface="微软雅黑" pitchFamily="34" charset="-122"/>
                      <a:ea typeface="微软雅黑" pitchFamily="34" charset="-122"/>
                    </a:rPr>
                    <a:t>4</a:t>
                  </a:r>
                  <a:endParaRPr kumimoji="1" lang="en-US" altLang="zh-CN" dirty="0">
                    <a:latin typeface="微软雅黑" pitchFamily="34" charset="-122"/>
                    <a:ea typeface="微软雅黑" pitchFamily="34" charset="-122"/>
                  </a:endParaRPr>
                </a:p>
                <a:p>
                  <a:pPr algn="ctr" eaLnBrk="0" hangingPunct="0"/>
                  <a:endParaRPr kumimoji="1" lang="en-US" altLang="zh-CN" dirty="0">
                    <a:latin typeface="微软雅黑" pitchFamily="34" charset="-122"/>
                    <a:ea typeface="微软雅黑" pitchFamily="34" charset="-122"/>
                  </a:endParaRPr>
                </a:p>
              </p:txBody>
            </p:sp>
            <p:sp>
              <p:nvSpPr>
                <p:cNvPr id="43" name="Rectangle 114"/>
                <p:cNvSpPr>
                  <a:spLocks noChangeArrowheads="1"/>
                </p:cNvSpPr>
                <p:nvPr/>
              </p:nvSpPr>
              <p:spPr bwMode="auto">
                <a:xfrm>
                  <a:off x="0" y="4435"/>
                  <a:ext cx="777"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20" name="Group 117"/>
              <p:cNvGrpSpPr>
                <a:grpSpLocks/>
              </p:cNvGrpSpPr>
              <p:nvPr/>
            </p:nvGrpSpPr>
            <p:grpSpPr bwMode="auto">
              <a:xfrm>
                <a:off x="777" y="4435"/>
                <a:ext cx="2804" cy="489"/>
                <a:chOff x="777" y="4435"/>
                <a:chExt cx="2804" cy="489"/>
              </a:xfrm>
            </p:grpSpPr>
            <p:sp>
              <p:nvSpPr>
                <p:cNvPr id="40" name="Rectangle 91"/>
                <p:cNvSpPr>
                  <a:spLocks noChangeArrowheads="1"/>
                </p:cNvSpPr>
                <p:nvPr/>
              </p:nvSpPr>
              <p:spPr bwMode="auto">
                <a:xfrm>
                  <a:off x="820" y="4435"/>
                  <a:ext cx="2718" cy="489"/>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表示两个因素相比，一个因素比另一个因素强烈重要</a:t>
                  </a:r>
                </a:p>
                <a:p>
                  <a:pPr algn="ctr" eaLnBrk="0" hangingPunct="0"/>
                  <a:endParaRPr kumimoji="1" lang="en-US" altLang="zh-CN">
                    <a:latin typeface="微软雅黑" pitchFamily="34" charset="-122"/>
                    <a:ea typeface="微软雅黑" pitchFamily="34" charset="-122"/>
                  </a:endParaRPr>
                </a:p>
              </p:txBody>
            </p:sp>
            <p:sp>
              <p:nvSpPr>
                <p:cNvPr id="41" name="Rectangle 116"/>
                <p:cNvSpPr>
                  <a:spLocks noChangeArrowheads="1"/>
                </p:cNvSpPr>
                <p:nvPr/>
              </p:nvSpPr>
              <p:spPr bwMode="auto">
                <a:xfrm>
                  <a:off x="777" y="4435"/>
                  <a:ext cx="2804"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21" name="Group 119"/>
              <p:cNvGrpSpPr>
                <a:grpSpLocks/>
              </p:cNvGrpSpPr>
              <p:nvPr/>
            </p:nvGrpSpPr>
            <p:grpSpPr bwMode="auto">
              <a:xfrm>
                <a:off x="0" y="4838"/>
                <a:ext cx="777" cy="490"/>
                <a:chOff x="0" y="4838"/>
                <a:chExt cx="777" cy="490"/>
              </a:xfrm>
            </p:grpSpPr>
            <p:sp>
              <p:nvSpPr>
                <p:cNvPr id="38" name="Rectangle 92"/>
                <p:cNvSpPr>
                  <a:spLocks noChangeArrowheads="1"/>
                </p:cNvSpPr>
                <p:nvPr/>
              </p:nvSpPr>
              <p:spPr bwMode="auto">
                <a:xfrm>
                  <a:off x="43" y="4839"/>
                  <a:ext cx="691" cy="489"/>
                </a:xfrm>
                <a:prstGeom prst="rect">
                  <a:avLst/>
                </a:prstGeom>
                <a:noFill/>
                <a:ln w="9525">
                  <a:noFill/>
                  <a:miter lim="800000"/>
                  <a:headEnd/>
                  <a:tailEnd/>
                </a:ln>
              </p:spPr>
              <p:txBody>
                <a:bodyPr>
                  <a:spAutoFit/>
                </a:bodyPr>
                <a:lstStyle/>
                <a:p>
                  <a:pPr algn="ctr"/>
                  <a:r>
                    <a:rPr kumimoji="1" lang="en-US" altLang="zh-CN">
                      <a:latin typeface="微软雅黑" pitchFamily="34" charset="-122"/>
                      <a:ea typeface="微软雅黑" pitchFamily="34" charset="-122"/>
                    </a:rPr>
                    <a:t>9</a:t>
                  </a:r>
                </a:p>
                <a:p>
                  <a:pPr algn="ctr" eaLnBrk="0" hangingPunct="0"/>
                  <a:endParaRPr kumimoji="1" lang="en-US" altLang="zh-CN">
                    <a:latin typeface="微软雅黑" pitchFamily="34" charset="-122"/>
                    <a:ea typeface="微软雅黑" pitchFamily="34" charset="-122"/>
                  </a:endParaRPr>
                </a:p>
              </p:txBody>
            </p:sp>
            <p:sp>
              <p:nvSpPr>
                <p:cNvPr id="39" name="Rectangle 118"/>
                <p:cNvSpPr>
                  <a:spLocks noChangeArrowheads="1"/>
                </p:cNvSpPr>
                <p:nvPr/>
              </p:nvSpPr>
              <p:spPr bwMode="auto">
                <a:xfrm>
                  <a:off x="0" y="4838"/>
                  <a:ext cx="777"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22" name="Group 121"/>
              <p:cNvGrpSpPr>
                <a:grpSpLocks/>
              </p:cNvGrpSpPr>
              <p:nvPr/>
            </p:nvGrpSpPr>
            <p:grpSpPr bwMode="auto">
              <a:xfrm>
                <a:off x="777" y="4838"/>
                <a:ext cx="2804" cy="490"/>
                <a:chOff x="777" y="4838"/>
                <a:chExt cx="2804" cy="490"/>
              </a:xfrm>
            </p:grpSpPr>
            <p:sp>
              <p:nvSpPr>
                <p:cNvPr id="36" name="Rectangle 93"/>
                <p:cNvSpPr>
                  <a:spLocks noChangeArrowheads="1"/>
                </p:cNvSpPr>
                <p:nvPr/>
              </p:nvSpPr>
              <p:spPr bwMode="auto">
                <a:xfrm>
                  <a:off x="820" y="4839"/>
                  <a:ext cx="2718" cy="489"/>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表示两个因素相比，一个因素比另一个因素极端重要</a:t>
                  </a:r>
                </a:p>
                <a:p>
                  <a:pPr algn="ctr" eaLnBrk="0" hangingPunct="0"/>
                  <a:endParaRPr kumimoji="1" lang="en-US" altLang="zh-CN">
                    <a:latin typeface="微软雅黑" pitchFamily="34" charset="-122"/>
                    <a:ea typeface="微软雅黑" pitchFamily="34" charset="-122"/>
                  </a:endParaRPr>
                </a:p>
              </p:txBody>
            </p:sp>
            <p:sp>
              <p:nvSpPr>
                <p:cNvPr id="37" name="Rectangle 120"/>
                <p:cNvSpPr>
                  <a:spLocks noChangeArrowheads="1"/>
                </p:cNvSpPr>
                <p:nvPr/>
              </p:nvSpPr>
              <p:spPr bwMode="auto">
                <a:xfrm>
                  <a:off x="777" y="4838"/>
                  <a:ext cx="2804"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23" name="Group 123"/>
              <p:cNvGrpSpPr>
                <a:grpSpLocks/>
              </p:cNvGrpSpPr>
              <p:nvPr/>
            </p:nvGrpSpPr>
            <p:grpSpPr bwMode="auto">
              <a:xfrm>
                <a:off x="0" y="5241"/>
                <a:ext cx="777" cy="489"/>
                <a:chOff x="0" y="5241"/>
                <a:chExt cx="777" cy="489"/>
              </a:xfrm>
            </p:grpSpPr>
            <p:sp>
              <p:nvSpPr>
                <p:cNvPr id="34" name="Rectangle 94"/>
                <p:cNvSpPr>
                  <a:spLocks noChangeArrowheads="1"/>
                </p:cNvSpPr>
                <p:nvPr/>
              </p:nvSpPr>
              <p:spPr bwMode="auto">
                <a:xfrm>
                  <a:off x="43" y="5241"/>
                  <a:ext cx="691" cy="489"/>
                </a:xfrm>
                <a:prstGeom prst="rect">
                  <a:avLst/>
                </a:prstGeom>
                <a:noFill/>
                <a:ln w="9525">
                  <a:noFill/>
                  <a:miter lim="800000"/>
                  <a:headEnd/>
                  <a:tailEnd/>
                </a:ln>
              </p:spPr>
              <p:txBody>
                <a:bodyPr>
                  <a:spAutoFit/>
                </a:bodyPr>
                <a:lstStyle/>
                <a:p>
                  <a:pPr algn="ctr"/>
                  <a:r>
                    <a:rPr kumimoji="1" lang="en-US" altLang="zh-CN">
                      <a:latin typeface="微软雅黑" pitchFamily="34" charset="-122"/>
                      <a:ea typeface="微软雅黑" pitchFamily="34" charset="-122"/>
                    </a:rPr>
                    <a:t>2</a:t>
                  </a:r>
                  <a:r>
                    <a:rPr kumimoji="1" lang="zh-CN" altLang="en-US">
                      <a:latin typeface="微软雅黑" pitchFamily="34" charset="-122"/>
                      <a:ea typeface="微软雅黑" pitchFamily="34" charset="-122"/>
                    </a:rPr>
                    <a:t>，</a:t>
                  </a:r>
                  <a:r>
                    <a:rPr kumimoji="1" lang="en-US" altLang="zh-CN">
                      <a:latin typeface="微软雅黑" pitchFamily="34" charset="-122"/>
                      <a:ea typeface="微软雅黑" pitchFamily="34" charset="-122"/>
                    </a:rPr>
                    <a:t>4</a:t>
                  </a:r>
                  <a:r>
                    <a:rPr kumimoji="1" lang="zh-CN" altLang="en-US">
                      <a:latin typeface="微软雅黑" pitchFamily="34" charset="-122"/>
                      <a:ea typeface="微软雅黑" pitchFamily="34" charset="-122"/>
                    </a:rPr>
                    <a:t>，</a:t>
                  </a:r>
                  <a:r>
                    <a:rPr kumimoji="1" lang="en-US" altLang="zh-CN">
                      <a:latin typeface="微软雅黑" pitchFamily="34" charset="-122"/>
                      <a:ea typeface="微软雅黑" pitchFamily="34" charset="-122"/>
                    </a:rPr>
                    <a:t>6</a:t>
                  </a:r>
                  <a:r>
                    <a:rPr kumimoji="1" lang="zh-CN" altLang="en-US">
                      <a:latin typeface="微软雅黑" pitchFamily="34" charset="-122"/>
                      <a:ea typeface="微软雅黑" pitchFamily="34" charset="-122"/>
                    </a:rPr>
                    <a:t>，</a:t>
                  </a:r>
                  <a:r>
                    <a:rPr kumimoji="1" lang="en-US" altLang="zh-CN">
                      <a:latin typeface="微软雅黑" pitchFamily="34" charset="-122"/>
                      <a:ea typeface="微软雅黑" pitchFamily="34" charset="-122"/>
                    </a:rPr>
                    <a:t>8</a:t>
                  </a:r>
                </a:p>
                <a:p>
                  <a:pPr algn="ctr" eaLnBrk="0" hangingPunct="0"/>
                  <a:endParaRPr kumimoji="1" lang="en-US" altLang="zh-CN">
                    <a:latin typeface="微软雅黑" pitchFamily="34" charset="-122"/>
                    <a:ea typeface="微软雅黑" pitchFamily="34" charset="-122"/>
                  </a:endParaRPr>
                </a:p>
              </p:txBody>
            </p:sp>
            <p:sp>
              <p:nvSpPr>
                <p:cNvPr id="35" name="Rectangle 122"/>
                <p:cNvSpPr>
                  <a:spLocks noChangeArrowheads="1"/>
                </p:cNvSpPr>
                <p:nvPr/>
              </p:nvSpPr>
              <p:spPr bwMode="auto">
                <a:xfrm>
                  <a:off x="0" y="5241"/>
                  <a:ext cx="777"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24" name="Group 125"/>
              <p:cNvGrpSpPr>
                <a:grpSpLocks/>
              </p:cNvGrpSpPr>
              <p:nvPr/>
            </p:nvGrpSpPr>
            <p:grpSpPr bwMode="auto">
              <a:xfrm>
                <a:off x="777" y="5241"/>
                <a:ext cx="2804" cy="489"/>
                <a:chOff x="777" y="5241"/>
                <a:chExt cx="2804" cy="489"/>
              </a:xfrm>
            </p:grpSpPr>
            <p:sp>
              <p:nvSpPr>
                <p:cNvPr id="32" name="Rectangle 95"/>
                <p:cNvSpPr>
                  <a:spLocks noChangeArrowheads="1"/>
                </p:cNvSpPr>
                <p:nvPr/>
              </p:nvSpPr>
              <p:spPr bwMode="auto">
                <a:xfrm>
                  <a:off x="820" y="5241"/>
                  <a:ext cx="2718" cy="489"/>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上述两相邻判断的中值</a:t>
                  </a:r>
                </a:p>
                <a:p>
                  <a:pPr algn="ctr" eaLnBrk="0" hangingPunct="0"/>
                  <a:endParaRPr kumimoji="1" lang="en-US" altLang="zh-CN">
                    <a:latin typeface="微软雅黑" pitchFamily="34" charset="-122"/>
                    <a:ea typeface="微软雅黑" pitchFamily="34" charset="-122"/>
                  </a:endParaRPr>
                </a:p>
              </p:txBody>
            </p:sp>
            <p:sp>
              <p:nvSpPr>
                <p:cNvPr id="33" name="Rectangle 124"/>
                <p:cNvSpPr>
                  <a:spLocks noChangeArrowheads="1"/>
                </p:cNvSpPr>
                <p:nvPr/>
              </p:nvSpPr>
              <p:spPr bwMode="auto">
                <a:xfrm>
                  <a:off x="777" y="5241"/>
                  <a:ext cx="2804"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26" name="Group 127"/>
              <p:cNvGrpSpPr>
                <a:grpSpLocks/>
              </p:cNvGrpSpPr>
              <p:nvPr/>
            </p:nvGrpSpPr>
            <p:grpSpPr bwMode="auto">
              <a:xfrm>
                <a:off x="0" y="5644"/>
                <a:ext cx="777" cy="490"/>
                <a:chOff x="0" y="5644"/>
                <a:chExt cx="777" cy="490"/>
              </a:xfrm>
            </p:grpSpPr>
            <p:sp>
              <p:nvSpPr>
                <p:cNvPr id="30" name="Rectangle 96"/>
                <p:cNvSpPr>
                  <a:spLocks noChangeArrowheads="1"/>
                </p:cNvSpPr>
                <p:nvPr/>
              </p:nvSpPr>
              <p:spPr bwMode="auto">
                <a:xfrm>
                  <a:off x="43" y="5645"/>
                  <a:ext cx="691" cy="489"/>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倒数</a:t>
                  </a:r>
                </a:p>
                <a:p>
                  <a:pPr algn="ctr" eaLnBrk="0" hangingPunct="0"/>
                  <a:endParaRPr kumimoji="1" lang="en-US" altLang="zh-CN">
                    <a:latin typeface="微软雅黑" pitchFamily="34" charset="-122"/>
                    <a:ea typeface="微软雅黑" pitchFamily="34" charset="-122"/>
                  </a:endParaRPr>
                </a:p>
              </p:txBody>
            </p:sp>
            <p:sp>
              <p:nvSpPr>
                <p:cNvPr id="31" name="Rectangle 126"/>
                <p:cNvSpPr>
                  <a:spLocks noChangeArrowheads="1"/>
                </p:cNvSpPr>
                <p:nvPr/>
              </p:nvSpPr>
              <p:spPr bwMode="auto">
                <a:xfrm>
                  <a:off x="0" y="5644"/>
                  <a:ext cx="777"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nvGrpSpPr>
              <p:cNvPr id="27" name="Group 129"/>
              <p:cNvGrpSpPr>
                <a:grpSpLocks/>
              </p:cNvGrpSpPr>
              <p:nvPr/>
            </p:nvGrpSpPr>
            <p:grpSpPr bwMode="auto">
              <a:xfrm>
                <a:off x="777" y="5644"/>
                <a:ext cx="2804" cy="279"/>
                <a:chOff x="777" y="5644"/>
                <a:chExt cx="2804" cy="279"/>
              </a:xfrm>
            </p:grpSpPr>
            <p:sp>
              <p:nvSpPr>
                <p:cNvPr id="28" name="Rectangle 97"/>
                <p:cNvSpPr>
                  <a:spLocks noChangeArrowheads="1"/>
                </p:cNvSpPr>
                <p:nvPr/>
              </p:nvSpPr>
              <p:spPr bwMode="auto">
                <a:xfrm>
                  <a:off x="820" y="5644"/>
                  <a:ext cx="2718" cy="277"/>
                </a:xfrm>
                <a:prstGeom prst="rect">
                  <a:avLst/>
                </a:prstGeom>
                <a:noFill/>
                <a:ln w="9525">
                  <a:noFill/>
                  <a:miter lim="800000"/>
                  <a:headEnd/>
                  <a:tailEnd/>
                </a:ln>
              </p:spPr>
              <p:txBody>
                <a:bodyPr>
                  <a:spAutoFit/>
                </a:bodyPr>
                <a:lstStyle/>
                <a:p>
                  <a:pPr algn="ctr"/>
                  <a:r>
                    <a:rPr kumimoji="1" lang="zh-CN" altLang="en-US">
                      <a:latin typeface="微软雅黑" pitchFamily="34" charset="-122"/>
                      <a:ea typeface="微软雅黑" pitchFamily="34" charset="-122"/>
                    </a:rPr>
                    <a:t>因素</a:t>
                  </a:r>
                  <a:r>
                    <a:rPr kumimoji="1" lang="en-US" altLang="zh-CN">
                      <a:latin typeface="微软雅黑" pitchFamily="34" charset="-122"/>
                      <a:ea typeface="微软雅黑" pitchFamily="34" charset="-122"/>
                    </a:rPr>
                    <a:t>i</a:t>
                  </a:r>
                  <a:r>
                    <a:rPr kumimoji="1" lang="zh-CN" altLang="en-US">
                      <a:latin typeface="微软雅黑" pitchFamily="34" charset="-122"/>
                      <a:ea typeface="微软雅黑" pitchFamily="34" charset="-122"/>
                    </a:rPr>
                    <a:t>与</a:t>
                  </a:r>
                  <a:r>
                    <a:rPr kumimoji="1" lang="en-US" altLang="zh-CN">
                      <a:latin typeface="微软雅黑" pitchFamily="34" charset="-122"/>
                      <a:ea typeface="微软雅黑" pitchFamily="34" charset="-122"/>
                    </a:rPr>
                    <a:t>j</a:t>
                  </a:r>
                  <a:r>
                    <a:rPr kumimoji="1" lang="zh-CN" altLang="en-US">
                      <a:latin typeface="微软雅黑" pitchFamily="34" charset="-122"/>
                      <a:ea typeface="微软雅黑" pitchFamily="34" charset="-122"/>
                    </a:rPr>
                    <a:t>比较的判断</a:t>
                  </a:r>
                  <a:r>
                    <a:rPr kumimoji="1" lang="en-US" altLang="zh-CN">
                      <a:latin typeface="微软雅黑" pitchFamily="34" charset="-122"/>
                      <a:ea typeface="微软雅黑" pitchFamily="34" charset="-122"/>
                    </a:rPr>
                    <a:t>a</a:t>
                  </a:r>
                  <a:r>
                    <a:rPr kumimoji="1" lang="en-US" altLang="zh-CN" baseline="-30000">
                      <a:latin typeface="微软雅黑" pitchFamily="34" charset="-122"/>
                      <a:ea typeface="微软雅黑" pitchFamily="34" charset="-122"/>
                    </a:rPr>
                    <a:t>ij</a:t>
                  </a:r>
                  <a:r>
                    <a:rPr kumimoji="1" lang="zh-CN" altLang="en-US">
                      <a:latin typeface="微软雅黑" pitchFamily="34" charset="-122"/>
                      <a:ea typeface="微软雅黑" pitchFamily="34" charset="-122"/>
                    </a:rPr>
                    <a:t>，则因素</a:t>
                  </a:r>
                  <a:r>
                    <a:rPr kumimoji="1" lang="en-US" altLang="zh-CN">
                      <a:latin typeface="微软雅黑" pitchFamily="34" charset="-122"/>
                      <a:ea typeface="微软雅黑" pitchFamily="34" charset="-122"/>
                    </a:rPr>
                    <a:t>j</a:t>
                  </a:r>
                  <a:r>
                    <a:rPr kumimoji="1" lang="zh-CN" altLang="en-US">
                      <a:latin typeface="微软雅黑" pitchFamily="34" charset="-122"/>
                      <a:ea typeface="微软雅黑" pitchFamily="34" charset="-122"/>
                    </a:rPr>
                    <a:t>与</a:t>
                  </a:r>
                  <a:r>
                    <a:rPr kumimoji="1" lang="en-US" altLang="zh-CN">
                      <a:latin typeface="微软雅黑" pitchFamily="34" charset="-122"/>
                      <a:ea typeface="微软雅黑" pitchFamily="34" charset="-122"/>
                    </a:rPr>
                    <a:t>i</a:t>
                  </a:r>
                  <a:r>
                    <a:rPr kumimoji="1" lang="zh-CN" altLang="en-US">
                      <a:latin typeface="微软雅黑" pitchFamily="34" charset="-122"/>
                      <a:ea typeface="微软雅黑" pitchFamily="34" charset="-122"/>
                    </a:rPr>
                    <a:t>比较的判断</a:t>
                  </a:r>
                  <a:r>
                    <a:rPr kumimoji="1" lang="en-US" altLang="zh-CN">
                      <a:latin typeface="微软雅黑" pitchFamily="34" charset="-122"/>
                      <a:ea typeface="微软雅黑" pitchFamily="34" charset="-122"/>
                    </a:rPr>
                    <a:t>a</a:t>
                  </a:r>
                  <a:r>
                    <a:rPr kumimoji="1" lang="en-US" altLang="zh-CN" baseline="-30000">
                      <a:latin typeface="微软雅黑" pitchFamily="34" charset="-122"/>
                      <a:ea typeface="微软雅黑" pitchFamily="34" charset="-122"/>
                    </a:rPr>
                    <a:t>ji</a:t>
                  </a:r>
                  <a:r>
                    <a:rPr kumimoji="1" lang="en-US" altLang="zh-CN">
                      <a:latin typeface="微软雅黑" pitchFamily="34" charset="-122"/>
                      <a:ea typeface="微软雅黑" pitchFamily="34" charset="-122"/>
                    </a:rPr>
                    <a:t>=1/a</a:t>
                  </a:r>
                  <a:r>
                    <a:rPr kumimoji="1" lang="en-US" altLang="zh-CN" baseline="-30000">
                      <a:latin typeface="微软雅黑" pitchFamily="34" charset="-122"/>
                      <a:ea typeface="微软雅黑" pitchFamily="34" charset="-122"/>
                    </a:rPr>
                    <a:t>ij</a:t>
                  </a:r>
                  <a:endParaRPr kumimoji="1" lang="en-US" altLang="zh-CN">
                    <a:latin typeface="微软雅黑" pitchFamily="34" charset="-122"/>
                    <a:ea typeface="微软雅黑" pitchFamily="34" charset="-122"/>
                  </a:endParaRPr>
                </a:p>
              </p:txBody>
            </p:sp>
            <p:sp>
              <p:nvSpPr>
                <p:cNvPr id="29" name="Rectangle 128"/>
                <p:cNvSpPr>
                  <a:spLocks noChangeArrowheads="1"/>
                </p:cNvSpPr>
                <p:nvPr/>
              </p:nvSpPr>
              <p:spPr bwMode="auto">
                <a:xfrm>
                  <a:off x="777" y="5644"/>
                  <a:ext cx="2804" cy="279"/>
                </a:xfrm>
                <a:prstGeom prst="rect">
                  <a:avLst/>
                </a:prstGeom>
                <a:noFill/>
                <a:ln w="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grpSp>
        <p:sp>
          <p:nvSpPr>
            <p:cNvPr id="10" name="Rectangle 131"/>
            <p:cNvSpPr>
              <a:spLocks noChangeArrowheads="1"/>
            </p:cNvSpPr>
            <p:nvPr/>
          </p:nvSpPr>
          <p:spPr bwMode="auto">
            <a:xfrm>
              <a:off x="-2" y="2821"/>
              <a:ext cx="3585" cy="279"/>
            </a:xfrm>
            <a:prstGeom prst="rect">
              <a:avLst/>
            </a:prstGeom>
            <a:noFill/>
            <a:ln w="7937">
              <a:solidFill>
                <a:srgbClr val="A0A0A0"/>
              </a:solidFill>
              <a:miter lim="800000"/>
              <a:headEnd/>
              <a:tailEnd/>
            </a:ln>
          </p:spPr>
          <p:txBody>
            <a:bodyPr>
              <a:spAutoFit/>
            </a:bodyPr>
            <a:lstStyle/>
            <a:p>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244420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
        <p:nvSpPr>
          <p:cNvPr id="3" name="矩形 2"/>
          <p:cNvSpPr/>
          <p:nvPr/>
        </p:nvSpPr>
        <p:spPr>
          <a:xfrm>
            <a:off x="899592" y="1340768"/>
            <a:ext cx="7128792" cy="1034129"/>
          </a:xfrm>
          <a:prstGeom prst="rect">
            <a:avLst/>
          </a:prstGeom>
        </p:spPr>
        <p:txBody>
          <a:bodyPr wrap="square">
            <a:spAutoFit/>
          </a:bodyPr>
          <a:lstStyle/>
          <a:p>
            <a:pPr marL="342900" indent="-342900">
              <a:lnSpc>
                <a:spcPct val="90000"/>
              </a:lnSpc>
              <a:buClr>
                <a:srgbClr val="58267E"/>
              </a:buClr>
              <a:buFont typeface="Wingdings" pitchFamily="2" charset="2"/>
              <a:buChar char="Ø"/>
            </a:pPr>
            <a:r>
              <a:rPr lang="zh-CN" altLang="en-US" sz="2800" b="1" dirty="0" smtClean="0">
                <a:latin typeface="+mn-ea"/>
              </a:rPr>
              <a:t>构造成对比较矩阵</a:t>
            </a:r>
            <a:endParaRPr lang="zh-CN" altLang="en-US" sz="2800" b="1" dirty="0">
              <a:latin typeface="+mn-ea"/>
            </a:endParaRPr>
          </a:p>
          <a:p>
            <a:pPr>
              <a:lnSpc>
                <a:spcPct val="150000"/>
              </a:lnSpc>
              <a:buFontTx/>
              <a:buNone/>
            </a:pPr>
            <a:r>
              <a:rPr lang="zh-CN" altLang="en-US" sz="2400" b="1" dirty="0">
                <a:latin typeface="+mn-ea"/>
              </a:rPr>
              <a:t>　　</a:t>
            </a:r>
          </a:p>
        </p:txBody>
      </p:sp>
      <p:graphicFrame>
        <p:nvGraphicFramePr>
          <p:cNvPr id="5" name="对象 4"/>
          <p:cNvGraphicFramePr>
            <a:graphicFrameLocks/>
          </p:cNvGraphicFramePr>
          <p:nvPr>
            <p:extLst>
              <p:ext uri="{D42A27DB-BD31-4B8C-83A1-F6EECF244321}">
                <p14:modId xmlns:p14="http://schemas.microsoft.com/office/powerpoint/2010/main" val="35744093"/>
              </p:ext>
            </p:extLst>
          </p:nvPr>
        </p:nvGraphicFramePr>
        <p:xfrm>
          <a:off x="2051720" y="2852936"/>
          <a:ext cx="4394200" cy="1955800"/>
        </p:xfrm>
        <a:graphic>
          <a:graphicData uri="http://schemas.openxmlformats.org/presentationml/2006/ole">
            <mc:AlternateContent xmlns:mc="http://schemas.openxmlformats.org/markup-compatibility/2006">
              <mc:Choice xmlns:v="urn:schemas-microsoft-com:vml" Requires="v">
                <p:oleObj spid="_x0000_s1133" r:id="rId3" imgW="2108200" imgH="939800" progId="Equation.3">
                  <p:embed/>
                </p:oleObj>
              </mc:Choice>
              <mc:Fallback>
                <p:oleObj r:id="rId3" imgW="2108200" imgH="939800" progId="Equation.3">
                  <p:embed/>
                  <p:pic>
                    <p:nvPicPr>
                      <p:cNvPr id="0" name="对象 11880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852936"/>
                        <a:ext cx="43942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 name="组合 7"/>
          <p:cNvGrpSpPr/>
          <p:nvPr/>
        </p:nvGrpSpPr>
        <p:grpSpPr>
          <a:xfrm>
            <a:off x="1403648" y="5301208"/>
            <a:ext cx="3816875" cy="457200"/>
            <a:chOff x="610663" y="4941168"/>
            <a:chExt cx="3816875" cy="457200"/>
          </a:xfrm>
        </p:grpSpPr>
        <p:sp>
          <p:nvSpPr>
            <p:cNvPr id="6" name="文本框 118811"/>
            <p:cNvSpPr txBox="1">
              <a:spLocks noChangeArrowheads="1"/>
            </p:cNvSpPr>
            <p:nvPr/>
          </p:nvSpPr>
          <p:spPr bwMode="auto">
            <a:xfrm>
              <a:off x="838200" y="4941168"/>
              <a:ext cx="358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spcBef>
                  <a:spcPct val="50000"/>
                </a:spcBef>
              </a:pPr>
              <a:r>
                <a:rPr lang="zh-CN" altLang="en-US" sz="2400" b="0" dirty="0">
                  <a:latin typeface="华文中宋" pitchFamily="2" charset="-122"/>
                  <a:ea typeface="华文中宋" pitchFamily="2" charset="-122"/>
                </a:rPr>
                <a:t>则称为</a:t>
              </a:r>
              <a:r>
                <a:rPr lang="zh-CN" altLang="en-US" sz="2400" dirty="0">
                  <a:latin typeface="华文中宋" pitchFamily="2" charset="-122"/>
                  <a:ea typeface="华文中宋" pitchFamily="2" charset="-122"/>
                </a:rPr>
                <a:t>成对比较矩阵</a:t>
              </a:r>
              <a:r>
                <a:rPr lang="zh-CN" altLang="en-US" sz="2400" b="0" dirty="0">
                  <a:latin typeface="华文中宋" pitchFamily="2" charset="-122"/>
                  <a:ea typeface="华文中宋" pitchFamily="2" charset="-122"/>
                </a:rPr>
                <a:t>。</a:t>
              </a:r>
              <a:endParaRPr lang="zh-CN" altLang="en-US" sz="2400" dirty="0">
                <a:latin typeface="华文中宋" pitchFamily="2" charset="-122"/>
                <a:ea typeface="华文中宋" pitchFamily="2" charset="-122"/>
              </a:endParaRPr>
            </a:p>
          </p:txBody>
        </p:sp>
        <p:graphicFrame>
          <p:nvGraphicFramePr>
            <p:cNvPr id="7" name="对象 6"/>
            <p:cNvGraphicFramePr>
              <a:graphicFrameLocks/>
            </p:cNvGraphicFramePr>
            <p:nvPr>
              <p:extLst>
                <p:ext uri="{D42A27DB-BD31-4B8C-83A1-F6EECF244321}">
                  <p14:modId xmlns:p14="http://schemas.microsoft.com/office/powerpoint/2010/main" val="3993766315"/>
                </p:ext>
              </p:extLst>
            </p:nvPr>
          </p:nvGraphicFramePr>
          <p:xfrm>
            <a:off x="610663" y="4941168"/>
            <a:ext cx="352425" cy="381000"/>
          </p:xfrm>
          <a:graphic>
            <a:graphicData uri="http://schemas.openxmlformats.org/presentationml/2006/ole">
              <mc:AlternateContent xmlns:mc="http://schemas.openxmlformats.org/markup-compatibility/2006">
                <mc:Choice xmlns:v="urn:schemas-microsoft-com:vml" Requires="v">
                  <p:oleObj spid="_x0000_s1134" r:id="rId5" imgW="152202" imgH="164885" progId="Equation.3">
                    <p:embed/>
                  </p:oleObj>
                </mc:Choice>
                <mc:Fallback>
                  <p:oleObj r:id="rId5" imgW="152202" imgH="164885" progId="Equation.3">
                    <p:embed/>
                    <p:pic>
                      <p:nvPicPr>
                        <p:cNvPr id="0" name="对象 11880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663" y="4941168"/>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9" name="组合 8"/>
          <p:cNvGrpSpPr/>
          <p:nvPr/>
        </p:nvGrpSpPr>
        <p:grpSpPr>
          <a:xfrm>
            <a:off x="1691419" y="1857832"/>
            <a:ext cx="5545137" cy="463846"/>
            <a:chOff x="1008063" y="914400"/>
            <a:chExt cx="5545137" cy="463846"/>
          </a:xfrm>
        </p:grpSpPr>
        <p:sp>
          <p:nvSpPr>
            <p:cNvPr id="10" name="文本框 118792"/>
            <p:cNvSpPr txBox="1">
              <a:spLocks noChangeArrowheads="1"/>
            </p:cNvSpPr>
            <p:nvPr/>
          </p:nvSpPr>
          <p:spPr bwMode="auto">
            <a:xfrm>
              <a:off x="1008063" y="914400"/>
              <a:ext cx="554513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spcBef>
                  <a:spcPct val="50000"/>
                </a:spcBef>
              </a:pPr>
              <a:r>
                <a:rPr lang="zh-CN" altLang="en-US" sz="2400" b="0" dirty="0">
                  <a:latin typeface="华文中宋" pitchFamily="2" charset="-122"/>
                  <a:ea typeface="华文中宋" pitchFamily="2" charset="-122"/>
                </a:rPr>
                <a:t>设某层</a:t>
              </a:r>
              <a:r>
                <a:rPr lang="zh-CN" altLang="en-US" sz="2400" b="0" dirty="0" smtClean="0">
                  <a:latin typeface="华文中宋" pitchFamily="2" charset="-122"/>
                  <a:ea typeface="华文中宋" pitchFamily="2" charset="-122"/>
                </a:rPr>
                <a:t>有</a:t>
              </a:r>
              <a:r>
                <a:rPr lang="en-US" altLang="zh-CN" sz="2400" b="0" dirty="0" smtClean="0">
                  <a:latin typeface="华文中宋" pitchFamily="2" charset="-122"/>
                  <a:ea typeface="华文中宋" pitchFamily="2" charset="-122"/>
                </a:rPr>
                <a:t>n</a:t>
              </a:r>
              <a:r>
                <a:rPr lang="zh-CN" altLang="en-US" sz="2400" b="0" dirty="0" smtClean="0">
                  <a:latin typeface="华文中宋" pitchFamily="2" charset="-122"/>
                  <a:ea typeface="华文中宋" pitchFamily="2" charset="-122"/>
                </a:rPr>
                <a:t>个</a:t>
              </a:r>
              <a:r>
                <a:rPr lang="zh-CN" altLang="en-US" sz="2400" b="0" dirty="0">
                  <a:latin typeface="华文中宋" pitchFamily="2" charset="-122"/>
                  <a:ea typeface="华文中宋" pitchFamily="2" charset="-122"/>
                </a:rPr>
                <a:t>因素</a:t>
              </a:r>
              <a:r>
                <a:rPr lang="zh-CN" altLang="en-US" sz="2400" b="0" dirty="0" smtClean="0">
                  <a:latin typeface="华文中宋" pitchFamily="2" charset="-122"/>
                  <a:ea typeface="华文中宋" pitchFamily="2" charset="-122"/>
                </a:rPr>
                <a:t>，</a:t>
              </a:r>
              <a:r>
                <a:rPr lang="en-US" altLang="zh-CN" sz="2400" b="0" dirty="0" smtClean="0">
                  <a:latin typeface="华文中宋" pitchFamily="2" charset="-122"/>
                  <a:ea typeface="华文中宋" pitchFamily="2" charset="-122"/>
                </a:rPr>
                <a:t>c</a:t>
              </a:r>
              <a:endParaRPr lang="zh-CN" altLang="en-US" sz="2400" b="0" dirty="0">
                <a:latin typeface="华文中宋" pitchFamily="2" charset="-122"/>
                <a:ea typeface="华文中宋" pitchFamily="2" charset="-122"/>
              </a:endParaRPr>
            </a:p>
          </p:txBody>
        </p:sp>
        <p:graphicFrame>
          <p:nvGraphicFramePr>
            <p:cNvPr id="11" name="对象 10"/>
            <p:cNvGraphicFramePr>
              <a:graphicFrameLocks/>
            </p:cNvGraphicFramePr>
            <p:nvPr>
              <p:extLst>
                <p:ext uri="{D42A27DB-BD31-4B8C-83A1-F6EECF244321}">
                  <p14:modId xmlns:p14="http://schemas.microsoft.com/office/powerpoint/2010/main" val="3440159042"/>
                </p:ext>
              </p:extLst>
            </p:nvPr>
          </p:nvGraphicFramePr>
          <p:xfrm>
            <a:off x="3886200" y="990600"/>
            <a:ext cx="2324100" cy="381000"/>
          </p:xfrm>
          <a:graphic>
            <a:graphicData uri="http://schemas.openxmlformats.org/presentationml/2006/ole">
              <mc:AlternateContent xmlns:mc="http://schemas.openxmlformats.org/markup-compatibility/2006">
                <mc:Choice xmlns:v="urn:schemas-microsoft-com:vml" Requires="v">
                  <p:oleObj spid="_x0000_s1135" r:id="rId7" imgW="2323092" imgH="380835" progId="Equation.3">
                    <p:embed/>
                  </p:oleObj>
                </mc:Choice>
                <mc:Fallback>
                  <p:oleObj r:id="rId7" imgW="2323092" imgH="380835"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990600"/>
                          <a:ext cx="2324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212171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25" name="Rectangle 3"/>
              <p:cNvSpPr txBox="1">
                <a:spLocks noChangeArrowheads="1"/>
              </p:cNvSpPr>
              <p:nvPr/>
            </p:nvSpPr>
            <p:spPr>
              <a:xfrm>
                <a:off x="610664" y="1484784"/>
                <a:ext cx="7931672"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50000"/>
                  </a:spcBef>
                  <a:buNone/>
                </a:pPr>
                <a:r>
                  <a:rPr lang="en-US" altLang="zh-CN" sz="2800" dirty="0" smtClean="0"/>
                  <a:t>(3)</a:t>
                </a:r>
                <a:r>
                  <a:rPr lang="zh-CN" altLang="en-US" sz="2800" dirty="0" smtClean="0">
                    <a:solidFill>
                      <a:srgbClr val="000000"/>
                    </a:solidFill>
                    <a:latin typeface="华文中宋" pitchFamily="2" charset="-122"/>
                    <a:ea typeface="华文中宋" pitchFamily="2" charset="-122"/>
                  </a:rPr>
                  <a:t>计算各层次指标的权重值</a:t>
                </a:r>
                <a:endParaRPr lang="zh-CN" altLang="en-US" sz="2800" dirty="0"/>
              </a:p>
              <a:p>
                <a:pPr>
                  <a:lnSpc>
                    <a:spcPct val="200000"/>
                  </a:lnSpc>
                  <a:spcBef>
                    <a:spcPct val="0"/>
                  </a:spcBef>
                  <a:buNone/>
                </a:pPr>
                <a:r>
                  <a:rPr lang="zh-CN" altLang="en-US" sz="2000" dirty="0" smtClean="0">
                    <a:latin typeface="+mn-ea"/>
                  </a:rPr>
                  <a:t>  </a:t>
                </a:r>
                <a:r>
                  <a:rPr lang="zh-CN" altLang="en-US" sz="2400" dirty="0" smtClean="0"/>
                  <a:t> </a:t>
                </a:r>
                <a:r>
                  <a:rPr lang="en-US" altLang="zh-CN" sz="2400" dirty="0"/>
                  <a:t>a)</a:t>
                </a:r>
                <a:r>
                  <a:rPr lang="zh-CN" altLang="en-US" sz="2400" dirty="0"/>
                  <a:t>对判断矩阵行求积</a:t>
                </a:r>
                <a:r>
                  <a:rPr lang="en-US" altLang="zh-CN" sz="2400" dirty="0"/>
                  <a:t>: </a:t>
                </a:r>
                <a:r>
                  <a:rPr lang="en-US" altLang="zh-CN" sz="2400" dirty="0" err="1"/>
                  <a:t>M</a:t>
                </a:r>
                <a:r>
                  <a:rPr lang="en-US" altLang="zh-CN" sz="2400" baseline="-25000" dirty="0" err="1"/>
                  <a:t>i</a:t>
                </a:r>
                <a:r>
                  <a:rPr lang="en-US" altLang="zh-CN" sz="2400" dirty="0"/>
                  <a:t>=</a:t>
                </a:r>
                <a14:m>
                  <m:oMath xmlns:m="http://schemas.openxmlformats.org/officeDocument/2006/math">
                    <m:nary>
                      <m:naryPr>
                        <m:chr m:val="∏"/>
                        <m:ctrlPr>
                          <a:rPr lang="en-US" altLang="zh-CN" sz="2400" i="1">
                            <a:latin typeface="Cambria Math"/>
                          </a:rPr>
                        </m:ctrlPr>
                      </m:naryPr>
                      <m:sub>
                        <m:r>
                          <m:rPr>
                            <m:brk m:alnAt="23"/>
                          </m:rPr>
                          <a:rPr lang="en-US" altLang="zh-CN" sz="2400" i="1">
                            <a:latin typeface="Cambria Math" charset="0"/>
                          </a:rPr>
                          <m:t>𝑗</m:t>
                        </m:r>
                        <m:r>
                          <a:rPr lang="en-US" altLang="zh-CN" sz="2400" i="1">
                            <a:latin typeface="Cambria Math" charset="0"/>
                          </a:rPr>
                          <m:t>=1</m:t>
                        </m:r>
                      </m:sub>
                      <m:sup>
                        <m:r>
                          <a:rPr lang="en-US" altLang="zh-CN" sz="2400" i="1">
                            <a:latin typeface="Cambria Math" charset="0"/>
                          </a:rPr>
                          <m:t>𝑛</m:t>
                        </m:r>
                      </m:sup>
                      <m:e>
                        <m:sSub>
                          <m:sSubPr>
                            <m:ctrlPr>
                              <a:rPr lang="en-US" altLang="zh-CN" sz="2400" i="1">
                                <a:latin typeface="Cambria Math"/>
                              </a:rPr>
                            </m:ctrlPr>
                          </m:sSubPr>
                          <m:e>
                            <m:r>
                              <a:rPr lang="en-US" altLang="zh-CN" sz="2400" i="1">
                                <a:latin typeface="Cambria Math" charset="0"/>
                              </a:rPr>
                              <m:t>𝑎</m:t>
                            </m:r>
                          </m:e>
                          <m:sub>
                            <m:r>
                              <a:rPr lang="en-US" altLang="zh-CN" sz="2400" i="1">
                                <a:latin typeface="Cambria Math" charset="0"/>
                              </a:rPr>
                              <m:t>𝑖𝑗</m:t>
                            </m:r>
                          </m:sub>
                        </m:sSub>
                        <m:r>
                          <a:rPr lang="en-US" altLang="zh-CN" sz="2400" i="1">
                            <a:latin typeface="Cambria Math" charset="0"/>
                          </a:rPr>
                          <m:t>(</m:t>
                        </m:r>
                        <m:r>
                          <a:rPr lang="en-US" altLang="zh-CN" sz="2400" i="1">
                            <a:latin typeface="Cambria Math" charset="0"/>
                          </a:rPr>
                          <m:t>𝑖</m:t>
                        </m:r>
                        <m:r>
                          <a:rPr lang="en-US" altLang="zh-CN" sz="2400" i="1">
                            <a:latin typeface="Cambria Math" charset="0"/>
                          </a:rPr>
                          <m:t>=1,2,…,</m:t>
                        </m:r>
                        <m:r>
                          <a:rPr lang="en-US" altLang="zh-CN" sz="2400" i="1">
                            <a:latin typeface="Cambria Math" charset="0"/>
                          </a:rPr>
                          <m:t>𝑛</m:t>
                        </m:r>
                        <m:r>
                          <a:rPr lang="en-US" altLang="zh-CN" sz="2400" i="1">
                            <a:latin typeface="Cambria Math" charset="0"/>
                          </a:rPr>
                          <m:t>)</m:t>
                        </m:r>
                      </m:e>
                    </m:nary>
                  </m:oMath>
                </a14:m>
                <a:endParaRPr lang="zh-CN" altLang="en-US" sz="2400" dirty="0"/>
              </a:p>
              <a:p>
                <a:pPr>
                  <a:lnSpc>
                    <a:spcPct val="200000"/>
                  </a:lnSpc>
                  <a:spcBef>
                    <a:spcPct val="0"/>
                  </a:spcBef>
                  <a:buNone/>
                </a:pPr>
                <a:r>
                  <a:rPr lang="zh-CN" altLang="en-US" sz="2400" dirty="0"/>
                  <a:t>    </a:t>
                </a:r>
                <a:r>
                  <a:rPr lang="zh-CN" altLang="en-US" sz="2400" dirty="0" smtClean="0"/>
                  <a:t> </a:t>
                </a:r>
                <a:r>
                  <a:rPr lang="en-US" altLang="zh-CN" sz="2400" dirty="0"/>
                  <a:t>b)</a:t>
                </a:r>
                <a:r>
                  <a:rPr lang="zh-CN" altLang="fi-FI" sz="2400" dirty="0"/>
                  <a:t>求 </a:t>
                </a:r>
                <a:r>
                  <a:rPr lang="fi-FI" altLang="zh-CN" sz="2400" dirty="0"/>
                  <a:t>M</a:t>
                </a:r>
                <a:r>
                  <a:rPr lang="en-US" altLang="zh-CN" sz="2400" baseline="-25000" dirty="0" err="1"/>
                  <a:t>i</a:t>
                </a:r>
                <a:r>
                  <a:rPr lang="fi-FI" altLang="zh-CN" sz="2400" dirty="0"/>
                  <a:t> </a:t>
                </a:r>
                <a:r>
                  <a:rPr lang="zh-CN" altLang="fi-FI" sz="2400" dirty="0"/>
                  <a:t>的 </a:t>
                </a:r>
                <a:r>
                  <a:rPr lang="fi-FI" altLang="zh-CN" sz="2400" dirty="0"/>
                  <a:t>n </a:t>
                </a:r>
                <a:r>
                  <a:rPr lang="zh-CN" altLang="fi-FI" sz="2400" dirty="0"/>
                  <a:t>次方根</a:t>
                </a:r>
                <a:r>
                  <a:rPr lang="en-US" altLang="zh-CN" sz="2400" dirty="0"/>
                  <a:t>:</a:t>
                </a:r>
                <a:endParaRPr lang="fi-FI" altLang="zh-CN" sz="2400" dirty="0"/>
              </a:p>
              <a:p>
                <a:pPr>
                  <a:lnSpc>
                    <a:spcPct val="150000"/>
                  </a:lnSpc>
                  <a:spcBef>
                    <a:spcPct val="0"/>
                  </a:spcBef>
                  <a:buNone/>
                </a:pPr>
                <a:r>
                  <a:rPr lang="zh-CN" altLang="en-US" sz="2400" dirty="0"/>
                  <a:t>      </a:t>
                </a:r>
                <a:r>
                  <a:rPr lang="en-US" altLang="zh-CN" sz="2400" dirty="0"/>
                  <a:t>c)</a:t>
                </a:r>
                <a:r>
                  <a:rPr lang="zh-CN" altLang="en-US" sz="2400" dirty="0"/>
                  <a:t>对向量</a:t>
                </a:r>
                <a:r>
                  <a:rPr lang="en-US" altLang="zh-CN" sz="2400" dirty="0"/>
                  <a:t>W</a:t>
                </a:r>
                <a:r>
                  <a:rPr lang="zh-CN" altLang="en-US" sz="2400" baseline="30000" dirty="0"/>
                  <a:t>’</a:t>
                </a:r>
                <a:r>
                  <a:rPr lang="en-US" altLang="zh-CN" sz="2400" dirty="0"/>
                  <a:t>=</a:t>
                </a:r>
                <a14:m>
                  <m:oMath xmlns:m="http://schemas.openxmlformats.org/officeDocument/2006/math">
                    <m:d>
                      <m:dPr>
                        <m:begChr m:val="["/>
                        <m:endChr m:val="]"/>
                        <m:ctrlPr>
                          <a:rPr lang="en-US" altLang="zh-CN" sz="2400" i="1">
                            <a:latin typeface="Cambria Math"/>
                          </a:rPr>
                        </m:ctrlPr>
                      </m:dPr>
                      <m:e>
                        <m:m>
                          <m:mPr>
                            <m:mcs>
                              <m:mc>
                                <m:mcPr>
                                  <m:count m:val="1"/>
                                  <m:mcJc m:val="center"/>
                                </m:mcPr>
                              </m:mc>
                            </m:mcs>
                            <m:ctrlPr>
                              <a:rPr lang="en-US" altLang="zh-CN" sz="2400" i="1">
                                <a:latin typeface="Cambria Math"/>
                              </a:rPr>
                            </m:ctrlPr>
                          </m:mPr>
                          <m:mr>
                            <m:e>
                              <m:sSub>
                                <m:sSubPr>
                                  <m:ctrlPr>
                                    <a:rPr lang="en-US" altLang="zh-CN" sz="2400" i="1">
                                      <a:latin typeface="Cambria Math"/>
                                    </a:rPr>
                                  </m:ctrlPr>
                                </m:sSubPr>
                                <m:e>
                                  <m:r>
                                    <a:rPr lang="en-US" altLang="zh-CN" sz="2400" i="1">
                                      <a:latin typeface="Cambria Math" charset="0"/>
                                    </a:rPr>
                                    <m:t>𝑊</m:t>
                                  </m:r>
                                </m:e>
                                <m:sub>
                                  <m:r>
                                    <a:rPr lang="en-US" altLang="zh-CN" sz="2400" i="1">
                                      <a:latin typeface="Cambria Math" charset="0"/>
                                    </a:rPr>
                                    <m:t>1</m:t>
                                  </m:r>
                                </m:sub>
                              </m:sSub>
                            </m:e>
                          </m:mr>
                          <m:mr>
                            <m:e>
                              <m:sSub>
                                <m:sSubPr>
                                  <m:ctrlPr>
                                    <a:rPr lang="en-US" altLang="zh-CN" sz="2400" i="1">
                                      <a:latin typeface="Cambria Math"/>
                                    </a:rPr>
                                  </m:ctrlPr>
                                </m:sSubPr>
                                <m:e>
                                  <m:r>
                                    <a:rPr lang="en-US" altLang="zh-CN" sz="2400" i="1">
                                      <a:latin typeface="Cambria Math" charset="0"/>
                                    </a:rPr>
                                    <m:t>𝑊</m:t>
                                  </m:r>
                                </m:e>
                                <m:sub>
                                  <m:r>
                                    <a:rPr lang="en-US" altLang="zh-CN" sz="2400" i="1">
                                      <a:latin typeface="Cambria Math" charset="0"/>
                                    </a:rPr>
                                    <m:t>2</m:t>
                                  </m:r>
                                </m:sub>
                              </m:sSub>
                            </m:e>
                          </m:mr>
                          <m:mr>
                            <m:e>
                              <m:sSub>
                                <m:sSubPr>
                                  <m:ctrlPr>
                                    <a:rPr lang="en-US" altLang="zh-CN" sz="2400" i="1">
                                      <a:latin typeface="Cambria Math"/>
                                    </a:rPr>
                                  </m:ctrlPr>
                                </m:sSubPr>
                                <m:e>
                                  <m:r>
                                    <a:rPr lang="en-US" altLang="zh-CN" sz="2400" i="1">
                                      <a:latin typeface="Cambria Math" charset="0"/>
                                    </a:rPr>
                                    <m:t>𝑊</m:t>
                                  </m:r>
                                </m:e>
                                <m:sub>
                                  <m:r>
                                    <a:rPr lang="en-US" altLang="zh-CN" sz="2400" i="1">
                                      <a:latin typeface="Cambria Math" charset="0"/>
                                    </a:rPr>
                                    <m:t>3⋯</m:t>
                                  </m:r>
                                </m:sub>
                              </m:sSub>
                            </m:e>
                          </m:mr>
                        </m:m>
                      </m:e>
                    </m:d>
                    <m:r>
                      <a:rPr lang="zh-CN" altLang="en-US" sz="2400" i="1">
                        <a:latin typeface="Cambria Math" charset="0"/>
                      </a:rPr>
                      <m:t>进行归一化处理，</m:t>
                    </m:r>
                  </m:oMath>
                </a14:m>
                <a:r>
                  <a:rPr lang="zh-CN" altLang="en-US" sz="2400" dirty="0"/>
                  <a:t>即</a:t>
                </a:r>
                <a:r>
                  <a:rPr lang="en-US" altLang="zh-CN" sz="2400" dirty="0"/>
                  <a:t>W</a:t>
                </a:r>
                <a:r>
                  <a:rPr lang="en-US" altLang="zh-CN" sz="2400" baseline="-25000" dirty="0"/>
                  <a:t>i</a:t>
                </a:r>
                <a:r>
                  <a:rPr lang="en-US" altLang="zh-CN" sz="2400" dirty="0"/>
                  <a:t>=</a:t>
                </a:r>
                <a14:m>
                  <m:oMath xmlns:m="http://schemas.openxmlformats.org/officeDocument/2006/math">
                    <m:f>
                      <m:fPr>
                        <m:ctrlPr>
                          <a:rPr lang="en-US" altLang="zh-CN" sz="2400" i="1">
                            <a:latin typeface="Cambria Math"/>
                          </a:rPr>
                        </m:ctrlPr>
                      </m:fPr>
                      <m:num>
                        <m:sSubSup>
                          <m:sSubSupPr>
                            <m:ctrlPr>
                              <a:rPr lang="en-US" altLang="zh-CN" sz="2400" i="1">
                                <a:latin typeface="Cambria Math"/>
                              </a:rPr>
                            </m:ctrlPr>
                          </m:sSubSupPr>
                          <m:e>
                            <m:r>
                              <a:rPr lang="en-US" altLang="zh-CN" sz="2400" i="1">
                                <a:latin typeface="Cambria Math" charset="0"/>
                              </a:rPr>
                              <m:t>𝑊</m:t>
                            </m:r>
                          </m:e>
                          <m:sub>
                            <m:r>
                              <a:rPr lang="en-US" altLang="zh-CN" sz="2400" i="1">
                                <a:latin typeface="Cambria Math" charset="0"/>
                              </a:rPr>
                              <m:t>𝑖</m:t>
                            </m:r>
                          </m:sub>
                          <m:sup>
                            <m:r>
                              <a:rPr lang="en-US" altLang="zh-CN" sz="2400" i="1">
                                <a:latin typeface="Cambria Math" charset="0"/>
                              </a:rPr>
                              <m:t>′</m:t>
                            </m:r>
                          </m:sup>
                        </m:sSubSup>
                      </m:num>
                      <m:den>
                        <m:nary>
                          <m:naryPr>
                            <m:chr m:val="∑"/>
                            <m:ctrlPr>
                              <a:rPr lang="en-US" altLang="zh-CN" sz="2400" i="1">
                                <a:latin typeface="Cambria Math"/>
                              </a:rPr>
                            </m:ctrlPr>
                          </m:naryPr>
                          <m:sub>
                            <m:r>
                              <m:rPr>
                                <m:brk m:alnAt="23"/>
                              </m:rPr>
                              <a:rPr lang="en-US" altLang="zh-CN" sz="2400" i="1">
                                <a:latin typeface="Cambria Math" charset="0"/>
                              </a:rPr>
                              <m:t>𝑖</m:t>
                            </m:r>
                            <m:r>
                              <a:rPr lang="en-US" altLang="zh-CN" sz="2400" i="1">
                                <a:latin typeface="Cambria Math" charset="0"/>
                              </a:rPr>
                              <m:t>=1</m:t>
                            </m:r>
                          </m:sub>
                          <m:sup>
                            <m:r>
                              <a:rPr lang="en-US" altLang="zh-CN" sz="2400" i="1">
                                <a:latin typeface="Cambria Math" charset="0"/>
                              </a:rPr>
                              <m:t>𝑛</m:t>
                            </m:r>
                          </m:sup>
                          <m:e>
                            <m:sSubSup>
                              <m:sSubSupPr>
                                <m:ctrlPr>
                                  <a:rPr lang="en-US" altLang="zh-CN" sz="2400" i="1">
                                    <a:latin typeface="Cambria Math"/>
                                  </a:rPr>
                                </m:ctrlPr>
                              </m:sSubSupPr>
                              <m:e>
                                <m:r>
                                  <a:rPr lang="en-US" altLang="zh-CN" sz="2400" i="1">
                                    <a:latin typeface="Cambria Math" charset="0"/>
                                  </a:rPr>
                                  <m:t>𝑊</m:t>
                                </m:r>
                              </m:e>
                              <m:sub>
                                <m:r>
                                  <a:rPr lang="en-US" altLang="zh-CN" sz="2400" i="1">
                                    <a:latin typeface="Cambria Math" charset="0"/>
                                  </a:rPr>
                                  <m:t>𝑖</m:t>
                                </m:r>
                              </m:sub>
                              <m:sup>
                                <m:r>
                                  <a:rPr lang="en-US" altLang="zh-CN" sz="2400" i="1">
                                    <a:latin typeface="Cambria Math" charset="0"/>
                                  </a:rPr>
                                  <m:t>′</m:t>
                                </m:r>
                              </m:sup>
                            </m:sSubSup>
                          </m:e>
                        </m:nary>
                      </m:den>
                    </m:f>
                  </m:oMath>
                </a14:m>
                <a:r>
                  <a:rPr lang="en-US" altLang="zh-CN" sz="2400" dirty="0"/>
                  <a:t> </a:t>
                </a:r>
                <a14:m>
                  <m:oMath xmlns:m="http://schemas.openxmlformats.org/officeDocument/2006/math">
                    <m:r>
                      <a:rPr lang="en-US" altLang="zh-CN" sz="2400" i="1">
                        <a:latin typeface="Cambria Math" charset="0"/>
                      </a:rPr>
                      <m:t>(</m:t>
                    </m:r>
                    <m:r>
                      <a:rPr lang="en-US" altLang="zh-CN" sz="2400" i="1">
                        <a:latin typeface="Cambria Math" charset="0"/>
                      </a:rPr>
                      <m:t>𝑖</m:t>
                    </m:r>
                    <m:r>
                      <a:rPr lang="en-US" altLang="zh-CN" sz="2400" i="1">
                        <a:latin typeface="Cambria Math" charset="0"/>
                      </a:rPr>
                      <m:t>=1,2,…,</m:t>
                    </m:r>
                    <m:r>
                      <a:rPr lang="en-US" altLang="zh-CN" sz="2400" i="1">
                        <a:latin typeface="Cambria Math" charset="0"/>
                      </a:rPr>
                      <m:t>𝑛</m:t>
                    </m:r>
                    <m:r>
                      <a:rPr lang="en-US" altLang="zh-CN" sz="2400" i="1">
                        <a:latin typeface="Cambria Math" charset="0"/>
                      </a:rPr>
                      <m:t>)</m:t>
                    </m:r>
                  </m:oMath>
                </a14:m>
                <a:endParaRPr lang="zh-CN" altLang="en-US" sz="2400" dirty="0">
                  <a:latin typeface="华文宋体" pitchFamily="2" charset="-122"/>
                  <a:ea typeface="华文宋体" pitchFamily="2" charset="-122"/>
                </a:endParaRPr>
              </a:p>
            </p:txBody>
          </p:sp>
        </mc:Choice>
        <mc:Fallback xmlns="">
          <p:sp>
            <p:nvSpPr>
              <p:cNvPr id="25" name="Rectangle 3"/>
              <p:cNvSpPr txBox="1">
                <a:spLocks noRot="1" noChangeAspect="1" noMove="1" noResize="1" noEditPoints="1" noAdjustHandles="1" noChangeArrowheads="1" noChangeShapeType="1" noTextEdit="1"/>
              </p:cNvSpPr>
              <p:nvPr/>
            </p:nvSpPr>
            <p:spPr>
              <a:xfrm>
                <a:off x="610664" y="1484784"/>
                <a:ext cx="7931672" cy="4114800"/>
              </a:xfrm>
              <a:prstGeom prst="rect">
                <a:avLst/>
              </a:prstGeom>
              <a:blipFill rotWithShape="1">
                <a:blip r:embed="rId2"/>
                <a:stretch>
                  <a:fillRect l="-1537" t="-1630" b="-2074"/>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206" y="2825354"/>
            <a:ext cx="3549183" cy="716830"/>
          </a:xfrm>
          <a:prstGeom prst="rect">
            <a:avLst/>
          </a:prstGeom>
        </p:spPr>
      </p:pic>
    </p:spTree>
    <p:extLst>
      <p:ext uri="{BB962C8B-B14F-4D97-AF65-F5344CB8AC3E}">
        <p14:creationId xmlns:p14="http://schemas.microsoft.com/office/powerpoint/2010/main" val="8109443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25" name="Rectangle 3"/>
              <p:cNvSpPr txBox="1">
                <a:spLocks noChangeArrowheads="1"/>
              </p:cNvSpPr>
              <p:nvPr/>
            </p:nvSpPr>
            <p:spPr>
              <a:xfrm>
                <a:off x="610663" y="1626744"/>
                <a:ext cx="8302056"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lnSpc>
                    <a:spcPct val="150000"/>
                  </a:lnSpc>
                  <a:spcBef>
                    <a:spcPct val="0"/>
                  </a:spcBef>
                  <a:buFont typeface="+mj-ea"/>
                  <a:buAutoNum type="circleNumDbPlain"/>
                </a:pPr>
                <a:r>
                  <a:rPr lang="zh-CN" altLang="en-US" sz="2000" dirty="0" smtClean="0"/>
                  <a:t>求</a:t>
                </a:r>
                <a:r>
                  <a:rPr lang="zh-CN" altLang="en-US" sz="2000" dirty="0"/>
                  <a:t>判断矩阵的最大特征值</a:t>
                </a:r>
                <a:r>
                  <a:rPr lang="en-US" altLang="zh-CN" sz="2000" dirty="0"/>
                  <a:t>, </a:t>
                </a:r>
                <a:r>
                  <a:rPr lang="zh-CN" altLang="en-US" sz="2000" dirty="0"/>
                  <a:t>根据</a:t>
                </a:r>
                <a:r>
                  <a:rPr lang="en-US" altLang="zh-CN" sz="2000" i="1" dirty="0"/>
                  <a:t>A</a:t>
                </a:r>
                <a:r>
                  <a:rPr lang="zh-CN" altLang="en-US" sz="2000" dirty="0"/>
                  <a:t>⋅</a:t>
                </a:r>
                <a:r>
                  <a:rPr lang="en-US" altLang="zh-CN" sz="2000" i="1" dirty="0"/>
                  <a:t>W </a:t>
                </a:r>
                <a:r>
                  <a:rPr lang="en-US" altLang="zh-CN" sz="2000" dirty="0"/>
                  <a:t>=</a:t>
                </a:r>
                <a:r>
                  <a:rPr lang="en-US" altLang="zh-CN" sz="2000" dirty="0" err="1"/>
                  <a:t>λ</a:t>
                </a:r>
                <a:r>
                  <a:rPr lang="en-US" altLang="zh-CN" sz="2000" baseline="-25000" dirty="0" err="1"/>
                  <a:t>max</a:t>
                </a:r>
                <a:r>
                  <a:rPr lang="en-US" altLang="zh-CN" sz="2000" dirty="0"/>
                  <a:t> </a:t>
                </a:r>
                <a:r>
                  <a:rPr lang="en-US" altLang="zh-CN" sz="2000" i="1" dirty="0"/>
                  <a:t>W</a:t>
                </a:r>
                <a:r>
                  <a:rPr lang="zh-CN" altLang="en-US" sz="2000" dirty="0"/>
                  <a:t>⋅</a:t>
                </a:r>
                <a:r>
                  <a:rPr lang="en-US" altLang="zh-CN" sz="2000" dirty="0"/>
                  <a:t>(A</a:t>
                </a:r>
                <a:r>
                  <a:rPr lang="zh-CN" altLang="en-US" sz="2000" dirty="0"/>
                  <a:t>为矩阵向量</a:t>
                </a:r>
                <a:r>
                  <a:rPr lang="en-US" altLang="zh-CN" sz="2000" dirty="0"/>
                  <a:t>)</a:t>
                </a:r>
                <a:r>
                  <a:rPr lang="zh-CN" altLang="en-US" sz="2000" dirty="0"/>
                  <a:t>得到</a:t>
                </a:r>
                <a:r>
                  <a:rPr lang="en-US" altLang="zh-CN" sz="2000" dirty="0" err="1"/>
                  <a:t>λ</a:t>
                </a:r>
                <a:r>
                  <a:rPr lang="en-US" altLang="zh-CN" sz="2000" baseline="-25000" dirty="0" err="1"/>
                  <a:t>max</a:t>
                </a:r>
                <a:r>
                  <a:rPr lang="en-US" altLang="zh-CN" sz="2000" dirty="0"/>
                  <a:t> </a:t>
                </a:r>
                <a:endParaRPr lang="zh-CN" altLang="en-US" sz="2000" dirty="0"/>
              </a:p>
              <a:p>
                <a:pPr marL="514350" indent="-514350">
                  <a:lnSpc>
                    <a:spcPct val="150000"/>
                  </a:lnSpc>
                  <a:spcBef>
                    <a:spcPct val="0"/>
                  </a:spcBef>
                  <a:buFont typeface="+mj-ea"/>
                  <a:buAutoNum type="circleNumDbPlain"/>
                </a:pPr>
                <a:r>
                  <a:rPr lang="zh-CN" altLang="en-US" sz="2000" dirty="0"/>
                  <a:t>求一致性指标</a:t>
                </a:r>
                <a:r>
                  <a:rPr lang="en-US" altLang="zh-CN" sz="2000" dirty="0"/>
                  <a:t>, CI</a:t>
                </a:r>
                <a:r>
                  <a:rPr lang="zh-CN" altLang="en-US" sz="2000" dirty="0"/>
                  <a:t>＝</a:t>
                </a:r>
                <a14:m>
                  <m:oMath xmlns:m="http://schemas.openxmlformats.org/officeDocument/2006/math">
                    <m:f>
                      <m:fPr>
                        <m:ctrlPr>
                          <a:rPr lang="en-US" altLang="zh-CN" sz="2000" i="1">
                            <a:latin typeface="Cambria Math"/>
                          </a:rPr>
                        </m:ctrlPr>
                      </m:fPr>
                      <m:num>
                        <m:sSub>
                          <m:sSubPr>
                            <m:ctrlPr>
                              <a:rPr lang="en-US" altLang="zh-CN" sz="2000" i="1">
                                <a:latin typeface="Cambria Math"/>
                              </a:rPr>
                            </m:ctrlPr>
                          </m:sSubPr>
                          <m:e>
                            <m:r>
                              <a:rPr lang="en-US" altLang="zh-CN" sz="2000" i="1">
                                <a:latin typeface="Cambria Math" charset="0"/>
                                <a:ea typeface="Cambria Math" charset="0"/>
                                <a:cs typeface="Cambria Math" charset="0"/>
                              </a:rPr>
                              <m:t>𝜆</m:t>
                            </m:r>
                          </m:e>
                          <m:sub>
                            <m:r>
                              <m:rPr>
                                <m:sty m:val="p"/>
                              </m:rPr>
                              <a:rPr lang="en-US" altLang="zh-CN" sz="2000" i="1">
                                <a:latin typeface="Cambria Math" charset="0"/>
                              </a:rPr>
                              <m:t>max</m:t>
                            </m:r>
                          </m:sub>
                        </m:sSub>
                        <m:r>
                          <a:rPr lang="zh-CN" altLang="en-US" sz="2000" i="1">
                            <a:latin typeface="Cambria Math" charset="0"/>
                          </a:rPr>
                          <m:t>−</m:t>
                        </m:r>
                        <m:r>
                          <m:rPr>
                            <m:sty m:val="p"/>
                          </m:rPr>
                          <a:rPr lang="en-US" altLang="zh-CN" sz="2000" i="1">
                            <a:latin typeface="Cambria Math" charset="0"/>
                          </a:rPr>
                          <m:t>n</m:t>
                        </m:r>
                      </m:num>
                      <m:den>
                        <m:r>
                          <m:rPr>
                            <m:sty m:val="p"/>
                          </m:rPr>
                          <a:rPr lang="en-US" altLang="zh-CN" sz="2000" i="1">
                            <a:latin typeface="Cambria Math" charset="0"/>
                          </a:rPr>
                          <m:t>n</m:t>
                        </m:r>
                        <m:r>
                          <a:rPr lang="zh-CN" altLang="en-US" sz="2000" i="1">
                            <a:latin typeface="Cambria Math" charset="0"/>
                          </a:rPr>
                          <m:t>−</m:t>
                        </m:r>
                        <m:r>
                          <a:rPr lang="en-US" altLang="zh-CN" sz="2000" i="1">
                            <a:latin typeface="Cambria Math" charset="0"/>
                          </a:rPr>
                          <m:t>1</m:t>
                        </m:r>
                      </m:den>
                    </m:f>
                  </m:oMath>
                </a14:m>
                <a:r>
                  <a:rPr lang="zh-CN" altLang="en-US" sz="2000" dirty="0"/>
                  <a:t>，其中</a:t>
                </a:r>
                <a:r>
                  <a:rPr lang="en-US" altLang="zh-CN" sz="2000" dirty="0"/>
                  <a:t>n</a:t>
                </a:r>
                <a:r>
                  <a:rPr lang="zh-CN" altLang="en-US" sz="2000" dirty="0"/>
                  <a:t>为判断矩阵的阶数。</a:t>
                </a:r>
              </a:p>
              <a:p>
                <a:pPr marL="514350" indent="-514350">
                  <a:lnSpc>
                    <a:spcPct val="150000"/>
                  </a:lnSpc>
                  <a:spcBef>
                    <a:spcPct val="0"/>
                  </a:spcBef>
                  <a:buFont typeface="+mj-ea"/>
                  <a:buAutoNum type="circleNumDbPlain"/>
                </a:pPr>
                <a:r>
                  <a:rPr lang="zh-CN" altLang="en-US" sz="2000" dirty="0"/>
                  <a:t>计算一致性系数</a:t>
                </a:r>
                <a:r>
                  <a:rPr lang="en-US" altLang="zh-CN" sz="2000" dirty="0"/>
                  <a:t>,CR =CI/RI, </a:t>
                </a:r>
                <a:r>
                  <a:rPr lang="zh-CN" altLang="en-US" sz="2000" dirty="0"/>
                  <a:t>其中 </a:t>
                </a:r>
                <a:r>
                  <a:rPr lang="en-US" altLang="zh-CN" sz="2000" dirty="0"/>
                  <a:t>RI </a:t>
                </a:r>
                <a:r>
                  <a:rPr lang="zh-CN" altLang="en-US" sz="2000" dirty="0"/>
                  <a:t>为平均随机一致性指标</a:t>
                </a:r>
                <a:r>
                  <a:rPr lang="en-US" altLang="zh-CN" sz="2000" dirty="0"/>
                  <a:t>, </a:t>
                </a:r>
                <a:r>
                  <a:rPr lang="zh-CN" altLang="en-US" sz="2000" dirty="0"/>
                  <a:t>其数值大小见下表 。</a:t>
                </a:r>
              </a:p>
              <a:p>
                <a:pPr>
                  <a:spcBef>
                    <a:spcPct val="0"/>
                  </a:spcBef>
                  <a:buNone/>
                </a:pPr>
                <a:endParaRPr lang="en-US" altLang="zh-CN" sz="2000" dirty="0" smtClean="0"/>
              </a:p>
              <a:p>
                <a:pPr>
                  <a:spcBef>
                    <a:spcPct val="0"/>
                  </a:spcBef>
                  <a:buNone/>
                </a:pPr>
                <a:endParaRPr lang="zh-CN" altLang="en-US" sz="2000" dirty="0"/>
              </a:p>
              <a:p>
                <a:pPr>
                  <a:spcBef>
                    <a:spcPct val="0"/>
                  </a:spcBef>
                  <a:buNone/>
                </a:pPr>
                <a:endParaRPr lang="zh-CN" altLang="en-US" sz="2000" dirty="0"/>
              </a:p>
              <a:p>
                <a:pPr>
                  <a:lnSpc>
                    <a:spcPct val="150000"/>
                  </a:lnSpc>
                  <a:spcBef>
                    <a:spcPct val="0"/>
                  </a:spcBef>
                  <a:buNone/>
                </a:pPr>
                <a:r>
                  <a:rPr lang="zh-CN" altLang="en-US" sz="2000" dirty="0"/>
                  <a:t>   当 </a:t>
                </a:r>
                <a:r>
                  <a:rPr lang="en-US" altLang="zh-CN" sz="2000" dirty="0"/>
                  <a:t>CR &lt;0.1</a:t>
                </a:r>
                <a:r>
                  <a:rPr lang="zh-CN" altLang="en-US" sz="2000" dirty="0"/>
                  <a:t>时</a:t>
                </a:r>
                <a:r>
                  <a:rPr lang="en-US" altLang="zh-CN" sz="2000" dirty="0"/>
                  <a:t>,</a:t>
                </a:r>
                <a:r>
                  <a:rPr lang="zh-CN" altLang="en-US" sz="2000" dirty="0"/>
                  <a:t>就认为判断矩阵的不一致性在容许范围内</a:t>
                </a:r>
                <a:r>
                  <a:rPr lang="en-US" altLang="zh-CN" sz="2000" dirty="0"/>
                  <a:t>, </a:t>
                </a:r>
                <a:r>
                  <a:rPr lang="zh-CN" altLang="en-US" sz="2000" dirty="0"/>
                  <a:t>即该判断矩阵 </a:t>
                </a:r>
                <a:r>
                  <a:rPr lang="zh-CN" altLang="en-US" sz="2000" dirty="0" smtClean="0"/>
                  <a:t>具有</a:t>
                </a:r>
                <a:r>
                  <a:rPr lang="zh-CN" altLang="en-US" sz="2000" dirty="0"/>
                  <a:t>“满意的一致性”</a:t>
                </a:r>
              </a:p>
              <a:p>
                <a:pPr>
                  <a:lnSpc>
                    <a:spcPct val="150000"/>
                  </a:lnSpc>
                  <a:spcBef>
                    <a:spcPct val="0"/>
                  </a:spcBef>
                  <a:buNone/>
                </a:pPr>
                <a:r>
                  <a:rPr lang="zh-CN" altLang="en-US" sz="2000" dirty="0"/>
                  <a:t>   当</a:t>
                </a:r>
                <a:r>
                  <a:rPr lang="en-US" altLang="zh-CN" sz="2000" dirty="0"/>
                  <a:t>CR </a:t>
                </a:r>
                <a:r>
                  <a:rPr lang="zh-CN" altLang="en-US" sz="2000" dirty="0"/>
                  <a:t>≥</a:t>
                </a:r>
                <a:r>
                  <a:rPr lang="en-US" altLang="zh-CN" sz="2000" dirty="0"/>
                  <a:t>0. 1 </a:t>
                </a:r>
                <a:r>
                  <a:rPr lang="zh-CN" altLang="en-US" sz="2000" dirty="0"/>
                  <a:t>时</a:t>
                </a:r>
                <a:r>
                  <a:rPr lang="en-US" altLang="zh-CN" sz="2000" dirty="0"/>
                  <a:t>, </a:t>
                </a:r>
                <a:r>
                  <a:rPr lang="zh-CN" altLang="en-US" sz="2000" dirty="0"/>
                  <a:t>则需对判断矩阵进行修正。 </a:t>
                </a:r>
              </a:p>
            </p:txBody>
          </p:sp>
        </mc:Choice>
        <mc:Fallback xmlns="">
          <p:sp>
            <p:nvSpPr>
              <p:cNvPr id="25" name="Rectangle 3"/>
              <p:cNvSpPr txBox="1">
                <a:spLocks noRot="1" noChangeAspect="1" noMove="1" noResize="1" noEditPoints="1" noAdjustHandles="1" noChangeArrowheads="1" noChangeShapeType="1" noTextEdit="1"/>
              </p:cNvSpPr>
              <p:nvPr/>
            </p:nvSpPr>
            <p:spPr>
              <a:xfrm>
                <a:off x="610663" y="1626744"/>
                <a:ext cx="8302056" cy="4114800"/>
              </a:xfrm>
              <a:prstGeom prst="rect">
                <a:avLst/>
              </a:prstGeom>
              <a:blipFill rotWithShape="1">
                <a:blip r:embed="rId2"/>
                <a:stretch>
                  <a:fillRect l="-441" r="-661" b="-8889"/>
                </a:stretch>
              </a:blipFill>
            </p:spPr>
            <p:txBody>
              <a:bodyPr/>
              <a:lstStyle/>
              <a:p>
                <a:r>
                  <a:rPr lang="zh-CN" altLang="en-US">
                    <a:noFill/>
                  </a:rPr>
                  <a:t> </a:t>
                </a:r>
              </a:p>
            </p:txBody>
          </p:sp>
        </mc:Fallback>
      </mc:AlternateContent>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707" y="3794368"/>
            <a:ext cx="7488832" cy="736656"/>
          </a:xfrm>
          <a:prstGeom prst="rect">
            <a:avLst/>
          </a:prstGeom>
        </p:spPr>
      </p:pic>
      <p:sp>
        <p:nvSpPr>
          <p:cNvPr id="3" name="矩形 2"/>
          <p:cNvSpPr/>
          <p:nvPr/>
        </p:nvSpPr>
        <p:spPr>
          <a:xfrm>
            <a:off x="827584" y="1128906"/>
            <a:ext cx="3603872" cy="461665"/>
          </a:xfrm>
          <a:prstGeom prst="rect">
            <a:avLst/>
          </a:prstGeom>
        </p:spPr>
        <p:txBody>
          <a:bodyPr wrap="none">
            <a:spAutoFit/>
          </a:bodyPr>
          <a:lstStyle/>
          <a:p>
            <a:pPr>
              <a:spcBef>
                <a:spcPct val="50000"/>
              </a:spcBef>
            </a:pPr>
            <a:r>
              <a:rPr lang="en-US" altLang="zh-CN" sz="2400" b="1" dirty="0"/>
              <a:t>(4)</a:t>
            </a:r>
            <a:r>
              <a:rPr lang="zh-CN" altLang="en-US" sz="2400" b="1" dirty="0"/>
              <a:t>判断矩阵的一致性检验</a:t>
            </a:r>
            <a:endParaRPr lang="en-US" altLang="zh-CN" sz="2400" b="1" dirty="0"/>
          </a:p>
        </p:txBody>
      </p:sp>
    </p:spTree>
    <p:extLst>
      <p:ext uri="{BB962C8B-B14F-4D97-AF65-F5344CB8AC3E}">
        <p14:creationId xmlns:p14="http://schemas.microsoft.com/office/powerpoint/2010/main" val="2723397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
        <p:nvSpPr>
          <p:cNvPr id="3" name="矩形 2"/>
          <p:cNvSpPr/>
          <p:nvPr/>
        </p:nvSpPr>
        <p:spPr>
          <a:xfrm>
            <a:off x="827584" y="1128906"/>
            <a:ext cx="2079415" cy="461665"/>
          </a:xfrm>
          <a:prstGeom prst="rect">
            <a:avLst/>
          </a:prstGeom>
        </p:spPr>
        <p:txBody>
          <a:bodyPr wrap="none">
            <a:spAutoFit/>
          </a:bodyPr>
          <a:lstStyle/>
          <a:p>
            <a:pPr>
              <a:spcBef>
                <a:spcPct val="50000"/>
              </a:spcBef>
            </a:pPr>
            <a:r>
              <a:rPr lang="en-US" altLang="zh-CN" sz="2400" b="1" dirty="0" smtClean="0"/>
              <a:t>(5)</a:t>
            </a:r>
            <a:r>
              <a:rPr lang="zh-CN" altLang="en-US" sz="2400" b="1" dirty="0" smtClean="0"/>
              <a:t>层次总排序</a:t>
            </a:r>
            <a:endParaRPr lang="en-US" altLang="zh-CN" sz="2400" b="1" dirty="0"/>
          </a:p>
        </p:txBody>
      </p:sp>
      <p:sp>
        <p:nvSpPr>
          <p:cNvPr id="7" name="文本框 1"/>
          <p:cNvSpPr txBox="1">
            <a:spLocks noChangeArrowheads="1"/>
          </p:cNvSpPr>
          <p:nvPr/>
        </p:nvSpPr>
        <p:spPr bwMode="auto">
          <a:xfrm>
            <a:off x="1058338" y="1700213"/>
            <a:ext cx="77819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spcBef>
                <a:spcPct val="50000"/>
              </a:spcBef>
            </a:pPr>
            <a:r>
              <a:rPr lang="zh-CN" altLang="en-US" sz="2000" dirty="0">
                <a:latin typeface="华文中宋" pitchFamily="2" charset="-122"/>
                <a:ea typeface="华文中宋" pitchFamily="2" charset="-122"/>
              </a:rPr>
              <a:t>确定某层所有因素对于总目标相对重要性的排序权值过程，</a:t>
            </a:r>
          </a:p>
          <a:p>
            <a:pPr>
              <a:spcBef>
                <a:spcPct val="50000"/>
              </a:spcBef>
            </a:pPr>
            <a:r>
              <a:rPr lang="zh-CN" altLang="en-US" sz="2000" b="0" dirty="0">
                <a:latin typeface="华文中宋" pitchFamily="2" charset="-122"/>
                <a:ea typeface="华文中宋" pitchFamily="2" charset="-122"/>
              </a:rPr>
              <a:t>称为</a:t>
            </a:r>
            <a:r>
              <a:rPr lang="zh-CN" altLang="en-US" sz="2000" dirty="0">
                <a:latin typeface="华文中宋" pitchFamily="2" charset="-122"/>
                <a:ea typeface="华文中宋" pitchFamily="2" charset="-122"/>
              </a:rPr>
              <a:t>层次总排序</a:t>
            </a:r>
            <a:r>
              <a:rPr lang="zh-CN" altLang="en-US" sz="2000" b="0" dirty="0">
                <a:latin typeface="华文中宋" pitchFamily="2" charset="-122"/>
                <a:ea typeface="华文中宋" pitchFamily="2" charset="-122"/>
              </a:rPr>
              <a:t> 从最高层到最低层逐层进行。设：</a:t>
            </a:r>
            <a:endParaRPr lang="zh-CN" altLang="en-US" sz="2000" dirty="0"/>
          </a:p>
        </p:txBody>
      </p:sp>
      <p:sp>
        <p:nvSpPr>
          <p:cNvPr id="8" name="矩形 7"/>
          <p:cNvSpPr>
            <a:spLocks noChangeArrowheads="1"/>
          </p:cNvSpPr>
          <p:nvPr/>
        </p:nvSpPr>
        <p:spPr bwMode="auto">
          <a:xfrm>
            <a:off x="2141538" y="2974975"/>
            <a:ext cx="647700"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aphicFrame>
        <p:nvGraphicFramePr>
          <p:cNvPr id="9" name="对象 8"/>
          <p:cNvGraphicFramePr>
            <a:graphicFrameLocks/>
          </p:cNvGraphicFramePr>
          <p:nvPr/>
        </p:nvGraphicFramePr>
        <p:xfrm>
          <a:off x="2286000" y="3048000"/>
          <a:ext cx="409575" cy="442913"/>
        </p:xfrm>
        <a:graphic>
          <a:graphicData uri="http://schemas.openxmlformats.org/presentationml/2006/ole">
            <mc:AlternateContent xmlns:mc="http://schemas.openxmlformats.org/markup-compatibility/2006">
              <mc:Choice xmlns:v="urn:schemas-microsoft-com:vml" Requires="v">
                <p:oleObj spid="_x0000_s2505" r:id="rId3" imgW="152202" imgH="164885" progId="Equation.3">
                  <p:embed/>
                </p:oleObj>
              </mc:Choice>
              <mc:Fallback>
                <p:oleObj r:id="rId3" imgW="152202" imgH="16488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048000"/>
                        <a:ext cx="4095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矩形 9"/>
          <p:cNvSpPr>
            <a:spLocks noChangeArrowheads="1"/>
          </p:cNvSpPr>
          <p:nvPr/>
        </p:nvSpPr>
        <p:spPr bwMode="auto">
          <a:xfrm>
            <a:off x="630238" y="3984625"/>
            <a:ext cx="647700" cy="790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aphicFrame>
        <p:nvGraphicFramePr>
          <p:cNvPr id="11" name="对象 10"/>
          <p:cNvGraphicFramePr>
            <a:graphicFrameLocks/>
          </p:cNvGraphicFramePr>
          <p:nvPr/>
        </p:nvGraphicFramePr>
        <p:xfrm>
          <a:off x="773113" y="4125913"/>
          <a:ext cx="444500" cy="542925"/>
        </p:xfrm>
        <a:graphic>
          <a:graphicData uri="http://schemas.openxmlformats.org/presentationml/2006/ole">
            <mc:AlternateContent xmlns:mc="http://schemas.openxmlformats.org/markup-compatibility/2006">
              <mc:Choice xmlns:v="urn:schemas-microsoft-com:vml" Requires="v">
                <p:oleObj spid="_x0000_s2506" r:id="rId5" imgW="177480" imgH="215640" progId="Equation.3">
                  <p:embed/>
                </p:oleObj>
              </mc:Choice>
              <mc:Fallback>
                <p:oleObj r:id="rId5" imgW="177480" imgH="2156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4125913"/>
                        <a:ext cx="4445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 name="矩形 11"/>
          <p:cNvSpPr>
            <a:spLocks noChangeArrowheads="1"/>
          </p:cNvSpPr>
          <p:nvPr/>
        </p:nvSpPr>
        <p:spPr bwMode="auto">
          <a:xfrm>
            <a:off x="1709738" y="3984625"/>
            <a:ext cx="647700" cy="790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aphicFrame>
        <p:nvGraphicFramePr>
          <p:cNvPr id="13" name="对象 12"/>
          <p:cNvGraphicFramePr>
            <a:graphicFrameLocks/>
          </p:cNvGraphicFramePr>
          <p:nvPr/>
        </p:nvGraphicFramePr>
        <p:xfrm>
          <a:off x="1781175" y="4127500"/>
          <a:ext cx="476250" cy="539750"/>
        </p:xfrm>
        <a:graphic>
          <a:graphicData uri="http://schemas.openxmlformats.org/presentationml/2006/ole">
            <mc:AlternateContent xmlns:mc="http://schemas.openxmlformats.org/markup-compatibility/2006">
              <mc:Choice xmlns:v="urn:schemas-microsoft-com:vml" Requires="v">
                <p:oleObj spid="_x0000_s2507" r:id="rId7" imgW="190440" imgH="215640" progId="Equation.3">
                  <p:embed/>
                </p:oleObj>
              </mc:Choice>
              <mc:Fallback>
                <p:oleObj r:id="rId7" imgW="190440" imgH="2156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1175" y="4127500"/>
                        <a:ext cx="476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 name="矩形 13"/>
          <p:cNvSpPr>
            <a:spLocks noChangeArrowheads="1"/>
          </p:cNvSpPr>
          <p:nvPr/>
        </p:nvSpPr>
        <p:spPr bwMode="auto">
          <a:xfrm>
            <a:off x="3654425" y="3984625"/>
            <a:ext cx="576263" cy="790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aphicFrame>
        <p:nvGraphicFramePr>
          <p:cNvPr id="15" name="对象 14"/>
          <p:cNvGraphicFramePr>
            <a:graphicFrameLocks/>
          </p:cNvGraphicFramePr>
          <p:nvPr/>
        </p:nvGraphicFramePr>
        <p:xfrm>
          <a:off x="3725863" y="4127500"/>
          <a:ext cx="447675" cy="474663"/>
        </p:xfrm>
        <a:graphic>
          <a:graphicData uri="http://schemas.openxmlformats.org/presentationml/2006/ole">
            <mc:AlternateContent xmlns:mc="http://schemas.openxmlformats.org/markup-compatibility/2006">
              <mc:Choice xmlns:v="urn:schemas-microsoft-com:vml" Requires="v">
                <p:oleObj spid="_x0000_s2508" r:id="rId9" imgW="215640" imgH="228600" progId="Equation.3">
                  <p:embed/>
                </p:oleObj>
              </mc:Choice>
              <mc:Fallback>
                <p:oleObj r:id="rId9" imgW="215640" imgH="2286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5863" y="4127500"/>
                        <a:ext cx="4476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p:cNvGraphicFramePr>
          <p:nvPr/>
        </p:nvGraphicFramePr>
        <p:xfrm>
          <a:off x="2532063" y="4165600"/>
          <a:ext cx="665162" cy="285750"/>
        </p:xfrm>
        <a:graphic>
          <a:graphicData uri="http://schemas.openxmlformats.org/presentationml/2006/ole">
            <mc:AlternateContent xmlns:mc="http://schemas.openxmlformats.org/markup-compatibility/2006">
              <mc:Choice xmlns:v="urn:schemas-microsoft-com:vml" Requires="v">
                <p:oleObj spid="_x0000_s2509" r:id="rId11" imgW="177261" imgH="75969" progId="Equation.3">
                  <p:embed/>
                </p:oleObj>
              </mc:Choice>
              <mc:Fallback>
                <p:oleObj r:id="rId11" imgW="177261" imgH="75969"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2063" y="4165600"/>
                        <a:ext cx="6651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 name="矩形 16"/>
          <p:cNvSpPr>
            <a:spLocks noChangeArrowheads="1"/>
          </p:cNvSpPr>
          <p:nvPr/>
        </p:nvSpPr>
        <p:spPr bwMode="auto">
          <a:xfrm>
            <a:off x="990600" y="5280025"/>
            <a:ext cx="576263"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aphicFrame>
        <p:nvGraphicFramePr>
          <p:cNvPr id="18" name="对象 17"/>
          <p:cNvGraphicFramePr>
            <a:graphicFrameLocks/>
          </p:cNvGraphicFramePr>
          <p:nvPr/>
        </p:nvGraphicFramePr>
        <p:xfrm>
          <a:off x="1062038" y="5351463"/>
          <a:ext cx="444500" cy="539750"/>
        </p:xfrm>
        <a:graphic>
          <a:graphicData uri="http://schemas.openxmlformats.org/presentationml/2006/ole">
            <mc:AlternateContent xmlns:mc="http://schemas.openxmlformats.org/markup-compatibility/2006">
              <mc:Choice xmlns:v="urn:schemas-microsoft-com:vml" Requires="v">
                <p:oleObj spid="_x0000_s2510" r:id="rId13" imgW="177492" imgH="215526" progId="Equation.3">
                  <p:embed/>
                </p:oleObj>
              </mc:Choice>
              <mc:Fallback>
                <p:oleObj r:id="rId13" imgW="177492" imgH="215526"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2038" y="5351463"/>
                        <a:ext cx="4445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 name="矩形 18"/>
          <p:cNvSpPr>
            <a:spLocks noChangeArrowheads="1"/>
          </p:cNvSpPr>
          <p:nvPr/>
        </p:nvSpPr>
        <p:spPr bwMode="auto">
          <a:xfrm>
            <a:off x="1998663" y="5280025"/>
            <a:ext cx="57467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aphicFrame>
        <p:nvGraphicFramePr>
          <p:cNvPr id="20" name="对象 19"/>
          <p:cNvGraphicFramePr>
            <a:graphicFrameLocks/>
          </p:cNvGraphicFramePr>
          <p:nvPr/>
        </p:nvGraphicFramePr>
        <p:xfrm>
          <a:off x="2070100" y="5351463"/>
          <a:ext cx="412750" cy="468312"/>
        </p:xfrm>
        <a:graphic>
          <a:graphicData uri="http://schemas.openxmlformats.org/presentationml/2006/ole">
            <mc:AlternateContent xmlns:mc="http://schemas.openxmlformats.org/markup-compatibility/2006">
              <mc:Choice xmlns:v="urn:schemas-microsoft-com:vml" Requires="v">
                <p:oleObj spid="_x0000_s2511" r:id="rId15" imgW="190252" imgH="215619" progId="Equation.3">
                  <p:embed/>
                </p:oleObj>
              </mc:Choice>
              <mc:Fallback>
                <p:oleObj r:id="rId15" imgW="190252" imgH="215619"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0100" y="5351463"/>
                        <a:ext cx="4127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 name="矩形 20"/>
          <p:cNvSpPr>
            <a:spLocks noChangeArrowheads="1"/>
          </p:cNvSpPr>
          <p:nvPr/>
        </p:nvSpPr>
        <p:spPr bwMode="auto">
          <a:xfrm>
            <a:off x="3438525" y="5280025"/>
            <a:ext cx="64770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aphicFrame>
        <p:nvGraphicFramePr>
          <p:cNvPr id="22" name="对象 21"/>
          <p:cNvGraphicFramePr>
            <a:graphicFrameLocks/>
          </p:cNvGraphicFramePr>
          <p:nvPr/>
        </p:nvGraphicFramePr>
        <p:xfrm>
          <a:off x="3509963" y="5351463"/>
          <a:ext cx="455612" cy="546100"/>
        </p:xfrm>
        <a:graphic>
          <a:graphicData uri="http://schemas.openxmlformats.org/presentationml/2006/ole">
            <mc:AlternateContent xmlns:mc="http://schemas.openxmlformats.org/markup-compatibility/2006">
              <mc:Choice xmlns:v="urn:schemas-microsoft-com:vml" Requires="v">
                <p:oleObj spid="_x0000_s2512" r:id="rId17" imgW="190417" imgH="228501" progId="Equation.3">
                  <p:embed/>
                </p:oleObj>
              </mc:Choice>
              <mc:Fallback>
                <p:oleObj r:id="rId17" imgW="190417" imgH="228501"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9963" y="5351463"/>
                        <a:ext cx="4556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对象 22"/>
          <p:cNvGraphicFramePr>
            <a:graphicFrameLocks/>
          </p:cNvGraphicFramePr>
          <p:nvPr/>
        </p:nvGraphicFramePr>
        <p:xfrm>
          <a:off x="2646363" y="5495925"/>
          <a:ext cx="665162" cy="285750"/>
        </p:xfrm>
        <a:graphic>
          <a:graphicData uri="http://schemas.openxmlformats.org/presentationml/2006/ole">
            <mc:AlternateContent xmlns:mc="http://schemas.openxmlformats.org/markup-compatibility/2006">
              <mc:Choice xmlns:v="urn:schemas-microsoft-com:vml" Requires="v">
                <p:oleObj spid="_x0000_s2513" r:id="rId19" imgW="177261" imgH="75969" progId="Equation.3">
                  <p:embed/>
                </p:oleObj>
              </mc:Choice>
              <mc:Fallback>
                <p:oleObj r:id="rId19" imgW="177261" imgH="75969"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6363" y="5495925"/>
                        <a:ext cx="6651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 name="直接连接符 23"/>
          <p:cNvSpPr>
            <a:spLocks noChangeShapeType="1"/>
          </p:cNvSpPr>
          <p:nvPr/>
        </p:nvSpPr>
        <p:spPr bwMode="auto">
          <a:xfrm flipV="1">
            <a:off x="1133475" y="3624263"/>
            <a:ext cx="1223963"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25"/>
          <p:cNvSpPr>
            <a:spLocks noChangeShapeType="1"/>
          </p:cNvSpPr>
          <p:nvPr/>
        </p:nvSpPr>
        <p:spPr bwMode="auto">
          <a:xfrm flipV="1">
            <a:off x="1925638" y="3695700"/>
            <a:ext cx="360362"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直接连接符 26"/>
          <p:cNvSpPr>
            <a:spLocks noChangeShapeType="1"/>
          </p:cNvSpPr>
          <p:nvPr/>
        </p:nvSpPr>
        <p:spPr bwMode="auto">
          <a:xfrm>
            <a:off x="2573338" y="3624263"/>
            <a:ext cx="122555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直接连接符 27"/>
          <p:cNvSpPr>
            <a:spLocks noChangeShapeType="1"/>
          </p:cNvSpPr>
          <p:nvPr/>
        </p:nvSpPr>
        <p:spPr bwMode="auto">
          <a:xfrm>
            <a:off x="917575" y="4775200"/>
            <a:ext cx="36036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28"/>
          <p:cNvSpPr>
            <a:spLocks noChangeShapeType="1"/>
          </p:cNvSpPr>
          <p:nvPr/>
        </p:nvSpPr>
        <p:spPr bwMode="auto">
          <a:xfrm>
            <a:off x="1062038" y="4775200"/>
            <a:ext cx="11525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直接连接符 29"/>
          <p:cNvSpPr>
            <a:spLocks noChangeShapeType="1"/>
          </p:cNvSpPr>
          <p:nvPr/>
        </p:nvSpPr>
        <p:spPr bwMode="auto">
          <a:xfrm>
            <a:off x="1206500" y="4775200"/>
            <a:ext cx="26638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直接连接符 30"/>
          <p:cNvSpPr>
            <a:spLocks noChangeShapeType="1"/>
          </p:cNvSpPr>
          <p:nvPr/>
        </p:nvSpPr>
        <p:spPr bwMode="auto">
          <a:xfrm flipV="1">
            <a:off x="1277938" y="4775200"/>
            <a:ext cx="576262"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31"/>
          <p:cNvSpPr>
            <a:spLocks noChangeShapeType="1"/>
          </p:cNvSpPr>
          <p:nvPr/>
        </p:nvSpPr>
        <p:spPr bwMode="auto">
          <a:xfrm>
            <a:off x="1998663" y="4775200"/>
            <a:ext cx="21590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32"/>
          <p:cNvSpPr>
            <a:spLocks noChangeShapeType="1"/>
          </p:cNvSpPr>
          <p:nvPr/>
        </p:nvSpPr>
        <p:spPr bwMode="auto">
          <a:xfrm>
            <a:off x="2214563" y="4775200"/>
            <a:ext cx="1655762"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33"/>
          <p:cNvSpPr>
            <a:spLocks noChangeShapeType="1"/>
          </p:cNvSpPr>
          <p:nvPr/>
        </p:nvSpPr>
        <p:spPr bwMode="auto">
          <a:xfrm flipH="1">
            <a:off x="3870325" y="4775200"/>
            <a:ext cx="21590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34"/>
          <p:cNvSpPr>
            <a:spLocks noChangeShapeType="1"/>
          </p:cNvSpPr>
          <p:nvPr/>
        </p:nvSpPr>
        <p:spPr bwMode="auto">
          <a:xfrm flipH="1">
            <a:off x="2141538" y="4775200"/>
            <a:ext cx="20161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35"/>
          <p:cNvSpPr>
            <a:spLocks noChangeShapeType="1"/>
          </p:cNvSpPr>
          <p:nvPr/>
        </p:nvSpPr>
        <p:spPr bwMode="auto">
          <a:xfrm flipV="1">
            <a:off x="1349375" y="4775200"/>
            <a:ext cx="244951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 name="对象 36"/>
          <p:cNvGraphicFramePr>
            <a:graphicFrameLocks/>
          </p:cNvGraphicFramePr>
          <p:nvPr/>
        </p:nvGraphicFramePr>
        <p:xfrm>
          <a:off x="5051425" y="2819400"/>
          <a:ext cx="3586163" cy="482600"/>
        </p:xfrm>
        <a:graphic>
          <a:graphicData uri="http://schemas.openxmlformats.org/presentationml/2006/ole">
            <mc:AlternateContent xmlns:mc="http://schemas.openxmlformats.org/markup-compatibility/2006">
              <mc:Choice xmlns:v="urn:schemas-microsoft-com:vml" Requires="v">
                <p:oleObj spid="_x0000_s2514" r:id="rId20" imgW="1701720" imgH="228600" progId="Equation.3">
                  <p:embed/>
                </p:oleObj>
              </mc:Choice>
              <mc:Fallback>
                <p:oleObj r:id="rId20" imgW="1701720" imgH="228600"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51425" y="2819400"/>
                        <a:ext cx="35861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 name="文本框 145456"/>
          <p:cNvSpPr txBox="1">
            <a:spLocks noChangeArrowheads="1"/>
          </p:cNvSpPr>
          <p:nvPr/>
        </p:nvSpPr>
        <p:spPr bwMode="auto">
          <a:xfrm>
            <a:off x="5105400" y="33528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spcBef>
                <a:spcPct val="50000"/>
              </a:spcBef>
            </a:pPr>
            <a:r>
              <a:rPr lang="zh-CN" altLang="en-US" sz="2400" b="0">
                <a:latin typeface="华文中宋" pitchFamily="2" charset="-122"/>
                <a:ea typeface="华文中宋" pitchFamily="2" charset="-122"/>
              </a:rPr>
              <a:t>对总目标</a:t>
            </a:r>
            <a:r>
              <a:rPr lang="en-US" altLang="zh-CN" sz="2400" b="0">
                <a:latin typeface="华文中宋" pitchFamily="2" charset="-122"/>
                <a:ea typeface="华文中宋" pitchFamily="2" charset="-122"/>
              </a:rPr>
              <a:t>Z</a:t>
            </a:r>
            <a:r>
              <a:rPr lang="zh-CN" altLang="en-US" sz="2400" b="0">
                <a:latin typeface="华文中宋" pitchFamily="2" charset="-122"/>
                <a:ea typeface="华文中宋" pitchFamily="2" charset="-122"/>
              </a:rPr>
              <a:t>的排序为</a:t>
            </a:r>
          </a:p>
        </p:txBody>
      </p:sp>
      <p:graphicFrame>
        <p:nvGraphicFramePr>
          <p:cNvPr id="39" name="对象 38"/>
          <p:cNvGraphicFramePr>
            <a:graphicFrameLocks/>
          </p:cNvGraphicFramePr>
          <p:nvPr/>
        </p:nvGraphicFramePr>
        <p:xfrm>
          <a:off x="5105400" y="3810000"/>
          <a:ext cx="1778000" cy="542925"/>
        </p:xfrm>
        <a:graphic>
          <a:graphicData uri="http://schemas.openxmlformats.org/presentationml/2006/ole">
            <mc:AlternateContent xmlns:mc="http://schemas.openxmlformats.org/markup-compatibility/2006">
              <mc:Choice xmlns:v="urn:schemas-microsoft-com:vml" Requires="v">
                <p:oleObj spid="_x0000_s2515" r:id="rId22" imgW="749300" imgH="228600" progId="Equation.3">
                  <p:embed/>
                </p:oleObj>
              </mc:Choice>
              <mc:Fallback>
                <p:oleObj r:id="rId22" imgW="749300" imgH="228600" progId="Equation.3">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05400" y="3810000"/>
                        <a:ext cx="1778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 name="对象 39"/>
          <p:cNvGraphicFramePr>
            <a:graphicFrameLocks/>
          </p:cNvGraphicFramePr>
          <p:nvPr/>
        </p:nvGraphicFramePr>
        <p:xfrm>
          <a:off x="4633913" y="4572000"/>
          <a:ext cx="4551362" cy="509588"/>
        </p:xfrm>
        <a:graphic>
          <a:graphicData uri="http://schemas.openxmlformats.org/presentationml/2006/ole">
            <mc:AlternateContent xmlns:mc="http://schemas.openxmlformats.org/markup-compatibility/2006">
              <mc:Choice xmlns:v="urn:schemas-microsoft-com:vml" Requires="v">
                <p:oleObj spid="_x0000_s2516" r:id="rId24" imgW="2158920" imgH="241200" progId="Equation.3">
                  <p:embed/>
                </p:oleObj>
              </mc:Choice>
              <mc:Fallback>
                <p:oleObj r:id="rId24" imgW="2158920" imgH="241200"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33913" y="4572000"/>
                        <a:ext cx="45513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 name="文本框 145459"/>
          <p:cNvSpPr txBox="1">
            <a:spLocks noChangeArrowheads="1"/>
          </p:cNvSpPr>
          <p:nvPr/>
        </p:nvSpPr>
        <p:spPr bwMode="auto">
          <a:xfrm>
            <a:off x="4724400" y="51816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spcBef>
                <a:spcPct val="50000"/>
              </a:spcBef>
            </a:pPr>
            <a:r>
              <a:rPr lang="zh-CN" altLang="en-US" sz="2400" b="0">
                <a:latin typeface="华文中宋" pitchFamily="2" charset="-122"/>
                <a:ea typeface="华文中宋" pitchFamily="2" charset="-122"/>
              </a:rPr>
              <a:t>的层次单排序为</a:t>
            </a:r>
          </a:p>
        </p:txBody>
      </p:sp>
      <p:graphicFrame>
        <p:nvGraphicFramePr>
          <p:cNvPr id="42" name="对象 41"/>
          <p:cNvGraphicFramePr>
            <a:graphicFrameLocks/>
          </p:cNvGraphicFramePr>
          <p:nvPr/>
        </p:nvGraphicFramePr>
        <p:xfrm>
          <a:off x="4405313" y="5659438"/>
          <a:ext cx="4459287" cy="573087"/>
        </p:xfrm>
        <a:graphic>
          <a:graphicData uri="http://schemas.openxmlformats.org/presentationml/2006/ole">
            <mc:AlternateContent xmlns:mc="http://schemas.openxmlformats.org/markup-compatibility/2006">
              <mc:Choice xmlns:v="urn:schemas-microsoft-com:vml" Requires="v">
                <p:oleObj spid="_x0000_s2517" r:id="rId26" imgW="1878785" imgH="241195" progId="Equation.3">
                  <p:embed/>
                </p:oleObj>
              </mc:Choice>
              <mc:Fallback>
                <p:oleObj r:id="rId26" imgW="1878785" imgH="241195"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05313" y="5659438"/>
                        <a:ext cx="44592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96466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graphicFrame>
        <p:nvGraphicFramePr>
          <p:cNvPr id="8" name="对象 7"/>
          <p:cNvGraphicFramePr>
            <a:graphicFrameLocks/>
          </p:cNvGraphicFramePr>
          <p:nvPr>
            <p:extLst>
              <p:ext uri="{D42A27DB-BD31-4B8C-83A1-F6EECF244321}">
                <p14:modId xmlns:p14="http://schemas.microsoft.com/office/powerpoint/2010/main" val="4001246206"/>
              </p:ext>
            </p:extLst>
          </p:nvPr>
        </p:nvGraphicFramePr>
        <p:xfrm>
          <a:off x="984250" y="1066800"/>
          <a:ext cx="339725" cy="366713"/>
        </p:xfrm>
        <a:graphic>
          <a:graphicData uri="http://schemas.openxmlformats.org/presentationml/2006/ole">
            <mc:AlternateContent xmlns:mc="http://schemas.openxmlformats.org/markup-compatibility/2006">
              <mc:Choice xmlns:v="urn:schemas-microsoft-com:vml" Requires="v">
                <p:oleObj spid="_x0000_s3459" r:id="rId3" imgW="152202" imgH="164885" progId="Equation.3">
                  <p:embed/>
                </p:oleObj>
              </mc:Choice>
              <mc:Fallback>
                <p:oleObj r:id="rId3" imgW="152202" imgH="16488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1066800"/>
                        <a:ext cx="33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p:cNvGraphicFramePr>
          <p:nvPr>
            <p:extLst>
              <p:ext uri="{D42A27DB-BD31-4B8C-83A1-F6EECF244321}">
                <p14:modId xmlns:p14="http://schemas.microsoft.com/office/powerpoint/2010/main" val="3219618270"/>
              </p:ext>
            </p:extLst>
          </p:nvPr>
        </p:nvGraphicFramePr>
        <p:xfrm>
          <a:off x="4267200" y="990600"/>
          <a:ext cx="3833192" cy="1862336"/>
        </p:xfrm>
        <a:graphic>
          <a:graphicData uri="http://schemas.openxmlformats.org/presentationml/2006/ole">
            <mc:AlternateContent xmlns:mc="http://schemas.openxmlformats.org/markup-compatibility/2006">
              <mc:Choice xmlns:v="urn:schemas-microsoft-com:vml" Requires="v">
                <p:oleObj spid="_x0000_s3460" r:id="rId5" imgW="1638300" imgH="914400" progId="Equation.3">
                  <p:embed/>
                </p:oleObj>
              </mc:Choice>
              <mc:Fallback>
                <p:oleObj r:id="rId5" imgW="1638300" imgH="9144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990600"/>
                        <a:ext cx="3833192" cy="1862336"/>
                      </a:xfrm>
                      <a:prstGeom prst="rect">
                        <a:avLst/>
                      </a:prstGeom>
                      <a:noFill/>
                      <a:ln>
                        <a:noFill/>
                      </a:ln>
                    </p:spPr>
                  </p:pic>
                </p:oleObj>
              </mc:Fallback>
            </mc:AlternateContent>
          </a:graphicData>
        </a:graphic>
      </p:graphicFrame>
      <p:sp>
        <p:nvSpPr>
          <p:cNvPr id="13" name="文本框 147477"/>
          <p:cNvSpPr txBox="1">
            <a:spLocks noChangeArrowheads="1"/>
          </p:cNvSpPr>
          <p:nvPr/>
        </p:nvSpPr>
        <p:spPr bwMode="auto">
          <a:xfrm>
            <a:off x="1295400" y="990600"/>
            <a:ext cx="327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spcBef>
                <a:spcPct val="50000"/>
              </a:spcBef>
            </a:pPr>
            <a:r>
              <a:rPr lang="zh-CN" altLang="en-US" sz="2400" b="0">
                <a:latin typeface="华文中宋" pitchFamily="2" charset="-122"/>
                <a:ea typeface="华文中宋" pitchFamily="2" charset="-122"/>
              </a:rPr>
              <a:t>层的层次总排序为：</a:t>
            </a:r>
          </a:p>
        </p:txBody>
      </p:sp>
      <p:graphicFrame>
        <p:nvGraphicFramePr>
          <p:cNvPr id="14" name="表格 13"/>
          <p:cNvGraphicFramePr/>
          <p:nvPr>
            <p:extLst>
              <p:ext uri="{D42A27DB-BD31-4B8C-83A1-F6EECF244321}">
                <p14:modId xmlns:p14="http://schemas.microsoft.com/office/powerpoint/2010/main" val="3630559640"/>
              </p:ext>
            </p:extLst>
          </p:nvPr>
        </p:nvGraphicFramePr>
        <p:xfrm>
          <a:off x="1535008" y="2924944"/>
          <a:ext cx="6400800" cy="3810000"/>
        </p:xfrm>
        <a:graphic>
          <a:graphicData uri="http://schemas.openxmlformats.org/drawingml/2006/table">
            <a:tbl>
              <a:tblPr/>
              <a:tblGrid>
                <a:gridCol w="1066800"/>
                <a:gridCol w="2997200"/>
                <a:gridCol w="2336800"/>
              </a:tblGrid>
              <a:tr h="1066800">
                <a:tc>
                  <a:txBody>
                    <a:bodyPr/>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b="0" i="0" u="none" kern="1200" baseline="0">
                          <a:solidFill>
                            <a:schemeClr val="tx1"/>
                          </a:solidFill>
                          <a:latin typeface="Verdana" panose="020B0604030504040204" pitchFamily="34" charset="0"/>
                          <a:ea typeface="宋体" panose="02010600030101010101" pitchFamily="2" charset="-122"/>
                        </a:defRPr>
                      </a:lvl1pPr>
                      <a:lvl2pPr marL="908050" lvl="1" indent="-436245">
                        <a:defRPr sz="2200" kern="1200"/>
                      </a:lvl2pPr>
                      <a:lvl3pPr marL="1304925" lvl="2" indent="-394970">
                        <a:defRPr sz="2100" kern="1200"/>
                      </a:lvl3pPr>
                      <a:lvl4pPr marL="1694180" lvl="3" indent="-387350">
                        <a:defRPr sz="1800" kern="1200"/>
                      </a:lvl4pPr>
                      <a:lvl5pPr marL="2094230" lvl="4" indent="-398780">
                        <a:spcBef>
                          <a:spcPct val="25000"/>
                        </a:spcBef>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b="0" i="0" u="none" kern="1200" baseline="0">
                          <a:solidFill>
                            <a:schemeClr val="tx1"/>
                          </a:solidFill>
                          <a:latin typeface="Verdana" panose="020B0604030504040204" pitchFamily="34" charset="0"/>
                          <a:ea typeface="宋体" panose="02010600030101010101" pitchFamily="2" charset="-122"/>
                        </a:defRPr>
                      </a:lvl1pPr>
                      <a:lvl2pPr marL="908050" lvl="1" indent="-436245">
                        <a:defRPr sz="2200" kern="1200"/>
                      </a:lvl2pPr>
                      <a:lvl3pPr marL="1304925" lvl="2" indent="-394970">
                        <a:defRPr sz="2100" kern="1200"/>
                      </a:lvl3pPr>
                      <a:lvl4pPr marL="1694180" lvl="3" indent="-387350">
                        <a:defRPr sz="1800" kern="1200"/>
                      </a:lvl4pPr>
                      <a:lvl5pPr marL="2094230" lvl="4" indent="-398780">
                        <a:spcBef>
                          <a:spcPct val="25000"/>
                        </a:spcBef>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b="0" i="0" u="none" kern="1200" baseline="0">
                          <a:solidFill>
                            <a:schemeClr val="tx1"/>
                          </a:solidFill>
                          <a:latin typeface="Verdana" panose="020B0604030504040204" pitchFamily="34" charset="0"/>
                          <a:ea typeface="宋体" panose="02010600030101010101" pitchFamily="2" charset="-122"/>
                        </a:defRPr>
                      </a:lvl1pPr>
                      <a:lvl2pPr marL="908050" lvl="1" indent="-436245">
                        <a:defRPr sz="2200" kern="1200"/>
                      </a:lvl2pPr>
                      <a:lvl3pPr marL="1304925" lvl="2" indent="-394970">
                        <a:defRPr sz="2100" kern="1200"/>
                      </a:lvl3pPr>
                      <a:lvl4pPr marL="1694180" lvl="3" indent="-387350">
                        <a:defRPr sz="1800" kern="1200"/>
                      </a:lvl4pPr>
                      <a:lvl5pPr marL="2094230" lvl="4" indent="-398780">
                        <a:spcBef>
                          <a:spcPct val="25000"/>
                        </a:spcBef>
                        <a:defRPr sz="1800" kern="1200"/>
                      </a:lvl5pPr>
                    </a:lstStyle>
                    <a:p>
                      <a:pPr marL="0" lvl="0" indent="0" algn="ctr">
                        <a:buNone/>
                      </a:pPr>
                      <a:r>
                        <a:rPr lang="en-US" altLang="zh-CN" dirty="0"/>
                        <a:t>B</a:t>
                      </a:r>
                      <a:r>
                        <a:rPr lang="zh-CN" altLang="en-US" dirty="0">
                          <a:ea typeface="华文中宋" panose="02010600040101010101" pitchFamily="2" charset="-122"/>
                        </a:rPr>
                        <a:t>层的层次</a:t>
                      </a:r>
                    </a:p>
                    <a:p>
                      <a:pPr marL="0" lvl="0" indent="0" algn="ctr">
                        <a:buNone/>
                      </a:pPr>
                      <a:r>
                        <a:rPr lang="zh-CN" altLang="en-US" dirty="0">
                          <a:ea typeface="华文中宋" panose="02010600040101010101" pitchFamily="2" charset="-122"/>
                        </a:rPr>
                        <a:t>总排序</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0">
                <a:tc>
                  <a:txBody>
                    <a:bodyPr/>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b="0" i="0" u="none" kern="1200" baseline="0">
                          <a:solidFill>
                            <a:schemeClr val="tx1"/>
                          </a:solidFill>
                          <a:latin typeface="Verdana" panose="020B0604030504040204" pitchFamily="34" charset="0"/>
                          <a:ea typeface="宋体" panose="02010600030101010101" pitchFamily="2" charset="-122"/>
                        </a:defRPr>
                      </a:lvl1pPr>
                      <a:lvl2pPr marL="908050" lvl="1" indent="-436245">
                        <a:defRPr sz="2200" kern="1200"/>
                      </a:lvl2pPr>
                      <a:lvl3pPr marL="1304925" lvl="2" indent="-394970">
                        <a:defRPr sz="2100" kern="1200"/>
                      </a:lvl3pPr>
                      <a:lvl4pPr marL="1694180" lvl="3" indent="-387350">
                        <a:defRPr sz="1800" kern="1200"/>
                      </a:lvl4pPr>
                      <a:lvl5pPr marL="2094230" lvl="4" indent="-398780">
                        <a:spcBef>
                          <a:spcPct val="25000"/>
                        </a:spcBef>
                        <a:defRPr sz="1800" kern="1200"/>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b="0" i="0" u="none" kern="1200" baseline="0">
                          <a:solidFill>
                            <a:schemeClr val="tx1"/>
                          </a:solidFill>
                          <a:latin typeface="Verdana" panose="020B0604030504040204" pitchFamily="34" charset="0"/>
                          <a:ea typeface="宋体" panose="02010600030101010101" pitchFamily="2" charset="-122"/>
                        </a:defRPr>
                      </a:lvl1pPr>
                      <a:lvl2pPr marL="908050" lvl="1" indent="-436245">
                        <a:defRPr sz="2200" kern="1200"/>
                      </a:lvl2pPr>
                      <a:lvl3pPr marL="1304925" lvl="2" indent="-394970">
                        <a:defRPr sz="2100" kern="1200"/>
                      </a:lvl3pPr>
                      <a:lvl4pPr marL="1694180" lvl="3" indent="-387350">
                        <a:defRPr sz="1800" kern="1200"/>
                      </a:lvl4pPr>
                      <a:lvl5pPr marL="2094230" lvl="4" indent="-398780">
                        <a:spcBef>
                          <a:spcPct val="25000"/>
                        </a:spcBef>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b="0" i="0" u="none" kern="1200" baseline="0">
                          <a:solidFill>
                            <a:schemeClr val="tx1"/>
                          </a:solidFill>
                          <a:latin typeface="Verdana" panose="020B0604030504040204" pitchFamily="34" charset="0"/>
                          <a:ea typeface="宋体" panose="02010600030101010101" pitchFamily="2" charset="-122"/>
                        </a:defRPr>
                      </a:lvl1pPr>
                      <a:lvl2pPr marL="908050" lvl="1" indent="-436245">
                        <a:defRPr sz="2200" kern="1200"/>
                      </a:lvl2pPr>
                      <a:lvl3pPr marL="1304925" lvl="2" indent="-394970">
                        <a:defRPr sz="2100" kern="1200"/>
                      </a:lvl3pPr>
                      <a:lvl4pPr marL="1694180" lvl="3" indent="-387350">
                        <a:defRPr sz="1800" kern="1200"/>
                      </a:lvl4pPr>
                      <a:lvl5pPr marL="2094230" lvl="4" indent="-398780">
                        <a:spcBef>
                          <a:spcPct val="25000"/>
                        </a:spcBef>
                        <a:defRPr sz="1800" kern="1200"/>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5" name="对象 14"/>
          <p:cNvGraphicFramePr>
            <a:graphicFrameLocks/>
          </p:cNvGraphicFramePr>
          <p:nvPr>
            <p:extLst>
              <p:ext uri="{D42A27DB-BD31-4B8C-83A1-F6EECF244321}">
                <p14:modId xmlns:p14="http://schemas.microsoft.com/office/powerpoint/2010/main" val="420783234"/>
              </p:ext>
            </p:extLst>
          </p:nvPr>
        </p:nvGraphicFramePr>
        <p:xfrm>
          <a:off x="3103458" y="3077344"/>
          <a:ext cx="1962150" cy="381000"/>
        </p:xfrm>
        <a:graphic>
          <a:graphicData uri="http://schemas.openxmlformats.org/presentationml/2006/ole">
            <mc:AlternateContent xmlns:mc="http://schemas.openxmlformats.org/markup-compatibility/2006">
              <mc:Choice xmlns:v="urn:schemas-microsoft-com:vml" Requires="v">
                <p:oleObj spid="_x0000_s3461" r:id="rId7" imgW="825480" imgH="228600" progId="Equation.3">
                  <p:embed/>
                </p:oleObj>
              </mc:Choice>
              <mc:Fallback>
                <p:oleObj r:id="rId7" imgW="825480" imgH="2286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3458" y="3077344"/>
                        <a:ext cx="1962150" cy="381000"/>
                      </a:xfrm>
                      <a:prstGeom prst="rect">
                        <a:avLst/>
                      </a:prstGeom>
                      <a:noFill/>
                      <a:ln>
                        <a:noFill/>
                      </a:ln>
                    </p:spPr>
                  </p:pic>
                </p:oleObj>
              </mc:Fallback>
            </mc:AlternateContent>
          </a:graphicData>
        </a:graphic>
      </p:graphicFrame>
      <p:graphicFrame>
        <p:nvGraphicFramePr>
          <p:cNvPr id="16" name="对象 15"/>
          <p:cNvGraphicFramePr>
            <a:graphicFrameLocks/>
          </p:cNvGraphicFramePr>
          <p:nvPr>
            <p:extLst>
              <p:ext uri="{D42A27DB-BD31-4B8C-83A1-F6EECF244321}">
                <p14:modId xmlns:p14="http://schemas.microsoft.com/office/powerpoint/2010/main" val="1156183015"/>
              </p:ext>
            </p:extLst>
          </p:nvPr>
        </p:nvGraphicFramePr>
        <p:xfrm>
          <a:off x="3211408" y="3534544"/>
          <a:ext cx="1905000" cy="407988"/>
        </p:xfrm>
        <a:graphic>
          <a:graphicData uri="http://schemas.openxmlformats.org/presentationml/2006/ole">
            <mc:AlternateContent xmlns:mc="http://schemas.openxmlformats.org/markup-compatibility/2006">
              <mc:Choice xmlns:v="urn:schemas-microsoft-com:vml" Requires="v">
                <p:oleObj spid="_x0000_s3462" r:id="rId9" imgW="749300" imgH="228600" progId="Equation.3">
                  <p:embed/>
                </p:oleObj>
              </mc:Choice>
              <mc:Fallback>
                <p:oleObj r:id="rId9" imgW="749300" imgH="2286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1408" y="3534544"/>
                        <a:ext cx="1905000" cy="407988"/>
                      </a:xfrm>
                      <a:prstGeom prst="rect">
                        <a:avLst/>
                      </a:prstGeom>
                      <a:noFill/>
                      <a:ln>
                        <a:noFill/>
                      </a:ln>
                    </p:spPr>
                  </p:pic>
                </p:oleObj>
              </mc:Fallback>
            </mc:AlternateContent>
          </a:graphicData>
        </a:graphic>
      </p:graphicFrame>
      <p:graphicFrame>
        <p:nvGraphicFramePr>
          <p:cNvPr id="17" name="对象 16"/>
          <p:cNvGraphicFramePr>
            <a:graphicFrameLocks/>
          </p:cNvGraphicFramePr>
          <p:nvPr>
            <p:extLst>
              <p:ext uri="{D42A27DB-BD31-4B8C-83A1-F6EECF244321}">
                <p14:modId xmlns:p14="http://schemas.microsoft.com/office/powerpoint/2010/main" val="1468269992"/>
              </p:ext>
            </p:extLst>
          </p:nvPr>
        </p:nvGraphicFramePr>
        <p:xfrm>
          <a:off x="1916008" y="4220344"/>
          <a:ext cx="481013" cy="2514600"/>
        </p:xfrm>
        <a:graphic>
          <a:graphicData uri="http://schemas.openxmlformats.org/presentationml/2006/ole">
            <mc:AlternateContent xmlns:mc="http://schemas.openxmlformats.org/markup-compatibility/2006">
              <mc:Choice xmlns:v="urn:schemas-microsoft-com:vml" Requires="v">
                <p:oleObj spid="_x0000_s3463" r:id="rId11" imgW="203024" imgH="913607" progId="Equation.3">
                  <p:embed/>
                </p:oleObj>
              </mc:Choice>
              <mc:Fallback>
                <p:oleObj r:id="rId11" imgW="203024" imgH="913607"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6008" y="4220344"/>
                        <a:ext cx="481013" cy="2514600"/>
                      </a:xfrm>
                      <a:prstGeom prst="rect">
                        <a:avLst/>
                      </a:prstGeom>
                      <a:noFill/>
                      <a:ln>
                        <a:noFill/>
                      </a:ln>
                    </p:spPr>
                  </p:pic>
                </p:oleObj>
              </mc:Fallback>
            </mc:AlternateContent>
          </a:graphicData>
        </a:graphic>
      </p:graphicFrame>
      <p:graphicFrame>
        <p:nvGraphicFramePr>
          <p:cNvPr id="18" name="对象 17"/>
          <p:cNvGraphicFramePr>
            <a:graphicFrameLocks/>
          </p:cNvGraphicFramePr>
          <p:nvPr>
            <p:extLst>
              <p:ext uri="{D42A27DB-BD31-4B8C-83A1-F6EECF244321}">
                <p14:modId xmlns:p14="http://schemas.microsoft.com/office/powerpoint/2010/main" val="1943468534"/>
              </p:ext>
            </p:extLst>
          </p:nvPr>
        </p:nvGraphicFramePr>
        <p:xfrm>
          <a:off x="3059008" y="4220344"/>
          <a:ext cx="511175" cy="2514600"/>
        </p:xfrm>
        <a:graphic>
          <a:graphicData uri="http://schemas.openxmlformats.org/presentationml/2006/ole">
            <mc:AlternateContent xmlns:mc="http://schemas.openxmlformats.org/markup-compatibility/2006">
              <mc:Choice xmlns:v="urn:schemas-microsoft-com:vml" Requires="v">
                <p:oleObj spid="_x0000_s3464" r:id="rId13" imgW="215619" imgH="913211" progId="Equation.3">
                  <p:embed/>
                </p:oleObj>
              </mc:Choice>
              <mc:Fallback>
                <p:oleObj r:id="rId13" imgW="215619" imgH="913211"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9008" y="4220344"/>
                        <a:ext cx="511175" cy="2514600"/>
                      </a:xfrm>
                      <a:prstGeom prst="rect">
                        <a:avLst/>
                      </a:prstGeom>
                      <a:noFill/>
                      <a:ln>
                        <a:noFill/>
                      </a:ln>
                    </p:spPr>
                  </p:pic>
                </p:oleObj>
              </mc:Fallback>
            </mc:AlternateContent>
          </a:graphicData>
        </a:graphic>
      </p:graphicFrame>
      <p:graphicFrame>
        <p:nvGraphicFramePr>
          <p:cNvPr id="19" name="对象 18"/>
          <p:cNvGraphicFramePr>
            <a:graphicFrameLocks/>
          </p:cNvGraphicFramePr>
          <p:nvPr>
            <p:extLst>
              <p:ext uri="{D42A27DB-BD31-4B8C-83A1-F6EECF244321}">
                <p14:modId xmlns:p14="http://schemas.microsoft.com/office/powerpoint/2010/main" val="2196380569"/>
              </p:ext>
            </p:extLst>
          </p:nvPr>
        </p:nvGraphicFramePr>
        <p:xfrm>
          <a:off x="3668608" y="4220344"/>
          <a:ext cx="511175" cy="2514600"/>
        </p:xfrm>
        <a:graphic>
          <a:graphicData uri="http://schemas.openxmlformats.org/presentationml/2006/ole">
            <mc:AlternateContent xmlns:mc="http://schemas.openxmlformats.org/markup-compatibility/2006">
              <mc:Choice xmlns:v="urn:schemas-microsoft-com:vml" Requires="v">
                <p:oleObj spid="_x0000_s3465" r:id="rId15" imgW="215619" imgH="913211" progId="Equation.3">
                  <p:embed/>
                </p:oleObj>
              </mc:Choice>
              <mc:Fallback>
                <p:oleObj r:id="rId15" imgW="215619" imgH="913211"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68608" y="4220344"/>
                        <a:ext cx="511175" cy="2514600"/>
                      </a:xfrm>
                      <a:prstGeom prst="rect">
                        <a:avLst/>
                      </a:prstGeom>
                      <a:noFill/>
                      <a:ln>
                        <a:noFill/>
                      </a:ln>
                    </p:spPr>
                  </p:pic>
                </p:oleObj>
              </mc:Fallback>
            </mc:AlternateContent>
          </a:graphicData>
        </a:graphic>
      </p:graphicFrame>
      <p:graphicFrame>
        <p:nvGraphicFramePr>
          <p:cNvPr id="20" name="对象 19"/>
          <p:cNvGraphicFramePr>
            <a:graphicFrameLocks/>
          </p:cNvGraphicFramePr>
          <p:nvPr>
            <p:extLst>
              <p:ext uri="{D42A27DB-BD31-4B8C-83A1-F6EECF244321}">
                <p14:modId xmlns:p14="http://schemas.microsoft.com/office/powerpoint/2010/main" val="1193676702"/>
              </p:ext>
            </p:extLst>
          </p:nvPr>
        </p:nvGraphicFramePr>
        <p:xfrm>
          <a:off x="4552846" y="4220344"/>
          <a:ext cx="571500" cy="2514600"/>
        </p:xfrm>
        <a:graphic>
          <a:graphicData uri="http://schemas.openxmlformats.org/presentationml/2006/ole">
            <mc:AlternateContent xmlns:mc="http://schemas.openxmlformats.org/markup-compatibility/2006">
              <mc:Choice xmlns:v="urn:schemas-microsoft-com:vml" Requires="v">
                <p:oleObj spid="_x0000_s3466" r:id="rId17" imgW="241195" imgH="914003" progId="Equation.3">
                  <p:embed/>
                </p:oleObj>
              </mc:Choice>
              <mc:Fallback>
                <p:oleObj r:id="rId17" imgW="241195" imgH="914003"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52846" y="4220344"/>
                        <a:ext cx="571500" cy="2514600"/>
                      </a:xfrm>
                      <a:prstGeom prst="rect">
                        <a:avLst/>
                      </a:prstGeom>
                      <a:noFill/>
                      <a:ln>
                        <a:noFill/>
                      </a:ln>
                    </p:spPr>
                  </p:pic>
                </p:oleObj>
              </mc:Fallback>
            </mc:AlternateContent>
          </a:graphicData>
        </a:graphic>
      </p:graphicFrame>
      <p:sp>
        <p:nvSpPr>
          <p:cNvPr id="21" name="直接连接符 20"/>
          <p:cNvSpPr>
            <a:spLocks noChangeShapeType="1"/>
          </p:cNvSpPr>
          <p:nvPr/>
        </p:nvSpPr>
        <p:spPr bwMode="auto">
          <a:xfrm>
            <a:off x="1535008" y="2924944"/>
            <a:ext cx="1066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文本框 147508"/>
          <p:cNvSpPr txBox="1">
            <a:spLocks noChangeArrowheads="1"/>
          </p:cNvSpPr>
          <p:nvPr/>
        </p:nvSpPr>
        <p:spPr bwMode="auto">
          <a:xfrm>
            <a:off x="1916008" y="3077344"/>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ctr">
              <a:spcBef>
                <a:spcPct val="50000"/>
              </a:spcBef>
            </a:pPr>
            <a:r>
              <a:rPr lang="en-US" altLang="zh-CN" b="0"/>
              <a:t>C</a:t>
            </a:r>
          </a:p>
        </p:txBody>
      </p:sp>
      <p:sp>
        <p:nvSpPr>
          <p:cNvPr id="23" name="文本框 147509"/>
          <p:cNvSpPr txBox="1">
            <a:spLocks noChangeArrowheads="1"/>
          </p:cNvSpPr>
          <p:nvPr/>
        </p:nvSpPr>
        <p:spPr bwMode="auto">
          <a:xfrm>
            <a:off x="1458808" y="3458344"/>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itchFamily="34" charset="0"/>
                <a:ea typeface="宋体" pitchFamily="2" charset="-122"/>
              </a:defRPr>
            </a:lvl1pPr>
            <a:lvl2pPr>
              <a:defRPr b="1">
                <a:solidFill>
                  <a:schemeClr val="tx1"/>
                </a:solidFill>
                <a:latin typeface="Arial" pitchFamily="34" charset="0"/>
                <a:ea typeface="宋体" pitchFamily="2" charset="-122"/>
              </a:defRPr>
            </a:lvl2pPr>
            <a:lvl3pPr>
              <a:defRPr b="1">
                <a:solidFill>
                  <a:schemeClr val="tx1"/>
                </a:solidFill>
                <a:latin typeface="Arial" pitchFamily="34" charset="0"/>
                <a:ea typeface="宋体" pitchFamily="2" charset="-122"/>
              </a:defRPr>
            </a:lvl3pPr>
            <a:lvl4pPr>
              <a:defRPr b="1">
                <a:solidFill>
                  <a:schemeClr val="tx1"/>
                </a:solidFill>
                <a:latin typeface="Arial" pitchFamily="34" charset="0"/>
                <a:ea typeface="宋体" pitchFamily="2" charset="-122"/>
              </a:defRPr>
            </a:lvl4pPr>
            <a:lvl5pPr>
              <a:defRPr b="1">
                <a:solidFill>
                  <a:schemeClr val="tx1"/>
                </a:solidFill>
                <a:latin typeface="Arial" pitchFamily="34" charset="0"/>
                <a:ea typeface="宋体" pitchFamily="2" charset="-122"/>
              </a:defRPr>
            </a:lvl5pPr>
            <a:lvl6pPr fontAlgn="base">
              <a:spcBef>
                <a:spcPct val="0"/>
              </a:spcBef>
              <a:spcAft>
                <a:spcPct val="0"/>
              </a:spcAft>
              <a:buFont typeface="Arial" pitchFamily="34" charset="0"/>
              <a:defRPr b="1">
                <a:solidFill>
                  <a:schemeClr val="tx1"/>
                </a:solidFill>
                <a:latin typeface="Arial" pitchFamily="34" charset="0"/>
                <a:ea typeface="宋体" pitchFamily="2" charset="-122"/>
              </a:defRPr>
            </a:lvl6pPr>
            <a:lvl7pPr fontAlgn="base">
              <a:spcBef>
                <a:spcPct val="0"/>
              </a:spcBef>
              <a:spcAft>
                <a:spcPct val="0"/>
              </a:spcAft>
              <a:buFont typeface="Arial" pitchFamily="34" charset="0"/>
              <a:defRPr b="1">
                <a:solidFill>
                  <a:schemeClr val="tx1"/>
                </a:solidFill>
                <a:latin typeface="Arial" pitchFamily="34" charset="0"/>
                <a:ea typeface="宋体" pitchFamily="2" charset="-122"/>
              </a:defRPr>
            </a:lvl7pPr>
            <a:lvl8pPr fontAlgn="base">
              <a:spcBef>
                <a:spcPct val="0"/>
              </a:spcBef>
              <a:spcAft>
                <a:spcPct val="0"/>
              </a:spcAft>
              <a:buFont typeface="Arial" pitchFamily="34" charset="0"/>
              <a:defRPr b="1">
                <a:solidFill>
                  <a:schemeClr val="tx1"/>
                </a:solidFill>
                <a:latin typeface="Arial" pitchFamily="34" charset="0"/>
                <a:ea typeface="宋体" pitchFamily="2" charset="-122"/>
              </a:defRPr>
            </a:lvl8pPr>
            <a:lvl9pPr fontAlgn="base">
              <a:spcBef>
                <a:spcPct val="0"/>
              </a:spcBef>
              <a:spcAft>
                <a:spcPct val="0"/>
              </a:spcAft>
              <a:buFont typeface="Arial" pitchFamily="34" charset="0"/>
              <a:defRPr b="1">
                <a:solidFill>
                  <a:schemeClr val="tx1"/>
                </a:solidFill>
                <a:latin typeface="Arial" pitchFamily="34" charset="0"/>
                <a:ea typeface="宋体" pitchFamily="2" charset="-122"/>
              </a:defRPr>
            </a:lvl9pPr>
          </a:lstStyle>
          <a:p>
            <a:pPr algn="ctr">
              <a:spcBef>
                <a:spcPct val="50000"/>
              </a:spcBef>
            </a:pPr>
            <a:r>
              <a:rPr lang="en-US" altLang="zh-CN" b="0"/>
              <a:t>B</a:t>
            </a:r>
          </a:p>
        </p:txBody>
      </p:sp>
      <p:graphicFrame>
        <p:nvGraphicFramePr>
          <p:cNvPr id="24" name="对象 23"/>
          <p:cNvGraphicFramePr>
            <a:graphicFrameLocks/>
          </p:cNvGraphicFramePr>
          <p:nvPr>
            <p:extLst>
              <p:ext uri="{D42A27DB-BD31-4B8C-83A1-F6EECF244321}">
                <p14:modId xmlns:p14="http://schemas.microsoft.com/office/powerpoint/2010/main" val="3948372751"/>
              </p:ext>
            </p:extLst>
          </p:nvPr>
        </p:nvGraphicFramePr>
        <p:xfrm>
          <a:off x="5726008" y="3991744"/>
          <a:ext cx="1898650" cy="838200"/>
        </p:xfrm>
        <a:graphic>
          <a:graphicData uri="http://schemas.openxmlformats.org/presentationml/2006/ole">
            <mc:AlternateContent xmlns:mc="http://schemas.openxmlformats.org/markup-compatibility/2006">
              <mc:Choice xmlns:v="urn:schemas-microsoft-com:vml" Requires="v">
                <p:oleObj spid="_x0000_s3467" r:id="rId19" imgW="761669" imgH="444307" progId="Equation.3">
                  <p:embed/>
                </p:oleObj>
              </mc:Choice>
              <mc:Fallback>
                <p:oleObj r:id="rId19" imgW="761669" imgH="44430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26008" y="3991744"/>
                        <a:ext cx="1898650" cy="838200"/>
                      </a:xfrm>
                      <a:prstGeom prst="rect">
                        <a:avLst/>
                      </a:prstGeom>
                      <a:noFill/>
                      <a:ln>
                        <a:noFill/>
                      </a:ln>
                    </p:spPr>
                  </p:pic>
                </p:oleObj>
              </mc:Fallback>
            </mc:AlternateContent>
          </a:graphicData>
        </a:graphic>
      </p:graphicFrame>
      <p:graphicFrame>
        <p:nvGraphicFramePr>
          <p:cNvPr id="26" name="对象 25"/>
          <p:cNvGraphicFramePr>
            <a:graphicFrameLocks/>
          </p:cNvGraphicFramePr>
          <p:nvPr>
            <p:extLst>
              <p:ext uri="{D42A27DB-BD31-4B8C-83A1-F6EECF244321}">
                <p14:modId xmlns:p14="http://schemas.microsoft.com/office/powerpoint/2010/main" val="857871220"/>
              </p:ext>
            </p:extLst>
          </p:nvPr>
        </p:nvGraphicFramePr>
        <p:xfrm>
          <a:off x="5726008" y="4829944"/>
          <a:ext cx="1992313" cy="838200"/>
        </p:xfrm>
        <a:graphic>
          <a:graphicData uri="http://schemas.openxmlformats.org/presentationml/2006/ole">
            <mc:AlternateContent xmlns:mc="http://schemas.openxmlformats.org/markup-compatibility/2006">
              <mc:Choice xmlns:v="urn:schemas-microsoft-com:vml" Requires="v">
                <p:oleObj spid="_x0000_s3468" r:id="rId21" imgW="799753" imgH="444307" progId="Equation.3">
                  <p:embed/>
                </p:oleObj>
              </mc:Choice>
              <mc:Fallback>
                <p:oleObj r:id="rId21" imgW="799753" imgH="444307"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26008" y="4829944"/>
                        <a:ext cx="1992313" cy="838200"/>
                      </a:xfrm>
                      <a:prstGeom prst="rect">
                        <a:avLst/>
                      </a:prstGeom>
                      <a:noFill/>
                      <a:ln>
                        <a:noFill/>
                      </a:ln>
                    </p:spPr>
                  </p:pic>
                </p:oleObj>
              </mc:Fallback>
            </mc:AlternateContent>
          </a:graphicData>
        </a:graphic>
      </p:graphicFrame>
      <p:graphicFrame>
        <p:nvGraphicFramePr>
          <p:cNvPr id="27" name="对象 26"/>
          <p:cNvGraphicFramePr>
            <a:graphicFrameLocks/>
          </p:cNvGraphicFramePr>
          <p:nvPr>
            <p:extLst>
              <p:ext uri="{D42A27DB-BD31-4B8C-83A1-F6EECF244321}">
                <p14:modId xmlns:p14="http://schemas.microsoft.com/office/powerpoint/2010/main" val="320373116"/>
              </p:ext>
            </p:extLst>
          </p:nvPr>
        </p:nvGraphicFramePr>
        <p:xfrm>
          <a:off x="5726008" y="5896744"/>
          <a:ext cx="1928813" cy="838200"/>
        </p:xfrm>
        <a:graphic>
          <a:graphicData uri="http://schemas.openxmlformats.org/presentationml/2006/ole">
            <mc:AlternateContent xmlns:mc="http://schemas.openxmlformats.org/markup-compatibility/2006">
              <mc:Choice xmlns:v="urn:schemas-microsoft-com:vml" Requires="v">
                <p:oleObj spid="_x0000_s3469" r:id="rId23" imgW="774364" imgH="444307" progId="Equation.3">
                  <p:embed/>
                </p:oleObj>
              </mc:Choice>
              <mc:Fallback>
                <p:oleObj r:id="rId23" imgW="774364" imgH="444307"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26008" y="5896744"/>
                        <a:ext cx="1928813" cy="838200"/>
                      </a:xfrm>
                      <a:prstGeom prst="rect">
                        <a:avLst/>
                      </a:prstGeom>
                      <a:noFill/>
                      <a:ln>
                        <a:noFill/>
                      </a:ln>
                    </p:spPr>
                  </p:pic>
                </p:oleObj>
              </mc:Fallback>
            </mc:AlternateContent>
          </a:graphicData>
        </a:graphic>
      </p:graphicFrame>
      <p:sp>
        <p:nvSpPr>
          <p:cNvPr id="29" name="标题 2"/>
          <p:cNvSpPr txBox="1">
            <a:spLocks/>
          </p:cNvSpPr>
          <p:nvPr/>
        </p:nvSpPr>
        <p:spPr>
          <a:xfrm>
            <a:off x="763063" y="4130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4.1.5 </a:t>
            </a:r>
            <a:r>
              <a:rPr lang="zh-CN" altLang="en-US" sz="3200" b="1" dirty="0" smtClean="0">
                <a:solidFill>
                  <a:srgbClr val="58267E"/>
                </a:solidFill>
                <a:latin typeface="黑体" pitchFamily="49" charset="-122"/>
                <a:ea typeface="黑体" pitchFamily="49" charset="-122"/>
              </a:rPr>
              <a:t>层次分析法</a:t>
            </a:r>
            <a:endParaRPr lang="zh-CN" altLang="en-US" sz="3200" b="1" dirty="0">
              <a:solidFill>
                <a:srgbClr val="58267E"/>
              </a:solidFill>
              <a:latin typeface="黑体" pitchFamily="49" charset="-122"/>
              <a:ea typeface="黑体" pitchFamily="49" charset="-122"/>
            </a:endParaRPr>
          </a:p>
        </p:txBody>
      </p:sp>
    </p:spTree>
    <p:extLst>
      <p:ext uri="{BB962C8B-B14F-4D97-AF65-F5344CB8AC3E}">
        <p14:creationId xmlns:p14="http://schemas.microsoft.com/office/powerpoint/2010/main" val="14673704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
          <p:cNvSpPr txBox="1">
            <a:spLocks/>
          </p:cNvSpPr>
          <p:nvPr/>
        </p:nvSpPr>
        <p:spPr>
          <a:xfrm>
            <a:off x="501118" y="3136"/>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58267E"/>
                </a:solidFill>
                <a:latin typeface="+mn-ea"/>
                <a:ea typeface="+mn-ea"/>
              </a:rPr>
              <a:t>层次分析法案例：</a:t>
            </a:r>
            <a:endParaRPr lang="en-US" altLang="zh-CN" sz="3200" b="1" dirty="0" smtClean="0">
              <a:solidFill>
                <a:srgbClr val="58267E"/>
              </a:solidFill>
              <a:latin typeface="+mn-ea"/>
              <a:ea typeface="+mn-ea"/>
            </a:endParaRPr>
          </a:p>
          <a:p>
            <a:r>
              <a:rPr lang="zh-CN" altLang="en-US" sz="3200" dirty="0" smtClean="0">
                <a:solidFill>
                  <a:srgbClr val="58267E"/>
                </a:solidFill>
              </a:rPr>
              <a:t>高校图书馆学科</a:t>
            </a:r>
            <a:r>
              <a:rPr lang="zh-CN" altLang="en-US" sz="3200" dirty="0">
                <a:solidFill>
                  <a:srgbClr val="58267E"/>
                </a:solidFill>
              </a:rPr>
              <a:t>服务</a:t>
            </a:r>
            <a:r>
              <a:rPr lang="zh-CN" altLang="en-US" sz="3200" dirty="0" smtClean="0">
                <a:solidFill>
                  <a:srgbClr val="58267E"/>
                </a:solidFill>
              </a:rPr>
              <a:t>评价模式</a:t>
            </a:r>
            <a:endParaRPr lang="zh-CN" altLang="en-US" sz="3200" dirty="0">
              <a:solidFill>
                <a:srgbClr val="58267E"/>
              </a:solidFill>
            </a:endParaRPr>
          </a:p>
          <a:p>
            <a:endParaRPr lang="zh-CN" altLang="en-US" sz="3200" b="1" dirty="0">
              <a:solidFill>
                <a:srgbClr val="58267E"/>
              </a:solidFill>
              <a:latin typeface="+mn-ea"/>
              <a:ea typeface="+mn-ea"/>
            </a:endParaRPr>
          </a:p>
        </p:txBody>
      </p:sp>
      <p:sp>
        <p:nvSpPr>
          <p:cNvPr id="3" name="矩形 2"/>
          <p:cNvSpPr/>
          <p:nvPr/>
        </p:nvSpPr>
        <p:spPr>
          <a:xfrm>
            <a:off x="501118" y="6121428"/>
            <a:ext cx="8535377" cy="523220"/>
          </a:xfrm>
          <a:prstGeom prst="rect">
            <a:avLst/>
          </a:prstGeom>
        </p:spPr>
        <p:txBody>
          <a:bodyPr wrap="square">
            <a:spAutoFit/>
          </a:bodyPr>
          <a:lstStyle/>
          <a:p>
            <a:r>
              <a:rPr lang="zh-CN" altLang="en-US" sz="1400" dirty="0">
                <a:latin typeface="黑体" pitchFamily="49" charset="-122"/>
                <a:ea typeface="黑体" pitchFamily="49" charset="-122"/>
              </a:rPr>
              <a:t>楚存坤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孙思琴</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韩丰谈</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基于层次分析法的高校图书馆学科服务评价模式</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大学图书馆学报</a:t>
            </a:r>
            <a:r>
              <a:rPr lang="en-US" altLang="zh-CN" sz="1400" dirty="0">
                <a:latin typeface="黑体" pitchFamily="49" charset="-122"/>
                <a:ea typeface="黑体" pitchFamily="49" charset="-122"/>
              </a:rPr>
              <a:t>, 2014, 32(6):86-90</a:t>
            </a:r>
            <a:r>
              <a:rPr lang="en-US" altLang="zh-CN" sz="1400" dirty="0" smtClean="0">
                <a:latin typeface="黑体" pitchFamily="49" charset="-122"/>
                <a:ea typeface="黑体" pitchFamily="49" charset="-122"/>
              </a:rPr>
              <a:t>.</a:t>
            </a:r>
          </a:p>
        </p:txBody>
      </p:sp>
      <p:sp>
        <p:nvSpPr>
          <p:cNvPr id="5" name="TextBox 4"/>
          <p:cNvSpPr txBox="1"/>
          <p:nvPr/>
        </p:nvSpPr>
        <p:spPr>
          <a:xfrm>
            <a:off x="755576" y="1228110"/>
            <a:ext cx="4952722" cy="400110"/>
          </a:xfrm>
          <a:prstGeom prst="rect">
            <a:avLst/>
          </a:prstGeom>
          <a:noFill/>
        </p:spPr>
        <p:txBody>
          <a:bodyPr wrap="square" rtlCol="0">
            <a:spAutoFit/>
          </a:bodyPr>
          <a:lstStyle/>
          <a:p>
            <a:r>
              <a:rPr lang="en-US" altLang="zh-CN" sz="2000" b="1" dirty="0" smtClean="0"/>
              <a:t>1.</a:t>
            </a:r>
            <a:r>
              <a:rPr lang="zh-CN" altLang="en-US" sz="2000" b="1" dirty="0" smtClean="0"/>
              <a:t>学科服务评价模式构建</a:t>
            </a:r>
            <a:endParaRPr lang="zh-CN" altLang="en-US" sz="2000" b="1"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282214"/>
            <a:ext cx="3425000" cy="4633206"/>
          </a:xfrm>
          <a:prstGeom prst="rect">
            <a:avLst/>
          </a:prstGeom>
        </p:spPr>
      </p:pic>
    </p:spTree>
    <p:extLst>
      <p:ext uri="{BB962C8B-B14F-4D97-AF65-F5344CB8AC3E}">
        <p14:creationId xmlns:p14="http://schemas.microsoft.com/office/powerpoint/2010/main" val="11757605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
          <p:cNvSpPr txBox="1">
            <a:spLocks/>
          </p:cNvSpPr>
          <p:nvPr/>
        </p:nvSpPr>
        <p:spPr>
          <a:xfrm>
            <a:off x="501118" y="3136"/>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58267E"/>
                </a:solidFill>
                <a:latin typeface="+mn-ea"/>
                <a:ea typeface="+mn-ea"/>
              </a:rPr>
              <a:t>层次分析法案例：</a:t>
            </a:r>
            <a:endParaRPr lang="en-US" altLang="zh-CN" sz="3200" b="1" dirty="0" smtClean="0">
              <a:solidFill>
                <a:srgbClr val="58267E"/>
              </a:solidFill>
              <a:latin typeface="+mn-ea"/>
              <a:ea typeface="+mn-ea"/>
            </a:endParaRPr>
          </a:p>
          <a:p>
            <a:r>
              <a:rPr lang="zh-CN" altLang="en-US" sz="3200" dirty="0" smtClean="0">
                <a:solidFill>
                  <a:srgbClr val="58267E"/>
                </a:solidFill>
              </a:rPr>
              <a:t>高校图书馆学科</a:t>
            </a:r>
            <a:r>
              <a:rPr lang="zh-CN" altLang="en-US" sz="3200" dirty="0">
                <a:solidFill>
                  <a:srgbClr val="58267E"/>
                </a:solidFill>
              </a:rPr>
              <a:t>服务</a:t>
            </a:r>
            <a:r>
              <a:rPr lang="zh-CN" altLang="en-US" sz="3200" dirty="0" smtClean="0">
                <a:solidFill>
                  <a:srgbClr val="58267E"/>
                </a:solidFill>
              </a:rPr>
              <a:t>评价模式</a:t>
            </a:r>
            <a:endParaRPr lang="zh-CN" altLang="en-US" sz="3200" dirty="0">
              <a:solidFill>
                <a:srgbClr val="58267E"/>
              </a:solidFill>
            </a:endParaRPr>
          </a:p>
          <a:p>
            <a:endParaRPr lang="zh-CN" altLang="en-US" sz="3200" b="1" dirty="0">
              <a:solidFill>
                <a:srgbClr val="58267E"/>
              </a:solidFill>
              <a:latin typeface="+mn-ea"/>
              <a:ea typeface="+mn-ea"/>
            </a:endParaRPr>
          </a:p>
        </p:txBody>
      </p:sp>
      <p:sp>
        <p:nvSpPr>
          <p:cNvPr id="5" name="TextBox 4"/>
          <p:cNvSpPr txBox="1"/>
          <p:nvPr/>
        </p:nvSpPr>
        <p:spPr>
          <a:xfrm>
            <a:off x="755576" y="1228110"/>
            <a:ext cx="4952722" cy="400110"/>
          </a:xfrm>
          <a:prstGeom prst="rect">
            <a:avLst/>
          </a:prstGeom>
          <a:noFill/>
        </p:spPr>
        <p:txBody>
          <a:bodyPr wrap="square" rtlCol="0">
            <a:spAutoFit/>
          </a:bodyPr>
          <a:lstStyle/>
          <a:p>
            <a:r>
              <a:rPr lang="en-US" altLang="zh-CN" sz="2000" b="1" dirty="0" smtClean="0"/>
              <a:t>2.</a:t>
            </a:r>
            <a:r>
              <a:rPr lang="zh-CN" altLang="en-US" sz="2000" b="1" dirty="0" smtClean="0"/>
              <a:t>构建两两比较矩阵</a:t>
            </a:r>
            <a:endParaRPr lang="zh-CN" altLang="en-US" sz="2000" b="1"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971680"/>
            <a:ext cx="5061000" cy="3473544"/>
          </a:xfrm>
          <a:prstGeom prst="rect">
            <a:avLst/>
          </a:prstGeom>
        </p:spPr>
      </p:pic>
      <p:sp>
        <p:nvSpPr>
          <p:cNvPr id="7" name="矩形 6"/>
          <p:cNvSpPr/>
          <p:nvPr/>
        </p:nvSpPr>
        <p:spPr>
          <a:xfrm>
            <a:off x="501118" y="6121428"/>
            <a:ext cx="8535377" cy="523220"/>
          </a:xfrm>
          <a:prstGeom prst="rect">
            <a:avLst/>
          </a:prstGeom>
        </p:spPr>
        <p:txBody>
          <a:bodyPr wrap="square">
            <a:spAutoFit/>
          </a:bodyPr>
          <a:lstStyle/>
          <a:p>
            <a:r>
              <a:rPr lang="zh-CN" altLang="en-US" sz="1400" dirty="0">
                <a:latin typeface="黑体" pitchFamily="49" charset="-122"/>
                <a:ea typeface="黑体" pitchFamily="49" charset="-122"/>
              </a:rPr>
              <a:t>楚存坤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孙思琴</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韩丰谈</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基于层次分析法的高校图书馆学科服务评价模式</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大学图书馆学报</a:t>
            </a:r>
            <a:r>
              <a:rPr lang="en-US" altLang="zh-CN" sz="1400" dirty="0">
                <a:latin typeface="黑体" pitchFamily="49" charset="-122"/>
                <a:ea typeface="黑体" pitchFamily="49" charset="-122"/>
              </a:rPr>
              <a:t>, 2014, 32(6):86-90</a:t>
            </a:r>
            <a:r>
              <a:rPr lang="en-US" altLang="zh-CN" sz="1400" dirty="0" smtClean="0">
                <a:latin typeface="黑体" pitchFamily="49" charset="-122"/>
                <a:ea typeface="黑体" pitchFamily="49" charset="-122"/>
              </a:rPr>
              <a:t>.</a:t>
            </a:r>
          </a:p>
        </p:txBody>
      </p:sp>
    </p:spTree>
    <p:extLst>
      <p:ext uri="{BB962C8B-B14F-4D97-AF65-F5344CB8AC3E}">
        <p14:creationId xmlns:p14="http://schemas.microsoft.com/office/powerpoint/2010/main" val="833980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
          <p:cNvSpPr txBox="1">
            <a:spLocks/>
          </p:cNvSpPr>
          <p:nvPr/>
        </p:nvSpPr>
        <p:spPr>
          <a:xfrm>
            <a:off x="501118" y="3136"/>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58267E"/>
                </a:solidFill>
                <a:latin typeface="+mn-ea"/>
                <a:ea typeface="+mn-ea"/>
              </a:rPr>
              <a:t>层次分析法案例：</a:t>
            </a:r>
            <a:endParaRPr lang="en-US" altLang="zh-CN" sz="3200" b="1" dirty="0" smtClean="0">
              <a:solidFill>
                <a:srgbClr val="58267E"/>
              </a:solidFill>
              <a:latin typeface="+mn-ea"/>
              <a:ea typeface="+mn-ea"/>
            </a:endParaRPr>
          </a:p>
          <a:p>
            <a:r>
              <a:rPr lang="zh-CN" altLang="en-US" sz="3200" dirty="0" smtClean="0">
                <a:solidFill>
                  <a:srgbClr val="58267E"/>
                </a:solidFill>
              </a:rPr>
              <a:t>高校图书馆学科</a:t>
            </a:r>
            <a:r>
              <a:rPr lang="zh-CN" altLang="en-US" sz="3200" dirty="0">
                <a:solidFill>
                  <a:srgbClr val="58267E"/>
                </a:solidFill>
              </a:rPr>
              <a:t>服务</a:t>
            </a:r>
            <a:r>
              <a:rPr lang="zh-CN" altLang="en-US" sz="3200" dirty="0" smtClean="0">
                <a:solidFill>
                  <a:srgbClr val="58267E"/>
                </a:solidFill>
              </a:rPr>
              <a:t>评价模式</a:t>
            </a:r>
            <a:endParaRPr lang="zh-CN" altLang="en-US" sz="3200" dirty="0">
              <a:solidFill>
                <a:srgbClr val="58267E"/>
              </a:solidFill>
            </a:endParaRPr>
          </a:p>
          <a:p>
            <a:endParaRPr lang="zh-CN" altLang="en-US" sz="3200" b="1" dirty="0">
              <a:solidFill>
                <a:srgbClr val="58267E"/>
              </a:solidFill>
              <a:latin typeface="+mn-ea"/>
              <a:ea typeface="+mn-ea"/>
            </a:endParaRPr>
          </a:p>
        </p:txBody>
      </p:sp>
      <p:sp>
        <p:nvSpPr>
          <p:cNvPr id="5" name="TextBox 4"/>
          <p:cNvSpPr txBox="1"/>
          <p:nvPr/>
        </p:nvSpPr>
        <p:spPr>
          <a:xfrm>
            <a:off x="755576" y="1228110"/>
            <a:ext cx="4952722" cy="400110"/>
          </a:xfrm>
          <a:prstGeom prst="rect">
            <a:avLst/>
          </a:prstGeom>
          <a:noFill/>
        </p:spPr>
        <p:txBody>
          <a:bodyPr wrap="square" rtlCol="0">
            <a:spAutoFit/>
          </a:bodyPr>
          <a:lstStyle/>
          <a:p>
            <a:r>
              <a:rPr lang="en-US" altLang="zh-CN" sz="2000" b="1" dirty="0" smtClean="0"/>
              <a:t>3.</a:t>
            </a:r>
            <a:r>
              <a:rPr lang="zh-CN" altLang="en-US" sz="2000" b="1" dirty="0" smtClean="0"/>
              <a:t>单层指标排序及单一性检验</a:t>
            </a:r>
            <a:endParaRPr lang="zh-CN" altLang="en-US" sz="2000" b="1"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772816"/>
            <a:ext cx="4108039" cy="209159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647" y="2216740"/>
            <a:ext cx="3724795" cy="1228896"/>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0203" y="3941811"/>
            <a:ext cx="3715268" cy="1905266"/>
          </a:xfrm>
          <a:prstGeom prst="rect">
            <a:avLst/>
          </a:prstGeom>
        </p:spPr>
      </p:pic>
      <p:sp>
        <p:nvSpPr>
          <p:cNvPr id="9" name="矩形 8"/>
          <p:cNvSpPr/>
          <p:nvPr/>
        </p:nvSpPr>
        <p:spPr>
          <a:xfrm>
            <a:off x="501118" y="6121428"/>
            <a:ext cx="8535377" cy="523220"/>
          </a:xfrm>
          <a:prstGeom prst="rect">
            <a:avLst/>
          </a:prstGeom>
        </p:spPr>
        <p:txBody>
          <a:bodyPr wrap="square">
            <a:spAutoFit/>
          </a:bodyPr>
          <a:lstStyle/>
          <a:p>
            <a:r>
              <a:rPr lang="zh-CN" altLang="en-US" sz="1400" dirty="0">
                <a:latin typeface="黑体" pitchFamily="49" charset="-122"/>
                <a:ea typeface="黑体" pitchFamily="49" charset="-122"/>
              </a:rPr>
              <a:t>楚存坤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孙思琴</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韩丰谈</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基于层次分析法的高校图书馆学科服务评价模式</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大学图书馆学报</a:t>
            </a:r>
            <a:r>
              <a:rPr lang="en-US" altLang="zh-CN" sz="1400" dirty="0">
                <a:latin typeface="黑体" pitchFamily="49" charset="-122"/>
                <a:ea typeface="黑体" pitchFamily="49" charset="-122"/>
              </a:rPr>
              <a:t>, 2014, 32(6):86-90</a:t>
            </a:r>
            <a:r>
              <a:rPr lang="en-US" altLang="zh-CN" sz="1400" dirty="0" smtClean="0">
                <a:latin typeface="黑体" pitchFamily="49" charset="-122"/>
                <a:ea typeface="黑体" pitchFamily="49" charset="-122"/>
              </a:rPr>
              <a:t>.</a:t>
            </a:r>
          </a:p>
        </p:txBody>
      </p:sp>
    </p:spTree>
    <p:extLst>
      <p:ext uri="{BB962C8B-B14F-4D97-AF65-F5344CB8AC3E}">
        <p14:creationId xmlns:p14="http://schemas.microsoft.com/office/powerpoint/2010/main" val="162902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
          <p:cNvSpPr txBox="1">
            <a:spLocks/>
          </p:cNvSpPr>
          <p:nvPr/>
        </p:nvSpPr>
        <p:spPr>
          <a:xfrm>
            <a:off x="501118" y="3136"/>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dirty="0" smtClean="0">
                <a:solidFill>
                  <a:srgbClr val="58267E"/>
                </a:solidFill>
                <a:latin typeface="+mn-ea"/>
                <a:ea typeface="+mn-ea"/>
              </a:rPr>
              <a:t>层次分析法案例：</a:t>
            </a:r>
            <a:endParaRPr lang="en-US" altLang="zh-CN" sz="3200" b="1" dirty="0" smtClean="0">
              <a:solidFill>
                <a:srgbClr val="58267E"/>
              </a:solidFill>
              <a:latin typeface="+mn-ea"/>
              <a:ea typeface="+mn-ea"/>
            </a:endParaRPr>
          </a:p>
          <a:p>
            <a:r>
              <a:rPr lang="zh-CN" altLang="en-US" sz="3200" dirty="0" smtClean="0">
                <a:solidFill>
                  <a:srgbClr val="58267E"/>
                </a:solidFill>
              </a:rPr>
              <a:t>高校图书馆学科</a:t>
            </a:r>
            <a:r>
              <a:rPr lang="zh-CN" altLang="en-US" sz="3200" dirty="0">
                <a:solidFill>
                  <a:srgbClr val="58267E"/>
                </a:solidFill>
              </a:rPr>
              <a:t>服务</a:t>
            </a:r>
            <a:r>
              <a:rPr lang="zh-CN" altLang="en-US" sz="3200" dirty="0" smtClean="0">
                <a:solidFill>
                  <a:srgbClr val="58267E"/>
                </a:solidFill>
              </a:rPr>
              <a:t>评价模式</a:t>
            </a:r>
            <a:endParaRPr lang="zh-CN" altLang="en-US" sz="3200" dirty="0">
              <a:solidFill>
                <a:srgbClr val="58267E"/>
              </a:solidFill>
            </a:endParaRPr>
          </a:p>
          <a:p>
            <a:endParaRPr lang="zh-CN" altLang="en-US" sz="3200" b="1" dirty="0">
              <a:solidFill>
                <a:srgbClr val="58267E"/>
              </a:solidFill>
              <a:latin typeface="+mn-ea"/>
              <a:ea typeface="+mn-ea"/>
            </a:endParaRPr>
          </a:p>
        </p:txBody>
      </p:sp>
      <p:sp>
        <p:nvSpPr>
          <p:cNvPr id="5" name="TextBox 4"/>
          <p:cNvSpPr txBox="1"/>
          <p:nvPr/>
        </p:nvSpPr>
        <p:spPr>
          <a:xfrm>
            <a:off x="755576" y="1228110"/>
            <a:ext cx="4952722" cy="400110"/>
          </a:xfrm>
          <a:prstGeom prst="rect">
            <a:avLst/>
          </a:prstGeom>
          <a:noFill/>
        </p:spPr>
        <p:txBody>
          <a:bodyPr wrap="square" rtlCol="0">
            <a:spAutoFit/>
          </a:bodyPr>
          <a:lstStyle/>
          <a:p>
            <a:r>
              <a:rPr lang="en-US" altLang="zh-CN" sz="2000" b="1" dirty="0" smtClean="0"/>
              <a:t>4.</a:t>
            </a:r>
            <a:r>
              <a:rPr lang="zh-CN" altLang="en-US" sz="2000" b="1" dirty="0" smtClean="0"/>
              <a:t>层次总排序</a:t>
            </a:r>
            <a:endParaRPr lang="zh-CN" altLang="en-US" sz="2000" b="1"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19" y="1228110"/>
            <a:ext cx="3346398" cy="5474318"/>
          </a:xfrm>
          <a:prstGeom prst="rect">
            <a:avLst/>
          </a:prstGeom>
        </p:spPr>
      </p:pic>
    </p:spTree>
    <p:extLst>
      <p:ext uri="{BB962C8B-B14F-4D97-AF65-F5344CB8AC3E}">
        <p14:creationId xmlns:p14="http://schemas.microsoft.com/office/powerpoint/2010/main" val="1986353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01655EA7-A587-462F-87CE-347DD01AC4EF}" type="datetime1">
              <a:rPr lang="zh-CN" altLang="en-US"/>
              <a:pPr/>
              <a:t>2018/10/25</a:t>
            </a:fld>
            <a:endParaRPr lang="en-US" altLang="zh-CN" sz="1800">
              <a:solidFill>
                <a:srgbClr val="000000"/>
              </a:solidFill>
            </a:endParaRPr>
          </a:p>
        </p:txBody>
      </p:sp>
      <p:sp>
        <p:nvSpPr>
          <p:cNvPr id="8195" name="Rectangle 3"/>
          <p:cNvSpPr>
            <a:spLocks noGrp="1" noChangeArrowheads="1"/>
          </p:cNvSpPr>
          <p:nvPr>
            <p:ph idx="4294967295"/>
          </p:nvPr>
        </p:nvSpPr>
        <p:spPr>
          <a:xfrm>
            <a:off x="899592" y="1556792"/>
            <a:ext cx="7488832" cy="3600450"/>
          </a:xfrm>
        </p:spPr>
        <p:txBody>
          <a:bodyPr/>
          <a:lstStyle/>
          <a:p>
            <a:pPr marL="0" indent="0">
              <a:lnSpc>
                <a:spcPct val="150000"/>
              </a:lnSpc>
              <a:buNone/>
            </a:pPr>
            <a:r>
              <a:rPr lang="zh-CN" altLang="en-US" sz="2400" b="1" dirty="0" smtClean="0">
                <a:latin typeface="+mj-ea"/>
                <a:ea typeface="+mj-ea"/>
                <a:cs typeface="+mj-cs"/>
              </a:rPr>
              <a:t>（</a:t>
            </a:r>
            <a:r>
              <a:rPr lang="en-US" altLang="zh-CN" sz="2400" b="1" dirty="0" smtClean="0">
                <a:latin typeface="+mj-ea"/>
                <a:ea typeface="+mj-ea"/>
                <a:cs typeface="+mj-cs"/>
              </a:rPr>
              <a:t>2</a:t>
            </a:r>
            <a:r>
              <a:rPr lang="zh-CN" altLang="en-US" sz="2400" b="1" dirty="0" smtClean="0">
                <a:latin typeface="+mj-ea"/>
                <a:ea typeface="+mj-ea"/>
                <a:cs typeface="+mj-cs"/>
              </a:rPr>
              <a:t>）按照</a:t>
            </a:r>
            <a:r>
              <a:rPr lang="zh-CN" altLang="en-US" sz="2400" b="1" dirty="0">
                <a:latin typeface="+mj-ea"/>
                <a:ea typeface="+mj-ea"/>
                <a:cs typeface="+mj-cs"/>
              </a:rPr>
              <a:t>内容</a:t>
            </a:r>
            <a:r>
              <a:rPr lang="zh-CN" altLang="en-US" sz="2400" b="1" dirty="0" smtClean="0">
                <a:latin typeface="+mj-ea"/>
                <a:ea typeface="+mj-ea"/>
                <a:cs typeface="+mj-cs"/>
              </a:rPr>
              <a:t>划分：</a:t>
            </a:r>
            <a:endParaRPr lang="en-US" altLang="zh-CN" sz="2400" b="1" dirty="0" smtClean="0">
              <a:latin typeface="+mj-ea"/>
              <a:ea typeface="+mj-ea"/>
              <a:cs typeface="+mj-cs"/>
            </a:endParaRPr>
          </a:p>
          <a:p>
            <a:pPr lvl="2">
              <a:lnSpc>
                <a:spcPct val="150000"/>
              </a:lnSpc>
              <a:buClr>
                <a:srgbClr val="58267E"/>
              </a:buClr>
              <a:buFont typeface="Wingdings" pitchFamily="2" charset="2"/>
              <a:buChar char="Ø"/>
            </a:pPr>
            <a:r>
              <a:rPr lang="zh-CN" altLang="en-US" dirty="0" smtClean="0">
                <a:latin typeface="+mn-ea"/>
                <a:cs typeface="+mj-cs"/>
              </a:rPr>
              <a:t>跟踪</a:t>
            </a:r>
            <a:r>
              <a:rPr lang="zh-CN" altLang="en-US" dirty="0">
                <a:latin typeface="+mn-ea"/>
                <a:cs typeface="+mj-cs"/>
              </a:rPr>
              <a:t>型信息分析（技术跟踪</a:t>
            </a:r>
            <a:r>
              <a:rPr lang="zh-CN" altLang="en-US" dirty="0" smtClean="0">
                <a:latin typeface="+mn-ea"/>
                <a:cs typeface="+mj-cs"/>
              </a:rPr>
              <a:t>型、政策</a:t>
            </a:r>
            <a:r>
              <a:rPr lang="zh-CN" altLang="en-US" dirty="0">
                <a:latin typeface="+mn-ea"/>
                <a:cs typeface="+mj-cs"/>
              </a:rPr>
              <a:t>跟踪型</a:t>
            </a:r>
            <a:r>
              <a:rPr lang="zh-CN" altLang="en-US" dirty="0" smtClean="0">
                <a:latin typeface="+mn-ea"/>
                <a:cs typeface="+mj-cs"/>
              </a:rPr>
              <a:t>）</a:t>
            </a:r>
            <a:endParaRPr lang="en-US" altLang="zh-CN" dirty="0" smtClean="0">
              <a:latin typeface="+mn-ea"/>
              <a:cs typeface="+mj-cs"/>
            </a:endParaRPr>
          </a:p>
          <a:p>
            <a:pPr lvl="2">
              <a:lnSpc>
                <a:spcPct val="150000"/>
              </a:lnSpc>
              <a:buClr>
                <a:srgbClr val="58267E"/>
              </a:buClr>
              <a:buFont typeface="Wingdings" pitchFamily="2" charset="2"/>
              <a:buChar char="Ø"/>
            </a:pPr>
            <a:r>
              <a:rPr lang="zh-CN" altLang="en-US" dirty="0" smtClean="0">
                <a:latin typeface="+mn-ea"/>
                <a:cs typeface="+mj-cs"/>
              </a:rPr>
              <a:t>比较</a:t>
            </a:r>
            <a:r>
              <a:rPr lang="zh-CN" altLang="en-US" dirty="0">
                <a:latin typeface="+mn-ea"/>
                <a:cs typeface="+mj-cs"/>
              </a:rPr>
              <a:t>型</a:t>
            </a:r>
            <a:r>
              <a:rPr lang="zh-CN" altLang="en-US" dirty="0" smtClean="0">
                <a:latin typeface="+mn-ea"/>
                <a:cs typeface="+mj-cs"/>
              </a:rPr>
              <a:t>信息分析</a:t>
            </a:r>
            <a:endParaRPr lang="en-US" altLang="zh-CN" dirty="0" smtClean="0">
              <a:latin typeface="+mn-ea"/>
              <a:cs typeface="+mj-cs"/>
            </a:endParaRPr>
          </a:p>
          <a:p>
            <a:pPr lvl="2">
              <a:lnSpc>
                <a:spcPct val="150000"/>
              </a:lnSpc>
              <a:buClr>
                <a:srgbClr val="58267E"/>
              </a:buClr>
              <a:buFont typeface="Wingdings" pitchFamily="2" charset="2"/>
              <a:buChar char="Ø"/>
            </a:pPr>
            <a:r>
              <a:rPr lang="zh-CN" altLang="en-US" dirty="0" smtClean="0">
                <a:latin typeface="+mn-ea"/>
                <a:cs typeface="+mj-cs"/>
              </a:rPr>
              <a:t>预测</a:t>
            </a:r>
            <a:r>
              <a:rPr lang="zh-CN" altLang="en-US" dirty="0">
                <a:latin typeface="+mn-ea"/>
                <a:cs typeface="+mj-cs"/>
              </a:rPr>
              <a:t>型</a:t>
            </a:r>
            <a:r>
              <a:rPr lang="zh-CN" altLang="en-US" dirty="0" smtClean="0">
                <a:latin typeface="+mn-ea"/>
                <a:cs typeface="+mj-cs"/>
              </a:rPr>
              <a:t>信息分析（定性预测、定量预测）</a:t>
            </a:r>
            <a:endParaRPr lang="en-US" altLang="zh-CN" dirty="0" smtClean="0">
              <a:latin typeface="+mn-ea"/>
              <a:cs typeface="+mj-cs"/>
            </a:endParaRPr>
          </a:p>
          <a:p>
            <a:pPr lvl="2">
              <a:lnSpc>
                <a:spcPct val="150000"/>
              </a:lnSpc>
              <a:buClr>
                <a:srgbClr val="58267E"/>
              </a:buClr>
              <a:buFont typeface="Wingdings" pitchFamily="2" charset="2"/>
              <a:buChar char="Ø"/>
            </a:pPr>
            <a:r>
              <a:rPr lang="zh-CN" altLang="en-US" dirty="0" smtClean="0">
                <a:latin typeface="+mn-ea"/>
                <a:cs typeface="+mj-cs"/>
              </a:rPr>
              <a:t>评价</a:t>
            </a:r>
            <a:r>
              <a:rPr lang="zh-CN" altLang="en-US" dirty="0">
                <a:latin typeface="+mn-ea"/>
                <a:cs typeface="+mj-cs"/>
              </a:rPr>
              <a:t>型信息分析</a:t>
            </a:r>
            <a:endParaRPr lang="zh-CN" altLang="en-US" sz="3600" dirty="0">
              <a:latin typeface="+mn-ea"/>
              <a:cs typeface="+mj-cs"/>
            </a:endParaRPr>
          </a:p>
        </p:txBody>
      </p:sp>
      <p:sp>
        <p:nvSpPr>
          <p:cNvPr id="5"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4.1.2.1 </a:t>
            </a:r>
            <a:r>
              <a:rPr lang="zh-CN" altLang="en-US" sz="2800" b="1" dirty="0" smtClean="0">
                <a:solidFill>
                  <a:srgbClr val="58267E"/>
                </a:solidFill>
              </a:rPr>
              <a:t>信息分析的类型</a:t>
            </a:r>
            <a:endParaRPr lang="zh-CN" altLang="en-US" sz="2800" b="1" dirty="0">
              <a:solidFill>
                <a:srgbClr val="58267E"/>
              </a:solidFill>
            </a:endParaRPr>
          </a:p>
        </p:txBody>
      </p:sp>
    </p:spTree>
    <p:extLst>
      <p:ext uri="{BB962C8B-B14F-4D97-AF65-F5344CB8AC3E}">
        <p14:creationId xmlns:p14="http://schemas.microsoft.com/office/powerpoint/2010/main" val="8625218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graphicFrame>
        <p:nvGraphicFramePr>
          <p:cNvPr id="52" name="表格 51"/>
          <p:cNvGraphicFramePr>
            <a:graphicFrameLocks noGrp="1"/>
          </p:cNvGraphicFramePr>
          <p:nvPr>
            <p:extLst>
              <p:ext uri="{D42A27DB-BD31-4B8C-83A1-F6EECF244321}">
                <p14:modId xmlns:p14="http://schemas.microsoft.com/office/powerpoint/2010/main" val="3621455083"/>
              </p:ext>
            </p:extLst>
          </p:nvPr>
        </p:nvGraphicFramePr>
        <p:xfrm>
          <a:off x="571472" y="1047123"/>
          <a:ext cx="8176992" cy="2655107"/>
        </p:xfrm>
        <a:graphic>
          <a:graphicData uri="http://schemas.openxmlformats.org/drawingml/2006/table">
            <a:tbl>
              <a:tblPr firstRow="1" bandRow="1">
                <a:tableStyleId>{3B4B98B0-60AC-42C2-AFA5-B58CD77FA1E5}</a:tableStyleId>
              </a:tblPr>
              <a:tblGrid>
                <a:gridCol w="2689546"/>
                <a:gridCol w="5487446"/>
              </a:tblGrid>
              <a:tr h="338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rgbClr val="000000"/>
                          </a:solidFill>
                          <a:latin typeface="微软雅黑" pitchFamily="34" charset="-122"/>
                          <a:ea typeface="微软雅黑" pitchFamily="34" charset="-122"/>
                        </a:rPr>
                        <a:t>概念</a:t>
                      </a:r>
                    </a:p>
                  </a:txBody>
                  <a:tcPr/>
                </a:tc>
                <a:tc>
                  <a:txBody>
                    <a:bodyPr/>
                    <a:lstStyle/>
                    <a:p>
                      <a:r>
                        <a:rPr lang="zh-CN" altLang="en-US" sz="1600" b="1" dirty="0" smtClean="0">
                          <a:latin typeface="微软雅黑" pitchFamily="34" charset="-122"/>
                          <a:ea typeface="微软雅黑" pitchFamily="34" charset="-122"/>
                        </a:rPr>
                        <a:t>解释</a:t>
                      </a:r>
                    </a:p>
                  </a:txBody>
                  <a:tcPr/>
                </a:tc>
              </a:tr>
              <a:tr h="5288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itchFamily="34" charset="-122"/>
                          <a:ea typeface="微软雅黑" pitchFamily="34" charset="-122"/>
                        </a:rPr>
                        <a:t>引证</a:t>
                      </a:r>
                      <a:r>
                        <a:rPr lang="en-US" altLang="zh-CN" sz="1600" b="1" dirty="0" smtClean="0">
                          <a:latin typeface="微软雅黑" pitchFamily="34" charset="-122"/>
                          <a:ea typeface="微软雅黑" pitchFamily="34" charset="-122"/>
                        </a:rPr>
                        <a:t>(citation)</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1" dirty="0" smtClean="0">
                        <a:solidFill>
                          <a:srgbClr val="000000"/>
                        </a:solidFill>
                        <a:latin typeface="微软雅黑" pitchFamily="34" charset="-122"/>
                        <a:ea typeface="微软雅黑" pitchFamily="34" charset="-122"/>
                      </a:endParaRPr>
                    </a:p>
                  </a:txBody>
                  <a:tcPr/>
                </a:tc>
                <a:tc>
                  <a:txBody>
                    <a:bodyPr/>
                    <a:lstStyle/>
                    <a:p>
                      <a:r>
                        <a:rPr lang="zh-CN" altLang="en-US" sz="1600" b="0" dirty="0" smtClean="0">
                          <a:latin typeface="微软雅黑" pitchFamily="34" charset="-122"/>
                          <a:ea typeface="微软雅黑" pitchFamily="34" charset="-122"/>
                        </a:rPr>
                        <a:t>指科学文献之间的引证与被引证关系</a:t>
                      </a:r>
                    </a:p>
                  </a:txBody>
                  <a:tcPr/>
                </a:tc>
              </a:tr>
              <a:tr h="5288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itchFamily="34" charset="-122"/>
                          <a:ea typeface="微软雅黑" pitchFamily="34" charset="-122"/>
                        </a:rPr>
                        <a:t>参考文献</a:t>
                      </a:r>
                      <a:r>
                        <a:rPr lang="en-US" altLang="zh-CN" sz="1600" b="1" dirty="0" smtClean="0">
                          <a:latin typeface="微软雅黑" pitchFamily="34" charset="-122"/>
                          <a:ea typeface="微软雅黑" pitchFamily="34" charset="-122"/>
                        </a:rPr>
                        <a:t>(references)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1" dirty="0" smtClean="0">
                        <a:solidFill>
                          <a:srgbClr val="000000"/>
                        </a:solidFill>
                        <a:latin typeface="微软雅黑" pitchFamily="34" charset="-122"/>
                        <a:ea typeface="微软雅黑" pitchFamily="34" charset="-122"/>
                      </a:endParaRPr>
                    </a:p>
                  </a:txBody>
                  <a:tcPr/>
                </a:tc>
                <a:tc>
                  <a:txBody>
                    <a:bodyPr/>
                    <a:lstStyle/>
                    <a:p>
                      <a:r>
                        <a:rPr lang="zh-CN" altLang="en-US" sz="1600" b="0" dirty="0" smtClean="0">
                          <a:latin typeface="微软雅黑" pitchFamily="34" charset="-122"/>
                          <a:ea typeface="微软雅黑" pitchFamily="34" charset="-122"/>
                        </a:rPr>
                        <a:t>撰写或编辑论文和著作而引用的有关文献信息资源</a:t>
                      </a:r>
                    </a:p>
                  </a:txBody>
                  <a:tcPr/>
                </a:tc>
              </a:tr>
              <a:tr h="5288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itchFamily="34" charset="-122"/>
                          <a:ea typeface="微软雅黑" pitchFamily="34" charset="-122"/>
                        </a:rPr>
                        <a:t>引证文献</a:t>
                      </a:r>
                      <a:r>
                        <a:rPr lang="en-US" altLang="zh-CN" sz="1600" b="1" dirty="0" smtClean="0">
                          <a:latin typeface="微软雅黑" pitchFamily="34" charset="-122"/>
                          <a:ea typeface="微软雅黑" pitchFamily="34" charset="-122"/>
                        </a:rPr>
                        <a:t>(citing paper)</a:t>
                      </a:r>
                      <a:endParaRPr lang="zh-CN" altLang="en-US" sz="1600" b="1" dirty="0" smtClean="0">
                        <a:solidFill>
                          <a:srgbClr val="000000"/>
                        </a:solidFill>
                        <a:latin typeface="微软雅黑" pitchFamily="34" charset="-122"/>
                        <a:ea typeface="微软雅黑" pitchFamily="34" charset="-122"/>
                      </a:endParaRPr>
                    </a:p>
                  </a:txBody>
                  <a:tcPr/>
                </a:tc>
                <a:tc>
                  <a:txBody>
                    <a:bodyPr/>
                    <a:lstStyle/>
                    <a:p>
                      <a:r>
                        <a:rPr lang="zh-CN" altLang="en-US" sz="1600" b="0" dirty="0" smtClean="0">
                          <a:latin typeface="微软雅黑" pitchFamily="34" charset="-122"/>
                          <a:ea typeface="微软雅黑" pitchFamily="34" charset="-122"/>
                        </a:rPr>
                        <a:t>是指引用了参考文献的那篇文献，也叫来源文献、引用文献、施引文献</a:t>
                      </a:r>
                    </a:p>
                  </a:txBody>
                  <a:tcPr/>
                </a:tc>
              </a:tr>
              <a:tr h="5288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itchFamily="34" charset="-122"/>
                          <a:ea typeface="微软雅黑" pitchFamily="34" charset="-122"/>
                        </a:rPr>
                        <a:t>被引证文献</a:t>
                      </a:r>
                      <a:r>
                        <a:rPr lang="en-US" altLang="zh-CN" sz="1600" b="1" dirty="0" smtClean="0">
                          <a:latin typeface="微软雅黑" pitchFamily="34" charset="-122"/>
                          <a:ea typeface="微软雅黑" pitchFamily="34" charset="-122"/>
                        </a:rPr>
                        <a:t>(cited paper)</a:t>
                      </a:r>
                      <a:endParaRPr lang="zh-CN" altLang="en-US" sz="1600" b="1" dirty="0" smtClean="0">
                        <a:solidFill>
                          <a:srgbClr val="000000"/>
                        </a:solidFill>
                        <a:latin typeface="微软雅黑" pitchFamily="34" charset="-122"/>
                        <a:ea typeface="微软雅黑" pitchFamily="34" charset="-122"/>
                      </a:endParaRPr>
                    </a:p>
                  </a:txBody>
                  <a:tcPr/>
                </a:tc>
                <a:tc>
                  <a:txBody>
                    <a:bodyPr/>
                    <a:lstStyle/>
                    <a:p>
                      <a:r>
                        <a:rPr lang="zh-CN" altLang="en-US" sz="1600" b="0" dirty="0" smtClean="0">
                          <a:latin typeface="微软雅黑" pitchFamily="34" charset="-122"/>
                          <a:ea typeface="微软雅黑" pitchFamily="34" charset="-122"/>
                        </a:rPr>
                        <a:t>作者写作论文时所参考的文献书目，又叫被参考文献、被引用文献、受引文献</a:t>
                      </a:r>
                    </a:p>
                  </a:txBody>
                  <a:tcPr/>
                </a:tc>
              </a:tr>
            </a:tbl>
          </a:graphicData>
        </a:graphic>
      </p:graphicFrame>
      <p:sp>
        <p:nvSpPr>
          <p:cNvPr id="53" name="Text Box 3"/>
          <p:cNvSpPr txBox="1">
            <a:spLocks noChangeArrowheads="1"/>
          </p:cNvSpPr>
          <p:nvPr/>
        </p:nvSpPr>
        <p:spPr bwMode="auto">
          <a:xfrm>
            <a:off x="571472" y="4449817"/>
            <a:ext cx="7277636" cy="437043"/>
          </a:xfrm>
          <a:prstGeom prst="rect">
            <a:avLst/>
          </a:prstGeom>
          <a:solidFill>
            <a:schemeClr val="bg1"/>
          </a:solidFill>
          <a:ln w="9525">
            <a:solidFill>
              <a:schemeClr val="accent5">
                <a:lumMod val="20000"/>
                <a:lumOff val="80000"/>
              </a:schemeClr>
            </a:solidFill>
            <a:miter lim="800000"/>
            <a:headEnd/>
            <a:tailEnd/>
          </a:ln>
          <a:effectLst/>
        </p:spPr>
        <p:txBody>
          <a:bodyPr wrap="square">
            <a:spAutoFit/>
          </a:bodyPr>
          <a:lstStyle/>
          <a:p>
            <a:pPr>
              <a:lnSpc>
                <a:spcPct val="140000"/>
              </a:lnSpc>
            </a:pPr>
            <a:r>
              <a:rPr lang="zh-CN" altLang="en-US" sz="1600" dirty="0">
                <a:latin typeface="微软雅黑" pitchFamily="34" charset="-122"/>
                <a:ea typeface="微软雅黑" pitchFamily="34" charset="-122"/>
              </a:rPr>
              <a:t>邱均平</a:t>
            </a:r>
            <a:r>
              <a:rPr lang="zh-CN" altLang="en-US" sz="1600" dirty="0" smtClean="0">
                <a:latin typeface="微软雅黑" pitchFamily="34" charset="-122"/>
                <a:ea typeface="微软雅黑" pitchFamily="34" charset="-122"/>
              </a:rPr>
              <a:t>主编</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信息计量学</a:t>
            </a:r>
            <a:r>
              <a:rPr lang="en-US" altLang="zh-CN"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武汉</a:t>
            </a:r>
            <a:r>
              <a:rPr lang="zh-CN" altLang="en-US" sz="1600" dirty="0" smtClean="0">
                <a:latin typeface="微软雅黑" pitchFamily="34" charset="-122"/>
                <a:ea typeface="微软雅黑" pitchFamily="34" charset="-122"/>
              </a:rPr>
              <a:t>：武汉大学出版社</a:t>
            </a:r>
            <a:r>
              <a:rPr lang="en-US" altLang="zh-CN" sz="1600" dirty="0" smtClean="0">
                <a:latin typeface="微软雅黑" pitchFamily="34" charset="-122"/>
                <a:ea typeface="微软雅黑" pitchFamily="34" charset="-122"/>
              </a:rPr>
              <a:t>,2007</a:t>
            </a:r>
            <a:endParaRPr lang="en-US" altLang="zh-CN" sz="1600" dirty="0">
              <a:latin typeface="微软雅黑" pitchFamily="34" charset="-122"/>
              <a:ea typeface="微软雅黑" pitchFamily="34" charset="-122"/>
            </a:endParaRPr>
          </a:p>
        </p:txBody>
      </p:sp>
      <p:sp>
        <p:nvSpPr>
          <p:cNvPr id="54" name="矩形 53"/>
          <p:cNvSpPr/>
          <p:nvPr/>
        </p:nvSpPr>
        <p:spPr>
          <a:xfrm>
            <a:off x="586504" y="4930940"/>
            <a:ext cx="1620957" cy="338554"/>
          </a:xfrm>
          <a:prstGeom prst="rect">
            <a:avLst/>
          </a:prstGeom>
        </p:spPr>
        <p:txBody>
          <a:bodyPr wrap="none">
            <a:spAutoFit/>
          </a:bodyPr>
          <a:lstStyle/>
          <a:p>
            <a:r>
              <a:rPr lang="zh-CN" altLang="en-US" sz="1600" dirty="0">
                <a:latin typeface="微软雅黑" pitchFamily="34" charset="-122"/>
                <a:ea typeface="微软雅黑" pitchFamily="34" charset="-122"/>
              </a:rPr>
              <a:t>主要参考文献：</a:t>
            </a:r>
          </a:p>
        </p:txBody>
      </p:sp>
      <p:sp>
        <p:nvSpPr>
          <p:cNvPr id="55" name="Text Box 5"/>
          <p:cNvSpPr txBox="1">
            <a:spLocks noChangeArrowheads="1"/>
          </p:cNvSpPr>
          <p:nvPr/>
        </p:nvSpPr>
        <p:spPr bwMode="auto">
          <a:xfrm>
            <a:off x="637463" y="5301208"/>
            <a:ext cx="4438901" cy="1077218"/>
          </a:xfrm>
          <a:prstGeom prst="rect">
            <a:avLst/>
          </a:prstGeom>
          <a:solidFill>
            <a:schemeClr val="bg1"/>
          </a:solidFill>
          <a:ln w="9525">
            <a:solidFill>
              <a:schemeClr val="accent5">
                <a:lumMod val="20000"/>
                <a:lumOff val="80000"/>
              </a:schemeClr>
            </a:solidFill>
            <a:miter lim="800000"/>
            <a:headEnd/>
            <a:tailEnd/>
          </a:ln>
          <a:effectLst/>
        </p:spPr>
        <p:txBody>
          <a:bodyPr wrap="square">
            <a:spAutoFit/>
          </a:bodyPr>
          <a:lstStyle/>
          <a:p>
            <a:r>
              <a:rPr lang="en-US" altLang="zh-CN" sz="1600" b="0" dirty="0">
                <a:latin typeface="微软雅黑" pitchFamily="34" charset="-122"/>
                <a:ea typeface="微软雅黑" pitchFamily="34" charset="-122"/>
              </a:rPr>
              <a:t>[1]</a:t>
            </a:r>
          </a:p>
          <a:p>
            <a:r>
              <a:rPr lang="en-US" altLang="zh-CN" sz="1600" b="0" dirty="0">
                <a:latin typeface="微软雅黑" pitchFamily="34" charset="-122"/>
                <a:ea typeface="微软雅黑" pitchFamily="34" charset="-122"/>
              </a:rPr>
              <a:t>[2]</a:t>
            </a:r>
          </a:p>
          <a:p>
            <a:r>
              <a:rPr lang="en-US" altLang="zh-CN" sz="1600" b="0" dirty="0">
                <a:latin typeface="微软雅黑" pitchFamily="34" charset="-122"/>
                <a:ea typeface="微软雅黑" pitchFamily="34" charset="-122"/>
              </a:rPr>
              <a:t>[3]</a:t>
            </a:r>
          </a:p>
          <a:p>
            <a:r>
              <a:rPr lang="en-US" altLang="zh-CN" sz="1600" b="0" dirty="0" smtClean="0">
                <a:latin typeface="微软雅黑" pitchFamily="34" charset="-122"/>
                <a:ea typeface="微软雅黑" pitchFamily="34" charset="-122"/>
              </a:rPr>
              <a:t>……</a:t>
            </a:r>
            <a:endParaRPr lang="en-US" altLang="zh-CN" sz="1600" b="0" dirty="0">
              <a:latin typeface="微软雅黑" pitchFamily="34" charset="-122"/>
              <a:ea typeface="微软雅黑" pitchFamily="34" charset="-122"/>
            </a:endParaRPr>
          </a:p>
        </p:txBody>
      </p:sp>
      <p:cxnSp>
        <p:nvCxnSpPr>
          <p:cNvPr id="56" name="直接箭头连接符 55"/>
          <p:cNvCxnSpPr/>
          <p:nvPr/>
        </p:nvCxnSpPr>
        <p:spPr>
          <a:xfrm>
            <a:off x="5508104" y="4668338"/>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1396982" y="5834555"/>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790628" y="4459877"/>
            <a:ext cx="2160240" cy="523220"/>
          </a:xfrm>
          <a:prstGeom prst="rect">
            <a:avLst/>
          </a:prstGeom>
        </p:spPr>
        <p:txBody>
          <a:bodyPr wrap="square">
            <a:spAutoFit/>
          </a:bodyPr>
          <a:lstStyle/>
          <a:p>
            <a:r>
              <a:rPr lang="zh-CN" altLang="en-US" sz="1400" b="1" dirty="0">
                <a:latin typeface="微软雅黑" pitchFamily="34" charset="-122"/>
                <a:ea typeface="微软雅黑" pitchFamily="34" charset="-122"/>
              </a:rPr>
              <a:t>引证文献、来源文献、</a:t>
            </a:r>
            <a:endParaRPr lang="en-US" altLang="zh-CN" sz="1400" b="1"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引用文献、施引文献</a:t>
            </a:r>
          </a:p>
        </p:txBody>
      </p:sp>
      <p:sp>
        <p:nvSpPr>
          <p:cNvPr id="59" name="矩形 58"/>
          <p:cNvSpPr/>
          <p:nvPr/>
        </p:nvSpPr>
        <p:spPr>
          <a:xfrm>
            <a:off x="2909458" y="5513574"/>
            <a:ext cx="2166906" cy="652486"/>
          </a:xfrm>
          <a:prstGeom prst="rect">
            <a:avLst/>
          </a:prstGeom>
        </p:spPr>
        <p:txBody>
          <a:bodyPr wrap="square">
            <a:spAutoFit/>
          </a:bodyPr>
          <a:lstStyle/>
          <a:p>
            <a:pPr>
              <a:lnSpc>
                <a:spcPct val="130000"/>
              </a:lnSpc>
            </a:pPr>
            <a:r>
              <a:rPr lang="zh-CN" altLang="en-US" sz="1400" b="1" dirty="0">
                <a:latin typeface="微软雅黑" pitchFamily="34" charset="-122"/>
                <a:ea typeface="微软雅黑" pitchFamily="34" charset="-122"/>
              </a:rPr>
              <a:t>被参考文献、被引证文献、</a:t>
            </a:r>
            <a:endParaRPr lang="en-US" altLang="zh-CN" sz="1400" b="1" dirty="0">
              <a:latin typeface="微软雅黑" pitchFamily="34" charset="-122"/>
              <a:ea typeface="微软雅黑" pitchFamily="34" charset="-122"/>
            </a:endParaRPr>
          </a:p>
          <a:p>
            <a:pPr>
              <a:lnSpc>
                <a:spcPct val="130000"/>
              </a:lnSpc>
            </a:pPr>
            <a:r>
              <a:rPr lang="zh-CN" altLang="en-US" sz="1400" b="1" dirty="0">
                <a:latin typeface="微软雅黑" pitchFamily="34" charset="-122"/>
                <a:ea typeface="微软雅黑" pitchFamily="34" charset="-122"/>
              </a:rPr>
              <a:t>引用文献、受引文献</a:t>
            </a:r>
          </a:p>
        </p:txBody>
      </p:sp>
      <p:sp>
        <p:nvSpPr>
          <p:cNvPr id="60" name="Rectangle 2"/>
          <p:cNvSpPr>
            <a:spLocks noChangeArrowheads="1"/>
          </p:cNvSpPr>
          <p:nvPr/>
        </p:nvSpPr>
        <p:spPr bwMode="auto">
          <a:xfrm>
            <a:off x="480088" y="3789040"/>
            <a:ext cx="2376825" cy="765175"/>
          </a:xfrm>
          <a:prstGeom prst="rect">
            <a:avLst/>
          </a:prstGeom>
          <a:solidFill>
            <a:schemeClr val="bg1"/>
          </a:solidFill>
          <a:ln w="9525">
            <a:solidFill>
              <a:schemeClr val="bg1"/>
            </a:solidFill>
            <a:miter lim="800000"/>
            <a:headEnd/>
            <a:tailEnd/>
          </a:ln>
          <a:effectLst/>
          <a:extLst/>
        </p:spPr>
        <p:txBody>
          <a:bodyPr anchor="ctr"/>
          <a:lstStyle/>
          <a:p>
            <a:r>
              <a:rPr lang="zh-CN" altLang="en-US" sz="2000" b="1" dirty="0">
                <a:solidFill>
                  <a:schemeClr val="accent4">
                    <a:lumMod val="75000"/>
                  </a:schemeClr>
                </a:solidFill>
                <a:latin typeface="微软雅黑" pitchFamily="34" charset="-122"/>
                <a:ea typeface="微软雅黑" pitchFamily="34" charset="-122"/>
              </a:rPr>
              <a:t>引证关系</a:t>
            </a:r>
            <a:r>
              <a:rPr lang="zh-CN" altLang="en-US" sz="2000" b="1" dirty="0" smtClean="0">
                <a:solidFill>
                  <a:schemeClr val="accent4">
                    <a:lumMod val="75000"/>
                  </a:schemeClr>
                </a:solidFill>
                <a:latin typeface="微软雅黑" pitchFamily="34" charset="-122"/>
                <a:ea typeface="微软雅黑" pitchFamily="34" charset="-122"/>
              </a:rPr>
              <a:t>示例</a:t>
            </a:r>
            <a:endParaRPr lang="zh-CN" altLang="en-US" sz="2000" b="1" dirty="0">
              <a:solidFill>
                <a:schemeClr val="accent4">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4275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sp>
        <p:nvSpPr>
          <p:cNvPr id="43" name="矩形 42"/>
          <p:cNvSpPr/>
          <p:nvPr/>
        </p:nvSpPr>
        <p:spPr>
          <a:xfrm>
            <a:off x="747770" y="4400520"/>
            <a:ext cx="8005617" cy="2246769"/>
          </a:xfrm>
          <a:prstGeom prst="rect">
            <a:avLst/>
          </a:prstGeom>
        </p:spPr>
        <p:txBody>
          <a:bodyPr wrap="square">
            <a:spAutoFit/>
          </a:bodyPr>
          <a:lstStyle/>
          <a:p>
            <a:r>
              <a:rPr lang="zh-CN" altLang="en-US" sz="2000" b="1" dirty="0">
                <a:latin typeface="微软雅黑" pitchFamily="34" charset="-122"/>
                <a:ea typeface="微软雅黑" pitchFamily="34" charset="-122"/>
              </a:rPr>
              <a:t>引文</a:t>
            </a:r>
            <a:r>
              <a:rPr lang="zh-CN" altLang="en-US" sz="2000" b="1" dirty="0" smtClean="0">
                <a:latin typeface="微软雅黑" pitchFamily="34" charset="-122"/>
                <a:ea typeface="微软雅黑" pitchFamily="34" charset="-122"/>
              </a:rPr>
              <a:t>分析</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利用</a:t>
            </a:r>
            <a:r>
              <a:rPr lang="zh-CN" altLang="en-US" sz="2000" dirty="0">
                <a:latin typeface="微软雅黑" pitchFamily="34" charset="-122"/>
                <a:ea typeface="微软雅黑" pitchFamily="34" charset="-122"/>
              </a:rPr>
              <a:t>各种数学及统计学的方法和比较、归纳、抽象、概括等逻辑方法，对科学期刊、论文、著者等各种分析对象的引证与被印证现象进行分析，以便揭示其数量特征和内在规律的一种文献计量分析</a:t>
            </a:r>
            <a:r>
              <a:rPr lang="zh-CN" altLang="en-US" sz="2000" dirty="0" smtClean="0">
                <a:latin typeface="微软雅黑" pitchFamily="34" charset="-122"/>
                <a:ea typeface="微软雅黑" pitchFamily="34" charset="-122"/>
              </a:rPr>
              <a:t>方法。可以揭示和研究某一学科领域的学术期刊、学位论文、作者等对象的特征关系。</a:t>
            </a:r>
            <a:endParaRPr lang="en-US" altLang="zh-CN" sz="2000" dirty="0" smtClean="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p:txBody>
      </p:sp>
      <p:sp>
        <p:nvSpPr>
          <p:cNvPr id="44" name="Text Box 6"/>
          <p:cNvSpPr txBox="1">
            <a:spLocks noChangeArrowheads="1"/>
          </p:cNvSpPr>
          <p:nvPr/>
        </p:nvSpPr>
        <p:spPr bwMode="auto">
          <a:xfrm>
            <a:off x="686128" y="1259175"/>
            <a:ext cx="7964061" cy="2169825"/>
          </a:xfrm>
          <a:prstGeom prst="rect">
            <a:avLst/>
          </a:prstGeom>
          <a:noFill/>
          <a:ln w="9525">
            <a:solidFill>
              <a:schemeClr val="accent4">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kumimoji="1" sz="2400">
                <a:solidFill>
                  <a:schemeClr val="tx1"/>
                </a:solidFill>
                <a:latin typeface="Times New Roman" pitchFamily="18" charset="0"/>
                <a:ea typeface="宋体" pitchFamily="2" charset="-122"/>
              </a:defRPr>
            </a:lvl1pPr>
            <a:lvl2pPr marL="628650"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buClr>
                <a:srgbClr val="FF3300"/>
              </a:buClr>
              <a:buFont typeface="Wingdings" pitchFamily="2" charset="2"/>
              <a:buNone/>
            </a:pPr>
            <a:r>
              <a:rPr lang="zh-CN" altLang="en-US" sz="1800" b="1" dirty="0">
                <a:solidFill>
                  <a:schemeClr val="accent1">
                    <a:lumMod val="75000"/>
                  </a:schemeClr>
                </a:solidFill>
                <a:latin typeface="微软雅黑" pitchFamily="34" charset="-122"/>
                <a:ea typeface="微软雅黑" pitchFamily="34" charset="-122"/>
              </a:rPr>
              <a:t>前提假设</a:t>
            </a:r>
            <a:endParaRPr lang="en-US" altLang="zh-CN" sz="1800" b="1" dirty="0" smtClean="0">
              <a:solidFill>
                <a:schemeClr val="accent1">
                  <a:lumMod val="75000"/>
                </a:schemeClr>
              </a:solidFill>
              <a:latin typeface="微软雅黑" pitchFamily="34" charset="-122"/>
              <a:ea typeface="微软雅黑" pitchFamily="34" charset="-122"/>
            </a:endParaRPr>
          </a:p>
          <a:p>
            <a:pPr algn="just">
              <a:lnSpc>
                <a:spcPct val="150000"/>
              </a:lnSpc>
              <a:buClr>
                <a:srgbClr val="FF3300"/>
              </a:buClr>
              <a:buFont typeface="Wingdings" pitchFamily="2" charset="2"/>
              <a:buNone/>
            </a:pPr>
            <a:r>
              <a:rPr lang="zh-CN" altLang="en-US" sz="1800" dirty="0" smtClean="0">
                <a:solidFill>
                  <a:schemeClr val="accent1">
                    <a:lumMod val="75000"/>
                  </a:schemeClr>
                </a:solidFill>
                <a:latin typeface="微软雅黑" pitchFamily="34" charset="-122"/>
                <a:ea typeface="微软雅黑" pitchFamily="34" charset="-122"/>
              </a:rPr>
              <a:t>假设</a:t>
            </a:r>
            <a:r>
              <a:rPr lang="en-US" altLang="zh-CN" sz="1800" dirty="0">
                <a:solidFill>
                  <a:schemeClr val="accent1">
                    <a:lumMod val="75000"/>
                  </a:schemeClr>
                </a:solidFill>
                <a:latin typeface="微软雅黑" pitchFamily="34" charset="-122"/>
                <a:ea typeface="微软雅黑" pitchFamily="34" charset="-122"/>
              </a:rPr>
              <a:t>1</a:t>
            </a:r>
            <a:r>
              <a:rPr lang="zh-CN" altLang="en-US" sz="1800" dirty="0">
                <a:solidFill>
                  <a:schemeClr val="accent1">
                    <a:lumMod val="75000"/>
                  </a:schemeClr>
                </a:solidFill>
                <a:latin typeface="微软雅黑" pitchFamily="34" charset="-122"/>
                <a:ea typeface="微软雅黑" pitchFamily="34" charset="-122"/>
              </a:rPr>
              <a:t>：</a:t>
            </a:r>
            <a:r>
              <a:rPr lang="zh-CN" altLang="en-US" sz="1800" dirty="0">
                <a:latin typeface="微软雅黑" pitchFamily="34" charset="-122"/>
                <a:ea typeface="微软雅黑" pitchFamily="34" charset="-122"/>
              </a:rPr>
              <a:t>如果文献间形式上存在关联，则内容上必然也存在某种联系。</a:t>
            </a:r>
          </a:p>
          <a:p>
            <a:pPr algn="just">
              <a:lnSpc>
                <a:spcPct val="150000"/>
              </a:lnSpc>
              <a:buClr>
                <a:srgbClr val="FF3300"/>
              </a:buClr>
              <a:buFont typeface="Wingdings" pitchFamily="2" charset="2"/>
              <a:buNone/>
            </a:pPr>
            <a:r>
              <a:rPr lang="zh-CN" altLang="en-US" sz="1800" dirty="0">
                <a:solidFill>
                  <a:schemeClr val="accent1">
                    <a:lumMod val="75000"/>
                  </a:schemeClr>
                </a:solidFill>
                <a:latin typeface="微软雅黑" pitchFamily="34" charset="-122"/>
                <a:ea typeface="微软雅黑" pitchFamily="34" charset="-122"/>
              </a:rPr>
              <a:t>假设</a:t>
            </a:r>
            <a:r>
              <a:rPr lang="en-US" altLang="zh-CN" sz="1800" dirty="0">
                <a:solidFill>
                  <a:schemeClr val="accent1">
                    <a:lumMod val="75000"/>
                  </a:schemeClr>
                </a:solidFill>
                <a:latin typeface="微软雅黑" pitchFamily="34" charset="-122"/>
                <a:ea typeface="微软雅黑" pitchFamily="34" charset="-122"/>
              </a:rPr>
              <a:t>2</a:t>
            </a:r>
            <a:r>
              <a:rPr lang="zh-CN" altLang="en-US" sz="1800" dirty="0">
                <a:solidFill>
                  <a:schemeClr val="accent1">
                    <a:lumMod val="75000"/>
                  </a:schemeClr>
                </a:solidFill>
                <a:latin typeface="微软雅黑" pitchFamily="34" charset="-122"/>
                <a:ea typeface="微软雅黑" pitchFamily="34" charset="-122"/>
              </a:rPr>
              <a:t>：</a:t>
            </a:r>
            <a:r>
              <a:rPr lang="zh-CN" altLang="en-US" sz="1800" dirty="0">
                <a:latin typeface="微软雅黑" pitchFamily="34" charset="-122"/>
                <a:ea typeface="微软雅黑" pitchFamily="34" charset="-122"/>
              </a:rPr>
              <a:t>若引用形式一样，则文献间内容联系的程度一样，对于每种文献间的联系均可定义相应的计量单位。</a:t>
            </a:r>
          </a:p>
          <a:p>
            <a:pPr algn="just">
              <a:lnSpc>
                <a:spcPct val="150000"/>
              </a:lnSpc>
              <a:buClr>
                <a:srgbClr val="FF3300"/>
              </a:buClr>
              <a:buFont typeface="Wingdings" pitchFamily="2" charset="2"/>
              <a:buNone/>
            </a:pPr>
            <a:r>
              <a:rPr lang="zh-CN" altLang="en-US" sz="1800" dirty="0">
                <a:solidFill>
                  <a:schemeClr val="accent1">
                    <a:lumMod val="75000"/>
                  </a:schemeClr>
                </a:solidFill>
                <a:latin typeface="微软雅黑" pitchFamily="34" charset="-122"/>
                <a:ea typeface="微软雅黑" pitchFamily="34" charset="-122"/>
              </a:rPr>
              <a:t>假设</a:t>
            </a:r>
            <a:r>
              <a:rPr lang="en-US" altLang="zh-CN" sz="1800" dirty="0">
                <a:solidFill>
                  <a:schemeClr val="accent1">
                    <a:lumMod val="75000"/>
                  </a:schemeClr>
                </a:solidFill>
                <a:latin typeface="微软雅黑" pitchFamily="34" charset="-122"/>
                <a:ea typeface="微软雅黑" pitchFamily="34" charset="-122"/>
              </a:rPr>
              <a:t>3</a:t>
            </a:r>
            <a:r>
              <a:rPr lang="zh-CN" altLang="en-US" sz="1800" dirty="0">
                <a:solidFill>
                  <a:schemeClr val="accent1">
                    <a:lumMod val="75000"/>
                  </a:schemeClr>
                </a:solidFill>
                <a:latin typeface="微软雅黑" pitchFamily="34" charset="-122"/>
                <a:ea typeface="微软雅黑" pitchFamily="34" charset="-122"/>
              </a:rPr>
              <a:t>：</a:t>
            </a:r>
            <a:r>
              <a:rPr lang="zh-CN" altLang="en-US" sz="1800" dirty="0">
                <a:latin typeface="微软雅黑" pitchFamily="34" charset="-122"/>
                <a:ea typeface="微软雅黑" pitchFamily="34" charset="-122"/>
              </a:rPr>
              <a:t>文献间存在的联系强度</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程度</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均具有简单的可加性。</a:t>
            </a:r>
          </a:p>
        </p:txBody>
      </p:sp>
      <p:sp>
        <p:nvSpPr>
          <p:cNvPr id="45" name="下箭头 44"/>
          <p:cNvSpPr/>
          <p:nvPr/>
        </p:nvSpPr>
        <p:spPr>
          <a:xfrm>
            <a:off x="4283968" y="3613307"/>
            <a:ext cx="460208" cy="751797"/>
          </a:xfrm>
          <a:prstGeom prst="down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6713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sp>
        <p:nvSpPr>
          <p:cNvPr id="7" name="Text Box 27"/>
          <p:cNvSpPr txBox="1">
            <a:spLocks noChangeArrowheads="1"/>
          </p:cNvSpPr>
          <p:nvPr/>
        </p:nvSpPr>
        <p:spPr bwMode="auto">
          <a:xfrm>
            <a:off x="1033119" y="1481466"/>
            <a:ext cx="18275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0" dirty="0" smtClean="0">
                <a:latin typeface="微软雅黑" pitchFamily="34" charset="-122"/>
                <a:ea typeface="微软雅黑" pitchFamily="34" charset="-122"/>
              </a:rPr>
              <a:t>引证行为与引证动机</a:t>
            </a:r>
            <a:endParaRPr lang="zh-CN" altLang="en-US" sz="1400" dirty="0">
              <a:latin typeface="微软雅黑" pitchFamily="34" charset="-122"/>
              <a:ea typeface="微软雅黑" pitchFamily="34" charset="-122"/>
            </a:endParaRPr>
          </a:p>
        </p:txBody>
      </p:sp>
      <p:sp>
        <p:nvSpPr>
          <p:cNvPr id="8" name="Text Box 28"/>
          <p:cNvSpPr txBox="1">
            <a:spLocks noChangeArrowheads="1"/>
          </p:cNvSpPr>
          <p:nvPr/>
        </p:nvSpPr>
        <p:spPr bwMode="auto">
          <a:xfrm>
            <a:off x="357159" y="2034143"/>
            <a:ext cx="5006930" cy="2862322"/>
          </a:xfrm>
          <a:prstGeom prst="rect">
            <a:avLst/>
          </a:prstGeom>
          <a:solidFill>
            <a:schemeClr val="bg2"/>
          </a:solidFill>
          <a:ln w="9525">
            <a:solidFill>
              <a:schemeClr val="tx2">
                <a:lumMod val="40000"/>
                <a:lumOff val="60000"/>
              </a:schemeClr>
            </a:solidFill>
            <a:miter lim="800000"/>
            <a:headEnd/>
            <a:tailEnd/>
          </a:ln>
          <a:effectLst/>
        </p:spPr>
        <p:txBody>
          <a:bodyPr wrap="square">
            <a:spAutoFit/>
          </a:bodyPr>
          <a:lstStyle>
            <a:lvl1pPr algn="l">
              <a:defRPr kumimoji="1" sz="2400">
                <a:solidFill>
                  <a:schemeClr val="tx1"/>
                </a:solidFill>
                <a:latin typeface="Times New Roman" pitchFamily="18" charset="0"/>
                <a:ea typeface="宋体" charset="-122"/>
              </a:defRPr>
            </a:lvl1pPr>
            <a:lvl2pPr marL="1085850" indent="-457200" algn="l">
              <a:defRPr kumimoji="1" sz="2400">
                <a:solidFill>
                  <a:schemeClr val="tx1"/>
                </a:solidFill>
                <a:latin typeface="Times New Roman" pitchFamily="18" charset="0"/>
                <a:ea typeface="宋体" charset="-122"/>
              </a:defRPr>
            </a:lvl2pPr>
            <a:lvl3pPr marL="1722438" indent="-457200" algn="l">
              <a:defRPr kumimoji="1" sz="2400">
                <a:solidFill>
                  <a:schemeClr val="tx1"/>
                </a:solidFill>
                <a:latin typeface="Times New Roman" pitchFamily="18" charset="0"/>
                <a:ea typeface="宋体" charset="-122"/>
              </a:defRPr>
            </a:lvl3pPr>
            <a:lvl4pPr marL="2359025" indent="-457200" algn="l">
              <a:defRPr kumimoji="1" sz="2400">
                <a:solidFill>
                  <a:schemeClr val="tx1"/>
                </a:solidFill>
                <a:latin typeface="Times New Roman" pitchFamily="18" charset="0"/>
                <a:ea typeface="宋体" charset="-122"/>
              </a:defRPr>
            </a:lvl4pPr>
            <a:lvl5pPr marL="2995613" indent="-457200" algn="l">
              <a:defRPr kumimoji="1" sz="2400">
                <a:solidFill>
                  <a:schemeClr val="tx1"/>
                </a:solidFill>
                <a:latin typeface="Times New Roman" pitchFamily="18" charset="0"/>
                <a:ea typeface="宋体" charset="-122"/>
              </a:defRPr>
            </a:lvl5pPr>
            <a:lvl6pPr marL="3452813" indent="-457200" fontAlgn="base">
              <a:spcBef>
                <a:spcPct val="0"/>
              </a:spcBef>
              <a:spcAft>
                <a:spcPct val="0"/>
              </a:spcAft>
              <a:defRPr kumimoji="1" sz="2400">
                <a:solidFill>
                  <a:schemeClr val="tx1"/>
                </a:solidFill>
                <a:latin typeface="Times New Roman" pitchFamily="18" charset="0"/>
                <a:ea typeface="宋体" charset="-122"/>
              </a:defRPr>
            </a:lvl6pPr>
            <a:lvl7pPr marL="3910013" indent="-457200" fontAlgn="base">
              <a:spcBef>
                <a:spcPct val="0"/>
              </a:spcBef>
              <a:spcAft>
                <a:spcPct val="0"/>
              </a:spcAft>
              <a:defRPr kumimoji="1" sz="2400">
                <a:solidFill>
                  <a:schemeClr val="tx1"/>
                </a:solidFill>
                <a:latin typeface="Times New Roman" pitchFamily="18" charset="0"/>
                <a:ea typeface="宋体" charset="-122"/>
              </a:defRPr>
            </a:lvl7pPr>
            <a:lvl8pPr marL="4367213" indent="-457200" fontAlgn="base">
              <a:spcBef>
                <a:spcPct val="0"/>
              </a:spcBef>
              <a:spcAft>
                <a:spcPct val="0"/>
              </a:spcAft>
              <a:defRPr kumimoji="1" sz="2400">
                <a:solidFill>
                  <a:schemeClr val="tx1"/>
                </a:solidFill>
                <a:latin typeface="Times New Roman" pitchFamily="18" charset="0"/>
                <a:ea typeface="宋体" charset="-122"/>
              </a:defRPr>
            </a:lvl8pPr>
            <a:lvl9pPr marL="4824413" indent="-457200" fontAlgn="base">
              <a:spcBef>
                <a:spcPct val="0"/>
              </a:spcBef>
              <a:spcAft>
                <a:spcPct val="0"/>
              </a:spcAft>
              <a:defRPr kumimoji="1" sz="2400">
                <a:solidFill>
                  <a:schemeClr val="tx1"/>
                </a:solidFill>
                <a:latin typeface="Times New Roman" pitchFamily="18" charset="0"/>
                <a:ea typeface="宋体" charset="-122"/>
              </a:defRPr>
            </a:lvl9pPr>
          </a:lstStyle>
          <a:p>
            <a:pPr algn="just">
              <a:lnSpc>
                <a:spcPct val="150000"/>
              </a:lnSpc>
            </a:pPr>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对开拓者表示尊重；                      </a:t>
            </a:r>
            <a:r>
              <a:rPr lang="en-US" altLang="zh-CN" sz="1200" dirty="0">
                <a:latin typeface="微软雅黑" pitchFamily="34" charset="-122"/>
                <a:ea typeface="微软雅黑" pitchFamily="34" charset="-122"/>
              </a:rPr>
              <a:t>2.</a:t>
            </a:r>
            <a:r>
              <a:rPr lang="zh-CN" altLang="en-US" sz="1200" dirty="0">
                <a:latin typeface="微软雅黑" pitchFamily="34" charset="-122"/>
                <a:ea typeface="微软雅黑" pitchFamily="34" charset="-122"/>
              </a:rPr>
              <a:t>对有关著作给予肯定；</a:t>
            </a:r>
          </a:p>
          <a:p>
            <a:pPr algn="just">
              <a:lnSpc>
                <a:spcPct val="150000"/>
              </a:lnSpc>
            </a:pPr>
            <a:r>
              <a:rPr lang="en-US" altLang="zh-CN" sz="1200" dirty="0">
                <a:latin typeface="微软雅黑" pitchFamily="34" charset="-122"/>
                <a:ea typeface="微软雅黑" pitchFamily="34" charset="-122"/>
              </a:rPr>
              <a:t>3.</a:t>
            </a:r>
            <a:r>
              <a:rPr lang="zh-CN" altLang="en-US" sz="1200" dirty="0">
                <a:latin typeface="微软雅黑" pitchFamily="34" charset="-122"/>
                <a:ea typeface="微软雅黑" pitchFamily="34" charset="-122"/>
              </a:rPr>
              <a:t>核对其所用的方法和仪器；          </a:t>
            </a:r>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4</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提供背景性材料；</a:t>
            </a:r>
          </a:p>
          <a:p>
            <a:pPr algn="just">
              <a:lnSpc>
                <a:spcPct val="150000"/>
              </a:lnSpc>
            </a:pPr>
            <a:r>
              <a:rPr lang="en-US" altLang="zh-CN" sz="1200" dirty="0">
                <a:latin typeface="微软雅黑" pitchFamily="34" charset="-122"/>
                <a:ea typeface="微软雅黑" pitchFamily="34" charset="-122"/>
              </a:rPr>
              <a:t>5.</a:t>
            </a:r>
            <a:r>
              <a:rPr lang="zh-CN" altLang="en-US" sz="1200" dirty="0">
                <a:latin typeface="微软雅黑" pitchFamily="34" charset="-122"/>
                <a:ea typeface="微软雅黑" pitchFamily="34" charset="-122"/>
              </a:rPr>
              <a:t>对自己的著作予以更正；              </a:t>
            </a:r>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6</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对别人的著作予以更正；</a:t>
            </a:r>
          </a:p>
          <a:p>
            <a:pPr algn="just">
              <a:lnSpc>
                <a:spcPct val="150000"/>
              </a:lnSpc>
            </a:pPr>
            <a:r>
              <a:rPr lang="en-US" altLang="zh-CN" sz="1200" dirty="0">
                <a:latin typeface="微软雅黑" pitchFamily="34" charset="-122"/>
                <a:ea typeface="微软雅黑" pitchFamily="34" charset="-122"/>
              </a:rPr>
              <a:t>7.</a:t>
            </a:r>
            <a:r>
              <a:rPr lang="zh-CN" altLang="en-US" sz="1200" dirty="0">
                <a:latin typeface="微软雅黑" pitchFamily="34" charset="-122"/>
                <a:ea typeface="微软雅黑" pitchFamily="34" charset="-122"/>
              </a:rPr>
              <a:t>评价以前的著作；                          </a:t>
            </a:r>
            <a:r>
              <a:rPr lang="en-US" altLang="zh-CN" sz="1200" dirty="0">
                <a:latin typeface="微软雅黑" pitchFamily="34" charset="-122"/>
                <a:ea typeface="微软雅黑" pitchFamily="34" charset="-122"/>
              </a:rPr>
              <a:t>8.</a:t>
            </a:r>
            <a:r>
              <a:rPr lang="zh-CN" altLang="en-US" sz="1200" dirty="0">
                <a:latin typeface="微软雅黑" pitchFamily="34" charset="-122"/>
                <a:ea typeface="微软雅黑" pitchFamily="34" charset="-122"/>
              </a:rPr>
              <a:t>为自己的论点寻求充分的论证；</a:t>
            </a:r>
          </a:p>
          <a:p>
            <a:pPr algn="just">
              <a:lnSpc>
                <a:spcPct val="150000"/>
              </a:lnSpc>
            </a:pPr>
            <a:r>
              <a:rPr lang="en-US" altLang="zh-CN" sz="1200" dirty="0">
                <a:latin typeface="微软雅黑" pitchFamily="34" charset="-122"/>
                <a:ea typeface="微软雅黑" pitchFamily="34" charset="-122"/>
              </a:rPr>
              <a:t>9.</a:t>
            </a:r>
            <a:r>
              <a:rPr lang="zh-CN" altLang="en-US" sz="1200" dirty="0">
                <a:latin typeface="微软雅黑" pitchFamily="34" charset="-122"/>
                <a:ea typeface="微软雅黑" pitchFamily="34" charset="-122"/>
              </a:rPr>
              <a:t>提供研究者现有的著作</a:t>
            </a:r>
            <a:r>
              <a:rPr lang="zh-CN" altLang="en-US" sz="1200" dirty="0" smtClean="0">
                <a:latin typeface="微软雅黑" pitchFamily="34" charset="-122"/>
                <a:ea typeface="微软雅黑" pitchFamily="34" charset="-122"/>
              </a:rPr>
              <a:t>；</a:t>
            </a:r>
          </a:p>
          <a:p>
            <a:pPr algn="just">
              <a:lnSpc>
                <a:spcPct val="150000"/>
              </a:lnSpc>
            </a:pPr>
            <a:r>
              <a:rPr lang="en-US" altLang="zh-CN" sz="1200" dirty="0" smtClean="0">
                <a:latin typeface="微软雅黑" pitchFamily="34" charset="-122"/>
                <a:ea typeface="微软雅黑" pitchFamily="34" charset="-122"/>
              </a:rPr>
              <a:t>10.</a:t>
            </a:r>
            <a:r>
              <a:rPr lang="zh-CN" altLang="en-US" sz="1200" dirty="0" smtClean="0">
                <a:latin typeface="微软雅黑" pitchFamily="34" charset="-122"/>
                <a:ea typeface="微软雅黑" pitchFamily="34" charset="-122"/>
              </a:rPr>
              <a:t>对未被传播、很少被引或未被引证的文献提供向导；</a:t>
            </a:r>
          </a:p>
          <a:p>
            <a:pPr algn="just">
              <a:lnSpc>
                <a:spcPct val="150000"/>
              </a:lnSpc>
            </a:pPr>
            <a:r>
              <a:rPr lang="en-US" altLang="zh-CN" sz="1200" dirty="0" smtClean="0">
                <a:latin typeface="微软雅黑" pitchFamily="34" charset="-122"/>
                <a:ea typeface="微软雅黑" pitchFamily="34" charset="-122"/>
              </a:rPr>
              <a:t>11</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验证数据及物理常数等；</a:t>
            </a:r>
          </a:p>
          <a:p>
            <a:pPr algn="just">
              <a:lnSpc>
                <a:spcPct val="150000"/>
              </a:lnSpc>
            </a:pPr>
            <a:r>
              <a:rPr lang="en-US" altLang="zh-CN" sz="1200" dirty="0">
                <a:latin typeface="微软雅黑" pitchFamily="34" charset="-122"/>
                <a:ea typeface="微软雅黑" pitchFamily="34" charset="-122"/>
              </a:rPr>
              <a:t>12.</a:t>
            </a:r>
            <a:r>
              <a:rPr lang="zh-CN" altLang="en-US" sz="1200" dirty="0">
                <a:latin typeface="微软雅黑" pitchFamily="34" charset="-122"/>
                <a:ea typeface="微软雅黑" pitchFamily="34" charset="-122"/>
              </a:rPr>
              <a:t>核对原始资料中某个观点或概念是否被讨论过；</a:t>
            </a:r>
          </a:p>
          <a:p>
            <a:pPr algn="just">
              <a:lnSpc>
                <a:spcPct val="150000"/>
              </a:lnSpc>
            </a:pPr>
            <a:r>
              <a:rPr lang="en-US" altLang="zh-CN" sz="1200" dirty="0">
                <a:latin typeface="微软雅黑" pitchFamily="34" charset="-122"/>
                <a:ea typeface="微软雅黑" pitchFamily="34" charset="-122"/>
              </a:rPr>
              <a:t>13.</a:t>
            </a:r>
            <a:r>
              <a:rPr lang="zh-CN" altLang="en-US" sz="1200" dirty="0">
                <a:latin typeface="微软雅黑" pitchFamily="34" charset="-122"/>
                <a:ea typeface="微软雅黑" pitchFamily="34" charset="-122"/>
              </a:rPr>
              <a:t>核对原始资料或其它著作中的起因人物的某个概念或名词；</a:t>
            </a:r>
          </a:p>
          <a:p>
            <a:pPr algn="just">
              <a:lnSpc>
                <a:spcPct val="150000"/>
              </a:lnSpc>
            </a:pPr>
            <a:r>
              <a:rPr lang="en-US" altLang="zh-CN" sz="1200" dirty="0">
                <a:latin typeface="微软雅黑" pitchFamily="34" charset="-122"/>
                <a:ea typeface="微软雅黑" pitchFamily="34" charset="-122"/>
              </a:rPr>
              <a:t>14.</a:t>
            </a:r>
            <a:r>
              <a:rPr lang="zh-CN" altLang="en-US" sz="1200" dirty="0">
                <a:latin typeface="微软雅黑" pitchFamily="34" charset="-122"/>
                <a:ea typeface="微软雅黑" pitchFamily="34" charset="-122"/>
              </a:rPr>
              <a:t>承认他们的著作或观点；           </a:t>
            </a:r>
            <a:r>
              <a:rPr lang="en-US" altLang="zh-CN" sz="1200" dirty="0">
                <a:latin typeface="微软雅黑" pitchFamily="34" charset="-122"/>
                <a:ea typeface="微软雅黑" pitchFamily="34" charset="-122"/>
              </a:rPr>
              <a:t>15.</a:t>
            </a:r>
            <a:r>
              <a:rPr lang="zh-CN" altLang="en-US" sz="1200" dirty="0">
                <a:latin typeface="微软雅黑" pitchFamily="34" charset="-122"/>
                <a:ea typeface="微软雅黑" pitchFamily="34" charset="-122"/>
              </a:rPr>
              <a:t>对他人的优先权要求提出异议。</a:t>
            </a:r>
          </a:p>
        </p:txBody>
      </p:sp>
      <p:sp>
        <p:nvSpPr>
          <p:cNvPr id="9" name="Text Box 6"/>
          <p:cNvSpPr txBox="1">
            <a:spLocks noChangeArrowheads="1"/>
          </p:cNvSpPr>
          <p:nvPr/>
        </p:nvSpPr>
        <p:spPr bwMode="auto">
          <a:xfrm>
            <a:off x="6372200" y="2034143"/>
            <a:ext cx="2397201" cy="3970318"/>
          </a:xfrm>
          <a:prstGeom prst="rect">
            <a:avLst/>
          </a:prstGeom>
          <a:solidFill>
            <a:schemeClr val="bg2"/>
          </a:solidFill>
          <a:ln w="9525">
            <a:solidFill>
              <a:schemeClr val="tx2">
                <a:lumMod val="40000"/>
                <a:lumOff val="60000"/>
              </a:schemeClr>
            </a:solidFill>
            <a:miter lim="800000"/>
            <a:headEnd/>
            <a:tailEnd/>
          </a:ln>
          <a:effectLst/>
        </p:spPr>
        <p:txBody>
          <a:bodyPr wrap="square">
            <a:spAutoFit/>
          </a:bodyPr>
          <a:lstStyle>
            <a:lvl1pPr algn="l">
              <a:defRPr kumimoji="1" sz="2400">
                <a:solidFill>
                  <a:schemeClr val="tx1"/>
                </a:solidFill>
                <a:latin typeface="Times New Roman" pitchFamily="18" charset="0"/>
                <a:ea typeface="宋体" charset="-122"/>
              </a:defRPr>
            </a:lvl1pPr>
            <a:lvl2pPr marL="1085850" indent="-457200" algn="l">
              <a:defRPr kumimoji="1" sz="2400">
                <a:solidFill>
                  <a:schemeClr val="tx1"/>
                </a:solidFill>
                <a:latin typeface="Times New Roman" pitchFamily="18" charset="0"/>
                <a:ea typeface="宋体" charset="-122"/>
              </a:defRPr>
            </a:lvl2pPr>
            <a:lvl3pPr marL="1722438" indent="-457200" algn="l">
              <a:defRPr kumimoji="1" sz="2400">
                <a:solidFill>
                  <a:schemeClr val="tx1"/>
                </a:solidFill>
                <a:latin typeface="Times New Roman" pitchFamily="18" charset="0"/>
                <a:ea typeface="宋体" charset="-122"/>
              </a:defRPr>
            </a:lvl3pPr>
            <a:lvl4pPr marL="2359025" indent="-457200" algn="l">
              <a:defRPr kumimoji="1" sz="2400">
                <a:solidFill>
                  <a:schemeClr val="tx1"/>
                </a:solidFill>
                <a:latin typeface="Times New Roman" pitchFamily="18" charset="0"/>
                <a:ea typeface="宋体" charset="-122"/>
              </a:defRPr>
            </a:lvl4pPr>
            <a:lvl5pPr marL="2995613" indent="-457200" algn="l">
              <a:defRPr kumimoji="1" sz="2400">
                <a:solidFill>
                  <a:schemeClr val="tx1"/>
                </a:solidFill>
                <a:latin typeface="Times New Roman" pitchFamily="18" charset="0"/>
                <a:ea typeface="宋体" charset="-122"/>
              </a:defRPr>
            </a:lvl5pPr>
            <a:lvl6pPr marL="3452813" indent="-457200" fontAlgn="base">
              <a:spcBef>
                <a:spcPct val="0"/>
              </a:spcBef>
              <a:spcAft>
                <a:spcPct val="0"/>
              </a:spcAft>
              <a:defRPr kumimoji="1" sz="2400">
                <a:solidFill>
                  <a:schemeClr val="tx1"/>
                </a:solidFill>
                <a:latin typeface="Times New Roman" pitchFamily="18" charset="0"/>
                <a:ea typeface="宋体" charset="-122"/>
              </a:defRPr>
            </a:lvl6pPr>
            <a:lvl7pPr marL="3910013" indent="-457200" fontAlgn="base">
              <a:spcBef>
                <a:spcPct val="0"/>
              </a:spcBef>
              <a:spcAft>
                <a:spcPct val="0"/>
              </a:spcAft>
              <a:defRPr kumimoji="1" sz="2400">
                <a:solidFill>
                  <a:schemeClr val="tx1"/>
                </a:solidFill>
                <a:latin typeface="Times New Roman" pitchFamily="18" charset="0"/>
                <a:ea typeface="宋体" charset="-122"/>
              </a:defRPr>
            </a:lvl7pPr>
            <a:lvl8pPr marL="4367213" indent="-457200" fontAlgn="base">
              <a:spcBef>
                <a:spcPct val="0"/>
              </a:spcBef>
              <a:spcAft>
                <a:spcPct val="0"/>
              </a:spcAft>
              <a:defRPr kumimoji="1" sz="2400">
                <a:solidFill>
                  <a:schemeClr val="tx1"/>
                </a:solidFill>
                <a:latin typeface="Times New Roman" pitchFamily="18" charset="0"/>
                <a:ea typeface="宋体" charset="-122"/>
              </a:defRPr>
            </a:lvl8pPr>
            <a:lvl9pPr marL="4824413" indent="-457200" fontAlgn="base">
              <a:spcBef>
                <a:spcPct val="0"/>
              </a:spcBef>
              <a:spcAft>
                <a:spcPct val="0"/>
              </a:spcAft>
              <a:defRPr kumimoji="1" sz="2400">
                <a:solidFill>
                  <a:schemeClr val="tx1"/>
                </a:solidFill>
                <a:latin typeface="Times New Roman" pitchFamily="18" charset="0"/>
                <a:ea typeface="宋体" charset="-122"/>
              </a:defRPr>
            </a:lvl9pPr>
          </a:lstStyle>
          <a:p>
            <a:pPr algn="just">
              <a:lnSpc>
                <a:spcPct val="150000"/>
              </a:lnSpc>
            </a:pP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为阿谀某人而引证；</a:t>
            </a:r>
          </a:p>
          <a:p>
            <a:pPr algn="just">
              <a:lnSpc>
                <a:spcPct val="150000"/>
              </a:lnSpc>
            </a:pP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为互相吹捧而带有偏见的引证；</a:t>
            </a:r>
          </a:p>
          <a:p>
            <a:pPr algn="just">
              <a:lnSpc>
                <a:spcPct val="150000"/>
              </a:lnSpc>
            </a:pP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以自诩为目的的引证；</a:t>
            </a:r>
          </a:p>
          <a:p>
            <a:pPr algn="just">
              <a:lnSpc>
                <a:spcPct val="150000"/>
              </a:lnSpc>
            </a:pPr>
            <a:r>
              <a:rPr lang="en-US" altLang="zh-CN" sz="1400" dirty="0">
                <a:latin typeface="微软雅黑" pitchFamily="34" charset="-122"/>
                <a:ea typeface="微软雅黑" pitchFamily="34" charset="-122"/>
              </a:rPr>
              <a:t>4.</a:t>
            </a:r>
            <a:r>
              <a:rPr lang="zh-CN" altLang="en-US" sz="1400" dirty="0">
                <a:latin typeface="微软雅黑" pitchFamily="34" charset="-122"/>
                <a:ea typeface="微软雅黑" pitchFamily="34" charset="-122"/>
              </a:rPr>
              <a:t>为支持某一观点牵强的引证；</a:t>
            </a:r>
          </a:p>
          <a:p>
            <a:pPr algn="just">
              <a:lnSpc>
                <a:spcPct val="150000"/>
              </a:lnSpc>
            </a:pPr>
            <a:r>
              <a:rPr lang="en-US" altLang="zh-CN" sz="1400" dirty="0">
                <a:latin typeface="微软雅黑" pitchFamily="34" charset="-122"/>
                <a:ea typeface="微软雅黑" pitchFamily="34" charset="-122"/>
              </a:rPr>
              <a:t>5.</a:t>
            </a:r>
            <a:r>
              <a:rPr lang="zh-CN" altLang="en-US" sz="1400" dirty="0">
                <a:latin typeface="微软雅黑" pitchFamily="34" charset="-122"/>
                <a:ea typeface="微软雅黑" pitchFamily="34" charset="-122"/>
              </a:rPr>
              <a:t>为维护某一学术研究派别利益的不正当引证；              </a:t>
            </a:r>
          </a:p>
          <a:p>
            <a:pPr algn="just">
              <a:lnSpc>
                <a:spcPct val="150000"/>
              </a:lnSpc>
            </a:pPr>
            <a:r>
              <a:rPr lang="en-US" altLang="zh-CN" sz="1400" dirty="0">
                <a:latin typeface="微软雅黑" pitchFamily="34" charset="-122"/>
                <a:ea typeface="微软雅黑" pitchFamily="34" charset="-122"/>
              </a:rPr>
              <a:t>6.</a:t>
            </a:r>
            <a:r>
              <a:rPr lang="zh-CN" altLang="en-US" sz="1400" dirty="0">
                <a:latin typeface="微软雅黑" pitchFamily="34" charset="-122"/>
                <a:ea typeface="微软雅黑" pitchFamily="34" charset="-122"/>
              </a:rPr>
              <a:t>迫于权威压力的引证</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algn="just">
              <a:lnSpc>
                <a:spcPct val="150000"/>
              </a:lnSpc>
            </a:pPr>
            <a:endParaRPr lang="en-US" altLang="zh-CN" sz="1400" dirty="0">
              <a:latin typeface="微软雅黑" pitchFamily="34" charset="-122"/>
              <a:ea typeface="微软雅黑" pitchFamily="34" charset="-122"/>
            </a:endParaRPr>
          </a:p>
          <a:p>
            <a:pPr algn="just">
              <a:lnSpc>
                <a:spcPct val="150000"/>
              </a:lnSpc>
            </a:pPr>
            <a:endParaRPr lang="en-US" altLang="zh-CN" sz="1400" dirty="0">
              <a:latin typeface="微软雅黑" pitchFamily="34" charset="-122"/>
              <a:ea typeface="微软雅黑" pitchFamily="34" charset="-122"/>
            </a:endParaRPr>
          </a:p>
          <a:p>
            <a:pPr algn="just">
              <a:lnSpc>
                <a:spcPct val="150000"/>
              </a:lnSpc>
            </a:pPr>
            <a:endParaRPr lang="en-US" altLang="zh-CN" sz="1400" dirty="0" smtClean="0">
              <a:latin typeface="微软雅黑" pitchFamily="34" charset="-122"/>
              <a:ea typeface="微软雅黑" pitchFamily="34" charset="-122"/>
            </a:endParaRPr>
          </a:p>
        </p:txBody>
      </p:sp>
      <p:sp>
        <p:nvSpPr>
          <p:cNvPr id="10" name="右箭头 9"/>
          <p:cNvSpPr/>
          <p:nvPr/>
        </p:nvSpPr>
        <p:spPr>
          <a:xfrm>
            <a:off x="5596101" y="2849997"/>
            <a:ext cx="464024" cy="30025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itchFamily="34" charset="-122"/>
              <a:ea typeface="微软雅黑" pitchFamily="34" charset="-122"/>
            </a:endParaRPr>
          </a:p>
        </p:txBody>
      </p:sp>
      <p:sp>
        <p:nvSpPr>
          <p:cNvPr id="11" name="左箭头 10"/>
          <p:cNvSpPr/>
          <p:nvPr/>
        </p:nvSpPr>
        <p:spPr>
          <a:xfrm>
            <a:off x="5541510" y="3802934"/>
            <a:ext cx="464024" cy="313899"/>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30981361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54" name="Picture 2"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998538"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3955" name="Text Box 3"/>
          <p:cNvSpPr txBox="1">
            <a:spLocks noChangeArrowheads="1"/>
          </p:cNvSpPr>
          <p:nvPr/>
        </p:nvSpPr>
        <p:spPr bwMode="auto">
          <a:xfrm>
            <a:off x="7399338" y="609601"/>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smtClean="0">
                <a:latin typeface="微软雅黑" pitchFamily="34" charset="-122"/>
                <a:ea typeface="微软雅黑" pitchFamily="34" charset="-122"/>
              </a:rPr>
              <a:t>2014</a:t>
            </a:r>
            <a:endParaRPr kumimoji="0" lang="en-US" altLang="zh-CN" sz="1200" dirty="0">
              <a:latin typeface="微软雅黑" pitchFamily="34" charset="-122"/>
              <a:ea typeface="微软雅黑" pitchFamily="34" charset="-122"/>
            </a:endParaRPr>
          </a:p>
        </p:txBody>
      </p:sp>
      <p:sp>
        <p:nvSpPr>
          <p:cNvPr id="253956" name="Line 4"/>
          <p:cNvSpPr>
            <a:spLocks noChangeShapeType="1"/>
          </p:cNvSpPr>
          <p:nvPr/>
        </p:nvSpPr>
        <p:spPr bwMode="auto">
          <a:xfrm flipV="1">
            <a:off x="4419600" y="1447800"/>
            <a:ext cx="2209800" cy="990600"/>
          </a:xfrm>
          <a:prstGeom prst="line">
            <a:avLst/>
          </a:prstGeom>
          <a:noFill/>
          <a:ln w="762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pic>
        <p:nvPicPr>
          <p:cNvPr id="253957" name="Picture 5"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987675"/>
            <a:ext cx="998538"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53958" name="Picture 6"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378075"/>
            <a:ext cx="998538"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53959" name="Picture 7"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9725" y="914400"/>
            <a:ext cx="998538"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53960" name="Picture 8"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9464" y="4724400"/>
            <a:ext cx="998537"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53961" name="Picture 9"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864" y="4343400"/>
            <a:ext cx="998537"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53962" name="Picture 10"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444875"/>
            <a:ext cx="998538"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3963" name="Line 11"/>
          <p:cNvSpPr>
            <a:spLocks noChangeShapeType="1"/>
          </p:cNvSpPr>
          <p:nvPr/>
        </p:nvSpPr>
        <p:spPr bwMode="auto">
          <a:xfrm flipH="1">
            <a:off x="2209800" y="2133600"/>
            <a:ext cx="1905000" cy="990600"/>
          </a:xfrm>
          <a:prstGeom prst="line">
            <a:avLst/>
          </a:prstGeom>
          <a:noFill/>
          <a:ln w="762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53964" name="Text Box 12"/>
          <p:cNvSpPr txBox="1">
            <a:spLocks noChangeArrowheads="1"/>
          </p:cNvSpPr>
          <p:nvPr/>
        </p:nvSpPr>
        <p:spPr bwMode="auto">
          <a:xfrm>
            <a:off x="2667000" y="2359027"/>
            <a:ext cx="914400" cy="609398"/>
          </a:xfrm>
          <a:prstGeom prst="rect">
            <a:avLst/>
          </a:prstGeom>
          <a:solidFill>
            <a:schemeClr val="accent1">
              <a:lumMod val="40000"/>
              <a:lumOff val="60000"/>
            </a:schemeClr>
          </a:solidFill>
          <a:ln w="28575">
            <a:solidFill>
              <a:schemeClr val="accent4">
                <a:lumMod val="75000"/>
              </a:schemeClr>
            </a:solidFill>
            <a:miter lim="800000"/>
            <a:headEnd/>
            <a:tailEnd/>
          </a:ln>
          <a:effectLst/>
        </p:spPr>
        <p:txBody>
          <a:bodyPr lIns="0" rIns="0">
            <a:spAutoFit/>
          </a:bodyPr>
          <a:lstStyle/>
          <a:p>
            <a:pPr algn="ctr" eaLnBrk="0" hangingPunct="0">
              <a:lnSpc>
                <a:spcPct val="80000"/>
              </a:lnSpc>
              <a:spcBef>
                <a:spcPct val="50000"/>
              </a:spcBef>
            </a:pPr>
            <a:r>
              <a:rPr kumimoji="0" lang="en-US" altLang="zh-CN" sz="1400" i="1" dirty="0" smtClean="0">
                <a:latin typeface="微软雅黑" pitchFamily="34" charset="-122"/>
                <a:ea typeface="微软雅黑" pitchFamily="34" charset="-122"/>
              </a:rPr>
              <a:t>Cited References</a:t>
            </a:r>
            <a:endParaRPr kumimoji="0" lang="en-US" altLang="zh-CN" sz="1400" i="1" dirty="0">
              <a:latin typeface="微软雅黑" pitchFamily="34" charset="-122"/>
              <a:ea typeface="微软雅黑" pitchFamily="34" charset="-122"/>
            </a:endParaRPr>
          </a:p>
        </p:txBody>
      </p:sp>
      <p:sp>
        <p:nvSpPr>
          <p:cNvPr id="253965" name="Text Box 13"/>
          <p:cNvSpPr txBox="1">
            <a:spLocks noChangeArrowheads="1"/>
          </p:cNvSpPr>
          <p:nvPr/>
        </p:nvSpPr>
        <p:spPr bwMode="auto">
          <a:xfrm>
            <a:off x="381000" y="3825875"/>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a:latin typeface="微软雅黑" pitchFamily="34" charset="-122"/>
                <a:ea typeface="微软雅黑" pitchFamily="34" charset="-122"/>
              </a:rPr>
              <a:t>2000</a:t>
            </a:r>
          </a:p>
        </p:txBody>
      </p:sp>
      <p:sp>
        <p:nvSpPr>
          <p:cNvPr id="253966" name="Text Box 14"/>
          <p:cNvSpPr txBox="1">
            <a:spLocks noChangeArrowheads="1"/>
          </p:cNvSpPr>
          <p:nvPr/>
        </p:nvSpPr>
        <p:spPr bwMode="auto">
          <a:xfrm>
            <a:off x="1676400" y="3932238"/>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zh-CN" sz="1200" dirty="0" smtClean="0">
                <a:latin typeface="微软雅黑" pitchFamily="34" charset="-122"/>
                <a:ea typeface="微软雅黑" pitchFamily="34" charset="-122"/>
              </a:rPr>
              <a:t>1998</a:t>
            </a:r>
            <a:endParaRPr kumimoji="0" lang="en-US" altLang="zh-CN" sz="1200" dirty="0">
              <a:latin typeface="微软雅黑" pitchFamily="34" charset="-122"/>
              <a:ea typeface="微软雅黑" pitchFamily="34" charset="-122"/>
            </a:endParaRPr>
          </a:p>
        </p:txBody>
      </p:sp>
      <p:sp>
        <p:nvSpPr>
          <p:cNvPr id="253967" name="Text Box 15"/>
          <p:cNvSpPr txBox="1">
            <a:spLocks noChangeArrowheads="1"/>
          </p:cNvSpPr>
          <p:nvPr/>
        </p:nvSpPr>
        <p:spPr bwMode="auto">
          <a:xfrm>
            <a:off x="1143000" y="3186113"/>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smtClean="0">
                <a:latin typeface="微软雅黑" pitchFamily="34" charset="-122"/>
                <a:ea typeface="微软雅黑" pitchFamily="34" charset="-122"/>
              </a:rPr>
              <a:t>2003</a:t>
            </a:r>
            <a:endParaRPr kumimoji="0" lang="en-US" altLang="zh-CN" sz="1200" dirty="0">
              <a:latin typeface="微软雅黑" pitchFamily="34" charset="-122"/>
              <a:ea typeface="微软雅黑" pitchFamily="34" charset="-122"/>
            </a:endParaRPr>
          </a:p>
        </p:txBody>
      </p:sp>
      <p:pic>
        <p:nvPicPr>
          <p:cNvPr id="253968" name="Picture 16"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64" y="4191000"/>
            <a:ext cx="998537"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3969" name="Text Box 17"/>
          <p:cNvSpPr txBox="1">
            <a:spLocks noChangeArrowheads="1"/>
          </p:cNvSpPr>
          <p:nvPr/>
        </p:nvSpPr>
        <p:spPr bwMode="auto">
          <a:xfrm>
            <a:off x="1058863" y="4922838"/>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a:latin typeface="微软雅黑" pitchFamily="34" charset="-122"/>
                <a:ea typeface="微软雅黑" pitchFamily="34" charset="-122"/>
              </a:rPr>
              <a:t>1993</a:t>
            </a:r>
          </a:p>
        </p:txBody>
      </p:sp>
      <p:pic>
        <p:nvPicPr>
          <p:cNvPr id="253970" name="Picture 18" descr="WoSfullre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8738" y="990600"/>
            <a:ext cx="1465262" cy="1676400"/>
          </a:xfrm>
          <a:prstGeom prst="rect">
            <a:avLst/>
          </a:prstGeom>
          <a:noFill/>
          <a:ln w="285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3971" name="Text Box 19"/>
          <p:cNvSpPr txBox="1">
            <a:spLocks noChangeArrowheads="1"/>
          </p:cNvSpPr>
          <p:nvPr/>
        </p:nvSpPr>
        <p:spPr bwMode="auto">
          <a:xfrm>
            <a:off x="6858000" y="1676401"/>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smtClean="0">
                <a:latin typeface="微软雅黑" pitchFamily="34" charset="-122"/>
                <a:ea typeface="微软雅黑" pitchFamily="34" charset="-122"/>
              </a:rPr>
              <a:t>2017</a:t>
            </a:r>
            <a:endParaRPr kumimoji="0" lang="en-US" altLang="zh-CN" sz="1200" dirty="0">
              <a:latin typeface="微软雅黑" pitchFamily="34" charset="-122"/>
              <a:ea typeface="微软雅黑" pitchFamily="34" charset="-122"/>
            </a:endParaRPr>
          </a:p>
        </p:txBody>
      </p:sp>
      <p:sp>
        <p:nvSpPr>
          <p:cNvPr id="253972" name="Text Box 20"/>
          <p:cNvSpPr txBox="1">
            <a:spLocks noChangeArrowheads="1"/>
          </p:cNvSpPr>
          <p:nvPr/>
        </p:nvSpPr>
        <p:spPr bwMode="auto">
          <a:xfrm>
            <a:off x="5562600" y="1600202"/>
            <a:ext cx="609600" cy="437043"/>
          </a:xfrm>
          <a:prstGeom prst="rect">
            <a:avLst/>
          </a:prstGeom>
          <a:solidFill>
            <a:schemeClr val="accent1">
              <a:lumMod val="40000"/>
              <a:lumOff val="60000"/>
            </a:schemeClr>
          </a:solidFill>
          <a:ln w="28575">
            <a:solidFill>
              <a:schemeClr val="accent4">
                <a:lumMod val="75000"/>
              </a:schemeClr>
            </a:solidFill>
            <a:miter lim="800000"/>
            <a:headEnd/>
            <a:tailEnd/>
          </a:ln>
          <a:effectLst/>
        </p:spPr>
        <p:txBody>
          <a:bodyPr lIns="0" rIns="0">
            <a:spAutoFit/>
          </a:bodyPr>
          <a:lstStyle/>
          <a:p>
            <a:pPr algn="ctr" eaLnBrk="0" hangingPunct="0">
              <a:lnSpc>
                <a:spcPct val="80000"/>
              </a:lnSpc>
              <a:spcBef>
                <a:spcPct val="50000"/>
              </a:spcBef>
            </a:pPr>
            <a:r>
              <a:rPr kumimoji="0" lang="en-US" altLang="zh-CN" sz="1400" i="1" dirty="0" smtClean="0">
                <a:latin typeface="微软雅黑" pitchFamily="34" charset="-122"/>
                <a:ea typeface="微软雅黑" pitchFamily="34" charset="-122"/>
              </a:rPr>
              <a:t>Times Cited</a:t>
            </a:r>
            <a:endParaRPr kumimoji="0" lang="en-US" altLang="zh-CN" sz="1400" i="1" dirty="0">
              <a:latin typeface="微软雅黑" pitchFamily="34" charset="-122"/>
              <a:ea typeface="微软雅黑" pitchFamily="34" charset="-122"/>
            </a:endParaRPr>
          </a:p>
        </p:txBody>
      </p:sp>
      <p:sp>
        <p:nvSpPr>
          <p:cNvPr id="253973" name="Line 21"/>
          <p:cNvSpPr>
            <a:spLocks noChangeShapeType="1"/>
          </p:cNvSpPr>
          <p:nvPr/>
        </p:nvSpPr>
        <p:spPr bwMode="auto">
          <a:xfrm flipH="1" flipV="1">
            <a:off x="4953000" y="2667000"/>
            <a:ext cx="1447800" cy="1905000"/>
          </a:xfrm>
          <a:prstGeom prst="line">
            <a:avLst/>
          </a:prstGeom>
          <a:noFill/>
          <a:ln w="76200">
            <a:solidFill>
              <a:schemeClr val="accent4">
                <a:lumMod val="7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53974" name="Text Box 22"/>
          <p:cNvSpPr txBox="1">
            <a:spLocks noChangeArrowheads="1"/>
          </p:cNvSpPr>
          <p:nvPr/>
        </p:nvSpPr>
        <p:spPr bwMode="auto">
          <a:xfrm>
            <a:off x="5257800" y="3276600"/>
            <a:ext cx="762000" cy="523220"/>
          </a:xfrm>
          <a:prstGeom prst="rect">
            <a:avLst/>
          </a:prstGeom>
          <a:solidFill>
            <a:schemeClr val="accent1">
              <a:lumMod val="40000"/>
              <a:lumOff val="60000"/>
            </a:schemeClr>
          </a:solidFill>
          <a:ln w="28575">
            <a:solidFill>
              <a:schemeClr val="accent4">
                <a:lumMod val="75000"/>
              </a:schemeClr>
            </a:solidFill>
            <a:miter lim="800000"/>
            <a:headEnd/>
            <a:tailEnd/>
          </a:ln>
          <a:effectLst/>
        </p:spPr>
        <p:txBody>
          <a:bodyPr lIns="0" rIns="0">
            <a:spAutoFit/>
          </a:bodyPr>
          <a:lstStyle/>
          <a:p>
            <a:pPr algn="ctr" eaLnBrk="0" hangingPunct="0">
              <a:spcBef>
                <a:spcPct val="50000"/>
              </a:spcBef>
            </a:pPr>
            <a:r>
              <a:rPr kumimoji="0" lang="en-US" altLang="zh-CN" sz="1400" i="1" dirty="0" smtClean="0">
                <a:latin typeface="微软雅黑" pitchFamily="34" charset="-122"/>
                <a:ea typeface="微软雅黑" pitchFamily="34" charset="-122"/>
              </a:rPr>
              <a:t>Related Records</a:t>
            </a:r>
            <a:endParaRPr kumimoji="0" lang="en-US" altLang="zh-CN" sz="1400" i="1" dirty="0">
              <a:latin typeface="微软雅黑" pitchFamily="34" charset="-122"/>
              <a:ea typeface="微软雅黑" pitchFamily="34" charset="-122"/>
            </a:endParaRPr>
          </a:p>
        </p:txBody>
      </p:sp>
      <p:pic>
        <p:nvPicPr>
          <p:cNvPr id="253975" name="Picture 23"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3064" y="533400"/>
            <a:ext cx="998537"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3976" name="Text Box 24"/>
          <p:cNvSpPr txBox="1">
            <a:spLocks noChangeArrowheads="1"/>
          </p:cNvSpPr>
          <p:nvPr/>
        </p:nvSpPr>
        <p:spPr bwMode="auto">
          <a:xfrm>
            <a:off x="8229600" y="914401"/>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smtClean="0">
                <a:latin typeface="微软雅黑" pitchFamily="34" charset="-122"/>
                <a:ea typeface="微软雅黑" pitchFamily="34" charset="-122"/>
              </a:rPr>
              <a:t>2015</a:t>
            </a:r>
            <a:endParaRPr kumimoji="0" lang="en-US" altLang="zh-CN" sz="1200" dirty="0">
              <a:latin typeface="微软雅黑" pitchFamily="34" charset="-122"/>
              <a:ea typeface="微软雅黑" pitchFamily="34" charset="-122"/>
            </a:endParaRPr>
          </a:p>
        </p:txBody>
      </p:sp>
      <p:sp>
        <p:nvSpPr>
          <p:cNvPr id="253977" name="Text Box 25"/>
          <p:cNvSpPr txBox="1">
            <a:spLocks noChangeArrowheads="1"/>
          </p:cNvSpPr>
          <p:nvPr/>
        </p:nvSpPr>
        <p:spPr bwMode="auto">
          <a:xfrm>
            <a:off x="7002463" y="4572001"/>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smtClean="0">
                <a:latin typeface="微软雅黑" pitchFamily="34" charset="-122"/>
                <a:ea typeface="微软雅黑" pitchFamily="34" charset="-122"/>
              </a:rPr>
              <a:t>2014</a:t>
            </a:r>
            <a:endParaRPr kumimoji="0" lang="en-US" altLang="zh-CN" sz="1200" dirty="0">
              <a:latin typeface="微软雅黑" pitchFamily="34" charset="-122"/>
              <a:ea typeface="微软雅黑" pitchFamily="34" charset="-122"/>
            </a:endParaRPr>
          </a:p>
        </p:txBody>
      </p:sp>
      <p:sp>
        <p:nvSpPr>
          <p:cNvPr id="253978" name="Text Box 26"/>
          <p:cNvSpPr txBox="1">
            <a:spLocks noChangeArrowheads="1"/>
          </p:cNvSpPr>
          <p:nvPr/>
        </p:nvSpPr>
        <p:spPr bwMode="auto">
          <a:xfrm>
            <a:off x="6172200" y="5456238"/>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lang="en-US" altLang="zh-CN" sz="1200" dirty="0" smtClean="0">
                <a:latin typeface="微软雅黑" pitchFamily="34" charset="-122"/>
                <a:ea typeface="微软雅黑" pitchFamily="34" charset="-122"/>
              </a:rPr>
              <a:t>2015</a:t>
            </a:r>
            <a:endParaRPr kumimoji="0" lang="en-US" altLang="zh-CN" sz="1200" dirty="0">
              <a:latin typeface="微软雅黑" pitchFamily="34" charset="-122"/>
              <a:ea typeface="微软雅黑" pitchFamily="34" charset="-122"/>
            </a:endParaRPr>
          </a:p>
        </p:txBody>
      </p:sp>
      <p:pic>
        <p:nvPicPr>
          <p:cNvPr id="253979" name="Picture 27"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8264" y="4495800"/>
            <a:ext cx="998537"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3980" name="Text Box 28"/>
          <p:cNvSpPr txBox="1">
            <a:spLocks noChangeArrowheads="1"/>
          </p:cNvSpPr>
          <p:nvPr/>
        </p:nvSpPr>
        <p:spPr bwMode="auto">
          <a:xfrm>
            <a:off x="7916863" y="4922838"/>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smtClean="0">
                <a:latin typeface="微软雅黑" pitchFamily="34" charset="-122"/>
                <a:ea typeface="微软雅黑" pitchFamily="34" charset="-122"/>
              </a:rPr>
              <a:t>2012</a:t>
            </a:r>
            <a:endParaRPr kumimoji="0" lang="en-US" altLang="zh-CN" sz="1200" dirty="0">
              <a:latin typeface="微软雅黑" pitchFamily="34" charset="-122"/>
              <a:ea typeface="微软雅黑" pitchFamily="34" charset="-122"/>
            </a:endParaRPr>
          </a:p>
        </p:txBody>
      </p:sp>
      <p:sp>
        <p:nvSpPr>
          <p:cNvPr id="253981" name="Line 29"/>
          <p:cNvSpPr>
            <a:spLocks noChangeShapeType="1"/>
          </p:cNvSpPr>
          <p:nvPr/>
        </p:nvSpPr>
        <p:spPr bwMode="auto">
          <a:xfrm flipH="1" flipV="1">
            <a:off x="2286000" y="4800600"/>
            <a:ext cx="2438400" cy="304800"/>
          </a:xfrm>
          <a:prstGeom prst="line">
            <a:avLst/>
          </a:prstGeom>
          <a:noFill/>
          <a:ln w="28575">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253982" name="Line 30"/>
          <p:cNvSpPr>
            <a:spLocks noChangeShapeType="1"/>
          </p:cNvSpPr>
          <p:nvPr/>
        </p:nvSpPr>
        <p:spPr bwMode="auto">
          <a:xfrm flipH="1" flipV="1">
            <a:off x="2590800" y="4191000"/>
            <a:ext cx="2133600" cy="914400"/>
          </a:xfrm>
          <a:prstGeom prst="line">
            <a:avLst/>
          </a:prstGeom>
          <a:noFill/>
          <a:ln w="28575">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pic>
        <p:nvPicPr>
          <p:cNvPr id="253983" name="Picture 31"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562600"/>
            <a:ext cx="998538"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3984" name="Text Box 32"/>
          <p:cNvSpPr txBox="1">
            <a:spLocks noChangeArrowheads="1"/>
          </p:cNvSpPr>
          <p:nvPr/>
        </p:nvSpPr>
        <p:spPr bwMode="auto">
          <a:xfrm>
            <a:off x="7239000" y="6142038"/>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a:latin typeface="微软雅黑" pitchFamily="34" charset="-122"/>
                <a:ea typeface="微软雅黑" pitchFamily="34" charset="-122"/>
              </a:rPr>
              <a:t>1994</a:t>
            </a:r>
          </a:p>
        </p:txBody>
      </p:sp>
      <p:pic>
        <p:nvPicPr>
          <p:cNvPr id="253985" name="Picture 33" descr="WoSfullr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5864" y="1524000"/>
            <a:ext cx="998537" cy="1143000"/>
          </a:xfrm>
          <a:prstGeom prst="rect">
            <a:avLst/>
          </a:prstGeom>
          <a:noFill/>
          <a:ln w="3175">
            <a:solidFill>
              <a:schemeClr val="accent4">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3986" name="Text Box 34"/>
          <p:cNvSpPr txBox="1">
            <a:spLocks noChangeArrowheads="1"/>
          </p:cNvSpPr>
          <p:nvPr/>
        </p:nvSpPr>
        <p:spPr bwMode="auto">
          <a:xfrm>
            <a:off x="7772400" y="2255838"/>
            <a:ext cx="457200" cy="184666"/>
          </a:xfrm>
          <a:prstGeom prst="rect">
            <a:avLst/>
          </a:prstGeom>
          <a:solidFill>
            <a:schemeClr val="bg1"/>
          </a:solidFill>
          <a:ln w="3175">
            <a:solidFill>
              <a:schemeClr val="accent4">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spcBef>
                <a:spcPct val="50000"/>
              </a:spcBef>
            </a:pPr>
            <a:r>
              <a:rPr kumimoji="0" lang="en-US" altLang="zh-CN" sz="1200" dirty="0" smtClean="0">
                <a:latin typeface="微软雅黑" pitchFamily="34" charset="-122"/>
                <a:ea typeface="微软雅黑" pitchFamily="34" charset="-122"/>
              </a:rPr>
              <a:t>2016</a:t>
            </a:r>
            <a:endParaRPr kumimoji="0" lang="en-US" altLang="zh-CN" sz="1200" dirty="0">
              <a:latin typeface="微软雅黑" pitchFamily="34" charset="-122"/>
              <a:ea typeface="微软雅黑" pitchFamily="34" charset="-122"/>
            </a:endParaRPr>
          </a:p>
        </p:txBody>
      </p:sp>
      <p:sp>
        <p:nvSpPr>
          <p:cNvPr id="253987" name="Text Box 35"/>
          <p:cNvSpPr txBox="1">
            <a:spLocks noChangeArrowheads="1"/>
          </p:cNvSpPr>
          <p:nvPr/>
        </p:nvSpPr>
        <p:spPr bwMode="auto">
          <a:xfrm>
            <a:off x="4724400" y="4992688"/>
            <a:ext cx="1219200" cy="265112"/>
          </a:xfrm>
          <a:prstGeom prst="rect">
            <a:avLst/>
          </a:prstGeom>
          <a:solidFill>
            <a:schemeClr val="accent1">
              <a:lumMod val="40000"/>
              <a:lumOff val="60000"/>
            </a:schemeClr>
          </a:solidFill>
          <a:ln w="3175">
            <a:solidFill>
              <a:schemeClr val="accent4">
                <a:lumMod val="75000"/>
              </a:schemeClr>
            </a:solidFill>
            <a:miter lim="800000"/>
            <a:headEnd/>
            <a:tailEnd/>
          </a:ln>
          <a:effectLst/>
        </p:spPr>
        <p:txBody>
          <a:bodyPr>
            <a:spAutoFit/>
          </a:bodyPr>
          <a:lstStyle/>
          <a:p>
            <a:pPr algn="ctr" eaLnBrk="0" hangingPunct="0">
              <a:lnSpc>
                <a:spcPct val="80000"/>
              </a:lnSpc>
              <a:spcBef>
                <a:spcPct val="50000"/>
              </a:spcBef>
            </a:pPr>
            <a:r>
              <a:rPr kumimoji="0" lang="en-US" altLang="zh-CN" sz="1400" dirty="0" smtClean="0">
                <a:latin typeface="微软雅黑" pitchFamily="34" charset="-122"/>
                <a:ea typeface="微软雅黑" pitchFamily="34" charset="-122"/>
                <a:sym typeface="Wingdings" pitchFamily="2" charset="2"/>
              </a:rPr>
              <a:t></a:t>
            </a:r>
            <a:r>
              <a:rPr kumimoji="0" lang="en-US" altLang="zh-CN" sz="1400" dirty="0" smtClean="0">
                <a:latin typeface="微软雅黑" pitchFamily="34" charset="-122"/>
                <a:ea typeface="微软雅黑" pitchFamily="34" charset="-122"/>
              </a:rPr>
              <a:t>Citing</a:t>
            </a:r>
            <a:r>
              <a:rPr kumimoji="0" lang="en-US" altLang="zh-CN" sz="1400" dirty="0" smtClean="0">
                <a:latin typeface="微软雅黑" pitchFamily="34" charset="-122"/>
                <a:ea typeface="微软雅黑" pitchFamily="34" charset="-122"/>
                <a:sym typeface="Wingdings" pitchFamily="2" charset="2"/>
              </a:rPr>
              <a:t></a:t>
            </a:r>
            <a:endParaRPr kumimoji="0" lang="en-US" altLang="zh-CN" sz="1400" dirty="0">
              <a:latin typeface="微软雅黑" pitchFamily="34" charset="-122"/>
              <a:ea typeface="微软雅黑" pitchFamily="34" charset="-122"/>
            </a:endParaRPr>
          </a:p>
        </p:txBody>
      </p:sp>
      <p:sp>
        <p:nvSpPr>
          <p:cNvPr id="253988" name="Text Box 36"/>
          <p:cNvSpPr txBox="1">
            <a:spLocks noChangeArrowheads="1"/>
          </p:cNvSpPr>
          <p:nvPr/>
        </p:nvSpPr>
        <p:spPr bwMode="auto">
          <a:xfrm>
            <a:off x="228600" y="114300"/>
            <a:ext cx="2971800" cy="728663"/>
          </a:xfrm>
          <a:prstGeom prst="rect">
            <a:avLst/>
          </a:prstGeom>
          <a:solidFill>
            <a:schemeClr val="bg2"/>
          </a:solidFill>
          <a:ln w="3175">
            <a:solidFill>
              <a:schemeClr val="accent4">
                <a:lumMod val="75000"/>
              </a:schemeClr>
            </a:solidFill>
            <a:miter lim="800000"/>
            <a:headEnd/>
            <a:tailEnd/>
          </a:ln>
          <a:effectLst/>
        </p:spPr>
        <p:txBody>
          <a:bodyPr>
            <a:spAutoFit/>
          </a:bodyPr>
          <a:lstStyle/>
          <a:p>
            <a:pPr algn="ctr" eaLnBrk="0" hangingPunct="0">
              <a:lnSpc>
                <a:spcPct val="90000"/>
              </a:lnSpc>
              <a:spcBef>
                <a:spcPct val="50000"/>
              </a:spcBef>
            </a:pPr>
            <a:r>
              <a:rPr kumimoji="0" lang="zh-CN" altLang="en-US" sz="1800" b="0" dirty="0">
                <a:latin typeface="微软雅黑" pitchFamily="34" charset="-122"/>
                <a:ea typeface="微软雅黑" pitchFamily="34" charset="-122"/>
              </a:rPr>
              <a:t>从一篇高质量的文献出发</a:t>
            </a:r>
          </a:p>
          <a:p>
            <a:pPr algn="ctr" eaLnBrk="0" hangingPunct="0">
              <a:lnSpc>
                <a:spcPct val="90000"/>
              </a:lnSpc>
              <a:spcBef>
                <a:spcPct val="50000"/>
              </a:spcBef>
            </a:pPr>
            <a:r>
              <a:rPr kumimoji="0" lang="zh-CN" altLang="en-US" sz="1800" b="0" dirty="0">
                <a:latin typeface="微软雅黑" pitchFamily="34" charset="-122"/>
                <a:ea typeface="微软雅黑" pitchFamily="34" charset="-122"/>
              </a:rPr>
              <a:t>沿着科学研究的发展</a:t>
            </a:r>
            <a:r>
              <a:rPr kumimoji="0" lang="zh-CN" altLang="en-US" sz="1800" b="0" dirty="0" smtClean="0">
                <a:latin typeface="微软雅黑" pitchFamily="34" charset="-122"/>
                <a:ea typeface="微软雅黑" pitchFamily="34" charset="-122"/>
              </a:rPr>
              <a:t>道路</a:t>
            </a:r>
            <a:endParaRPr kumimoji="0" lang="en-US" altLang="zh-CN" sz="1800" b="0" i="1" dirty="0">
              <a:latin typeface="微软雅黑" pitchFamily="34" charset="-122"/>
              <a:ea typeface="微软雅黑" pitchFamily="34" charset="-122"/>
            </a:endParaRPr>
          </a:p>
        </p:txBody>
      </p:sp>
      <p:sp>
        <p:nvSpPr>
          <p:cNvPr id="253989" name="Text Box 37"/>
          <p:cNvSpPr txBox="1">
            <a:spLocks noChangeArrowheads="1"/>
          </p:cNvSpPr>
          <p:nvPr/>
        </p:nvSpPr>
        <p:spPr bwMode="auto">
          <a:xfrm>
            <a:off x="228600" y="5562602"/>
            <a:ext cx="5029200" cy="1114425"/>
          </a:xfrm>
          <a:prstGeom prst="rect">
            <a:avLst/>
          </a:prstGeom>
          <a:solidFill>
            <a:schemeClr val="bg2"/>
          </a:solidFill>
          <a:ln w="3175">
            <a:solidFill>
              <a:schemeClr val="accent4">
                <a:lumMod val="75000"/>
              </a:schemeClr>
            </a:solidFill>
            <a:miter lim="800000"/>
            <a:headEnd/>
            <a:tailEnd/>
          </a:ln>
          <a:effectLst/>
        </p:spPr>
        <p:txBody>
          <a:bodyPr>
            <a:spAutoFit/>
          </a:bodyPr>
          <a:lstStyle/>
          <a:p>
            <a:pPr algn="ctr" eaLnBrk="0" hangingPunct="0">
              <a:lnSpc>
                <a:spcPct val="90000"/>
              </a:lnSpc>
              <a:spcBef>
                <a:spcPct val="50000"/>
              </a:spcBef>
            </a:pPr>
            <a:r>
              <a:rPr kumimoji="0" lang="en-US" altLang="zh-CN" sz="1800" dirty="0" smtClean="0">
                <a:latin typeface="微软雅黑" pitchFamily="34" charset="-122"/>
                <a:ea typeface="微软雅黑" pitchFamily="34" charset="-122"/>
              </a:rPr>
              <a:t>Cited References</a:t>
            </a:r>
            <a:r>
              <a:rPr kumimoji="0" lang="zh-CN" altLang="en-US" sz="1800" b="0" dirty="0" smtClean="0">
                <a:latin typeface="微软雅黑" pitchFamily="34" charset="-122"/>
                <a:ea typeface="微软雅黑" pitchFamily="34" charset="-122"/>
              </a:rPr>
              <a:t>越</a:t>
            </a:r>
            <a:r>
              <a:rPr kumimoji="0" lang="zh-CN" altLang="en-US" sz="1800" b="0" dirty="0">
                <a:latin typeface="微软雅黑" pitchFamily="34" charset="-122"/>
                <a:ea typeface="微软雅黑" pitchFamily="34" charset="-122"/>
              </a:rPr>
              <a:t>查越旧</a:t>
            </a:r>
          </a:p>
          <a:p>
            <a:pPr algn="ctr" eaLnBrk="0" hangingPunct="0">
              <a:lnSpc>
                <a:spcPct val="90000"/>
              </a:lnSpc>
              <a:spcBef>
                <a:spcPct val="50000"/>
              </a:spcBef>
            </a:pPr>
            <a:r>
              <a:rPr kumimoji="0" lang="en-US" altLang="zh-CN" sz="1800" dirty="0" smtClean="0">
                <a:latin typeface="微软雅黑" pitchFamily="34" charset="-122"/>
                <a:ea typeface="微软雅黑" pitchFamily="34" charset="-122"/>
              </a:rPr>
              <a:t>Times Cited</a:t>
            </a:r>
            <a:r>
              <a:rPr kumimoji="0" lang="zh-CN" altLang="en-US" sz="1800" b="0" dirty="0" smtClean="0">
                <a:latin typeface="微软雅黑" pitchFamily="34" charset="-122"/>
                <a:ea typeface="微软雅黑" pitchFamily="34" charset="-122"/>
              </a:rPr>
              <a:t>越</a:t>
            </a:r>
            <a:r>
              <a:rPr kumimoji="0" lang="zh-CN" altLang="en-US" sz="1800" b="0" dirty="0">
                <a:latin typeface="微软雅黑" pitchFamily="34" charset="-122"/>
                <a:ea typeface="微软雅黑" pitchFamily="34" charset="-122"/>
              </a:rPr>
              <a:t>查越新</a:t>
            </a:r>
          </a:p>
          <a:p>
            <a:pPr algn="ctr" eaLnBrk="0" hangingPunct="0">
              <a:lnSpc>
                <a:spcPct val="90000"/>
              </a:lnSpc>
              <a:spcBef>
                <a:spcPct val="50000"/>
              </a:spcBef>
            </a:pPr>
            <a:r>
              <a:rPr kumimoji="0" lang="en-US" altLang="zh-CN" sz="1800" dirty="0" smtClean="0">
                <a:latin typeface="微软雅黑" pitchFamily="34" charset="-122"/>
                <a:ea typeface="微软雅黑" pitchFamily="34" charset="-122"/>
              </a:rPr>
              <a:t>Related Records</a:t>
            </a:r>
            <a:r>
              <a:rPr kumimoji="0" lang="zh-CN" altLang="en-US" sz="1800" b="0" dirty="0" smtClean="0">
                <a:latin typeface="微软雅黑" pitchFamily="34" charset="-122"/>
                <a:ea typeface="微软雅黑" pitchFamily="34" charset="-122"/>
              </a:rPr>
              <a:t>越</a:t>
            </a:r>
            <a:r>
              <a:rPr kumimoji="0" lang="zh-CN" altLang="en-US" sz="1800" b="0" dirty="0">
                <a:latin typeface="微软雅黑" pitchFamily="34" charset="-122"/>
                <a:ea typeface="微软雅黑" pitchFamily="34" charset="-122"/>
              </a:rPr>
              <a:t>查越深</a:t>
            </a:r>
          </a:p>
        </p:txBody>
      </p:sp>
      <p:sp>
        <p:nvSpPr>
          <p:cNvPr id="253990" name="Text Box 38"/>
          <p:cNvSpPr txBox="1">
            <a:spLocks noChangeArrowheads="1"/>
          </p:cNvSpPr>
          <p:nvPr/>
        </p:nvSpPr>
        <p:spPr bwMode="auto">
          <a:xfrm>
            <a:off x="2895600" y="2971800"/>
            <a:ext cx="914400" cy="369332"/>
          </a:xfrm>
          <a:prstGeom prst="rect">
            <a:avLst/>
          </a:prstGeom>
          <a:noFill/>
          <a:ln w="9525">
            <a:solidFill>
              <a:schemeClr val="accent4">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latin typeface="微软雅黑" pitchFamily="34" charset="-122"/>
                <a:ea typeface="微软雅黑" pitchFamily="34" charset="-122"/>
              </a:rPr>
              <a:t>旧</a:t>
            </a:r>
          </a:p>
        </p:txBody>
      </p:sp>
      <p:sp>
        <p:nvSpPr>
          <p:cNvPr id="253991" name="Text Box 39"/>
          <p:cNvSpPr txBox="1">
            <a:spLocks noChangeArrowheads="1"/>
          </p:cNvSpPr>
          <p:nvPr/>
        </p:nvSpPr>
        <p:spPr bwMode="auto">
          <a:xfrm>
            <a:off x="4800600" y="3886200"/>
            <a:ext cx="914400" cy="369332"/>
          </a:xfrm>
          <a:prstGeom prst="rect">
            <a:avLst/>
          </a:prstGeom>
          <a:noFill/>
          <a:ln w="9525">
            <a:solidFill>
              <a:schemeClr val="accent4">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latin typeface="微软雅黑" pitchFamily="34" charset="-122"/>
                <a:ea typeface="微软雅黑" pitchFamily="34" charset="-122"/>
              </a:rPr>
              <a:t>深</a:t>
            </a:r>
          </a:p>
        </p:txBody>
      </p:sp>
      <p:sp>
        <p:nvSpPr>
          <p:cNvPr id="253992" name="Text Box 40"/>
          <p:cNvSpPr txBox="1">
            <a:spLocks noChangeArrowheads="1"/>
          </p:cNvSpPr>
          <p:nvPr/>
        </p:nvSpPr>
        <p:spPr bwMode="auto">
          <a:xfrm>
            <a:off x="5867400" y="2133600"/>
            <a:ext cx="914400" cy="369332"/>
          </a:xfrm>
          <a:prstGeom prst="rect">
            <a:avLst/>
          </a:prstGeom>
          <a:noFill/>
          <a:ln w="9525">
            <a:solidFill>
              <a:schemeClr val="accent4">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latin typeface="微软雅黑" pitchFamily="34" charset="-122"/>
                <a:ea typeface="微软雅黑" pitchFamily="34" charset="-122"/>
              </a:rPr>
              <a:t>新</a:t>
            </a:r>
          </a:p>
        </p:txBody>
      </p:sp>
      <p:sp>
        <p:nvSpPr>
          <p:cNvPr id="253993" name="Text Box 41"/>
          <p:cNvSpPr txBox="1">
            <a:spLocks noChangeArrowheads="1"/>
          </p:cNvSpPr>
          <p:nvPr/>
        </p:nvSpPr>
        <p:spPr bwMode="auto">
          <a:xfrm>
            <a:off x="1187451" y="1844675"/>
            <a:ext cx="2520950" cy="369332"/>
          </a:xfrm>
          <a:prstGeom prst="rect">
            <a:avLst/>
          </a:prstGeom>
          <a:noFill/>
          <a:ln w="9525">
            <a:solidFill>
              <a:schemeClr val="accent4">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latin typeface="微软雅黑" pitchFamily="34" charset="-122"/>
                <a:ea typeface="微软雅黑" pitchFamily="34" charset="-122"/>
              </a:rPr>
              <a:t>引用了哪些文献</a:t>
            </a:r>
            <a:r>
              <a:rPr lang="en-US" altLang="zh-CN" b="0">
                <a:latin typeface="微软雅黑" pitchFamily="34" charset="-122"/>
                <a:ea typeface="微软雅黑" pitchFamily="34" charset="-122"/>
              </a:rPr>
              <a:t>?</a:t>
            </a:r>
          </a:p>
        </p:txBody>
      </p:sp>
      <p:sp>
        <p:nvSpPr>
          <p:cNvPr id="253994" name="Text Box 42"/>
          <p:cNvSpPr txBox="1">
            <a:spLocks noChangeArrowheads="1"/>
          </p:cNvSpPr>
          <p:nvPr/>
        </p:nvSpPr>
        <p:spPr bwMode="auto">
          <a:xfrm>
            <a:off x="4211639" y="549275"/>
            <a:ext cx="2881312" cy="369332"/>
          </a:xfrm>
          <a:prstGeom prst="rect">
            <a:avLst/>
          </a:prstGeom>
          <a:noFill/>
          <a:ln w="9525">
            <a:solidFill>
              <a:schemeClr val="accent4">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latin typeface="微软雅黑" pitchFamily="34" charset="-122"/>
                <a:ea typeface="微软雅黑" pitchFamily="34" charset="-122"/>
              </a:rPr>
              <a:t>被哪些文献引用了</a:t>
            </a:r>
            <a:r>
              <a:rPr lang="en-US" altLang="zh-CN" b="0">
                <a:latin typeface="微软雅黑" pitchFamily="34" charset="-122"/>
                <a:ea typeface="微软雅黑" pitchFamily="34" charset="-122"/>
              </a:rPr>
              <a:t>?</a:t>
            </a:r>
          </a:p>
        </p:txBody>
      </p:sp>
      <p:sp>
        <p:nvSpPr>
          <p:cNvPr id="253995" name="Text Box 43"/>
          <p:cNvSpPr txBox="1">
            <a:spLocks noChangeArrowheads="1"/>
          </p:cNvSpPr>
          <p:nvPr/>
        </p:nvSpPr>
        <p:spPr bwMode="auto">
          <a:xfrm>
            <a:off x="6011864" y="3284538"/>
            <a:ext cx="2881312" cy="369332"/>
          </a:xfrm>
          <a:prstGeom prst="rect">
            <a:avLst/>
          </a:prstGeom>
          <a:noFill/>
          <a:ln w="9525">
            <a:solidFill>
              <a:schemeClr val="accent4">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0">
                <a:latin typeface="微软雅黑" pitchFamily="34" charset="-122"/>
                <a:ea typeface="微软雅黑" pitchFamily="34" charset="-122"/>
              </a:rPr>
              <a:t>还有哪些相关文献</a:t>
            </a:r>
            <a:r>
              <a:rPr lang="en-US" altLang="zh-CN" b="0">
                <a:latin typeface="微软雅黑" pitchFamily="34" charset="-122"/>
                <a:ea typeface="微软雅黑" pitchFamily="34" charset="-122"/>
              </a:rPr>
              <a:t>?</a:t>
            </a:r>
          </a:p>
        </p:txBody>
      </p:sp>
    </p:spTree>
    <p:extLst>
      <p:ext uri="{BB962C8B-B14F-4D97-AF65-F5344CB8AC3E}">
        <p14:creationId xmlns:p14="http://schemas.microsoft.com/office/powerpoint/2010/main" val="2272244442"/>
      </p:ext>
    </p:extLst>
  </p:cSld>
  <p:clrMapOvr>
    <a:masterClrMapping/>
  </p:clrMapOvr>
  <p:transition>
    <p:spli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sp>
        <p:nvSpPr>
          <p:cNvPr id="3" name="TextBox 2"/>
          <p:cNvSpPr txBox="1"/>
          <p:nvPr/>
        </p:nvSpPr>
        <p:spPr>
          <a:xfrm>
            <a:off x="701472" y="1188015"/>
            <a:ext cx="3529289" cy="523220"/>
          </a:xfrm>
          <a:prstGeom prst="rect">
            <a:avLst/>
          </a:prstGeom>
          <a:noFill/>
        </p:spPr>
        <p:txBody>
          <a:bodyPr wrap="square" rtlCol="0">
            <a:spAutoFit/>
          </a:bodyPr>
          <a:lstStyle/>
          <a:p>
            <a:r>
              <a:rPr lang="en-US" altLang="zh-CN" sz="2800" b="1" dirty="0" smtClean="0">
                <a:latin typeface="+mn-ea"/>
              </a:rPr>
              <a:t>2.</a:t>
            </a:r>
            <a:r>
              <a:rPr lang="zh-CN" altLang="en-US" sz="2800" b="1" dirty="0" smtClean="0">
                <a:latin typeface="+mn-ea"/>
              </a:rPr>
              <a:t>引文分析步骤</a:t>
            </a:r>
            <a:endParaRPr lang="zh-CN" altLang="en-US" sz="2800" b="1" dirty="0">
              <a:latin typeface="+mn-ea"/>
            </a:endParaRPr>
          </a:p>
        </p:txBody>
      </p:sp>
      <p:sp>
        <p:nvSpPr>
          <p:cNvPr id="47" name="矩形 46"/>
          <p:cNvSpPr/>
          <p:nvPr/>
        </p:nvSpPr>
        <p:spPr>
          <a:xfrm>
            <a:off x="1259632" y="1813480"/>
            <a:ext cx="7272807" cy="4708981"/>
          </a:xfrm>
          <a:prstGeom prst="rect">
            <a:avLst/>
          </a:prstGeom>
        </p:spPr>
        <p:txBody>
          <a:bodyPr wrap="square">
            <a:spAutoFit/>
          </a:bodyPr>
          <a:lstStyle/>
          <a:p>
            <a:r>
              <a:rPr lang="zh-CN" altLang="en-US" sz="2000" b="1" dirty="0" smtClean="0">
                <a:latin typeface="微软雅黑" pitchFamily="34" charset="-122"/>
                <a:ea typeface="微软雅黑" pitchFamily="34" charset="-122"/>
              </a:rPr>
              <a:t>①选取</a:t>
            </a:r>
            <a:r>
              <a:rPr lang="zh-CN" altLang="en-US" sz="2000" b="1" dirty="0">
                <a:latin typeface="微软雅黑" pitchFamily="34" charset="-122"/>
                <a:ea typeface="微软雅黑" pitchFamily="34" charset="-122"/>
              </a:rPr>
              <a:t>统计</a:t>
            </a:r>
            <a:r>
              <a:rPr lang="zh-CN" altLang="en-US" sz="2000" b="1" dirty="0" smtClean="0">
                <a:latin typeface="微软雅黑" pitchFamily="34" charset="-122"/>
                <a:ea typeface="微软雅黑" pitchFamily="34" charset="-122"/>
              </a:rPr>
              <a:t>对象</a:t>
            </a:r>
            <a:endParaRPr lang="en-US" altLang="zh-CN" sz="2000" b="1" dirty="0" smtClean="0">
              <a:latin typeface="微软雅黑" pitchFamily="34" charset="-122"/>
              <a:ea typeface="微软雅黑" pitchFamily="34" charset="-122"/>
            </a:endParaRPr>
          </a:p>
          <a:p>
            <a:r>
              <a:rPr lang="zh-CN" altLang="en-US" sz="1600" dirty="0">
                <a:latin typeface="微软雅黑" pitchFamily="34" charset="-122"/>
                <a:ea typeface="微软雅黑" pitchFamily="34" charset="-122"/>
              </a:rPr>
              <a:t>根据所要研究的学科的具体情况，选择该学科中有代表性的较权威的杂志，确定若干期及若干篇相关论文作为统计的对象</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r>
              <a:rPr lang="zh-CN" altLang="en-US" sz="2000" b="1" dirty="0">
                <a:latin typeface="微软雅黑" pitchFamily="34" charset="-122"/>
                <a:ea typeface="微软雅黑" pitchFamily="34" charset="-122"/>
              </a:rPr>
              <a:t>②</a:t>
            </a:r>
            <a:r>
              <a:rPr lang="zh-CN" altLang="en-US" sz="2000" b="1" dirty="0" smtClean="0">
                <a:latin typeface="微软雅黑" pitchFamily="34" charset="-122"/>
                <a:ea typeface="微软雅黑" pitchFamily="34" charset="-122"/>
              </a:rPr>
              <a:t>统计</a:t>
            </a:r>
            <a:r>
              <a:rPr lang="zh-CN" altLang="en-US" sz="2000" b="1" dirty="0">
                <a:latin typeface="微软雅黑" pitchFamily="34" charset="-122"/>
                <a:ea typeface="微软雅黑" pitchFamily="34" charset="-122"/>
              </a:rPr>
              <a:t>引文</a:t>
            </a:r>
            <a:r>
              <a:rPr lang="zh-CN" altLang="en-US" sz="2000" b="1" dirty="0" smtClean="0">
                <a:latin typeface="微软雅黑" pitchFamily="34" charset="-122"/>
                <a:ea typeface="微软雅黑" pitchFamily="34" charset="-122"/>
              </a:rPr>
              <a:t>数据</a:t>
            </a:r>
            <a:endParaRPr lang="en-US" altLang="zh-CN" sz="2000"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在</a:t>
            </a:r>
            <a:r>
              <a:rPr lang="zh-CN" altLang="en-US" sz="1600" dirty="0">
                <a:latin typeface="微软雅黑" pitchFamily="34" charset="-122"/>
                <a:ea typeface="微软雅黑" pitchFamily="34" charset="-122"/>
              </a:rPr>
              <a:t>选取的若干篇论文中，分项统计每篇论文后面引文的数量，引文的出版年代、语种、类型，论文作者的自引量等</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③进行</a:t>
            </a:r>
            <a:r>
              <a:rPr lang="zh-CN" altLang="en-US" sz="2000" b="1" dirty="0">
                <a:latin typeface="微软雅黑" pitchFamily="34" charset="-122"/>
                <a:ea typeface="微软雅黑" pitchFamily="34" charset="-122"/>
              </a:rPr>
              <a:t>引文</a:t>
            </a:r>
            <a:r>
              <a:rPr lang="zh-CN" altLang="en-US" sz="2000" b="1" dirty="0" smtClean="0">
                <a:latin typeface="微软雅黑" pitchFamily="34" charset="-122"/>
                <a:ea typeface="微软雅黑" pitchFamily="34" charset="-122"/>
              </a:rPr>
              <a:t>分析</a:t>
            </a:r>
            <a:endParaRPr lang="en-US" altLang="zh-CN" sz="2000"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在</a:t>
            </a:r>
            <a:r>
              <a:rPr lang="zh-CN" altLang="en-US" sz="1600" dirty="0">
                <a:latin typeface="微软雅黑" pitchFamily="34" charset="-122"/>
                <a:ea typeface="微软雅黑" pitchFamily="34" charset="-122"/>
              </a:rPr>
              <a:t>获取的引文数据的基础上，根据研究的目的，从引文的各种指标或其他角度进行分析</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④得出结论</a:t>
            </a:r>
            <a:endParaRPr lang="en-US" altLang="zh-CN" sz="2000"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根据</a:t>
            </a:r>
            <a:r>
              <a:rPr lang="zh-CN" altLang="en-US" sz="1600" dirty="0">
                <a:latin typeface="微软雅黑" pitchFamily="34" charset="-122"/>
                <a:ea typeface="微软雅黑" pitchFamily="34" charset="-122"/>
              </a:rPr>
              <a:t>引文分析原理和其他一般原则进行判断和预测，从而做出相应的分析结论</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248741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sp>
        <p:nvSpPr>
          <p:cNvPr id="5" name="TextBox 4"/>
          <p:cNvSpPr txBox="1"/>
          <p:nvPr/>
        </p:nvSpPr>
        <p:spPr>
          <a:xfrm>
            <a:off x="701472" y="1188015"/>
            <a:ext cx="3529289" cy="523220"/>
          </a:xfrm>
          <a:prstGeom prst="rect">
            <a:avLst/>
          </a:prstGeom>
          <a:noFill/>
        </p:spPr>
        <p:txBody>
          <a:bodyPr wrap="square" rtlCol="0">
            <a:spAutoFit/>
          </a:bodyPr>
          <a:lstStyle/>
          <a:p>
            <a:r>
              <a:rPr lang="en-US" altLang="zh-CN" sz="2800" b="1" dirty="0" smtClean="0">
                <a:latin typeface="+mn-ea"/>
              </a:rPr>
              <a:t>2.</a:t>
            </a:r>
            <a:r>
              <a:rPr lang="zh-CN" altLang="en-US" sz="2800" b="1" dirty="0" smtClean="0">
                <a:latin typeface="+mn-ea"/>
              </a:rPr>
              <a:t>引文分析工具</a:t>
            </a:r>
            <a:endParaRPr lang="zh-CN" altLang="en-US" sz="2800" b="1" dirty="0">
              <a:latin typeface="+mn-ea"/>
            </a:endParaRPr>
          </a:p>
        </p:txBody>
      </p:sp>
      <p:sp>
        <p:nvSpPr>
          <p:cNvPr id="6" name="矩形 5"/>
          <p:cNvSpPr/>
          <p:nvPr/>
        </p:nvSpPr>
        <p:spPr>
          <a:xfrm>
            <a:off x="1209079" y="1700808"/>
            <a:ext cx="7631183" cy="1323439"/>
          </a:xfrm>
          <a:prstGeom prst="rect">
            <a:avLst/>
          </a:prstGeom>
        </p:spPr>
        <p:txBody>
          <a:bodyPr wrap="square">
            <a:spAutoFit/>
          </a:bodyPr>
          <a:lstStyle/>
          <a:p>
            <a:r>
              <a:rPr lang="zh-CN" altLang="en-US" sz="2000" dirty="0">
                <a:latin typeface="微软雅黑" pitchFamily="34" charset="-122"/>
                <a:ea typeface="微软雅黑" pitchFamily="34" charset="-122"/>
              </a:rPr>
              <a:t>引文分析的工具主要是一些引文数据库，例如美国的</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科学引文索引</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SCI</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基本科学指标</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ESI</a:t>
            </a:r>
            <a:r>
              <a:rPr lang="zh-CN" altLang="en-US" sz="2000" dirty="0">
                <a:latin typeface="微软雅黑" pitchFamily="34" charset="-122"/>
                <a:ea typeface="微软雅黑" pitchFamily="34" charset="-122"/>
              </a:rPr>
              <a:t>）等，国内的如</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中国科学引文数据库</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CSCD</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中国科技论文与引文分析数据库</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CSTPC</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中国社会科学引文索引</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CSSCI</a:t>
            </a:r>
            <a:r>
              <a:rPr lang="zh-CN" altLang="en-US" sz="2000" dirty="0">
                <a:latin typeface="微软雅黑" pitchFamily="34" charset="-122"/>
                <a:ea typeface="微软雅黑" pitchFamily="34" charset="-122"/>
              </a:rPr>
              <a:t>）等</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7" name="Rectangle 3"/>
          <p:cNvSpPr txBox="1">
            <a:spLocks noChangeArrowheads="1"/>
          </p:cNvSpPr>
          <p:nvPr/>
        </p:nvSpPr>
        <p:spPr>
          <a:xfrm>
            <a:off x="4280521" y="3501008"/>
            <a:ext cx="5647520" cy="221319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smtClean="0">
                <a:latin typeface="微软雅黑" pitchFamily="34" charset="-122"/>
                <a:ea typeface="微软雅黑" pitchFamily="34" charset="-122"/>
              </a:rPr>
              <a:t>中国科学引文数据库</a:t>
            </a:r>
            <a:r>
              <a:rPr lang="en-US" altLang="zh-CN" sz="1800" dirty="0" smtClean="0">
                <a:latin typeface="微软雅黑" pitchFamily="34" charset="-122"/>
                <a:ea typeface="微软雅黑" pitchFamily="34" charset="-122"/>
              </a:rPr>
              <a:t>CSCD</a:t>
            </a:r>
          </a:p>
          <a:p>
            <a:r>
              <a:rPr lang="zh-CN" altLang="en-US" sz="1800" dirty="0" smtClean="0">
                <a:latin typeface="微软雅黑" pitchFamily="34" charset="-122"/>
                <a:ea typeface="微软雅黑" pitchFamily="34" charset="-122"/>
              </a:rPr>
              <a:t>中国科技论文与引文分析数据库</a:t>
            </a:r>
            <a:r>
              <a:rPr lang="en-US" altLang="zh-CN" sz="1800" dirty="0" smtClean="0">
                <a:latin typeface="微软雅黑" pitchFamily="34" charset="-122"/>
                <a:ea typeface="微软雅黑" pitchFamily="34" charset="-122"/>
              </a:rPr>
              <a:t>CSTPC</a:t>
            </a:r>
          </a:p>
          <a:p>
            <a:r>
              <a:rPr lang="zh-CN" altLang="en-US" sz="1800" dirty="0" smtClean="0">
                <a:latin typeface="微软雅黑" pitchFamily="34" charset="-122"/>
                <a:ea typeface="微软雅黑" pitchFamily="34" charset="-122"/>
              </a:rPr>
              <a:t>中国社会科学引文索引</a:t>
            </a:r>
            <a:r>
              <a:rPr lang="en-US" altLang="zh-CN" sz="1800" dirty="0" smtClean="0">
                <a:latin typeface="微软雅黑" pitchFamily="34" charset="-122"/>
                <a:ea typeface="微软雅黑" pitchFamily="34" charset="-122"/>
              </a:rPr>
              <a:t>CSSCI</a:t>
            </a:r>
          </a:p>
          <a:p>
            <a:r>
              <a:rPr lang="zh-CN" altLang="en-US" sz="1800" dirty="0" smtClean="0">
                <a:latin typeface="微软雅黑" pitchFamily="34" charset="-122"/>
                <a:ea typeface="微软雅黑" pitchFamily="34" charset="-122"/>
              </a:rPr>
              <a:t>中国人文社会科学引文数据库</a:t>
            </a:r>
            <a:endParaRPr lang="en-US" altLang="zh-CN" sz="1800" dirty="0" smtClean="0">
              <a:latin typeface="微软雅黑" pitchFamily="34" charset="-122"/>
              <a:ea typeface="微软雅黑" pitchFamily="34" charset="-122"/>
            </a:endParaRPr>
          </a:p>
          <a:p>
            <a:r>
              <a:rPr lang="zh-CN" altLang="en-US" sz="1800" dirty="0" smtClean="0">
                <a:latin typeface="微软雅黑" pitchFamily="34" charset="-122"/>
                <a:ea typeface="微软雅黑" pitchFamily="34" charset="-122"/>
              </a:rPr>
              <a:t>中国引文数据库</a:t>
            </a:r>
            <a:r>
              <a:rPr lang="en-US" altLang="zh-CN" sz="1800" dirty="0" smtClean="0">
                <a:latin typeface="微软雅黑" pitchFamily="34" charset="-122"/>
                <a:ea typeface="微软雅黑" pitchFamily="34" charset="-122"/>
              </a:rPr>
              <a:t>CCD</a:t>
            </a:r>
          </a:p>
          <a:p>
            <a:r>
              <a:rPr lang="en-US" altLang="zh-CN" sz="1800" dirty="0" smtClean="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p:txBody>
      </p:sp>
      <p:sp>
        <p:nvSpPr>
          <p:cNvPr id="8" name="Rectangle 3"/>
          <p:cNvSpPr txBox="1">
            <a:spLocks noChangeArrowheads="1"/>
          </p:cNvSpPr>
          <p:nvPr/>
        </p:nvSpPr>
        <p:spPr>
          <a:xfrm>
            <a:off x="1204495" y="3573016"/>
            <a:ext cx="5647520" cy="22131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latin typeface="微软雅黑" pitchFamily="34" charset="-122"/>
                <a:ea typeface="微软雅黑" pitchFamily="34" charset="-122"/>
              </a:rPr>
              <a:t>美国</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科学引文索引</a:t>
            </a:r>
            <a:r>
              <a:rPr lang="en-US" altLang="zh-CN" sz="1800" dirty="0" smtClean="0">
                <a:latin typeface="微软雅黑" pitchFamily="34" charset="-122"/>
                <a:ea typeface="微软雅黑" pitchFamily="34" charset="-122"/>
              </a:rPr>
              <a:t>》SCI</a:t>
            </a:r>
          </a:p>
          <a:p>
            <a:r>
              <a:rPr lang="zh-CN" altLang="en-US" sz="1800" dirty="0" smtClean="0">
                <a:latin typeface="微软雅黑" pitchFamily="34" charset="-122"/>
                <a:ea typeface="微软雅黑" pitchFamily="34" charset="-122"/>
              </a:rPr>
              <a:t>美国</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基本科学指标</a:t>
            </a:r>
            <a:r>
              <a:rPr lang="en-US" altLang="zh-CN" sz="1800" dirty="0" smtClean="0">
                <a:latin typeface="微软雅黑" pitchFamily="34" charset="-122"/>
                <a:ea typeface="微软雅黑" pitchFamily="34" charset="-122"/>
              </a:rPr>
              <a:t>》ESI</a:t>
            </a:r>
          </a:p>
          <a:p>
            <a:r>
              <a:rPr lang="en-US" altLang="zh-CN" sz="1800" dirty="0" smtClean="0">
                <a:latin typeface="微软雅黑" pitchFamily="34" charset="-122"/>
                <a:ea typeface="微软雅黑" pitchFamily="34" charset="-122"/>
              </a:rPr>
              <a:t>Google Scholar</a:t>
            </a:r>
          </a:p>
          <a:p>
            <a:r>
              <a:rPr lang="en-US" altLang="zh-CN" sz="1800" dirty="0">
                <a:latin typeface="微软雅黑" pitchFamily="34" charset="-122"/>
                <a:ea typeface="微软雅黑" pitchFamily="34" charset="-122"/>
              </a:rPr>
              <a:t>……</a:t>
            </a:r>
          </a:p>
        </p:txBody>
      </p:sp>
    </p:spTree>
    <p:extLst>
      <p:ext uri="{BB962C8B-B14F-4D97-AF65-F5344CB8AC3E}">
        <p14:creationId xmlns:p14="http://schemas.microsoft.com/office/powerpoint/2010/main" val="24874120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sp>
        <p:nvSpPr>
          <p:cNvPr id="5" name="矩形 4"/>
          <p:cNvSpPr/>
          <p:nvPr/>
        </p:nvSpPr>
        <p:spPr>
          <a:xfrm>
            <a:off x="746428" y="1054477"/>
            <a:ext cx="5865708" cy="646331"/>
          </a:xfrm>
          <a:prstGeom prst="rect">
            <a:avLst/>
          </a:prstGeom>
        </p:spPr>
        <p:txBody>
          <a:bodyPr wrap="none">
            <a:spAutoFit/>
          </a:bodyPr>
          <a:lstStyle/>
          <a:p>
            <a:r>
              <a:rPr lang="zh-CN" altLang="en-US" b="1" dirty="0" smtClean="0">
                <a:solidFill>
                  <a:schemeClr val="accent4">
                    <a:lumMod val="75000"/>
                  </a:schemeClr>
                </a:solidFill>
                <a:latin typeface="微软雅黑" pitchFamily="34" charset="-122"/>
                <a:ea typeface="微软雅黑" pitchFamily="34" charset="-122"/>
              </a:rPr>
              <a:t>例如：</a:t>
            </a:r>
            <a:endParaRPr lang="en-US" altLang="zh-CN" b="1" dirty="0" smtClean="0">
              <a:solidFill>
                <a:schemeClr val="accent4">
                  <a:lumMod val="75000"/>
                </a:schemeClr>
              </a:solidFill>
              <a:latin typeface="微软雅黑" pitchFamily="34" charset="-122"/>
              <a:ea typeface="微软雅黑" pitchFamily="34" charset="-122"/>
            </a:endParaRPr>
          </a:p>
          <a:p>
            <a:r>
              <a:rPr lang="zh-CN" altLang="zh-CN" b="1" dirty="0" smtClean="0">
                <a:solidFill>
                  <a:schemeClr val="accent4">
                    <a:lumMod val="75000"/>
                  </a:schemeClr>
                </a:solidFill>
                <a:latin typeface="微软雅黑" pitchFamily="34" charset="-122"/>
                <a:ea typeface="微软雅黑" pitchFamily="34" charset="-122"/>
              </a:rPr>
              <a:t>科学</a:t>
            </a:r>
            <a:r>
              <a:rPr lang="zh-CN" altLang="zh-CN" b="1" dirty="0">
                <a:solidFill>
                  <a:schemeClr val="accent4">
                    <a:lumMod val="75000"/>
                  </a:schemeClr>
                </a:solidFill>
                <a:latin typeface="微软雅黑" pitchFamily="34" charset="-122"/>
                <a:ea typeface="微软雅黑" pitchFamily="34" charset="-122"/>
              </a:rPr>
              <a:t>引文索引（SCI</a:t>
            </a:r>
            <a:r>
              <a:rPr lang="zh-CN" altLang="zh-CN" b="1" dirty="0" smtClean="0">
                <a:solidFill>
                  <a:schemeClr val="accent4">
                    <a:lumMod val="75000"/>
                  </a:schemeClr>
                </a:solidFill>
                <a:latin typeface="微软雅黑" pitchFamily="34" charset="-122"/>
                <a:ea typeface="微软雅黑" pitchFamily="34" charset="-122"/>
              </a:rPr>
              <a:t>）</a:t>
            </a:r>
            <a:r>
              <a:rPr lang="zh-CN" altLang="en-US" b="1" dirty="0" smtClean="0">
                <a:solidFill>
                  <a:schemeClr val="accent4">
                    <a:lumMod val="75000"/>
                  </a:schemeClr>
                </a:solidFill>
                <a:latin typeface="微软雅黑" pitchFamily="34" charset="-122"/>
                <a:ea typeface="微软雅黑" pitchFamily="34" charset="-122"/>
              </a:rPr>
              <a:t>：一般检索、引文检索、高级检索</a:t>
            </a:r>
            <a:endParaRPr lang="zh-CN" altLang="zh-CN" b="1" dirty="0">
              <a:solidFill>
                <a:schemeClr val="accent4">
                  <a:lumMod val="75000"/>
                </a:schemeClr>
              </a:solidFill>
              <a:latin typeface="微软雅黑" pitchFamily="34" charset="-122"/>
              <a:ea typeface="微软雅黑" pitchFamily="34" charset="-122"/>
            </a:endParaRPr>
          </a:p>
        </p:txBody>
      </p:sp>
      <p:pic>
        <p:nvPicPr>
          <p:cNvPr id="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1521" b="6204"/>
          <a:stretch/>
        </p:blipFill>
        <p:spPr bwMode="auto">
          <a:xfrm>
            <a:off x="-10368" y="1700808"/>
            <a:ext cx="3026441" cy="2417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0562" b="700"/>
          <a:stretch/>
        </p:blipFill>
        <p:spPr bwMode="auto">
          <a:xfrm>
            <a:off x="2873456" y="2348880"/>
            <a:ext cx="3397087"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4446" b="6937"/>
          <a:stretch/>
        </p:blipFill>
        <p:spPr bwMode="auto">
          <a:xfrm>
            <a:off x="5508104" y="3753036"/>
            <a:ext cx="3392374"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74120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52" y="1592099"/>
            <a:ext cx="7569095" cy="474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4120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63" y="1700808"/>
            <a:ext cx="8292771" cy="46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728296" y="1196752"/>
            <a:ext cx="4572000" cy="369332"/>
          </a:xfrm>
          <a:prstGeom prst="rect">
            <a:avLst/>
          </a:prstGeom>
        </p:spPr>
        <p:txBody>
          <a:bodyPr>
            <a:spAutoFit/>
          </a:bodyPr>
          <a:lstStyle/>
          <a:p>
            <a:r>
              <a:rPr lang="en-US" altLang="zh-CN" b="1" dirty="0" smtClean="0">
                <a:solidFill>
                  <a:schemeClr val="accent4">
                    <a:lumMod val="75000"/>
                  </a:schemeClr>
                </a:solidFill>
                <a:latin typeface="微软雅黑" pitchFamily="34" charset="-122"/>
                <a:ea typeface="微软雅黑" pitchFamily="34" charset="-122"/>
              </a:rPr>
              <a:t>SCI</a:t>
            </a:r>
            <a:r>
              <a:rPr lang="zh-CN" altLang="en-US" b="1" dirty="0" smtClean="0">
                <a:solidFill>
                  <a:schemeClr val="accent4">
                    <a:lumMod val="75000"/>
                  </a:schemeClr>
                </a:solidFill>
                <a:latin typeface="微软雅黑" pitchFamily="34" charset="-122"/>
                <a:ea typeface="微软雅黑" pitchFamily="34" charset="-122"/>
              </a:rPr>
              <a:t>创建</a:t>
            </a:r>
            <a:r>
              <a:rPr lang="zh-CN" altLang="en-US" b="1" dirty="0">
                <a:solidFill>
                  <a:schemeClr val="accent4">
                    <a:lumMod val="75000"/>
                  </a:schemeClr>
                </a:solidFill>
                <a:latin typeface="微软雅黑" pitchFamily="34" charset="-122"/>
                <a:ea typeface="微软雅黑" pitchFamily="34" charset="-122"/>
              </a:rPr>
              <a:t>引文</a:t>
            </a:r>
            <a:r>
              <a:rPr lang="zh-CN" altLang="en-US" b="1" dirty="0" smtClean="0">
                <a:solidFill>
                  <a:schemeClr val="accent4">
                    <a:lumMod val="75000"/>
                  </a:schemeClr>
                </a:solidFill>
                <a:latin typeface="微软雅黑" pitchFamily="34" charset="-122"/>
                <a:ea typeface="微软雅黑" pitchFamily="34" charset="-122"/>
              </a:rPr>
              <a:t>报告</a:t>
            </a:r>
            <a:endParaRPr lang="en-US" altLang="zh-CN" b="1" dirty="0">
              <a:solidFill>
                <a:schemeClr val="accent4">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874120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0663" y="260648"/>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solidFill>
                  <a:srgbClr val="58267E"/>
                </a:solidFill>
                <a:latin typeface="黑体" pitchFamily="49" charset="-122"/>
                <a:ea typeface="黑体" pitchFamily="49" charset="-122"/>
              </a:rPr>
              <a:t>4.1.6 </a:t>
            </a:r>
            <a:r>
              <a:rPr lang="zh-CN" altLang="en-US" sz="3200" b="1" dirty="0" smtClean="0">
                <a:solidFill>
                  <a:srgbClr val="58267E"/>
                </a:solidFill>
                <a:latin typeface="黑体" pitchFamily="49" charset="-122"/>
                <a:ea typeface="黑体" pitchFamily="49" charset="-122"/>
              </a:rPr>
              <a:t>引文分析法</a:t>
            </a:r>
            <a:endParaRPr lang="zh-CN" altLang="en-US" sz="3200" b="1" dirty="0">
              <a:solidFill>
                <a:srgbClr val="58267E"/>
              </a:solidFill>
              <a:latin typeface="黑体" pitchFamily="49" charset="-122"/>
              <a:ea typeface="黑体" pitchFamily="49" charset="-122"/>
            </a:endParaRPr>
          </a:p>
        </p:txBody>
      </p:sp>
      <p:sp>
        <p:nvSpPr>
          <p:cNvPr id="5" name="矩形 4"/>
          <p:cNvSpPr/>
          <p:nvPr/>
        </p:nvSpPr>
        <p:spPr>
          <a:xfrm>
            <a:off x="827584" y="1171411"/>
            <a:ext cx="2172390" cy="369332"/>
          </a:xfrm>
          <a:prstGeom prst="rect">
            <a:avLst/>
          </a:prstGeom>
        </p:spPr>
        <p:txBody>
          <a:bodyPr wrap="none">
            <a:spAutoFit/>
          </a:bodyPr>
          <a:lstStyle/>
          <a:p>
            <a:r>
              <a:rPr lang="en-US" altLang="zh-CN" b="1" dirty="0" smtClean="0">
                <a:solidFill>
                  <a:schemeClr val="accent4">
                    <a:lumMod val="75000"/>
                  </a:schemeClr>
                </a:solidFill>
                <a:latin typeface="微软雅黑" pitchFamily="34" charset="-122"/>
                <a:ea typeface="微软雅黑" pitchFamily="34" charset="-122"/>
              </a:rPr>
              <a:t>SCI</a:t>
            </a:r>
            <a:r>
              <a:rPr lang="zh-CN" altLang="en-US" b="1" dirty="0" smtClean="0">
                <a:solidFill>
                  <a:schemeClr val="accent4">
                    <a:lumMod val="75000"/>
                  </a:schemeClr>
                </a:solidFill>
                <a:latin typeface="微软雅黑" pitchFamily="34" charset="-122"/>
                <a:ea typeface="微软雅黑" pitchFamily="34" charset="-122"/>
              </a:rPr>
              <a:t>绘制</a:t>
            </a:r>
            <a:r>
              <a:rPr lang="zh-CN" altLang="en-US" b="1" dirty="0">
                <a:solidFill>
                  <a:schemeClr val="accent4">
                    <a:lumMod val="75000"/>
                  </a:schemeClr>
                </a:solidFill>
                <a:latin typeface="微软雅黑" pitchFamily="34" charset="-122"/>
                <a:ea typeface="微软雅黑" pitchFamily="34" charset="-122"/>
              </a:rPr>
              <a:t>引证关系图</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56" y="1545059"/>
            <a:ext cx="8018615" cy="5052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412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01655EA7-A587-462F-87CE-347DD01AC4EF}" type="datetime1">
              <a:rPr lang="zh-CN" altLang="en-US"/>
              <a:pPr/>
              <a:t>2018/10/25</a:t>
            </a:fld>
            <a:endParaRPr lang="en-US" altLang="zh-CN" sz="1800">
              <a:solidFill>
                <a:srgbClr val="000000"/>
              </a:solidFill>
            </a:endParaRPr>
          </a:p>
        </p:txBody>
      </p:sp>
      <p:sp>
        <p:nvSpPr>
          <p:cNvPr id="8195" name="Rectangle 3"/>
          <p:cNvSpPr>
            <a:spLocks noGrp="1" noChangeArrowheads="1"/>
          </p:cNvSpPr>
          <p:nvPr>
            <p:ph idx="4294967295"/>
          </p:nvPr>
        </p:nvSpPr>
        <p:spPr>
          <a:xfrm>
            <a:off x="899592" y="1556792"/>
            <a:ext cx="7488832" cy="3600450"/>
          </a:xfrm>
        </p:spPr>
        <p:txBody>
          <a:bodyPr/>
          <a:lstStyle/>
          <a:p>
            <a:pPr marL="0" indent="0">
              <a:lnSpc>
                <a:spcPct val="150000"/>
              </a:lnSpc>
              <a:buNone/>
            </a:pPr>
            <a:r>
              <a:rPr lang="zh-CN" altLang="en-US" sz="2400" b="1" dirty="0" smtClean="0">
                <a:latin typeface="+mj-ea"/>
                <a:ea typeface="+mj-ea"/>
                <a:cs typeface="+mj-cs"/>
              </a:rPr>
              <a:t>（</a:t>
            </a:r>
            <a:r>
              <a:rPr lang="en-US" altLang="zh-CN" sz="2400" b="1" dirty="0" smtClean="0">
                <a:latin typeface="+mj-ea"/>
                <a:ea typeface="+mj-ea"/>
                <a:cs typeface="+mj-cs"/>
              </a:rPr>
              <a:t>3</a:t>
            </a:r>
            <a:r>
              <a:rPr lang="zh-CN" altLang="en-US" sz="2400" b="1" dirty="0" smtClean="0">
                <a:latin typeface="+mj-ea"/>
                <a:ea typeface="+mj-ea"/>
                <a:cs typeface="+mj-cs"/>
              </a:rPr>
              <a:t>）</a:t>
            </a:r>
            <a:r>
              <a:rPr lang="zh-CN" altLang="en-US" sz="2400" b="1" dirty="0">
                <a:latin typeface="+mj-ea"/>
                <a:ea typeface="+mj-ea"/>
                <a:cs typeface="+mj-cs"/>
              </a:rPr>
              <a:t>按照采用的方法，可将信息分析划分为</a:t>
            </a:r>
            <a:r>
              <a:rPr lang="en-US" altLang="zh-CN" sz="2400" b="1" dirty="0">
                <a:latin typeface="+mj-ea"/>
                <a:ea typeface="+mj-ea"/>
                <a:cs typeface="+mj-cs"/>
              </a:rPr>
              <a:t>3</a:t>
            </a:r>
            <a:r>
              <a:rPr lang="zh-CN" altLang="en-US" sz="2400" b="1" dirty="0">
                <a:latin typeface="+mj-ea"/>
                <a:ea typeface="+mj-ea"/>
                <a:cs typeface="+mj-cs"/>
              </a:rPr>
              <a:t>种类型：</a:t>
            </a:r>
            <a:endParaRPr lang="en-US" altLang="zh-CN" sz="2400" b="1" dirty="0" smtClean="0">
              <a:latin typeface="+mj-ea"/>
              <a:ea typeface="+mj-ea"/>
              <a:cs typeface="+mj-cs"/>
            </a:endParaRPr>
          </a:p>
          <a:p>
            <a:pPr lvl="2">
              <a:lnSpc>
                <a:spcPct val="150000"/>
              </a:lnSpc>
              <a:buClr>
                <a:srgbClr val="58267E"/>
              </a:buClr>
              <a:buFont typeface="Wingdings" pitchFamily="2" charset="2"/>
              <a:buChar char="Ø"/>
            </a:pPr>
            <a:r>
              <a:rPr lang="zh-CN" altLang="en-US" dirty="0">
                <a:latin typeface="+mn-ea"/>
                <a:cs typeface="+mj-cs"/>
              </a:rPr>
              <a:t>定性分析</a:t>
            </a:r>
          </a:p>
          <a:p>
            <a:pPr lvl="2">
              <a:lnSpc>
                <a:spcPct val="150000"/>
              </a:lnSpc>
              <a:buClr>
                <a:srgbClr val="58267E"/>
              </a:buClr>
              <a:buFont typeface="Wingdings" pitchFamily="2" charset="2"/>
              <a:buChar char="Ø"/>
            </a:pPr>
            <a:r>
              <a:rPr lang="zh-CN" altLang="en-US" dirty="0">
                <a:latin typeface="+mn-ea"/>
                <a:cs typeface="+mj-cs"/>
              </a:rPr>
              <a:t>定量分析</a:t>
            </a:r>
          </a:p>
          <a:p>
            <a:pPr lvl="2">
              <a:lnSpc>
                <a:spcPct val="150000"/>
              </a:lnSpc>
              <a:buClr>
                <a:srgbClr val="58267E"/>
              </a:buClr>
              <a:buFont typeface="Wingdings" pitchFamily="2" charset="2"/>
              <a:buChar char="Ø"/>
            </a:pPr>
            <a:r>
              <a:rPr lang="zh-CN" altLang="en-US" dirty="0">
                <a:latin typeface="+mn-ea"/>
                <a:cs typeface="+mj-cs"/>
              </a:rPr>
              <a:t>定性和定量相结合</a:t>
            </a:r>
          </a:p>
        </p:txBody>
      </p:sp>
      <p:sp>
        <p:nvSpPr>
          <p:cNvPr id="5"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4.1.2.1 </a:t>
            </a:r>
            <a:r>
              <a:rPr lang="zh-CN" altLang="en-US" sz="2800" b="1" dirty="0" smtClean="0">
                <a:solidFill>
                  <a:srgbClr val="58267E"/>
                </a:solidFill>
              </a:rPr>
              <a:t>信息分析的类型</a:t>
            </a:r>
            <a:endParaRPr lang="zh-CN" altLang="en-US" sz="2800" b="1" dirty="0">
              <a:solidFill>
                <a:srgbClr val="58267E"/>
              </a:solidFill>
            </a:endParaRPr>
          </a:p>
        </p:txBody>
      </p:sp>
    </p:spTree>
    <p:extLst>
      <p:ext uri="{BB962C8B-B14F-4D97-AF65-F5344CB8AC3E}">
        <p14:creationId xmlns:p14="http://schemas.microsoft.com/office/powerpoint/2010/main" val="36563449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44199" y="0"/>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引文分析法案例：</a:t>
            </a:r>
            <a:endParaRPr lang="en-US" altLang="zh-CN" sz="2800" b="1" dirty="0" smtClean="0">
              <a:solidFill>
                <a:srgbClr val="58267E"/>
              </a:solidFill>
              <a:latin typeface="+mn-ea"/>
              <a:ea typeface="+mn-ea"/>
            </a:endParaRPr>
          </a:p>
          <a:p>
            <a:r>
              <a:rPr lang="zh-CN" altLang="en-US" sz="2800" b="1" dirty="0" smtClean="0">
                <a:solidFill>
                  <a:srgbClr val="58267E"/>
                </a:solidFill>
                <a:latin typeface="+mn-ea"/>
                <a:ea typeface="+mn-ea"/>
              </a:rPr>
              <a:t>基于引文分析工具的学科发展态势研究</a:t>
            </a:r>
            <a:endParaRPr lang="zh-CN" altLang="en-US" sz="2800" b="1" dirty="0">
              <a:solidFill>
                <a:srgbClr val="58267E"/>
              </a:solidFill>
              <a:latin typeface="+mn-ea"/>
              <a:ea typeface="+mn-ea"/>
            </a:endParaRPr>
          </a:p>
        </p:txBody>
      </p:sp>
      <p:sp>
        <p:nvSpPr>
          <p:cNvPr id="3" name="矩形 2"/>
          <p:cNvSpPr/>
          <p:nvPr/>
        </p:nvSpPr>
        <p:spPr>
          <a:xfrm>
            <a:off x="444489" y="6398368"/>
            <a:ext cx="8676456" cy="307777"/>
          </a:xfrm>
          <a:prstGeom prst="rect">
            <a:avLst/>
          </a:prstGeom>
        </p:spPr>
        <p:txBody>
          <a:bodyPr wrap="square">
            <a:spAutoFit/>
          </a:bodyPr>
          <a:lstStyle/>
          <a:p>
            <a:r>
              <a:rPr lang="zh-CN" altLang="en-US" sz="1400" dirty="0">
                <a:latin typeface="黑体" pitchFamily="49" charset="-122"/>
                <a:ea typeface="黑体" pitchFamily="49" charset="-122"/>
              </a:rPr>
              <a:t>穆亚凤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都平平</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齐近图</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基于引文分析工具的学科发展态势研究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现代情报</a:t>
            </a:r>
            <a:r>
              <a:rPr lang="en-US" altLang="zh-CN" sz="1400" dirty="0">
                <a:latin typeface="黑体" pitchFamily="49" charset="-122"/>
                <a:ea typeface="黑体" pitchFamily="49" charset="-122"/>
              </a:rPr>
              <a:t>, 2017, 37(3):126-131.</a:t>
            </a:r>
            <a:endParaRPr lang="zh-CN" altLang="en-US" sz="1400" dirty="0">
              <a:latin typeface="黑体" pitchFamily="49" charset="-122"/>
              <a:ea typeface="黑体" pitchFamily="49" charset="-122"/>
            </a:endParaRPr>
          </a:p>
        </p:txBody>
      </p:sp>
      <p:sp>
        <p:nvSpPr>
          <p:cNvPr id="5" name="矩形 4"/>
          <p:cNvSpPr/>
          <p:nvPr/>
        </p:nvSpPr>
        <p:spPr>
          <a:xfrm>
            <a:off x="827584" y="1340768"/>
            <a:ext cx="1992853" cy="400110"/>
          </a:xfrm>
          <a:prstGeom prst="rect">
            <a:avLst/>
          </a:prstGeom>
        </p:spPr>
        <p:txBody>
          <a:bodyPr wrap="none">
            <a:spAutoFit/>
          </a:bodyPr>
          <a:lstStyle/>
          <a:p>
            <a:r>
              <a:rPr lang="en-US" altLang="zh-CN" sz="2000" b="1" dirty="0" smtClean="0">
                <a:latin typeface="+mn-ea"/>
              </a:rPr>
              <a:t>1.</a:t>
            </a:r>
            <a:r>
              <a:rPr lang="zh-CN" altLang="en-US" sz="2000" b="1" dirty="0" smtClean="0">
                <a:latin typeface="+mn-ea"/>
              </a:rPr>
              <a:t>选取</a:t>
            </a:r>
            <a:r>
              <a:rPr lang="zh-CN" altLang="en-US" sz="2000" b="1" dirty="0">
                <a:latin typeface="+mn-ea"/>
              </a:rPr>
              <a:t>统计对象</a:t>
            </a:r>
          </a:p>
        </p:txBody>
      </p:sp>
      <p:sp>
        <p:nvSpPr>
          <p:cNvPr id="6" name="矩形 5"/>
          <p:cNvSpPr/>
          <p:nvPr/>
        </p:nvSpPr>
        <p:spPr>
          <a:xfrm>
            <a:off x="1403648" y="1913424"/>
            <a:ext cx="7128792" cy="3693319"/>
          </a:xfrm>
          <a:prstGeom prst="rect">
            <a:avLst/>
          </a:prstGeom>
        </p:spPr>
        <p:txBody>
          <a:bodyPr wrap="square">
            <a:spAutoFit/>
          </a:bodyPr>
          <a:lstStyle/>
          <a:p>
            <a:r>
              <a:rPr lang="zh-CN" altLang="en-US" dirty="0">
                <a:latin typeface="微软雅黑" pitchFamily="34" charset="-122"/>
                <a:ea typeface="微软雅黑" pitchFamily="34" charset="-122"/>
              </a:rPr>
              <a:t>以</a:t>
            </a:r>
            <a:r>
              <a:rPr lang="en-US" altLang="zh-CN" dirty="0">
                <a:latin typeface="微软雅黑" pitchFamily="34" charset="-122"/>
                <a:ea typeface="微软雅黑" pitchFamily="34" charset="-122"/>
              </a:rPr>
              <a:t>Web of Science</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SCI</a:t>
            </a:r>
            <a:r>
              <a:rPr lang="zh-CN" altLang="en-US" dirty="0">
                <a:latin typeface="微软雅黑" pitchFamily="34" charset="-122"/>
                <a:ea typeface="微软雅黑" pitchFamily="34" charset="-122"/>
              </a:rPr>
              <a:t>数据库作为样本数据的来源</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zh-CN" altLang="en-US" b="1" dirty="0">
                <a:solidFill>
                  <a:schemeClr val="accent4">
                    <a:lumMod val="75000"/>
                  </a:schemeClr>
                </a:solidFill>
                <a:latin typeface="微软雅黑" pitchFamily="34" charset="-122"/>
                <a:ea typeface="微软雅黑" pitchFamily="34" charset="-122"/>
              </a:rPr>
              <a:t>检索主题</a:t>
            </a:r>
            <a:r>
              <a:rPr lang="zh-CN" altLang="en-US" dirty="0">
                <a:latin typeface="微软雅黑" pitchFamily="34" charset="-122"/>
                <a:ea typeface="微软雅黑" pitchFamily="34" charset="-122"/>
              </a:rPr>
              <a:t>限定为“雾霾”、“</a:t>
            </a:r>
            <a:r>
              <a:rPr lang="en-US" altLang="zh-CN" dirty="0">
                <a:latin typeface="微软雅黑" pitchFamily="34" charset="-122"/>
                <a:ea typeface="微软雅黑" pitchFamily="34" charset="-122"/>
              </a:rPr>
              <a:t>PM2.5”</a:t>
            </a:r>
            <a:r>
              <a:rPr lang="zh-CN" altLang="en-US" dirty="0">
                <a:latin typeface="微软雅黑" pitchFamily="34" charset="-122"/>
                <a:ea typeface="微软雅黑" pitchFamily="34" charset="-122"/>
              </a:rPr>
              <a:t>、“可见度”、“气溶胶”以及“空气污染”等与“雾霾”相关的检索词</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b="1" dirty="0">
                <a:solidFill>
                  <a:schemeClr val="accent4">
                    <a:lumMod val="75000"/>
                  </a:schemeClr>
                </a:solidFill>
                <a:latin typeface="微软雅黑" pitchFamily="34" charset="-122"/>
                <a:ea typeface="微软雅黑" pitchFamily="34" charset="-122"/>
              </a:rPr>
              <a:t>检索策略</a:t>
            </a:r>
            <a:r>
              <a:rPr lang="zh-CN" altLang="en-US" dirty="0">
                <a:latin typeface="微软雅黑" pitchFamily="34" charset="-122"/>
                <a:ea typeface="微软雅黑" pitchFamily="34" charset="-122"/>
              </a:rPr>
              <a:t>为“</a:t>
            </a:r>
            <a:r>
              <a:rPr lang="en-US" altLang="zh-CN" dirty="0" err="1">
                <a:latin typeface="微软雅黑" pitchFamily="34" charset="-122"/>
                <a:ea typeface="微软雅黑" pitchFamily="34" charset="-122"/>
              </a:rPr>
              <a:t>ts</a:t>
            </a:r>
            <a:r>
              <a:rPr lang="en-US" altLang="zh-CN" dirty="0">
                <a:latin typeface="微软雅黑" pitchFamily="34" charset="-122"/>
                <a:ea typeface="微软雅黑" pitchFamily="34" charset="-122"/>
              </a:rPr>
              <a:t> = (Fog or (Fog and haze) or haze or PM2.5 or Visibility or Aerosol or Air Pollution)”</a:t>
            </a:r>
          </a:p>
          <a:p>
            <a:endParaRPr lang="en-US" altLang="zh-CN" dirty="0">
              <a:latin typeface="微软雅黑" pitchFamily="34" charset="-122"/>
              <a:ea typeface="微软雅黑" pitchFamily="34" charset="-122"/>
            </a:endParaRPr>
          </a:p>
          <a:p>
            <a:r>
              <a:rPr lang="zh-CN" altLang="en-US" b="1" dirty="0">
                <a:solidFill>
                  <a:schemeClr val="accent4">
                    <a:lumMod val="75000"/>
                  </a:schemeClr>
                </a:solidFill>
                <a:latin typeface="微软雅黑" pitchFamily="34" charset="-122"/>
                <a:ea typeface="微软雅黑" pitchFamily="34" charset="-122"/>
              </a:rPr>
              <a:t>检索日期</a:t>
            </a:r>
            <a:r>
              <a:rPr lang="zh-CN" altLang="en-US" dirty="0">
                <a:latin typeface="微软雅黑" pitchFamily="34" charset="-122"/>
                <a:ea typeface="微软雅黑" pitchFamily="34" charset="-122"/>
              </a:rPr>
              <a:t>为</a:t>
            </a:r>
            <a:r>
              <a:rPr lang="en-US" altLang="zh-CN" dirty="0">
                <a:latin typeface="微软雅黑" pitchFamily="34" charset="-122"/>
                <a:ea typeface="微软雅黑" pitchFamily="34" charset="-122"/>
              </a:rPr>
              <a:t>2016-09-12</a:t>
            </a:r>
          </a:p>
          <a:p>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获得数据</a:t>
            </a:r>
            <a:r>
              <a:rPr lang="en-US" altLang="zh-CN" dirty="0">
                <a:latin typeface="微软雅黑" pitchFamily="34" charset="-122"/>
                <a:ea typeface="微软雅黑" pitchFamily="34" charset="-122"/>
              </a:rPr>
              <a:t>148977</a:t>
            </a:r>
            <a:r>
              <a:rPr lang="zh-CN" altLang="en-US" dirty="0">
                <a:latin typeface="微软雅黑" pitchFamily="34" charset="-122"/>
                <a:ea typeface="微软雅黑" pitchFamily="34" charset="-122"/>
              </a:rPr>
              <a:t>条，筛选其中</a:t>
            </a:r>
            <a:r>
              <a:rPr lang="en-US" altLang="zh-CN" dirty="0">
                <a:latin typeface="微软雅黑" pitchFamily="34" charset="-122"/>
                <a:ea typeface="微软雅黑" pitchFamily="34" charset="-122"/>
              </a:rPr>
              <a:t>ESI</a:t>
            </a:r>
            <a:r>
              <a:rPr lang="zh-CN" altLang="en-US" dirty="0">
                <a:latin typeface="微软雅黑" pitchFamily="34" charset="-122"/>
                <a:ea typeface="微软雅黑" pitchFamily="34" charset="-122"/>
              </a:rPr>
              <a:t>高水平论文，获得</a:t>
            </a:r>
            <a:r>
              <a:rPr lang="zh-CN" altLang="en-US" b="1" dirty="0">
                <a:solidFill>
                  <a:schemeClr val="accent4">
                    <a:lumMod val="75000"/>
                  </a:schemeClr>
                </a:solidFill>
                <a:latin typeface="微软雅黑" pitchFamily="34" charset="-122"/>
                <a:ea typeface="微软雅黑" pitchFamily="34" charset="-122"/>
              </a:rPr>
              <a:t>样本文献</a:t>
            </a:r>
            <a:r>
              <a:rPr lang="en-US" altLang="zh-CN" dirty="0">
                <a:latin typeface="微软雅黑" pitchFamily="34" charset="-122"/>
                <a:ea typeface="微软雅黑" pitchFamily="34" charset="-122"/>
              </a:rPr>
              <a:t>1307</a:t>
            </a:r>
            <a:r>
              <a:rPr lang="zh-CN" altLang="en-US" dirty="0">
                <a:latin typeface="微软雅黑" pitchFamily="34" charset="-122"/>
                <a:ea typeface="微软雅黑" pitchFamily="34" charset="-122"/>
              </a:rPr>
              <a:t>篇</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按被引频次降序排列，以全记录格式保存为纯文本文件</a:t>
            </a:r>
          </a:p>
        </p:txBody>
      </p:sp>
    </p:spTree>
    <p:extLst>
      <p:ext uri="{BB962C8B-B14F-4D97-AF65-F5344CB8AC3E}">
        <p14:creationId xmlns:p14="http://schemas.microsoft.com/office/powerpoint/2010/main" val="24874120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44199" y="0"/>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引文分析法案例：</a:t>
            </a:r>
            <a:endParaRPr lang="en-US" altLang="zh-CN" sz="2800" b="1" dirty="0" smtClean="0">
              <a:solidFill>
                <a:srgbClr val="58267E"/>
              </a:solidFill>
              <a:latin typeface="+mn-ea"/>
              <a:ea typeface="+mn-ea"/>
            </a:endParaRPr>
          </a:p>
          <a:p>
            <a:r>
              <a:rPr lang="zh-CN" altLang="en-US" sz="2800" b="1" dirty="0" smtClean="0">
                <a:solidFill>
                  <a:srgbClr val="58267E"/>
                </a:solidFill>
                <a:latin typeface="+mn-ea"/>
                <a:ea typeface="+mn-ea"/>
              </a:rPr>
              <a:t>基于引文分析工具的学科发展态势研究</a:t>
            </a:r>
            <a:endParaRPr lang="zh-CN" altLang="en-US" sz="2800" b="1" dirty="0">
              <a:solidFill>
                <a:srgbClr val="58267E"/>
              </a:solidFill>
              <a:latin typeface="+mn-ea"/>
              <a:ea typeface="+mn-ea"/>
            </a:endParaRPr>
          </a:p>
        </p:txBody>
      </p:sp>
      <p:sp>
        <p:nvSpPr>
          <p:cNvPr id="5" name="矩形 4"/>
          <p:cNvSpPr/>
          <p:nvPr/>
        </p:nvSpPr>
        <p:spPr>
          <a:xfrm>
            <a:off x="827584" y="1340768"/>
            <a:ext cx="1476686" cy="400110"/>
          </a:xfrm>
          <a:prstGeom prst="rect">
            <a:avLst/>
          </a:prstGeom>
        </p:spPr>
        <p:txBody>
          <a:bodyPr wrap="none">
            <a:spAutoFit/>
          </a:bodyPr>
          <a:lstStyle/>
          <a:p>
            <a:r>
              <a:rPr lang="en-US" altLang="zh-CN" sz="2000" b="1" dirty="0" smtClean="0">
                <a:latin typeface="+mn-ea"/>
              </a:rPr>
              <a:t>2.</a:t>
            </a:r>
            <a:r>
              <a:rPr lang="zh-CN" altLang="en-US" sz="2000" b="1" dirty="0" smtClean="0">
                <a:latin typeface="+mn-ea"/>
              </a:rPr>
              <a:t>分析流程</a:t>
            </a:r>
            <a:endParaRPr lang="zh-CN" altLang="en-US" sz="2000" b="1" dirty="0">
              <a:latin typeface="+mn-ea"/>
            </a:endParaRPr>
          </a:p>
        </p:txBody>
      </p:sp>
      <p:sp>
        <p:nvSpPr>
          <p:cNvPr id="7" name="矩形 6"/>
          <p:cNvSpPr/>
          <p:nvPr/>
        </p:nvSpPr>
        <p:spPr>
          <a:xfrm>
            <a:off x="1094350" y="1740878"/>
            <a:ext cx="7329297" cy="707886"/>
          </a:xfrm>
          <a:prstGeom prst="rect">
            <a:avLst/>
          </a:prstGeom>
        </p:spPr>
        <p:txBody>
          <a:bodyPr wrap="square">
            <a:spAutoFit/>
          </a:bodyPr>
          <a:lstStyle/>
          <a:p>
            <a:r>
              <a:rPr lang="zh-CN" altLang="en-US" sz="2000" dirty="0">
                <a:latin typeface="+mn-ea"/>
              </a:rPr>
              <a:t>借助</a:t>
            </a:r>
            <a:r>
              <a:rPr lang="en-US" altLang="zh-CN" sz="2000" dirty="0">
                <a:latin typeface="+mn-ea"/>
              </a:rPr>
              <a:t>Web of Science</a:t>
            </a:r>
            <a:r>
              <a:rPr lang="zh-CN" altLang="en-US" sz="2000" dirty="0">
                <a:latin typeface="+mn-ea"/>
              </a:rPr>
              <a:t>平台引文分析工具</a:t>
            </a:r>
            <a:r>
              <a:rPr lang="zh-CN" altLang="en-US" sz="2000" dirty="0" smtClean="0">
                <a:latin typeface="+mn-ea"/>
              </a:rPr>
              <a:t>、</a:t>
            </a:r>
            <a:r>
              <a:rPr lang="en-US" altLang="zh-CN" sz="2000" dirty="0" err="1" smtClean="0">
                <a:latin typeface="+mn-ea"/>
              </a:rPr>
              <a:t>Histcite</a:t>
            </a:r>
            <a:r>
              <a:rPr lang="zh-CN" altLang="en-US" sz="2000" dirty="0">
                <a:latin typeface="+mn-ea"/>
              </a:rPr>
              <a:t>引文图谱分析工具进行分析</a:t>
            </a:r>
            <a:endParaRPr lang="en-US" altLang="zh-CN" sz="2000" dirty="0">
              <a:latin typeface="+mn-ea"/>
            </a:endParaRP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72" y="2426276"/>
            <a:ext cx="7686175" cy="343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44489" y="6398368"/>
            <a:ext cx="8676456" cy="307777"/>
          </a:xfrm>
          <a:prstGeom prst="rect">
            <a:avLst/>
          </a:prstGeom>
        </p:spPr>
        <p:txBody>
          <a:bodyPr wrap="square">
            <a:spAutoFit/>
          </a:bodyPr>
          <a:lstStyle/>
          <a:p>
            <a:r>
              <a:rPr lang="zh-CN" altLang="en-US" sz="1400" dirty="0">
                <a:latin typeface="黑体" pitchFamily="49" charset="-122"/>
                <a:ea typeface="黑体" pitchFamily="49" charset="-122"/>
              </a:rPr>
              <a:t>穆亚凤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都平平</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齐近图</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基于引文分析工具的学科发展态势研究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现代情报</a:t>
            </a:r>
            <a:r>
              <a:rPr lang="en-US" altLang="zh-CN" sz="1400" dirty="0">
                <a:latin typeface="黑体" pitchFamily="49" charset="-122"/>
                <a:ea typeface="黑体" pitchFamily="49" charset="-122"/>
              </a:rPr>
              <a:t>, 2017, 37(3):126-131.</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8106262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44199" y="0"/>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引文分析法案例：</a:t>
            </a:r>
            <a:endParaRPr lang="en-US" altLang="zh-CN" sz="2800" b="1" dirty="0" smtClean="0">
              <a:solidFill>
                <a:srgbClr val="58267E"/>
              </a:solidFill>
              <a:latin typeface="+mn-ea"/>
              <a:ea typeface="+mn-ea"/>
            </a:endParaRPr>
          </a:p>
          <a:p>
            <a:r>
              <a:rPr lang="zh-CN" altLang="en-US" sz="2800" b="1" dirty="0" smtClean="0">
                <a:solidFill>
                  <a:srgbClr val="58267E"/>
                </a:solidFill>
                <a:latin typeface="+mn-ea"/>
                <a:ea typeface="+mn-ea"/>
              </a:rPr>
              <a:t>基于引文分析工具的学科发展态势研究</a:t>
            </a:r>
            <a:endParaRPr lang="zh-CN" altLang="en-US" sz="2800" b="1" dirty="0">
              <a:solidFill>
                <a:srgbClr val="58267E"/>
              </a:solidFill>
              <a:latin typeface="+mn-ea"/>
              <a:ea typeface="+mn-ea"/>
            </a:endParaRPr>
          </a:p>
        </p:txBody>
      </p:sp>
      <p:sp>
        <p:nvSpPr>
          <p:cNvPr id="5" name="矩形 4"/>
          <p:cNvSpPr/>
          <p:nvPr/>
        </p:nvSpPr>
        <p:spPr>
          <a:xfrm>
            <a:off x="827584" y="1340768"/>
            <a:ext cx="4031616" cy="400110"/>
          </a:xfrm>
          <a:prstGeom prst="rect">
            <a:avLst/>
          </a:prstGeom>
        </p:spPr>
        <p:txBody>
          <a:bodyPr wrap="none">
            <a:spAutoFit/>
          </a:bodyPr>
          <a:lstStyle/>
          <a:p>
            <a:r>
              <a:rPr lang="en-US" altLang="zh-CN" sz="2000" b="1" dirty="0" smtClean="0">
                <a:latin typeface="+mn-ea"/>
              </a:rPr>
              <a:t>3.</a:t>
            </a:r>
            <a:r>
              <a:rPr lang="en-US" altLang="zh-CN" sz="2000" b="1" dirty="0">
                <a:latin typeface="微软雅黑" pitchFamily="34" charset="-122"/>
                <a:ea typeface="微软雅黑" pitchFamily="34" charset="-122"/>
              </a:rPr>
              <a:t> Web of Science</a:t>
            </a:r>
            <a:r>
              <a:rPr lang="zh-CN" altLang="en-US" sz="2000" b="1" dirty="0">
                <a:latin typeface="微软雅黑" pitchFamily="34" charset="-122"/>
                <a:ea typeface="微软雅黑" pitchFamily="34" charset="-122"/>
              </a:rPr>
              <a:t>平台引文分析</a:t>
            </a:r>
            <a:endParaRPr lang="en-US" altLang="zh-CN" sz="2000" b="1" dirty="0">
              <a:latin typeface="微软雅黑" pitchFamily="34" charset="-122"/>
              <a:ea typeface="微软雅黑" pitchFamily="34" charset="-122"/>
            </a:endParaRPr>
          </a:p>
        </p:txBody>
      </p:sp>
      <p:sp>
        <p:nvSpPr>
          <p:cNvPr id="9" name="矩形 8"/>
          <p:cNvSpPr/>
          <p:nvPr/>
        </p:nvSpPr>
        <p:spPr>
          <a:xfrm>
            <a:off x="768472" y="1916832"/>
            <a:ext cx="4032447" cy="3908762"/>
          </a:xfrm>
          <a:prstGeom prst="rect">
            <a:avLst/>
          </a:prstGeom>
        </p:spPr>
        <p:txBody>
          <a:bodyPr wrap="square">
            <a:spAutoFit/>
          </a:bodyPr>
          <a:lstStyle/>
          <a:p>
            <a:r>
              <a:rPr lang="en-US" altLang="zh-CN" b="1" dirty="0" smtClean="0">
                <a:latin typeface="微软雅黑" pitchFamily="34" charset="-122"/>
                <a:ea typeface="微软雅黑" pitchFamily="34" charset="-122"/>
              </a:rPr>
              <a:t>3.1Web of Science</a:t>
            </a:r>
            <a:r>
              <a:rPr lang="zh-CN" altLang="en-US" b="1" dirty="0" smtClean="0">
                <a:latin typeface="微软雅黑" pitchFamily="34" charset="-122"/>
                <a:ea typeface="微软雅黑" pitchFamily="34" charset="-122"/>
              </a:rPr>
              <a:t>类别</a:t>
            </a:r>
            <a:endParaRPr lang="en-US" altLang="zh-CN"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检索</a:t>
            </a:r>
            <a:r>
              <a:rPr lang="zh-CN" altLang="en-US" sz="1600" dirty="0">
                <a:latin typeface="微软雅黑" pitchFamily="34" charset="-122"/>
                <a:ea typeface="微软雅黑" pitchFamily="34" charset="-122"/>
              </a:rPr>
              <a:t>结果主要分布在</a:t>
            </a:r>
            <a:r>
              <a:rPr lang="en-US" altLang="zh-CN" sz="1600" dirty="0">
                <a:latin typeface="微软雅黑" pitchFamily="34" charset="-122"/>
                <a:ea typeface="微软雅黑" pitchFamily="34" charset="-122"/>
              </a:rPr>
              <a:t>115</a:t>
            </a:r>
            <a:r>
              <a:rPr lang="zh-CN" altLang="en-US" sz="1600" dirty="0" smtClean="0">
                <a:latin typeface="微软雅黑" pitchFamily="34" charset="-122"/>
                <a:ea typeface="微软雅黑" pitchFamily="34" charset="-122"/>
              </a:rPr>
              <a:t>个类别，</a:t>
            </a:r>
            <a:r>
              <a:rPr lang="zh-CN" altLang="en-US" sz="1600" dirty="0">
                <a:latin typeface="微软雅黑" pitchFamily="34" charset="-122"/>
                <a:ea typeface="微软雅黑" pitchFamily="34" charset="-122"/>
              </a:rPr>
              <a:t>最主要是气象学和环境科学</a:t>
            </a:r>
            <a:r>
              <a:rPr lang="zh-CN" altLang="en-US" sz="1600" dirty="0" smtClean="0">
                <a:latin typeface="微软雅黑" pitchFamily="34" charset="-122"/>
                <a:ea typeface="微软雅黑" pitchFamily="34" charset="-122"/>
              </a:rPr>
              <a:t>，所</a:t>
            </a:r>
            <a:r>
              <a:rPr lang="zh-CN" altLang="en-US" sz="1600" dirty="0">
                <a:latin typeface="微软雅黑" pitchFamily="34" charset="-122"/>
                <a:ea typeface="微软雅黑" pitchFamily="34" charset="-122"/>
              </a:rPr>
              <a:t>占份额总和</a:t>
            </a:r>
            <a:r>
              <a:rPr lang="zh-CN" altLang="en-US" sz="1600" dirty="0" smtClean="0">
                <a:latin typeface="微软雅黑" pitchFamily="34" charset="-122"/>
                <a:ea typeface="微软雅黑" pitchFamily="34" charset="-122"/>
              </a:rPr>
              <a:t>超过总数</a:t>
            </a:r>
            <a:r>
              <a:rPr lang="zh-CN" altLang="en-US" sz="1600" dirty="0">
                <a:latin typeface="微软雅黑" pitchFamily="34" charset="-122"/>
                <a:ea typeface="微软雅黑" pitchFamily="34" charset="-122"/>
              </a:rPr>
              <a:t>的</a:t>
            </a:r>
            <a:r>
              <a:rPr lang="en-US" altLang="zh-CN" sz="1600" dirty="0">
                <a:latin typeface="微软雅黑" pitchFamily="34" charset="-122"/>
                <a:ea typeface="微软雅黑" pitchFamily="34" charset="-122"/>
              </a:rPr>
              <a:t>50</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，分别有</a:t>
            </a:r>
            <a:r>
              <a:rPr lang="en-US" altLang="zh-CN" sz="1600" dirty="0" smtClean="0">
                <a:latin typeface="微软雅黑" pitchFamily="34" charset="-122"/>
                <a:ea typeface="微软雅黑" pitchFamily="34" charset="-122"/>
              </a:rPr>
              <a:t>417</a:t>
            </a:r>
            <a:r>
              <a:rPr lang="zh-CN" altLang="en-US" sz="1600" dirty="0" smtClean="0">
                <a:latin typeface="微软雅黑" pitchFamily="34" charset="-122"/>
                <a:ea typeface="微软雅黑" pitchFamily="34" charset="-122"/>
              </a:rPr>
              <a:t>篇文献和</a:t>
            </a:r>
            <a:r>
              <a:rPr lang="en-US" altLang="zh-CN" sz="1600" dirty="0" smtClean="0">
                <a:latin typeface="微软雅黑" pitchFamily="34" charset="-122"/>
                <a:ea typeface="微软雅黑" pitchFamily="34" charset="-122"/>
              </a:rPr>
              <a:t>263</a:t>
            </a:r>
            <a:r>
              <a:rPr lang="zh-CN" altLang="en-US" sz="1600" dirty="0" smtClean="0">
                <a:latin typeface="微软雅黑" pitchFamily="34" charset="-122"/>
                <a:ea typeface="微软雅黑" pitchFamily="34" charset="-122"/>
              </a:rPr>
              <a:t>篇文献；其次</a:t>
            </a:r>
            <a:r>
              <a:rPr lang="zh-CN" altLang="en-US" sz="1600" dirty="0">
                <a:latin typeface="微软雅黑" pitchFamily="34" charset="-122"/>
                <a:ea typeface="微软雅黑" pitchFamily="34" charset="-122"/>
              </a:rPr>
              <a:t>是公共环境</a:t>
            </a:r>
            <a:r>
              <a:rPr lang="zh-CN" altLang="en-US" sz="1600" dirty="0" smtClean="0">
                <a:latin typeface="微软雅黑" pitchFamily="34" charset="-122"/>
                <a:ea typeface="微软雅黑" pitchFamily="34" charset="-122"/>
              </a:rPr>
              <a:t>职业</a:t>
            </a:r>
            <a:r>
              <a:rPr lang="zh-CN" altLang="en-US" sz="1600" dirty="0">
                <a:latin typeface="微软雅黑" pitchFamily="34" charset="-122"/>
                <a:ea typeface="微软雅黑" pitchFamily="34" charset="-122"/>
              </a:rPr>
              <a:t>健康、地质、多学科、工程环境、毒理学、能源燃料、化学物理以及化学等研究领域</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3.2</a:t>
            </a:r>
            <a:r>
              <a:rPr lang="zh-CN" altLang="en-US" b="1" dirty="0" smtClean="0">
                <a:latin typeface="微软雅黑" pitchFamily="34" charset="-122"/>
                <a:ea typeface="微软雅黑" pitchFamily="34" charset="-122"/>
              </a:rPr>
              <a:t>研究方向</a:t>
            </a:r>
            <a:endParaRPr lang="en-US" altLang="zh-CN"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研究方向见表</a:t>
            </a: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，主要</a:t>
            </a:r>
            <a:r>
              <a:rPr lang="zh-CN" altLang="en-US" sz="1600" dirty="0">
                <a:latin typeface="微软雅黑" pitchFamily="34" charset="-122"/>
                <a:ea typeface="微软雅黑" pitchFamily="34" charset="-122"/>
              </a:rPr>
              <a:t>研究方向集中在气象学与大气科、环境科学与生态学、公共环境职业等研究方向，由此可见，对“雾霾”现象全球研究者研究最多的方向为气象学与大气科学、环境科学与生态学以及公共环境职业</a:t>
            </a:r>
            <a:r>
              <a:rPr lang="zh-CN" altLang="en-US" sz="1600" dirty="0" smtClean="0">
                <a:latin typeface="微软雅黑" pitchFamily="34" charset="-122"/>
                <a:ea typeface="微软雅黑" pitchFamily="34" charset="-122"/>
              </a:rPr>
              <a:t>健康。</a:t>
            </a:r>
            <a:endParaRPr lang="en-US" altLang="zh-CN" sz="1600" b="1" dirty="0" smtClean="0">
              <a:latin typeface="微软雅黑" pitchFamily="34" charset="-122"/>
              <a:ea typeface="微软雅黑" pitchFamily="34" charset="-122"/>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8999" y="1834619"/>
            <a:ext cx="4176464"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44489" y="6398368"/>
            <a:ext cx="8676456" cy="307777"/>
          </a:xfrm>
          <a:prstGeom prst="rect">
            <a:avLst/>
          </a:prstGeom>
        </p:spPr>
        <p:txBody>
          <a:bodyPr wrap="square">
            <a:spAutoFit/>
          </a:bodyPr>
          <a:lstStyle/>
          <a:p>
            <a:r>
              <a:rPr lang="zh-CN" altLang="en-US" sz="1400" dirty="0">
                <a:latin typeface="黑体" pitchFamily="49" charset="-122"/>
                <a:ea typeface="黑体" pitchFamily="49" charset="-122"/>
              </a:rPr>
              <a:t>穆亚凤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都平平</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齐近图</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基于引文分析工具的学科发展态势研究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现代情报</a:t>
            </a:r>
            <a:r>
              <a:rPr lang="en-US" altLang="zh-CN" sz="1400" dirty="0">
                <a:latin typeface="黑体" pitchFamily="49" charset="-122"/>
                <a:ea typeface="黑体" pitchFamily="49" charset="-122"/>
              </a:rPr>
              <a:t>, 2017, 37(3):126-131.</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17032686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44199" y="0"/>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引文分析法案例：</a:t>
            </a:r>
            <a:endParaRPr lang="en-US" altLang="zh-CN" sz="2800" b="1" dirty="0" smtClean="0">
              <a:solidFill>
                <a:srgbClr val="58267E"/>
              </a:solidFill>
              <a:latin typeface="+mn-ea"/>
              <a:ea typeface="+mn-ea"/>
            </a:endParaRPr>
          </a:p>
          <a:p>
            <a:r>
              <a:rPr lang="zh-CN" altLang="en-US" sz="2800" b="1" dirty="0" smtClean="0">
                <a:solidFill>
                  <a:srgbClr val="58267E"/>
                </a:solidFill>
                <a:latin typeface="+mn-ea"/>
                <a:ea typeface="+mn-ea"/>
              </a:rPr>
              <a:t>基于引文分析工具的学科发展态势研究</a:t>
            </a:r>
            <a:endParaRPr lang="zh-CN" altLang="en-US" sz="2800" b="1" dirty="0">
              <a:solidFill>
                <a:srgbClr val="58267E"/>
              </a:solidFill>
              <a:latin typeface="+mn-ea"/>
              <a:ea typeface="+mn-ea"/>
            </a:endParaRPr>
          </a:p>
        </p:txBody>
      </p:sp>
      <p:sp>
        <p:nvSpPr>
          <p:cNvPr id="5" name="矩形 4"/>
          <p:cNvSpPr/>
          <p:nvPr/>
        </p:nvSpPr>
        <p:spPr>
          <a:xfrm>
            <a:off x="827584" y="1340768"/>
            <a:ext cx="4031616" cy="400110"/>
          </a:xfrm>
          <a:prstGeom prst="rect">
            <a:avLst/>
          </a:prstGeom>
        </p:spPr>
        <p:txBody>
          <a:bodyPr wrap="none">
            <a:spAutoFit/>
          </a:bodyPr>
          <a:lstStyle/>
          <a:p>
            <a:r>
              <a:rPr lang="en-US" altLang="zh-CN" sz="2000" b="1" dirty="0" smtClean="0">
                <a:latin typeface="+mn-ea"/>
              </a:rPr>
              <a:t>3.</a:t>
            </a:r>
            <a:r>
              <a:rPr lang="en-US" altLang="zh-CN" sz="2000" b="1" dirty="0">
                <a:latin typeface="微软雅黑" pitchFamily="34" charset="-122"/>
                <a:ea typeface="微软雅黑" pitchFamily="34" charset="-122"/>
              </a:rPr>
              <a:t> Web of Science</a:t>
            </a:r>
            <a:r>
              <a:rPr lang="zh-CN" altLang="en-US" sz="2000" b="1" dirty="0">
                <a:latin typeface="微软雅黑" pitchFamily="34" charset="-122"/>
                <a:ea typeface="微软雅黑" pitchFamily="34" charset="-122"/>
              </a:rPr>
              <a:t>平台引文分析</a:t>
            </a:r>
            <a:endParaRPr lang="en-US" altLang="zh-CN" sz="2000" b="1" dirty="0">
              <a:latin typeface="微软雅黑" pitchFamily="34" charset="-122"/>
              <a:ea typeface="微软雅黑" pitchFamily="34" charset="-122"/>
            </a:endParaRPr>
          </a:p>
        </p:txBody>
      </p:sp>
      <p:sp>
        <p:nvSpPr>
          <p:cNvPr id="8" name="矩形 7"/>
          <p:cNvSpPr/>
          <p:nvPr/>
        </p:nvSpPr>
        <p:spPr>
          <a:xfrm>
            <a:off x="827585" y="1757701"/>
            <a:ext cx="4032447" cy="4370427"/>
          </a:xfrm>
          <a:prstGeom prst="rect">
            <a:avLst/>
          </a:prstGeom>
        </p:spPr>
        <p:txBody>
          <a:bodyPr wrap="square">
            <a:spAutoFit/>
          </a:bodyPr>
          <a:lstStyle/>
          <a:p>
            <a:r>
              <a:rPr lang="en-US" altLang="zh-CN" b="1" dirty="0" smtClean="0">
                <a:latin typeface="微软雅黑" pitchFamily="34" charset="-122"/>
                <a:ea typeface="微软雅黑" pitchFamily="34" charset="-122"/>
              </a:rPr>
              <a:t>3.3</a:t>
            </a:r>
            <a:r>
              <a:rPr lang="zh-CN" altLang="en-US" b="1" dirty="0" smtClean="0">
                <a:latin typeface="微软雅黑" pitchFamily="34" charset="-122"/>
                <a:ea typeface="微软雅黑" pitchFamily="34" charset="-122"/>
              </a:rPr>
              <a:t>出版</a:t>
            </a:r>
            <a:r>
              <a:rPr lang="zh-CN" altLang="en-US" b="1" dirty="0">
                <a:latin typeface="微软雅黑" pitchFamily="34" charset="-122"/>
                <a:ea typeface="微软雅黑" pitchFamily="34" charset="-122"/>
              </a:rPr>
              <a:t>年</a:t>
            </a:r>
            <a:endParaRPr lang="en-US" altLang="zh-CN" b="1"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2006</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2014</a:t>
            </a:r>
            <a:r>
              <a:rPr lang="zh-CN" altLang="en-US" sz="1600" dirty="0">
                <a:latin typeface="微软雅黑" pitchFamily="34" charset="-122"/>
                <a:ea typeface="微软雅黑" pitchFamily="34" charset="-122"/>
              </a:rPr>
              <a:t>年平稳上升，</a:t>
            </a:r>
            <a:r>
              <a:rPr lang="en-US" altLang="zh-CN" sz="1600" dirty="0">
                <a:latin typeface="微软雅黑" pitchFamily="34" charset="-122"/>
                <a:ea typeface="微软雅黑" pitchFamily="34" charset="-122"/>
              </a:rPr>
              <a:t>2015</a:t>
            </a:r>
            <a:r>
              <a:rPr lang="zh-CN" altLang="en-US" sz="1600" dirty="0">
                <a:latin typeface="微软雅黑" pitchFamily="34" charset="-122"/>
                <a:ea typeface="微软雅黑" pitchFamily="34" charset="-122"/>
              </a:rPr>
              <a:t>年出现剧增</a:t>
            </a:r>
            <a:r>
              <a:rPr lang="zh-CN" altLang="en-US" sz="1600" dirty="0" smtClean="0">
                <a:latin typeface="微软雅黑" pitchFamily="34" charset="-122"/>
                <a:ea typeface="微软雅黑" pitchFamily="34" charset="-122"/>
              </a:rPr>
              <a:t>峰值</a:t>
            </a:r>
            <a:r>
              <a:rPr lang="en-US" altLang="zh-CN" sz="1600" dirty="0" smtClean="0">
                <a:latin typeface="微软雅黑" pitchFamily="34" charset="-122"/>
                <a:ea typeface="微软雅黑" pitchFamily="34" charset="-122"/>
              </a:rPr>
              <a:t>180</a:t>
            </a:r>
            <a:r>
              <a:rPr lang="zh-CN" altLang="en-US" sz="1600" dirty="0" smtClean="0">
                <a:latin typeface="微软雅黑" pitchFamily="34" charset="-122"/>
                <a:ea typeface="微软雅黑" pitchFamily="34" charset="-122"/>
              </a:rPr>
              <a:t>篇，可看出</a:t>
            </a:r>
            <a:r>
              <a:rPr lang="en-US" altLang="zh-CN" sz="1600" dirty="0" smtClean="0">
                <a:latin typeface="微软雅黑" pitchFamily="34" charset="-122"/>
                <a:ea typeface="微软雅黑" pitchFamily="34" charset="-122"/>
              </a:rPr>
              <a:t>2015</a:t>
            </a:r>
            <a:r>
              <a:rPr lang="zh-CN" altLang="en-US" sz="1600" dirty="0" smtClean="0">
                <a:latin typeface="微软雅黑" pitchFamily="34" charset="-122"/>
                <a:ea typeface="微软雅黑" pitchFamily="34" charset="-122"/>
              </a:rPr>
              <a:t>年</a:t>
            </a:r>
            <a:r>
              <a:rPr lang="zh-CN" altLang="en-US" sz="1600" dirty="0">
                <a:latin typeface="微软雅黑" pitchFamily="34" charset="-122"/>
                <a:ea typeface="微软雅黑" pitchFamily="34" charset="-122"/>
              </a:rPr>
              <a:t>之后</a:t>
            </a:r>
            <a:r>
              <a:rPr lang="zh-CN" altLang="en-US" sz="1600" dirty="0" smtClean="0">
                <a:latin typeface="微软雅黑" pitchFamily="34" charset="-122"/>
                <a:ea typeface="微软雅黑" pitchFamily="34" charset="-122"/>
              </a:rPr>
              <a:t>研究者</a:t>
            </a:r>
            <a:r>
              <a:rPr lang="zh-CN" altLang="en-US" sz="1600" dirty="0">
                <a:latin typeface="微软雅黑" pitchFamily="34" charset="-122"/>
                <a:ea typeface="微软雅黑" pitchFamily="34" charset="-122"/>
              </a:rPr>
              <a:t>对于雾霾的重视</a:t>
            </a:r>
            <a:r>
              <a:rPr lang="zh-CN" altLang="en-US" sz="1600" dirty="0" smtClean="0">
                <a:latin typeface="微软雅黑" pitchFamily="34" charset="-122"/>
                <a:ea typeface="微软雅黑" pitchFamily="34" charset="-122"/>
              </a:rPr>
              <a:t>程度高。而</a:t>
            </a: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2015</a:t>
            </a:r>
            <a:r>
              <a:rPr lang="zh-CN" altLang="en-US" sz="1600" dirty="0" smtClean="0">
                <a:latin typeface="微软雅黑" pitchFamily="34" charset="-122"/>
                <a:ea typeface="微软雅黑" pitchFamily="34" charset="-122"/>
              </a:rPr>
              <a:t>年也是“雾霾”</a:t>
            </a:r>
            <a:r>
              <a:rPr lang="zh-CN" altLang="en-US" sz="1600" dirty="0">
                <a:latin typeface="微软雅黑" pitchFamily="34" charset="-122"/>
                <a:ea typeface="微软雅黑" pitchFamily="34" charset="-122"/>
              </a:rPr>
              <a:t>影响</a:t>
            </a:r>
            <a:r>
              <a:rPr lang="zh-CN" altLang="en-US" sz="1600" dirty="0" smtClean="0">
                <a:latin typeface="微软雅黑" pitchFamily="34" charset="-122"/>
                <a:ea typeface="微软雅黑" pitchFamily="34" charset="-122"/>
              </a:rPr>
              <a:t>最严重</a:t>
            </a:r>
            <a:r>
              <a:rPr lang="zh-CN" altLang="en-US" sz="1600" dirty="0">
                <a:latin typeface="微软雅黑" pitchFamily="34" charset="-122"/>
                <a:ea typeface="微软雅黑" pitchFamily="34" charset="-122"/>
              </a:rPr>
              <a:t>的</a:t>
            </a:r>
            <a:r>
              <a:rPr lang="zh-CN" altLang="en-US" sz="1600" dirty="0" smtClean="0">
                <a:latin typeface="微软雅黑" pitchFamily="34" charset="-122"/>
                <a:ea typeface="微软雅黑" pitchFamily="34" charset="-122"/>
              </a:rPr>
              <a:t>阶段。</a:t>
            </a:r>
            <a:endParaRPr lang="zh-CN" altLang="en-US" sz="1600"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3.4</a:t>
            </a:r>
            <a:r>
              <a:rPr lang="zh-CN" altLang="en-US" b="1" dirty="0" smtClean="0">
                <a:latin typeface="微软雅黑" pitchFamily="34" charset="-122"/>
                <a:ea typeface="微软雅黑" pitchFamily="34" charset="-122"/>
              </a:rPr>
              <a:t>国家</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地区</a:t>
            </a:r>
            <a:endParaRPr lang="en-US" altLang="zh-CN"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美国最多，共</a:t>
            </a:r>
            <a:r>
              <a:rPr lang="en-US" altLang="zh-CN" sz="1600" dirty="0" smtClean="0">
                <a:latin typeface="微软雅黑" pitchFamily="34" charset="-122"/>
                <a:ea typeface="微软雅黑" pitchFamily="34" charset="-122"/>
              </a:rPr>
              <a:t>801</a:t>
            </a:r>
            <a:r>
              <a:rPr lang="zh-CN" altLang="en-US" sz="1600" dirty="0" smtClean="0">
                <a:latin typeface="微软雅黑" pitchFamily="34" charset="-122"/>
                <a:ea typeface="微软雅黑" pitchFamily="34" charset="-122"/>
              </a:rPr>
              <a:t>篇</a:t>
            </a:r>
            <a:r>
              <a:rPr lang="zh-CN" altLang="en-US" sz="1600" dirty="0">
                <a:latin typeface="微软雅黑" pitchFamily="34" charset="-122"/>
                <a:ea typeface="微软雅黑" pitchFamily="34" charset="-122"/>
              </a:rPr>
              <a:t>，占总数</a:t>
            </a:r>
            <a:r>
              <a:rPr lang="zh-CN" altLang="en-US" sz="1600" dirty="0" smtClean="0">
                <a:latin typeface="微软雅黑" pitchFamily="34" charset="-122"/>
                <a:ea typeface="微软雅黑" pitchFamily="34" charset="-122"/>
              </a:rPr>
              <a:t>的</a:t>
            </a:r>
            <a:r>
              <a:rPr lang="en-US" altLang="zh-CN" sz="1600" dirty="0" smtClean="0">
                <a:latin typeface="微软雅黑" pitchFamily="34" charset="-122"/>
                <a:ea typeface="微软雅黑" pitchFamily="34" charset="-122"/>
              </a:rPr>
              <a:t>61.2%</a:t>
            </a:r>
            <a:r>
              <a:rPr lang="zh-CN" altLang="en-US" sz="1600" dirty="0" smtClean="0">
                <a:latin typeface="微软雅黑" pitchFamily="34" charset="-122"/>
                <a:ea typeface="微软雅黑" pitchFamily="34" charset="-122"/>
              </a:rPr>
              <a:t>；其次</a:t>
            </a:r>
            <a:r>
              <a:rPr lang="zh-CN" altLang="en-US" sz="1600" dirty="0">
                <a:latin typeface="微软雅黑" pitchFamily="34" charset="-122"/>
                <a:ea typeface="微软雅黑" pitchFamily="34" charset="-122"/>
              </a:rPr>
              <a:t>是</a:t>
            </a:r>
            <a:r>
              <a:rPr lang="zh-CN" altLang="en-US" sz="1600" dirty="0" smtClean="0">
                <a:latin typeface="微软雅黑" pitchFamily="34" charset="-122"/>
                <a:ea typeface="微软雅黑" pitchFamily="34" charset="-122"/>
              </a:rPr>
              <a:t>英中法等国。美英德法都是</a:t>
            </a:r>
            <a:r>
              <a:rPr lang="zh-CN" altLang="en-US" sz="1600" dirty="0">
                <a:latin typeface="微软雅黑" pitchFamily="34" charset="-122"/>
                <a:ea typeface="微软雅黑" pitchFamily="34" charset="-122"/>
              </a:rPr>
              <a:t>工业强国</a:t>
            </a:r>
            <a:r>
              <a:rPr lang="zh-CN" altLang="en-US" sz="1600" dirty="0" smtClean="0">
                <a:latin typeface="微软雅黑" pitchFamily="34" charset="-122"/>
                <a:ea typeface="微软雅黑" pitchFamily="34" charset="-122"/>
              </a:rPr>
              <a:t>，都曾受环境污染影响</a:t>
            </a:r>
            <a:r>
              <a:rPr lang="zh-CN" altLang="en-US" sz="1600" dirty="0">
                <a:latin typeface="微软雅黑" pitchFamily="34" charset="-122"/>
                <a:ea typeface="微软雅黑" pitchFamily="34" charset="-122"/>
              </a:rPr>
              <a:t>，因此他们</a:t>
            </a:r>
            <a:r>
              <a:rPr lang="zh-CN" altLang="en-US" sz="1600" dirty="0" smtClean="0">
                <a:latin typeface="微软雅黑" pitchFamily="34" charset="-122"/>
                <a:ea typeface="微软雅黑" pitchFamily="34" charset="-122"/>
              </a:rPr>
              <a:t>对于“雾霾”重视是</a:t>
            </a:r>
            <a:r>
              <a:rPr lang="zh-CN" altLang="en-US" sz="1600" dirty="0">
                <a:latin typeface="微软雅黑" pitchFamily="34" charset="-122"/>
                <a:ea typeface="微软雅黑" pitchFamily="34" charset="-122"/>
              </a:rPr>
              <a:t>必然的结果</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对于</a:t>
            </a:r>
            <a:r>
              <a:rPr lang="zh-CN" altLang="en-US" sz="1600" dirty="0">
                <a:latin typeface="微软雅黑" pitchFamily="34" charset="-122"/>
                <a:ea typeface="微软雅黑" pitchFamily="34" charset="-122"/>
              </a:rPr>
              <a:t>中国这个</a:t>
            </a:r>
            <a:r>
              <a:rPr lang="zh-CN" altLang="en-US" sz="1600" dirty="0" smtClean="0">
                <a:latin typeface="微软雅黑" pitchFamily="34" charset="-122"/>
                <a:ea typeface="微软雅黑" pitchFamily="34" charset="-122"/>
              </a:rPr>
              <a:t>发展中国家</a:t>
            </a:r>
            <a:r>
              <a:rPr lang="zh-CN" altLang="en-US" sz="1600" dirty="0">
                <a:latin typeface="微软雅黑" pitchFamily="34" charset="-122"/>
                <a:ea typeface="微软雅黑" pitchFamily="34" charset="-122"/>
              </a:rPr>
              <a:t>而言</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2006</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2010</a:t>
            </a:r>
            <a:r>
              <a:rPr lang="zh-CN" altLang="en-US" sz="1600" dirty="0" smtClean="0">
                <a:latin typeface="微软雅黑" pitchFamily="34" charset="-122"/>
                <a:ea typeface="微软雅黑" pitchFamily="34" charset="-122"/>
              </a:rPr>
              <a:t>年的论文数为</a:t>
            </a:r>
            <a:r>
              <a:rPr lang="en-US" altLang="zh-CN" sz="1600" dirty="0" smtClean="0">
                <a:latin typeface="微软雅黑" pitchFamily="34" charset="-122"/>
                <a:ea typeface="微软雅黑" pitchFamily="34" charset="-122"/>
              </a:rPr>
              <a:t>33</a:t>
            </a:r>
            <a:r>
              <a:rPr lang="zh-CN" altLang="en-US" sz="1600" dirty="0" smtClean="0">
                <a:latin typeface="微软雅黑" pitchFamily="34" charset="-122"/>
                <a:ea typeface="微软雅黑" pitchFamily="34" charset="-122"/>
              </a:rPr>
              <a:t>篇</a:t>
            </a:r>
            <a:r>
              <a:rPr lang="zh-CN" altLang="en-US" sz="1600" dirty="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2011</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2016</a:t>
            </a:r>
            <a:r>
              <a:rPr lang="zh-CN" altLang="en-US" sz="1600" dirty="0" smtClean="0">
                <a:latin typeface="微软雅黑" pitchFamily="34" charset="-122"/>
                <a:ea typeface="微软雅黑" pitchFamily="34" charset="-122"/>
              </a:rPr>
              <a:t>年</a:t>
            </a:r>
            <a:r>
              <a:rPr lang="zh-CN" altLang="en-US" sz="1600" dirty="0">
                <a:latin typeface="微软雅黑" pitchFamily="34" charset="-122"/>
                <a:ea typeface="微软雅黑" pitchFamily="34" charset="-122"/>
              </a:rPr>
              <a:t>总的论文</a:t>
            </a:r>
            <a:r>
              <a:rPr lang="zh-CN" altLang="en-US" sz="1600" dirty="0" smtClean="0">
                <a:latin typeface="微软雅黑" pitchFamily="34" charset="-122"/>
                <a:ea typeface="微软雅黑" pitchFamily="34" charset="-122"/>
              </a:rPr>
              <a:t>数</a:t>
            </a:r>
            <a:r>
              <a:rPr lang="en-US" altLang="zh-CN" sz="1600" dirty="0" smtClean="0">
                <a:latin typeface="微软雅黑" pitchFamily="34" charset="-122"/>
                <a:ea typeface="微软雅黑" pitchFamily="34" charset="-122"/>
              </a:rPr>
              <a:t>143</a:t>
            </a:r>
            <a:r>
              <a:rPr lang="zh-CN" altLang="en-US" sz="1600" dirty="0" smtClean="0">
                <a:latin typeface="微软雅黑" pitchFamily="34" charset="-122"/>
                <a:ea typeface="微软雅黑" pitchFamily="34" charset="-122"/>
              </a:rPr>
              <a:t>篇。中国在</a:t>
            </a:r>
            <a:r>
              <a:rPr lang="en-US" altLang="zh-CN" sz="1600" dirty="0" smtClean="0">
                <a:latin typeface="微软雅黑" pitchFamily="34" charset="-122"/>
                <a:ea typeface="微软雅黑" pitchFamily="34" charset="-122"/>
              </a:rPr>
              <a:t>2010</a:t>
            </a:r>
            <a:r>
              <a:rPr lang="zh-CN" altLang="en-US" sz="1600" dirty="0" smtClean="0">
                <a:latin typeface="微软雅黑" pitchFamily="34" charset="-122"/>
                <a:ea typeface="微软雅黑" pitchFamily="34" charset="-122"/>
              </a:rPr>
              <a:t>年以前对于“雾霾”研究</a:t>
            </a:r>
            <a:r>
              <a:rPr lang="zh-CN" altLang="en-US" sz="1600" dirty="0">
                <a:latin typeface="微软雅黑" pitchFamily="34" charset="-122"/>
                <a:ea typeface="微软雅黑" pitchFamily="34" charset="-122"/>
              </a:rPr>
              <a:t>处于低谷</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2011</a:t>
            </a:r>
            <a:r>
              <a:rPr lang="zh-CN" altLang="en-US" sz="1600" dirty="0" smtClean="0">
                <a:latin typeface="微软雅黑" pitchFamily="34" charset="-122"/>
                <a:ea typeface="微软雅黑" pitchFamily="34" charset="-122"/>
              </a:rPr>
              <a:t>年</a:t>
            </a:r>
            <a:r>
              <a:rPr lang="zh-CN" altLang="en-US" sz="1600" dirty="0">
                <a:latin typeface="微软雅黑" pitchFamily="34" charset="-122"/>
                <a:ea typeface="微软雅黑" pitchFamily="34" charset="-122"/>
              </a:rPr>
              <a:t>之后的</a:t>
            </a:r>
            <a:r>
              <a:rPr lang="zh-CN" altLang="en-US" sz="1600" dirty="0" smtClean="0">
                <a:latin typeface="微软雅黑" pitchFamily="34" charset="-122"/>
                <a:ea typeface="微软雅黑" pitchFamily="34" charset="-122"/>
              </a:rPr>
              <a:t>记录</a:t>
            </a:r>
            <a:r>
              <a:rPr lang="zh-CN" altLang="en-US" sz="1600" dirty="0">
                <a:latin typeface="微软雅黑" pitchFamily="34" charset="-122"/>
                <a:ea typeface="微软雅黑" pitchFamily="34" charset="-122"/>
              </a:rPr>
              <a:t>数的大幅</a:t>
            </a:r>
            <a:r>
              <a:rPr lang="zh-CN" altLang="en-US" sz="1600" dirty="0" smtClean="0">
                <a:latin typeface="微软雅黑" pitchFamily="34" charset="-122"/>
                <a:ea typeface="微软雅黑" pitchFamily="34" charset="-122"/>
              </a:rPr>
              <a:t>增长，说明中国对于“雾霾”有了</a:t>
            </a:r>
            <a:r>
              <a:rPr lang="zh-CN" altLang="en-US" sz="1600" dirty="0">
                <a:latin typeface="微软雅黑" pitchFamily="34" charset="-122"/>
                <a:ea typeface="微软雅黑" pitchFamily="34" charset="-122"/>
              </a:rPr>
              <a:t>足够的重视。</a:t>
            </a:r>
            <a:endParaRPr lang="en-US" altLang="zh-CN" sz="1600" b="1" dirty="0" smtClean="0">
              <a:latin typeface="微软雅黑" pitchFamily="34" charset="-122"/>
              <a:ea typeface="微软雅黑" pitchFamily="34" charset="-122"/>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037" y="2060848"/>
            <a:ext cx="4803791" cy="262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44489" y="6398368"/>
            <a:ext cx="8676456" cy="307777"/>
          </a:xfrm>
          <a:prstGeom prst="rect">
            <a:avLst/>
          </a:prstGeom>
        </p:spPr>
        <p:txBody>
          <a:bodyPr wrap="square">
            <a:spAutoFit/>
          </a:bodyPr>
          <a:lstStyle/>
          <a:p>
            <a:r>
              <a:rPr lang="zh-CN" altLang="en-US" sz="1400" dirty="0">
                <a:latin typeface="黑体" pitchFamily="49" charset="-122"/>
                <a:ea typeface="黑体" pitchFamily="49" charset="-122"/>
              </a:rPr>
              <a:t>穆亚凤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都平平</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齐近图</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基于引文分析工具的学科发展态势研究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现代情报</a:t>
            </a:r>
            <a:r>
              <a:rPr lang="en-US" altLang="zh-CN" sz="1400" dirty="0">
                <a:latin typeface="黑体" pitchFamily="49" charset="-122"/>
                <a:ea typeface="黑体" pitchFamily="49" charset="-122"/>
              </a:rPr>
              <a:t>, 2017, 37(3):126-131.</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16570253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44199" y="0"/>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引文分析法案例：</a:t>
            </a:r>
            <a:endParaRPr lang="en-US" altLang="zh-CN" sz="2800" b="1" dirty="0" smtClean="0">
              <a:solidFill>
                <a:srgbClr val="58267E"/>
              </a:solidFill>
              <a:latin typeface="+mn-ea"/>
              <a:ea typeface="+mn-ea"/>
            </a:endParaRPr>
          </a:p>
          <a:p>
            <a:r>
              <a:rPr lang="zh-CN" altLang="en-US" sz="2800" b="1" dirty="0" smtClean="0">
                <a:solidFill>
                  <a:srgbClr val="58267E"/>
                </a:solidFill>
                <a:latin typeface="+mn-ea"/>
                <a:ea typeface="+mn-ea"/>
              </a:rPr>
              <a:t>基于引文分析工具的学科发展态势研究</a:t>
            </a:r>
            <a:endParaRPr lang="zh-CN" altLang="en-US" sz="2800" b="1" dirty="0">
              <a:solidFill>
                <a:srgbClr val="58267E"/>
              </a:solidFill>
              <a:latin typeface="+mn-ea"/>
              <a:ea typeface="+mn-ea"/>
            </a:endParaRPr>
          </a:p>
        </p:txBody>
      </p:sp>
      <p:sp>
        <p:nvSpPr>
          <p:cNvPr id="5" name="矩形 4"/>
          <p:cNvSpPr/>
          <p:nvPr/>
        </p:nvSpPr>
        <p:spPr>
          <a:xfrm>
            <a:off x="689919" y="1309936"/>
            <a:ext cx="3080139" cy="400110"/>
          </a:xfrm>
          <a:prstGeom prst="rect">
            <a:avLst/>
          </a:prstGeom>
        </p:spPr>
        <p:txBody>
          <a:bodyPr wrap="none">
            <a:spAutoFit/>
          </a:bodyPr>
          <a:lstStyle/>
          <a:p>
            <a:r>
              <a:rPr lang="en-US" altLang="zh-CN" sz="2000" b="1" dirty="0" smtClean="0">
                <a:latin typeface="+mn-ea"/>
              </a:rPr>
              <a:t>4.</a:t>
            </a:r>
            <a:r>
              <a:rPr lang="en-US" altLang="zh-CN" sz="2000" b="1" dirty="0" smtClean="0">
                <a:latin typeface="微软雅黑" pitchFamily="34" charset="-122"/>
                <a:ea typeface="微软雅黑" pitchFamily="34" charset="-122"/>
              </a:rPr>
              <a:t> </a:t>
            </a:r>
            <a:r>
              <a:rPr lang="en-US" altLang="zh-CN" sz="2000" b="1" dirty="0" err="1" smtClean="0">
                <a:latin typeface="微软雅黑" pitchFamily="34" charset="-122"/>
                <a:ea typeface="微软雅黑" pitchFamily="34" charset="-122"/>
              </a:rPr>
              <a:t>HistCite</a:t>
            </a:r>
            <a:r>
              <a:rPr lang="zh-CN" altLang="en-US" sz="2000" b="1" dirty="0">
                <a:latin typeface="微软雅黑" pitchFamily="34" charset="-122"/>
                <a:ea typeface="微软雅黑" pitchFamily="34" charset="-122"/>
              </a:rPr>
              <a:t>引文网络分析</a:t>
            </a:r>
            <a:endParaRPr lang="en-US" altLang="zh-CN" sz="2000" b="1" dirty="0">
              <a:latin typeface="微软雅黑" pitchFamily="34" charset="-122"/>
              <a:ea typeface="微软雅黑" pitchFamily="34" charset="-122"/>
            </a:endParaRPr>
          </a:p>
        </p:txBody>
      </p:sp>
      <p:sp>
        <p:nvSpPr>
          <p:cNvPr id="6" name="矩形 5"/>
          <p:cNvSpPr/>
          <p:nvPr/>
        </p:nvSpPr>
        <p:spPr>
          <a:xfrm>
            <a:off x="1187624" y="1838409"/>
            <a:ext cx="7560840" cy="646331"/>
          </a:xfrm>
          <a:prstGeom prst="rect">
            <a:avLst/>
          </a:prstGeom>
        </p:spPr>
        <p:txBody>
          <a:bodyPr wrap="square">
            <a:spAutoFit/>
          </a:bodyPr>
          <a:lstStyle/>
          <a:p>
            <a:r>
              <a:rPr lang="zh-CN" altLang="en-US" dirty="0">
                <a:latin typeface="微软雅黑" pitchFamily="34" charset="-122"/>
                <a:ea typeface="微软雅黑" pitchFamily="34" charset="-122"/>
              </a:rPr>
              <a:t>将原始数据导入</a:t>
            </a:r>
            <a:r>
              <a:rPr lang="en-US" altLang="zh-CN" dirty="0" err="1">
                <a:latin typeface="微软雅黑" pitchFamily="34" charset="-122"/>
                <a:ea typeface="微软雅黑" pitchFamily="34" charset="-122"/>
              </a:rPr>
              <a:t>HistCite</a:t>
            </a:r>
            <a:r>
              <a:rPr lang="zh-CN" altLang="en-US" dirty="0">
                <a:latin typeface="微软雅黑" pitchFamily="34" charset="-122"/>
                <a:ea typeface="微软雅黑" pitchFamily="34" charset="-122"/>
              </a:rPr>
              <a:t>，对作者、关键词以及引用关系图表等几个指标</a:t>
            </a:r>
            <a:r>
              <a:rPr lang="zh-CN" altLang="en-US" dirty="0" smtClean="0">
                <a:latin typeface="微软雅黑" pitchFamily="34" charset="-122"/>
                <a:ea typeface="微软雅黑" pitchFamily="34" charset="-122"/>
              </a:rPr>
              <a:t>利用</a:t>
            </a:r>
            <a:r>
              <a:rPr lang="en-US" altLang="zh-CN" dirty="0" err="1" smtClean="0">
                <a:latin typeface="微软雅黑" pitchFamily="34" charset="-122"/>
                <a:ea typeface="微软雅黑" pitchFamily="34" charset="-122"/>
              </a:rPr>
              <a:t>HistCite</a:t>
            </a:r>
            <a:r>
              <a:rPr lang="zh-CN" altLang="en-US" dirty="0">
                <a:latin typeface="微软雅黑" pitchFamily="34" charset="-122"/>
                <a:ea typeface="微软雅黑" pitchFamily="34" charset="-122"/>
              </a:rPr>
              <a:t>引文工具特有的指标</a:t>
            </a:r>
            <a:r>
              <a:rPr lang="en-US" altLang="zh-CN" dirty="0">
                <a:latin typeface="微软雅黑" pitchFamily="34" charset="-122"/>
                <a:ea typeface="微软雅黑" pitchFamily="34" charset="-122"/>
              </a:rPr>
              <a:t>TGCS</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TLCS</a:t>
            </a:r>
            <a:r>
              <a:rPr lang="zh-CN" altLang="en-US" dirty="0">
                <a:latin typeface="微软雅黑" pitchFamily="34" charset="-122"/>
                <a:ea typeface="微软雅黑" pitchFamily="34" charset="-122"/>
              </a:rPr>
              <a:t>来进行综合评价。</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877" y="2564904"/>
            <a:ext cx="395287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899591" y="3212976"/>
            <a:ext cx="4064693" cy="2585323"/>
          </a:xfrm>
          <a:prstGeom prst="rect">
            <a:avLst/>
          </a:prstGeom>
        </p:spPr>
        <p:txBody>
          <a:bodyPr wrap="square">
            <a:spAutoFit/>
          </a:bodyPr>
          <a:lstStyle/>
          <a:p>
            <a:r>
              <a:rPr lang="zh-CN" altLang="en-US" dirty="0" smtClean="0">
                <a:latin typeface="微软雅黑" pitchFamily="34" charset="-122"/>
                <a:ea typeface="微软雅黑" pitchFamily="34" charset="-122"/>
              </a:rPr>
              <a:t>所有</a:t>
            </a:r>
            <a:r>
              <a:rPr lang="zh-CN" altLang="en-US" dirty="0">
                <a:latin typeface="微软雅黑" pitchFamily="34" charset="-122"/>
                <a:ea typeface="微软雅黑" pitchFamily="34" charset="-122"/>
              </a:rPr>
              <a:t>文献涉及的作者共</a:t>
            </a:r>
            <a:r>
              <a:rPr lang="en-US" altLang="zh-CN" dirty="0">
                <a:latin typeface="微软雅黑" pitchFamily="34" charset="-122"/>
                <a:ea typeface="微软雅黑" pitchFamily="34" charset="-122"/>
              </a:rPr>
              <a:t>8277</a:t>
            </a:r>
            <a:r>
              <a:rPr lang="zh-CN" altLang="en-US" dirty="0">
                <a:latin typeface="微软雅黑" pitchFamily="34" charset="-122"/>
                <a:ea typeface="微软雅黑" pitchFamily="34" charset="-122"/>
              </a:rPr>
              <a:t>位，按照指标 </a:t>
            </a:r>
            <a:r>
              <a:rPr lang="en-US" altLang="zh-CN" dirty="0">
                <a:latin typeface="微软雅黑" pitchFamily="34" charset="-122"/>
                <a:ea typeface="微软雅黑" pitchFamily="34" charset="-122"/>
              </a:rPr>
              <a:t>GCS (</a:t>
            </a:r>
            <a:r>
              <a:rPr lang="zh-CN" altLang="en-US" dirty="0">
                <a:latin typeface="微软雅黑" pitchFamily="34" charset="-122"/>
                <a:ea typeface="微软雅黑" pitchFamily="34" charset="-122"/>
              </a:rPr>
              <a:t>总被引次数</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a:latin typeface="微软雅黑" pitchFamily="34" charset="-122"/>
                <a:ea typeface="微软雅黑" pitchFamily="34" charset="-122"/>
              </a:rPr>
              <a:t>LCS(</a:t>
            </a:r>
            <a:r>
              <a:rPr lang="zh-CN" altLang="en-US" dirty="0">
                <a:latin typeface="微软雅黑" pitchFamily="34" charset="-122"/>
                <a:ea typeface="微软雅黑" pitchFamily="34" charset="-122"/>
              </a:rPr>
              <a:t>本地被引次数</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排序。</a:t>
            </a:r>
            <a:r>
              <a:rPr lang="en-US" altLang="zh-CN" dirty="0">
                <a:latin typeface="微软雅黑" pitchFamily="34" charset="-122"/>
                <a:ea typeface="微软雅黑" pitchFamily="34" charset="-122"/>
              </a:rPr>
              <a:t>GCS (</a:t>
            </a:r>
            <a:r>
              <a:rPr lang="zh-CN" altLang="en-US" dirty="0">
                <a:latin typeface="微软雅黑" pitchFamily="34" charset="-122"/>
                <a:ea typeface="微软雅黑" pitchFamily="34" charset="-122"/>
              </a:rPr>
              <a:t>总被引次数</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指的是在 </a:t>
            </a:r>
            <a:r>
              <a:rPr lang="en-US" altLang="zh-CN" dirty="0">
                <a:latin typeface="微软雅黑" pitchFamily="34" charset="-122"/>
                <a:ea typeface="微软雅黑" pitchFamily="34" charset="-122"/>
              </a:rPr>
              <a:t>Web of Science </a:t>
            </a:r>
            <a:r>
              <a:rPr lang="zh-CN" altLang="en-US" dirty="0">
                <a:latin typeface="微软雅黑" pitchFamily="34" charset="-122"/>
                <a:ea typeface="微软雅黑" pitchFamily="34" charset="-122"/>
              </a:rPr>
              <a:t>平台上的引用数据； </a:t>
            </a:r>
            <a:r>
              <a:rPr lang="en-US" altLang="zh-CN" dirty="0">
                <a:latin typeface="微软雅黑" pitchFamily="34" charset="-122"/>
                <a:ea typeface="微软雅黑" pitchFamily="34" charset="-122"/>
              </a:rPr>
              <a:t>LCS (</a:t>
            </a:r>
            <a:r>
              <a:rPr lang="zh-CN" altLang="en-US" dirty="0">
                <a:latin typeface="微软雅黑" pitchFamily="34" charset="-122"/>
                <a:ea typeface="微软雅黑" pitchFamily="34" charset="-122"/>
              </a:rPr>
              <a:t>本地被引次数</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指的是在本次检索结果中的引用数据，即某文献在当前数据集中被引用的次数。</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根据 </a:t>
            </a:r>
            <a:r>
              <a:rPr lang="en-US" altLang="zh-CN" dirty="0">
                <a:latin typeface="微软雅黑" pitchFamily="34" charset="-122"/>
                <a:ea typeface="微软雅黑" pitchFamily="34" charset="-122"/>
              </a:rPr>
              <a:t>LCS </a:t>
            </a:r>
            <a:r>
              <a:rPr lang="zh-CN" altLang="en-US" dirty="0">
                <a:latin typeface="微软雅黑" pitchFamily="34" charset="-122"/>
                <a:ea typeface="微软雅黑" pitchFamily="34" charset="-122"/>
              </a:rPr>
              <a:t>的排序，可以快速定位该领域的重要文献或者</a:t>
            </a:r>
            <a:r>
              <a:rPr lang="zh-CN" altLang="en-US" dirty="0" smtClean="0">
                <a:latin typeface="微软雅黑" pitchFamily="34" charset="-122"/>
                <a:ea typeface="微软雅黑" pitchFamily="34" charset="-122"/>
              </a:rPr>
              <a:t>作者</a:t>
            </a:r>
            <a:endParaRPr lang="zh-CN" altLang="en-US" dirty="0">
              <a:latin typeface="微软雅黑" pitchFamily="34" charset="-122"/>
              <a:ea typeface="微软雅黑" pitchFamily="34" charset="-122"/>
            </a:endParaRPr>
          </a:p>
        </p:txBody>
      </p:sp>
      <p:sp>
        <p:nvSpPr>
          <p:cNvPr id="9" name="矩形 8"/>
          <p:cNvSpPr/>
          <p:nvPr/>
        </p:nvSpPr>
        <p:spPr>
          <a:xfrm>
            <a:off x="444489" y="6398368"/>
            <a:ext cx="8676456" cy="307777"/>
          </a:xfrm>
          <a:prstGeom prst="rect">
            <a:avLst/>
          </a:prstGeom>
        </p:spPr>
        <p:txBody>
          <a:bodyPr wrap="square">
            <a:spAutoFit/>
          </a:bodyPr>
          <a:lstStyle/>
          <a:p>
            <a:r>
              <a:rPr lang="zh-CN" altLang="en-US" sz="1400" dirty="0">
                <a:latin typeface="黑体" pitchFamily="49" charset="-122"/>
                <a:ea typeface="黑体" pitchFamily="49" charset="-122"/>
              </a:rPr>
              <a:t>穆亚凤</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都平平</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齐近图</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基于引文分析工具的学科发展态势研究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现代情报</a:t>
            </a:r>
            <a:r>
              <a:rPr lang="en-US" altLang="zh-CN" sz="1400" dirty="0">
                <a:latin typeface="黑体" pitchFamily="49" charset="-122"/>
                <a:ea typeface="黑体" pitchFamily="49" charset="-122"/>
              </a:rPr>
              <a:t>, 2017, 37(3):126-131.</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16570253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44199" y="0"/>
            <a:ext cx="8229600"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引文分析法案例：</a:t>
            </a:r>
            <a:endParaRPr lang="en-US" altLang="zh-CN" sz="2800" b="1" dirty="0" smtClean="0">
              <a:solidFill>
                <a:srgbClr val="58267E"/>
              </a:solidFill>
              <a:latin typeface="+mn-ea"/>
              <a:ea typeface="+mn-ea"/>
            </a:endParaRPr>
          </a:p>
          <a:p>
            <a:r>
              <a:rPr lang="zh-CN" altLang="en-US" sz="2800" b="1" dirty="0" smtClean="0">
                <a:solidFill>
                  <a:srgbClr val="58267E"/>
                </a:solidFill>
                <a:latin typeface="+mn-ea"/>
                <a:ea typeface="+mn-ea"/>
              </a:rPr>
              <a:t>基于引文分析工具的学科发展态势研究</a:t>
            </a:r>
            <a:endParaRPr lang="zh-CN" altLang="en-US" sz="2800" b="1" dirty="0">
              <a:solidFill>
                <a:srgbClr val="58267E"/>
              </a:solidFill>
              <a:latin typeface="+mn-ea"/>
              <a:ea typeface="+mn-ea"/>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17" b="-1"/>
          <a:stretch/>
        </p:blipFill>
        <p:spPr bwMode="auto">
          <a:xfrm>
            <a:off x="2087803" y="1158282"/>
            <a:ext cx="5279157" cy="5258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146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12581" y="278130"/>
            <a:ext cx="6407691"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4.1.7 </a:t>
            </a:r>
            <a:r>
              <a:rPr lang="zh-CN" altLang="en-US" sz="2800" b="1" dirty="0" smtClean="0">
                <a:solidFill>
                  <a:srgbClr val="58267E"/>
                </a:solidFill>
                <a:latin typeface="+mn-ea"/>
                <a:ea typeface="+mn-ea"/>
              </a:rPr>
              <a:t>网络信息分析方法</a:t>
            </a:r>
            <a:endParaRPr lang="zh-CN" altLang="en-US" sz="2800" b="1" dirty="0">
              <a:solidFill>
                <a:srgbClr val="58267E"/>
              </a:solidFill>
              <a:latin typeface="+mn-ea"/>
              <a:ea typeface="+mn-ea"/>
            </a:endParaRPr>
          </a:p>
        </p:txBody>
      </p:sp>
      <p:sp>
        <p:nvSpPr>
          <p:cNvPr id="5" name="矩形 4"/>
          <p:cNvSpPr/>
          <p:nvPr/>
        </p:nvSpPr>
        <p:spPr>
          <a:xfrm>
            <a:off x="699227" y="1124744"/>
            <a:ext cx="2159566" cy="392928"/>
          </a:xfrm>
          <a:prstGeom prst="rect">
            <a:avLst/>
          </a:prstGeom>
        </p:spPr>
        <p:txBody>
          <a:bodyPr wrap="none">
            <a:spAutoFit/>
          </a:bodyPr>
          <a:lstStyle/>
          <a:p>
            <a:pPr algn="just">
              <a:lnSpc>
                <a:spcPct val="120000"/>
              </a:lnSpc>
            </a:pPr>
            <a:r>
              <a:rPr kumimoji="1" lang="zh-CN" altLang="en-US" b="1" dirty="0" smtClean="0">
                <a:latin typeface="Times New Roman" panose="02020603050405020304" pitchFamily="18" charset="0"/>
                <a:cs typeface="Times New Roman" panose="02020603050405020304" pitchFamily="18" charset="0"/>
              </a:rPr>
              <a:t>（</a:t>
            </a:r>
            <a:r>
              <a:rPr kumimoji="1" lang="en-US" altLang="zh-CN" b="1" dirty="0" smtClean="0">
                <a:latin typeface="Times New Roman" panose="02020603050405020304" pitchFamily="18" charset="0"/>
                <a:cs typeface="Times New Roman" panose="02020603050405020304" pitchFamily="18" charset="0"/>
              </a:rPr>
              <a:t>1</a:t>
            </a:r>
            <a:r>
              <a:rPr kumimoji="1" lang="zh-CN" altLang="en-US" b="1" dirty="0" smtClean="0">
                <a:latin typeface="Times New Roman" panose="02020603050405020304" pitchFamily="18" charset="0"/>
                <a:cs typeface="Times New Roman" panose="02020603050405020304" pitchFamily="18" charset="0"/>
              </a:rPr>
              <a:t>）链接</a:t>
            </a:r>
            <a:r>
              <a:rPr kumimoji="1" lang="zh-CN" altLang="en-US" b="1" dirty="0">
                <a:latin typeface="Times New Roman" panose="02020603050405020304" pitchFamily="18" charset="0"/>
                <a:cs typeface="Times New Roman" panose="02020603050405020304" pitchFamily="18" charset="0"/>
              </a:rPr>
              <a:t>分析理论</a:t>
            </a:r>
            <a:endParaRPr kumimoji="1" lang="en-US" altLang="zh-CN" b="1" dirty="0">
              <a:latin typeface="Times New Roman" panose="02020603050405020304" pitchFamily="18" charset="0"/>
              <a:cs typeface="Times New Roman" panose="02020603050405020304" pitchFamily="18" charset="0"/>
            </a:endParaRPr>
          </a:p>
        </p:txBody>
      </p:sp>
      <p:sp>
        <p:nvSpPr>
          <p:cNvPr id="6" name="矩形 5"/>
          <p:cNvSpPr/>
          <p:nvPr/>
        </p:nvSpPr>
        <p:spPr>
          <a:xfrm>
            <a:off x="980695" y="1556792"/>
            <a:ext cx="7920880" cy="2086725"/>
          </a:xfrm>
          <a:prstGeom prst="rect">
            <a:avLst/>
          </a:prstGeom>
        </p:spPr>
        <p:txBody>
          <a:bodyPr wrap="square">
            <a:spAutoFit/>
          </a:bodyPr>
          <a:lstStyle/>
          <a:p>
            <a:pPr marL="285750" indent="-285750" algn="just">
              <a:lnSpc>
                <a:spcPct val="120000"/>
              </a:lnSpc>
              <a:buClr>
                <a:srgbClr val="58267E"/>
              </a:buClr>
              <a:buFont typeface="Wingdings" pitchFamily="2" charset="2"/>
              <a:buChar char="Ø"/>
            </a:pPr>
            <a:r>
              <a:rPr kumimoji="1" lang="zh-CN" altLang="en-US" b="1" dirty="0">
                <a:latin typeface="Times New Roman" panose="02020603050405020304" pitchFamily="18" charset="0"/>
                <a:cs typeface="Times New Roman" panose="02020603050405020304" pitchFamily="18" charset="0"/>
              </a:rPr>
              <a:t>国内外从事链接分析理论研究的学者较多，成果也较多，因此，链接分析理论是网络信息计量理论中发展最快、最成熟的一部分。</a:t>
            </a:r>
          </a:p>
          <a:p>
            <a:pPr marL="285750" indent="-285750" algn="just">
              <a:lnSpc>
                <a:spcPct val="120000"/>
              </a:lnSpc>
              <a:buClr>
                <a:srgbClr val="58267E"/>
              </a:buClr>
              <a:buFont typeface="Wingdings" pitchFamily="2" charset="2"/>
              <a:buChar char="Ø"/>
            </a:pPr>
            <a:endParaRPr kumimoji="1" lang="zh-CN" altLang="en-US" b="1" dirty="0">
              <a:latin typeface="Times New Roman" panose="02020603050405020304" pitchFamily="18" charset="0"/>
              <a:cs typeface="Times New Roman" panose="02020603050405020304" pitchFamily="18" charset="0"/>
            </a:endParaRPr>
          </a:p>
          <a:p>
            <a:pPr marL="285750" indent="-285750" algn="just">
              <a:lnSpc>
                <a:spcPct val="120000"/>
              </a:lnSpc>
              <a:buClr>
                <a:srgbClr val="58267E"/>
              </a:buClr>
              <a:buFont typeface="Wingdings" pitchFamily="2" charset="2"/>
              <a:buChar char="Ø"/>
            </a:pPr>
            <a:r>
              <a:rPr kumimoji="1" lang="zh-CN" altLang="en-US" b="1" dirty="0">
                <a:solidFill>
                  <a:srgbClr val="C00000"/>
                </a:solidFill>
                <a:latin typeface="Times New Roman" panose="02020603050405020304" pitchFamily="18" charset="0"/>
                <a:cs typeface="Times New Roman" panose="02020603050405020304" pitchFamily="18" charset="0"/>
              </a:rPr>
              <a:t>链接分析理论</a:t>
            </a:r>
            <a:r>
              <a:rPr kumimoji="1" lang="zh-CN" altLang="en-US" b="1" dirty="0">
                <a:latin typeface="Times New Roman" panose="02020603050405020304" pitchFamily="18" charset="0"/>
                <a:cs typeface="Times New Roman" panose="02020603050405020304" pitchFamily="18" charset="0"/>
              </a:rPr>
              <a:t>主要来源于引文分析理论。链接分析指标中，入链数类似于引文分析中的被引次数，网络影响因子则源于期刊影响因子；链接分析工具中，</a:t>
            </a:r>
            <a:r>
              <a:rPr kumimoji="1" lang="en-US" altLang="zh-CN" b="1" dirty="0">
                <a:latin typeface="Times New Roman" panose="02020603050405020304" pitchFamily="18" charset="0"/>
                <a:cs typeface="Times New Roman" panose="02020603050405020304" pitchFamily="18" charset="0"/>
              </a:rPr>
              <a:t>BSI</a:t>
            </a:r>
            <a:r>
              <a:rPr kumimoji="1" lang="zh-CN" altLang="en-US" b="1" dirty="0">
                <a:latin typeface="Times New Roman" panose="02020603050405020304" pitchFamily="18" charset="0"/>
                <a:cs typeface="Times New Roman" panose="02020603050405020304" pitchFamily="18" charset="0"/>
              </a:rPr>
              <a:t>的原理源于</a:t>
            </a:r>
            <a:r>
              <a:rPr kumimoji="1" lang="en-US" altLang="zh-CN" b="1" dirty="0">
                <a:latin typeface="Times New Roman" panose="02020603050405020304" pitchFamily="18" charset="0"/>
                <a:cs typeface="Times New Roman" panose="02020603050405020304" pitchFamily="18" charset="0"/>
              </a:rPr>
              <a:t>SCI</a:t>
            </a:r>
            <a:r>
              <a:rPr kumimoji="1" lang="zh-CN" altLang="en-US" b="1" dirty="0">
                <a:latin typeface="Times New Roman" panose="02020603050405020304" pitchFamily="18" charset="0"/>
                <a:cs typeface="Times New Roman" panose="02020603050405020304" pitchFamily="18" charset="0"/>
              </a:rPr>
              <a:t>；共链分析来源于共引分析。</a:t>
            </a:r>
          </a:p>
        </p:txBody>
      </p:sp>
      <p:sp>
        <p:nvSpPr>
          <p:cNvPr id="10" name="Rectangle 3"/>
          <p:cNvSpPr txBox="1">
            <a:spLocks noChangeArrowheads="1"/>
          </p:cNvSpPr>
          <p:nvPr/>
        </p:nvSpPr>
        <p:spPr>
          <a:xfrm>
            <a:off x="980695" y="4149080"/>
            <a:ext cx="7920880" cy="25202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buClr>
                <a:srgbClr val="58267E"/>
              </a:buClr>
              <a:buFont typeface="Wingdings" pitchFamily="2" charset="2"/>
              <a:buChar char="Ø"/>
            </a:pPr>
            <a:r>
              <a:rPr kumimoji="1" lang="zh-CN" altLang="en-US" sz="1800" b="1" dirty="0" smtClean="0">
                <a:solidFill>
                  <a:srgbClr val="C00000"/>
                </a:solidFill>
                <a:latin typeface="Times New Roman" panose="02020603050405020304" pitchFamily="18" charset="0"/>
                <a:ea typeface="+mj-ea"/>
                <a:cs typeface="Times New Roman" panose="02020603050405020304" pitchFamily="18" charset="0"/>
              </a:rPr>
              <a:t>网络引文分析</a:t>
            </a:r>
            <a:r>
              <a:rPr kumimoji="1" lang="zh-CN" altLang="en-US" sz="1800" b="1" dirty="0" smtClean="0">
                <a:latin typeface="Times New Roman" panose="02020603050405020304" pitchFamily="18" charset="0"/>
                <a:ea typeface="+mj-ea"/>
                <a:cs typeface="Times New Roman" panose="02020603050405020304" pitchFamily="18" charset="0"/>
              </a:rPr>
              <a:t>是一个新兴的研究领域，目前尚处于探索发展阶段，以开创性研究和探索性研究为主。对于网络引文的研究主要集中在探讨网络引文和传统文献引文（</a:t>
            </a:r>
            <a:r>
              <a:rPr kumimoji="1" lang="en-US" altLang="zh-CN" sz="1800" b="1" dirty="0" smtClean="0">
                <a:latin typeface="Times New Roman" panose="02020603050405020304" pitchFamily="18" charset="0"/>
                <a:ea typeface="+mj-ea"/>
                <a:cs typeface="Times New Roman" panose="02020603050405020304" pitchFamily="18" charset="0"/>
              </a:rPr>
              <a:t>ISI</a:t>
            </a:r>
            <a:r>
              <a:rPr kumimoji="1" lang="zh-CN" altLang="en-US" sz="1800" b="1" dirty="0" smtClean="0">
                <a:latin typeface="Times New Roman" panose="02020603050405020304" pitchFamily="18" charset="0"/>
                <a:ea typeface="+mj-ea"/>
                <a:cs typeface="Times New Roman" panose="02020603050405020304" pitchFamily="18" charset="0"/>
              </a:rPr>
              <a:t>）的关系以及网络引文分析的作用上。</a:t>
            </a:r>
          </a:p>
          <a:p>
            <a:pPr algn="just">
              <a:lnSpc>
                <a:spcPct val="120000"/>
              </a:lnSpc>
              <a:buClr>
                <a:srgbClr val="58267E"/>
              </a:buClr>
              <a:buFont typeface="Wingdings" pitchFamily="2" charset="2"/>
              <a:buChar char="Ø"/>
            </a:pPr>
            <a:endParaRPr kumimoji="1" lang="zh-CN" altLang="en-US" sz="1800" b="1" dirty="0" smtClean="0">
              <a:latin typeface="Times New Roman" panose="02020603050405020304" pitchFamily="18" charset="0"/>
              <a:ea typeface="+mj-ea"/>
              <a:cs typeface="Times New Roman" panose="02020603050405020304" pitchFamily="18" charset="0"/>
            </a:endParaRPr>
          </a:p>
          <a:p>
            <a:pPr algn="just">
              <a:lnSpc>
                <a:spcPct val="120000"/>
              </a:lnSpc>
              <a:buClr>
                <a:srgbClr val="58267E"/>
              </a:buClr>
              <a:buFont typeface="Wingdings" pitchFamily="2" charset="2"/>
              <a:buChar char="Ø"/>
            </a:pPr>
            <a:r>
              <a:rPr kumimoji="1" lang="zh-CN" altLang="en-US" sz="1800" b="1" dirty="0" smtClean="0">
                <a:latin typeface="Times New Roman" panose="02020603050405020304" pitchFamily="18" charset="0"/>
                <a:ea typeface="+mj-ea"/>
                <a:cs typeface="Times New Roman" panose="02020603050405020304" pitchFamily="18" charset="0"/>
              </a:rPr>
              <a:t>目前，网络引文分析研究领域的代表性人物有</a:t>
            </a:r>
            <a:r>
              <a:rPr kumimoji="1" lang="en-US" altLang="zh-CN" sz="1800" b="1" dirty="0" smtClean="0">
                <a:latin typeface="Times New Roman" panose="02020603050405020304" pitchFamily="18" charset="0"/>
                <a:ea typeface="+mj-ea"/>
                <a:cs typeface="Times New Roman" panose="02020603050405020304" pitchFamily="18" charset="0"/>
              </a:rPr>
              <a:t>Van </a:t>
            </a:r>
            <a:r>
              <a:rPr kumimoji="1" lang="en-US" altLang="zh-CN" sz="1800" b="1" dirty="0" err="1" smtClean="0">
                <a:latin typeface="Times New Roman" panose="02020603050405020304" pitchFamily="18" charset="0"/>
                <a:ea typeface="+mj-ea"/>
                <a:cs typeface="Times New Roman" panose="02020603050405020304" pitchFamily="18" charset="0"/>
              </a:rPr>
              <a:t>Rann</a:t>
            </a:r>
            <a:r>
              <a:rPr kumimoji="1" lang="zh-CN" altLang="en-US" sz="1800" b="1" dirty="0" smtClean="0">
                <a:latin typeface="Times New Roman" panose="02020603050405020304" pitchFamily="18" charset="0"/>
                <a:ea typeface="+mj-ea"/>
                <a:cs typeface="Times New Roman" panose="02020603050405020304" pitchFamily="18" charset="0"/>
              </a:rPr>
              <a:t>、</a:t>
            </a:r>
            <a:r>
              <a:rPr kumimoji="1" lang="en-US" altLang="zh-CN" sz="1800" b="1" dirty="0" err="1" smtClean="0">
                <a:latin typeface="Times New Roman" panose="02020603050405020304" pitchFamily="18" charset="0"/>
                <a:ea typeface="+mj-ea"/>
                <a:cs typeface="Times New Roman" panose="02020603050405020304" pitchFamily="18" charset="0"/>
              </a:rPr>
              <a:t>Liwen</a:t>
            </a:r>
            <a:r>
              <a:rPr kumimoji="1" lang="en-US" altLang="zh-CN" sz="1800" b="1" dirty="0" smtClean="0">
                <a:latin typeface="Times New Roman" panose="02020603050405020304" pitchFamily="18" charset="0"/>
                <a:ea typeface="+mj-ea"/>
                <a:cs typeface="Times New Roman" panose="02020603050405020304" pitchFamily="18" charset="0"/>
              </a:rPr>
              <a:t> Vaughan</a:t>
            </a:r>
            <a:r>
              <a:rPr kumimoji="1" lang="zh-CN" altLang="en-US" sz="1800" b="1" dirty="0" smtClean="0">
                <a:latin typeface="Times New Roman" panose="02020603050405020304" pitchFamily="18" charset="0"/>
                <a:ea typeface="+mj-ea"/>
                <a:cs typeface="Times New Roman" panose="02020603050405020304" pitchFamily="18" charset="0"/>
              </a:rPr>
              <a:t>、</a:t>
            </a:r>
            <a:r>
              <a:rPr kumimoji="1" lang="en-US" altLang="zh-CN" sz="1800" b="1" dirty="0" smtClean="0">
                <a:latin typeface="Times New Roman" panose="02020603050405020304" pitchFamily="18" charset="0"/>
                <a:ea typeface="+mj-ea"/>
                <a:cs typeface="Times New Roman" panose="02020603050405020304" pitchFamily="18" charset="0"/>
              </a:rPr>
              <a:t>Debora Shaw</a:t>
            </a:r>
            <a:r>
              <a:rPr kumimoji="1" lang="zh-CN" altLang="en-US" sz="1800" b="1" dirty="0" smtClean="0">
                <a:latin typeface="Times New Roman" panose="02020603050405020304" pitchFamily="18" charset="0"/>
                <a:ea typeface="+mj-ea"/>
                <a:cs typeface="Times New Roman" panose="02020603050405020304" pitchFamily="18" charset="0"/>
              </a:rPr>
              <a:t>等，主要的研究内容有：①网络引文的提取方式，②网络引文数，③网络引文平均值与期刊影响因子关系，④网络引文的类型。</a:t>
            </a:r>
            <a:endParaRPr kumimoji="1" lang="zh-CN" altLang="en-US" sz="1800" b="1" dirty="0">
              <a:latin typeface="Times New Roman" panose="02020603050405020304" pitchFamily="18" charset="0"/>
              <a:ea typeface="+mj-ea"/>
              <a:cs typeface="Times New Roman" panose="02020603050405020304" pitchFamily="18" charset="0"/>
            </a:endParaRPr>
          </a:p>
        </p:txBody>
      </p:sp>
      <p:sp>
        <p:nvSpPr>
          <p:cNvPr id="7" name="矩形 6"/>
          <p:cNvSpPr/>
          <p:nvPr/>
        </p:nvSpPr>
        <p:spPr>
          <a:xfrm>
            <a:off x="612581" y="3796356"/>
            <a:ext cx="2159566" cy="424732"/>
          </a:xfrm>
          <a:prstGeom prst="rect">
            <a:avLst/>
          </a:prstGeom>
        </p:spPr>
        <p:txBody>
          <a:bodyPr wrap="none">
            <a:spAutoFit/>
          </a:bodyPr>
          <a:lstStyle/>
          <a:p>
            <a:pPr algn="just">
              <a:lnSpc>
                <a:spcPct val="120000"/>
              </a:lnSpc>
            </a:pPr>
            <a:r>
              <a:rPr kumimoji="1" lang="zh-CN" altLang="en-US" b="1" dirty="0" smtClean="0">
                <a:latin typeface="Times New Roman" panose="02020603050405020304" pitchFamily="18" charset="0"/>
                <a:cs typeface="Times New Roman" panose="02020603050405020304" pitchFamily="18" charset="0"/>
              </a:rPr>
              <a:t>（</a:t>
            </a:r>
            <a:r>
              <a:rPr kumimoji="1" lang="en-US" altLang="zh-CN" b="1" dirty="0" smtClean="0">
                <a:latin typeface="Times New Roman" panose="02020603050405020304" pitchFamily="18" charset="0"/>
                <a:cs typeface="Times New Roman" panose="02020603050405020304" pitchFamily="18" charset="0"/>
              </a:rPr>
              <a:t>2</a:t>
            </a:r>
            <a:r>
              <a:rPr kumimoji="1" lang="zh-CN" altLang="en-US" b="1" dirty="0" smtClean="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网络引文分析</a:t>
            </a:r>
            <a:endParaRPr kumimoji="1"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0271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55EA7-A587-462F-87CE-347DD01AC4EF}" type="datetime1">
              <a:rPr lang="zh-CN" altLang="en-US" smtClean="0"/>
              <a:pPr/>
              <a:t>2018/10/25</a:t>
            </a:fld>
            <a:endParaRPr lang="en-US" altLang="zh-CN" sz="1800" dirty="0">
              <a:solidFill>
                <a:srgbClr val="000000"/>
              </a:solidFill>
            </a:endParaRPr>
          </a:p>
        </p:txBody>
      </p:sp>
      <p:sp>
        <p:nvSpPr>
          <p:cNvPr id="4" name="标题 2"/>
          <p:cNvSpPr txBox="1">
            <a:spLocks/>
          </p:cNvSpPr>
          <p:nvPr/>
        </p:nvSpPr>
        <p:spPr>
          <a:xfrm>
            <a:off x="612581" y="278130"/>
            <a:ext cx="6407691"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latin typeface="+mn-ea"/>
                <a:ea typeface="+mn-ea"/>
              </a:rPr>
              <a:t>4.1.7 </a:t>
            </a:r>
            <a:r>
              <a:rPr lang="zh-CN" altLang="en-US" sz="2800" b="1" dirty="0" smtClean="0">
                <a:solidFill>
                  <a:srgbClr val="58267E"/>
                </a:solidFill>
                <a:latin typeface="+mn-ea"/>
                <a:ea typeface="+mn-ea"/>
              </a:rPr>
              <a:t>网络信息分析方法</a:t>
            </a:r>
            <a:endParaRPr lang="zh-CN" altLang="en-US" sz="2800" b="1" dirty="0">
              <a:solidFill>
                <a:srgbClr val="58267E"/>
              </a:solidFill>
              <a:latin typeface="+mn-ea"/>
              <a:ea typeface="+mn-ea"/>
            </a:endParaRPr>
          </a:p>
        </p:txBody>
      </p:sp>
      <p:sp>
        <p:nvSpPr>
          <p:cNvPr id="5" name="矩形 4"/>
          <p:cNvSpPr/>
          <p:nvPr/>
        </p:nvSpPr>
        <p:spPr>
          <a:xfrm>
            <a:off x="605765" y="1574952"/>
            <a:ext cx="2159566" cy="424732"/>
          </a:xfrm>
          <a:prstGeom prst="rect">
            <a:avLst/>
          </a:prstGeom>
        </p:spPr>
        <p:txBody>
          <a:bodyPr wrap="none">
            <a:spAutoFit/>
          </a:bodyPr>
          <a:lstStyle/>
          <a:p>
            <a:pPr algn="just">
              <a:lnSpc>
                <a:spcPct val="120000"/>
              </a:lnSpc>
            </a:pPr>
            <a:r>
              <a:rPr kumimoji="1" lang="zh-CN" altLang="en-US" b="1" dirty="0" smtClean="0">
                <a:latin typeface="Times New Roman" panose="02020603050405020304" pitchFamily="18" charset="0"/>
                <a:cs typeface="Times New Roman" panose="02020603050405020304" pitchFamily="18" charset="0"/>
              </a:rPr>
              <a:t>（</a:t>
            </a:r>
            <a:r>
              <a:rPr kumimoji="1" lang="en-US" altLang="zh-CN" b="1" dirty="0" smtClean="0">
                <a:latin typeface="Times New Roman" panose="02020603050405020304" pitchFamily="18" charset="0"/>
                <a:cs typeface="Times New Roman" panose="02020603050405020304" pitchFamily="18" charset="0"/>
              </a:rPr>
              <a:t>3</a:t>
            </a:r>
            <a:r>
              <a:rPr kumimoji="1" lang="zh-CN" altLang="en-US" b="1" dirty="0" smtClean="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网络日志分析</a:t>
            </a:r>
          </a:p>
        </p:txBody>
      </p:sp>
      <p:sp>
        <p:nvSpPr>
          <p:cNvPr id="6" name="矩形 5"/>
          <p:cNvSpPr/>
          <p:nvPr/>
        </p:nvSpPr>
        <p:spPr>
          <a:xfrm>
            <a:off x="971600" y="2060848"/>
            <a:ext cx="7920880" cy="2719719"/>
          </a:xfrm>
          <a:prstGeom prst="rect">
            <a:avLst/>
          </a:prstGeom>
        </p:spPr>
        <p:txBody>
          <a:bodyPr wrap="square">
            <a:spAutoFit/>
          </a:bodyPr>
          <a:lstStyle/>
          <a:p>
            <a:pPr marL="285750" indent="-285750" algn="just">
              <a:lnSpc>
                <a:spcPct val="120000"/>
              </a:lnSpc>
              <a:buClr>
                <a:srgbClr val="58267E"/>
              </a:buClr>
              <a:buFont typeface="Wingdings" pitchFamily="2" charset="2"/>
              <a:buChar char="Ø"/>
            </a:pPr>
            <a:r>
              <a:rPr kumimoji="1" lang="zh-CN" altLang="en-US" b="1" dirty="0">
                <a:solidFill>
                  <a:srgbClr val="C00000"/>
                </a:solidFill>
                <a:latin typeface="Times New Roman" panose="02020603050405020304" pitchFamily="18" charset="0"/>
                <a:cs typeface="Times New Roman" panose="02020603050405020304" pitchFamily="18" charset="0"/>
              </a:rPr>
              <a:t>网络日志分析</a:t>
            </a:r>
            <a:r>
              <a:rPr kumimoji="1" lang="zh-CN" altLang="en-US" b="1" dirty="0">
                <a:latin typeface="Times New Roman" panose="02020603050405020304" pitchFamily="18" charset="0"/>
                <a:cs typeface="Times New Roman" panose="02020603050405020304" pitchFamily="18" charset="0"/>
              </a:rPr>
              <a:t>是网络信息计量学中的一种重要的研究方法。网络日志中蕴含着丰富的信息，如用户的</a:t>
            </a:r>
            <a:r>
              <a:rPr kumimoji="1" lang="en-US" altLang="zh-CN" b="1" dirty="0">
                <a:latin typeface="Times New Roman" panose="02020603050405020304" pitchFamily="18" charset="0"/>
                <a:cs typeface="Times New Roman" panose="02020603050405020304" pitchFamily="18" charset="0"/>
              </a:rPr>
              <a:t>IP </a:t>
            </a:r>
            <a:r>
              <a:rPr kumimoji="1" lang="zh-CN" altLang="en-US" b="1" dirty="0">
                <a:latin typeface="Times New Roman" panose="02020603050405020304" pitchFamily="18" charset="0"/>
                <a:cs typeface="Times New Roman" panose="02020603050405020304" pitchFamily="18" charset="0"/>
              </a:rPr>
              <a:t>地址、所访问的</a:t>
            </a:r>
            <a:r>
              <a:rPr kumimoji="1" lang="en-US" altLang="zh-CN" b="1" dirty="0">
                <a:latin typeface="Times New Roman" panose="02020603050405020304" pitchFamily="18" charset="0"/>
                <a:cs typeface="Times New Roman" panose="02020603050405020304" pitchFamily="18" charset="0"/>
              </a:rPr>
              <a:t>URL</a:t>
            </a:r>
            <a:r>
              <a:rPr kumimoji="1" lang="zh-CN" altLang="en-US" b="1" dirty="0">
                <a:latin typeface="Times New Roman" panose="02020603050405020304" pitchFamily="18" charset="0"/>
                <a:cs typeface="Times New Roman" panose="02020603050405020304" pitchFamily="18" charset="0"/>
              </a:rPr>
              <a:t>、访问日期和时间、访问路径等。</a:t>
            </a:r>
          </a:p>
          <a:p>
            <a:pPr marL="285750" indent="-285750" algn="just">
              <a:lnSpc>
                <a:spcPct val="120000"/>
              </a:lnSpc>
              <a:buClr>
                <a:srgbClr val="58267E"/>
              </a:buClr>
              <a:buFont typeface="Wingdings" pitchFamily="2" charset="2"/>
              <a:buChar char="Ø"/>
            </a:pPr>
            <a:endParaRPr kumimoji="1" lang="zh-CN" altLang="en-US" b="1" dirty="0">
              <a:latin typeface="Times New Roman" panose="02020603050405020304" pitchFamily="18" charset="0"/>
              <a:cs typeface="Times New Roman" panose="02020603050405020304" pitchFamily="18" charset="0"/>
            </a:endParaRPr>
          </a:p>
          <a:p>
            <a:pPr marL="285750" indent="-285750" algn="just">
              <a:lnSpc>
                <a:spcPct val="120000"/>
              </a:lnSpc>
              <a:buClr>
                <a:srgbClr val="58267E"/>
              </a:buClr>
              <a:buFont typeface="Wingdings" pitchFamily="2" charset="2"/>
              <a:buChar char="Ø"/>
            </a:pPr>
            <a:r>
              <a:rPr kumimoji="1" lang="zh-CN" altLang="en-US" b="1" dirty="0">
                <a:latin typeface="Times New Roman" panose="02020603050405020304" pitchFamily="18" charset="0"/>
                <a:cs typeface="Times New Roman" panose="02020603050405020304" pitchFamily="18" charset="0"/>
              </a:rPr>
              <a:t>通过对网络日志进行有效的数据挖掘，可以发掘隐藏在日志数据背后的规律和模式；通过对</a:t>
            </a:r>
            <a:r>
              <a:rPr kumimoji="1" lang="en-US" altLang="zh-CN" b="1" dirty="0">
                <a:latin typeface="Times New Roman" panose="02020603050405020304" pitchFamily="18" charset="0"/>
                <a:cs typeface="Times New Roman" panose="02020603050405020304" pitchFamily="18" charset="0"/>
              </a:rPr>
              <a:t>Web</a:t>
            </a:r>
            <a:r>
              <a:rPr kumimoji="1" lang="zh-CN" altLang="en-US" b="1" dirty="0">
                <a:latin typeface="Times New Roman" panose="02020603050405020304" pitchFamily="18" charset="0"/>
                <a:cs typeface="Times New Roman" panose="02020603050405020304" pitchFamily="18" charset="0"/>
              </a:rPr>
              <a:t>日志的挖掘和对用户访问行为、频度、内容等进行分析，可以提取所需的有用信息，并且由此可以得到用户的访问模式，从而改进</a:t>
            </a:r>
            <a:r>
              <a:rPr kumimoji="1" lang="en-US" altLang="zh-CN" b="1" dirty="0">
                <a:latin typeface="Times New Roman" panose="02020603050405020304" pitchFamily="18" charset="0"/>
                <a:cs typeface="Times New Roman" panose="02020603050405020304" pitchFamily="18" charset="0"/>
              </a:rPr>
              <a:t>Web</a:t>
            </a:r>
            <a:r>
              <a:rPr kumimoji="1" lang="zh-CN" altLang="en-US" b="1" dirty="0">
                <a:latin typeface="Times New Roman" panose="02020603050405020304" pitchFamily="18" charset="0"/>
                <a:cs typeface="Times New Roman" panose="02020603050405020304" pitchFamily="18" charset="0"/>
              </a:rPr>
              <a:t>站点设计。 </a:t>
            </a:r>
          </a:p>
        </p:txBody>
      </p:sp>
    </p:spTree>
    <p:extLst>
      <p:ext uri="{BB962C8B-B14F-4D97-AF65-F5344CB8AC3E}">
        <p14:creationId xmlns:p14="http://schemas.microsoft.com/office/powerpoint/2010/main" val="2694570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22101" y="34290"/>
            <a:ext cx="7775843"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网络信息分析案例：</a:t>
            </a:r>
            <a:endParaRPr lang="en-US" altLang="zh-CN" sz="2800" b="1" dirty="0" smtClean="0">
              <a:solidFill>
                <a:srgbClr val="58267E"/>
              </a:solidFill>
              <a:latin typeface="+mn-ea"/>
              <a:ea typeface="+mn-ea"/>
            </a:endParaRPr>
          </a:p>
          <a:p>
            <a:r>
              <a:rPr lang="zh-CN" altLang="en-US" sz="2800" b="1" dirty="0">
                <a:solidFill>
                  <a:srgbClr val="58267E"/>
                </a:solidFill>
                <a:latin typeface="+mn-ea"/>
                <a:ea typeface="+mn-ea"/>
              </a:rPr>
              <a:t>我国红色旅游网站的网络结构及影响力研究</a:t>
            </a:r>
          </a:p>
          <a:p>
            <a:endParaRPr lang="zh-CN" altLang="en-US" sz="2800" b="1" dirty="0">
              <a:solidFill>
                <a:srgbClr val="58267E"/>
              </a:solidFill>
              <a:latin typeface="+mn-ea"/>
              <a:ea typeface="+mn-ea"/>
            </a:endParaRPr>
          </a:p>
        </p:txBody>
      </p:sp>
      <p:sp>
        <p:nvSpPr>
          <p:cNvPr id="3" name="TextBox 2"/>
          <p:cNvSpPr txBox="1"/>
          <p:nvPr/>
        </p:nvSpPr>
        <p:spPr>
          <a:xfrm>
            <a:off x="649565" y="1349503"/>
            <a:ext cx="2365723" cy="461665"/>
          </a:xfrm>
          <a:prstGeom prst="rect">
            <a:avLst/>
          </a:prstGeom>
          <a:noFill/>
        </p:spPr>
        <p:txBody>
          <a:bodyPr wrap="square" rtlCol="0">
            <a:spAutoFit/>
          </a:bodyPr>
          <a:lstStyle/>
          <a:p>
            <a:r>
              <a:rPr lang="en-US" altLang="zh-CN" sz="2400" b="1" dirty="0" smtClean="0"/>
              <a:t>1.</a:t>
            </a:r>
            <a:r>
              <a:rPr lang="zh-CN" altLang="en-US" sz="2400" b="1" dirty="0" smtClean="0"/>
              <a:t>数据获取</a:t>
            </a:r>
            <a:endParaRPr lang="zh-CN" altLang="en-US" sz="2400" b="1" dirty="0"/>
          </a:p>
        </p:txBody>
      </p:sp>
      <p:sp>
        <p:nvSpPr>
          <p:cNvPr id="7" name="矩形 6"/>
          <p:cNvSpPr/>
          <p:nvPr/>
        </p:nvSpPr>
        <p:spPr>
          <a:xfrm>
            <a:off x="1115616" y="1811168"/>
            <a:ext cx="7848872" cy="1200329"/>
          </a:xfrm>
          <a:prstGeom prst="rect">
            <a:avLst/>
          </a:prstGeom>
        </p:spPr>
        <p:txBody>
          <a:bodyPr wrap="square">
            <a:spAutoFit/>
          </a:bodyPr>
          <a:lstStyle/>
          <a:p>
            <a:r>
              <a:rPr lang="zh-CN" altLang="en-US" dirty="0"/>
              <a:t>选择</a:t>
            </a:r>
            <a:r>
              <a:rPr lang="en-US" altLang="zh-CN" dirty="0"/>
              <a:t>Google</a:t>
            </a:r>
            <a:r>
              <a:rPr lang="zh-CN" altLang="en-US" dirty="0"/>
              <a:t>搜索引擎获取网页数、总链接数、内链 接数、外链接数、网络影响因子和链接效率，获取方式如表</a:t>
            </a:r>
            <a:r>
              <a:rPr lang="en-US" altLang="zh-CN" dirty="0"/>
              <a:t>2 </a:t>
            </a:r>
            <a:r>
              <a:rPr lang="zh-CN" altLang="en-US" dirty="0"/>
              <a:t>所示；选择</a:t>
            </a:r>
            <a:r>
              <a:rPr lang="zh-CN" altLang="en-US" dirty="0" smtClean="0"/>
              <a:t>“站长工具</a:t>
            </a:r>
            <a:r>
              <a:rPr lang="en-US" altLang="zh-CN" dirty="0" smtClean="0"/>
              <a:t>(tool.chinaz.com)</a:t>
            </a:r>
            <a:r>
              <a:rPr lang="zh-CN" altLang="en-US" dirty="0" smtClean="0"/>
              <a:t>采集</a:t>
            </a:r>
            <a:r>
              <a:rPr lang="zh-CN" altLang="en-US" dirty="0"/>
              <a:t>反链存在情况、 反向链接数、出站链接数、</a:t>
            </a:r>
            <a:r>
              <a:rPr lang="en-US" altLang="zh-CN" dirty="0"/>
              <a:t>PR</a:t>
            </a:r>
            <a:r>
              <a:rPr lang="zh-CN" altLang="en-US" dirty="0"/>
              <a:t>值和百度权重；基于</a:t>
            </a:r>
            <a:r>
              <a:rPr lang="en-US" altLang="zh-CN" dirty="0"/>
              <a:t>Bing</a:t>
            </a:r>
            <a:r>
              <a:rPr lang="zh-CN" altLang="en-US" dirty="0"/>
              <a:t>搜索 引擎，并借助</a:t>
            </a:r>
            <a:r>
              <a:rPr lang="en-US" altLang="zh-CN" dirty="0"/>
              <a:t>WebmetricAnalyst2.0</a:t>
            </a:r>
            <a:r>
              <a:rPr lang="zh-CN" altLang="en-US" dirty="0"/>
              <a:t>采集</a:t>
            </a:r>
            <a:r>
              <a:rPr lang="en-US" altLang="zh-CN" dirty="0"/>
              <a:t>URL</a:t>
            </a:r>
            <a:r>
              <a:rPr lang="zh-CN" altLang="en-US" dirty="0"/>
              <a:t>共现</a:t>
            </a:r>
            <a:r>
              <a:rPr lang="zh-CN" altLang="en-US" dirty="0" smtClean="0"/>
              <a:t>数据</a:t>
            </a:r>
            <a:r>
              <a:rPr lang="en-US" altLang="zh-CN" dirty="0" smtClean="0"/>
              <a:t>.</a:t>
            </a:r>
            <a:endParaRPr lang="zh-CN" altLang="en-US" dirty="0"/>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431" y="3019673"/>
            <a:ext cx="7743761" cy="2649751"/>
          </a:xfrm>
          <a:prstGeom prst="rect">
            <a:avLst/>
          </a:prstGeom>
        </p:spPr>
      </p:pic>
      <p:sp>
        <p:nvSpPr>
          <p:cNvPr id="9" name="矩形 8"/>
          <p:cNvSpPr/>
          <p:nvPr/>
        </p:nvSpPr>
        <p:spPr>
          <a:xfrm>
            <a:off x="559844" y="6056421"/>
            <a:ext cx="8424936" cy="523220"/>
          </a:xfrm>
          <a:prstGeom prst="rect">
            <a:avLst/>
          </a:prstGeom>
        </p:spPr>
        <p:txBody>
          <a:bodyPr wrap="square">
            <a:spAutoFit/>
          </a:bodyPr>
          <a:lstStyle/>
          <a:p>
            <a:r>
              <a:rPr lang="zh-CN" altLang="en-US" sz="1400" dirty="0">
                <a:latin typeface="黑体" pitchFamily="49" charset="-122"/>
                <a:ea typeface="黑体" pitchFamily="49" charset="-122"/>
              </a:rPr>
              <a:t>陈晓威</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孙建军</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汤志伟</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链接分析视角下我国红色旅游网站的网络结构及影响力研究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情报科学</a:t>
            </a:r>
            <a:r>
              <a:rPr lang="en-US" altLang="zh-CN" sz="1400" dirty="0">
                <a:latin typeface="黑体" pitchFamily="49" charset="-122"/>
                <a:ea typeface="黑体" pitchFamily="49" charset="-122"/>
              </a:rPr>
              <a:t>, 2018, V36(1):152-157.</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3742875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22101" y="34290"/>
            <a:ext cx="7775843"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网络信息分析案例：</a:t>
            </a:r>
            <a:endParaRPr lang="en-US" altLang="zh-CN" sz="2800" b="1" dirty="0" smtClean="0">
              <a:solidFill>
                <a:srgbClr val="58267E"/>
              </a:solidFill>
              <a:latin typeface="+mn-ea"/>
              <a:ea typeface="+mn-ea"/>
            </a:endParaRPr>
          </a:p>
          <a:p>
            <a:r>
              <a:rPr lang="zh-CN" altLang="en-US" sz="2800" b="1" dirty="0">
                <a:solidFill>
                  <a:srgbClr val="58267E"/>
                </a:solidFill>
                <a:latin typeface="+mn-ea"/>
                <a:ea typeface="+mn-ea"/>
              </a:rPr>
              <a:t>我国红色旅游网站的网络结构及影响力研究</a:t>
            </a:r>
          </a:p>
          <a:p>
            <a:endParaRPr lang="zh-CN" altLang="en-US" sz="2800" b="1" dirty="0">
              <a:solidFill>
                <a:srgbClr val="58267E"/>
              </a:solidFill>
              <a:latin typeface="+mn-ea"/>
              <a:ea typeface="+mn-ea"/>
            </a:endParaRPr>
          </a:p>
        </p:txBody>
      </p:sp>
      <p:sp>
        <p:nvSpPr>
          <p:cNvPr id="3" name="TextBox 2"/>
          <p:cNvSpPr txBox="1"/>
          <p:nvPr/>
        </p:nvSpPr>
        <p:spPr>
          <a:xfrm>
            <a:off x="649565" y="1349503"/>
            <a:ext cx="2365723" cy="461665"/>
          </a:xfrm>
          <a:prstGeom prst="rect">
            <a:avLst/>
          </a:prstGeom>
          <a:noFill/>
        </p:spPr>
        <p:txBody>
          <a:bodyPr wrap="square" rtlCol="0">
            <a:spAutoFit/>
          </a:bodyPr>
          <a:lstStyle/>
          <a:p>
            <a:r>
              <a:rPr lang="en-US" altLang="zh-CN" sz="2400" b="1" dirty="0" smtClean="0"/>
              <a:t>2.</a:t>
            </a:r>
            <a:r>
              <a:rPr lang="zh-CN" altLang="en-US" sz="2400" b="1" dirty="0" smtClean="0"/>
              <a:t>研究指标</a:t>
            </a:r>
            <a:endParaRPr lang="zh-CN" altLang="en-US" sz="2400" b="1" dirty="0"/>
          </a:p>
        </p:txBody>
      </p:sp>
      <p:sp>
        <p:nvSpPr>
          <p:cNvPr id="7" name="矩形 6"/>
          <p:cNvSpPr/>
          <p:nvPr/>
        </p:nvSpPr>
        <p:spPr>
          <a:xfrm>
            <a:off x="1069136" y="2209363"/>
            <a:ext cx="7848872" cy="369332"/>
          </a:xfrm>
          <a:prstGeom prst="rect">
            <a:avLst/>
          </a:prstGeom>
        </p:spPr>
        <p:txBody>
          <a:bodyPr wrap="square">
            <a:spAutoFit/>
          </a:bodyPr>
          <a:lstStyle/>
          <a:p>
            <a:r>
              <a:rPr lang="zh-CN" altLang="en-US" dirty="0"/>
              <a:t>链接总数、外部链接数、链接效率、网络影响因子（</a:t>
            </a:r>
            <a:r>
              <a:rPr lang="en-US" altLang="zh-CN" dirty="0"/>
              <a:t>WIF</a:t>
            </a:r>
            <a:r>
              <a:rPr lang="zh-CN" altLang="en-US" dirty="0" smtClean="0"/>
              <a:t>）、网络中心度</a:t>
            </a:r>
            <a:endParaRPr lang="zh-CN" altLang="en-US" dirty="0"/>
          </a:p>
        </p:txBody>
      </p:sp>
      <mc:AlternateContent xmlns:mc="http://schemas.openxmlformats.org/markup-compatibility/2006" xmlns:a14="http://schemas.microsoft.com/office/drawing/2010/main">
        <mc:Choice Requires="a14">
          <p:sp>
            <p:nvSpPr>
              <p:cNvPr id="10" name="TextBox 9"/>
              <p:cNvSpPr txBox="1"/>
              <p:nvPr/>
            </p:nvSpPr>
            <p:spPr>
              <a:xfrm>
                <a:off x="2354014" y="3717032"/>
                <a:ext cx="4312016" cy="578043"/>
              </a:xfrm>
              <a:prstGeom prst="rect">
                <a:avLst/>
              </a:prstGeom>
              <a:solidFill>
                <a:srgbClr val="D4C7F5"/>
              </a:solidFill>
            </p:spPr>
            <p:txBody>
              <a:bodyPr wrap="square" rtlCol="0">
                <a:spAutoFit/>
              </a:bodyPr>
              <a:lstStyle/>
              <a:p>
                <a:r>
                  <a:rPr lang="en-US" altLang="zh-CN" sz="1600" dirty="0" smtClean="0">
                    <a:latin typeface="Times New Roman" pitchFamily="18" charset="0"/>
                    <a:ea typeface="微软雅黑" pitchFamily="34" charset="-122"/>
                    <a:cs typeface="Times New Roman" pitchFamily="18" charset="0"/>
                  </a:rPr>
                  <a:t>WIF </a:t>
                </a:r>
                <a:r>
                  <a:rPr lang="en-US" altLang="zh-CN" sz="1600" dirty="0">
                    <a:latin typeface="Times New Roman" pitchFamily="18" charset="0"/>
                    <a:ea typeface="微软雅黑" pitchFamily="34" charset="-122"/>
                    <a:cs typeface="Times New Roman" pitchFamily="18" charset="0"/>
                  </a:rPr>
                  <a:t>=</a:t>
                </a:r>
                <a14:m>
                  <m:oMath xmlns:m="http://schemas.openxmlformats.org/officeDocument/2006/math">
                    <m:f>
                      <m:fPr>
                        <m:ctrlPr>
                          <a:rPr lang="en-US" altLang="zh-CN" sz="1600" i="1">
                            <a:latin typeface="Cambria Math"/>
                            <a:ea typeface="微软雅黑" pitchFamily="34" charset="-122"/>
                            <a:cs typeface="Times New Roman" pitchFamily="18" charset="0"/>
                          </a:rPr>
                        </m:ctrlPr>
                      </m:fPr>
                      <m:num>
                        <m:r>
                          <a:rPr lang="zh-CN" altLang="en-US" sz="1600" i="1" smtClean="0">
                            <a:latin typeface="Cambria Math"/>
                            <a:ea typeface="微软雅黑" pitchFamily="34" charset="-122"/>
                            <a:cs typeface="Times New Roman" pitchFamily="18" charset="0"/>
                          </a:rPr>
                          <m:t>外部</m:t>
                        </m:r>
                        <m:r>
                          <a:rPr lang="zh-CN" altLang="en-US" sz="1600" b="0" i="1" smtClean="0">
                            <a:latin typeface="Cambria Math"/>
                            <a:ea typeface="微软雅黑" pitchFamily="34" charset="-122"/>
                            <a:cs typeface="Times New Roman" pitchFamily="18" charset="0"/>
                          </a:rPr>
                          <m:t>入链</m:t>
                        </m:r>
                        <m:r>
                          <a:rPr lang="zh-CN" altLang="en-US" sz="1600" i="1">
                            <a:latin typeface="Cambria Math"/>
                            <a:ea typeface="微软雅黑" pitchFamily="34" charset="-122"/>
                            <a:cs typeface="Times New Roman" pitchFamily="18" charset="0"/>
                          </a:rPr>
                          <m:t>总数</m:t>
                        </m:r>
                      </m:num>
                      <m:den>
                        <m:r>
                          <a:rPr lang="zh-CN" altLang="en-US" sz="1600" i="1" smtClean="0">
                            <a:latin typeface="Cambria Math"/>
                            <a:ea typeface="微软雅黑" pitchFamily="34" charset="-122"/>
                            <a:cs typeface="Times New Roman" pitchFamily="18" charset="0"/>
                          </a:rPr>
                          <m:t>搜索引擎</m:t>
                        </m:r>
                        <m:r>
                          <a:rPr lang="zh-CN" altLang="en-US" sz="1600" i="1">
                            <a:latin typeface="Cambria Math"/>
                            <a:ea typeface="微软雅黑" pitchFamily="34" charset="-122"/>
                            <a:cs typeface="Times New Roman" pitchFamily="18" charset="0"/>
                          </a:rPr>
                          <m:t>索引</m:t>
                        </m:r>
                        <m:r>
                          <a:rPr lang="zh-CN" altLang="en-US" sz="1600" b="0" i="1" smtClean="0">
                            <a:latin typeface="Cambria Math"/>
                            <a:ea typeface="微软雅黑" pitchFamily="34" charset="-122"/>
                            <a:cs typeface="Times New Roman" pitchFamily="18" charset="0"/>
                          </a:rPr>
                          <m:t>到的</m:t>
                        </m:r>
                        <m:r>
                          <a:rPr lang="zh-CN" altLang="en-US" sz="1600" i="1">
                            <a:latin typeface="Cambria Math"/>
                            <a:ea typeface="微软雅黑" pitchFamily="34" charset="-122"/>
                            <a:cs typeface="Times New Roman" pitchFamily="18" charset="0"/>
                          </a:rPr>
                          <m:t>该网站</m:t>
                        </m:r>
                        <m:r>
                          <a:rPr lang="zh-CN" altLang="en-US" sz="1600" b="0" i="1" smtClean="0">
                            <a:latin typeface="Cambria Math"/>
                            <a:ea typeface="微软雅黑" pitchFamily="34" charset="-122"/>
                            <a:cs typeface="Times New Roman" pitchFamily="18" charset="0"/>
                          </a:rPr>
                          <m:t>内的</m:t>
                        </m:r>
                        <m:r>
                          <a:rPr lang="zh-CN" altLang="en-US" sz="1600" i="1">
                            <a:latin typeface="Cambria Math"/>
                            <a:ea typeface="微软雅黑" pitchFamily="34" charset="-122"/>
                            <a:cs typeface="Times New Roman" pitchFamily="18" charset="0"/>
                          </a:rPr>
                          <m:t>网页</m:t>
                        </m:r>
                        <m:r>
                          <a:rPr lang="zh-CN" altLang="en-US" sz="1600" i="1" smtClean="0">
                            <a:latin typeface="Cambria Math"/>
                            <a:ea typeface="微软雅黑" pitchFamily="34" charset="-122"/>
                            <a:cs typeface="Times New Roman" pitchFamily="18" charset="0"/>
                          </a:rPr>
                          <m:t>总数</m:t>
                        </m:r>
                      </m:den>
                    </m:f>
                  </m:oMath>
                </a14:m>
                <a:endParaRPr lang="en-US" altLang="zh-CN" sz="1600" dirty="0">
                  <a:latin typeface="Times New Roman" pitchFamily="18" charset="0"/>
                  <a:ea typeface="微软雅黑" pitchFamily="34" charset="-122"/>
                  <a:cs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354014" y="3717032"/>
                <a:ext cx="4312016" cy="578043"/>
              </a:xfrm>
              <a:prstGeom prst="rect">
                <a:avLst/>
              </a:prstGeom>
              <a:blipFill rotWithShape="1">
                <a:blip r:embed="rId3"/>
                <a:stretch>
                  <a:fillRect l="-706"/>
                </a:stretch>
              </a:blipFill>
            </p:spPr>
            <p:txBody>
              <a:bodyPr/>
              <a:lstStyle/>
              <a:p>
                <a:r>
                  <a:rPr lang="zh-CN" altLang="en-US">
                    <a:noFill/>
                  </a:rPr>
                  <a:t> </a:t>
                </a:r>
              </a:p>
            </p:txBody>
          </p:sp>
        </mc:Fallback>
      </mc:AlternateContent>
      <p:sp>
        <p:nvSpPr>
          <p:cNvPr id="8" name="矩形 7"/>
          <p:cNvSpPr/>
          <p:nvPr/>
        </p:nvSpPr>
        <p:spPr>
          <a:xfrm>
            <a:off x="559844" y="6056421"/>
            <a:ext cx="8424936" cy="523220"/>
          </a:xfrm>
          <a:prstGeom prst="rect">
            <a:avLst/>
          </a:prstGeom>
        </p:spPr>
        <p:txBody>
          <a:bodyPr wrap="square">
            <a:spAutoFit/>
          </a:bodyPr>
          <a:lstStyle/>
          <a:p>
            <a:r>
              <a:rPr lang="zh-CN" altLang="en-US" sz="1400" dirty="0">
                <a:latin typeface="黑体" pitchFamily="49" charset="-122"/>
                <a:ea typeface="黑体" pitchFamily="49" charset="-122"/>
              </a:rPr>
              <a:t>陈晓威</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孙建军</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汤志伟</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链接分析视角下我国红色旅游网站的网络结构及影响力研究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情报科学</a:t>
            </a:r>
            <a:r>
              <a:rPr lang="en-US" altLang="zh-CN" sz="1400" dirty="0">
                <a:latin typeface="黑体" pitchFamily="49" charset="-122"/>
                <a:ea typeface="黑体" pitchFamily="49" charset="-122"/>
              </a:rPr>
              <a:t>, 2018, V36(1):152-157.</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214446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01655EA7-A587-462F-87CE-347DD01AC4EF}" type="datetime1">
              <a:rPr lang="zh-CN" altLang="en-US"/>
              <a:pPr/>
              <a:t>2018/10/25</a:t>
            </a:fld>
            <a:endParaRPr lang="en-US" altLang="zh-CN" sz="1800">
              <a:solidFill>
                <a:srgbClr val="000000"/>
              </a:solidFill>
            </a:endParaRPr>
          </a:p>
        </p:txBody>
      </p:sp>
      <p:sp>
        <p:nvSpPr>
          <p:cNvPr id="8195" name="Rectangle 3"/>
          <p:cNvSpPr>
            <a:spLocks noGrp="1" noChangeArrowheads="1"/>
          </p:cNvSpPr>
          <p:nvPr>
            <p:ph idx="4294967295"/>
          </p:nvPr>
        </p:nvSpPr>
        <p:spPr>
          <a:xfrm>
            <a:off x="755576" y="1484784"/>
            <a:ext cx="7128792" cy="4536504"/>
          </a:xfrm>
        </p:spPr>
        <p:txBody>
          <a:bodyPr>
            <a:normAutofit/>
          </a:bodyPr>
          <a:lstStyle/>
          <a:p>
            <a:pPr lvl="2">
              <a:lnSpc>
                <a:spcPct val="150000"/>
              </a:lnSpc>
              <a:buClr>
                <a:schemeClr val="accent4"/>
              </a:buClr>
              <a:buFont typeface="Wingdings" pitchFamily="2" charset="2"/>
              <a:buChar char="Ø"/>
            </a:pPr>
            <a:r>
              <a:rPr lang="zh-CN" altLang="en-US" b="1" dirty="0" smtClean="0">
                <a:latin typeface="+mj-ea"/>
                <a:ea typeface="+mj-ea"/>
                <a:cs typeface="+mj-cs"/>
              </a:rPr>
              <a:t>研究</a:t>
            </a:r>
            <a:r>
              <a:rPr lang="zh-CN" altLang="en-US" b="1" dirty="0">
                <a:latin typeface="+mj-ea"/>
                <a:ea typeface="+mj-ea"/>
                <a:cs typeface="+mj-cs"/>
              </a:rPr>
              <a:t>课题的针对性和</a:t>
            </a:r>
            <a:r>
              <a:rPr lang="zh-CN" altLang="en-US" b="1" dirty="0" smtClean="0">
                <a:latin typeface="+mj-ea"/>
                <a:ea typeface="+mj-ea"/>
                <a:cs typeface="+mj-cs"/>
              </a:rPr>
              <a:t>灵活性</a:t>
            </a:r>
            <a:endParaRPr lang="en-US" altLang="zh-CN" b="1" dirty="0" smtClean="0">
              <a:latin typeface="+mj-ea"/>
              <a:ea typeface="+mj-ea"/>
              <a:cs typeface="+mj-cs"/>
            </a:endParaRPr>
          </a:p>
          <a:p>
            <a:pPr lvl="2">
              <a:lnSpc>
                <a:spcPct val="150000"/>
              </a:lnSpc>
              <a:buClr>
                <a:schemeClr val="accent4"/>
              </a:buClr>
              <a:buFont typeface="Wingdings" pitchFamily="2" charset="2"/>
              <a:buChar char="Ø"/>
            </a:pPr>
            <a:r>
              <a:rPr lang="zh-CN" altLang="en-US" b="1" dirty="0" smtClean="0">
                <a:latin typeface="+mj-ea"/>
                <a:ea typeface="+mj-ea"/>
                <a:cs typeface="+mj-cs"/>
              </a:rPr>
              <a:t>研究</a:t>
            </a:r>
            <a:r>
              <a:rPr lang="zh-CN" altLang="en-US" b="1" dirty="0">
                <a:latin typeface="+mj-ea"/>
                <a:ea typeface="+mj-ea"/>
                <a:cs typeface="+mj-cs"/>
              </a:rPr>
              <a:t>内容的综合性和</a:t>
            </a:r>
            <a:r>
              <a:rPr lang="zh-CN" altLang="en-US" b="1" dirty="0" smtClean="0">
                <a:latin typeface="+mj-ea"/>
                <a:ea typeface="+mj-ea"/>
                <a:cs typeface="+mj-cs"/>
              </a:rPr>
              <a:t>系统性</a:t>
            </a:r>
            <a:endParaRPr lang="en-US" altLang="zh-CN" b="1" dirty="0" smtClean="0">
              <a:latin typeface="+mj-ea"/>
              <a:ea typeface="+mj-ea"/>
              <a:cs typeface="+mj-cs"/>
            </a:endParaRPr>
          </a:p>
          <a:p>
            <a:pPr lvl="2">
              <a:lnSpc>
                <a:spcPct val="150000"/>
              </a:lnSpc>
              <a:buClr>
                <a:schemeClr val="accent4"/>
              </a:buClr>
              <a:buFont typeface="Wingdings" pitchFamily="2" charset="2"/>
              <a:buChar char="Ø"/>
            </a:pPr>
            <a:r>
              <a:rPr lang="zh-CN" altLang="en-US" b="1" dirty="0" smtClean="0">
                <a:latin typeface="+mj-ea"/>
                <a:ea typeface="+mj-ea"/>
                <a:cs typeface="+mj-cs"/>
              </a:rPr>
              <a:t>研究</a:t>
            </a:r>
            <a:r>
              <a:rPr lang="zh-CN" altLang="en-US" b="1" dirty="0">
                <a:latin typeface="+mj-ea"/>
                <a:ea typeface="+mj-ea"/>
                <a:cs typeface="+mj-cs"/>
              </a:rPr>
              <a:t>成果的智能性和</a:t>
            </a:r>
            <a:r>
              <a:rPr lang="zh-CN" altLang="en-US" b="1" dirty="0" smtClean="0">
                <a:latin typeface="+mj-ea"/>
                <a:ea typeface="+mj-ea"/>
                <a:cs typeface="+mj-cs"/>
              </a:rPr>
              <a:t>创造性</a:t>
            </a:r>
            <a:endParaRPr lang="en-US" altLang="zh-CN" b="1" dirty="0" smtClean="0">
              <a:latin typeface="+mj-ea"/>
              <a:ea typeface="+mj-ea"/>
              <a:cs typeface="+mj-cs"/>
            </a:endParaRPr>
          </a:p>
          <a:p>
            <a:pPr lvl="2">
              <a:lnSpc>
                <a:spcPct val="150000"/>
              </a:lnSpc>
              <a:buClr>
                <a:schemeClr val="accent4"/>
              </a:buClr>
              <a:buFont typeface="Wingdings" pitchFamily="2" charset="2"/>
              <a:buChar char="Ø"/>
            </a:pPr>
            <a:r>
              <a:rPr lang="zh-CN" altLang="en-US" b="1" dirty="0" smtClean="0">
                <a:latin typeface="+mj-ea"/>
                <a:ea typeface="+mj-ea"/>
                <a:cs typeface="+mj-cs"/>
              </a:rPr>
              <a:t>研究</a:t>
            </a:r>
            <a:r>
              <a:rPr lang="zh-CN" altLang="en-US" b="1" dirty="0">
                <a:latin typeface="+mj-ea"/>
                <a:ea typeface="+mj-ea"/>
                <a:cs typeface="+mj-cs"/>
              </a:rPr>
              <a:t>工作的预测性和近似</a:t>
            </a:r>
            <a:r>
              <a:rPr lang="zh-CN" altLang="en-US" b="1" dirty="0" smtClean="0">
                <a:latin typeface="+mj-ea"/>
                <a:ea typeface="+mj-ea"/>
                <a:cs typeface="+mj-cs"/>
              </a:rPr>
              <a:t>性</a:t>
            </a:r>
            <a:endParaRPr lang="en-US" altLang="zh-CN" b="1" dirty="0" smtClean="0">
              <a:latin typeface="+mj-ea"/>
              <a:ea typeface="+mj-ea"/>
              <a:cs typeface="+mj-cs"/>
            </a:endParaRPr>
          </a:p>
          <a:p>
            <a:pPr lvl="2">
              <a:lnSpc>
                <a:spcPct val="150000"/>
              </a:lnSpc>
              <a:buClr>
                <a:schemeClr val="accent4"/>
              </a:buClr>
              <a:buFont typeface="Wingdings" pitchFamily="2" charset="2"/>
              <a:buChar char="Ø"/>
            </a:pPr>
            <a:r>
              <a:rPr lang="zh-CN" altLang="en-US" b="1" dirty="0" smtClean="0">
                <a:latin typeface="+mj-ea"/>
                <a:ea typeface="+mj-ea"/>
                <a:cs typeface="+mj-cs"/>
              </a:rPr>
              <a:t>研究</a:t>
            </a:r>
            <a:r>
              <a:rPr lang="zh-CN" altLang="en-US" b="1" dirty="0">
                <a:latin typeface="+mj-ea"/>
                <a:ea typeface="+mj-ea"/>
                <a:cs typeface="+mj-cs"/>
              </a:rPr>
              <a:t>方法的科学性和</a:t>
            </a:r>
            <a:r>
              <a:rPr lang="zh-CN" altLang="en-US" b="1" dirty="0" smtClean="0">
                <a:latin typeface="+mj-ea"/>
                <a:ea typeface="+mj-ea"/>
                <a:cs typeface="+mj-cs"/>
              </a:rPr>
              <a:t>特殊性</a:t>
            </a:r>
            <a:endParaRPr lang="en-US" altLang="zh-CN" b="1" dirty="0" smtClean="0">
              <a:latin typeface="+mj-ea"/>
              <a:ea typeface="+mj-ea"/>
              <a:cs typeface="+mj-cs"/>
            </a:endParaRPr>
          </a:p>
          <a:p>
            <a:pPr lvl="2">
              <a:lnSpc>
                <a:spcPct val="150000"/>
              </a:lnSpc>
              <a:buClr>
                <a:schemeClr val="accent4"/>
              </a:buClr>
              <a:buFont typeface="Wingdings" pitchFamily="2" charset="2"/>
              <a:buChar char="Ø"/>
            </a:pPr>
            <a:r>
              <a:rPr lang="zh-CN" altLang="en-US" b="1" dirty="0" smtClean="0">
                <a:latin typeface="+mj-ea"/>
                <a:ea typeface="+mj-ea"/>
                <a:cs typeface="+mj-cs"/>
              </a:rPr>
              <a:t>研究</a:t>
            </a:r>
            <a:r>
              <a:rPr lang="zh-CN" altLang="en-US" b="1" dirty="0">
                <a:latin typeface="+mj-ea"/>
                <a:ea typeface="+mj-ea"/>
                <a:cs typeface="+mj-cs"/>
              </a:rPr>
              <a:t>过程的</a:t>
            </a:r>
            <a:r>
              <a:rPr lang="zh-CN" altLang="en-US" b="1" dirty="0" smtClean="0">
                <a:latin typeface="+mj-ea"/>
                <a:ea typeface="+mj-ea"/>
                <a:cs typeface="+mj-cs"/>
              </a:rPr>
              <a:t>社会性</a:t>
            </a:r>
            <a:endParaRPr lang="en-US" altLang="zh-CN" sz="3600" b="1" dirty="0" smtClean="0">
              <a:latin typeface="+mj-ea"/>
              <a:ea typeface="+mj-ea"/>
              <a:cs typeface="+mj-cs"/>
            </a:endParaRPr>
          </a:p>
        </p:txBody>
      </p:sp>
      <p:sp>
        <p:nvSpPr>
          <p:cNvPr id="5"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4.1.2.2 </a:t>
            </a:r>
            <a:r>
              <a:rPr lang="zh-CN" altLang="en-US" sz="2800" b="1" dirty="0" smtClean="0">
                <a:solidFill>
                  <a:srgbClr val="58267E"/>
                </a:solidFill>
              </a:rPr>
              <a:t>信息分析的</a:t>
            </a:r>
            <a:r>
              <a:rPr lang="zh-CN" altLang="en-US" sz="2800" b="1" dirty="0">
                <a:solidFill>
                  <a:srgbClr val="58267E"/>
                </a:solidFill>
              </a:rPr>
              <a:t>特性</a:t>
            </a:r>
          </a:p>
        </p:txBody>
      </p:sp>
    </p:spTree>
    <p:extLst>
      <p:ext uri="{BB962C8B-B14F-4D97-AF65-F5344CB8AC3E}">
        <p14:creationId xmlns:p14="http://schemas.microsoft.com/office/powerpoint/2010/main" val="25062502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22101" y="34290"/>
            <a:ext cx="7775843"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网络信息分析案例：</a:t>
            </a:r>
            <a:endParaRPr lang="en-US" altLang="zh-CN" sz="2800" b="1" dirty="0" smtClean="0">
              <a:solidFill>
                <a:srgbClr val="58267E"/>
              </a:solidFill>
              <a:latin typeface="+mn-ea"/>
              <a:ea typeface="+mn-ea"/>
            </a:endParaRPr>
          </a:p>
          <a:p>
            <a:r>
              <a:rPr lang="zh-CN" altLang="en-US" sz="2800" b="1" dirty="0">
                <a:solidFill>
                  <a:srgbClr val="58267E"/>
                </a:solidFill>
                <a:latin typeface="+mn-ea"/>
                <a:ea typeface="+mn-ea"/>
              </a:rPr>
              <a:t>我国红色旅游网站的网络结构及影响力研究</a:t>
            </a:r>
          </a:p>
          <a:p>
            <a:endParaRPr lang="zh-CN" altLang="en-US" sz="2800" b="1" dirty="0">
              <a:solidFill>
                <a:srgbClr val="58267E"/>
              </a:solidFill>
              <a:latin typeface="+mn-ea"/>
              <a:ea typeface="+mn-ea"/>
            </a:endParaRPr>
          </a:p>
        </p:txBody>
      </p:sp>
      <p:sp>
        <p:nvSpPr>
          <p:cNvPr id="3" name="TextBox 2"/>
          <p:cNvSpPr txBox="1"/>
          <p:nvPr/>
        </p:nvSpPr>
        <p:spPr>
          <a:xfrm>
            <a:off x="649565" y="1349503"/>
            <a:ext cx="2365723" cy="461665"/>
          </a:xfrm>
          <a:prstGeom prst="rect">
            <a:avLst/>
          </a:prstGeom>
          <a:noFill/>
        </p:spPr>
        <p:txBody>
          <a:bodyPr wrap="square" rtlCol="0">
            <a:spAutoFit/>
          </a:bodyPr>
          <a:lstStyle/>
          <a:p>
            <a:r>
              <a:rPr lang="en-US" altLang="zh-CN" sz="2400" b="1" dirty="0" smtClean="0"/>
              <a:t>3.</a:t>
            </a:r>
            <a:r>
              <a:rPr lang="zh-CN" altLang="en-US" sz="2400" b="1" dirty="0" smtClean="0"/>
              <a:t>数据分析</a:t>
            </a:r>
            <a:endParaRPr lang="zh-CN" altLang="en-US" sz="2400" b="1"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33" y="1827684"/>
            <a:ext cx="8235598" cy="3225212"/>
          </a:xfrm>
          <a:prstGeom prst="rect">
            <a:avLst/>
          </a:prstGeom>
        </p:spPr>
      </p:pic>
      <p:sp>
        <p:nvSpPr>
          <p:cNvPr id="6" name="矩形 5"/>
          <p:cNvSpPr/>
          <p:nvPr/>
        </p:nvSpPr>
        <p:spPr>
          <a:xfrm>
            <a:off x="590349" y="5052896"/>
            <a:ext cx="4053659" cy="646331"/>
          </a:xfrm>
          <a:prstGeom prst="rect">
            <a:avLst/>
          </a:prstGeom>
        </p:spPr>
        <p:txBody>
          <a:bodyPr wrap="square">
            <a:spAutoFit/>
          </a:bodyPr>
          <a:lstStyle/>
          <a:p>
            <a:r>
              <a:rPr lang="zh-CN" altLang="en-US" dirty="0" smtClean="0"/>
              <a:t>红色</a:t>
            </a:r>
            <a:r>
              <a:rPr lang="zh-CN" altLang="en-US" dirty="0"/>
              <a:t>旅游网站网络的链接结构较为松散，网站之间的联系并 不</a:t>
            </a:r>
            <a:r>
              <a:rPr lang="zh-CN" altLang="en-US" dirty="0" smtClean="0"/>
              <a:t>紧密。</a:t>
            </a:r>
            <a:endParaRPr lang="zh-CN" altLang="en-US" dirty="0"/>
          </a:p>
        </p:txBody>
      </p:sp>
      <p:sp>
        <p:nvSpPr>
          <p:cNvPr id="8" name="矩形 7"/>
          <p:cNvSpPr/>
          <p:nvPr/>
        </p:nvSpPr>
        <p:spPr>
          <a:xfrm>
            <a:off x="4854831" y="5052896"/>
            <a:ext cx="4117799" cy="923330"/>
          </a:xfrm>
          <a:prstGeom prst="rect">
            <a:avLst/>
          </a:prstGeom>
        </p:spPr>
        <p:txBody>
          <a:bodyPr wrap="square">
            <a:spAutoFit/>
          </a:bodyPr>
          <a:lstStyle/>
          <a:p>
            <a:r>
              <a:rPr lang="zh-CN" altLang="en-US" dirty="0" smtClean="0"/>
              <a:t>地域</a:t>
            </a:r>
            <a:r>
              <a:rPr lang="zh-CN" altLang="en-US" dirty="0"/>
              <a:t>上相近的网站倾向于相互链接，红色旅游 网站呈现出一定的区域集聚特征</a:t>
            </a:r>
          </a:p>
        </p:txBody>
      </p:sp>
      <p:sp>
        <p:nvSpPr>
          <p:cNvPr id="10" name="矩形 9"/>
          <p:cNvSpPr/>
          <p:nvPr/>
        </p:nvSpPr>
        <p:spPr>
          <a:xfrm>
            <a:off x="559844" y="6056421"/>
            <a:ext cx="8424936" cy="523220"/>
          </a:xfrm>
          <a:prstGeom prst="rect">
            <a:avLst/>
          </a:prstGeom>
        </p:spPr>
        <p:txBody>
          <a:bodyPr wrap="square">
            <a:spAutoFit/>
          </a:bodyPr>
          <a:lstStyle/>
          <a:p>
            <a:r>
              <a:rPr lang="zh-CN" altLang="en-US" sz="1400" dirty="0">
                <a:latin typeface="黑体" pitchFamily="49" charset="-122"/>
                <a:ea typeface="黑体" pitchFamily="49" charset="-122"/>
              </a:rPr>
              <a:t>陈晓威</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孙建军</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汤志伟</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链接分析视角下我国红色旅游网站的网络结构及影响力研究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情报科学</a:t>
            </a:r>
            <a:r>
              <a:rPr lang="en-US" altLang="zh-CN" sz="1400" dirty="0">
                <a:latin typeface="黑体" pitchFamily="49" charset="-122"/>
                <a:ea typeface="黑体" pitchFamily="49" charset="-122"/>
              </a:rPr>
              <a:t>, 2018, V36(1):152-157.</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26177119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22101" y="34290"/>
            <a:ext cx="7775843" cy="5715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rgbClr val="58267E"/>
                </a:solidFill>
                <a:latin typeface="+mn-ea"/>
                <a:ea typeface="+mn-ea"/>
              </a:rPr>
              <a:t>网络信息分析案例：</a:t>
            </a:r>
            <a:endParaRPr lang="en-US" altLang="zh-CN" sz="2800" b="1" dirty="0" smtClean="0">
              <a:solidFill>
                <a:srgbClr val="58267E"/>
              </a:solidFill>
              <a:latin typeface="+mn-ea"/>
              <a:ea typeface="+mn-ea"/>
            </a:endParaRPr>
          </a:p>
          <a:p>
            <a:r>
              <a:rPr lang="zh-CN" altLang="en-US" sz="2800" b="1" dirty="0">
                <a:solidFill>
                  <a:srgbClr val="58267E"/>
                </a:solidFill>
                <a:latin typeface="+mn-ea"/>
                <a:ea typeface="+mn-ea"/>
              </a:rPr>
              <a:t>我国红色旅游网站的网络结构及影响力研究</a:t>
            </a:r>
          </a:p>
          <a:p>
            <a:endParaRPr lang="zh-CN" altLang="en-US" sz="2800" b="1" dirty="0">
              <a:solidFill>
                <a:srgbClr val="58267E"/>
              </a:solidFill>
              <a:latin typeface="+mn-ea"/>
              <a:ea typeface="+mn-ea"/>
            </a:endParaRPr>
          </a:p>
        </p:txBody>
      </p:sp>
      <p:sp>
        <p:nvSpPr>
          <p:cNvPr id="3" name="TextBox 2"/>
          <p:cNvSpPr txBox="1"/>
          <p:nvPr/>
        </p:nvSpPr>
        <p:spPr>
          <a:xfrm>
            <a:off x="649565" y="1349503"/>
            <a:ext cx="2365723" cy="461665"/>
          </a:xfrm>
          <a:prstGeom prst="rect">
            <a:avLst/>
          </a:prstGeom>
          <a:noFill/>
        </p:spPr>
        <p:txBody>
          <a:bodyPr wrap="square" rtlCol="0">
            <a:spAutoFit/>
          </a:bodyPr>
          <a:lstStyle/>
          <a:p>
            <a:r>
              <a:rPr lang="en-US" altLang="zh-CN" sz="2400" b="1" dirty="0" smtClean="0"/>
              <a:t>3.</a:t>
            </a:r>
            <a:r>
              <a:rPr lang="zh-CN" altLang="en-US" sz="2400" b="1" dirty="0" smtClean="0"/>
              <a:t>数据分析</a:t>
            </a:r>
            <a:endParaRPr lang="zh-CN" altLang="en-US" sz="2400" b="1"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965" y="1818249"/>
            <a:ext cx="5039428" cy="3486637"/>
          </a:xfrm>
          <a:prstGeom prst="rect">
            <a:avLst/>
          </a:prstGeom>
        </p:spPr>
      </p:pic>
      <p:sp>
        <p:nvSpPr>
          <p:cNvPr id="8" name="矩形 7"/>
          <p:cNvSpPr/>
          <p:nvPr/>
        </p:nvSpPr>
        <p:spPr>
          <a:xfrm>
            <a:off x="1216223" y="5278355"/>
            <a:ext cx="4397358" cy="369332"/>
          </a:xfrm>
          <a:prstGeom prst="rect">
            <a:avLst/>
          </a:prstGeom>
        </p:spPr>
        <p:txBody>
          <a:bodyPr wrap="none">
            <a:spAutoFit/>
          </a:bodyPr>
          <a:lstStyle/>
          <a:p>
            <a:pPr marL="285750" indent="-285750">
              <a:buClr>
                <a:srgbClr val="58267E"/>
              </a:buClr>
              <a:buFont typeface="Wingdings" pitchFamily="2" charset="2"/>
              <a:buChar char="l"/>
            </a:pPr>
            <a:r>
              <a:rPr lang="zh-CN" altLang="en-US" dirty="0"/>
              <a:t>关联度越高，说明网站的影响力就越大</a:t>
            </a:r>
          </a:p>
        </p:txBody>
      </p:sp>
      <p:sp>
        <p:nvSpPr>
          <p:cNvPr id="10" name="矩形 9"/>
          <p:cNvSpPr/>
          <p:nvPr/>
        </p:nvSpPr>
        <p:spPr>
          <a:xfrm>
            <a:off x="1207422" y="5642280"/>
            <a:ext cx="7541042" cy="369332"/>
          </a:xfrm>
          <a:prstGeom prst="rect">
            <a:avLst/>
          </a:prstGeom>
        </p:spPr>
        <p:txBody>
          <a:bodyPr wrap="square">
            <a:spAutoFit/>
          </a:bodyPr>
          <a:lstStyle/>
          <a:p>
            <a:pPr marL="285750" indent="-285750">
              <a:buClr>
                <a:srgbClr val="58267E"/>
              </a:buClr>
              <a:buFont typeface="Wingdings" pitchFamily="2" charset="2"/>
              <a:buChar char="l"/>
            </a:pPr>
            <a:r>
              <a:rPr lang="zh-CN" altLang="en-US" dirty="0"/>
              <a:t>我国红色旅游网站建设处于起步阶段，网站的综合影响力普遍较低</a:t>
            </a:r>
          </a:p>
        </p:txBody>
      </p:sp>
      <p:sp>
        <p:nvSpPr>
          <p:cNvPr id="11" name="矩形 10"/>
          <p:cNvSpPr/>
          <p:nvPr/>
        </p:nvSpPr>
        <p:spPr>
          <a:xfrm>
            <a:off x="527457" y="6237312"/>
            <a:ext cx="8424936" cy="523220"/>
          </a:xfrm>
          <a:prstGeom prst="rect">
            <a:avLst/>
          </a:prstGeom>
        </p:spPr>
        <p:txBody>
          <a:bodyPr wrap="square">
            <a:spAutoFit/>
          </a:bodyPr>
          <a:lstStyle/>
          <a:p>
            <a:r>
              <a:rPr lang="zh-CN" altLang="en-US" sz="1400" dirty="0">
                <a:latin typeface="黑体" pitchFamily="49" charset="-122"/>
                <a:ea typeface="黑体" pitchFamily="49" charset="-122"/>
              </a:rPr>
              <a:t>陈晓威</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孙建军</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汤志伟</a:t>
            </a:r>
            <a:r>
              <a:rPr lang="en-US" altLang="zh-CN" sz="1400" dirty="0">
                <a:latin typeface="黑体" pitchFamily="49" charset="-122"/>
                <a:ea typeface="黑体" pitchFamily="49" charset="-122"/>
              </a:rPr>
              <a:t>,</a:t>
            </a:r>
            <a:r>
              <a:rPr lang="zh-CN" altLang="en-US" sz="1400" dirty="0">
                <a:latin typeface="黑体" pitchFamily="49" charset="-122"/>
                <a:ea typeface="黑体" pitchFamily="49" charset="-122"/>
              </a:rPr>
              <a:t>等</a:t>
            </a:r>
            <a:r>
              <a:rPr lang="en-US" altLang="zh-CN" sz="1400" dirty="0">
                <a:latin typeface="黑体" pitchFamily="49" charset="-122"/>
                <a:ea typeface="黑体" pitchFamily="49" charset="-122"/>
              </a:rPr>
              <a:t>. </a:t>
            </a:r>
            <a:r>
              <a:rPr lang="zh-CN" altLang="en-US" sz="1400" dirty="0">
                <a:latin typeface="黑体" pitchFamily="49" charset="-122"/>
                <a:ea typeface="黑体" pitchFamily="49" charset="-122"/>
              </a:rPr>
              <a:t>链接分析视角下我国红色旅游网站的网络结构及影响力研究</a:t>
            </a:r>
            <a:r>
              <a:rPr lang="en-US" altLang="zh-CN" sz="1400" dirty="0">
                <a:latin typeface="黑体" pitchFamily="49" charset="-122"/>
                <a:ea typeface="黑体" pitchFamily="49" charset="-122"/>
              </a:rPr>
              <a:t>[J]. </a:t>
            </a:r>
            <a:r>
              <a:rPr lang="zh-CN" altLang="en-US" sz="1400" dirty="0">
                <a:latin typeface="黑体" pitchFamily="49" charset="-122"/>
                <a:ea typeface="黑体" pitchFamily="49" charset="-122"/>
              </a:rPr>
              <a:t>情报科学</a:t>
            </a:r>
            <a:r>
              <a:rPr lang="en-US" altLang="zh-CN" sz="1400" dirty="0">
                <a:latin typeface="黑体" pitchFamily="49" charset="-122"/>
                <a:ea typeface="黑体" pitchFamily="49" charset="-122"/>
              </a:rPr>
              <a:t>, 2018, V36(1):152-157.</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2040986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01655EA7-A587-462F-87CE-347DD01AC4EF}" type="datetime1">
              <a:rPr lang="zh-CN" altLang="en-US"/>
              <a:pPr/>
              <a:t>2018/10/25</a:t>
            </a:fld>
            <a:endParaRPr lang="en-US" altLang="zh-CN" sz="1800">
              <a:solidFill>
                <a:srgbClr val="000000"/>
              </a:solidFill>
            </a:endParaRPr>
          </a:p>
        </p:txBody>
      </p:sp>
      <p:sp>
        <p:nvSpPr>
          <p:cNvPr id="8195" name="Rectangle 3"/>
          <p:cNvSpPr>
            <a:spLocks noGrp="1" noChangeArrowheads="1"/>
          </p:cNvSpPr>
          <p:nvPr>
            <p:ph idx="4294967295"/>
          </p:nvPr>
        </p:nvSpPr>
        <p:spPr>
          <a:xfrm>
            <a:off x="945043" y="1412776"/>
            <a:ext cx="7560840" cy="4464496"/>
          </a:xfrm>
        </p:spPr>
        <p:txBody>
          <a:bodyPr>
            <a:normAutofit/>
          </a:bodyPr>
          <a:lstStyle/>
          <a:p>
            <a:pPr marL="114300" indent="0">
              <a:buClr>
                <a:schemeClr val="accent4"/>
              </a:buClr>
              <a:buNone/>
            </a:pPr>
            <a:r>
              <a:rPr lang="zh-CN" altLang="en-US" sz="2400" dirty="0" smtClean="0">
                <a:latin typeface="+mj-ea"/>
                <a:ea typeface="+mj-ea"/>
                <a:cs typeface="+mj-cs"/>
              </a:rPr>
              <a:t>信息分析</a:t>
            </a:r>
            <a:r>
              <a:rPr lang="zh-CN" altLang="en-US" sz="2400" dirty="0">
                <a:latin typeface="+mj-ea"/>
                <a:ea typeface="+mj-ea"/>
                <a:cs typeface="+mj-cs"/>
              </a:rPr>
              <a:t>具有整理、评价、预测和反馈四项基本功</a:t>
            </a:r>
            <a:r>
              <a:rPr lang="zh-CN" altLang="en-US" sz="2400" dirty="0" smtClean="0">
                <a:latin typeface="+mj-ea"/>
                <a:ea typeface="+mj-ea"/>
                <a:cs typeface="+mj-cs"/>
              </a:rPr>
              <a:t>能： </a:t>
            </a:r>
            <a:endParaRPr lang="en-US" altLang="zh-CN" sz="2400" dirty="0" smtClean="0">
              <a:latin typeface="+mj-ea"/>
              <a:ea typeface="+mj-ea"/>
              <a:cs typeface="+mj-cs"/>
            </a:endParaRPr>
          </a:p>
          <a:p>
            <a:pPr marL="457200">
              <a:buClr>
                <a:schemeClr val="accent4"/>
              </a:buClr>
              <a:buFont typeface="Wingdings" pitchFamily="2" charset="2"/>
              <a:buChar char="Ø"/>
            </a:pPr>
            <a:endParaRPr lang="zh-CN" altLang="en-US" sz="2400" dirty="0">
              <a:latin typeface="+mj-ea"/>
              <a:ea typeface="+mj-ea"/>
              <a:cs typeface="+mj-cs"/>
            </a:endParaRPr>
          </a:p>
          <a:p>
            <a:pPr lvl="1">
              <a:buClr>
                <a:schemeClr val="accent4"/>
              </a:buClr>
              <a:buFont typeface="Wingdings" pitchFamily="2" charset="2"/>
              <a:buChar char="Ø"/>
            </a:pPr>
            <a:r>
              <a:rPr lang="zh-CN" altLang="en-US" sz="2400" b="1" dirty="0">
                <a:latin typeface="+mj-ea"/>
                <a:ea typeface="+mj-ea"/>
                <a:cs typeface="+mj-cs"/>
              </a:rPr>
              <a:t>整理</a:t>
            </a:r>
            <a:r>
              <a:rPr lang="zh-CN" altLang="en-US" sz="2400" b="1" dirty="0" smtClean="0">
                <a:latin typeface="+mj-ea"/>
                <a:ea typeface="+mj-ea"/>
                <a:cs typeface="+mj-cs"/>
              </a:rPr>
              <a:t>功能：</a:t>
            </a:r>
            <a:r>
              <a:rPr lang="zh-CN" altLang="en-US" sz="2400" dirty="0" smtClean="0">
                <a:latin typeface="+mj-ea"/>
                <a:ea typeface="+mj-ea"/>
                <a:cs typeface="+mj-cs"/>
              </a:rPr>
              <a:t>对</a:t>
            </a:r>
            <a:r>
              <a:rPr lang="zh-CN" altLang="en-US" sz="2400" dirty="0">
                <a:latin typeface="+mj-ea"/>
                <a:ea typeface="+mj-ea"/>
                <a:cs typeface="+mj-cs"/>
              </a:rPr>
              <a:t>信息进行收集、组织，使之由无序变为有序</a:t>
            </a:r>
          </a:p>
          <a:p>
            <a:pPr lvl="1">
              <a:buClr>
                <a:schemeClr val="accent4"/>
              </a:buClr>
              <a:buFont typeface="Wingdings" pitchFamily="2" charset="2"/>
              <a:buChar char="Ø"/>
            </a:pPr>
            <a:r>
              <a:rPr lang="zh-CN" altLang="en-US" sz="2400" b="1" dirty="0">
                <a:latin typeface="+mj-ea"/>
                <a:ea typeface="+mj-ea"/>
                <a:cs typeface="+mj-cs"/>
              </a:rPr>
              <a:t>评价</a:t>
            </a:r>
            <a:r>
              <a:rPr lang="zh-CN" altLang="en-US" sz="2400" b="1" dirty="0" smtClean="0">
                <a:latin typeface="+mj-ea"/>
                <a:ea typeface="+mj-ea"/>
                <a:cs typeface="+mj-cs"/>
              </a:rPr>
              <a:t>功能：</a:t>
            </a:r>
            <a:r>
              <a:rPr lang="zh-CN" altLang="en-US" sz="2400" dirty="0" smtClean="0">
                <a:latin typeface="+mj-ea"/>
                <a:ea typeface="+mj-ea"/>
                <a:cs typeface="+mj-cs"/>
              </a:rPr>
              <a:t>对</a:t>
            </a:r>
            <a:r>
              <a:rPr lang="zh-CN" altLang="en-US" sz="2400" dirty="0">
                <a:latin typeface="+mj-ea"/>
                <a:ea typeface="+mj-ea"/>
                <a:cs typeface="+mj-cs"/>
              </a:rPr>
              <a:t>信息价值进行评定</a:t>
            </a:r>
            <a:r>
              <a:rPr lang="zh-CN" altLang="en-US" sz="2400" dirty="0" smtClean="0">
                <a:latin typeface="+mj-ea"/>
                <a:ea typeface="+mj-ea"/>
                <a:cs typeface="+mj-cs"/>
              </a:rPr>
              <a:t>，</a:t>
            </a:r>
            <a:r>
              <a:rPr lang="zh-CN" altLang="en-US" sz="2400" dirty="0">
                <a:latin typeface="+mj-ea"/>
                <a:ea typeface="+mj-ea"/>
                <a:cs typeface="+mj-cs"/>
              </a:rPr>
              <a:t>从而</a:t>
            </a:r>
            <a:r>
              <a:rPr lang="zh-CN" altLang="en-US" sz="2400" dirty="0" smtClean="0">
                <a:latin typeface="+mj-ea"/>
                <a:ea typeface="+mj-ea"/>
                <a:cs typeface="+mj-cs"/>
              </a:rPr>
              <a:t>去粗取精、去伪存真、</a:t>
            </a:r>
            <a:r>
              <a:rPr lang="zh-CN" altLang="en-US" sz="2400" dirty="0">
                <a:latin typeface="+mj-ea"/>
                <a:ea typeface="+mj-ea"/>
                <a:cs typeface="+mj-cs"/>
              </a:rPr>
              <a:t>辨新、权重、评价、荐</a:t>
            </a:r>
            <a:r>
              <a:rPr lang="zh-CN" altLang="en-US" sz="2400" dirty="0" smtClean="0">
                <a:latin typeface="+mj-ea"/>
                <a:ea typeface="+mj-ea"/>
                <a:cs typeface="+mj-cs"/>
              </a:rPr>
              <a:t>优</a:t>
            </a:r>
            <a:endParaRPr lang="zh-CN" altLang="en-US" sz="2400" dirty="0">
              <a:latin typeface="+mj-ea"/>
              <a:ea typeface="+mj-ea"/>
              <a:cs typeface="+mj-cs"/>
            </a:endParaRPr>
          </a:p>
          <a:p>
            <a:pPr lvl="1">
              <a:buClr>
                <a:schemeClr val="accent4"/>
              </a:buClr>
              <a:buFont typeface="Wingdings" pitchFamily="2" charset="2"/>
              <a:buChar char="Ø"/>
            </a:pPr>
            <a:r>
              <a:rPr lang="zh-CN" altLang="en-US" sz="2400" b="1" dirty="0">
                <a:latin typeface="+mj-ea"/>
                <a:ea typeface="+mj-ea"/>
                <a:cs typeface="+mj-cs"/>
              </a:rPr>
              <a:t>预测</a:t>
            </a:r>
            <a:r>
              <a:rPr lang="zh-CN" altLang="en-US" sz="2400" b="1" dirty="0" smtClean="0">
                <a:latin typeface="+mj-ea"/>
                <a:ea typeface="+mj-ea"/>
                <a:cs typeface="+mj-cs"/>
              </a:rPr>
              <a:t>功能：</a:t>
            </a:r>
            <a:r>
              <a:rPr lang="zh-CN" altLang="en-US" sz="2400" dirty="0" smtClean="0">
                <a:latin typeface="+mj-ea"/>
                <a:ea typeface="+mj-ea"/>
                <a:cs typeface="+mj-cs"/>
              </a:rPr>
              <a:t>通过</a:t>
            </a:r>
            <a:r>
              <a:rPr lang="zh-CN" altLang="en-US" sz="2400" dirty="0">
                <a:latin typeface="+mj-ea"/>
                <a:ea typeface="+mj-ea"/>
                <a:cs typeface="+mj-cs"/>
              </a:rPr>
              <a:t>对已知信息内容的分析获取未知或未来信息</a:t>
            </a:r>
          </a:p>
          <a:p>
            <a:pPr lvl="1">
              <a:buClr>
                <a:schemeClr val="accent4"/>
              </a:buClr>
              <a:buFont typeface="Wingdings" pitchFamily="2" charset="2"/>
              <a:buChar char="Ø"/>
            </a:pPr>
            <a:r>
              <a:rPr lang="zh-CN" altLang="en-US" sz="2400" b="1" dirty="0">
                <a:latin typeface="+mj-ea"/>
                <a:ea typeface="+mj-ea"/>
                <a:cs typeface="+mj-cs"/>
              </a:rPr>
              <a:t>反馈</a:t>
            </a:r>
            <a:r>
              <a:rPr lang="zh-CN" altLang="en-US" sz="2400" b="1" dirty="0" smtClean="0">
                <a:latin typeface="+mj-ea"/>
                <a:ea typeface="+mj-ea"/>
                <a:cs typeface="+mj-cs"/>
              </a:rPr>
              <a:t>功能：</a:t>
            </a:r>
            <a:r>
              <a:rPr lang="zh-CN" altLang="en-US" sz="2400" dirty="0" smtClean="0">
                <a:latin typeface="+mj-ea"/>
                <a:ea typeface="+mj-ea"/>
                <a:cs typeface="+mj-cs"/>
              </a:rPr>
              <a:t>根据</a:t>
            </a:r>
            <a:r>
              <a:rPr lang="zh-CN" altLang="en-US" sz="2400" dirty="0">
                <a:latin typeface="+mj-ea"/>
                <a:ea typeface="+mj-ea"/>
                <a:cs typeface="+mj-cs"/>
              </a:rPr>
              <a:t>实际效果对评价和预测结论进行审议、修改和补充。</a:t>
            </a:r>
          </a:p>
        </p:txBody>
      </p:sp>
      <p:sp>
        <p:nvSpPr>
          <p:cNvPr id="5" name="标题 2"/>
          <p:cNvSpPr txBox="1">
            <a:spLocks/>
          </p:cNvSpPr>
          <p:nvPr/>
        </p:nvSpPr>
        <p:spPr>
          <a:xfrm>
            <a:off x="610663" y="260648"/>
            <a:ext cx="8229600" cy="5715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smtClean="0">
                <a:solidFill>
                  <a:srgbClr val="58267E"/>
                </a:solidFill>
              </a:rPr>
              <a:t>4.1.2.3 </a:t>
            </a:r>
            <a:r>
              <a:rPr lang="zh-CN" altLang="en-US" sz="2800" b="1" dirty="0" smtClean="0">
                <a:solidFill>
                  <a:srgbClr val="58267E"/>
                </a:solidFill>
              </a:rPr>
              <a:t>信息分析的功能</a:t>
            </a:r>
            <a:endParaRPr lang="zh-CN" altLang="en-US" sz="2800" b="1" dirty="0">
              <a:solidFill>
                <a:srgbClr val="58267E"/>
              </a:solidFill>
            </a:endParaRPr>
          </a:p>
        </p:txBody>
      </p:sp>
    </p:spTree>
    <p:extLst>
      <p:ext uri="{BB962C8B-B14F-4D97-AF65-F5344CB8AC3E}">
        <p14:creationId xmlns:p14="http://schemas.microsoft.com/office/powerpoint/2010/main" val="3638234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4747</TotalTime>
  <Words>7587</Words>
  <Application>Microsoft Office PowerPoint</Application>
  <PresentationFormat>全屏显示(4:3)</PresentationFormat>
  <Paragraphs>618</Paragraphs>
  <Slides>81</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Office 主题</vt:lpstr>
      <vt:lpstr>Microsoft 公式 3.0</vt:lpstr>
      <vt:lpstr>PowerPoint 演示文稿</vt:lpstr>
      <vt:lpstr>PowerPoint 演示文稿</vt:lpstr>
      <vt:lpstr>PowerPoint 演示文稿</vt:lpstr>
      <vt:lpstr>PowerPoint 演示文稿</vt:lpstr>
      <vt:lpstr>4.1.2 信息分析的类型与特性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DELL</cp:lastModifiedBy>
  <cp:revision>570</cp:revision>
  <dcterms:created xsi:type="dcterms:W3CDTF">2017-03-25T15:42:00Z</dcterms:created>
  <dcterms:modified xsi:type="dcterms:W3CDTF">2018-10-25T08:50:34Z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